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nhong Ch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35873850-A5BB-450D-82A7-E22E848F8F93}">
  <a:tblStyle styleId="{35873850-A5BB-450D-82A7-E22E848F8F93}" styleName="Table_0"/>
  <a:tblStyle styleId="{FB2A675E-657F-48AE-A55B-FECE4B2A2014}"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2" d="100"/>
          <a:sy n="42" d="100"/>
        </p:scale>
        <p:origin x="-1974" y="-143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Ivan: with station FE, China main effect cannot be separately identifed, so need to delete "China (average difference between China and Foreign)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defRPr sz="1100" b="0" i="0" u="none" strike="noStrike" cap="none" baseline="0"/>
            </a:lvl1pPr>
            <a:lvl2pPr marL="0" marR="0" indent="0" algn="l" rtl="0">
              <a:defRPr sz="1100" b="0" i="0" u="none" strike="noStrike" cap="none" baseline="0"/>
            </a:lvl2pPr>
            <a:lvl3pPr marL="0" marR="0" indent="0" algn="l" rtl="0">
              <a:defRPr sz="1100" b="0" i="0" u="none" strike="noStrike" cap="none" baseline="0"/>
            </a:lvl3pPr>
            <a:lvl4pPr marL="0" marR="0" indent="0" algn="l" rtl="0">
              <a:defRPr sz="1100" b="0" i="0" u="none" strike="noStrike" cap="none" baseline="0"/>
            </a:lvl4pPr>
            <a:lvl5pPr marL="0" marR="0" indent="0" algn="l" rtl="0">
              <a:defRPr sz="1100" b="0" i="0" u="none" strike="noStrike" cap="none" baseline="0"/>
            </a:lvl5pPr>
            <a:lvl6pPr marL="0" marR="0" indent="0" algn="l" rtl="0">
              <a:defRPr sz="1100" b="0" i="0" u="none" strike="noStrike" cap="none" baseline="0"/>
            </a:lvl6pPr>
            <a:lvl7pPr marL="0" marR="0" indent="0" algn="l" rtl="0">
              <a:defRPr sz="1100" b="0" i="0" u="none" strike="noStrike" cap="none" baseline="0"/>
            </a:lvl7pPr>
            <a:lvl8pPr marL="0" marR="0" indent="0" algn="l" rtl="0">
              <a:defRPr sz="1100" b="0" i="0" u="none" strike="noStrike" cap="none" baseline="0"/>
            </a:lvl8pPr>
            <a:lvl9pPr marL="0" marR="0" indent="0" algn="l" rtl="0">
              <a:defRPr sz="1100" b="0" i="0" u="none" strike="noStrike" cap="none" baseline="0"/>
            </a:lvl9pPr>
          </a:lstStyle>
          <a:p>
            <a:endParaRPr/>
          </a:p>
        </p:txBody>
      </p:sp>
    </p:spTree>
    <p:extLst>
      <p:ext uri="{BB962C8B-B14F-4D97-AF65-F5344CB8AC3E}">
        <p14:creationId xmlns:p14="http://schemas.microsoft.com/office/powerpoint/2010/main" xmlns="" val="212826837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 name="Shape 2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With station FE, China main effect cannot be separately identified</a:t>
            </a:r>
          </a:p>
          <a:p>
            <a:endParaRPr lang="e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baseline="0"/>
              <a:t>After 1960, almost no reports of max temperature &gt; 40 degrees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1929-44: Chinese weather hotter than foreign countries</a:t>
            </a:r>
          </a:p>
          <a:p>
            <a:pPr lvl="0" rtl="0">
              <a:buNone/>
            </a:pPr>
            <a:r>
              <a:rPr lang="en"/>
              <a:t>1951-2000: Chinese weather similar to foreign countries</a:t>
            </a:r>
          </a:p>
          <a:p>
            <a:pPr>
              <a:buNone/>
            </a:pPr>
            <a:r>
              <a:rPr lang="en"/>
              <a:t>2001-onward: </a:t>
            </a:r>
            <a:r>
              <a:rPr lang="en">
                <a:solidFill>
                  <a:schemeClr val="dk1"/>
                </a:solidFill>
              </a:rPr>
              <a:t>Chinese weather hotter than foreign countries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
                <a:solidFill>
                  <a:schemeClr val="dk1"/>
                </a:solidFill>
              </a:rPr>
              <a:t>1929-44: Chinese extreme relatively more volatile than foreign countries</a:t>
            </a:r>
          </a:p>
          <a:p>
            <a:pPr lvl="0" rtl="0">
              <a:buNone/>
            </a:pPr>
            <a:r>
              <a:rPr lang="en">
                <a:solidFill>
                  <a:schemeClr val="dk1"/>
                </a:solidFill>
              </a:rPr>
              <a:t>1954: Chinese extreme sharply lower</a:t>
            </a:r>
          </a:p>
          <a:p>
            <a:pPr lvl="0" rtl="0">
              <a:buClr>
                <a:schemeClr val="dk1"/>
              </a:buClr>
              <a:buSzPct val="100000"/>
              <a:buFont typeface="Arial"/>
              <a:buNone/>
            </a:pPr>
            <a:r>
              <a:rPr lang="en">
                <a:solidFill>
                  <a:schemeClr val="dk1"/>
                </a:solidFill>
              </a:rPr>
              <a:t>1955-2002: Chinese extreme systematically low </a:t>
            </a:r>
          </a:p>
          <a:p>
            <a:pPr lvl="0" rtl="0">
              <a:buClr>
                <a:schemeClr val="dk1"/>
              </a:buClr>
              <a:buSzPct val="100000"/>
              <a:buFont typeface="Arial"/>
              <a:buNone/>
            </a:pPr>
            <a:r>
              <a:rPr lang="en">
                <a:solidFill>
                  <a:schemeClr val="dk1"/>
                </a:solidFill>
              </a:rPr>
              <a:t>2001-onward: Chinese extreme weather </a:t>
            </a:r>
          </a:p>
          <a:p>
            <a:endParaRPr lang="en">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buClr>
                <a:srgbClr val="000000"/>
              </a:buClr>
              <a:buSzPct val="212121"/>
              <a:buFont typeface="Arial"/>
              <a:buChar char="•"/>
            </a:pPr>
            <a:r>
              <a:rPr lang="en"/>
              <a:t>Chinese Jun-August weather very similar to foreign</a:t>
            </a:r>
          </a:p>
          <a:p>
            <a:endParaRPr lang="e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buClr>
                <a:srgbClr val="000000"/>
              </a:buClr>
              <a:buSzPct val="212121"/>
              <a:buFont typeface="Arial"/>
              <a:buChar char="•"/>
            </a:pPr>
            <a:r>
              <a:rPr lang="en">
                <a:solidFill>
                  <a:schemeClr val="dk1"/>
                </a:solidFill>
              </a:rPr>
              <a:t>Reduction in extreme temperature concentrated in summer</a:t>
            </a:r>
          </a:p>
          <a:p>
            <a:pPr marL="457200" lvl="0" indent="-317500" rtl="0">
              <a:buClr>
                <a:srgbClr val="000000"/>
              </a:buClr>
              <a:buSzPct val="194444"/>
              <a:buFont typeface="Arial"/>
              <a:buChar char="•"/>
            </a:pPr>
            <a:r>
              <a:rPr lang="en" sz="1200">
                <a:solidFill>
                  <a:schemeClr val="dk1"/>
                </a:solidFill>
              </a:rPr>
              <a:t>Previous slide: daily max temp about same in China and foreign; so, </a:t>
            </a:r>
          </a:p>
          <a:p>
            <a:pPr marL="914400" lvl="1" indent="-317500" rtl="0">
              <a:buClr>
                <a:srgbClr val="000000"/>
              </a:buClr>
              <a:buSzPct val="116666"/>
              <a:buFont typeface="Courier New"/>
              <a:buChar char="o"/>
            </a:pPr>
            <a:r>
              <a:rPr lang="en" sz="1200">
                <a:solidFill>
                  <a:schemeClr val="dk1"/>
                </a:solidFill>
              </a:rPr>
              <a:t>Stations with high extremes (above 35): Mean-preserving compression -- disproportionate increase in probability of sub-35 temperatures</a:t>
            </a:r>
          </a:p>
          <a:p>
            <a:pPr marL="914400" lvl="1" indent="-304800" rtl="0">
              <a:buClr>
                <a:schemeClr val="dk1"/>
              </a:buClr>
              <a:buSzPct val="100000"/>
              <a:buFont typeface="Courier New"/>
              <a:buChar char="o"/>
            </a:pPr>
            <a:r>
              <a:rPr lang="en" sz="1200">
                <a:solidFill>
                  <a:schemeClr val="dk1"/>
                </a:solidFill>
              </a:rPr>
              <a:t>Stations with moderate extremes (below 35): No change around 1954/55</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400" b="0" i="0" u="none" strike="noStrike" cap="none" baseline="0"/>
              <a:t>Blue = prob of max temp </a:t>
            </a:r>
            <a:r>
              <a:rPr lang="en" sz="1400" b="0" i="0" u="none" strike="noStrike" cap="none" baseline="0">
                <a:solidFill>
                  <a:srgbClr val="000000"/>
                </a:solidFill>
                <a:latin typeface="Times New Roman"/>
                <a:ea typeface="Times New Roman"/>
                <a:cs typeface="Times New Roman"/>
                <a:sym typeface="Times New Roman"/>
              </a:rPr>
              <a:t>≥</a:t>
            </a:r>
            <a:r>
              <a:rPr lang="en" sz="1400" b="0" i="0" u="none" strike="noStrike" cap="none" baseline="0">
                <a:solidFill>
                  <a:srgbClr val="000000"/>
                </a:solidFill>
              </a:rPr>
              <a:t> </a:t>
            </a:r>
            <a:r>
              <a:rPr lang="en" sz="1400"/>
              <a:t>35</a:t>
            </a:r>
            <a:r>
              <a:rPr lang="en" sz="1400" b="0" i="0" u="none" strike="noStrike" cap="none" baseline="30000">
                <a:solidFill>
                  <a:srgbClr val="000000"/>
                </a:solidFill>
              </a:rPr>
              <a:t>o</a:t>
            </a:r>
            <a:r>
              <a:rPr lang="en" sz="1400" b="0" i="0" u="none" strike="noStrike" cap="none" baseline="0">
                <a:solidFill>
                  <a:srgbClr val="000000"/>
                </a:solidFill>
              </a:rPr>
              <a:t>C </a:t>
            </a:r>
            <a:r>
              <a:rPr lang="en" sz="1400" b="0" i="1" u="none" strike="noStrike" cap="none" baseline="0">
                <a:solidFill>
                  <a:srgbClr val="000000"/>
                </a:solidFill>
              </a:rPr>
              <a:t>lower</a:t>
            </a:r>
            <a:r>
              <a:rPr lang="en" sz="1400" b="0" i="0" u="none" strike="noStrike" cap="none" baseline="0">
                <a:solidFill>
                  <a:srgbClr val="000000"/>
                </a:solidFill>
              </a:rPr>
              <a:t> </a:t>
            </a:r>
            <a:r>
              <a:rPr lang="en" sz="1400">
                <a:solidFill>
                  <a:schemeClr val="dk1"/>
                </a:solidFill>
              </a:rPr>
              <a:t>from 1954 onward </a:t>
            </a:r>
            <a:r>
              <a:rPr lang="en" sz="1400" b="0" i="0" u="none" strike="noStrike" cap="none" baseline="0">
                <a:solidFill>
                  <a:srgbClr val="000000"/>
                </a:solidFill>
              </a:rPr>
              <a:t> than before 1949</a:t>
            </a:r>
          </a:p>
          <a:p>
            <a:pPr marL="0" marR="0" lvl="0" indent="0" algn="l" rtl="0">
              <a:buSzPct val="25000"/>
              <a:buNone/>
            </a:pPr>
            <a:r>
              <a:rPr lang="en" sz="1400"/>
              <a:t>Grey</a:t>
            </a:r>
            <a:r>
              <a:rPr lang="en" sz="1400" b="0" i="0" u="none" strike="noStrike" cap="none" baseline="0">
                <a:solidFill>
                  <a:srgbClr val="000000"/>
                </a:solidFill>
              </a:rPr>
              <a:t> = no significant difference</a:t>
            </a:r>
          </a:p>
          <a:p>
            <a:pPr marL="0" marR="0" lvl="0" indent="0" algn="l" rtl="0">
              <a:buSzPct val="25000"/>
              <a:buNone/>
            </a:pPr>
            <a:r>
              <a:rPr lang="en" sz="1400" b="0" i="0" u="none" strike="noStrike" cap="none" baseline="0">
                <a:solidFill>
                  <a:srgbClr val="000000"/>
                </a:solidFill>
              </a:rPr>
              <a:t>Red = </a:t>
            </a:r>
            <a:r>
              <a:rPr lang="en" sz="1400" b="0" i="0" u="none" strike="noStrike" cap="none" baseline="0"/>
              <a:t>prob of max temp </a:t>
            </a:r>
            <a:r>
              <a:rPr lang="en" sz="1400" b="0" i="0" u="none" strike="noStrike" cap="none" baseline="0">
                <a:solidFill>
                  <a:srgbClr val="000000"/>
                </a:solidFill>
                <a:latin typeface="Times New Roman"/>
                <a:ea typeface="Times New Roman"/>
                <a:cs typeface="Times New Roman"/>
                <a:sym typeface="Times New Roman"/>
              </a:rPr>
              <a:t>≥</a:t>
            </a:r>
            <a:r>
              <a:rPr lang="en" sz="1400" b="0" i="0" u="none" strike="noStrike" cap="none" baseline="0">
                <a:solidFill>
                  <a:srgbClr val="000000"/>
                </a:solidFill>
              </a:rPr>
              <a:t> </a:t>
            </a:r>
            <a:r>
              <a:rPr lang="en" sz="1400"/>
              <a:t>35</a:t>
            </a:r>
            <a:r>
              <a:rPr lang="en" sz="1400" b="0" i="0" u="none" strike="noStrike" cap="none" baseline="30000">
                <a:solidFill>
                  <a:srgbClr val="000000"/>
                </a:solidFill>
              </a:rPr>
              <a:t>o</a:t>
            </a:r>
            <a:r>
              <a:rPr lang="en" sz="1400" b="0" i="0" u="none" strike="noStrike" cap="none" baseline="0">
                <a:solidFill>
                  <a:srgbClr val="000000"/>
                </a:solidFill>
              </a:rPr>
              <a:t>C </a:t>
            </a:r>
            <a:r>
              <a:rPr lang="en" sz="1400" b="0" i="1" u="none" strike="noStrike" cap="none" baseline="0">
                <a:solidFill>
                  <a:srgbClr val="000000"/>
                </a:solidFill>
              </a:rPr>
              <a:t>higher</a:t>
            </a:r>
            <a:r>
              <a:rPr lang="en" sz="1400" b="0" i="0" u="none" strike="noStrike" cap="none" baseline="0">
                <a:solidFill>
                  <a:srgbClr val="000000"/>
                </a:solidFill>
              </a:rPr>
              <a:t> </a:t>
            </a:r>
            <a:r>
              <a:rPr lang="en" sz="1400">
                <a:solidFill>
                  <a:schemeClr val="dk1"/>
                </a:solidFill>
              </a:rPr>
              <a:t>from 1954 onward </a:t>
            </a:r>
            <a:r>
              <a:rPr lang="en" sz="1400" b="0" i="0" u="none" strike="noStrike" cap="none" baseline="0">
                <a:solidFill>
                  <a:srgbClr val="000000"/>
                </a:solidFill>
              </a:rPr>
              <a:t>than before 1949</a:t>
            </a:r>
          </a:p>
          <a:p>
            <a:endParaRPr lang="en" sz="1400" b="0" i="0" u="none" strike="noStrike" cap="none" baseline="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400" b="0" i="0" u="none" strike="noStrike" cap="none" baseline="0"/>
              <a:t>Blue = prob of max temp </a:t>
            </a:r>
            <a:r>
              <a:rPr lang="en" sz="1400" b="0" i="0" u="none" strike="noStrike" cap="none" baseline="0">
                <a:solidFill>
                  <a:srgbClr val="000000"/>
                </a:solidFill>
                <a:latin typeface="Times New Roman"/>
                <a:ea typeface="Times New Roman"/>
                <a:cs typeface="Times New Roman"/>
                <a:sym typeface="Times New Roman"/>
              </a:rPr>
              <a:t>≥</a:t>
            </a:r>
            <a:r>
              <a:rPr lang="en" sz="1400" b="0" i="0" u="none" strike="noStrike" cap="none" baseline="0">
                <a:solidFill>
                  <a:srgbClr val="000000"/>
                </a:solidFill>
              </a:rPr>
              <a:t> 3</a:t>
            </a:r>
            <a:r>
              <a:rPr lang="en" sz="1400"/>
              <a:t>5</a:t>
            </a:r>
            <a:r>
              <a:rPr lang="en" sz="1400" b="0" i="0" u="none" strike="noStrike" cap="none" baseline="30000">
                <a:solidFill>
                  <a:srgbClr val="000000"/>
                </a:solidFill>
              </a:rPr>
              <a:t>o</a:t>
            </a:r>
            <a:r>
              <a:rPr lang="en" sz="1400" b="0" i="0" u="none" strike="noStrike" cap="none" baseline="0">
                <a:solidFill>
                  <a:srgbClr val="000000"/>
                </a:solidFill>
              </a:rPr>
              <a:t>C </a:t>
            </a:r>
            <a:r>
              <a:rPr lang="en" sz="1400" b="0" i="1" u="none" strike="noStrike" cap="none" baseline="0">
                <a:solidFill>
                  <a:srgbClr val="000000"/>
                </a:solidFill>
              </a:rPr>
              <a:t>lower</a:t>
            </a:r>
            <a:r>
              <a:rPr lang="en" sz="1400" b="0" i="0" u="none" strike="noStrike" cap="none" baseline="0">
                <a:solidFill>
                  <a:srgbClr val="000000"/>
                </a:solidFill>
              </a:rPr>
              <a:t> </a:t>
            </a:r>
            <a:r>
              <a:rPr lang="en" sz="1400"/>
              <a:t>from</a:t>
            </a:r>
            <a:r>
              <a:rPr lang="en" sz="1400" b="0" i="0" u="none" strike="noStrike" cap="none" baseline="0">
                <a:solidFill>
                  <a:srgbClr val="000000"/>
                </a:solidFill>
              </a:rPr>
              <a:t> 19</a:t>
            </a:r>
            <a:r>
              <a:rPr lang="en" sz="1400"/>
              <a:t>54</a:t>
            </a:r>
            <a:r>
              <a:rPr lang="en" sz="1400" b="0" i="0" u="none" strike="noStrike" cap="none" baseline="0">
                <a:solidFill>
                  <a:srgbClr val="000000"/>
                </a:solidFill>
              </a:rPr>
              <a:t> onward than before 1949</a:t>
            </a:r>
          </a:p>
          <a:p>
            <a:pPr marL="0" marR="0" lvl="0" indent="0" algn="l" rtl="0">
              <a:buSzPct val="25000"/>
              <a:buNone/>
            </a:pPr>
            <a:r>
              <a:rPr lang="en" sz="1400"/>
              <a:t>Grey</a:t>
            </a:r>
            <a:r>
              <a:rPr lang="en" sz="1400" b="0" i="0" u="none" strike="noStrike" cap="none" baseline="0">
                <a:solidFill>
                  <a:srgbClr val="000000"/>
                </a:solidFill>
              </a:rPr>
              <a:t> = no significant difference</a:t>
            </a:r>
          </a:p>
          <a:p>
            <a:pPr marL="0" marR="0" lvl="0" indent="0" algn="l" rtl="0">
              <a:buSzPct val="25000"/>
              <a:buNone/>
            </a:pPr>
            <a:r>
              <a:rPr lang="en" sz="1400" b="0" i="0" u="none" strike="noStrike" cap="none" baseline="0">
                <a:solidFill>
                  <a:srgbClr val="000000"/>
                </a:solidFill>
              </a:rPr>
              <a:t>Red = </a:t>
            </a:r>
            <a:r>
              <a:rPr lang="en" sz="1400" b="0" i="0" u="none" strike="noStrike" cap="none" baseline="0"/>
              <a:t>prob of max temp </a:t>
            </a:r>
            <a:r>
              <a:rPr lang="en" sz="1400" b="0" i="0" u="none" strike="noStrike" cap="none" baseline="0">
                <a:solidFill>
                  <a:srgbClr val="000000"/>
                </a:solidFill>
                <a:latin typeface="Times New Roman"/>
                <a:ea typeface="Times New Roman"/>
                <a:cs typeface="Times New Roman"/>
                <a:sym typeface="Times New Roman"/>
              </a:rPr>
              <a:t>≥</a:t>
            </a:r>
            <a:r>
              <a:rPr lang="en" sz="1400" b="0" i="0" u="none" strike="noStrike" cap="none" baseline="0">
                <a:solidFill>
                  <a:srgbClr val="000000"/>
                </a:solidFill>
              </a:rPr>
              <a:t> 3</a:t>
            </a:r>
            <a:r>
              <a:rPr lang="en" sz="1400"/>
              <a:t>5</a:t>
            </a:r>
            <a:r>
              <a:rPr lang="en" sz="1400" b="0" i="0" u="none" strike="noStrike" cap="none" baseline="30000">
                <a:solidFill>
                  <a:srgbClr val="000000"/>
                </a:solidFill>
              </a:rPr>
              <a:t>o</a:t>
            </a:r>
            <a:r>
              <a:rPr lang="en" sz="1400" b="0" i="0" u="none" strike="noStrike" cap="none" baseline="0">
                <a:solidFill>
                  <a:srgbClr val="000000"/>
                </a:solidFill>
              </a:rPr>
              <a:t>C </a:t>
            </a:r>
            <a:r>
              <a:rPr lang="en" sz="1400" b="0" i="1" u="none" strike="noStrike" cap="none" baseline="0">
                <a:solidFill>
                  <a:srgbClr val="000000"/>
                </a:solidFill>
              </a:rPr>
              <a:t>higher</a:t>
            </a:r>
            <a:r>
              <a:rPr lang="en" sz="1400" b="0" i="0" u="none" strike="noStrike" cap="none" baseline="0">
                <a:solidFill>
                  <a:srgbClr val="000000"/>
                </a:solidFill>
              </a:rPr>
              <a:t> </a:t>
            </a:r>
            <a:r>
              <a:rPr lang="en" sz="1400">
                <a:solidFill>
                  <a:schemeClr val="dk1"/>
                </a:solidFill>
              </a:rPr>
              <a:t>from 1954 onward </a:t>
            </a:r>
            <a:r>
              <a:rPr lang="en" sz="1400" b="0" i="0" u="none" strike="noStrike" cap="none" baseline="0">
                <a:solidFill>
                  <a:srgbClr val="000000"/>
                </a:solidFill>
              </a:rPr>
              <a:t>than before 1949</a:t>
            </a:r>
          </a:p>
          <a:p>
            <a:endParaRPr lang="en" sz="1400" b="0" i="0" u="none" strike="noStrike" cap="none" baseline="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China stations: 36 with complete data through 1951-2010</a:t>
            </a:r>
          </a:p>
          <a:p>
            <a:pPr>
              <a:buNone/>
            </a:pPr>
            <a:r>
              <a:rPr lang="en"/>
              <a:t>Foreign stations: 21</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Comment: Emissions increased with China's economic growth; </a:t>
            </a:r>
          </a:p>
          <a:p>
            <a:pPr marL="457200" lvl="0" indent="-298450" rtl="0">
              <a:buClr>
                <a:srgbClr val="000000"/>
              </a:buClr>
              <a:buSzPct val="166666"/>
              <a:buFont typeface="Arial"/>
              <a:buChar char="•"/>
            </a:pPr>
            <a:r>
              <a:rPr lang="en">
                <a:solidFill>
                  <a:schemeClr val="dk1"/>
                </a:solidFill>
              </a:rPr>
              <a:t>Aerosol effects due to emissions should be increasing =&gt; lower prob of extreme temperatures</a:t>
            </a:r>
          </a:p>
          <a:p>
            <a:pPr marL="457200" lvl="0" indent="-298450">
              <a:buClr>
                <a:srgbClr val="000000"/>
              </a:buClr>
              <a:buSzPct val="166666"/>
              <a:buFont typeface="Arial"/>
              <a:buChar char="•"/>
            </a:pPr>
            <a:r>
              <a:rPr lang="en"/>
              <a:t>Instead, we observed prob of extreme temperatures </a:t>
            </a:r>
            <a:r>
              <a:rPr lang="en" u="sng"/>
              <a:t>increased</a:t>
            </a:r>
            <a:r>
              <a:rPr lang="en"/>
              <a:t> from 2001 onward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
</a:t>
            </a:r>
          </a:p>
          <a:p>
            <a:pPr lvl="0" rtl="0">
              <a:buNone/>
            </a:pPr>
            <a:r>
              <a:rPr lang="en"/>
              <a:t>Pattern:</a:t>
            </a:r>
          </a:p>
          <a:p>
            <a:pPr marL="457200" lvl="0" indent="-317500" rtl="0">
              <a:buClr>
                <a:srgbClr val="000000"/>
              </a:buClr>
              <a:buSzPct val="212121"/>
              <a:buFont typeface="Arial"/>
              <a:buChar char="•"/>
            </a:pPr>
            <a:r>
              <a:rPr lang="en"/>
              <a:t>1929-44: China weather less extreme than foreign -- due to sample (see next slide)</a:t>
            </a:r>
          </a:p>
          <a:p>
            <a:pPr marL="457200" lvl="0" indent="-317500" rtl="0">
              <a:buClr>
                <a:srgbClr val="000000"/>
              </a:buClr>
              <a:buSzPct val="212121"/>
              <a:buFont typeface="Arial"/>
              <a:buChar char="•"/>
            </a:pPr>
            <a:r>
              <a:rPr lang="en"/>
              <a:t>1954 onward: China weather systematically less extreme (same result as in main estimate)</a:t>
            </a:r>
          </a:p>
          <a:p>
            <a:pPr>
              <a:buNone/>
            </a:pPr>
            <a:r>
              <a:rPr lang="en"/>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a:solidFill>
                  <a:schemeClr val="dk1"/>
                </a:solidFill>
              </a:rPr>
              <a:t>Effects somewhat more pronounced (larger gap between China and foreign) with control for sunshine.</a:t>
            </a:r>
          </a:p>
          <a:p>
            <a:pPr marL="457200" lvl="0" indent="-304800" rtl="0">
              <a:buClr>
                <a:schemeClr val="dk1"/>
              </a:buClr>
              <a:buSzPct val="166666"/>
              <a:buFont typeface="Arial"/>
              <a:buChar char="•"/>
            </a:pPr>
            <a:r>
              <a:rPr lang="en" sz="1200">
                <a:solidFill>
                  <a:schemeClr val="dk1"/>
                </a:solidFill>
              </a:rPr>
              <a:t>Why?</a:t>
            </a:r>
          </a:p>
          <a:p>
            <a:endParaRPr lang="en" sz="1200">
              <a:solidFill>
                <a:schemeClr val="dk1"/>
              </a:solidFill>
            </a:endParaRPr>
          </a:p>
          <a:p>
            <a:pPr lvl="0" rtl="0">
              <a:buNone/>
            </a:pPr>
            <a:r>
              <a:rPr lang="en"/>
              <a:t>Note different vertical scales in two figures: Actual difference between China and foreign quite similar</a:t>
            </a:r>
          </a:p>
          <a:p>
            <a:pPr marL="457200" lvl="0" indent="-317500" rtl="0">
              <a:buClr>
                <a:srgbClr val="000000"/>
              </a:buClr>
              <a:buSzPct val="212121"/>
              <a:buFont typeface="Arial"/>
              <a:buChar char="•"/>
            </a:pPr>
            <a:r>
              <a:rPr lang="en"/>
              <a:t>Stations without sunshine data: China weather in </a:t>
            </a:r>
            <a:r>
              <a:rPr lang="en">
                <a:solidFill>
                  <a:schemeClr val="dk1"/>
                </a:solidFill>
              </a:rPr>
              <a:t>1929-44 much more extreme than foreign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solidFill>
                  <a:schemeClr val="dk1"/>
                </a:solidFill>
              </a:rPr>
              <a:t>For 1929-44:</a:t>
            </a:r>
          </a:p>
          <a:p>
            <a:pPr marL="457200" lvl="0" indent="-317500" rtl="0">
              <a:buClr>
                <a:schemeClr val="dk1"/>
              </a:buClr>
              <a:buSzPct val="127272"/>
              <a:buFont typeface="Arial"/>
              <a:buChar char="●"/>
            </a:pPr>
            <a:r>
              <a:rPr lang="en">
                <a:solidFill>
                  <a:schemeClr val="dk1"/>
                </a:solidFill>
              </a:rPr>
              <a:t>Inland: 31 stations (14 in Northeast); 84,665 observations</a:t>
            </a:r>
          </a:p>
          <a:p>
            <a:pPr marL="457200" lvl="0" indent="-317500" rtl="0">
              <a:buClr>
                <a:schemeClr val="dk1"/>
              </a:buClr>
              <a:buSzPct val="127272"/>
              <a:buFont typeface="Arial"/>
              <a:buChar char="●"/>
            </a:pPr>
            <a:r>
              <a:rPr lang="en">
                <a:solidFill>
                  <a:schemeClr val="dk1"/>
                </a:solidFill>
              </a:rPr>
              <a:t>Coastal: 34 stations; 102,411 observations</a:t>
            </a:r>
          </a:p>
          <a:p>
            <a:endParaRPr lang="en">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solidFill>
                  <a:schemeClr val="dk1"/>
                </a:solidFill>
              </a:rPr>
              <a:t>[Note for next revision: change to June-August]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solidFill>
                  <a:schemeClr val="dk1"/>
                </a:solidFill>
              </a:rPr>
              <a:t>[Note for next revision: change to June-August]</a:t>
            </a:r>
          </a:p>
          <a:p>
            <a:endParaRPr lang="en">
              <a:solidFill>
                <a:schemeClr val="dk1"/>
              </a:solidFill>
            </a:endParaRPr>
          </a:p>
          <a:p>
            <a:pPr lvl="0" rtl="0">
              <a:buNone/>
            </a:pPr>
            <a:r>
              <a:rPr lang="en"/>
              <a:t>Evolution of climate of coastal </a:t>
            </a:r>
            <a:r>
              <a:rPr lang="en">
                <a:solidFill>
                  <a:schemeClr val="dk1"/>
                </a:solidFill>
              </a:rPr>
              <a:t>China should be more similar to foreign</a:t>
            </a:r>
          </a:p>
          <a:p>
            <a:pPr marL="457200" lvl="0" indent="-317500" rtl="0">
              <a:buClr>
                <a:srgbClr val="000000"/>
              </a:buClr>
              <a:buSzPct val="212121"/>
              <a:buFont typeface="Arial"/>
              <a:buChar char="•"/>
            </a:pPr>
            <a:r>
              <a:rPr lang="en"/>
              <a:t>But, bigger discrepancy between China coastal and foreign than between </a:t>
            </a:r>
            <a:r>
              <a:rPr lang="en">
                <a:solidFill>
                  <a:schemeClr val="dk1"/>
                </a:solidFill>
              </a:rPr>
              <a:t>China inland and foreign </a:t>
            </a:r>
          </a:p>
          <a:p>
            <a:endParaRPr lang="en">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buClr>
                <a:srgbClr val="000000"/>
              </a:buClr>
              <a:buSzPct val="212121"/>
              <a:buFont typeface="Arial"/>
              <a:buChar char="•"/>
            </a:pPr>
            <a:r>
              <a:rPr lang="en"/>
              <a:t>Clear upward trend -- consistent with previous research</a:t>
            </a:r>
          </a:p>
          <a:p>
            <a:pPr marL="914400" lvl="1" indent="-317500" rtl="0">
              <a:buClr>
                <a:schemeClr val="dk1"/>
              </a:buClr>
              <a:buSzPct val="127272"/>
              <a:buFont typeface="Courier New"/>
              <a:buChar char="o"/>
            </a:pPr>
            <a:r>
              <a:rPr lang="en"/>
              <a:t>Liming Zhou, Robert E. Dickinson, Yuhong Tian, Jingyun Fang, Qingxiang Li, Robert K. Kaufmann, Compton J. Tucker, and Ranga B. Myneni, “</a:t>
            </a:r>
            <a:r>
              <a:rPr lang="en">
                <a:solidFill>
                  <a:schemeClr val="dk1"/>
                </a:solidFill>
              </a:rPr>
              <a:t>Evidence for a significant urbanization effect on climate in China”, PNAS, Vol. 101 No. 26, June 29, 2004, 9540-9544.</a:t>
            </a:r>
          </a:p>
          <a:p>
            <a:pPr marL="457200" lvl="0" indent="-317500">
              <a:buClr>
                <a:srgbClr val="000000"/>
              </a:buClr>
              <a:buSzPct val="212121"/>
              <a:buFont typeface="Arial"/>
              <a:buChar char="•"/>
            </a:pPr>
            <a:r>
              <a:rPr lang="en"/>
              <a:t>Chinese weather similar to foreign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1" name="Shape 2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r>
              <a:rPr lang="en" sz="1100" b="0" i="0" u="none" strike="noStrike" cap="none" baseline="0"/>
              <a:t>List is incomplete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r>
              <a:rPr lang="en" sz="1100" b="0" i="0" u="none" strike="noStrike" cap="none" baseline="0"/>
              <a:t>List is incomplete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r>
              <a:rPr lang="en" sz="1100" b="0" i="0" u="none" strike="noStrike" cap="none" baseline="0"/>
              <a:t>List is incomplete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sz="1000">
                <a:solidFill>
                  <a:srgbClr val="262626"/>
                </a:solidFill>
              </a:rPr>
              <a:t>Possible reason why "rewriting of statistics" began in 1954: Major re-organization of China provincial govts in June 1954: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Larger cooling effect in provincial capitals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sz="1000">
                <a:solidFill>
                  <a:srgbClr val="262626"/>
                </a:solidFill>
              </a:rPr>
              <a:t>James Kung used the length of communist administration to measure "degree of redness" of each province.  In turn, he used that to explain the extent to which the provincial govt over-reported grain production during the Great Leap Forward.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This refutes explanation of 1954 structural break as mean reversion -- no reason why the stations that experienced mean reversion in 1954 would exhibit “unreversion” in 2001.</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857250" lvl="1" indent="-387350" rtl="0">
              <a:spcBef>
                <a:spcPts val="480"/>
              </a:spcBef>
              <a:buClr>
                <a:schemeClr val="dk1"/>
              </a:buClr>
              <a:buSzPct val="73333"/>
              <a:buFont typeface="Arial"/>
              <a:buChar char="o"/>
            </a:pPr>
            <a:r>
              <a:rPr lang="en" sz="3000">
                <a:solidFill>
                  <a:schemeClr val="dk1"/>
                </a:solidFill>
              </a:rPr>
              <a:t>
</a:t>
            </a:r>
            <a:r>
              <a:rPr lang="en" sz="2200">
                <a:solidFill>
                  <a:schemeClr val="dk1"/>
                </a:solidFill>
              </a:rPr>
              <a:t>, various issues, 1929-36.</a:t>
            </a:r>
          </a:p>
          <a:p>
            <a:pPr marL="1314450" lvl="2" indent="-387350" rtl="0">
              <a:spcBef>
                <a:spcPts val="480"/>
              </a:spcBef>
              <a:buClr>
                <a:schemeClr val="dk1"/>
              </a:buClr>
              <a:buSzPct val="80000"/>
              <a:buFont typeface="Arial"/>
              <a:buChar char="o"/>
            </a:pPr>
            <a:r>
              <a:rPr lang="en" sz="2200">
                <a:solidFill>
                  <a:schemeClr val="dk1"/>
                </a:solidFill>
              </a:rPr>
              <a:t>53 to 68 stations across East and Central China</a:t>
            </a:r>
          </a:p>
          <a:p>
            <a:pPr marL="1314450" lvl="2" indent="-387350" rtl="0">
              <a:spcBef>
                <a:spcPts val="480"/>
              </a:spcBef>
              <a:buClr>
                <a:schemeClr val="dk1"/>
              </a:buClr>
              <a:buSzPct val="80000"/>
              <a:buFont typeface="Arial"/>
              <a:buChar char="o"/>
            </a:pPr>
            <a:r>
              <a:rPr lang="en" sz="2200">
                <a:solidFill>
                  <a:schemeClr val="dk1"/>
                </a:solidFill>
              </a:rPr>
              <a:t>Interrupted by Sino-Japanese War </a:t>
            </a:r>
          </a:p>
          <a:p>
            <a:pPr marL="857250" lvl="1" indent="-387349" rtl="0">
              <a:spcBef>
                <a:spcPts val="480"/>
              </a:spcBef>
              <a:buClr>
                <a:schemeClr val="dk1"/>
              </a:buClr>
              <a:buSzPct val="166665"/>
              <a:buFont typeface="Arial"/>
              <a:buChar char="o"/>
            </a:pPr>
            <a:r>
              <a:rPr lang="en" sz="2200">
                <a:solidFill>
                  <a:schemeClr val="dk1"/>
                </a:solidFill>
              </a:rPr>
              <a:t>, various issues. </a:t>
            </a:r>
          </a:p>
          <a:p>
            <a:endParaRPr lang="en" sz="2200">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9" name="Shape 4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1" name="Shape 4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Monthly average of daily max, not daily max: shows that effects are muted with monthly averages.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1929-2010: Chinese weather similar to foreign countries</a:t>
            </a:r>
          </a:p>
          <a:p>
            <a:endParaRPr lang="e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7" name="Shape 4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3"/>
          </a:xfrm>
          <a:prstGeom prst="rect">
            <a:avLst/>
          </a:prstGeom>
          <a:noFill/>
          <a:ln>
            <a:noFill/>
          </a:ln>
        </p:spPr>
        <p:txBody>
          <a:bodyPr lIns="91425" tIns="91425" rIns="91425" bIns="91425" anchor="b" anchorCtr="0"/>
          <a:lstStyle>
            <a:lvl1pPr marL="0" marR="0" indent="30480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defRPr>
            </a:lvl2pPr>
            <a:lvl3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3pPr>
            <a:lvl4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4pPr>
            <a:lvl5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5pPr>
            <a:lvl6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6pPr>
            <a:lvl7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7pPr>
            <a:lvl8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8pPr>
            <a:lvl9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indent="0" algn="l" rtl="0">
              <a:spcBef>
                <a:spcPts val="0"/>
              </a:spcBef>
              <a:buClr>
                <a:schemeClr val="dk1"/>
              </a:buClr>
              <a:buFont typeface="Arial"/>
              <a:buNone/>
              <a:defRPr b="1">
                <a:solidFill>
                  <a:schemeClr val="dk1"/>
                </a:solidFill>
                <a:latin typeface="Arial"/>
                <a:ea typeface="Arial"/>
                <a:cs typeface="Arial"/>
                <a:sym typeface="Arial"/>
              </a:defRPr>
            </a:lvl1pPr>
            <a:lvl2pPr algn="l" rtl="0">
              <a:spcBef>
                <a:spcPts val="0"/>
              </a:spcBef>
              <a:buClr>
                <a:schemeClr val="dk1"/>
              </a:buClr>
              <a:buFont typeface="Arial"/>
              <a:buNone/>
              <a:defRPr b="1">
                <a:solidFill>
                  <a:schemeClr val="dk1"/>
                </a:solidFill>
                <a:latin typeface="Arial"/>
                <a:ea typeface="Arial"/>
                <a:cs typeface="Arial"/>
                <a:sym typeface="Arial"/>
              </a:defRPr>
            </a:lvl2pPr>
            <a:lvl3pPr algn="l" rtl="0">
              <a:spcBef>
                <a:spcPts val="0"/>
              </a:spcBef>
              <a:buClr>
                <a:schemeClr val="dk1"/>
              </a:buClr>
              <a:buFont typeface="Arial"/>
              <a:buNone/>
              <a:defRPr b="1">
                <a:solidFill>
                  <a:schemeClr val="dk1"/>
                </a:solidFill>
                <a:latin typeface="Arial"/>
                <a:ea typeface="Arial"/>
                <a:cs typeface="Arial"/>
                <a:sym typeface="Arial"/>
              </a:defRPr>
            </a:lvl3pPr>
            <a:lvl4pPr algn="l" rtl="0">
              <a:spcBef>
                <a:spcPts val="0"/>
              </a:spcBef>
              <a:buClr>
                <a:schemeClr val="dk1"/>
              </a:buClr>
              <a:buFont typeface="Arial"/>
              <a:buNone/>
              <a:defRPr b="1">
                <a:solidFill>
                  <a:schemeClr val="dk1"/>
                </a:solidFill>
                <a:latin typeface="Arial"/>
                <a:ea typeface="Arial"/>
                <a:cs typeface="Arial"/>
                <a:sym typeface="Arial"/>
              </a:defRPr>
            </a:lvl4pPr>
            <a:lvl5pPr algn="l" rtl="0">
              <a:spcBef>
                <a:spcPts val="0"/>
              </a:spcBef>
              <a:buClr>
                <a:schemeClr val="dk1"/>
              </a:buClr>
              <a:buFont typeface="Arial"/>
              <a:buNone/>
              <a:defRPr b="1">
                <a:solidFill>
                  <a:schemeClr val="dk1"/>
                </a:solidFill>
                <a:latin typeface="Arial"/>
                <a:ea typeface="Arial"/>
                <a:cs typeface="Arial"/>
                <a:sym typeface="Arial"/>
              </a:defRPr>
            </a:lvl5pPr>
            <a:lvl6pPr algn="l" rtl="0">
              <a:spcBef>
                <a:spcPts val="0"/>
              </a:spcBef>
              <a:buClr>
                <a:schemeClr val="dk1"/>
              </a:buClr>
              <a:buFont typeface="Arial"/>
              <a:buNone/>
              <a:defRPr b="1">
                <a:solidFill>
                  <a:schemeClr val="dk1"/>
                </a:solidFill>
                <a:latin typeface="Arial"/>
                <a:ea typeface="Arial"/>
                <a:cs typeface="Arial"/>
                <a:sym typeface="Arial"/>
              </a:defRPr>
            </a:lvl6pPr>
            <a:lvl7pPr algn="l" rtl="0">
              <a:spcBef>
                <a:spcPts val="0"/>
              </a:spcBef>
              <a:buClr>
                <a:schemeClr val="dk1"/>
              </a:buClr>
              <a:buFont typeface="Arial"/>
              <a:buNone/>
              <a:defRPr b="1">
                <a:solidFill>
                  <a:schemeClr val="dk1"/>
                </a:solidFill>
                <a:latin typeface="Arial"/>
                <a:ea typeface="Arial"/>
                <a:cs typeface="Arial"/>
                <a:sym typeface="Arial"/>
              </a:defRPr>
            </a:lvl7pPr>
            <a:lvl8pPr algn="l" rtl="0">
              <a:spcBef>
                <a:spcPts val="0"/>
              </a:spcBef>
              <a:buClr>
                <a:schemeClr val="dk1"/>
              </a:buClr>
              <a:buFont typeface="Arial"/>
              <a:buNone/>
              <a:defRPr b="1">
                <a:solidFill>
                  <a:schemeClr val="dk1"/>
                </a:solidFill>
                <a:latin typeface="Arial"/>
                <a:ea typeface="Arial"/>
                <a:cs typeface="Arial"/>
                <a:sym typeface="Arial"/>
              </a:defRPr>
            </a:lvl8pPr>
            <a:lvl9pPr algn="l" rtl="0">
              <a:spcBef>
                <a:spcPts val="0"/>
              </a:spcBef>
              <a:buClr>
                <a:schemeClr val="dk1"/>
              </a:buClr>
              <a:buFont typeface="Arial"/>
              <a:buNone/>
              <a:defRPr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4"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4"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2"/>
          </a:xfrm>
          <a:prstGeom prst="rect">
            <a:avLst/>
          </a:prstGeom>
          <a:noFill/>
          <a:ln>
            <a:noFill/>
          </a:ln>
        </p:spPr>
        <p:txBody>
          <a:bodyPr lIns="91425" tIns="91425" rIns="91425" bIns="91425" anchor="t" anchorCtr="0"/>
          <a:lstStyle>
            <a:lvl1pPr marL="285750" indent="-95250" algn="ctr" rtl="0">
              <a:lnSpc>
                <a:spcPct val="100000"/>
              </a:lnSpc>
              <a:spcBef>
                <a:spcPts val="360"/>
              </a:spcBef>
              <a:spcAft>
                <a:spcPts val="0"/>
              </a:spcAft>
              <a:buClr>
                <a:schemeClr val="dk1"/>
              </a:buClr>
              <a:buFont typeface="Arial"/>
              <a:buChar char="•"/>
              <a:defRPr sz="1800">
                <a:solidFill>
                  <a:schemeClr val="dk1"/>
                </a:solidFill>
              </a:defRPr>
            </a:lvl1pPr>
            <a:lvl2pPr marL="285750" indent="-171450" algn="ctr" rtl="0">
              <a:lnSpc>
                <a:spcPct val="100000"/>
              </a:lnSpc>
              <a:spcBef>
                <a:spcPts val="360"/>
              </a:spcBef>
              <a:spcAft>
                <a:spcPts val="0"/>
              </a:spcAft>
              <a:buClr>
                <a:schemeClr val="dk1"/>
              </a:buClr>
              <a:buFont typeface="Arial"/>
              <a:buChar char="o"/>
              <a:defRPr sz="1800">
                <a:solidFill>
                  <a:schemeClr val="dk1"/>
                </a:solidFill>
              </a:defRPr>
            </a:lvl2pPr>
            <a:lvl3pPr marL="285750" indent="-171450" algn="ctr" rtl="0">
              <a:lnSpc>
                <a:spcPct val="100000"/>
              </a:lnSpc>
              <a:spcBef>
                <a:spcPts val="360"/>
              </a:spcBef>
              <a:spcAft>
                <a:spcPts val="0"/>
              </a:spcAft>
              <a:buClr>
                <a:schemeClr val="dk1"/>
              </a:buClr>
              <a:buFont typeface="Arial"/>
              <a:buChar char="▪"/>
              <a:defRPr sz="1800">
                <a:solidFill>
                  <a:schemeClr val="dk1"/>
                </a:solidFill>
              </a:defRPr>
            </a:lvl3pPr>
            <a:lvl4pPr marL="285750" indent="-95250" algn="ctr" rtl="0">
              <a:lnSpc>
                <a:spcPct val="100000"/>
              </a:lnSpc>
              <a:spcBef>
                <a:spcPts val="360"/>
              </a:spcBef>
              <a:spcAft>
                <a:spcPts val="0"/>
              </a:spcAft>
              <a:buClr>
                <a:schemeClr val="dk1"/>
              </a:buClr>
              <a:buFont typeface="Arial"/>
              <a:buChar char="•"/>
              <a:defRPr sz="1800">
                <a:solidFill>
                  <a:schemeClr val="dk1"/>
                </a:solidFill>
              </a:defRPr>
            </a:lvl4pPr>
            <a:lvl5pPr marL="285750" indent="-171450" algn="ctr" rtl="0">
              <a:lnSpc>
                <a:spcPct val="100000"/>
              </a:lnSpc>
              <a:spcBef>
                <a:spcPts val="360"/>
              </a:spcBef>
              <a:spcAft>
                <a:spcPts val="0"/>
              </a:spcAft>
              <a:buClr>
                <a:schemeClr val="dk1"/>
              </a:buClr>
              <a:buFont typeface="Arial"/>
              <a:buChar char="o"/>
              <a:defRPr sz="1800">
                <a:solidFill>
                  <a:schemeClr val="dk1"/>
                </a:solidFill>
              </a:defRPr>
            </a:lvl5pPr>
            <a:lvl6pPr marL="285750" indent="-171450" algn="ctr" rtl="0">
              <a:lnSpc>
                <a:spcPct val="100000"/>
              </a:lnSpc>
              <a:spcBef>
                <a:spcPts val="360"/>
              </a:spcBef>
              <a:spcAft>
                <a:spcPts val="0"/>
              </a:spcAft>
              <a:buClr>
                <a:schemeClr val="dk1"/>
              </a:buClr>
              <a:buFont typeface="Arial"/>
              <a:buChar char="▪"/>
              <a:defRPr sz="1800">
                <a:solidFill>
                  <a:schemeClr val="dk1"/>
                </a:solidFill>
              </a:defRPr>
            </a:lvl6pPr>
            <a:lvl7pPr marL="285750" indent="-95250" algn="ctr" rtl="0">
              <a:lnSpc>
                <a:spcPct val="100000"/>
              </a:lnSpc>
              <a:spcBef>
                <a:spcPts val="360"/>
              </a:spcBef>
              <a:spcAft>
                <a:spcPts val="0"/>
              </a:spcAft>
              <a:buClr>
                <a:schemeClr val="dk1"/>
              </a:buClr>
              <a:buFont typeface="Arial"/>
              <a:buChar char="•"/>
              <a:defRPr sz="1800">
                <a:solidFill>
                  <a:schemeClr val="dk1"/>
                </a:solidFill>
              </a:defRPr>
            </a:lvl7pPr>
            <a:lvl8pPr marL="285750" indent="-171450" algn="ctr" rtl="0">
              <a:lnSpc>
                <a:spcPct val="100000"/>
              </a:lnSpc>
              <a:spcBef>
                <a:spcPts val="360"/>
              </a:spcBef>
              <a:spcAft>
                <a:spcPts val="0"/>
              </a:spcAft>
              <a:buClr>
                <a:schemeClr val="dk1"/>
              </a:buClr>
              <a:buFont typeface="Arial"/>
              <a:buChar char="o"/>
              <a:defRPr sz="1800">
                <a:solidFill>
                  <a:schemeClr val="dk1"/>
                </a:solidFill>
              </a:defRPr>
            </a:lvl8pPr>
            <a:lvl9pPr marL="285750" indent="-171450" algn="ctr" rtl="0">
              <a:lnSpc>
                <a:spcPct val="100000"/>
              </a:lnSpc>
              <a:spcBef>
                <a:spcPts val="360"/>
              </a:spcBef>
              <a:spcAft>
                <a:spcPts val="0"/>
              </a:spcAft>
              <a:buClr>
                <a:schemeClr val="dk1"/>
              </a:buClr>
              <a:buFont typeface="Arial"/>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indent="228600" rtl="0">
              <a:lnSpc>
                <a:spcPct val="100000"/>
              </a:lnSpc>
              <a:spcBef>
                <a:spcPts val="0"/>
              </a:spcBef>
              <a:spcAft>
                <a:spcPts val="0"/>
              </a:spcAft>
              <a:buClr>
                <a:schemeClr val="dk1"/>
              </a:buClr>
              <a:buSzPct val="100000"/>
              <a:buFont typeface="Arial"/>
              <a:buNone/>
              <a:defRPr sz="30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Font typeface="Arial"/>
              <a:buNone/>
              <a:defRPr sz="3000" b="1" i="0" u="none" strike="noStrike" cap="none" baseline="0">
                <a:solidFill>
                  <a:schemeClr val="dk1"/>
                </a:solidFill>
                <a:latin typeface="Arial"/>
                <a:ea typeface="Arial"/>
                <a:cs typeface="Arial"/>
                <a:sym typeface="Arial"/>
              </a:defRPr>
            </a:lvl2pPr>
            <a:lvl3pPr marL="0" marR="0" indent="228600" algn="l" rtl="0">
              <a:spcBef>
                <a:spcPts val="0"/>
              </a:spcBef>
              <a:buClr>
                <a:schemeClr val="dk1"/>
              </a:buClr>
              <a:buSzPct val="100000"/>
              <a:buFont typeface="Arial"/>
              <a:buNone/>
              <a:defRPr sz="3000" b="1" i="0" u="none" strike="noStrike" cap="none" baseline="0">
                <a:solidFill>
                  <a:schemeClr val="dk1"/>
                </a:solidFill>
                <a:latin typeface="Arial"/>
                <a:ea typeface="Arial"/>
                <a:cs typeface="Arial"/>
                <a:sym typeface="Arial"/>
              </a:defRPr>
            </a:lvl3pPr>
            <a:lvl4pPr marL="0" marR="0" indent="228600" algn="l" rtl="0">
              <a:spcBef>
                <a:spcPts val="0"/>
              </a:spcBef>
              <a:buClr>
                <a:schemeClr val="dk1"/>
              </a:buClr>
              <a:buSzPct val="100000"/>
              <a:buFont typeface="Arial"/>
              <a:buNone/>
              <a:defRPr sz="3000" b="1" i="0" u="none" strike="noStrike" cap="none" baseline="0">
                <a:solidFill>
                  <a:schemeClr val="dk1"/>
                </a:solidFill>
                <a:latin typeface="Arial"/>
                <a:ea typeface="Arial"/>
                <a:cs typeface="Arial"/>
                <a:sym typeface="Arial"/>
              </a:defRPr>
            </a:lvl4pPr>
            <a:lvl5pPr marL="0" marR="0" indent="228600" algn="l" rtl="0">
              <a:spcBef>
                <a:spcPts val="0"/>
              </a:spcBef>
              <a:buClr>
                <a:schemeClr val="dk1"/>
              </a:buClr>
              <a:buSzPct val="100000"/>
              <a:buFont typeface="Arial"/>
              <a:buNone/>
              <a:defRPr sz="3000" b="1" i="0" u="none" strike="noStrike" cap="none" baseline="0">
                <a:solidFill>
                  <a:schemeClr val="dk1"/>
                </a:solidFill>
                <a:latin typeface="Arial"/>
                <a:ea typeface="Arial"/>
                <a:cs typeface="Arial"/>
                <a:sym typeface="Arial"/>
              </a:defRPr>
            </a:lvl5pPr>
            <a:lvl6pPr marL="0" marR="0" indent="228600" algn="l" rtl="0">
              <a:spcBef>
                <a:spcPts val="0"/>
              </a:spcBef>
              <a:buClr>
                <a:schemeClr val="dk1"/>
              </a:buClr>
              <a:buSzPct val="100000"/>
              <a:buFont typeface="Arial"/>
              <a:buNone/>
              <a:defRPr sz="3000" b="1" i="0" u="none" strike="noStrike" cap="none" baseline="0">
                <a:solidFill>
                  <a:schemeClr val="dk1"/>
                </a:solidFill>
                <a:latin typeface="Arial"/>
                <a:ea typeface="Arial"/>
                <a:cs typeface="Arial"/>
                <a:sym typeface="Arial"/>
              </a:defRPr>
            </a:lvl6pPr>
            <a:lvl7pPr marL="0" marR="0" indent="228600" algn="l" rtl="0">
              <a:spcBef>
                <a:spcPts val="0"/>
              </a:spcBef>
              <a:buClr>
                <a:schemeClr val="dk1"/>
              </a:buClr>
              <a:buSzPct val="100000"/>
              <a:buFont typeface="Arial"/>
              <a:buNone/>
              <a:defRPr sz="3000" b="1" i="0" u="none" strike="noStrike" cap="none" baseline="0">
                <a:solidFill>
                  <a:schemeClr val="dk1"/>
                </a:solidFill>
                <a:latin typeface="Arial"/>
                <a:ea typeface="Arial"/>
                <a:cs typeface="Arial"/>
                <a:sym typeface="Arial"/>
              </a:defRPr>
            </a:lvl7pPr>
            <a:lvl8pPr marL="0" marR="0" indent="228600" algn="l" rtl="0">
              <a:spcBef>
                <a:spcPts val="0"/>
              </a:spcBef>
              <a:buClr>
                <a:schemeClr val="dk1"/>
              </a:buClr>
              <a:buSzPct val="100000"/>
              <a:buFont typeface="Arial"/>
              <a:buNone/>
              <a:defRPr sz="3000" b="1" i="0" u="none" strike="noStrike" cap="none" baseline="0">
                <a:solidFill>
                  <a:schemeClr val="dk1"/>
                </a:solidFill>
                <a:latin typeface="Arial"/>
                <a:ea typeface="Arial"/>
                <a:cs typeface="Arial"/>
                <a:sym typeface="Arial"/>
              </a:defRPr>
            </a:lvl8pPr>
            <a:lvl9pPr marL="0" marR="0" indent="228600" algn="l" rtl="0">
              <a:spcBef>
                <a:spcPts val="0"/>
              </a:spcBef>
              <a:buClr>
                <a:schemeClr val="dk1"/>
              </a:buClr>
              <a:buSzPct val="100000"/>
              <a:buFont typeface="Arial"/>
              <a:buNone/>
              <a:defRPr sz="30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marR="0" indent="-190501" algn="l" rtl="0">
              <a:lnSpc>
                <a:spcPct val="100000"/>
              </a:lnSpc>
              <a:spcBef>
                <a:spcPts val="600"/>
              </a:spcBef>
              <a:spcAft>
                <a:spcPts val="0"/>
              </a:spcAft>
              <a:buClr>
                <a:schemeClr val="dk1"/>
              </a:buClr>
              <a:buSzPct val="100000"/>
              <a:buFont typeface="Arial"/>
              <a:buChar char="•"/>
              <a:defRPr sz="2600" b="0" i="0" u="none" strike="noStrike" cap="none" baseline="0">
                <a:solidFill>
                  <a:schemeClr val="dk1"/>
                </a:solidFill>
                <a:latin typeface="Arial"/>
                <a:ea typeface="Arial"/>
                <a:cs typeface="Arial"/>
                <a:sym typeface="Arial"/>
              </a:defRPr>
            </a:lvl1pPr>
            <a:lvl2pPr marL="742950" marR="0" indent="-298450" algn="l" rtl="0">
              <a:lnSpc>
                <a:spcPct val="100000"/>
              </a:lnSpc>
              <a:spcBef>
                <a:spcPts val="480"/>
              </a:spcBef>
              <a:spcAft>
                <a:spcPts val="0"/>
              </a:spcAft>
              <a:buClr>
                <a:schemeClr val="dk1"/>
              </a:buClr>
              <a:buSzPct val="100000"/>
              <a:buFont typeface="Arial"/>
              <a:buChar char="o"/>
              <a:defRPr sz="26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Arial"/>
              <a:buChar char="▪"/>
              <a:defRPr sz="2400" b="0" i="0" u="none" strike="noStrike" cap="none" baseline="0">
                <a:solidFill>
                  <a:schemeClr val="dk1"/>
                </a:solidFill>
                <a:latin typeface="Arial"/>
                <a:ea typeface="Arial"/>
                <a:cs typeface="Arial"/>
                <a:sym typeface="Arial"/>
              </a:defRPr>
            </a:lvl3pPr>
            <a:lvl4pPr marL="1600200" marR="0" indent="-190500" algn="l" rtl="0">
              <a:lnSpc>
                <a:spcPct val="100000"/>
              </a:lnSpc>
              <a:spcBef>
                <a:spcPts val="360"/>
              </a:spcBef>
              <a:spcAft>
                <a:spcPts val="0"/>
              </a:spcAft>
              <a:buClr>
                <a:schemeClr val="dk1"/>
              </a:buClr>
              <a:buSzPct val="100000"/>
              <a:buFont typeface="Arial"/>
              <a:buChar char="•"/>
              <a:defRPr sz="24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Font typeface="Arial"/>
              <a:buChar char="o"/>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381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Font typeface="Arial"/>
              <a:buChar char="o"/>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subTitle" idx="1"/>
          </p:nvPr>
        </p:nvSpPr>
        <p:spPr>
          <a:xfrm>
            <a:off x="685800" y="3786737"/>
            <a:ext cx="7772400" cy="1587899"/>
          </a:xfrm>
          <a:prstGeom prst="rect">
            <a:avLst/>
          </a:prstGeom>
          <a:noFill/>
          <a:ln>
            <a:noFill/>
          </a:ln>
        </p:spPr>
        <p:txBody>
          <a:bodyPr lIns="91425" tIns="91425" rIns="91425" bIns="91425" anchor="t" anchorCtr="0">
            <a:noAutofit/>
          </a:bodyPr>
          <a:lstStyle/>
          <a:p>
            <a:pPr marL="0" marR="0" lvl="0" indent="190500" algn="ctr" rtl="0">
              <a:lnSpc>
                <a:spcPct val="115000"/>
              </a:lnSpc>
              <a:spcBef>
                <a:spcPts val="0"/>
              </a:spcBef>
              <a:spcAft>
                <a:spcPts val="0"/>
              </a:spcAft>
              <a:buClr>
                <a:schemeClr val="dk2"/>
              </a:buClr>
              <a:buSzPct val="25000"/>
              <a:buFont typeface="Arial"/>
              <a:buNone/>
            </a:pPr>
            <a:r>
              <a:rPr lang="en" sz="2800" b="0" i="0" u="none" strike="noStrike" cap="none" baseline="0">
                <a:solidFill>
                  <a:srgbClr val="333399"/>
                </a:solidFill>
                <a:latin typeface="Arial"/>
                <a:ea typeface="Arial"/>
                <a:cs typeface="Arial"/>
                <a:sym typeface="Arial"/>
              </a:rPr>
              <a:t>I.P.L. Png</a:t>
            </a:r>
          </a:p>
          <a:p>
            <a:pPr marL="0" marR="0" lvl="0" indent="190500" algn="ctr" rtl="0">
              <a:lnSpc>
                <a:spcPct val="115000"/>
              </a:lnSpc>
              <a:spcBef>
                <a:spcPts val="0"/>
              </a:spcBef>
              <a:spcAft>
                <a:spcPts val="0"/>
              </a:spcAft>
              <a:buClr>
                <a:schemeClr val="dk2"/>
              </a:buClr>
              <a:buSzPct val="25000"/>
              <a:buFont typeface="Arial"/>
              <a:buNone/>
            </a:pPr>
            <a:r>
              <a:rPr lang="en" sz="2800" b="0" i="0" u="none" strike="noStrike" cap="none" baseline="0">
                <a:solidFill>
                  <a:srgbClr val="333399"/>
                </a:solidFill>
                <a:latin typeface="Arial"/>
                <a:ea typeface="Arial"/>
                <a:cs typeface="Arial"/>
                <a:sym typeface="Arial"/>
              </a:rPr>
              <a:t>Junhong Chu</a:t>
            </a:r>
          </a:p>
          <a:p>
            <a:pPr marL="0" marR="0" lvl="0" indent="190500" algn="ctr" rtl="0">
              <a:lnSpc>
                <a:spcPct val="115000"/>
              </a:lnSpc>
              <a:spcBef>
                <a:spcPts val="0"/>
              </a:spcBef>
              <a:spcAft>
                <a:spcPts val="0"/>
              </a:spcAft>
              <a:buClr>
                <a:schemeClr val="dk2"/>
              </a:buClr>
              <a:buSzPct val="25000"/>
              <a:buFont typeface="Arial"/>
              <a:buNone/>
            </a:pPr>
            <a:r>
              <a:rPr lang="en" sz="2800" b="0" i="0" u="none" strike="noStrike" cap="none" baseline="0">
                <a:solidFill>
                  <a:srgbClr val="333399"/>
                </a:solidFill>
                <a:latin typeface="Arial"/>
                <a:ea typeface="Arial"/>
                <a:cs typeface="Arial"/>
                <a:sym typeface="Arial"/>
              </a:rPr>
              <a:t>Yehning Chen</a:t>
            </a:r>
          </a:p>
          <a:p>
            <a:endParaRPr lang="en" sz="2800" b="0" i="0" u="none" strike="noStrike" cap="none" baseline="0">
              <a:solidFill>
                <a:srgbClr val="333399"/>
              </a:solidFill>
              <a:latin typeface="Arial"/>
              <a:ea typeface="Arial"/>
              <a:cs typeface="Arial"/>
              <a:sym typeface="Arial"/>
            </a:endParaRPr>
          </a:p>
        </p:txBody>
      </p:sp>
      <p:sp>
        <p:nvSpPr>
          <p:cNvPr id="24" name="Shape 24"/>
          <p:cNvSpPr txBox="1">
            <a:spLocks noGrp="1"/>
          </p:cNvSpPr>
          <p:nvPr>
            <p:ph type="ctrTitle"/>
          </p:nvPr>
        </p:nvSpPr>
        <p:spPr>
          <a:xfrm>
            <a:off x="403046" y="1962550"/>
            <a:ext cx="8287500" cy="1694998"/>
          </a:xfrm>
          <a:prstGeom prst="rect">
            <a:avLst/>
          </a:prstGeom>
          <a:noFill/>
          <a:ln>
            <a:noFill/>
          </a:ln>
        </p:spPr>
        <p:txBody>
          <a:bodyPr lIns="91425" tIns="91425" rIns="91425" bIns="91425" anchor="b" anchorCtr="0">
            <a:noAutofit/>
          </a:bodyPr>
          <a:lstStyle/>
          <a:p>
            <a:pPr marL="0" marR="0" lvl="0" indent="304800" algn="ctr" rtl="0">
              <a:lnSpc>
                <a:spcPct val="100000"/>
              </a:lnSpc>
              <a:spcBef>
                <a:spcPts val="0"/>
              </a:spcBef>
              <a:spcAft>
                <a:spcPts val="0"/>
              </a:spcAft>
              <a:buClr>
                <a:schemeClr val="dk1"/>
              </a:buClr>
              <a:buSzPct val="25000"/>
              <a:buFont typeface="Arial"/>
              <a:buNone/>
            </a:pPr>
            <a:r>
              <a:rPr lang="en" sz="3600" b="1" i="0" u="none" strike="noStrike" cap="none" baseline="0">
                <a:solidFill>
                  <a:srgbClr val="333399"/>
                </a:solidFill>
                <a:latin typeface="Arial"/>
                <a:ea typeface="Arial"/>
                <a:cs typeface="Arial"/>
                <a:sym typeface="Arial"/>
              </a:rPr>
              <a:t>Climate change in China: </a:t>
            </a:r>
          </a:p>
          <a:p>
            <a:pPr marL="0" marR="0" lvl="0" indent="304800" algn="ctr" rtl="0">
              <a:lnSpc>
                <a:spcPct val="100000"/>
              </a:lnSpc>
              <a:spcBef>
                <a:spcPts val="0"/>
              </a:spcBef>
              <a:spcAft>
                <a:spcPts val="0"/>
              </a:spcAft>
              <a:buClr>
                <a:schemeClr val="dk1"/>
              </a:buClr>
              <a:buSzPct val="25000"/>
              <a:buFont typeface="Arial"/>
              <a:buNone/>
            </a:pPr>
            <a:r>
              <a:rPr lang="en" sz="3600" b="1" i="0" u="none" strike="noStrike" cap="none" baseline="0">
                <a:solidFill>
                  <a:srgbClr val="333399"/>
                </a:solidFill>
                <a:latin typeface="Arial"/>
                <a:ea typeface="Arial"/>
                <a:cs typeface="Arial"/>
                <a:sym typeface="Arial"/>
              </a:rPr>
              <a:t>Communism is cooler</a:t>
            </a:r>
          </a:p>
        </p:txBody>
      </p:sp>
      <p:pic>
        <p:nvPicPr>
          <p:cNvPr id="25" name="Shape 25"/>
          <p:cNvPicPr preferRelativeResize="0"/>
          <p:nvPr/>
        </p:nvPicPr>
        <p:blipFill>
          <a:blip r:embed="rId3"/>
          <a:stretch>
            <a:fillRect/>
          </a:stretch>
        </p:blipFill>
        <p:spPr>
          <a:xfrm>
            <a:off x="7195750" y="5540537"/>
            <a:ext cx="1676400" cy="1057275"/>
          </a:xfrm>
          <a:prstGeom prst="rect">
            <a:avLst/>
          </a:prstGeom>
        </p:spPr>
      </p:pic>
      <p:pic>
        <p:nvPicPr>
          <p:cNvPr id="26" name="Shape 26"/>
          <p:cNvPicPr preferRelativeResize="0"/>
          <p:nvPr/>
        </p:nvPicPr>
        <p:blipFill>
          <a:blip r:embed="rId4"/>
          <a:stretch>
            <a:fillRect/>
          </a:stretch>
        </p:blipFill>
        <p:spPr>
          <a:xfrm>
            <a:off x="7014775" y="416000"/>
            <a:ext cx="1857375" cy="1123950"/>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0"/>
            <a:ext cx="8229600" cy="635399"/>
          </a:xfrm>
          <a:prstGeom prst="rect">
            <a:avLst/>
          </a:prstGeom>
        </p:spPr>
        <p:txBody>
          <a:bodyPr lIns="91425" tIns="91425" rIns="91425" bIns="91425" anchor="b" anchorCtr="0">
            <a:noAutofit/>
          </a:bodyPr>
          <a:lstStyle/>
          <a:p>
            <a:pPr>
              <a:buNone/>
            </a:pPr>
            <a:r>
              <a:rPr lang="en" sz="3000"/>
              <a:t>Data: Stations</a:t>
            </a:r>
          </a:p>
        </p:txBody>
      </p:sp>
      <p:pic>
        <p:nvPicPr>
          <p:cNvPr id="80" name="Shape 80"/>
          <p:cNvPicPr preferRelativeResize="0"/>
          <p:nvPr/>
        </p:nvPicPr>
        <p:blipFill>
          <a:blip r:embed="rId3"/>
          <a:stretch>
            <a:fillRect/>
          </a:stretch>
        </p:blipFill>
        <p:spPr>
          <a:xfrm>
            <a:off x="321600" y="802275"/>
            <a:ext cx="8554125" cy="6136549"/>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Data</a:t>
            </a:r>
          </a:p>
        </p:txBody>
      </p:sp>
      <p:sp>
        <p:nvSpPr>
          <p:cNvPr id="86" name="Shape 8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Quality</a:t>
            </a:r>
          </a:p>
          <a:p>
            <a:pPr marL="914400" lvl="1" indent="-381000" rtl="0">
              <a:buClr>
                <a:schemeClr val="dk1"/>
              </a:buClr>
              <a:buSzPct val="100000"/>
              <a:buFont typeface="Arial"/>
              <a:buChar char="○"/>
            </a:pPr>
            <a:r>
              <a:rPr lang="en" sz="2400"/>
              <a:t>Conventional checks</a:t>
            </a:r>
          </a:p>
          <a:p>
            <a:pPr marL="914400" lvl="1" indent="-381000" rtl="0">
              <a:buClr>
                <a:schemeClr val="dk1"/>
              </a:buClr>
              <a:buSzPct val="100000"/>
              <a:buFont typeface="Arial"/>
              <a:buChar char="○"/>
            </a:pPr>
            <a:r>
              <a:rPr lang="en" sz="2400"/>
              <a:t>Compared across sources</a:t>
            </a:r>
          </a:p>
          <a:p>
            <a:pPr marL="1371600" lvl="2" indent="-381000" rtl="0">
              <a:buClr>
                <a:schemeClr val="dk1"/>
              </a:buClr>
              <a:buSzPct val="92307"/>
              <a:buFont typeface="Arial"/>
              <a:buChar char="■"/>
            </a:pPr>
            <a:r>
              <a:rPr lang="en"/>
              <a:t>1954 compilation of monthly averages (中国气温资料 / 中国气象局中国科学院地球物理研究所联合资料室编)</a:t>
            </a:r>
          </a:p>
          <a:p>
            <a:pPr marL="1371600" lvl="2" indent="-381000" rtl="0">
              <a:buClr>
                <a:schemeClr val="dk1"/>
              </a:buClr>
              <a:buSzPct val="92307"/>
              <a:buFont typeface="Arial"/>
              <a:buChar char="■"/>
            </a:pPr>
            <a:r>
              <a:rPr lang="en"/>
              <a:t>Multiple original sources </a:t>
            </a:r>
          </a:p>
          <a:p>
            <a:pPr marL="457200" lvl="0" indent="-381000" rtl="0">
              <a:buClr>
                <a:schemeClr val="dk1"/>
              </a:buClr>
              <a:buSzPct val="100000"/>
              <a:buFont typeface="Arial"/>
              <a:buChar char="●"/>
            </a:pPr>
            <a:r>
              <a:rPr lang="en" sz="2400"/>
              <a:t>Inhomogeneities</a:t>
            </a:r>
          </a:p>
          <a:p>
            <a:pPr marL="914400" lvl="1" indent="-381000" rtl="0">
              <a:buClr>
                <a:schemeClr val="dk1"/>
              </a:buClr>
              <a:buSzPct val="100000"/>
              <a:buFont typeface="Arial"/>
              <a:buChar char="○"/>
            </a:pPr>
            <a:r>
              <a:rPr lang="en" sz="2400"/>
              <a:t>Movement of stations</a:t>
            </a:r>
          </a:p>
          <a:p>
            <a:pPr marL="914400" lvl="1" indent="-381000" rtl="0">
              <a:buClr>
                <a:schemeClr val="dk1"/>
              </a:buClr>
              <a:buSzPct val="100000"/>
              <a:buFont typeface="Arial"/>
              <a:buChar char="○"/>
            </a:pPr>
            <a:r>
              <a:rPr lang="en" sz="2400"/>
              <a:t>Changes in technology, standards, and procedures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Outline</a:t>
            </a:r>
          </a:p>
        </p:txBody>
      </p:sp>
      <p:sp>
        <p:nvSpPr>
          <p:cNvPr id="92" name="Shape 9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15384"/>
              <a:buFont typeface="Arial"/>
              <a:buChar char="●"/>
            </a:pPr>
            <a:r>
              <a:rPr lang="en"/>
              <a:t>Data</a:t>
            </a:r>
          </a:p>
          <a:p>
            <a:pPr marL="457200" lvl="0" indent="-419100" rtl="0">
              <a:buClr>
                <a:schemeClr val="dk1"/>
              </a:buClr>
              <a:buSzPct val="115384"/>
              <a:buFont typeface="Arial"/>
              <a:buChar char="●"/>
            </a:pPr>
            <a:r>
              <a:rPr lang="en" u="sng"/>
              <a:t>Methods</a:t>
            </a:r>
          </a:p>
          <a:p>
            <a:pPr marL="457200" lvl="0" indent="-419100" rtl="0">
              <a:buClr>
                <a:schemeClr val="dk1"/>
              </a:buClr>
              <a:buSzPct val="115384"/>
              <a:buFont typeface="Arial"/>
              <a:buChar char="●"/>
            </a:pPr>
            <a:r>
              <a:rPr lang="en"/>
              <a:t>Results</a:t>
            </a:r>
          </a:p>
          <a:p>
            <a:pPr marL="457200" lvl="0" indent="-419100" rtl="0">
              <a:buClr>
                <a:schemeClr val="dk1"/>
              </a:buClr>
              <a:buSzPct val="115384"/>
              <a:buFont typeface="Arial"/>
              <a:buChar char="●"/>
            </a:pPr>
            <a:r>
              <a:rPr lang="en"/>
              <a:t>Explanations</a:t>
            </a:r>
          </a:p>
          <a:p>
            <a:pPr marL="457200" lvl="0" indent="-393700" rtl="0">
              <a:buClr>
                <a:schemeClr val="dk1"/>
              </a:buClr>
              <a:buSzPct val="100000"/>
              <a:buFont typeface="Arial"/>
              <a:buChar char="●"/>
            </a:pPr>
            <a:r>
              <a:rPr lang="en"/>
              <a:t>Hot weather policy</a:t>
            </a:r>
          </a:p>
          <a:p>
            <a:pPr marL="457200" lvl="0" indent="-419100" rtl="0">
              <a:buClr>
                <a:schemeClr val="dk1"/>
              </a:buClr>
              <a:buSzPct val="115384"/>
              <a:buFont typeface="Arial"/>
              <a:buChar char="●"/>
            </a:pPr>
            <a:r>
              <a:rPr lang="en"/>
              <a:t>Discussion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Empirical strategy</a:t>
            </a:r>
          </a:p>
        </p:txBody>
      </p:sp>
      <p:sp>
        <p:nvSpPr>
          <p:cNvPr id="98" name="Shape 9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Difference in difference</a:t>
            </a:r>
          </a:p>
          <a:p>
            <a:pPr marL="914400" lvl="1" indent="-381000" rtl="0">
              <a:buClr>
                <a:schemeClr val="dk1"/>
              </a:buClr>
              <a:buSzPct val="100000"/>
              <a:buFont typeface="Arial"/>
              <a:buChar char="○"/>
            </a:pPr>
            <a:r>
              <a:rPr lang="en" sz="2400"/>
              <a:t>1929-1944: summer temperatures </a:t>
            </a:r>
            <a:r>
              <a:rPr lang="en" sz="2400" i="1"/>
              <a:t>more extreme</a:t>
            </a:r>
            <a:r>
              <a:rPr lang="en" sz="2400"/>
              <a:t> in China than foreign</a:t>
            </a:r>
          </a:p>
          <a:p>
            <a:pPr marL="914400" lvl="1" indent="-381000" rtl="0">
              <a:buClr>
                <a:schemeClr val="dk1"/>
              </a:buClr>
              <a:buSzPct val="100000"/>
              <a:buFont typeface="Arial"/>
              <a:buChar char="○"/>
            </a:pPr>
            <a:r>
              <a:rPr lang="en" sz="2400"/>
              <a:t>1954-2000: summer temperatures </a:t>
            </a:r>
            <a:r>
              <a:rPr lang="en" sz="2400" i="1"/>
              <a:t>less extreme</a:t>
            </a:r>
            <a:r>
              <a:rPr lang="en" sz="2400"/>
              <a:t> in China than foreign</a:t>
            </a:r>
          </a:p>
          <a:p>
            <a:pPr marL="457200" lvl="0" indent="-381000" rtl="0">
              <a:spcBef>
                <a:spcPts val="480"/>
              </a:spcBef>
              <a:buClr>
                <a:schemeClr val="dk1"/>
              </a:buClr>
              <a:buSzPct val="100000"/>
              <a:buFont typeface="Arial"/>
              <a:buChar char="●"/>
            </a:pPr>
            <a:r>
              <a:rPr lang="en" sz="2400"/>
              <a:t>Benchmark for extreme: Probability of daily maximum temperature </a:t>
            </a:r>
            <a:r>
              <a:rPr lang="en" sz="2400">
                <a:latin typeface="Times New Roman"/>
                <a:ea typeface="Times New Roman"/>
                <a:cs typeface="Times New Roman"/>
                <a:sym typeface="Times New Roman"/>
              </a:rPr>
              <a:t>≥</a:t>
            </a:r>
            <a:r>
              <a:rPr lang="en" sz="2400"/>
              <a:t>35ºC</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Unit of analysis: Station + date </a:t>
            </a:r>
          </a:p>
          <a:p>
            <a:pPr marL="914400" lvl="1" indent="-381000" rtl="0">
              <a:buClr>
                <a:schemeClr val="dk1"/>
              </a:buClr>
              <a:buSzPct val="100000"/>
              <a:buFont typeface="Arial"/>
              <a:buChar char="○"/>
            </a:pPr>
            <a:r>
              <a:rPr lang="en" sz="2400"/>
              <a:t>More robust to errors in data than annual or monthly model</a:t>
            </a:r>
          </a:p>
          <a:p>
            <a:pPr marL="914400" lvl="1" indent="-381000" rtl="0">
              <a:buClr>
                <a:schemeClr val="dk1"/>
              </a:buClr>
              <a:buSzPct val="100000"/>
              <a:buFont typeface="Arial"/>
              <a:buChar char="○"/>
            </a:pPr>
            <a:r>
              <a:rPr lang="en" sz="2400"/>
              <a:t>More precise estimate -- annual/monthly average of daily extremes understates the effects</a:t>
            </a:r>
          </a:p>
          <a:p>
            <a:pPr marL="457200" lvl="0" indent="-381000" rtl="0">
              <a:buClr>
                <a:schemeClr val="dk1"/>
              </a:buClr>
              <a:buSzPct val="100000"/>
              <a:buFont typeface="Arial"/>
              <a:buChar char="●"/>
            </a:pPr>
            <a:r>
              <a:rPr lang="en" sz="2400"/>
              <a:t>Dependent variable: </a:t>
            </a:r>
          </a:p>
          <a:p>
            <a:pPr marL="914400" lvl="1" indent="-381000" rtl="0">
              <a:buClr>
                <a:schemeClr val="dk1"/>
              </a:buClr>
              <a:buSzPct val="100000"/>
              <a:buFont typeface="Arial"/>
              <a:buChar char="○"/>
            </a:pPr>
            <a:r>
              <a:rPr lang="en" sz="2400"/>
              <a:t>Daily maximum temperature for each station</a:t>
            </a:r>
          </a:p>
          <a:p>
            <a:pPr marL="914400" lvl="1" indent="-381000" rtl="0">
              <a:buClr>
                <a:schemeClr val="dk1"/>
              </a:buClr>
              <a:buSzPct val="100000"/>
              <a:buFont typeface="Arial"/>
              <a:buChar char="○"/>
            </a:pPr>
            <a:r>
              <a:rPr lang="en" sz="2400"/>
              <a:t>Probability of daily maximum temperature </a:t>
            </a:r>
            <a:r>
              <a:rPr lang="en" sz="2400">
                <a:latin typeface="Times New Roman"/>
                <a:ea typeface="Times New Roman"/>
                <a:cs typeface="Times New Roman"/>
                <a:sym typeface="Times New Roman"/>
              </a:rPr>
              <a:t>≥</a:t>
            </a:r>
            <a:r>
              <a:rPr lang="en" sz="2400"/>
              <a:t> benchmark (35ºC) -- to investigate the frequency of extreme temperatures</a:t>
            </a:r>
          </a:p>
          <a:p>
            <a:endParaRPr lang="en" sz="2400"/>
          </a:p>
        </p:txBody>
      </p:sp>
      <p:sp>
        <p:nvSpPr>
          <p:cNvPr id="104" name="Shape 10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sz="3000"/>
              <a:t>Method: Multiple regression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National model</a:t>
            </a:r>
          </a:p>
        </p:txBody>
      </p:sp>
      <p:sp>
        <p:nvSpPr>
          <p:cNvPr id="110" name="Shape 11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Dependent variable</a:t>
            </a:r>
          </a:p>
          <a:p>
            <a:pPr marL="914400" lvl="1" indent="-381000" rtl="0">
              <a:buClr>
                <a:schemeClr val="dk1"/>
              </a:buClr>
              <a:buSzPct val="100000"/>
              <a:buFont typeface="Arial"/>
              <a:buChar char="○"/>
            </a:pPr>
            <a:r>
              <a:rPr lang="en" sz="2400"/>
              <a:t>Daily maximum temperature</a:t>
            </a:r>
          </a:p>
          <a:p>
            <a:pPr marL="914400" lvl="1" indent="-381000" rtl="0">
              <a:buClr>
                <a:schemeClr val="dk1"/>
              </a:buClr>
              <a:buSzPct val="100000"/>
              <a:buFont typeface="Arial"/>
              <a:buChar char="○"/>
            </a:pPr>
            <a:r>
              <a:rPr lang="en" sz="2400"/>
              <a:t>Probability of daily maximum temperature </a:t>
            </a:r>
            <a:r>
              <a:rPr lang="en" sz="2400">
                <a:latin typeface="Times New Roman"/>
                <a:ea typeface="Times New Roman"/>
                <a:cs typeface="Times New Roman"/>
                <a:sym typeface="Times New Roman"/>
              </a:rPr>
              <a:t>≥</a:t>
            </a:r>
            <a:r>
              <a:rPr lang="en" sz="2400"/>
              <a:t> benchmark (35ºC)</a:t>
            </a:r>
          </a:p>
          <a:p>
            <a:pPr marL="457200" lvl="0" indent="-381000" rtl="0">
              <a:buClr>
                <a:schemeClr val="dk1"/>
              </a:buClr>
              <a:buSzPct val="100000"/>
              <a:buFont typeface="Arial"/>
              <a:buChar char="●"/>
            </a:pPr>
            <a:r>
              <a:rPr lang="en" sz="2400"/>
              <a:t>Explanatory variables -- fixed effects</a:t>
            </a:r>
          </a:p>
          <a:p>
            <a:pPr marL="914400" lvl="1" indent="-381000" rtl="0">
              <a:buClr>
                <a:schemeClr val="dk1"/>
              </a:buClr>
              <a:buSzPct val="100000"/>
              <a:buFont typeface="Arial"/>
              <a:buChar char="○"/>
            </a:pPr>
            <a:r>
              <a:rPr lang="en" sz="2400"/>
              <a:t>Stations (regional differences)</a:t>
            </a:r>
          </a:p>
          <a:p>
            <a:pPr marL="914400" lvl="1" indent="-381000" rtl="0">
              <a:buClr>
                <a:schemeClr val="dk1"/>
              </a:buClr>
              <a:buSzPct val="100000"/>
              <a:buFont typeface="Arial"/>
              <a:buChar char="○"/>
            </a:pPr>
            <a:r>
              <a:rPr lang="en" sz="2400"/>
              <a:t>Years (average of dependent variable for year)</a:t>
            </a:r>
          </a:p>
          <a:p>
            <a:pPr marL="914400" lvl="1" indent="-381000" rtl="0">
              <a:buClr>
                <a:schemeClr val="dk1"/>
              </a:buClr>
              <a:buSzPct val="100000"/>
              <a:buFont typeface="Arial"/>
              <a:buChar char="○"/>
            </a:pPr>
            <a:r>
              <a:rPr lang="en" sz="2400"/>
              <a:t>Months (seasonal differences)</a:t>
            </a:r>
          </a:p>
          <a:p>
            <a:pPr marL="914400" lvl="1" indent="-381000" rtl="0">
              <a:buClr>
                <a:schemeClr val="dk1"/>
              </a:buClr>
              <a:buSzPct val="100000"/>
              <a:buFont typeface="Arial"/>
              <a:buChar char="○"/>
            </a:pPr>
            <a:r>
              <a:rPr lang="en" sz="2400"/>
              <a:t>China x years (average increment in dependent variable for China relative to foreign countries in each year)</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Station-specific model </a:t>
            </a:r>
          </a:p>
        </p:txBody>
      </p:sp>
      <p:sp>
        <p:nvSpPr>
          <p:cNvPr id="116" name="Shape 11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Dependent variable</a:t>
            </a:r>
          </a:p>
          <a:p>
            <a:pPr marL="914400" lvl="1" indent="-381000" rtl="0">
              <a:buClr>
                <a:schemeClr val="dk1"/>
              </a:buClr>
              <a:buSzPct val="100000"/>
              <a:buFont typeface="Arial"/>
              <a:buChar char="○"/>
            </a:pPr>
            <a:r>
              <a:rPr lang="en" sz="2400"/>
              <a:t>Daily maximum temperature</a:t>
            </a:r>
          </a:p>
          <a:p>
            <a:pPr marL="914400" lvl="1" indent="-381000" rtl="0">
              <a:buClr>
                <a:schemeClr val="dk1"/>
              </a:buClr>
              <a:buSzPct val="100000"/>
              <a:buFont typeface="Arial"/>
              <a:buChar char="○"/>
            </a:pPr>
            <a:r>
              <a:rPr lang="en" sz="2400"/>
              <a:t>Probability of daily maximum temperature </a:t>
            </a:r>
            <a:r>
              <a:rPr lang="en" sz="2400">
                <a:latin typeface="Times New Roman"/>
                <a:ea typeface="Times New Roman"/>
                <a:cs typeface="Times New Roman"/>
                <a:sym typeface="Times New Roman"/>
              </a:rPr>
              <a:t>≥</a:t>
            </a:r>
            <a:r>
              <a:rPr lang="en" sz="2400"/>
              <a:t> benchmark (35ºC)</a:t>
            </a:r>
          </a:p>
          <a:p>
            <a:pPr marL="457200" lvl="0" indent="-381000" rtl="0">
              <a:buClr>
                <a:schemeClr val="dk1"/>
              </a:buClr>
              <a:buSzPct val="100000"/>
              <a:buFont typeface="Arial"/>
              <a:buChar char="●"/>
            </a:pPr>
            <a:r>
              <a:rPr lang="en" sz="2400"/>
              <a:t>Explanatory variables: </a:t>
            </a:r>
          </a:p>
          <a:p>
            <a:pPr marL="914400" lvl="1" indent="-381000" rtl="0">
              <a:buClr>
                <a:schemeClr val="dk1"/>
              </a:buClr>
              <a:buSzPct val="100000"/>
              <a:buFont typeface="Arial"/>
              <a:buChar char="○"/>
            </a:pPr>
            <a:r>
              <a:rPr lang="en" sz="2400"/>
              <a:t>Fixed effects </a:t>
            </a:r>
          </a:p>
          <a:p>
            <a:pPr marL="1371600" lvl="2" indent="-381000" rtl="0">
              <a:buClr>
                <a:schemeClr val="dk1"/>
              </a:buClr>
              <a:buSzPct val="92307"/>
              <a:buFont typeface="Arial"/>
              <a:buChar char="■"/>
            </a:pPr>
            <a:r>
              <a:rPr lang="en"/>
              <a:t>S</a:t>
            </a:r>
            <a:r>
              <a:rPr lang="en" sz="2400"/>
              <a:t>tation-year: </a:t>
            </a:r>
            <a:r>
              <a:rPr lang="en"/>
              <a:t>Urban heat island effect, movement of station, change in meteorological standard, change in recording procedure or personnel</a:t>
            </a:r>
          </a:p>
          <a:p>
            <a:pPr marL="1371600" lvl="2" indent="-381000" rtl="0">
              <a:buClr>
                <a:schemeClr val="dk1"/>
              </a:buClr>
              <a:buSzPct val="92307"/>
              <a:buFont typeface="Arial"/>
              <a:buChar char="■"/>
            </a:pPr>
            <a:r>
              <a:rPr lang="en"/>
              <a:t>S</a:t>
            </a:r>
            <a:r>
              <a:rPr lang="en" sz="2400"/>
              <a:t>tation-month: </a:t>
            </a:r>
            <a:r>
              <a:rPr lang="en"/>
              <a:t>Differences in seasonality</a:t>
            </a:r>
          </a:p>
          <a:p>
            <a:pPr marL="914400" lvl="1" indent="-381000" rtl="0">
              <a:buClr>
                <a:schemeClr val="dk1"/>
              </a:buClr>
              <a:buSzPct val="100000"/>
              <a:buFont typeface="Arial"/>
              <a:buChar char="○"/>
            </a:pPr>
            <a:r>
              <a:rPr lang="en" sz="2400"/>
              <a:t>Station x Post-1954 (including foreign stations)</a:t>
            </a:r>
          </a:p>
          <a:p>
            <a:pPr marL="914400" lvl="1" indent="-381000" rtl="0">
              <a:buClr>
                <a:schemeClr val="dk1"/>
              </a:buClr>
              <a:buSzPct val="100000"/>
              <a:buFont typeface="Arial"/>
              <a:buChar char="○"/>
            </a:pPr>
            <a:r>
              <a:rPr lang="en" sz="2400"/>
              <a:t>[Standard errors clustered by station]</a:t>
            </a:r>
          </a:p>
          <a:p>
            <a:endParaRPr lang="en" sz="240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16"/>
            <a:ext cx="2127600" cy="1913399"/>
          </a:xfrm>
          <a:prstGeom prst="rect">
            <a:avLst/>
          </a:prstGeom>
        </p:spPr>
        <p:txBody>
          <a:bodyPr lIns="91425" tIns="91425" rIns="91425" bIns="91425" anchor="b" anchorCtr="0">
            <a:noAutofit/>
          </a:bodyPr>
          <a:lstStyle/>
          <a:p>
            <a:pPr>
              <a:buNone/>
            </a:pPr>
            <a:r>
              <a:rPr lang="en" sz="2800"/>
              <a:t>Daily max, Nanjing, July 1934 and 1980</a:t>
            </a:r>
          </a:p>
        </p:txBody>
      </p:sp>
      <p:pic>
        <p:nvPicPr>
          <p:cNvPr id="122" name="Shape 122"/>
          <p:cNvPicPr preferRelativeResize="0"/>
          <p:nvPr/>
        </p:nvPicPr>
        <p:blipFill>
          <a:blip r:embed="rId3"/>
          <a:stretch>
            <a:fillRect/>
          </a:stretch>
        </p:blipFill>
        <p:spPr>
          <a:xfrm>
            <a:off x="2814650" y="93000"/>
            <a:ext cx="5730274" cy="3359449"/>
          </a:xfrm>
          <a:prstGeom prst="rect">
            <a:avLst/>
          </a:prstGeom>
        </p:spPr>
      </p:pic>
      <p:pic>
        <p:nvPicPr>
          <p:cNvPr id="123" name="Shape 123"/>
          <p:cNvPicPr preferRelativeResize="0"/>
          <p:nvPr/>
        </p:nvPicPr>
        <p:blipFill>
          <a:blip r:embed="rId4"/>
          <a:stretch>
            <a:fillRect/>
          </a:stretch>
        </p:blipFill>
        <p:spPr>
          <a:xfrm>
            <a:off x="2814650" y="3452450"/>
            <a:ext cx="5730275" cy="3276525"/>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16"/>
            <a:ext cx="2127600" cy="1913399"/>
          </a:xfrm>
          <a:prstGeom prst="rect">
            <a:avLst/>
          </a:prstGeom>
        </p:spPr>
        <p:txBody>
          <a:bodyPr lIns="91425" tIns="91425" rIns="91425" bIns="91425" anchor="b" anchorCtr="0">
            <a:noAutofit/>
          </a:bodyPr>
          <a:lstStyle/>
          <a:p>
            <a:pPr lvl="0" rtl="0">
              <a:buNone/>
            </a:pPr>
            <a:r>
              <a:rPr lang="en" sz="2800"/>
              <a:t>Daily max, Nanjing, July and Aug 1934 </a:t>
            </a:r>
          </a:p>
        </p:txBody>
      </p:sp>
      <p:pic>
        <p:nvPicPr>
          <p:cNvPr id="129" name="Shape 129"/>
          <p:cNvPicPr preferRelativeResize="0"/>
          <p:nvPr/>
        </p:nvPicPr>
        <p:blipFill>
          <a:blip r:embed="rId3"/>
          <a:stretch>
            <a:fillRect/>
          </a:stretch>
        </p:blipFill>
        <p:spPr>
          <a:xfrm>
            <a:off x="3112850" y="125525"/>
            <a:ext cx="5752924" cy="3296974"/>
          </a:xfrm>
          <a:prstGeom prst="rect">
            <a:avLst/>
          </a:prstGeom>
        </p:spPr>
      </p:pic>
      <p:pic>
        <p:nvPicPr>
          <p:cNvPr id="130" name="Shape 130"/>
          <p:cNvPicPr preferRelativeResize="0"/>
          <p:nvPr/>
        </p:nvPicPr>
        <p:blipFill>
          <a:blip r:embed="rId4"/>
          <a:stretch>
            <a:fillRect/>
          </a:stretch>
        </p:blipFill>
        <p:spPr>
          <a:xfrm>
            <a:off x="3112850" y="3422500"/>
            <a:ext cx="5752925" cy="3296975"/>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Outline</a:t>
            </a:r>
          </a:p>
        </p:txBody>
      </p:sp>
      <p:sp>
        <p:nvSpPr>
          <p:cNvPr id="136" name="Shape 13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15384"/>
              <a:buFont typeface="Arial"/>
              <a:buChar char="●"/>
            </a:pPr>
            <a:r>
              <a:rPr lang="en"/>
              <a:t>Data</a:t>
            </a:r>
          </a:p>
          <a:p>
            <a:pPr marL="457200" lvl="0" indent="-419100" rtl="0">
              <a:buClr>
                <a:schemeClr val="dk1"/>
              </a:buClr>
              <a:buSzPct val="115384"/>
              <a:buFont typeface="Arial"/>
              <a:buChar char="●"/>
            </a:pPr>
            <a:r>
              <a:rPr lang="en"/>
              <a:t>Method</a:t>
            </a:r>
          </a:p>
          <a:p>
            <a:pPr marL="457200" lvl="0" indent="-419100" rtl="0">
              <a:buClr>
                <a:schemeClr val="dk1"/>
              </a:buClr>
              <a:buSzPct val="115384"/>
              <a:buFont typeface="Arial"/>
              <a:buChar char="●"/>
            </a:pPr>
            <a:r>
              <a:rPr lang="en" u="sng"/>
              <a:t>Results</a:t>
            </a:r>
          </a:p>
          <a:p>
            <a:pPr marL="914400" lvl="1" indent="-393700" rtl="0">
              <a:buClr>
                <a:schemeClr val="dk1"/>
              </a:buClr>
              <a:buSzPct val="100000"/>
              <a:buFont typeface="Arial"/>
              <a:buChar char="○"/>
            </a:pPr>
            <a:r>
              <a:rPr lang="en"/>
              <a:t>National model</a:t>
            </a:r>
          </a:p>
          <a:p>
            <a:pPr marL="914400" lvl="1" indent="-393700" rtl="0">
              <a:buClr>
                <a:schemeClr val="dk1"/>
              </a:buClr>
              <a:buSzPct val="100000"/>
              <a:buFont typeface="Arial"/>
              <a:buChar char="○"/>
            </a:pPr>
            <a:r>
              <a:rPr lang="en"/>
              <a:t>Station-specific model</a:t>
            </a:r>
          </a:p>
          <a:p>
            <a:pPr marL="457200" lvl="0" indent="-419100" rtl="0">
              <a:buClr>
                <a:schemeClr val="dk1"/>
              </a:buClr>
              <a:buSzPct val="115384"/>
              <a:buFont typeface="Arial"/>
              <a:buChar char="●"/>
            </a:pPr>
            <a:r>
              <a:rPr lang="en"/>
              <a:t>Explanations</a:t>
            </a:r>
          </a:p>
          <a:p>
            <a:pPr marL="457200" lvl="0" indent="-393700" rtl="0">
              <a:buClr>
                <a:schemeClr val="dk1"/>
              </a:buClr>
              <a:buSzPct val="100000"/>
              <a:buFont typeface="Arial"/>
              <a:buChar char="●"/>
            </a:pPr>
            <a:r>
              <a:rPr lang="en"/>
              <a:t>Hot weather policy</a:t>
            </a:r>
          </a:p>
          <a:p>
            <a:pPr marL="457200" lvl="0" indent="-419100" rtl="0">
              <a:buClr>
                <a:schemeClr val="dk1"/>
              </a:buClr>
              <a:buSzPct val="115384"/>
              <a:buFont typeface="Arial"/>
              <a:buChar char="●"/>
            </a:pPr>
            <a:r>
              <a:rPr lang="en"/>
              <a:t>Discussion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1" i="0" u="none" strike="noStrike" cap="none" baseline="0">
                <a:solidFill>
                  <a:schemeClr val="dk1"/>
                </a:solidFill>
                <a:latin typeface="Arial"/>
                <a:ea typeface="Arial"/>
                <a:cs typeface="Arial"/>
                <a:sym typeface="Arial"/>
              </a:rPr>
              <a:t>China, </a:t>
            </a:r>
            <a:r>
              <a:rPr lang="en" sz="2800"/>
              <a:t>July and August daily max temperature: </a:t>
            </a:r>
          </a:p>
          <a:p>
            <a:pPr marL="0" marR="0" lvl="0" indent="0" algn="l" rtl="0">
              <a:lnSpc>
                <a:spcPct val="100000"/>
              </a:lnSpc>
              <a:spcBef>
                <a:spcPts val="0"/>
              </a:spcBef>
              <a:spcAft>
                <a:spcPts val="0"/>
              </a:spcAft>
              <a:buClr>
                <a:schemeClr val="dk1"/>
              </a:buClr>
              <a:buSzPct val="25000"/>
              <a:buFont typeface="Arial"/>
              <a:buNone/>
            </a:pPr>
            <a:r>
              <a:rPr lang="en" sz="2800"/>
              <a:t>1951-2010 </a:t>
            </a:r>
            <a:r>
              <a:rPr lang="en" sz="2800" b="1" i="0" u="none" strike="noStrike" cap="none" baseline="0">
                <a:solidFill>
                  <a:schemeClr val="dk1"/>
                </a:solidFill>
                <a:latin typeface="Arial"/>
                <a:ea typeface="Arial"/>
                <a:cs typeface="Arial"/>
                <a:sym typeface="Arial"/>
              </a:rPr>
              <a:t>vis-a-vis </a:t>
            </a:r>
            <a:r>
              <a:rPr lang="en" sz="2800"/>
              <a:t>1929-44</a:t>
            </a:r>
            <a:r>
              <a:rPr lang="en" sz="2800" b="1" i="0" u="none" strike="noStrike" cap="none" baseline="0">
                <a:solidFill>
                  <a:schemeClr val="dk1"/>
                </a:solidFill>
                <a:latin typeface="Arial"/>
                <a:ea typeface="Arial"/>
                <a:cs typeface="Arial"/>
                <a:sym typeface="Arial"/>
              </a:rPr>
              <a:t> </a:t>
            </a:r>
          </a:p>
        </p:txBody>
      </p:sp>
      <p:pic>
        <p:nvPicPr>
          <p:cNvPr id="32" name="Shape 32"/>
          <p:cNvPicPr preferRelativeResize="0"/>
          <p:nvPr/>
        </p:nvPicPr>
        <p:blipFill>
          <a:blip r:embed="rId3"/>
          <a:stretch>
            <a:fillRect/>
          </a:stretch>
        </p:blipFill>
        <p:spPr>
          <a:xfrm>
            <a:off x="641000" y="1417625"/>
            <a:ext cx="7601399" cy="5056125"/>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sz="2800"/>
              <a:t>National model: Daily max temperature: </a:t>
            </a:r>
          </a:p>
          <a:p>
            <a:pPr>
              <a:buNone/>
            </a:pPr>
            <a:r>
              <a:rPr lang="en" sz="2800"/>
              <a:t>Year fixed effects (annual average)</a:t>
            </a:r>
          </a:p>
        </p:txBody>
      </p:sp>
      <p:pic>
        <p:nvPicPr>
          <p:cNvPr id="142" name="Shape 142"/>
          <p:cNvPicPr preferRelativeResize="0"/>
          <p:nvPr/>
        </p:nvPicPr>
        <p:blipFill>
          <a:blip r:embed="rId3"/>
          <a:stretch>
            <a:fillRect/>
          </a:stretch>
        </p:blipFill>
        <p:spPr>
          <a:xfrm>
            <a:off x="641000" y="1417625"/>
            <a:ext cx="7757874" cy="4823800"/>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sz="2800"/>
              <a:t>National model: Prob (daily max temp </a:t>
            </a:r>
            <a:r>
              <a:rPr lang="en" sz="2800">
                <a:latin typeface="Times New Roman"/>
                <a:ea typeface="Times New Roman"/>
                <a:cs typeface="Times New Roman"/>
                <a:sym typeface="Times New Roman"/>
              </a:rPr>
              <a:t>≥</a:t>
            </a:r>
            <a:r>
              <a:rPr lang="en" sz="2800"/>
              <a:t> 35ºC): </a:t>
            </a:r>
          </a:p>
          <a:p>
            <a:pPr>
              <a:buNone/>
            </a:pPr>
            <a:r>
              <a:rPr lang="en" sz="2800"/>
              <a:t>Year fixed effects (annual average)</a:t>
            </a:r>
          </a:p>
        </p:txBody>
      </p:sp>
      <p:pic>
        <p:nvPicPr>
          <p:cNvPr id="148" name="Shape 148"/>
          <p:cNvPicPr preferRelativeResize="0"/>
          <p:nvPr/>
        </p:nvPicPr>
        <p:blipFill>
          <a:blip r:embed="rId3"/>
          <a:stretch>
            <a:fillRect/>
          </a:stretch>
        </p:blipFill>
        <p:spPr>
          <a:xfrm>
            <a:off x="641000" y="1417625"/>
            <a:ext cx="7531600" cy="5055449"/>
          </a:xfrm>
          <a:prstGeom prst="rect">
            <a:avLst/>
          </a:prstGeom>
        </p:spPr>
      </p:pic>
      <p:sp>
        <p:nvSpPr>
          <p:cNvPr id="149" name="Shape 149"/>
          <p:cNvSpPr txBox="1"/>
          <p:nvPr/>
        </p:nvSpPr>
        <p:spPr>
          <a:xfrm>
            <a:off x="5522700" y="2099050"/>
            <a:ext cx="3164100" cy="807300"/>
          </a:xfrm>
          <a:prstGeom prst="rect">
            <a:avLst/>
          </a:prstGeom>
          <a:ln w="19050" cap="flat">
            <a:solidFill>
              <a:srgbClr val="000000"/>
            </a:solidFill>
            <a:prstDash val="dash"/>
            <a:round/>
            <a:headEnd type="none" w="med" len="med"/>
            <a:tailEnd type="none" w="med" len="med"/>
          </a:ln>
        </p:spPr>
        <p:txBody>
          <a:bodyPr lIns="91425" tIns="91425" rIns="91425" bIns="91425" anchor="t" anchorCtr="0">
            <a:noAutofit/>
          </a:bodyPr>
          <a:lstStyle/>
          <a:p>
            <a:pPr lvl="0" algn="ctr" rtl="0">
              <a:buNone/>
            </a:pPr>
            <a:r>
              <a:rPr lang="en" sz="2000"/>
              <a:t>China and foreign </a:t>
            </a:r>
          </a:p>
          <a:p>
            <a:pPr algn="ctr">
              <a:buNone/>
            </a:pPr>
            <a:r>
              <a:rPr lang="en" sz="2000"/>
              <a:t>series normalized to 2010</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sz="2800"/>
              <a:t>National model: Daily max temperature, Jun-Aug: Year fixed effects (annual average)</a:t>
            </a:r>
          </a:p>
        </p:txBody>
      </p:sp>
      <p:pic>
        <p:nvPicPr>
          <p:cNvPr id="155" name="Shape 155"/>
          <p:cNvPicPr preferRelativeResize="0"/>
          <p:nvPr/>
        </p:nvPicPr>
        <p:blipFill>
          <a:blip r:embed="rId3"/>
          <a:stretch>
            <a:fillRect/>
          </a:stretch>
        </p:blipFill>
        <p:spPr>
          <a:xfrm>
            <a:off x="798075" y="1417625"/>
            <a:ext cx="7732024" cy="4928500"/>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sz="2800"/>
              <a:t>National model: Prob (daily max temp </a:t>
            </a:r>
            <a:r>
              <a:rPr lang="en" sz="2800">
                <a:latin typeface="Times New Roman"/>
                <a:ea typeface="Times New Roman"/>
                <a:cs typeface="Times New Roman"/>
                <a:sym typeface="Times New Roman"/>
              </a:rPr>
              <a:t>≥</a:t>
            </a:r>
            <a:r>
              <a:rPr lang="en" sz="2800"/>
              <a:t> 35ºC), Jun-Aug: Year fixed effects (annual average)</a:t>
            </a:r>
          </a:p>
        </p:txBody>
      </p:sp>
      <p:pic>
        <p:nvPicPr>
          <p:cNvPr id="161" name="Shape 161"/>
          <p:cNvPicPr preferRelativeResize="0"/>
          <p:nvPr/>
        </p:nvPicPr>
        <p:blipFill>
          <a:blip r:embed="rId3"/>
          <a:stretch>
            <a:fillRect/>
          </a:stretch>
        </p:blipFill>
        <p:spPr>
          <a:xfrm>
            <a:off x="820375" y="1417624"/>
            <a:ext cx="7503250" cy="4818249"/>
          </a:xfrm>
          <a:prstGeom prst="rect">
            <a:avLst/>
          </a:prstGeom>
        </p:spPr>
      </p:pic>
      <p:grpSp>
        <p:nvGrpSpPr>
          <p:cNvPr id="162" name="Shape 162"/>
          <p:cNvGrpSpPr/>
          <p:nvPr/>
        </p:nvGrpSpPr>
        <p:grpSpPr>
          <a:xfrm>
            <a:off x="1272475" y="5454749"/>
            <a:ext cx="3166200" cy="1226750"/>
            <a:chOff x="1272475" y="5454749"/>
            <a:chExt cx="3166200" cy="1226750"/>
          </a:xfrm>
        </p:grpSpPr>
        <p:cxnSp>
          <p:nvCxnSpPr>
            <p:cNvPr id="163" name="Shape 163"/>
            <p:cNvCxnSpPr/>
            <p:nvPr/>
          </p:nvCxnSpPr>
          <p:spPr>
            <a:xfrm rot="10800000" flipH="1">
              <a:off x="2815700" y="5454749"/>
              <a:ext cx="696899" cy="836400"/>
            </a:xfrm>
            <a:prstGeom prst="straightConnector1">
              <a:avLst/>
            </a:prstGeom>
            <a:noFill/>
            <a:ln w="38100" cap="flat">
              <a:solidFill>
                <a:schemeClr val="dk2"/>
              </a:solidFill>
              <a:prstDash val="solid"/>
              <a:round/>
              <a:headEnd type="none" w="lg" len="lg"/>
              <a:tailEnd type="triangle" w="lg" len="lg"/>
            </a:ln>
          </p:spPr>
        </p:cxnSp>
        <p:sp>
          <p:nvSpPr>
            <p:cNvPr id="164" name="Shape 164"/>
            <p:cNvSpPr txBox="1"/>
            <p:nvPr/>
          </p:nvSpPr>
          <p:spPr>
            <a:xfrm>
              <a:off x="1272475" y="6235400"/>
              <a:ext cx="3166200" cy="446099"/>
            </a:xfrm>
            <a:prstGeom prst="rect">
              <a:avLst/>
            </a:prstGeom>
          </p:spPr>
          <p:txBody>
            <a:bodyPr lIns="91425" tIns="91425" rIns="91425" bIns="91425" anchor="t" anchorCtr="0">
              <a:noAutofit/>
            </a:bodyPr>
            <a:lstStyle/>
            <a:p>
              <a:pPr>
                <a:buNone/>
              </a:pPr>
              <a:r>
                <a:rPr lang="en" sz="2400"/>
                <a:t>Structural break 1954</a:t>
              </a:r>
            </a:p>
          </p:txBody>
        </p:sp>
      </p:grpSp>
      <p:grpSp>
        <p:nvGrpSpPr>
          <p:cNvPr id="165" name="Shape 165"/>
          <p:cNvGrpSpPr/>
          <p:nvPr/>
        </p:nvGrpSpPr>
        <p:grpSpPr>
          <a:xfrm>
            <a:off x="5754850" y="4723110"/>
            <a:ext cx="3166200" cy="2063028"/>
            <a:chOff x="5420300" y="5093819"/>
            <a:chExt cx="3166200" cy="1672500"/>
          </a:xfrm>
        </p:grpSpPr>
        <p:cxnSp>
          <p:nvCxnSpPr>
            <p:cNvPr id="166" name="Shape 166"/>
            <p:cNvCxnSpPr>
              <a:stCxn id="167" idx="0"/>
            </p:cNvCxnSpPr>
            <p:nvPr/>
          </p:nvCxnSpPr>
          <p:spPr>
            <a:xfrm rot="10800000">
              <a:off x="6986600" y="5093819"/>
              <a:ext cx="16799" cy="1226400"/>
            </a:xfrm>
            <a:prstGeom prst="straightConnector1">
              <a:avLst/>
            </a:prstGeom>
            <a:noFill/>
            <a:ln w="38100" cap="flat">
              <a:solidFill>
                <a:schemeClr val="dk2"/>
              </a:solidFill>
              <a:prstDash val="solid"/>
              <a:round/>
              <a:headEnd type="none" w="lg" len="lg"/>
              <a:tailEnd type="triangle" w="lg" len="lg"/>
            </a:ln>
          </p:spPr>
        </p:cxnSp>
        <p:sp>
          <p:nvSpPr>
            <p:cNvPr id="167" name="Shape 167"/>
            <p:cNvSpPr txBox="1"/>
            <p:nvPr/>
          </p:nvSpPr>
          <p:spPr>
            <a:xfrm>
              <a:off x="5420300" y="6320219"/>
              <a:ext cx="3166200" cy="446099"/>
            </a:xfrm>
            <a:prstGeom prst="rect">
              <a:avLst/>
            </a:prstGeom>
          </p:spPr>
          <p:txBody>
            <a:bodyPr lIns="91425" tIns="91425" rIns="91425" bIns="91425" anchor="t" anchorCtr="0">
              <a:noAutofit/>
            </a:bodyPr>
            <a:lstStyle/>
            <a:p>
              <a:pPr lvl="0" rtl="0">
                <a:buNone/>
              </a:pPr>
              <a:r>
                <a:rPr lang="en" sz="2400"/>
                <a:t>Structural break 2001</a:t>
              </a: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2400"/>
              <a:t>Incremental prob of daily max temp &gt;= 35</a:t>
            </a:r>
            <a:r>
              <a:rPr lang="en" sz="2800"/>
              <a:t>º</a:t>
            </a:r>
            <a:r>
              <a:rPr lang="en" sz="2400"/>
              <a:t>C in 1951-2010 relative to 1929-44 in China (relative to foreign)</a:t>
            </a:r>
          </a:p>
        </p:txBody>
      </p:sp>
      <p:pic>
        <p:nvPicPr>
          <p:cNvPr id="173" name="Shape 173"/>
          <p:cNvPicPr preferRelativeResize="0"/>
          <p:nvPr/>
        </p:nvPicPr>
        <p:blipFill>
          <a:blip r:embed="rId3"/>
          <a:stretch>
            <a:fillRect/>
          </a:stretch>
        </p:blipFill>
        <p:spPr>
          <a:xfrm>
            <a:off x="1308075" y="1417625"/>
            <a:ext cx="5794924" cy="5127374"/>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358750" y="74400"/>
            <a:ext cx="7670999" cy="10661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1" i="0" u="none" strike="noStrike" cap="none" baseline="0">
                <a:solidFill>
                  <a:schemeClr val="dk1"/>
                </a:solidFill>
                <a:latin typeface="Arial"/>
                <a:ea typeface="Arial"/>
                <a:cs typeface="Arial"/>
                <a:sym typeface="Arial"/>
              </a:rPr>
              <a:t>Prob of dai</a:t>
            </a:r>
            <a:r>
              <a:rPr lang="en" sz="2800" b="1">
                <a:solidFill>
                  <a:schemeClr val="dk1"/>
                </a:solidFill>
              </a:rPr>
              <a:t>l</a:t>
            </a:r>
            <a:r>
              <a:rPr lang="en" sz="2800" b="1" i="0" u="none" strike="noStrike" cap="none" baseline="0">
                <a:solidFill>
                  <a:schemeClr val="dk1"/>
                </a:solidFill>
                <a:latin typeface="Arial"/>
                <a:ea typeface="Arial"/>
                <a:cs typeface="Arial"/>
                <a:sym typeface="Arial"/>
              </a:rPr>
              <a:t>y max temp </a:t>
            </a:r>
            <a:r>
              <a:rPr lang="en" sz="2800" b="1" i="0" u="none" strike="noStrike" cap="none" baseline="0">
                <a:solidFill>
                  <a:srgbClr val="000000"/>
                </a:solidFill>
                <a:latin typeface="Times New Roman"/>
                <a:ea typeface="Times New Roman"/>
                <a:cs typeface="Times New Roman"/>
                <a:sym typeface="Times New Roman"/>
              </a:rPr>
              <a:t>≥</a:t>
            </a:r>
            <a:r>
              <a:rPr lang="en" sz="2800" b="1" i="0" u="none" strike="noStrike" cap="none" baseline="0">
                <a:solidFill>
                  <a:srgbClr val="000000"/>
                </a:solidFill>
                <a:latin typeface="Arial"/>
                <a:ea typeface="Arial"/>
                <a:cs typeface="Arial"/>
                <a:sym typeface="Arial"/>
              </a:rPr>
              <a:t> </a:t>
            </a:r>
            <a:r>
              <a:rPr lang="en" sz="2800" b="1"/>
              <a:t>35</a:t>
            </a:r>
            <a:r>
              <a:rPr lang="en" sz="2800" b="1" i="0" u="none" strike="noStrike" cap="none" baseline="30000">
                <a:solidFill>
                  <a:srgbClr val="000000"/>
                </a:solidFill>
                <a:latin typeface="Arial"/>
                <a:ea typeface="Arial"/>
                <a:cs typeface="Arial"/>
                <a:sym typeface="Arial"/>
              </a:rPr>
              <a:t>o</a:t>
            </a:r>
            <a:r>
              <a:rPr lang="en" sz="2800" b="1" i="0" u="none" strike="noStrike" cap="none" baseline="0">
                <a:solidFill>
                  <a:srgbClr val="000000"/>
                </a:solidFill>
                <a:latin typeface="Arial"/>
                <a:ea typeface="Arial"/>
                <a:cs typeface="Arial"/>
                <a:sym typeface="Arial"/>
              </a:rPr>
              <a:t>C </a:t>
            </a:r>
            <a:r>
              <a:rPr lang="en" sz="2800" b="1">
                <a:solidFill>
                  <a:schemeClr val="dk1"/>
                </a:solidFill>
              </a:rPr>
              <a:t>in July, 1954-2010  vis-a-vis 1929-1944</a:t>
            </a:r>
            <a:r>
              <a:rPr lang="en" sz="2800" b="1" i="0" u="none" strike="noStrike" cap="none" baseline="0">
                <a:solidFill>
                  <a:srgbClr val="000000"/>
                </a:solidFill>
                <a:latin typeface="Arial"/>
                <a:ea typeface="Arial"/>
                <a:cs typeface="Arial"/>
                <a:sym typeface="Arial"/>
              </a:rPr>
              <a:t> </a:t>
            </a:r>
          </a:p>
        </p:txBody>
      </p:sp>
      <p:pic>
        <p:nvPicPr>
          <p:cNvPr id="179" name="Shape 179"/>
          <p:cNvPicPr preferRelativeResize="0"/>
          <p:nvPr/>
        </p:nvPicPr>
        <p:blipFill>
          <a:blip r:embed="rId3"/>
          <a:stretch>
            <a:fillRect/>
          </a:stretch>
        </p:blipFill>
        <p:spPr>
          <a:xfrm>
            <a:off x="402225" y="1008275"/>
            <a:ext cx="8549225" cy="5849725"/>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403575" y="146125"/>
            <a:ext cx="7209599" cy="10661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1" i="0" u="none" strike="noStrike" cap="none" baseline="0">
                <a:solidFill>
                  <a:schemeClr val="dk1"/>
                </a:solidFill>
                <a:latin typeface="Arial"/>
                <a:ea typeface="Arial"/>
                <a:cs typeface="Arial"/>
                <a:sym typeface="Arial"/>
              </a:rPr>
              <a:t>Prob of </a:t>
            </a:r>
            <a:r>
              <a:rPr lang="en" sz="2800" b="1">
                <a:solidFill>
                  <a:schemeClr val="dk1"/>
                </a:solidFill>
              </a:rPr>
              <a:t>daily</a:t>
            </a:r>
            <a:r>
              <a:rPr lang="en" sz="2800" b="1" i="0" u="none" strike="noStrike" cap="none" baseline="0">
                <a:solidFill>
                  <a:schemeClr val="dk1"/>
                </a:solidFill>
                <a:latin typeface="Arial"/>
                <a:ea typeface="Arial"/>
                <a:cs typeface="Arial"/>
                <a:sym typeface="Arial"/>
              </a:rPr>
              <a:t> max temp </a:t>
            </a:r>
            <a:r>
              <a:rPr lang="en" sz="2800" b="1" i="0" u="none" strike="noStrike" cap="none" baseline="0">
                <a:solidFill>
                  <a:srgbClr val="000000"/>
                </a:solidFill>
                <a:latin typeface="Times New Roman"/>
                <a:ea typeface="Times New Roman"/>
                <a:cs typeface="Times New Roman"/>
                <a:sym typeface="Times New Roman"/>
              </a:rPr>
              <a:t>≥</a:t>
            </a:r>
            <a:r>
              <a:rPr lang="en" sz="2800" b="1" i="0" u="none" strike="noStrike" cap="none" baseline="0">
                <a:solidFill>
                  <a:srgbClr val="000000"/>
                </a:solidFill>
                <a:latin typeface="Arial"/>
                <a:ea typeface="Arial"/>
                <a:cs typeface="Arial"/>
                <a:sym typeface="Arial"/>
              </a:rPr>
              <a:t> 3</a:t>
            </a:r>
            <a:r>
              <a:rPr lang="en" sz="2800" b="1"/>
              <a:t>5</a:t>
            </a:r>
            <a:r>
              <a:rPr lang="en" sz="2800" b="1" i="0" u="none" strike="noStrike" cap="none" baseline="30000">
                <a:solidFill>
                  <a:srgbClr val="000000"/>
                </a:solidFill>
                <a:latin typeface="Arial"/>
                <a:ea typeface="Arial"/>
                <a:cs typeface="Arial"/>
                <a:sym typeface="Arial"/>
              </a:rPr>
              <a:t>o</a:t>
            </a:r>
            <a:r>
              <a:rPr lang="en" sz="2800" b="1" i="0" u="none" strike="noStrike" cap="none" baseline="0">
                <a:solidFill>
                  <a:srgbClr val="000000"/>
                </a:solidFill>
                <a:latin typeface="Arial"/>
                <a:ea typeface="Arial"/>
                <a:cs typeface="Arial"/>
                <a:sym typeface="Arial"/>
              </a:rPr>
              <a:t>C </a:t>
            </a:r>
            <a:r>
              <a:rPr lang="en" sz="2800" b="1">
                <a:solidFill>
                  <a:schemeClr val="dk1"/>
                </a:solidFill>
              </a:rPr>
              <a:t>in August,  1954-2010  vis-a-vis 1929-1944</a:t>
            </a:r>
            <a:r>
              <a:rPr lang="en" sz="2800" b="1" i="0" u="none" strike="noStrike" cap="none" baseline="0">
                <a:solidFill>
                  <a:srgbClr val="000000"/>
                </a:solidFill>
                <a:latin typeface="Arial"/>
                <a:ea typeface="Arial"/>
                <a:cs typeface="Arial"/>
                <a:sym typeface="Arial"/>
              </a:rPr>
              <a:t> </a:t>
            </a:r>
          </a:p>
        </p:txBody>
      </p:sp>
      <p:pic>
        <p:nvPicPr>
          <p:cNvPr id="185" name="Shape 185"/>
          <p:cNvPicPr preferRelativeResize="0"/>
          <p:nvPr/>
        </p:nvPicPr>
        <p:blipFill>
          <a:blip r:embed="rId3"/>
          <a:stretch>
            <a:fillRect/>
          </a:stretch>
        </p:blipFill>
        <p:spPr>
          <a:xfrm>
            <a:off x="234675" y="1095200"/>
            <a:ext cx="8674675" cy="5762799"/>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Sample</a:t>
            </a:r>
          </a:p>
          <a:p>
            <a:pPr marL="914400" lvl="1" indent="-381000" rtl="0">
              <a:buClr>
                <a:schemeClr val="dk1"/>
              </a:buClr>
              <a:buSzPct val="100000"/>
              <a:buFont typeface="Arial"/>
              <a:buChar char="○"/>
            </a:pPr>
            <a:r>
              <a:rPr lang="en" sz="2400"/>
              <a:t>Distance ≤ 5km, number of years ≥ 7</a:t>
            </a:r>
          </a:p>
          <a:p>
            <a:pPr marL="914400" lvl="1" indent="-381000" rtl="0">
              <a:buClr>
                <a:schemeClr val="dk1"/>
              </a:buClr>
              <a:buSzPct val="100000"/>
              <a:buFont typeface="Arial"/>
              <a:buChar char="○"/>
            </a:pPr>
            <a:r>
              <a:rPr lang="en" sz="2400"/>
              <a:t>Homogeneous: 36 China + 21 foreign stations, all years, 1951-2010</a:t>
            </a:r>
          </a:p>
          <a:p>
            <a:pPr marL="457200" lvl="0" indent="-381000" rtl="0">
              <a:buClr>
                <a:schemeClr val="dk1"/>
              </a:buClr>
              <a:buSzPct val="100000"/>
              <a:buFont typeface="Arial"/>
              <a:buChar char="●"/>
            </a:pPr>
            <a:r>
              <a:rPr lang="en" sz="2400"/>
              <a:t>Measurement</a:t>
            </a:r>
          </a:p>
          <a:p>
            <a:pPr marL="914400" lvl="1" indent="-381000" rtl="0">
              <a:buClr>
                <a:schemeClr val="dk1"/>
              </a:buClr>
              <a:buSzPct val="100000"/>
              <a:buFont typeface="Arial"/>
              <a:buChar char="○"/>
            </a:pPr>
            <a:r>
              <a:rPr lang="en" sz="2400"/>
              <a:t>Pre-1950 observations clustered at .0 and .5: </a:t>
            </a:r>
          </a:p>
          <a:p>
            <a:pPr marL="914400" lvl="1" indent="-381000" rtl="0">
              <a:buClr>
                <a:schemeClr val="dk1"/>
              </a:buClr>
              <a:buSzPct val="100000"/>
              <a:buFont typeface="Arial"/>
              <a:buChar char="○"/>
            </a:pPr>
            <a:r>
              <a:rPr lang="en" sz="2400"/>
              <a:t>Alternative benchmark: Probability of daily maximum temperature </a:t>
            </a:r>
            <a:r>
              <a:rPr lang="en" sz="2400">
                <a:latin typeface="Times New Roman"/>
                <a:ea typeface="Times New Roman"/>
                <a:cs typeface="Times New Roman"/>
                <a:sym typeface="Times New Roman"/>
              </a:rPr>
              <a:t>≥</a:t>
            </a:r>
            <a:r>
              <a:rPr lang="en" sz="2400"/>
              <a:t> 34.9</a:t>
            </a:r>
            <a:r>
              <a:rPr lang="en" sz="2400" baseline="30000"/>
              <a:t>o</a:t>
            </a:r>
            <a:r>
              <a:rPr lang="en" sz="2400"/>
              <a:t>C</a:t>
            </a:r>
          </a:p>
          <a:p>
            <a:pPr marL="457200" lvl="0" indent="-381000" rtl="0">
              <a:buClr>
                <a:schemeClr val="dk1"/>
              </a:buClr>
              <a:buSzPct val="100000"/>
              <a:buFont typeface="Arial"/>
              <a:buChar char="●"/>
            </a:pPr>
            <a:r>
              <a:rPr lang="en" sz="2400"/>
              <a:t>Specification: Week fixed effects</a:t>
            </a:r>
          </a:p>
          <a:p>
            <a:pPr marL="457200" lvl="0" indent="-381000" rtl="0">
              <a:buClr>
                <a:schemeClr val="dk1"/>
              </a:buClr>
              <a:buSzPct val="100000"/>
              <a:buFont typeface="Arial"/>
              <a:buChar char="●"/>
            </a:pPr>
            <a:r>
              <a:rPr lang="en" sz="2400"/>
              <a:t>Estimation method</a:t>
            </a:r>
          </a:p>
          <a:p>
            <a:pPr marL="914400" lvl="1" indent="-381000" rtl="0">
              <a:buClr>
                <a:schemeClr val="dk1"/>
              </a:buClr>
              <a:buSzPct val="100000"/>
              <a:buFont typeface="Arial"/>
              <a:buChar char="○"/>
            </a:pPr>
            <a:r>
              <a:rPr lang="en" sz="2400"/>
              <a:t>Logit </a:t>
            </a:r>
          </a:p>
          <a:p>
            <a:pPr marL="914400" lvl="1" indent="-381000" rtl="0">
              <a:buClr>
                <a:schemeClr val="dk1"/>
              </a:buClr>
              <a:buSzPct val="100000"/>
              <a:buFont typeface="Arial"/>
              <a:buChar char="○"/>
            </a:pPr>
            <a:r>
              <a:rPr lang="en" sz="2400"/>
              <a:t>Probit </a:t>
            </a:r>
          </a:p>
        </p:txBody>
      </p:sp>
      <p:sp>
        <p:nvSpPr>
          <p:cNvPr id="191" name="Shape 1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Robustness checks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2800"/>
              <a:t>Homogeneous sample, Jun-Aug, 1951-2010 </a:t>
            </a:r>
          </a:p>
        </p:txBody>
      </p:sp>
      <p:pic>
        <p:nvPicPr>
          <p:cNvPr id="197" name="Shape 197"/>
          <p:cNvPicPr preferRelativeResize="0"/>
          <p:nvPr/>
        </p:nvPicPr>
        <p:blipFill>
          <a:blip r:embed="rId3"/>
          <a:stretch>
            <a:fillRect/>
          </a:stretch>
        </p:blipFill>
        <p:spPr>
          <a:xfrm>
            <a:off x="610925" y="1417625"/>
            <a:ext cx="7728975" cy="5113824"/>
          </a:xfrm>
          <a:prstGeom prst="rect">
            <a:avLst/>
          </a:prstGeom>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Outline</a:t>
            </a:r>
          </a:p>
        </p:txBody>
      </p:sp>
      <p:sp>
        <p:nvSpPr>
          <p:cNvPr id="203" name="Shape 20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15384"/>
              <a:buFont typeface="Arial"/>
              <a:buChar char="●"/>
            </a:pPr>
            <a:r>
              <a:rPr lang="en"/>
              <a:t>Data</a:t>
            </a:r>
          </a:p>
          <a:p>
            <a:pPr marL="457200" lvl="0" indent="-419100" rtl="0">
              <a:buClr>
                <a:schemeClr val="dk1"/>
              </a:buClr>
              <a:buSzPct val="115384"/>
              <a:buFont typeface="Arial"/>
              <a:buChar char="●"/>
            </a:pPr>
            <a:r>
              <a:rPr lang="en"/>
              <a:t>Method</a:t>
            </a:r>
          </a:p>
          <a:p>
            <a:pPr marL="457200" lvl="0" indent="-419100" rtl="0">
              <a:buClr>
                <a:schemeClr val="dk1"/>
              </a:buClr>
              <a:buSzPct val="115384"/>
              <a:buFont typeface="Arial"/>
              <a:buChar char="●"/>
            </a:pPr>
            <a:r>
              <a:rPr lang="en"/>
              <a:t>Results</a:t>
            </a:r>
          </a:p>
          <a:p>
            <a:pPr marL="457200" lvl="0" indent="-419100" rtl="0">
              <a:buClr>
                <a:schemeClr val="dk1"/>
              </a:buClr>
              <a:buSzPct val="115384"/>
              <a:buFont typeface="Arial"/>
              <a:buChar char="●"/>
            </a:pPr>
            <a:r>
              <a:rPr lang="en" u="sng"/>
              <a:t>Explanations</a:t>
            </a:r>
          </a:p>
          <a:p>
            <a:pPr marL="914400" lvl="1" indent="-381000" rtl="0">
              <a:buClr>
                <a:schemeClr val="dk1"/>
              </a:buClr>
              <a:buSzPct val="100000"/>
              <a:buFont typeface="Arial"/>
              <a:buChar char="○"/>
            </a:pPr>
            <a:r>
              <a:rPr lang="en" sz="2400"/>
              <a:t>Aerosol effects</a:t>
            </a:r>
          </a:p>
          <a:p>
            <a:pPr marL="914400" lvl="1" indent="-381000" rtl="0">
              <a:buClr>
                <a:schemeClr val="dk1"/>
              </a:buClr>
              <a:buSzPct val="100000"/>
              <a:buFont typeface="Arial"/>
              <a:buChar char="○"/>
            </a:pPr>
            <a:r>
              <a:rPr lang="en" sz="2400"/>
              <a:t>Evolution of climate: Coastal/inland</a:t>
            </a:r>
          </a:p>
          <a:p>
            <a:pPr marL="914400" lvl="1" indent="-381000" rtl="0">
              <a:buClr>
                <a:schemeClr val="dk1"/>
              </a:buClr>
              <a:buSzPct val="100000"/>
              <a:buFont typeface="Arial"/>
              <a:buChar char="○"/>
            </a:pPr>
            <a:r>
              <a:rPr lang="en" sz="2400"/>
              <a:t>Urbanization</a:t>
            </a:r>
          </a:p>
          <a:p>
            <a:pPr marL="914400" lvl="1" indent="-381000" rtl="0">
              <a:buClr>
                <a:schemeClr val="dk1"/>
              </a:buClr>
              <a:buSzPct val="100000"/>
              <a:buFont typeface="Arial"/>
              <a:buChar char="○"/>
            </a:pPr>
            <a:r>
              <a:rPr lang="en" sz="2400"/>
              <a:t>Technology, standards, and procedures</a:t>
            </a:r>
          </a:p>
          <a:p>
            <a:pPr marL="457200" lvl="0" indent="-393700" rtl="0">
              <a:buClr>
                <a:schemeClr val="dk1"/>
              </a:buClr>
              <a:buSzPct val="100000"/>
              <a:buFont typeface="Arial"/>
              <a:buChar char="●"/>
            </a:pPr>
            <a:r>
              <a:rPr lang="en"/>
              <a:t>Hot weather policy</a:t>
            </a:r>
          </a:p>
          <a:p>
            <a:pPr marL="457200" lvl="0" indent="-419100" rtl="0">
              <a:buClr>
                <a:schemeClr val="dk1"/>
              </a:buClr>
              <a:buSzPct val="115384"/>
              <a:buFont typeface="Arial"/>
              <a:buChar char="●"/>
            </a:pPr>
            <a:r>
              <a:rPr lang="en"/>
              <a:t>Discussion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Findings</a:t>
            </a:r>
          </a:p>
        </p:txBody>
      </p:sp>
      <p:sp>
        <p:nvSpPr>
          <p:cNvPr id="38" name="Shape 3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Frequency of extreme temperatures (⩾ 35ºC)</a:t>
            </a:r>
          </a:p>
          <a:p>
            <a:pPr marL="914400" lvl="1" indent="-381000" rtl="0">
              <a:buClr>
                <a:schemeClr val="dk1"/>
              </a:buClr>
              <a:buSzPct val="100000"/>
              <a:buFont typeface="Arial"/>
              <a:buChar char="○"/>
            </a:pPr>
            <a:r>
              <a:rPr lang="en" sz="2400"/>
              <a:t>decreased sharply from 1954</a:t>
            </a:r>
          </a:p>
          <a:p>
            <a:pPr marL="914400" lvl="1" indent="-381000" rtl="0">
              <a:buClr>
                <a:schemeClr val="dk1"/>
              </a:buClr>
              <a:buSzPct val="100000"/>
              <a:buFont typeface="Arial"/>
              <a:buChar char="○"/>
            </a:pPr>
            <a:r>
              <a:rPr lang="en" sz="2400"/>
              <a:t>increased from 2000 onward</a:t>
            </a:r>
          </a:p>
          <a:p>
            <a:pPr marL="457200" lvl="0" indent="-381000" rtl="0">
              <a:buClr>
                <a:schemeClr val="dk1"/>
              </a:buClr>
              <a:buSzPct val="100000"/>
              <a:buFont typeface="Arial"/>
              <a:buChar char="●"/>
            </a:pPr>
            <a:r>
              <a:rPr lang="en" sz="2400"/>
              <a:t>Effect limited to summer months (June-August)</a:t>
            </a:r>
          </a:p>
          <a:p>
            <a:pPr marL="457200" lvl="0" indent="-381000" rtl="0">
              <a:buClr>
                <a:schemeClr val="dk1"/>
              </a:buClr>
              <a:buSzPct val="100000"/>
              <a:buFont typeface="Arial"/>
              <a:buChar char="●"/>
            </a:pPr>
            <a:r>
              <a:rPr lang="en" sz="2400"/>
              <a:t>Effect more pronounced</a:t>
            </a:r>
          </a:p>
          <a:p>
            <a:pPr marL="914400" lvl="1" indent="-381000" rtl="0">
              <a:buClr>
                <a:schemeClr val="dk1"/>
              </a:buClr>
              <a:buSzPct val="100000"/>
              <a:buFont typeface="Arial"/>
              <a:buChar char="○"/>
            </a:pPr>
            <a:r>
              <a:rPr lang="en" sz="2400"/>
              <a:t>At stations where average summer temperature in 1929-44 relatively higher</a:t>
            </a:r>
          </a:p>
          <a:p>
            <a:pPr marL="914400" lvl="1" indent="-381000" rtl="0">
              <a:buClr>
                <a:schemeClr val="dk1"/>
              </a:buClr>
              <a:buSzPct val="100000"/>
              <a:buFont typeface="Arial"/>
              <a:buChar char="○"/>
            </a:pPr>
            <a:r>
              <a:rPr lang="en" sz="2400"/>
              <a:t>In provincial capitals</a:t>
            </a:r>
          </a:p>
          <a:p>
            <a:pPr marL="457200" lvl="0" indent="-381000" rtl="0">
              <a:spcBef>
                <a:spcPts val="600"/>
              </a:spcBef>
              <a:buClr>
                <a:schemeClr val="dk1"/>
              </a:buClr>
              <a:buSzPct val="100000"/>
              <a:buFont typeface="Arial"/>
              <a:buChar char="●"/>
            </a:pPr>
            <a:r>
              <a:rPr lang="en" sz="2400"/>
              <a:t>Robust to</a:t>
            </a:r>
          </a:p>
          <a:p>
            <a:pPr marL="914400" lvl="1" indent="-381000" rtl="0">
              <a:buClr>
                <a:schemeClr val="dk1"/>
              </a:buClr>
              <a:buSzPct val="100000"/>
              <a:buFont typeface="Arial"/>
              <a:buChar char="○"/>
            </a:pPr>
            <a:r>
              <a:rPr lang="en" sz="2400"/>
              <a:t>Control for aerosol effect (sunshine hours)</a:t>
            </a:r>
          </a:p>
          <a:p>
            <a:pPr marL="914400" lvl="1" indent="-381000" rtl="0">
              <a:buClr>
                <a:schemeClr val="dk1"/>
              </a:buClr>
              <a:buSzPct val="100000"/>
              <a:buFont typeface="Arial"/>
              <a:buChar char="○"/>
            </a:pPr>
            <a:r>
              <a:rPr lang="en" sz="2400"/>
              <a:t>Sample, specification, method</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Aerosol effects</a:t>
            </a:r>
          </a:p>
        </p:txBody>
      </p:sp>
      <p:sp>
        <p:nvSpPr>
          <p:cNvPr id="209" name="Shape 20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Atmospheric aerosols </a:t>
            </a:r>
          </a:p>
          <a:p>
            <a:pPr marL="914400" lvl="1" indent="-381000" rtl="0">
              <a:buClr>
                <a:schemeClr val="dk1"/>
              </a:buClr>
              <a:buSzPct val="100000"/>
              <a:buFont typeface="Arial"/>
              <a:buChar char="○"/>
            </a:pPr>
            <a:r>
              <a:rPr lang="en" sz="2400"/>
              <a:t>Directly scatter and absorb solar radiation </a:t>
            </a:r>
          </a:p>
          <a:p>
            <a:pPr marL="914400" lvl="1" indent="-381000" rtl="0">
              <a:buClr>
                <a:schemeClr val="dk1"/>
              </a:buClr>
              <a:buSzPct val="100000"/>
              <a:buFont typeface="Arial"/>
              <a:buChar char="○"/>
            </a:pPr>
            <a:r>
              <a:rPr lang="en" sz="2400"/>
              <a:t>Indirectly provide nuclei for condensation of clouds or formation of ice</a:t>
            </a:r>
          </a:p>
          <a:p>
            <a:pPr marL="457200" lvl="0" indent="-381000" rtl="0">
              <a:buClr>
                <a:schemeClr val="dk1"/>
              </a:buClr>
              <a:buSzPct val="100000"/>
              <a:buFont typeface="Arial"/>
              <a:buChar char="●"/>
            </a:pPr>
            <a:r>
              <a:rPr lang="en" sz="2400"/>
              <a:t>Sources of aerosols</a:t>
            </a:r>
          </a:p>
          <a:p>
            <a:pPr marL="914400" lvl="1" indent="-381000" rtl="0">
              <a:buClr>
                <a:schemeClr val="dk1"/>
              </a:buClr>
              <a:buSzPct val="100000"/>
              <a:buFont typeface="Arial"/>
              <a:buChar char="○"/>
            </a:pPr>
            <a:r>
              <a:rPr lang="en" sz="2400"/>
              <a:t>Cloud</a:t>
            </a:r>
          </a:p>
          <a:p>
            <a:pPr marL="914400" lvl="1" indent="-381000" rtl="0">
              <a:buClr>
                <a:schemeClr val="dk1"/>
              </a:buClr>
              <a:buSzPct val="100000"/>
              <a:buFont typeface="Arial"/>
              <a:buChar char="○"/>
            </a:pPr>
            <a:r>
              <a:rPr lang="en" sz="2400"/>
              <a:t>Water vapour</a:t>
            </a:r>
          </a:p>
          <a:p>
            <a:pPr marL="914400" lvl="1" indent="-381000" rtl="0">
              <a:buClr>
                <a:schemeClr val="dk1"/>
              </a:buClr>
              <a:buSzPct val="100000"/>
              <a:buFont typeface="Arial"/>
              <a:buChar char="○"/>
            </a:pPr>
            <a:r>
              <a:rPr lang="en" sz="2400"/>
              <a:t>Humidity</a:t>
            </a:r>
          </a:p>
          <a:p>
            <a:pPr marL="914400" lvl="1" indent="-381000" rtl="0">
              <a:buClr>
                <a:schemeClr val="dk1"/>
              </a:buClr>
              <a:buSzPct val="100000"/>
              <a:buFont typeface="Arial"/>
              <a:buChar char="○"/>
            </a:pPr>
            <a:r>
              <a:rPr lang="en" sz="2400"/>
              <a:t>Dust</a:t>
            </a:r>
          </a:p>
          <a:p>
            <a:pPr marL="914400" lvl="1" indent="-381000" rtl="0">
              <a:buClr>
                <a:schemeClr val="dk1"/>
              </a:buClr>
              <a:buSzPct val="100000"/>
              <a:buFont typeface="Arial"/>
              <a:buChar char="○"/>
            </a:pPr>
            <a:r>
              <a:rPr lang="en" sz="2400"/>
              <a:t>Emissions -- increase with China’s economic growth</a:t>
            </a:r>
          </a:p>
          <a:p>
            <a:pPr marL="457200" lvl="0" indent="-381000" rtl="0">
              <a:buClr>
                <a:schemeClr val="dk1"/>
              </a:buClr>
              <a:buSzPct val="100000"/>
              <a:buFont typeface="Arial"/>
              <a:buChar char="●"/>
            </a:pPr>
            <a:r>
              <a:rPr lang="en" sz="2400"/>
              <a:t>Overall measure: daily sunshine hours</a:t>
            </a:r>
          </a:p>
          <a:p>
            <a:pPr marL="914400" lvl="1" indent="-381000" rtl="0">
              <a:buClr>
                <a:schemeClr val="dk1"/>
              </a:buClr>
              <a:buSzPct val="100000"/>
              <a:buFont typeface="Arial"/>
              <a:buChar char="○"/>
            </a:pPr>
            <a:r>
              <a:rPr lang="en" sz="2400"/>
              <a:t>Limited data =&gt; smaller sample</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sz="2800"/>
              <a:t>Prob of daily max temp </a:t>
            </a:r>
            <a:r>
              <a:rPr lang="en" sz="2800">
                <a:latin typeface="Times New Roman"/>
                <a:ea typeface="Times New Roman"/>
                <a:cs typeface="Times New Roman"/>
                <a:sym typeface="Times New Roman"/>
              </a:rPr>
              <a:t>≥</a:t>
            </a:r>
            <a:r>
              <a:rPr lang="en" sz="2800"/>
              <a:t> 35</a:t>
            </a:r>
            <a:r>
              <a:rPr lang="en" sz="2800" baseline="30000"/>
              <a:t>o</a:t>
            </a:r>
            <a:r>
              <a:rPr lang="en" sz="2800"/>
              <a:t>C: </a:t>
            </a:r>
          </a:p>
          <a:p>
            <a:pPr lvl="0" rtl="0">
              <a:buNone/>
            </a:pPr>
            <a:r>
              <a:rPr lang="en" sz="2800"/>
              <a:t>Including sunshine hours</a:t>
            </a:r>
          </a:p>
        </p:txBody>
      </p:sp>
      <p:pic>
        <p:nvPicPr>
          <p:cNvPr id="215" name="Shape 215"/>
          <p:cNvPicPr preferRelativeResize="0"/>
          <p:nvPr/>
        </p:nvPicPr>
        <p:blipFill>
          <a:blip r:embed="rId3"/>
          <a:stretch>
            <a:fillRect/>
          </a:stretch>
        </p:blipFill>
        <p:spPr>
          <a:xfrm>
            <a:off x="587500" y="1314050"/>
            <a:ext cx="7541275" cy="5273825"/>
          </a:xfrm>
          <a:prstGeom prst="rect">
            <a:avLst/>
          </a:prstGeom>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sz="2800"/>
              <a:t>Prob of daily max temp </a:t>
            </a:r>
            <a:r>
              <a:rPr lang="en" sz="2800">
                <a:latin typeface="Times New Roman"/>
                <a:ea typeface="Times New Roman"/>
                <a:cs typeface="Times New Roman"/>
                <a:sym typeface="Times New Roman"/>
              </a:rPr>
              <a:t>≥</a:t>
            </a:r>
            <a:r>
              <a:rPr lang="en" sz="2800"/>
              <a:t> 35</a:t>
            </a:r>
            <a:r>
              <a:rPr lang="en" sz="2800" baseline="30000"/>
              <a:t>o</a:t>
            </a:r>
            <a:r>
              <a:rPr lang="en" sz="2800"/>
              <a:t>C:</a:t>
            </a:r>
          </a:p>
          <a:p>
            <a:pPr lvl="0" rtl="0">
              <a:buNone/>
            </a:pPr>
            <a:r>
              <a:rPr lang="en" sz="2800"/>
              <a:t>Sunshine sample without sunshine covariate </a:t>
            </a:r>
          </a:p>
        </p:txBody>
      </p:sp>
      <p:pic>
        <p:nvPicPr>
          <p:cNvPr id="221" name="Shape 221"/>
          <p:cNvPicPr preferRelativeResize="0"/>
          <p:nvPr/>
        </p:nvPicPr>
        <p:blipFill>
          <a:blip r:embed="rId3"/>
          <a:stretch>
            <a:fillRect/>
          </a:stretch>
        </p:blipFill>
        <p:spPr>
          <a:xfrm>
            <a:off x="691100" y="1417625"/>
            <a:ext cx="7395800" cy="4915500"/>
          </a:xfrm>
          <a:prstGeom prst="rect">
            <a:avLst/>
          </a:prstGeom>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Evolution of climate: Inland/coastal </a:t>
            </a:r>
          </a:p>
        </p:txBody>
      </p:sp>
      <p:sp>
        <p:nvSpPr>
          <p:cNvPr id="227" name="Shape 22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Permanent regional differences -- inland climate more extreme</a:t>
            </a:r>
          </a:p>
          <a:p>
            <a:pPr marL="914400" lvl="1" indent="-381000" rtl="0">
              <a:buClr>
                <a:schemeClr val="dk1"/>
              </a:buClr>
              <a:buSzPct val="100000"/>
              <a:buFont typeface="Arial"/>
              <a:buChar char="○"/>
            </a:pPr>
            <a:r>
              <a:rPr lang="en" sz="2400"/>
              <a:t>Absorbed by station fixed effects</a:t>
            </a:r>
          </a:p>
          <a:p>
            <a:pPr marL="457200" lvl="0" indent="-381000" rtl="0">
              <a:buClr>
                <a:schemeClr val="dk1"/>
              </a:buClr>
              <a:buSzPct val="100000"/>
              <a:buFont typeface="Arial"/>
              <a:buChar char="●"/>
            </a:pPr>
            <a:r>
              <a:rPr lang="en" sz="2400"/>
              <a:t>Conjecture -- time-varying regional differences: </a:t>
            </a:r>
          </a:p>
          <a:p>
            <a:pPr marL="914400" lvl="1" indent="-381000" rtl="0">
              <a:buClr>
                <a:schemeClr val="dk1"/>
              </a:buClr>
              <a:buSzPct val="100000"/>
              <a:buFont typeface="Arial"/>
              <a:buChar char="○"/>
            </a:pPr>
            <a:r>
              <a:rPr lang="en" sz="2400"/>
              <a:t>Perhaps climate of inland China evolved differently from coastal areas (China, Korea, Hong Kong) and offshore islands (Japan, Taiwan)</a:t>
            </a:r>
          </a:p>
          <a:p>
            <a:endParaRPr lang="en" sz="2400"/>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sz="2800"/>
              <a:t>China inland: Prob of daily max temp </a:t>
            </a:r>
            <a:r>
              <a:rPr lang="en" sz="2800">
                <a:latin typeface="Times New Roman"/>
                <a:ea typeface="Times New Roman"/>
                <a:cs typeface="Times New Roman"/>
                <a:sym typeface="Times New Roman"/>
              </a:rPr>
              <a:t>≥</a:t>
            </a:r>
            <a:r>
              <a:rPr lang="en" sz="2800"/>
              <a:t> 35</a:t>
            </a:r>
            <a:r>
              <a:rPr lang="en" sz="2800" baseline="30000"/>
              <a:t>o</a:t>
            </a:r>
            <a:r>
              <a:rPr lang="en" sz="2800"/>
              <a:t>C </a:t>
            </a:r>
          </a:p>
        </p:txBody>
      </p:sp>
      <p:pic>
        <p:nvPicPr>
          <p:cNvPr id="233" name="Shape 233"/>
          <p:cNvPicPr preferRelativeResize="0"/>
          <p:nvPr/>
        </p:nvPicPr>
        <p:blipFill>
          <a:blip r:embed="rId3"/>
          <a:stretch>
            <a:fillRect/>
          </a:stretch>
        </p:blipFill>
        <p:spPr>
          <a:xfrm>
            <a:off x="1114350" y="1417625"/>
            <a:ext cx="6693699" cy="5064700"/>
          </a:xfrm>
          <a:prstGeom prst="rect">
            <a:avLst/>
          </a:prstGeom>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Shape 238"/>
          <p:cNvPicPr preferRelativeResize="0"/>
          <p:nvPr/>
        </p:nvPicPr>
        <p:blipFill>
          <a:blip r:embed="rId3"/>
          <a:stretch>
            <a:fillRect/>
          </a:stretch>
        </p:blipFill>
        <p:spPr>
          <a:xfrm>
            <a:off x="1032300" y="1417625"/>
            <a:ext cx="6827424" cy="5148825"/>
          </a:xfrm>
          <a:prstGeom prst="rect">
            <a:avLst/>
          </a:prstGeom>
        </p:spPr>
      </p:pic>
      <p:sp>
        <p:nvSpPr>
          <p:cNvPr id="239" name="Shape 23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sz="2800"/>
              <a:t>China coastal: Prob of daily max temp </a:t>
            </a:r>
            <a:r>
              <a:rPr lang="en" sz="2800">
                <a:latin typeface="Times New Roman"/>
                <a:ea typeface="Times New Roman"/>
                <a:cs typeface="Times New Roman"/>
                <a:sym typeface="Times New Roman"/>
              </a:rPr>
              <a:t>≥</a:t>
            </a:r>
            <a:r>
              <a:rPr lang="en" sz="2800"/>
              <a:t> 35</a:t>
            </a:r>
            <a:r>
              <a:rPr lang="en" sz="2800" baseline="30000"/>
              <a:t>o</a:t>
            </a:r>
            <a:r>
              <a:rPr lang="en" sz="2800"/>
              <a:t>C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Urbanization</a:t>
            </a:r>
          </a:p>
        </p:txBody>
      </p:sp>
      <p:sp>
        <p:nvSpPr>
          <p:cNvPr id="245" name="Shape 24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Urbanization affects temperature </a:t>
            </a:r>
          </a:p>
          <a:p>
            <a:pPr marL="914400" lvl="1" indent="-381000" rtl="0">
              <a:buClr>
                <a:schemeClr val="dk1"/>
              </a:buClr>
              <a:buSzPct val="100000"/>
              <a:buFont typeface="Arial"/>
              <a:buChar char="○"/>
            </a:pPr>
            <a:r>
              <a:rPr lang="en" sz="2400"/>
              <a:t>Building materials absorb and release radiation</a:t>
            </a:r>
          </a:p>
          <a:p>
            <a:pPr marL="914400" lvl="1" indent="-381000" rtl="0">
              <a:buClr>
                <a:schemeClr val="dk1"/>
              </a:buClr>
              <a:buSzPct val="100000"/>
              <a:buFont typeface="Arial"/>
              <a:buChar char="○"/>
            </a:pPr>
            <a:r>
              <a:rPr lang="en" sz="2400"/>
              <a:t>Surface materials</a:t>
            </a:r>
          </a:p>
          <a:p>
            <a:pPr marL="914400" lvl="1" indent="-381000" rtl="0">
              <a:buClr>
                <a:schemeClr val="dk1"/>
              </a:buClr>
              <a:buSzPct val="100000"/>
              <a:buFont typeface="Arial"/>
              <a:buChar char="○"/>
            </a:pPr>
            <a:r>
              <a:rPr lang="en" sz="2400"/>
              <a:t>Vegetation</a:t>
            </a:r>
          </a:p>
          <a:p>
            <a:pPr marL="914400" lvl="1" indent="-381000" rtl="0">
              <a:buClr>
                <a:schemeClr val="dk1"/>
              </a:buClr>
              <a:buSzPct val="100000"/>
              <a:buFont typeface="Arial"/>
              <a:buChar char="○"/>
            </a:pPr>
            <a:r>
              <a:rPr lang="en" sz="2400"/>
              <a:t>Surface moisture</a:t>
            </a:r>
          </a:p>
          <a:p>
            <a:pPr marL="457200" lvl="0" indent="-381000" rtl="0">
              <a:buClr>
                <a:schemeClr val="dk1"/>
              </a:buClr>
              <a:buSzPct val="100000"/>
              <a:buFont typeface="Arial"/>
              <a:buChar char="●"/>
            </a:pPr>
            <a:r>
              <a:rPr lang="en" sz="2400"/>
              <a:t>Southeast China (Zhou et al. PNAS 2004): </a:t>
            </a:r>
          </a:p>
          <a:p>
            <a:pPr marL="914400" lvl="1" indent="-381000" rtl="0">
              <a:buClr>
                <a:schemeClr val="dk1"/>
              </a:buClr>
              <a:buSzPct val="100000"/>
              <a:buFont typeface="Arial"/>
              <a:buChar char="○"/>
            </a:pPr>
            <a:r>
              <a:rPr lang="en" sz="2400"/>
              <a:t>Warming trend in minimum temperature (+0.116</a:t>
            </a:r>
            <a:r>
              <a:rPr lang="en" sz="2400" baseline="30000"/>
              <a:t>o</a:t>
            </a:r>
            <a:r>
              <a:rPr lang="en" sz="2400"/>
              <a:t>C per decade) in winter</a:t>
            </a:r>
          </a:p>
          <a:p>
            <a:pPr marL="1371600" lvl="2" indent="-381000" rtl="0">
              <a:buClr>
                <a:schemeClr val="dk1"/>
              </a:buClr>
              <a:buSzPct val="100000"/>
              <a:buFont typeface="Arial"/>
              <a:buChar char="■"/>
            </a:pPr>
            <a:r>
              <a:rPr lang="en" sz="2400"/>
              <a:t>10x larger than effect on maximum temperature</a:t>
            </a:r>
          </a:p>
          <a:p>
            <a:pPr marL="1371600" lvl="2" indent="-381000" rtl="0">
              <a:buClr>
                <a:schemeClr val="dk1"/>
              </a:buClr>
              <a:buSzPct val="92307"/>
              <a:buFont typeface="Arial"/>
              <a:buChar char="■"/>
            </a:pPr>
            <a:r>
              <a:rPr lang="en"/>
              <a:t>21% of overall warming trend in minimum temperature</a:t>
            </a:r>
          </a:p>
          <a:p>
            <a:pPr marL="914400" lvl="1" indent="-381000" rtl="0">
              <a:buClr>
                <a:schemeClr val="dk1"/>
              </a:buClr>
              <a:buSzPct val="100000"/>
              <a:buFont typeface="Arial"/>
              <a:buChar char="○"/>
            </a:pPr>
            <a:r>
              <a:rPr lang="en" sz="2400"/>
              <a:t>Cooling trend in maximum temperature (-0.016</a:t>
            </a:r>
            <a:r>
              <a:rPr lang="en" sz="2400" baseline="30000"/>
              <a:t>o</a:t>
            </a:r>
            <a:r>
              <a:rPr lang="en" sz="2400"/>
              <a:t>C per decade) in winter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Urbanization: Daily minimum temperature</a:t>
            </a:r>
          </a:p>
        </p:txBody>
      </p:sp>
      <p:pic>
        <p:nvPicPr>
          <p:cNvPr id="251" name="Shape 251"/>
          <p:cNvPicPr preferRelativeResize="0"/>
          <p:nvPr/>
        </p:nvPicPr>
        <p:blipFill>
          <a:blip r:embed="rId3"/>
          <a:stretch>
            <a:fillRect/>
          </a:stretch>
        </p:blipFill>
        <p:spPr>
          <a:xfrm>
            <a:off x="629975" y="1417625"/>
            <a:ext cx="7399675" cy="5047574"/>
          </a:xfrm>
          <a:prstGeom prst="rect">
            <a:avLst/>
          </a:prstGeom>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Urbanization </a:t>
            </a:r>
          </a:p>
        </p:txBody>
      </p:sp>
      <p:sp>
        <p:nvSpPr>
          <p:cNvPr id="257" name="Shape 25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Urban heat island effect -- strongest effect in </a:t>
            </a:r>
            <a:r>
              <a:rPr lang="en" sz="2400" i="1"/>
              <a:t>winter</a:t>
            </a:r>
          </a:p>
          <a:p>
            <a:pPr marL="914400" lvl="1" indent="-381000" rtl="0">
              <a:buClr>
                <a:schemeClr val="dk1"/>
              </a:buClr>
              <a:buSzPct val="100000"/>
              <a:buFont typeface="Arial"/>
              <a:buChar char="○"/>
            </a:pPr>
            <a:r>
              <a:rPr lang="en" sz="2400"/>
              <a:t>Our results most pronounced in </a:t>
            </a:r>
            <a:r>
              <a:rPr lang="en" sz="2400" i="1"/>
              <a:t>summer</a:t>
            </a:r>
          </a:p>
          <a:p>
            <a:pPr marL="457200" lvl="0" indent="-381000" rtl="0">
              <a:buClr>
                <a:schemeClr val="dk1"/>
              </a:buClr>
              <a:buSzPct val="100000"/>
              <a:buFont typeface="Arial"/>
              <a:buChar char="●"/>
            </a:pPr>
            <a:r>
              <a:rPr lang="en" sz="2400"/>
              <a:t>Station-level model: Accounted for by fixed effects for station-year and fixed effects for station-month</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Technology, standards, and procedures </a:t>
            </a:r>
          </a:p>
        </p:txBody>
      </p:sp>
      <p:sp>
        <p:nvSpPr>
          <p:cNvPr id="263" name="Shape 26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Difficult to explain observed </a:t>
            </a:r>
            <a:r>
              <a:rPr lang="en" sz="2400" i="1"/>
              <a:t>national</a:t>
            </a:r>
            <a:r>
              <a:rPr lang="en" sz="2400"/>
              <a:t> effect on summer extreme temperatures through changes in technology, standards, and procedures</a:t>
            </a:r>
          </a:p>
          <a:p>
            <a:pPr marL="914400" lvl="1" indent="-381000" rtl="0">
              <a:buClr>
                <a:schemeClr val="dk1"/>
              </a:buClr>
              <a:buSzPct val="100000"/>
              <a:buFont typeface="Arial"/>
              <a:buChar char="○"/>
            </a:pPr>
            <a:r>
              <a:rPr lang="en" sz="2400"/>
              <a:t>General -- change should uniformly affect all recorded temperatures, not asymmetrically affect higher temperatures</a:t>
            </a:r>
          </a:p>
          <a:p>
            <a:pPr marL="914400" lvl="1" indent="-381000" rtl="0">
              <a:buClr>
                <a:schemeClr val="dk1"/>
              </a:buClr>
              <a:buSzPct val="100000"/>
              <a:buFont typeface="Arial"/>
              <a:buChar char="○"/>
            </a:pPr>
            <a:r>
              <a:rPr lang="en" sz="2400"/>
              <a:t>Movement of stations -- specific to stations, not nation-wide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Findings, cont’d</a:t>
            </a:r>
          </a:p>
        </p:txBody>
      </p:sp>
      <p:sp>
        <p:nvSpPr>
          <p:cNvPr id="44" name="Shape 4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Increased frequency of extreme temperatures from 2000 onward</a:t>
            </a:r>
          </a:p>
          <a:p>
            <a:pPr marL="914400" lvl="1" indent="-381000" rtl="0">
              <a:buClr>
                <a:schemeClr val="dk1"/>
              </a:buClr>
              <a:buSzPct val="100000"/>
              <a:buFont typeface="Arial"/>
              <a:buChar char="○"/>
            </a:pPr>
            <a:r>
              <a:rPr lang="en" sz="2400"/>
              <a:t>More pronounced in stations with higher score for environmental transparency</a:t>
            </a:r>
          </a:p>
          <a:p>
            <a:endParaRPr lang="en" sz="2400"/>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Technology, standards, and procedures</a:t>
            </a:r>
          </a:p>
          <a:p>
            <a:pPr lvl="0" rtl="0">
              <a:buNone/>
            </a:pPr>
            <a:r>
              <a:rPr lang="en" b="0"/>
              <a:t>(Kaiser et al. 1993)</a:t>
            </a:r>
            <a:r>
              <a:rPr lang="en"/>
              <a:t> </a:t>
            </a:r>
          </a:p>
        </p:txBody>
      </p:sp>
      <p:sp>
        <p:nvSpPr>
          <p:cNvPr id="269" name="Shape 26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Temperature</a:t>
            </a:r>
          </a:p>
          <a:p>
            <a:pPr marL="914400" lvl="1" indent="-381000" rtl="0">
              <a:buClr>
                <a:schemeClr val="dk1"/>
              </a:buClr>
              <a:buSzPct val="100000"/>
              <a:buFont typeface="Arial"/>
              <a:buChar char="○"/>
            </a:pPr>
            <a:r>
              <a:rPr lang="en" sz="2400"/>
              <a:t>Instrument height</a:t>
            </a:r>
          </a:p>
          <a:p>
            <a:pPr marL="1371600" lvl="2" indent="-381000" rtl="0">
              <a:buClr>
                <a:schemeClr val="dk1"/>
              </a:buClr>
              <a:buSzPct val="92307"/>
              <a:buFont typeface="Arial"/>
              <a:buChar char="■"/>
            </a:pPr>
            <a:r>
              <a:rPr lang="en"/>
              <a:t>1950-53: 1.5 metres</a:t>
            </a:r>
          </a:p>
          <a:p>
            <a:pPr marL="1371600" lvl="2" indent="-381000" rtl="0">
              <a:buClr>
                <a:schemeClr val="dk1"/>
              </a:buClr>
              <a:buSzPct val="92307"/>
              <a:buFont typeface="Arial"/>
              <a:buChar char="■"/>
            </a:pPr>
            <a:r>
              <a:rPr lang="en"/>
              <a:t>19</a:t>
            </a:r>
            <a:r>
              <a:rPr lang="en" sz="2400"/>
              <a:t>54-60: 2 metres</a:t>
            </a:r>
          </a:p>
          <a:p>
            <a:pPr marL="1371600" lvl="2" indent="-381000" rtl="0">
              <a:buClr>
                <a:schemeClr val="dk1"/>
              </a:buClr>
              <a:buSzPct val="92307"/>
              <a:buFont typeface="Arial"/>
              <a:buChar char="■"/>
            </a:pPr>
            <a:r>
              <a:rPr lang="en"/>
              <a:t>1961-onward: 1.5 metres</a:t>
            </a:r>
          </a:p>
          <a:p>
            <a:pPr marL="914400" lvl="1" indent="-381000" rtl="0">
              <a:buClr>
                <a:schemeClr val="dk1"/>
              </a:buClr>
              <a:buSzPct val="100000"/>
              <a:buFont typeface="Arial"/>
              <a:buChar char="○"/>
            </a:pPr>
            <a:r>
              <a:rPr lang="en" sz="2400"/>
              <a:t>Observation time</a:t>
            </a:r>
          </a:p>
          <a:p>
            <a:pPr marL="1371600" lvl="2" indent="-381000" rtl="0">
              <a:buClr>
                <a:schemeClr val="dk1"/>
              </a:buClr>
              <a:buSzPct val="92307"/>
              <a:buFont typeface="Arial"/>
              <a:buChar char="■"/>
            </a:pPr>
            <a:r>
              <a:rPr lang="en"/>
              <a:t>up to 1950: 2000 hrs Beijing time</a:t>
            </a:r>
          </a:p>
          <a:p>
            <a:pPr marL="1371600" lvl="2" indent="-381000" rtl="0">
              <a:buClr>
                <a:schemeClr val="dk1"/>
              </a:buClr>
              <a:buSzPct val="92307"/>
              <a:buFont typeface="Arial"/>
              <a:buChar char="■"/>
            </a:pPr>
            <a:r>
              <a:rPr lang="en"/>
              <a:t>1951-53: 2000 hrs Local Standard Time</a:t>
            </a:r>
          </a:p>
          <a:p>
            <a:pPr marL="1371600" lvl="2" indent="-381000" rtl="0">
              <a:buClr>
                <a:schemeClr val="dk1"/>
              </a:buClr>
              <a:buSzPct val="92307"/>
              <a:buFont typeface="Arial"/>
              <a:buChar char="■"/>
            </a:pPr>
            <a:r>
              <a:rPr lang="en"/>
              <a:t>1954-60: 2000 hrs Local Mean Solar Time</a:t>
            </a:r>
          </a:p>
          <a:p>
            <a:pPr marL="1371600" lvl="2" indent="-381000" rtl="0">
              <a:buClr>
                <a:schemeClr val="dk1"/>
              </a:buClr>
              <a:buSzPct val="92307"/>
              <a:buFont typeface="Arial"/>
              <a:buChar char="■"/>
            </a:pPr>
            <a:r>
              <a:rPr lang="en"/>
              <a:t>1961-onward: 2000 hrs Beijing time</a:t>
            </a:r>
          </a:p>
          <a:p>
            <a:pPr marL="457200" lvl="0" indent="-381000" rtl="0">
              <a:buClr>
                <a:schemeClr val="dk1"/>
              </a:buClr>
              <a:buSzPct val="100000"/>
              <a:buFont typeface="Arial"/>
              <a:buChar char="●"/>
            </a:pPr>
            <a:r>
              <a:rPr lang="en" sz="2400"/>
              <a:t>Sunshine</a:t>
            </a:r>
          </a:p>
          <a:p>
            <a:pPr marL="914400" lvl="1" indent="-381000" rtl="0">
              <a:buClr>
                <a:schemeClr val="dk1"/>
              </a:buClr>
              <a:buSzPct val="100000"/>
              <a:buFont typeface="Arial"/>
              <a:buChar char="○"/>
            </a:pPr>
            <a:r>
              <a:rPr lang="en" sz="2400"/>
              <a:t>up to 1953: Jordan Photographic Sunshine Recorder</a:t>
            </a:r>
          </a:p>
          <a:p>
            <a:pPr marL="914400" lvl="1" indent="-381000" rtl="0">
              <a:buClr>
                <a:schemeClr val="dk1"/>
              </a:buClr>
              <a:buSzPct val="100000"/>
              <a:buFont typeface="Arial"/>
              <a:buChar char="○"/>
            </a:pPr>
            <a:r>
              <a:rPr lang="en" sz="2400"/>
              <a:t>1954-onward: Campbell-Stokes Sunshine Recorder </a:t>
            </a:r>
          </a:p>
        </p:txBody>
      </p:sp>
      <p:sp>
        <p:nvSpPr>
          <p:cNvPr id="270" name="Shape 270"/>
          <p:cNvSpPr txBox="1"/>
          <p:nvPr/>
        </p:nvSpPr>
        <p:spPr>
          <a:xfrm>
            <a:off x="5554325" y="1417625"/>
            <a:ext cx="3365399" cy="1691699"/>
          </a:xfrm>
          <a:prstGeom prst="rect">
            <a:avLst/>
          </a:prstGeom>
          <a:ln w="9525" cap="flat">
            <a:solidFill>
              <a:srgbClr val="0000FF"/>
            </a:solidFill>
            <a:prstDash val="solid"/>
            <a:round/>
            <a:headEnd type="none" w="med" len="med"/>
            <a:tailEnd type="none" w="med" len="med"/>
          </a:ln>
        </p:spPr>
        <p:txBody>
          <a:bodyPr lIns="91425" tIns="91425" rIns="91425" bIns="91425" anchor="t" anchorCtr="0">
            <a:noAutofit/>
          </a:bodyPr>
          <a:lstStyle/>
          <a:p>
            <a:pPr>
              <a:buNone/>
            </a:pPr>
            <a:r>
              <a:rPr lang="en" sz="2400">
                <a:solidFill>
                  <a:srgbClr val="0000FF"/>
                </a:solidFill>
              </a:rPr>
              <a:t>But attenuation of extreme temperatures did not reverse around 1960/61</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Outline</a:t>
            </a:r>
          </a:p>
        </p:txBody>
      </p:sp>
      <p:sp>
        <p:nvSpPr>
          <p:cNvPr id="276" name="Shape 27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15384"/>
              <a:buFont typeface="Arial"/>
              <a:buChar char="●"/>
            </a:pPr>
            <a:r>
              <a:rPr lang="en"/>
              <a:t>Data</a:t>
            </a:r>
          </a:p>
          <a:p>
            <a:pPr marL="457200" lvl="0" indent="-419100" rtl="0">
              <a:buClr>
                <a:schemeClr val="dk1"/>
              </a:buClr>
              <a:buSzPct val="115384"/>
              <a:buFont typeface="Arial"/>
              <a:buChar char="●"/>
            </a:pPr>
            <a:r>
              <a:rPr lang="en"/>
              <a:t>Method</a:t>
            </a:r>
          </a:p>
          <a:p>
            <a:pPr marL="457200" lvl="0" indent="-419100" rtl="0">
              <a:buClr>
                <a:schemeClr val="dk1"/>
              </a:buClr>
              <a:buSzPct val="115384"/>
              <a:buFont typeface="Arial"/>
              <a:buChar char="●"/>
            </a:pPr>
            <a:r>
              <a:rPr lang="en"/>
              <a:t>Results</a:t>
            </a:r>
          </a:p>
          <a:p>
            <a:pPr marL="457200" lvl="0" indent="-419100" rtl="0">
              <a:buClr>
                <a:schemeClr val="dk1"/>
              </a:buClr>
              <a:buSzPct val="115384"/>
              <a:buFont typeface="Arial"/>
              <a:buChar char="●"/>
            </a:pPr>
            <a:r>
              <a:rPr lang="en"/>
              <a:t>Explanations</a:t>
            </a:r>
          </a:p>
          <a:p>
            <a:pPr marL="457200" lvl="0" indent="-393700" rtl="0">
              <a:buClr>
                <a:schemeClr val="dk1"/>
              </a:buClr>
              <a:buSzPct val="100000"/>
              <a:buFont typeface="Arial"/>
              <a:buChar char="●"/>
            </a:pPr>
            <a:r>
              <a:rPr lang="en" u="sng"/>
              <a:t>Hot weather policy</a:t>
            </a:r>
          </a:p>
          <a:p>
            <a:pPr marL="457200" lvl="0" indent="-419100" rtl="0">
              <a:buClr>
                <a:schemeClr val="dk1"/>
              </a:buClr>
              <a:buSzPct val="115384"/>
              <a:buFont typeface="Arial"/>
              <a:buChar char="●"/>
            </a:pPr>
            <a:r>
              <a:rPr lang="en"/>
              <a:t>Discussion</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Shape 281"/>
          <p:cNvPicPr preferRelativeResize="0"/>
          <p:nvPr/>
        </p:nvPicPr>
        <p:blipFill>
          <a:blip r:embed="rId3"/>
          <a:stretch>
            <a:fillRect/>
          </a:stretch>
        </p:blipFill>
        <p:spPr>
          <a:xfrm>
            <a:off x="147400" y="632574"/>
            <a:ext cx="8849200" cy="5592850"/>
          </a:xfrm>
          <a:prstGeom prst="rect">
            <a:avLst/>
          </a:prstGeom>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457200" y="1600200"/>
            <a:ext cx="7778700" cy="4967700"/>
          </a:xfrm>
          <a:prstGeom prst="rect">
            <a:avLst/>
          </a:prstGeom>
          <a:noFill/>
          <a:ln>
            <a:noFill/>
          </a:ln>
        </p:spPr>
        <p:txBody>
          <a:bodyPr lIns="91425" tIns="91425" rIns="91425" bIns="91425" anchor="t" anchorCtr="0">
            <a:noAutofit/>
          </a:bodyPr>
          <a:lstStyle/>
          <a:p>
            <a:pPr marL="457200" marR="0" lvl="0" indent="-254001" algn="l" rtl="0">
              <a:lnSpc>
                <a:spcPct val="100000"/>
              </a:lnSpc>
              <a:spcBef>
                <a:spcPts val="480"/>
              </a:spcBef>
              <a:spcAft>
                <a:spcPts val="0"/>
              </a:spcAft>
              <a:buClr>
                <a:schemeClr val="dk1"/>
              </a:buClr>
              <a:buSzPct val="100000"/>
              <a:buFont typeface="Arial"/>
              <a:buChar char="●"/>
            </a:pPr>
            <a:r>
              <a:rPr lang="en" sz="2400"/>
              <a:t>1954: Iron and Steel Bureau: “Report on hot weather measures”</a:t>
            </a:r>
          </a:p>
          <a:p>
            <a:pPr marL="914400" marR="0" lvl="1" indent="-411480" algn="l" rtl="0">
              <a:lnSpc>
                <a:spcPct val="100000"/>
              </a:lnSpc>
              <a:spcBef>
                <a:spcPts val="480"/>
              </a:spcBef>
              <a:spcAft>
                <a:spcPts val="0"/>
              </a:spcAft>
              <a:buClr>
                <a:schemeClr val="dk1"/>
              </a:buClr>
              <a:buSzPct val="100000"/>
              <a:buFont typeface="Arial"/>
              <a:buChar char="○"/>
            </a:pPr>
            <a:r>
              <a:rPr lang="en" sz="2400"/>
              <a:t>Temperatures in workshop must not exceed 30</a:t>
            </a:r>
            <a:r>
              <a:rPr lang="en" sz="2400" baseline="30000"/>
              <a:t>o</a:t>
            </a:r>
            <a:r>
              <a:rPr lang="en" sz="2400"/>
              <a:t>C</a:t>
            </a:r>
          </a:p>
          <a:p>
            <a:pPr marL="457200" marR="0" lvl="0" indent="-254001" algn="l" rtl="0">
              <a:lnSpc>
                <a:spcPct val="100000"/>
              </a:lnSpc>
              <a:spcBef>
                <a:spcPts val="480"/>
              </a:spcBef>
              <a:spcAft>
                <a:spcPts val="0"/>
              </a:spcAft>
              <a:buClr>
                <a:schemeClr val="dk1"/>
              </a:buClr>
              <a:buSzPct val="100000"/>
              <a:buFont typeface="Arial"/>
              <a:buChar char="●"/>
            </a:pPr>
            <a:r>
              <a:rPr lang="en" sz="2400"/>
              <a:t>1956: State Council: “Notice to accelerate implementation of summer hot weather measures”</a:t>
            </a:r>
          </a:p>
          <a:p>
            <a:pPr marL="914400" marR="0" lvl="1" indent="-411480" algn="l" rtl="0">
              <a:lnSpc>
                <a:spcPct val="100000"/>
              </a:lnSpc>
              <a:spcBef>
                <a:spcPts val="480"/>
              </a:spcBef>
              <a:spcAft>
                <a:spcPts val="0"/>
              </a:spcAft>
              <a:buClr>
                <a:schemeClr val="dk1"/>
              </a:buClr>
              <a:buSzPct val="100000"/>
              <a:buFont typeface="Arial"/>
              <a:buChar char="○"/>
            </a:pPr>
            <a:r>
              <a:rPr lang="en" sz="2400" i="1"/>
              <a:t>Temperatures in some areas of Southern China have exceeded 100-year records</a:t>
            </a:r>
          </a:p>
          <a:p>
            <a:pPr marL="914400" marR="0" lvl="1" indent="-411480" algn="l" rtl="0">
              <a:lnSpc>
                <a:spcPct val="100000"/>
              </a:lnSpc>
              <a:spcBef>
                <a:spcPts val="480"/>
              </a:spcBef>
              <a:spcAft>
                <a:spcPts val="0"/>
              </a:spcAft>
              <a:buClr>
                <a:schemeClr val="dk1"/>
              </a:buClr>
              <a:buSzPct val="100000"/>
              <a:buFont typeface="Arial"/>
              <a:buChar char="○"/>
            </a:pPr>
            <a:r>
              <a:rPr lang="en" sz="2400"/>
              <a:t>In extremely hot weather, if remedial measures not possible, consider temporary work suspension </a:t>
            </a:r>
          </a:p>
          <a:p>
            <a:pPr marL="914400" marR="0" lvl="1" indent="-411480" algn="l" rtl="0">
              <a:lnSpc>
                <a:spcPct val="100000"/>
              </a:lnSpc>
              <a:spcBef>
                <a:spcPts val="480"/>
              </a:spcBef>
              <a:spcAft>
                <a:spcPts val="0"/>
              </a:spcAft>
              <a:buClr>
                <a:schemeClr val="dk1"/>
              </a:buClr>
              <a:buSzPct val="100000"/>
              <a:buFont typeface="Arial"/>
              <a:buChar char="○"/>
            </a:pPr>
            <a:r>
              <a:rPr lang="en" sz="2400"/>
              <a:t>No overtime work during hot weather</a:t>
            </a:r>
          </a:p>
        </p:txBody>
      </p:sp>
      <p:sp>
        <p:nvSpPr>
          <p:cNvPr id="287" name="Shape 287"/>
          <p:cNvSpPr txBox="1">
            <a:spLocks noGrp="1"/>
          </p:cNvSpPr>
          <p:nvPr>
            <p:ph type="title"/>
          </p:nvPr>
        </p:nvSpPr>
        <p:spPr>
          <a:xfrm>
            <a:off x="385300" y="289012"/>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baseline="0">
                <a:solidFill>
                  <a:schemeClr val="dk1"/>
                </a:solidFill>
                <a:latin typeface="Arial"/>
                <a:ea typeface="Arial"/>
                <a:cs typeface="Arial"/>
                <a:sym typeface="Arial"/>
              </a:rPr>
              <a:t>Government policy</a:t>
            </a:r>
          </a:p>
        </p:txBody>
      </p:sp>
      <p:pic>
        <p:nvPicPr>
          <p:cNvPr id="288" name="Shape 288"/>
          <p:cNvPicPr preferRelativeResize="0"/>
          <p:nvPr/>
        </p:nvPicPr>
        <p:blipFill>
          <a:blip r:embed="rId3"/>
          <a:stretch>
            <a:fillRect/>
          </a:stretch>
        </p:blipFill>
        <p:spPr>
          <a:xfrm>
            <a:off x="6409499" y="118625"/>
            <a:ext cx="2457400" cy="1639050"/>
          </a:xfrm>
          <a:prstGeom prst="rect">
            <a:avLst/>
          </a:prstGeom>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457200" y="1600200"/>
            <a:ext cx="7953000" cy="4967700"/>
          </a:xfrm>
          <a:prstGeom prst="rect">
            <a:avLst/>
          </a:prstGeom>
          <a:noFill/>
          <a:ln>
            <a:noFill/>
          </a:ln>
        </p:spPr>
        <p:txBody>
          <a:bodyPr lIns="91425" tIns="91425" rIns="91425" bIns="91425" anchor="t" anchorCtr="0">
            <a:noAutofit/>
          </a:bodyPr>
          <a:lstStyle/>
          <a:p>
            <a:pPr marL="457200" lvl="0" indent="-254001" rtl="0">
              <a:spcBef>
                <a:spcPts val="480"/>
              </a:spcBef>
              <a:buClr>
                <a:schemeClr val="dk1"/>
              </a:buClr>
              <a:buSzPct val="100000"/>
              <a:buFont typeface="Arial"/>
              <a:buChar char="●"/>
            </a:pPr>
            <a:r>
              <a:rPr lang="en" sz="2400"/>
              <a:t>1960: Ministry of Health, Ministry of Labor, and National Federation of Trade Unions: Interim Regulation on Hot Weather Work </a:t>
            </a:r>
          </a:p>
          <a:p>
            <a:pPr marL="457200" marR="0" lvl="0" indent="-254001" algn="l" rtl="0">
              <a:lnSpc>
                <a:spcPct val="100000"/>
              </a:lnSpc>
              <a:spcBef>
                <a:spcPts val="480"/>
              </a:spcBef>
              <a:spcAft>
                <a:spcPts val="0"/>
              </a:spcAft>
              <a:buClr>
                <a:schemeClr val="dk1"/>
              </a:buClr>
              <a:buSzPct val="100000"/>
              <a:buFont typeface="Arial"/>
              <a:buChar char="●"/>
            </a:pPr>
            <a:r>
              <a:rPr lang="en" sz="2400" b="0" i="0" u="none" strike="noStrike" cap="none" baseline="0">
                <a:solidFill>
                  <a:schemeClr val="dk1"/>
                </a:solidFill>
                <a:latin typeface="Arial"/>
                <a:ea typeface="Arial"/>
                <a:cs typeface="Arial"/>
                <a:sym typeface="Arial"/>
              </a:rPr>
              <a:t>Provincial governments progressively introduced detailed regulations on hot weather work</a:t>
            </a:r>
          </a:p>
          <a:p>
            <a:pPr marL="914400" marR="0" lvl="1" indent="-411480" algn="l" rtl="0">
              <a:lnSpc>
                <a:spcPct val="100000"/>
              </a:lnSpc>
              <a:spcBef>
                <a:spcPts val="480"/>
              </a:spcBef>
              <a:spcAft>
                <a:spcPts val="0"/>
              </a:spcAft>
              <a:buClr>
                <a:schemeClr val="dk1"/>
              </a:buClr>
              <a:buSzPct val="100000"/>
              <a:buFont typeface="Arial"/>
              <a:buChar char="○"/>
            </a:pPr>
            <a:r>
              <a:rPr lang="en" sz="2400" b="0" i="0" u="none" strike="noStrike" cap="none" baseline="0">
                <a:solidFill>
                  <a:schemeClr val="dk1"/>
                </a:solidFill>
                <a:latin typeface="Arial"/>
                <a:ea typeface="Arial"/>
                <a:cs typeface="Arial"/>
                <a:sym typeface="Arial"/>
              </a:rPr>
              <a:t>1963: Guangzhou</a:t>
            </a:r>
          </a:p>
          <a:p>
            <a:pPr marL="914400" marR="0" lvl="1" indent="-411480" algn="l" rtl="0">
              <a:lnSpc>
                <a:spcPct val="100000"/>
              </a:lnSpc>
              <a:spcBef>
                <a:spcPts val="480"/>
              </a:spcBef>
              <a:spcAft>
                <a:spcPts val="0"/>
              </a:spcAft>
              <a:buClr>
                <a:schemeClr val="dk1"/>
              </a:buClr>
              <a:buSzPct val="100000"/>
              <a:buFont typeface="Arial"/>
              <a:buChar char="○"/>
            </a:pPr>
            <a:r>
              <a:rPr lang="en" sz="2400" b="0" i="0" u="none" strike="noStrike" cap="none" baseline="0">
                <a:solidFill>
                  <a:schemeClr val="dk1"/>
                </a:solidFill>
                <a:latin typeface="Arial"/>
                <a:ea typeface="Arial"/>
                <a:cs typeface="Arial"/>
                <a:sym typeface="Arial"/>
              </a:rPr>
              <a:t>1994: Shenzhen</a:t>
            </a:r>
          </a:p>
          <a:p>
            <a:pPr marL="914400" marR="0" lvl="1" indent="-411480" algn="l" rtl="0">
              <a:lnSpc>
                <a:spcPct val="100000"/>
              </a:lnSpc>
              <a:spcBef>
                <a:spcPts val="480"/>
              </a:spcBef>
              <a:spcAft>
                <a:spcPts val="0"/>
              </a:spcAft>
              <a:buClr>
                <a:schemeClr val="dk1"/>
              </a:buClr>
              <a:buSzPct val="100000"/>
              <a:buFont typeface="Arial"/>
              <a:buChar char="○"/>
            </a:pPr>
            <a:r>
              <a:rPr lang="en" sz="2400" b="0" i="0" u="none" strike="noStrike" cap="none" baseline="0">
                <a:solidFill>
                  <a:schemeClr val="dk1"/>
                </a:solidFill>
                <a:latin typeface="Arial"/>
                <a:ea typeface="Arial"/>
                <a:cs typeface="Arial"/>
                <a:sym typeface="Arial"/>
              </a:rPr>
              <a:t>2005: Hunan, Jiangsu</a:t>
            </a:r>
          </a:p>
          <a:p>
            <a:pPr marL="914400" marR="0" lvl="1" indent="-411480" algn="l" rtl="0">
              <a:lnSpc>
                <a:spcPct val="100000"/>
              </a:lnSpc>
              <a:spcBef>
                <a:spcPts val="480"/>
              </a:spcBef>
              <a:spcAft>
                <a:spcPts val="0"/>
              </a:spcAft>
              <a:buClr>
                <a:schemeClr val="dk1"/>
              </a:buClr>
              <a:buSzPct val="100000"/>
              <a:buFont typeface="Arial"/>
              <a:buChar char="○"/>
            </a:pPr>
            <a:r>
              <a:rPr lang="en" sz="2400" b="0" i="0" u="none" strike="noStrike" cap="none" baseline="0">
                <a:solidFill>
                  <a:schemeClr val="dk1"/>
                </a:solidFill>
                <a:latin typeface="Arial"/>
                <a:ea typeface="Arial"/>
                <a:cs typeface="Arial"/>
                <a:sym typeface="Arial"/>
              </a:rPr>
              <a:t>2007: Chongqing, Hubei, Beijing</a:t>
            </a:r>
          </a:p>
        </p:txBody>
      </p:sp>
      <p:sp>
        <p:nvSpPr>
          <p:cNvPr id="294" name="Shape 294"/>
          <p:cNvSpPr txBox="1">
            <a:spLocks noGrp="1"/>
          </p:cNvSpPr>
          <p:nvPr>
            <p:ph type="title"/>
          </p:nvPr>
        </p:nvSpPr>
        <p:spPr>
          <a:xfrm>
            <a:off x="385300" y="289012"/>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baseline="0">
                <a:solidFill>
                  <a:schemeClr val="dk1"/>
                </a:solidFill>
                <a:latin typeface="Arial"/>
                <a:ea typeface="Arial"/>
                <a:cs typeface="Arial"/>
                <a:sym typeface="Arial"/>
              </a:rPr>
              <a:t>Government policy</a:t>
            </a:r>
          </a:p>
        </p:txBody>
      </p:sp>
      <p:pic>
        <p:nvPicPr>
          <p:cNvPr id="295" name="Shape 295"/>
          <p:cNvPicPr preferRelativeResize="0"/>
          <p:nvPr/>
        </p:nvPicPr>
        <p:blipFill>
          <a:blip r:embed="rId3"/>
          <a:stretch>
            <a:fillRect/>
          </a:stretch>
        </p:blipFill>
        <p:spPr>
          <a:xfrm>
            <a:off x="6409499" y="118625"/>
            <a:ext cx="2457400" cy="1639050"/>
          </a:xfrm>
          <a:prstGeom prst="rect">
            <a:avLst/>
          </a:prstGeom>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457200" y="1600200"/>
            <a:ext cx="7953000" cy="4967700"/>
          </a:xfrm>
          <a:prstGeom prst="rect">
            <a:avLst/>
          </a:prstGeom>
          <a:noFill/>
          <a:ln>
            <a:noFill/>
          </a:ln>
        </p:spPr>
        <p:txBody>
          <a:bodyPr lIns="91425" tIns="91425" rIns="91425" bIns="91425" anchor="t" anchorCtr="0">
            <a:noAutofit/>
          </a:bodyPr>
          <a:lstStyle/>
          <a:p>
            <a:pPr marL="457200" lvl="0" indent="-254001" rtl="0">
              <a:buClr>
                <a:schemeClr val="dk1"/>
              </a:buClr>
              <a:buSzPct val="100000"/>
              <a:buFont typeface="Arial"/>
              <a:buChar char="●"/>
            </a:pPr>
            <a:r>
              <a:rPr lang="en" sz="2400"/>
              <a:t>2007: Additional measures</a:t>
            </a:r>
          </a:p>
          <a:p>
            <a:pPr marL="457200" lvl="0" indent="-254001" rtl="0">
              <a:buClr>
                <a:schemeClr val="dk1"/>
              </a:buClr>
              <a:buSzPct val="100000"/>
              <a:buFont typeface="Arial"/>
              <a:buChar char="●"/>
            </a:pPr>
            <a:r>
              <a:rPr lang="en" sz="2400"/>
              <a:t>2012: State Administration of Work Safety, Ministry of Health, Ministry of Human Resources and Social Security, and All China Federation of Trade Unions: Final Regulation No. 89 of 2012  </a:t>
            </a:r>
          </a:p>
        </p:txBody>
      </p:sp>
      <p:sp>
        <p:nvSpPr>
          <p:cNvPr id="301" name="Shape 301"/>
          <p:cNvSpPr txBox="1">
            <a:spLocks noGrp="1"/>
          </p:cNvSpPr>
          <p:nvPr>
            <p:ph type="title"/>
          </p:nvPr>
        </p:nvSpPr>
        <p:spPr>
          <a:xfrm>
            <a:off x="385300" y="289012"/>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baseline="0">
                <a:solidFill>
                  <a:schemeClr val="dk1"/>
                </a:solidFill>
                <a:latin typeface="Arial"/>
                <a:ea typeface="Arial"/>
                <a:cs typeface="Arial"/>
                <a:sym typeface="Arial"/>
              </a:rPr>
              <a:t>Government policy</a:t>
            </a:r>
          </a:p>
        </p:txBody>
      </p:sp>
      <p:pic>
        <p:nvPicPr>
          <p:cNvPr id="302" name="Shape 302"/>
          <p:cNvPicPr preferRelativeResize="0"/>
          <p:nvPr/>
        </p:nvPicPr>
        <p:blipFill>
          <a:blip r:embed="rId3"/>
          <a:stretch>
            <a:fillRect/>
          </a:stretch>
        </p:blipFill>
        <p:spPr>
          <a:xfrm>
            <a:off x="6409499" y="118625"/>
            <a:ext cx="2457400" cy="1639050"/>
          </a:xfrm>
          <a:prstGeom prst="rect">
            <a:avLst/>
          </a:prstGeom>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b="1" i="0" u="none" strike="noStrike" cap="none" baseline="0">
                <a:solidFill>
                  <a:schemeClr val="dk1"/>
                </a:solidFill>
                <a:latin typeface="Arial"/>
                <a:ea typeface="Arial"/>
                <a:cs typeface="Arial"/>
                <a:sym typeface="Arial"/>
              </a:rPr>
              <a:t>Final Regulation, No. 89 of 2012</a:t>
            </a:r>
          </a:p>
        </p:txBody>
      </p:sp>
      <p:sp>
        <p:nvSpPr>
          <p:cNvPr id="308" name="Shape 308"/>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SimSun"/>
              <a:buNone/>
            </a:pPr>
            <a:r>
              <a:rPr lang="en" sz="2000" b="0" i="0" u="none" strike="noStrike" cap="none" baseline="0">
                <a:solidFill>
                  <a:srgbClr val="000000"/>
                </a:solidFill>
                <a:latin typeface="SimSun"/>
                <a:ea typeface="SimSun"/>
                <a:cs typeface="SimSun"/>
                <a:sym typeface="SimSun"/>
              </a:rPr>
              <a:t>国家安全生产监督管理总局, 卫生部, 人力资源和社会保障部,</a:t>
            </a:r>
          </a:p>
          <a:p>
            <a:pPr marL="0" marR="0" lvl="0" indent="0" algn="l" rtl="0">
              <a:lnSpc>
                <a:spcPct val="115000"/>
              </a:lnSpc>
              <a:spcBef>
                <a:spcPts val="0"/>
              </a:spcBef>
              <a:spcAft>
                <a:spcPts val="0"/>
              </a:spcAft>
              <a:buClr>
                <a:schemeClr val="dk1"/>
              </a:buClr>
              <a:buSzPct val="25000"/>
              <a:buFont typeface="SimSun"/>
              <a:buNone/>
            </a:pPr>
            <a:r>
              <a:rPr lang="en" sz="2000" b="0" i="0" u="none" strike="noStrike" cap="none" baseline="0">
                <a:solidFill>
                  <a:srgbClr val="000000"/>
                </a:solidFill>
                <a:latin typeface="SimSun"/>
                <a:ea typeface="SimSun"/>
                <a:cs typeface="SimSun"/>
                <a:sym typeface="SimSun"/>
              </a:rPr>
              <a:t>中华全国总工会</a:t>
            </a:r>
          </a:p>
          <a:p>
            <a:endParaRPr lang="en" sz="2000" b="0" i="0" u="none" strike="noStrike" cap="none" baseline="0">
              <a:solidFill>
                <a:srgbClr val="000000"/>
              </a:solidFill>
              <a:latin typeface="SimSun"/>
              <a:ea typeface="SimSun"/>
              <a:cs typeface="SimSun"/>
              <a:sym typeface="SimSun"/>
            </a:endParaRPr>
          </a:p>
          <a:p>
            <a:pPr marL="0" marR="0" lvl="0" indent="0" algn="l" rtl="0">
              <a:lnSpc>
                <a:spcPct val="115000"/>
              </a:lnSpc>
              <a:spcBef>
                <a:spcPts val="0"/>
              </a:spcBef>
              <a:spcAft>
                <a:spcPts val="0"/>
              </a:spcAft>
              <a:buClr>
                <a:schemeClr val="dk1"/>
              </a:buClr>
              <a:buSzPct val="25000"/>
              <a:buFont typeface="Arial"/>
              <a:buNone/>
            </a:pPr>
            <a:r>
              <a:rPr lang="en" sz="2000" b="0" i="0" u="none" strike="noStrike" cap="none" baseline="0">
                <a:solidFill>
                  <a:srgbClr val="000000"/>
                </a:solidFill>
                <a:latin typeface="Arial"/>
                <a:ea typeface="Arial"/>
                <a:cs typeface="Arial"/>
                <a:sym typeface="Arial"/>
              </a:rPr>
              <a:t>安监总安健〔2012〕89号: </a:t>
            </a:r>
            <a:r>
              <a:rPr lang="en" sz="2000" b="0" i="0" u="sng" strike="noStrike" cap="none" baseline="0">
                <a:solidFill>
                  <a:srgbClr val="000000"/>
                </a:solidFill>
                <a:latin typeface="SimSun"/>
                <a:ea typeface="SimSun"/>
                <a:cs typeface="SimSun"/>
                <a:sym typeface="SimSun"/>
              </a:rPr>
              <a:t>防暑降温措施管理办法</a:t>
            </a:r>
          </a:p>
          <a:p>
            <a:endParaRPr lang="en" sz="2000" b="0" i="0" u="sng" strike="noStrike" cap="none" baseline="0">
              <a:solidFill>
                <a:srgbClr val="000000"/>
              </a:solidFill>
              <a:latin typeface="SimSun"/>
              <a:ea typeface="SimSun"/>
              <a:cs typeface="SimSun"/>
              <a:sym typeface="SimSun"/>
            </a:endParaRPr>
          </a:p>
          <a:p>
            <a:pPr marL="342900" marR="0" lvl="0" indent="-342900" algn="l" rtl="0">
              <a:lnSpc>
                <a:spcPct val="100000"/>
              </a:lnSpc>
              <a:spcBef>
                <a:spcPts val="600"/>
              </a:spcBef>
              <a:spcAft>
                <a:spcPts val="0"/>
              </a:spcAft>
              <a:buClr>
                <a:schemeClr val="dk1"/>
              </a:buClr>
              <a:buSzPct val="25000"/>
              <a:buFont typeface="SimSun"/>
              <a:buNone/>
            </a:pPr>
            <a:r>
              <a:rPr lang="en" sz="2000" b="0" i="0" u="none" strike="noStrike" cap="none" baseline="0">
                <a:solidFill>
                  <a:srgbClr val="000000"/>
                </a:solidFill>
                <a:latin typeface="SimSun"/>
                <a:ea typeface="SimSun"/>
                <a:cs typeface="SimSun"/>
                <a:sym typeface="SimSun"/>
              </a:rPr>
              <a:t>第八条 在高温天气期间，用人单位应当按照下列规定，</a:t>
            </a:r>
          </a:p>
          <a:p>
            <a:pPr marL="342900" marR="0" lvl="0" indent="266700" algn="l" rtl="0">
              <a:lnSpc>
                <a:spcPct val="115000"/>
              </a:lnSpc>
              <a:spcBef>
                <a:spcPts val="0"/>
              </a:spcBef>
              <a:spcAft>
                <a:spcPts val="0"/>
              </a:spcAft>
              <a:buClr>
                <a:schemeClr val="dk1"/>
              </a:buClr>
              <a:buSzPct val="25000"/>
              <a:buFont typeface="SimSun"/>
              <a:buNone/>
            </a:pPr>
            <a:r>
              <a:rPr lang="en" sz="2000" b="0" i="0" u="none" strike="noStrike" cap="none" baseline="0">
                <a:solidFill>
                  <a:srgbClr val="000000"/>
                </a:solidFill>
                <a:latin typeface="SimSun"/>
                <a:ea typeface="SimSun"/>
                <a:cs typeface="SimSun"/>
                <a:sym typeface="SimSun"/>
              </a:rPr>
              <a:t>1.日最高气温达到40℃以上，应当停止当日室外露天作业；</a:t>
            </a:r>
          </a:p>
          <a:p>
            <a:pPr marL="342900" marR="0" lvl="0" indent="266700" algn="l" rtl="0">
              <a:lnSpc>
                <a:spcPct val="115000"/>
              </a:lnSpc>
              <a:spcBef>
                <a:spcPts val="0"/>
              </a:spcBef>
              <a:spcAft>
                <a:spcPts val="0"/>
              </a:spcAft>
              <a:buClr>
                <a:schemeClr val="dk1"/>
              </a:buClr>
              <a:buSzPct val="25000"/>
              <a:buFont typeface="SimSun"/>
              <a:buNone/>
            </a:pPr>
            <a:r>
              <a:rPr lang="en" sz="2000" b="0" i="0" u="none" strike="noStrike" cap="none" baseline="0">
                <a:solidFill>
                  <a:srgbClr val="000000"/>
                </a:solidFill>
                <a:latin typeface="SimSun"/>
                <a:ea typeface="SimSun"/>
                <a:cs typeface="SimSun"/>
                <a:sym typeface="SimSun"/>
              </a:rPr>
              <a:t>2.日最高气温达到37℃以上、40℃以下时，用人单位全天安排劳动者室外露天作业时间累计不得超过6小时，连续作业时间不得超过国家规定，且在气温最高时段3小时内不得安排室外露天作业；</a:t>
            </a:r>
          </a:p>
          <a:p>
            <a:pPr marL="342900" marR="0" lvl="0" indent="266700" algn="l" rtl="0">
              <a:lnSpc>
                <a:spcPct val="115000"/>
              </a:lnSpc>
              <a:spcBef>
                <a:spcPts val="0"/>
              </a:spcBef>
              <a:spcAft>
                <a:spcPts val="0"/>
              </a:spcAft>
              <a:buClr>
                <a:schemeClr val="dk1"/>
              </a:buClr>
              <a:buSzPct val="25000"/>
              <a:buFont typeface="SimSun"/>
              <a:buNone/>
            </a:pPr>
            <a:r>
              <a:rPr lang="en" sz="2000" b="0" i="0" u="none" strike="noStrike" cap="none" baseline="0">
                <a:solidFill>
                  <a:srgbClr val="000000"/>
                </a:solidFill>
                <a:latin typeface="SimSun"/>
                <a:ea typeface="SimSun"/>
                <a:cs typeface="SimSun"/>
                <a:sym typeface="SimSun"/>
              </a:rPr>
              <a:t>3.日最高气温达到35℃以上、37℃以下时，用人单位应当采取换班轮休等方式，缩短劳动者连续作业时间，并且不得安排室外露天作业劳动者加班。</a:t>
            </a:r>
          </a:p>
          <a:p>
            <a:endParaRPr lang="en" sz="2000" b="0" i="0" u="none" strike="noStrike" cap="none" baseline="0">
              <a:solidFill>
                <a:srgbClr val="000000"/>
              </a:solidFill>
              <a:latin typeface="SimSun"/>
              <a:ea typeface="SimSun"/>
              <a:cs typeface="SimSun"/>
              <a:sym typeface="SimSun"/>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Incentives of local government officials</a:t>
            </a:r>
          </a:p>
        </p:txBody>
      </p:sp>
      <p:sp>
        <p:nvSpPr>
          <p:cNvPr id="314" name="Shape 31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天高皇帝远: The sky is high and the emperor is far away</a:t>
            </a:r>
          </a:p>
          <a:p>
            <a:pPr marL="457200" lvl="0" indent="-381000" rtl="0">
              <a:buClr>
                <a:schemeClr val="dk1"/>
              </a:buClr>
              <a:buSzPct val="100000"/>
              <a:buFont typeface="Arial"/>
              <a:buChar char="●"/>
            </a:pPr>
            <a:r>
              <a:rPr lang="en" sz="2400"/>
              <a:t>Pre-1978 reform </a:t>
            </a:r>
          </a:p>
          <a:p>
            <a:pPr marL="914400" lvl="1" indent="-381000" rtl="0">
              <a:buClr>
                <a:schemeClr val="dk1"/>
              </a:buClr>
              <a:buSzPct val="100000"/>
              <a:buFont typeface="Arial"/>
              <a:buChar char="○"/>
            </a:pPr>
            <a:r>
              <a:rPr lang="en" sz="2400"/>
              <a:t>Local officials required to meet central planning targets</a:t>
            </a:r>
          </a:p>
          <a:p>
            <a:pPr marL="457200" lvl="0" indent="-381000" rtl="0">
              <a:buClr>
                <a:schemeClr val="dk1"/>
              </a:buClr>
              <a:buSzPct val="100000"/>
              <a:buFont typeface="Arial"/>
              <a:buChar char="●"/>
            </a:pPr>
            <a:r>
              <a:rPr lang="en" sz="2400"/>
              <a:t>Post-1978 reform</a:t>
            </a:r>
          </a:p>
          <a:p>
            <a:pPr marL="914400" lvl="1" indent="-381000" rtl="0">
              <a:buClr>
                <a:schemeClr val="dk1"/>
              </a:buClr>
              <a:buSzPct val="100000"/>
              <a:buFont typeface="Arial"/>
              <a:buChar char="○"/>
            </a:pPr>
            <a:r>
              <a:rPr lang="en" sz="2400"/>
              <a:t>Government depends on industrial enterprises for revenues and other support</a:t>
            </a:r>
          </a:p>
          <a:p>
            <a:pPr marL="914400" lvl="1" indent="-381000" rtl="0">
              <a:buClr>
                <a:schemeClr val="dk1"/>
              </a:buClr>
              <a:buSzPct val="100000"/>
              <a:buFont typeface="Arial"/>
              <a:buChar char="○"/>
            </a:pPr>
            <a:r>
              <a:rPr lang="en" sz="2400"/>
              <a:t>Local officials evaluated by economic performance of their territory (Li and Zhou 2005)</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Weather reporting</a:t>
            </a:r>
          </a:p>
        </p:txBody>
      </p:sp>
      <p:sp>
        <p:nvSpPr>
          <p:cNvPr id="320" name="Shape 32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spcBef>
                <a:spcPts val="480"/>
              </a:spcBef>
              <a:buClr>
                <a:schemeClr val="dk1"/>
              </a:buClr>
              <a:buSzPct val="100000"/>
              <a:buFont typeface="Arial"/>
              <a:buChar char="●"/>
            </a:pPr>
            <a:r>
              <a:rPr lang="en" sz="2400"/>
              <a:t>1956: “Temperatures in some areas of Southern China have exceeded 100-year records” (State Council)</a:t>
            </a:r>
          </a:p>
          <a:p>
            <a:pPr marL="914400" lvl="1" indent="-381000" rtl="0">
              <a:buClr>
                <a:schemeClr val="dk1"/>
              </a:buClr>
              <a:buSzPct val="100000"/>
              <a:buFont typeface="Arial"/>
              <a:buChar char="○"/>
            </a:pPr>
            <a:r>
              <a:rPr lang="en" sz="2400"/>
              <a:t>All stations: Jun-Aug temperatures </a:t>
            </a:r>
            <a:r>
              <a:rPr lang="en" sz="2400" i="1"/>
              <a:t>lower </a:t>
            </a:r>
            <a:r>
              <a:rPr lang="en" sz="2400"/>
              <a:t>in 1956 than 1929-44   </a:t>
            </a:r>
          </a:p>
          <a:p>
            <a:pPr marL="914400" lvl="1" indent="-381000" rtl="0">
              <a:buClr>
                <a:schemeClr val="dk1"/>
              </a:buClr>
              <a:buSzPct val="100000"/>
              <a:buFont typeface="Arial"/>
              <a:buChar char="○"/>
            </a:pPr>
            <a:r>
              <a:rPr lang="en" sz="2400"/>
              <a:t>Conjecture: Re-writing of historical weather statistics</a:t>
            </a:r>
          </a:p>
          <a:p>
            <a:pPr marL="457200" lvl="0" indent="-381000" rtl="0">
              <a:buClr>
                <a:schemeClr val="dk1"/>
              </a:buClr>
              <a:buSzPct val="100000"/>
              <a:buFont typeface="Arial"/>
              <a:buChar char="●"/>
            </a:pPr>
            <a:r>
              <a:rPr lang="en" sz="2400"/>
              <a:t>2010: Li Kai-le, ex senior technical officer, Guangdong Province Meteorological Office: “Some officials worry about the cost and disruption of warnings, and ask for a more conservative forecast” (Nanfang.com, 2010)</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Compliance with hot weather regulations</a:t>
            </a:r>
          </a:p>
        </p:txBody>
      </p:sp>
      <p:sp>
        <p:nvSpPr>
          <p:cNvPr id="326" name="Shape 32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1954: “some enterprises did not truthfully report heat stroke incidents and workshop temperature” (Iron and Steel)</a:t>
            </a:r>
          </a:p>
          <a:p>
            <a:pPr marL="457200" lvl="0" indent="-381000" rtl="0">
              <a:buClr>
                <a:schemeClr val="dk1"/>
              </a:buClr>
              <a:buSzPct val="100000"/>
              <a:buFont typeface="Arial"/>
              <a:buChar char="●"/>
            </a:pPr>
            <a:r>
              <a:rPr lang="en" sz="2400"/>
              <a:t>1956: “some enterprises did not prepare measures for hot weather work in summer” (State Council)</a:t>
            </a:r>
          </a:p>
          <a:p>
            <a:pPr marL="457200" lvl="0" indent="-381000" rtl="0">
              <a:buClr>
                <a:schemeClr val="dk1"/>
              </a:buClr>
              <a:buSzPct val="100000"/>
              <a:buFont typeface="Arial"/>
              <a:buChar char="●"/>
            </a:pPr>
            <a:r>
              <a:rPr lang="en" sz="2400"/>
              <a:t>1956: Wenzhou Steel Factory concealed industrial accidents, reported 8 instead of 21 in August (“Factory manager Zheng Kezhong did not respect worker safety”)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Outline</a:t>
            </a:r>
          </a:p>
        </p:txBody>
      </p:sp>
      <p:sp>
        <p:nvSpPr>
          <p:cNvPr id="50" name="Shape 5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15384"/>
              <a:buFont typeface="Arial"/>
              <a:buChar char="●"/>
            </a:pPr>
            <a:r>
              <a:rPr lang="en" u="sng"/>
              <a:t>Data</a:t>
            </a:r>
          </a:p>
          <a:p>
            <a:pPr marL="457200" lvl="0" indent="-419100" rtl="0">
              <a:buClr>
                <a:schemeClr val="dk1"/>
              </a:buClr>
              <a:buSzPct val="115384"/>
              <a:buFont typeface="Arial"/>
              <a:buChar char="●"/>
            </a:pPr>
            <a:r>
              <a:rPr lang="en"/>
              <a:t>Method</a:t>
            </a:r>
          </a:p>
          <a:p>
            <a:pPr marL="457200" lvl="0" indent="-419100" rtl="0">
              <a:buClr>
                <a:schemeClr val="dk1"/>
              </a:buClr>
              <a:buSzPct val="115384"/>
              <a:buFont typeface="Arial"/>
              <a:buChar char="●"/>
            </a:pPr>
            <a:r>
              <a:rPr lang="en"/>
              <a:t>Results</a:t>
            </a:r>
          </a:p>
          <a:p>
            <a:pPr marL="457200" lvl="0" indent="-419100" rtl="0">
              <a:buClr>
                <a:schemeClr val="dk1"/>
              </a:buClr>
              <a:buSzPct val="115384"/>
              <a:buFont typeface="Arial"/>
              <a:buChar char="●"/>
            </a:pPr>
            <a:r>
              <a:rPr lang="en"/>
              <a:t>Explanations</a:t>
            </a:r>
          </a:p>
          <a:p>
            <a:pPr marL="457200" lvl="0" indent="-393700" rtl="0">
              <a:buClr>
                <a:schemeClr val="dk1"/>
              </a:buClr>
              <a:buSzPct val="100000"/>
              <a:buFont typeface="Arial"/>
              <a:buChar char="●"/>
            </a:pPr>
            <a:r>
              <a:rPr lang="en"/>
              <a:t>Hot weather policy</a:t>
            </a:r>
          </a:p>
          <a:p>
            <a:pPr marL="457200" lvl="0" indent="-419100" rtl="0">
              <a:buClr>
                <a:schemeClr val="dk1"/>
              </a:buClr>
              <a:buSzPct val="115384"/>
              <a:buFont typeface="Arial"/>
              <a:buChar char="●"/>
            </a:pPr>
            <a:r>
              <a:rPr lang="en"/>
              <a:t>Discussion</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Clr>
                <a:schemeClr val="dk1"/>
              </a:buClr>
              <a:buSzPct val="39285"/>
              <a:buFont typeface="Arial"/>
              <a:buNone/>
            </a:pPr>
            <a:r>
              <a:rPr lang="en" sz="2800"/>
              <a:t>Prob of daily max temp </a:t>
            </a:r>
            <a:r>
              <a:rPr lang="en" sz="2800">
                <a:latin typeface="Times New Roman"/>
                <a:ea typeface="Times New Roman"/>
                <a:cs typeface="Times New Roman"/>
                <a:sym typeface="Times New Roman"/>
              </a:rPr>
              <a:t>≥</a:t>
            </a:r>
            <a:r>
              <a:rPr lang="en" sz="2800"/>
              <a:t> 35</a:t>
            </a:r>
            <a:r>
              <a:rPr lang="en" sz="2800" baseline="30000"/>
              <a:t>o</a:t>
            </a:r>
            <a:r>
              <a:rPr lang="en" sz="2800"/>
              <a:t>C, Jun-Aug:</a:t>
            </a:r>
          </a:p>
          <a:p>
            <a:pPr>
              <a:buNone/>
            </a:pPr>
            <a:r>
              <a:rPr lang="en" sz="2800"/>
              <a:t>Provincial capitals vis-a-vis other stations</a:t>
            </a:r>
          </a:p>
        </p:txBody>
      </p:sp>
      <p:pic>
        <p:nvPicPr>
          <p:cNvPr id="332" name="Shape 332"/>
          <p:cNvPicPr preferRelativeResize="0"/>
          <p:nvPr/>
        </p:nvPicPr>
        <p:blipFill>
          <a:blip r:embed="rId3"/>
          <a:stretch>
            <a:fillRect/>
          </a:stretch>
        </p:blipFill>
        <p:spPr>
          <a:xfrm>
            <a:off x="630875" y="1417625"/>
            <a:ext cx="7529625" cy="5136224"/>
          </a:xfrm>
          <a:prstGeom prst="rect">
            <a:avLst/>
          </a:prstGeom>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Major changes in 1954: Central government</a:t>
            </a:r>
          </a:p>
          <a:p>
            <a:pPr marL="914400" lvl="1" indent="-381000" rtl="0">
              <a:buClr>
                <a:schemeClr val="dk1"/>
              </a:buClr>
              <a:buSzPct val="100000"/>
              <a:buFont typeface="Arial"/>
              <a:buChar char="○"/>
            </a:pPr>
            <a:r>
              <a:rPr lang="en" sz="2400"/>
              <a:t>Re-organized national administration</a:t>
            </a:r>
          </a:p>
          <a:p>
            <a:pPr marL="1371600" lvl="2" indent="-381000" rtl="0">
              <a:buClr>
                <a:schemeClr val="dk1"/>
              </a:buClr>
              <a:buSzPct val="92307"/>
              <a:buFont typeface="Arial"/>
              <a:buChar char="■"/>
            </a:pPr>
            <a:r>
              <a:rPr lang="en"/>
              <a:t>A</a:t>
            </a:r>
            <a:r>
              <a:rPr lang="en" sz="2400"/>
              <a:t>bolished regional governments </a:t>
            </a:r>
          </a:p>
          <a:p>
            <a:pPr marL="1371600" lvl="2" indent="-381000" rtl="0">
              <a:buClr>
                <a:schemeClr val="dk1"/>
              </a:buClr>
              <a:buSzPct val="92307"/>
              <a:buFont typeface="Arial"/>
              <a:buChar char="■"/>
            </a:pPr>
            <a:r>
              <a:rPr lang="en"/>
              <a:t>D</a:t>
            </a:r>
            <a:r>
              <a:rPr lang="en" sz="2400"/>
              <a:t>irectly administered provinces</a:t>
            </a:r>
          </a:p>
          <a:p>
            <a:pPr marL="914400" lvl="1" indent="-381000" rtl="0">
              <a:buClr>
                <a:schemeClr val="dk1"/>
              </a:buClr>
              <a:buSzPct val="100000"/>
              <a:buFont typeface="Arial"/>
              <a:buChar char="○"/>
            </a:pPr>
            <a:r>
              <a:rPr lang="en" sz="2400"/>
              <a:t>Transferred Meteorological Agency from military administration to civil government</a:t>
            </a:r>
          </a:p>
          <a:p>
            <a:pPr marL="457200" lvl="0" indent="-381000" rtl="0">
              <a:buClr>
                <a:schemeClr val="dk1"/>
              </a:buClr>
              <a:buSzPct val="100000"/>
              <a:buFont typeface="Arial"/>
              <a:buChar char="●"/>
            </a:pPr>
            <a:r>
              <a:rPr lang="en" sz="2400"/>
              <a:t>Analyses</a:t>
            </a:r>
          </a:p>
          <a:p>
            <a:pPr marL="914400" lvl="1" indent="-381000" rtl="0">
              <a:buClr>
                <a:schemeClr val="dk1"/>
              </a:buClr>
              <a:buSzPct val="100000"/>
              <a:buFont typeface="Arial"/>
              <a:buChar char="○"/>
            </a:pPr>
            <a:r>
              <a:rPr lang="en" sz="2400"/>
              <a:t>Average daily maximum temperature, Jun-Aug, 1951-53</a:t>
            </a:r>
          </a:p>
          <a:p>
            <a:pPr marL="914400" lvl="1" indent="-381000" rtl="0">
              <a:buClr>
                <a:schemeClr val="dk1"/>
              </a:buClr>
              <a:buSzPct val="100000"/>
              <a:buFont typeface="Arial"/>
              <a:buChar char="○"/>
            </a:pPr>
            <a:r>
              <a:rPr lang="en" sz="2400"/>
              <a:t>Economic structure</a:t>
            </a:r>
          </a:p>
          <a:p>
            <a:endParaRPr lang="en" sz="2400"/>
          </a:p>
        </p:txBody>
      </p:sp>
      <p:sp>
        <p:nvSpPr>
          <p:cNvPr id="338" name="Shape 33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Structural break #1:</a:t>
            </a:r>
          </a:p>
          <a:p>
            <a:pPr>
              <a:buNone/>
            </a:pPr>
            <a:r>
              <a:rPr lang="en"/>
              <a:t>Less frequent extreme temp, 1954-60</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Less frequent extreme temp, 1954-60: Average summer extreme temp, 1951-53 </a:t>
            </a:r>
          </a:p>
        </p:txBody>
      </p:sp>
      <p:pic>
        <p:nvPicPr>
          <p:cNvPr id="344" name="Shape 344"/>
          <p:cNvPicPr preferRelativeResize="0"/>
          <p:nvPr/>
        </p:nvPicPr>
        <p:blipFill>
          <a:blip r:embed="rId3"/>
          <a:stretch>
            <a:fillRect/>
          </a:stretch>
        </p:blipFill>
        <p:spPr>
          <a:xfrm>
            <a:off x="598450" y="1417625"/>
            <a:ext cx="7538549" cy="5186924"/>
          </a:xfrm>
          <a:prstGeom prst="rect">
            <a:avLst/>
          </a:prstGeom>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Less frequent extreme temp, 1954-60: Economic structure</a:t>
            </a:r>
          </a:p>
        </p:txBody>
      </p:sp>
      <p:pic>
        <p:nvPicPr>
          <p:cNvPr id="350" name="Shape 350"/>
          <p:cNvPicPr preferRelativeResize="0"/>
          <p:nvPr/>
        </p:nvPicPr>
        <p:blipFill>
          <a:blip r:embed="rId3"/>
          <a:stretch>
            <a:fillRect/>
          </a:stretch>
        </p:blipFill>
        <p:spPr>
          <a:xfrm>
            <a:off x="678325" y="1417625"/>
            <a:ext cx="6789749" cy="5119374"/>
          </a:xfrm>
          <a:prstGeom prst="rect">
            <a:avLst/>
          </a:prstGeom>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Structural break #2:</a:t>
            </a:r>
          </a:p>
          <a:p>
            <a:pPr lvl="0" rtl="0">
              <a:buNone/>
            </a:pPr>
            <a:r>
              <a:rPr lang="en"/>
              <a:t>More frequent extreme temp, 2001-10</a:t>
            </a:r>
          </a:p>
        </p:txBody>
      </p:sp>
      <p:sp>
        <p:nvSpPr>
          <p:cNvPr id="356" name="Shape 356"/>
          <p:cNvSpPr txBox="1">
            <a:spLocks noGrp="1"/>
          </p:cNvSpPr>
          <p:nvPr>
            <p:ph type="body" idx="1"/>
          </p:nvPr>
        </p:nvSpPr>
        <p:spPr>
          <a:xfrm>
            <a:off x="457200" y="1600200"/>
            <a:ext cx="8375099"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Major events around 2001</a:t>
            </a:r>
          </a:p>
          <a:p>
            <a:pPr marL="914400" lvl="1" indent="-381000" rtl="0">
              <a:buClr>
                <a:srgbClr val="000000"/>
              </a:buClr>
              <a:buSzPct val="100000"/>
              <a:buFont typeface="Arial"/>
              <a:buChar char="○"/>
            </a:pPr>
            <a:r>
              <a:rPr lang="en" sz="2400">
                <a:solidFill>
                  <a:srgbClr val="000000"/>
                </a:solidFill>
              </a:rPr>
              <a:t>United Nations Framework Convention on Climate Change, Kyoto Protocol, 1997</a:t>
            </a:r>
          </a:p>
          <a:p>
            <a:pPr marL="1371600" lvl="2" indent="-381000" rtl="0">
              <a:buClr>
                <a:srgbClr val="000000"/>
              </a:buClr>
              <a:buSzPct val="92307"/>
              <a:buFont typeface="Arial"/>
              <a:buChar char="■"/>
            </a:pPr>
            <a:r>
              <a:rPr lang="en">
                <a:solidFill>
                  <a:srgbClr val="000000"/>
                </a:solidFill>
              </a:rPr>
              <a:t>China signed, 29 May 1998</a:t>
            </a:r>
          </a:p>
          <a:p>
            <a:pPr marL="914400" lvl="1" indent="-381000" rtl="0">
              <a:buClr>
                <a:schemeClr val="dk1"/>
              </a:buClr>
              <a:buSzPct val="100000"/>
              <a:buFont typeface="Arial"/>
              <a:buChar char="○"/>
            </a:pPr>
            <a:r>
              <a:rPr lang="en" sz="2400"/>
              <a:t>China admitted to WTO, 11 December 2001</a:t>
            </a:r>
          </a:p>
          <a:p>
            <a:pPr marL="457200" lvl="0" indent="-381000" rtl="0">
              <a:buClr>
                <a:schemeClr val="dk1"/>
              </a:buClr>
              <a:buSzPct val="100000"/>
              <a:buFont typeface="Arial"/>
              <a:buChar char="●"/>
            </a:pPr>
            <a:r>
              <a:rPr lang="en" sz="2400"/>
              <a:t>Analyses</a:t>
            </a:r>
          </a:p>
          <a:p>
            <a:pPr marL="914400" lvl="1" indent="-381000" rtl="0">
              <a:buClr>
                <a:schemeClr val="dk1"/>
              </a:buClr>
              <a:buSzPct val="100000"/>
              <a:buFont typeface="Arial"/>
              <a:buChar char="○"/>
            </a:pPr>
            <a:r>
              <a:rPr lang="en" sz="2400"/>
              <a:t>Average daily max temperature, Jun-Aug, 1951-53</a:t>
            </a:r>
          </a:p>
          <a:p>
            <a:pPr marL="914400" lvl="1" indent="-381000" rtl="0">
              <a:spcBef>
                <a:spcPts val="0"/>
              </a:spcBef>
              <a:buClr>
                <a:schemeClr val="dk1"/>
              </a:buClr>
              <a:buSzPct val="100000"/>
              <a:buFont typeface="Arial"/>
              <a:buChar char="○"/>
            </a:pPr>
            <a:r>
              <a:rPr lang="en" sz="2400"/>
              <a:t>Pollution Information Transparency Index, 2008-onward</a:t>
            </a:r>
          </a:p>
          <a:p>
            <a:pPr marL="1371600" lvl="2" indent="-381000" rtl="0">
              <a:buClr>
                <a:schemeClr val="dk1"/>
              </a:buClr>
              <a:buSzPct val="100000"/>
              <a:buFont typeface="Arial"/>
              <a:buChar char="■"/>
            </a:pPr>
            <a:r>
              <a:rPr lang="en" sz="2400"/>
              <a:t>Institute of Public &amp; Environmental Affairs (China) and Natural Resources Defense Council</a:t>
            </a:r>
          </a:p>
          <a:p>
            <a:pPr marL="914400" lvl="1" indent="-381000" rtl="0">
              <a:buClr>
                <a:schemeClr val="dk1"/>
              </a:buClr>
              <a:buSzPct val="100000"/>
              <a:buFont typeface="Arial"/>
              <a:buChar char="○"/>
            </a:pPr>
            <a:r>
              <a:rPr lang="en" sz="2400"/>
              <a:t>Economic structure: Percent of employment in construction</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More frequent extreme temp, 2001-10:</a:t>
            </a:r>
          </a:p>
          <a:p>
            <a:pPr lvl="0" rtl="0">
              <a:buNone/>
            </a:pPr>
            <a:r>
              <a:rPr lang="en"/>
              <a:t>Mean daily max temperature, 1951-53 </a:t>
            </a:r>
          </a:p>
        </p:txBody>
      </p:sp>
      <p:pic>
        <p:nvPicPr>
          <p:cNvPr id="362" name="Shape 362"/>
          <p:cNvPicPr preferRelativeResize="0"/>
          <p:nvPr/>
        </p:nvPicPr>
        <p:blipFill>
          <a:blip r:embed="rId3"/>
          <a:stretch>
            <a:fillRect/>
          </a:stretch>
        </p:blipFill>
        <p:spPr>
          <a:xfrm>
            <a:off x="854250" y="1417625"/>
            <a:ext cx="7046474" cy="4934099"/>
          </a:xfrm>
          <a:prstGeom prst="rect">
            <a:avLst/>
          </a:prstGeom>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Less frequent extreme in 1954-60 / </a:t>
            </a:r>
          </a:p>
          <a:p>
            <a:pPr>
              <a:buNone/>
            </a:pPr>
            <a:r>
              <a:rPr lang="en"/>
              <a:t>more frequent extreme in 2001-10</a:t>
            </a:r>
          </a:p>
        </p:txBody>
      </p:sp>
      <p:pic>
        <p:nvPicPr>
          <p:cNvPr id="368" name="Shape 368"/>
          <p:cNvPicPr preferRelativeResize="0"/>
          <p:nvPr/>
        </p:nvPicPr>
        <p:blipFill>
          <a:blip r:embed="rId3"/>
          <a:stretch>
            <a:fillRect/>
          </a:stretch>
        </p:blipFill>
        <p:spPr>
          <a:xfrm>
            <a:off x="544275" y="1417625"/>
            <a:ext cx="7411000" cy="5105349"/>
          </a:xfrm>
          <a:prstGeom prst="rect">
            <a:avLst/>
          </a:prstGeom>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More frequent extreme temp, 2001-10: Pollution Information Transparency Index</a:t>
            </a:r>
          </a:p>
        </p:txBody>
      </p:sp>
      <p:pic>
        <p:nvPicPr>
          <p:cNvPr id="374" name="Shape 374"/>
          <p:cNvPicPr preferRelativeResize="0"/>
          <p:nvPr/>
        </p:nvPicPr>
        <p:blipFill>
          <a:blip r:embed="rId3"/>
          <a:stretch>
            <a:fillRect/>
          </a:stretch>
        </p:blipFill>
        <p:spPr>
          <a:xfrm>
            <a:off x="622950" y="1417625"/>
            <a:ext cx="7340074" cy="5179599"/>
          </a:xfrm>
          <a:prstGeom prst="rect">
            <a:avLst/>
          </a:prstGeom>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More frequent extreme temp, 2001-10: Economic structure</a:t>
            </a:r>
          </a:p>
        </p:txBody>
      </p:sp>
      <p:pic>
        <p:nvPicPr>
          <p:cNvPr id="380" name="Shape 380"/>
          <p:cNvPicPr preferRelativeResize="0"/>
          <p:nvPr/>
        </p:nvPicPr>
        <p:blipFill>
          <a:blip r:embed="rId3"/>
          <a:stretch>
            <a:fillRect/>
          </a:stretch>
        </p:blipFill>
        <p:spPr>
          <a:xfrm>
            <a:off x="598450" y="1417625"/>
            <a:ext cx="6970875" cy="5232049"/>
          </a:xfrm>
          <a:prstGeom prst="rect">
            <a:avLst/>
          </a:prstGeom>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Outline</a:t>
            </a:r>
          </a:p>
        </p:txBody>
      </p:sp>
      <p:sp>
        <p:nvSpPr>
          <p:cNvPr id="386" name="Shape 38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15384"/>
              <a:buFont typeface="Arial"/>
              <a:buChar char="●"/>
            </a:pPr>
            <a:r>
              <a:rPr lang="en"/>
              <a:t>Data</a:t>
            </a:r>
          </a:p>
          <a:p>
            <a:pPr marL="457200" lvl="0" indent="-419100" rtl="0">
              <a:buClr>
                <a:schemeClr val="dk1"/>
              </a:buClr>
              <a:buSzPct val="115384"/>
              <a:buFont typeface="Arial"/>
              <a:buChar char="●"/>
            </a:pPr>
            <a:r>
              <a:rPr lang="en"/>
              <a:t>Method</a:t>
            </a:r>
          </a:p>
          <a:p>
            <a:pPr marL="457200" lvl="0" indent="-419100" rtl="0">
              <a:buClr>
                <a:schemeClr val="dk1"/>
              </a:buClr>
              <a:buSzPct val="115384"/>
              <a:buFont typeface="Arial"/>
              <a:buChar char="●"/>
            </a:pPr>
            <a:r>
              <a:rPr lang="en"/>
              <a:t>Results</a:t>
            </a:r>
          </a:p>
          <a:p>
            <a:pPr marL="457200" lvl="0" indent="-419100" rtl="0">
              <a:buClr>
                <a:schemeClr val="dk1"/>
              </a:buClr>
              <a:buSzPct val="115384"/>
              <a:buFont typeface="Arial"/>
              <a:buChar char="●"/>
            </a:pPr>
            <a:r>
              <a:rPr lang="en"/>
              <a:t>Explanations</a:t>
            </a:r>
          </a:p>
          <a:p>
            <a:pPr marL="457200" lvl="0" indent="-393700" rtl="0">
              <a:buClr>
                <a:schemeClr val="dk1"/>
              </a:buClr>
              <a:buSzPct val="100000"/>
              <a:buFont typeface="Arial"/>
              <a:buChar char="●"/>
            </a:pPr>
            <a:r>
              <a:rPr lang="en"/>
              <a:t>Hot weather policy</a:t>
            </a:r>
          </a:p>
          <a:p>
            <a:pPr marL="457200" lvl="0" indent="-419100" rtl="0">
              <a:buClr>
                <a:schemeClr val="dk1"/>
              </a:buClr>
              <a:buSzPct val="115384"/>
              <a:buFont typeface="Arial"/>
              <a:buChar char="●"/>
            </a:pPr>
            <a:r>
              <a:rPr lang="en" u="sng"/>
              <a:t>Discussion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國立中央研究院氣象研究所, 氣象月刊, Monthly Meteorological Bulletin, Academia Sinica, National Research Institute of Meteorology, Pei-Chi-Ko, Nanking, China, 1928-37</a:t>
            </a:r>
          </a:p>
          <a:p>
            <a:pPr marL="457200" lvl="0" indent="-381000" rtl="0">
              <a:spcBef>
                <a:spcPts val="480"/>
              </a:spcBef>
              <a:buClr>
                <a:schemeClr val="dk1"/>
              </a:buClr>
              <a:buSzPct val="100000"/>
              <a:buFont typeface="Arial"/>
              <a:buChar char="●"/>
            </a:pPr>
            <a:r>
              <a:rPr lang="en" sz="2400"/>
              <a:t>日本軍北支那氣象部, 北支那氣象月報, North China Monthly Meteorological Bulletin, North China Meteorological Department, Japanese Army, 1939-44</a:t>
            </a:r>
          </a:p>
          <a:p>
            <a:pPr marL="457200" lvl="0" indent="-381000" rtl="0">
              <a:buClr>
                <a:schemeClr val="dk1"/>
              </a:buClr>
              <a:buSzPct val="100000"/>
              <a:buFont typeface="Arial"/>
              <a:buChar char="●"/>
            </a:pPr>
            <a:r>
              <a:rPr lang="en" sz="2400"/>
              <a:t>Other observatories and agencies</a:t>
            </a:r>
          </a:p>
          <a:p>
            <a:pPr marL="914400" lvl="1" indent="-381000" rtl="0">
              <a:buClr>
                <a:schemeClr val="dk1"/>
              </a:buClr>
              <a:buSzPct val="100000"/>
              <a:buFont typeface="Arial"/>
              <a:buChar char="○"/>
            </a:pPr>
            <a:r>
              <a:rPr lang="en" sz="2400"/>
              <a:t>Provinces: Fujian, Hunan, Jiangsu, Manchuria, Sichuan</a:t>
            </a:r>
          </a:p>
          <a:p>
            <a:pPr marL="914400" lvl="1" indent="-381000">
              <a:buClr>
                <a:schemeClr val="dk1"/>
              </a:buClr>
              <a:buSzPct val="100000"/>
              <a:buFont typeface="Arial"/>
              <a:buChar char="○"/>
            </a:pPr>
            <a:r>
              <a:rPr lang="en" sz="2400"/>
              <a:t>Cities: Dalian, Qingdao, Society of Jesus Kiangnan Mission, Shanghai </a:t>
            </a:r>
          </a:p>
        </p:txBody>
      </p:sp>
      <p:sp>
        <p:nvSpPr>
          <p:cNvPr id="56" name="Shape 5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a:t>
            </a:r>
            <a:r>
              <a:rPr lang="en" sz="3000"/>
              <a:t>ata </a:t>
            </a:r>
            <a:r>
              <a:rPr lang="en"/>
              <a:t>sources</a:t>
            </a:r>
            <a:r>
              <a:rPr lang="en" sz="3000"/>
              <a:t>: </a:t>
            </a:r>
            <a:r>
              <a:rPr lang="en"/>
              <a:t>H</a:t>
            </a:r>
            <a:r>
              <a:rPr lang="en" sz="3000"/>
              <a:t>istorical </a:t>
            </a:r>
            <a:r>
              <a:rPr lang="en"/>
              <a:t>China</a:t>
            </a:r>
            <a:r>
              <a:rPr lang="en" sz="3000"/>
              <a:t>, 19</a:t>
            </a:r>
            <a:r>
              <a:rPr lang="en"/>
              <a:t>12</a:t>
            </a:r>
            <a:r>
              <a:rPr lang="en" sz="3000"/>
              <a:t>-4</a:t>
            </a:r>
            <a:r>
              <a:rPr lang="en"/>
              <a:t>9</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Implications: Welfare </a:t>
            </a:r>
          </a:p>
        </p:txBody>
      </p:sp>
      <p:sp>
        <p:nvSpPr>
          <p:cNvPr id="392" name="Shape 39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93700" rtl="0">
              <a:buClr>
                <a:schemeClr val="dk1"/>
              </a:buClr>
              <a:buSzPct val="100000"/>
              <a:buFont typeface="Arial"/>
              <a:buChar char="●"/>
            </a:pPr>
            <a:r>
              <a:rPr lang="en"/>
              <a:t>Welfare and health</a:t>
            </a:r>
          </a:p>
          <a:p>
            <a:pPr marL="914400" lvl="1" indent="-393700" rtl="0">
              <a:buClr>
                <a:schemeClr val="dk1"/>
              </a:buClr>
              <a:buSzPct val="100000"/>
              <a:buFont typeface="Arial"/>
              <a:buChar char="○"/>
            </a:pPr>
            <a:r>
              <a:rPr lang="en"/>
              <a:t>Businesses -- illegal in China for any organization other than CMA to publish weather</a:t>
            </a:r>
          </a:p>
          <a:p>
            <a:pPr marL="914400" lvl="1" indent="-393700" rtl="0">
              <a:buClr>
                <a:schemeClr val="dk1"/>
              </a:buClr>
              <a:buSzPct val="100000"/>
              <a:buFont typeface="Arial"/>
              <a:buChar char="○"/>
            </a:pPr>
            <a:r>
              <a:rPr lang="en"/>
              <a:t>Individuals -- can monitor hot weather themselves</a:t>
            </a:r>
          </a:p>
          <a:p>
            <a:endParaRPr lang="en"/>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Implications: Climate studies</a:t>
            </a:r>
          </a:p>
        </p:txBody>
      </p:sp>
      <p:sp>
        <p:nvSpPr>
          <p:cNvPr id="398" name="Shape 39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93700" rtl="0">
              <a:buClr>
                <a:schemeClr val="dk1"/>
              </a:buClr>
              <a:buSzPct val="100000"/>
              <a:buFont typeface="Arial"/>
              <a:buChar char="●"/>
            </a:pPr>
            <a:r>
              <a:rPr lang="en"/>
              <a:t>Summer extreme temperatures affected by</a:t>
            </a:r>
          </a:p>
          <a:p>
            <a:pPr marL="914400" lvl="1" indent="-393700" rtl="0">
              <a:buClr>
                <a:schemeClr val="dk1"/>
              </a:buClr>
              <a:buSzPct val="100000"/>
              <a:buFont typeface="Arial"/>
              <a:buChar char="○"/>
            </a:pPr>
            <a:r>
              <a:rPr lang="en"/>
              <a:t>Global trends</a:t>
            </a:r>
          </a:p>
          <a:p>
            <a:pPr marL="914400" lvl="1" indent="-393700" rtl="0">
              <a:buClr>
                <a:schemeClr val="dk1"/>
              </a:buClr>
              <a:buSzPct val="100000"/>
              <a:buFont typeface="Arial"/>
              <a:buChar char="○"/>
            </a:pPr>
            <a:r>
              <a:rPr lang="en"/>
              <a:t>Aerosol effects -- natural and anthropogenic</a:t>
            </a:r>
          </a:p>
          <a:p>
            <a:pPr marL="914400" lvl="1" indent="-393700" rtl="0">
              <a:buClr>
                <a:schemeClr val="dk1"/>
              </a:buClr>
              <a:buSzPct val="100000"/>
              <a:buFont typeface="Arial"/>
              <a:buChar char="○"/>
            </a:pPr>
            <a:r>
              <a:rPr lang="en"/>
              <a:t>Under-reporting?</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530550" y="3947728"/>
            <a:ext cx="6830399" cy="1833599"/>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Pr>
              <a:t>Communists reformed society, economy, and also the climate! </a:t>
            </a:r>
          </a:p>
        </p:txBody>
      </p:sp>
      <p:pic>
        <p:nvPicPr>
          <p:cNvPr id="404" name="Shape 404"/>
          <p:cNvPicPr preferRelativeResize="0"/>
          <p:nvPr/>
        </p:nvPicPr>
        <p:blipFill>
          <a:blip r:embed="rId3"/>
          <a:stretch>
            <a:fillRect/>
          </a:stretch>
        </p:blipFill>
        <p:spPr>
          <a:xfrm>
            <a:off x="605345" y="757225"/>
            <a:ext cx="5045676" cy="3059905"/>
          </a:xfrm>
          <a:prstGeom prst="rect">
            <a:avLst/>
          </a:prstGeom>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Additional presentation</a:t>
            </a:r>
          </a:p>
        </p:txBody>
      </p:sp>
      <p:sp>
        <p:nvSpPr>
          <p:cNvPr id="410" name="Shape 41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1" i="0" u="none" strike="noStrike" cap="none" baseline="0">
                <a:solidFill>
                  <a:schemeClr val="dk1"/>
                </a:solidFill>
                <a:latin typeface="Arial"/>
                <a:ea typeface="Arial"/>
                <a:cs typeface="Arial"/>
                <a:sym typeface="Arial"/>
              </a:rPr>
              <a:t>China, </a:t>
            </a:r>
            <a:r>
              <a:rPr lang="en" sz="2800"/>
              <a:t>July and August daily max temperature: </a:t>
            </a:r>
          </a:p>
          <a:p>
            <a:pPr marL="0" marR="0" lvl="0" indent="0" algn="l" rtl="0">
              <a:lnSpc>
                <a:spcPct val="100000"/>
              </a:lnSpc>
              <a:spcBef>
                <a:spcPts val="0"/>
              </a:spcBef>
              <a:spcAft>
                <a:spcPts val="0"/>
              </a:spcAft>
              <a:buClr>
                <a:schemeClr val="dk1"/>
              </a:buClr>
              <a:buSzPct val="25000"/>
              <a:buFont typeface="Arial"/>
              <a:buNone/>
            </a:pPr>
            <a:r>
              <a:rPr lang="en" sz="2800" b="1" i="0" u="none" strike="noStrike" cap="none" baseline="0">
                <a:solidFill>
                  <a:schemeClr val="dk1"/>
                </a:solidFill>
                <a:latin typeface="Arial"/>
                <a:ea typeface="Arial"/>
                <a:cs typeface="Arial"/>
                <a:sym typeface="Arial"/>
              </a:rPr>
              <a:t>19</a:t>
            </a:r>
            <a:r>
              <a:rPr lang="en" sz="2800"/>
              <a:t>2</a:t>
            </a:r>
            <a:r>
              <a:rPr lang="en" sz="2800" b="1" i="0" u="none" strike="noStrike" cap="none" baseline="0">
                <a:solidFill>
                  <a:schemeClr val="dk1"/>
                </a:solidFill>
                <a:latin typeface="Arial"/>
                <a:ea typeface="Arial"/>
                <a:cs typeface="Arial"/>
                <a:sym typeface="Arial"/>
              </a:rPr>
              <a:t>9-44 vis-a-vis 19</a:t>
            </a:r>
            <a:r>
              <a:rPr lang="en" sz="2800"/>
              <a:t>51-70</a:t>
            </a:r>
            <a:r>
              <a:rPr lang="en" sz="2800" b="1" i="0" u="none" strike="noStrike" cap="none" baseline="0">
                <a:solidFill>
                  <a:schemeClr val="dk1"/>
                </a:solidFill>
                <a:latin typeface="Arial"/>
                <a:ea typeface="Arial"/>
                <a:cs typeface="Arial"/>
                <a:sym typeface="Arial"/>
              </a:rPr>
              <a:t> </a:t>
            </a:r>
          </a:p>
        </p:txBody>
      </p:sp>
      <p:pic>
        <p:nvPicPr>
          <p:cNvPr id="416" name="Shape 416"/>
          <p:cNvPicPr preferRelativeResize="0"/>
          <p:nvPr/>
        </p:nvPicPr>
        <p:blipFill>
          <a:blip r:embed="rId3"/>
          <a:stretch>
            <a:fillRect/>
          </a:stretch>
        </p:blipFill>
        <p:spPr>
          <a:xfrm>
            <a:off x="658475" y="1417625"/>
            <a:ext cx="7601375" cy="5090674"/>
          </a:xfrm>
          <a:prstGeom prst="rect">
            <a:avLst/>
          </a:prstGeom>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1" i="0" u="none" strike="noStrike" cap="none" baseline="0">
                <a:solidFill>
                  <a:schemeClr val="dk1"/>
                </a:solidFill>
                <a:latin typeface="Arial"/>
                <a:ea typeface="Arial"/>
                <a:cs typeface="Arial"/>
                <a:sym typeface="Arial"/>
              </a:rPr>
              <a:t>China, </a:t>
            </a:r>
            <a:r>
              <a:rPr lang="en" sz="2800"/>
              <a:t>July and August daily max temperature: </a:t>
            </a:r>
          </a:p>
          <a:p>
            <a:pPr marL="0" marR="0" lvl="0" indent="0" algn="l" rtl="0">
              <a:lnSpc>
                <a:spcPct val="100000"/>
              </a:lnSpc>
              <a:spcBef>
                <a:spcPts val="0"/>
              </a:spcBef>
              <a:spcAft>
                <a:spcPts val="0"/>
              </a:spcAft>
              <a:buClr>
                <a:schemeClr val="dk1"/>
              </a:buClr>
              <a:buSzPct val="25000"/>
              <a:buFont typeface="Arial"/>
              <a:buNone/>
            </a:pPr>
            <a:r>
              <a:rPr lang="en" sz="2800" b="1" i="0" u="none" strike="noStrike" cap="none" baseline="0">
                <a:solidFill>
                  <a:schemeClr val="dk1"/>
                </a:solidFill>
                <a:latin typeface="Arial"/>
                <a:ea typeface="Arial"/>
                <a:cs typeface="Arial"/>
                <a:sym typeface="Arial"/>
              </a:rPr>
              <a:t>19</a:t>
            </a:r>
            <a:r>
              <a:rPr lang="en" sz="2800"/>
              <a:t>2</a:t>
            </a:r>
            <a:r>
              <a:rPr lang="en" sz="2800" b="1" i="0" u="none" strike="noStrike" cap="none" baseline="0">
                <a:solidFill>
                  <a:schemeClr val="dk1"/>
                </a:solidFill>
                <a:latin typeface="Arial"/>
                <a:ea typeface="Arial"/>
                <a:cs typeface="Arial"/>
                <a:sym typeface="Arial"/>
              </a:rPr>
              <a:t>9-44 vis-a-vis 19</a:t>
            </a:r>
            <a:r>
              <a:rPr lang="en" sz="2800"/>
              <a:t>71-90</a:t>
            </a:r>
            <a:r>
              <a:rPr lang="en" sz="2800" b="1" i="0" u="none" strike="noStrike" cap="none" baseline="0">
                <a:solidFill>
                  <a:schemeClr val="dk1"/>
                </a:solidFill>
                <a:latin typeface="Arial"/>
                <a:ea typeface="Arial"/>
                <a:cs typeface="Arial"/>
                <a:sym typeface="Arial"/>
              </a:rPr>
              <a:t> </a:t>
            </a:r>
          </a:p>
        </p:txBody>
      </p:sp>
      <p:pic>
        <p:nvPicPr>
          <p:cNvPr id="422" name="Shape 422"/>
          <p:cNvPicPr preferRelativeResize="0"/>
          <p:nvPr/>
        </p:nvPicPr>
        <p:blipFill>
          <a:blip r:embed="rId3"/>
          <a:stretch>
            <a:fillRect/>
          </a:stretch>
        </p:blipFill>
        <p:spPr>
          <a:xfrm>
            <a:off x="588675" y="1417625"/>
            <a:ext cx="7480449" cy="4998299"/>
          </a:xfrm>
          <a:prstGeom prst="rect">
            <a:avLst/>
          </a:prstGeom>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1" i="0" u="none" strike="noStrike" cap="none" baseline="0">
                <a:solidFill>
                  <a:schemeClr val="dk1"/>
                </a:solidFill>
                <a:latin typeface="Arial"/>
                <a:ea typeface="Arial"/>
                <a:cs typeface="Arial"/>
                <a:sym typeface="Arial"/>
              </a:rPr>
              <a:t>China, </a:t>
            </a:r>
            <a:r>
              <a:rPr lang="en" sz="2800"/>
              <a:t>July and August daily max temperature: </a:t>
            </a:r>
          </a:p>
          <a:p>
            <a:pPr marL="0" marR="0" lvl="0" indent="0" algn="l" rtl="0">
              <a:lnSpc>
                <a:spcPct val="100000"/>
              </a:lnSpc>
              <a:spcBef>
                <a:spcPts val="0"/>
              </a:spcBef>
              <a:spcAft>
                <a:spcPts val="0"/>
              </a:spcAft>
              <a:buClr>
                <a:schemeClr val="dk1"/>
              </a:buClr>
              <a:buSzPct val="25000"/>
              <a:buFont typeface="Arial"/>
              <a:buNone/>
            </a:pPr>
            <a:r>
              <a:rPr lang="en" sz="2800" b="1" i="0" u="none" strike="noStrike" cap="none" baseline="0">
                <a:solidFill>
                  <a:schemeClr val="dk1"/>
                </a:solidFill>
                <a:latin typeface="Arial"/>
                <a:ea typeface="Arial"/>
                <a:cs typeface="Arial"/>
                <a:sym typeface="Arial"/>
              </a:rPr>
              <a:t>19</a:t>
            </a:r>
            <a:r>
              <a:rPr lang="en" sz="2800"/>
              <a:t>2</a:t>
            </a:r>
            <a:r>
              <a:rPr lang="en" sz="2800" b="1" i="0" u="none" strike="noStrike" cap="none" baseline="0">
                <a:solidFill>
                  <a:schemeClr val="dk1"/>
                </a:solidFill>
                <a:latin typeface="Arial"/>
                <a:ea typeface="Arial"/>
                <a:cs typeface="Arial"/>
                <a:sym typeface="Arial"/>
              </a:rPr>
              <a:t>9-44 vis-a-vis 19</a:t>
            </a:r>
            <a:r>
              <a:rPr lang="en" sz="2800"/>
              <a:t>91-2010</a:t>
            </a:r>
            <a:r>
              <a:rPr lang="en" sz="2800" b="1" i="0" u="none" strike="noStrike" cap="none" baseline="0">
                <a:solidFill>
                  <a:schemeClr val="dk1"/>
                </a:solidFill>
                <a:latin typeface="Arial"/>
                <a:ea typeface="Arial"/>
                <a:cs typeface="Arial"/>
                <a:sym typeface="Arial"/>
              </a:rPr>
              <a:t> </a:t>
            </a:r>
          </a:p>
        </p:txBody>
      </p:sp>
      <p:pic>
        <p:nvPicPr>
          <p:cNvPr id="428" name="Shape 428"/>
          <p:cNvPicPr preferRelativeResize="0"/>
          <p:nvPr/>
        </p:nvPicPr>
        <p:blipFill>
          <a:blip r:embed="rId3"/>
          <a:stretch>
            <a:fillRect/>
          </a:stretch>
        </p:blipFill>
        <p:spPr>
          <a:xfrm>
            <a:off x="763175" y="1417625"/>
            <a:ext cx="7385275" cy="4945950"/>
          </a:xfrm>
          <a:prstGeom prst="rect">
            <a:avLst/>
          </a:prstGeom>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China: Station coverage, 1912-1949</a:t>
            </a:r>
          </a:p>
        </p:txBody>
      </p:sp>
      <p:pic>
        <p:nvPicPr>
          <p:cNvPr id="434" name="Shape 434"/>
          <p:cNvPicPr preferRelativeResize="0"/>
          <p:nvPr/>
        </p:nvPicPr>
        <p:blipFill>
          <a:blip r:embed="rId3"/>
          <a:stretch>
            <a:fillRect/>
          </a:stretch>
        </p:blipFill>
        <p:spPr>
          <a:xfrm>
            <a:off x="495825" y="1417625"/>
            <a:ext cx="8152349" cy="4998299"/>
          </a:xfrm>
          <a:prstGeom prst="rect">
            <a:avLst/>
          </a:prstGeom>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sz="2800"/>
              <a:t>Prob (monthly average daily max temp </a:t>
            </a:r>
            <a:r>
              <a:rPr lang="en" sz="2800">
                <a:latin typeface="Times New Roman"/>
                <a:ea typeface="Times New Roman"/>
                <a:cs typeface="Times New Roman"/>
                <a:sym typeface="Times New Roman"/>
              </a:rPr>
              <a:t>≥</a:t>
            </a:r>
            <a:r>
              <a:rPr lang="en" sz="2800"/>
              <a:t> 35ºC), Jun-Aug: Year fixed effects (annual average)</a:t>
            </a:r>
          </a:p>
        </p:txBody>
      </p:sp>
      <p:pic>
        <p:nvPicPr>
          <p:cNvPr id="440" name="Shape 440"/>
          <p:cNvPicPr preferRelativeResize="0"/>
          <p:nvPr/>
        </p:nvPicPr>
        <p:blipFill>
          <a:blip r:embed="rId3"/>
          <a:stretch>
            <a:fillRect/>
          </a:stretch>
        </p:blipFill>
        <p:spPr>
          <a:xfrm>
            <a:off x="670375" y="1519850"/>
            <a:ext cx="7416949" cy="5238250"/>
          </a:xfrm>
          <a:prstGeom prst="rect">
            <a:avLst/>
          </a:prstGeom>
        </p:spPr>
      </p:pic>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Daily min temperature: Annual average</a:t>
            </a:r>
          </a:p>
        </p:txBody>
      </p:sp>
      <p:pic>
        <p:nvPicPr>
          <p:cNvPr id="446" name="Shape 446"/>
          <p:cNvPicPr preferRelativeResize="0"/>
          <p:nvPr/>
        </p:nvPicPr>
        <p:blipFill>
          <a:blip r:embed="rId3"/>
          <a:stretch>
            <a:fillRect/>
          </a:stretch>
        </p:blipFill>
        <p:spPr>
          <a:xfrm>
            <a:off x="606100" y="1417625"/>
            <a:ext cx="7723550" cy="5268499"/>
          </a:xfrm>
          <a:prstGeom prst="rect">
            <a:avLst/>
          </a:prstGeom>
        </p:spPr>
      </p:pic>
      <p:graphicFrame>
        <p:nvGraphicFramePr>
          <p:cNvPr id="447" name="Shape 447"/>
          <p:cNvGraphicFramePr/>
          <p:nvPr/>
        </p:nvGraphicFramePr>
        <p:xfrm>
          <a:off x="152400" y="152400"/>
          <a:ext cx="3000000" cy="3000000"/>
        </p:xfrm>
        <a:graphic>
          <a:graphicData uri="http://schemas.openxmlformats.org/drawingml/2006/table">
            <a:tbl>
              <a:tblPr>
                <a:noFill/>
                <a:tableStyleId>{35873850-A5BB-450D-82A7-E22E848F8F93}</a:tableStyleId>
              </a:tblPr>
              <a:tblGrid>
                <a:gridCol w="1609725"/>
              </a:tblGrid>
              <a:tr h="0">
                <a:tc>
                  <a:txBody>
                    <a:bodyPr/>
                    <a:lstStyle/>
                    <a:p>
                      <a:endParaRPr/>
                    </a:p>
                  </a:txBody>
                  <a:tcPr marL="91425" marR="91425" marT="91425" marB="91425"/>
                </a:tc>
              </a:tr>
            </a:tbl>
          </a:graphicData>
        </a:graphic>
      </p:graphicFrame>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a:t>
            </a:r>
            <a:r>
              <a:rPr lang="en" sz="3000"/>
              <a:t>ata </a:t>
            </a:r>
            <a:r>
              <a:rPr lang="en"/>
              <a:t>sources</a:t>
            </a:r>
            <a:r>
              <a:rPr lang="en" sz="3000"/>
              <a:t>: Modern </a:t>
            </a:r>
            <a:r>
              <a:rPr lang="en"/>
              <a:t>China</a:t>
            </a:r>
            <a:r>
              <a:rPr lang="en" sz="3000"/>
              <a:t>, 1951-2010</a:t>
            </a:r>
          </a:p>
        </p:txBody>
      </p:sp>
      <p:sp>
        <p:nvSpPr>
          <p:cNvPr id="62" name="Shape 6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279401" rtl="0">
              <a:spcBef>
                <a:spcPts val="0"/>
              </a:spcBef>
              <a:buClr>
                <a:schemeClr val="dk1"/>
              </a:buClr>
              <a:buSzPct val="100000"/>
              <a:buFont typeface="Arial"/>
              <a:buChar char="●"/>
            </a:pPr>
            <a:r>
              <a:rPr lang="en" sz="2400"/>
              <a:t>China Meteorological Administration (CMA): Surface weather database, version 3.0 -- up to 824 stations</a:t>
            </a:r>
          </a:p>
          <a:p>
            <a:pPr marL="914400" lvl="1" indent="-411480" rtl="0">
              <a:spcBef>
                <a:spcPts val="0"/>
              </a:spcBef>
              <a:buClr>
                <a:schemeClr val="dk1"/>
              </a:buClr>
              <a:buSzPct val="100000"/>
              <a:buFont typeface="Arial"/>
              <a:buChar char="○"/>
            </a:pPr>
            <a:r>
              <a:rPr lang="en" sz="2400"/>
              <a:t>Minimum and maximum temperature</a:t>
            </a:r>
          </a:p>
          <a:p>
            <a:pPr marL="914400" lvl="1" indent="-411480" rtl="0">
              <a:spcBef>
                <a:spcPts val="0"/>
              </a:spcBef>
              <a:buClr>
                <a:schemeClr val="dk1"/>
              </a:buClr>
              <a:buSzPct val="100000"/>
              <a:buFont typeface="Arial"/>
              <a:buChar char="○"/>
            </a:pPr>
            <a:r>
              <a:rPr lang="en" sz="2400"/>
              <a:t>Sunshine</a:t>
            </a:r>
          </a:p>
          <a:p>
            <a:pPr marL="457200" lvl="0" indent="-279401" rtl="0">
              <a:buClr>
                <a:schemeClr val="dk1"/>
              </a:buClr>
              <a:buSzPct val="100000"/>
              <a:buFont typeface="Arial"/>
              <a:buChar char="●"/>
            </a:pPr>
            <a:r>
              <a:rPr lang="en" sz="2400"/>
              <a:t>Global Historical Climatology Network (GHCN) -- up to 199 stations</a:t>
            </a:r>
          </a:p>
          <a:p>
            <a:pPr marL="914400" lvl="1" indent="-411480" rtl="0">
              <a:spcBef>
                <a:spcPts val="0"/>
              </a:spcBef>
              <a:buClr>
                <a:schemeClr val="dk1"/>
              </a:buClr>
              <a:buSzPct val="100000"/>
              <a:buFont typeface="Arial"/>
              <a:buChar char="○"/>
            </a:pPr>
            <a:r>
              <a:rPr lang="en" sz="2400"/>
              <a:t>Minimum and maximum temperature</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457200" y="100375"/>
            <a:ext cx="6499500" cy="462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a:t>National</a:t>
            </a:r>
            <a:r>
              <a:rPr lang="en" sz="3000" b="1" i="0" u="none" strike="noStrike" cap="none" baseline="0">
                <a:solidFill>
                  <a:schemeClr val="dk1"/>
                </a:solidFill>
                <a:latin typeface="Arial"/>
                <a:ea typeface="Arial"/>
                <a:cs typeface="Arial"/>
                <a:sym typeface="Arial"/>
              </a:rPr>
              <a:t> model </a:t>
            </a:r>
          </a:p>
        </p:txBody>
      </p:sp>
      <p:graphicFrame>
        <p:nvGraphicFramePr>
          <p:cNvPr id="453" name="Shape 453"/>
          <p:cNvGraphicFramePr/>
          <p:nvPr/>
        </p:nvGraphicFramePr>
        <p:xfrm>
          <a:off x="321375" y="563280"/>
          <a:ext cx="3000000" cy="3000000"/>
        </p:xfrm>
        <a:graphic>
          <a:graphicData uri="http://schemas.openxmlformats.org/drawingml/2006/table">
            <a:tbl>
              <a:tblPr>
                <a:noFill/>
                <a:tableStyleId>{FB2A675E-657F-48AE-A55B-FECE4B2A2014}</a:tableStyleId>
              </a:tblPr>
              <a:tblGrid>
                <a:gridCol w="3628775"/>
                <a:gridCol w="1494050"/>
                <a:gridCol w="1603750"/>
              </a:tblGrid>
              <a:tr h="441925">
                <a:tc>
                  <a:txBody>
                    <a:bodyPr/>
                    <a:lstStyle/>
                    <a:p>
                      <a:endParaRPr/>
                    </a:p>
                  </a:txBody>
                  <a:tcPr marL="91425" marR="91425" marT="91425" marB="91425"/>
                </a:tc>
                <a:tc>
                  <a:txBody>
                    <a:bodyPr/>
                    <a:lstStyle/>
                    <a:p>
                      <a:pPr lvl="0" algn="ctr" rtl="0">
                        <a:lnSpc>
                          <a:spcPct val="100000"/>
                        </a:lnSpc>
                        <a:spcBef>
                          <a:spcPts val="0"/>
                        </a:spcBef>
                        <a:buNone/>
                      </a:pPr>
                      <a:r>
                        <a:rPr lang="en" sz="1700"/>
                        <a:t>Daily max temp</a:t>
                      </a:r>
                    </a:p>
                  </a:txBody>
                  <a:tcPr marL="91425" marR="91425" marT="91425" marB="91425"/>
                </a:tc>
                <a:tc>
                  <a:txBody>
                    <a:bodyPr/>
                    <a:lstStyle/>
                    <a:p>
                      <a:pPr lvl="0" algn="ctr" rtl="0">
                        <a:lnSpc>
                          <a:spcPct val="100000"/>
                        </a:lnSpc>
                        <a:spcBef>
                          <a:spcPts val="0"/>
                        </a:spcBef>
                        <a:buClr>
                          <a:srgbClr val="000000"/>
                        </a:buClr>
                        <a:buSzPct val="25000"/>
                        <a:buFont typeface="Times New Roman"/>
                        <a:buNone/>
                      </a:pPr>
                      <a:r>
                        <a:rPr lang="en" sz="1700"/>
                        <a:t>Pr(max temp ≥ 35</a:t>
                      </a:r>
                      <a:r>
                        <a:rPr lang="en" sz="1700" baseline="30000"/>
                        <a:t>o</a:t>
                      </a:r>
                      <a:r>
                        <a:rPr lang="en" sz="1700"/>
                        <a:t>C)</a:t>
                      </a:r>
                    </a:p>
                  </a:txBody>
                  <a:tcPr marL="91425" marR="91425" marT="91425" marB="91425"/>
                </a:tc>
              </a:tr>
              <a:tr h="469850">
                <a:tc>
                  <a:txBody>
                    <a:bodyPr/>
                    <a:lstStyle/>
                    <a:p>
                      <a:pPr lvl="0" rtl="0">
                        <a:lnSpc>
                          <a:spcPct val="100000"/>
                        </a:lnSpc>
                        <a:spcBef>
                          <a:spcPts val="0"/>
                        </a:spcBef>
                        <a:buNone/>
                      </a:pPr>
                      <a:r>
                        <a:rPr lang="en" sz="1700"/>
                        <a:t>May x post-1951 x China</a:t>
                      </a:r>
                    </a:p>
                  </a:txBody>
                  <a:tcPr marL="91425" marR="91425" marT="91425" marB="91425"/>
                </a:tc>
                <a:tc>
                  <a:txBody>
                    <a:bodyPr/>
                    <a:lstStyle/>
                    <a:p>
                      <a:endParaRPr/>
                    </a:p>
                  </a:txBody>
                  <a:tcPr marL="68575" marR="68575" marT="91425" marB="91425"/>
                </a:tc>
                <a:tc>
                  <a:txBody>
                    <a:bodyPr/>
                    <a:lstStyle/>
                    <a:p>
                      <a:endParaRPr/>
                    </a:p>
                  </a:txBody>
                  <a:tcPr marL="68575" marR="68575" marT="91425" marB="91425"/>
                </a:tc>
              </a:tr>
              <a:tr h="469850">
                <a:tc>
                  <a:txBody>
                    <a:bodyPr/>
                    <a:lstStyle/>
                    <a:p>
                      <a:pPr lvl="0" rtl="0">
                        <a:buClr>
                          <a:schemeClr val="dk1"/>
                        </a:buClr>
                        <a:buSzPct val="64705"/>
                        <a:buFont typeface="Arial"/>
                        <a:buNone/>
                      </a:pPr>
                      <a:r>
                        <a:rPr lang="en" sz="1700"/>
                        <a:t>Jun x post-1951</a:t>
                      </a:r>
                      <a:r>
                        <a:rPr lang="en" sz="1700">
                          <a:solidFill>
                            <a:schemeClr val="dk1"/>
                          </a:solidFill>
                        </a:rPr>
                        <a:t> x China</a:t>
                      </a:r>
                    </a:p>
                  </a:txBody>
                  <a:tcPr marL="91425" marR="91425" marT="91425" marB="91425"/>
                </a:tc>
                <a:tc>
                  <a:txBody>
                    <a:bodyPr/>
                    <a:lstStyle/>
                    <a:p>
                      <a:endParaRPr/>
                    </a:p>
                  </a:txBody>
                  <a:tcPr marL="68575" marR="68575" marT="91425" marB="91425"/>
                </a:tc>
                <a:tc>
                  <a:txBody>
                    <a:bodyPr/>
                    <a:lstStyle/>
                    <a:p>
                      <a:endParaRPr/>
                    </a:p>
                  </a:txBody>
                  <a:tcPr marL="68575" marR="68575" marT="91425" marB="91425"/>
                </a:tc>
              </a:tr>
              <a:tr h="469850">
                <a:tc>
                  <a:txBody>
                    <a:bodyPr/>
                    <a:lstStyle/>
                    <a:p>
                      <a:pPr lvl="0" rtl="0">
                        <a:buClr>
                          <a:schemeClr val="dk1"/>
                        </a:buClr>
                        <a:buSzPct val="64705"/>
                        <a:buFont typeface="Arial"/>
                        <a:buNone/>
                      </a:pPr>
                      <a:r>
                        <a:rPr lang="en" sz="1700"/>
                        <a:t>July </a:t>
                      </a:r>
                      <a:r>
                        <a:rPr lang="en" sz="1700">
                          <a:solidFill>
                            <a:schemeClr val="dk1"/>
                          </a:solidFill>
                        </a:rPr>
                        <a:t>x post-1951  x China</a:t>
                      </a:r>
                    </a:p>
                  </a:txBody>
                  <a:tcPr marL="91425" marR="91425" marT="91425" marB="91425"/>
                </a:tc>
                <a:tc>
                  <a:txBody>
                    <a:bodyPr/>
                    <a:lstStyle/>
                    <a:p>
                      <a:endParaRPr/>
                    </a:p>
                  </a:txBody>
                  <a:tcPr marL="68575" marR="68575" marT="91425" marB="91425"/>
                </a:tc>
                <a:tc>
                  <a:txBody>
                    <a:bodyPr/>
                    <a:lstStyle/>
                    <a:p>
                      <a:endParaRPr/>
                    </a:p>
                  </a:txBody>
                  <a:tcPr marL="68575" marR="68575" marT="91425" marB="91425"/>
                </a:tc>
              </a:tr>
              <a:tr h="469850">
                <a:tc>
                  <a:txBody>
                    <a:bodyPr/>
                    <a:lstStyle/>
                    <a:p>
                      <a:pPr lvl="0" rtl="0">
                        <a:buClr>
                          <a:schemeClr val="dk1"/>
                        </a:buClr>
                        <a:buSzPct val="64705"/>
                        <a:buFont typeface="Arial"/>
                        <a:buNone/>
                      </a:pPr>
                      <a:r>
                        <a:rPr lang="en" sz="1700"/>
                        <a:t>Aug </a:t>
                      </a:r>
                      <a:r>
                        <a:rPr lang="en" sz="1700">
                          <a:solidFill>
                            <a:schemeClr val="dk1"/>
                          </a:solidFill>
                        </a:rPr>
                        <a:t>x post-1951  x China</a:t>
                      </a:r>
                    </a:p>
                  </a:txBody>
                  <a:tcPr marL="91425" marR="91425" marT="91425" marB="91425"/>
                </a:tc>
                <a:tc>
                  <a:txBody>
                    <a:bodyPr/>
                    <a:lstStyle/>
                    <a:p>
                      <a:endParaRPr/>
                    </a:p>
                  </a:txBody>
                  <a:tcPr marL="68575" marR="68575" marT="91425" marB="91425"/>
                </a:tc>
                <a:tc>
                  <a:txBody>
                    <a:bodyPr/>
                    <a:lstStyle/>
                    <a:p>
                      <a:endParaRPr/>
                    </a:p>
                  </a:txBody>
                  <a:tcPr marL="68575" marR="68575" marT="91425" marB="91425"/>
                </a:tc>
              </a:tr>
              <a:tr h="469850">
                <a:tc>
                  <a:txBody>
                    <a:bodyPr/>
                    <a:lstStyle/>
                    <a:p>
                      <a:pPr lvl="0" rtl="0">
                        <a:buClr>
                          <a:schemeClr val="dk1"/>
                        </a:buClr>
                        <a:buSzPct val="64705"/>
                        <a:buFont typeface="Arial"/>
                        <a:buNone/>
                      </a:pPr>
                      <a:r>
                        <a:rPr lang="en" sz="1700"/>
                        <a:t>Sep </a:t>
                      </a:r>
                      <a:r>
                        <a:rPr lang="en" sz="1700">
                          <a:solidFill>
                            <a:schemeClr val="dk1"/>
                          </a:solidFill>
                        </a:rPr>
                        <a:t>x post-1951  x China</a:t>
                      </a:r>
                    </a:p>
                  </a:txBody>
                  <a:tcPr marL="91425" marR="91425" marT="91425" marB="91425"/>
                </a:tc>
                <a:tc>
                  <a:txBody>
                    <a:bodyPr/>
                    <a:lstStyle/>
                    <a:p>
                      <a:endParaRPr/>
                    </a:p>
                  </a:txBody>
                  <a:tcPr marL="68575" marR="68575" marT="91425" marB="91425"/>
                </a:tc>
                <a:tc>
                  <a:txBody>
                    <a:bodyPr/>
                    <a:lstStyle/>
                    <a:p>
                      <a:endParaRPr/>
                    </a:p>
                  </a:txBody>
                  <a:tcPr marL="68575" marR="68575" marT="91425" marB="91425"/>
                </a:tc>
              </a:tr>
              <a:tr h="469850">
                <a:tc>
                  <a:txBody>
                    <a:bodyPr/>
                    <a:lstStyle/>
                    <a:p>
                      <a:pPr lvl="0" rtl="0">
                        <a:lnSpc>
                          <a:spcPct val="100000"/>
                        </a:lnSpc>
                        <a:spcBef>
                          <a:spcPts val="0"/>
                        </a:spcBef>
                        <a:buNone/>
                      </a:pPr>
                      <a:r>
                        <a:rPr lang="en" sz="1700"/>
                        <a:t>Ratio to May </a:t>
                      </a:r>
                      <a:r>
                        <a:rPr lang="en" sz="1700">
                          <a:solidFill>
                            <a:schemeClr val="dk1"/>
                          </a:solidFill>
                        </a:rPr>
                        <a:t>x post-51 </a:t>
                      </a:r>
                      <a:r>
                        <a:rPr lang="en" sz="1700"/>
                        <a:t>average</a:t>
                      </a:r>
                    </a:p>
                  </a:txBody>
                  <a:tcPr marL="91425" marR="91425" marT="91425" marB="91425"/>
                </a:tc>
                <a:tc>
                  <a:txBody>
                    <a:bodyPr/>
                    <a:lstStyle/>
                    <a:p>
                      <a:endParaRPr/>
                    </a:p>
                  </a:txBody>
                  <a:tcPr marL="68575" marR="68575" marT="91425" marB="91425"/>
                </a:tc>
                <a:tc>
                  <a:txBody>
                    <a:bodyPr/>
                    <a:lstStyle/>
                    <a:p>
                      <a:endParaRPr/>
                    </a:p>
                  </a:txBody>
                  <a:tcPr marL="68575" marR="68575" marT="91425" marB="91425"/>
                </a:tc>
              </a:tr>
              <a:tr h="469850">
                <a:tc>
                  <a:txBody>
                    <a:bodyPr/>
                    <a:lstStyle/>
                    <a:p>
                      <a:pPr lvl="0" rtl="0">
                        <a:buClr>
                          <a:schemeClr val="dk1"/>
                        </a:buClr>
                        <a:buSzPct val="64705"/>
                        <a:buFont typeface="Arial"/>
                        <a:buNone/>
                      </a:pPr>
                      <a:r>
                        <a:rPr lang="en" sz="1700"/>
                        <a:t>Ratio to Jun </a:t>
                      </a:r>
                      <a:r>
                        <a:rPr lang="en" sz="1700">
                          <a:solidFill>
                            <a:schemeClr val="dk1"/>
                          </a:solidFill>
                        </a:rPr>
                        <a:t>x post-51 average</a:t>
                      </a:r>
                    </a:p>
                  </a:txBody>
                  <a:tcPr marL="91425" marR="91425" marT="91425" marB="91425"/>
                </a:tc>
                <a:tc>
                  <a:txBody>
                    <a:bodyPr/>
                    <a:lstStyle/>
                    <a:p>
                      <a:endParaRPr/>
                    </a:p>
                  </a:txBody>
                  <a:tcPr marL="68575" marR="68575" marT="91425" marB="91425"/>
                </a:tc>
                <a:tc>
                  <a:txBody>
                    <a:bodyPr/>
                    <a:lstStyle/>
                    <a:p>
                      <a:endParaRPr/>
                    </a:p>
                  </a:txBody>
                  <a:tcPr marL="68575" marR="68575" marT="91425" marB="91425"/>
                </a:tc>
              </a:tr>
              <a:tr h="469850">
                <a:tc>
                  <a:txBody>
                    <a:bodyPr/>
                    <a:lstStyle/>
                    <a:p>
                      <a:pPr lvl="0" rtl="0">
                        <a:buClr>
                          <a:schemeClr val="dk1"/>
                        </a:buClr>
                        <a:buSzPct val="64705"/>
                        <a:buFont typeface="Arial"/>
                        <a:buNone/>
                      </a:pPr>
                      <a:r>
                        <a:rPr lang="en" sz="1700"/>
                        <a:t>Ratio to July </a:t>
                      </a:r>
                      <a:r>
                        <a:rPr lang="en" sz="1700">
                          <a:solidFill>
                            <a:schemeClr val="dk1"/>
                          </a:solidFill>
                        </a:rPr>
                        <a:t>x post-51 average</a:t>
                      </a:r>
                    </a:p>
                  </a:txBody>
                  <a:tcPr marL="91425" marR="91425" marT="91425" marB="91425"/>
                </a:tc>
                <a:tc>
                  <a:txBody>
                    <a:bodyPr/>
                    <a:lstStyle/>
                    <a:p>
                      <a:endParaRPr/>
                    </a:p>
                  </a:txBody>
                  <a:tcPr marL="68575" marR="68575" marT="91425" marB="91425"/>
                </a:tc>
                <a:tc>
                  <a:txBody>
                    <a:bodyPr/>
                    <a:lstStyle/>
                    <a:p>
                      <a:endParaRPr/>
                    </a:p>
                  </a:txBody>
                  <a:tcPr marL="68575" marR="68575" marT="91425" marB="91425"/>
                </a:tc>
              </a:tr>
              <a:tr h="469850">
                <a:tc>
                  <a:txBody>
                    <a:bodyPr/>
                    <a:lstStyle/>
                    <a:p>
                      <a:pPr lvl="0" rtl="0">
                        <a:buClr>
                          <a:schemeClr val="dk1"/>
                        </a:buClr>
                        <a:buSzPct val="64705"/>
                        <a:buFont typeface="Arial"/>
                        <a:buNone/>
                      </a:pPr>
                      <a:r>
                        <a:rPr lang="en" sz="1700"/>
                        <a:t>Ratio to Aug </a:t>
                      </a:r>
                      <a:r>
                        <a:rPr lang="en" sz="1700">
                          <a:solidFill>
                            <a:schemeClr val="dk1"/>
                          </a:solidFill>
                        </a:rPr>
                        <a:t>x post-51 average</a:t>
                      </a:r>
                    </a:p>
                  </a:txBody>
                  <a:tcPr marL="91425" marR="91425" marT="91425" marB="91425"/>
                </a:tc>
                <a:tc>
                  <a:txBody>
                    <a:bodyPr/>
                    <a:lstStyle/>
                    <a:p>
                      <a:endParaRPr/>
                    </a:p>
                  </a:txBody>
                  <a:tcPr marL="68575" marR="68575" marT="91425" marB="91425"/>
                </a:tc>
                <a:tc>
                  <a:txBody>
                    <a:bodyPr/>
                    <a:lstStyle/>
                    <a:p>
                      <a:endParaRPr/>
                    </a:p>
                  </a:txBody>
                  <a:tcPr marL="68575" marR="68575" marT="91425" marB="91425"/>
                </a:tc>
              </a:tr>
              <a:tr h="469850">
                <a:tc>
                  <a:txBody>
                    <a:bodyPr/>
                    <a:lstStyle/>
                    <a:p>
                      <a:pPr lvl="0" rtl="0">
                        <a:buClr>
                          <a:schemeClr val="dk1"/>
                        </a:buClr>
                        <a:buSzPct val="64705"/>
                        <a:buFont typeface="Arial"/>
                        <a:buNone/>
                      </a:pPr>
                      <a:r>
                        <a:rPr lang="en" sz="1700"/>
                        <a:t>Ratio to Sep </a:t>
                      </a:r>
                      <a:r>
                        <a:rPr lang="en" sz="1700">
                          <a:solidFill>
                            <a:schemeClr val="dk1"/>
                          </a:solidFill>
                        </a:rPr>
                        <a:t>x post-51 average</a:t>
                      </a:r>
                    </a:p>
                  </a:txBody>
                  <a:tcPr marL="91425" marR="91425" marT="91425" marB="91425"/>
                </a:tc>
                <a:tc>
                  <a:txBody>
                    <a:bodyPr/>
                    <a:lstStyle/>
                    <a:p>
                      <a:endParaRPr/>
                    </a:p>
                  </a:txBody>
                  <a:tcPr marL="68575" marR="68575" marT="91425" marB="91425"/>
                </a:tc>
                <a:tc>
                  <a:txBody>
                    <a:bodyPr/>
                    <a:lstStyle/>
                    <a:p>
                      <a:endParaRPr/>
                    </a:p>
                  </a:txBody>
                  <a:tcPr marL="68575" marR="68575" marT="91425" marB="91425"/>
                </a:tc>
              </a:tr>
              <a:tr h="441925">
                <a:tc>
                  <a:txBody>
                    <a:bodyPr/>
                    <a:lstStyle/>
                    <a:p>
                      <a:pPr lvl="0" rtl="0">
                        <a:lnSpc>
                          <a:spcPct val="100000"/>
                        </a:lnSpc>
                        <a:spcBef>
                          <a:spcPts val="0"/>
                        </a:spcBef>
                        <a:buClr>
                          <a:srgbClr val="000000"/>
                        </a:buClr>
                        <a:buSzPct val="25000"/>
                        <a:buFont typeface="Arial"/>
                        <a:buNone/>
                      </a:pPr>
                      <a:r>
                        <a:rPr lang="en" sz="1700"/>
                        <a:t>No. of observations</a:t>
                      </a:r>
                    </a:p>
                  </a:txBody>
                  <a:tcPr marL="91425" marR="91425" marT="91425" marB="91425"/>
                </a:tc>
                <a:tc>
                  <a:txBody>
                    <a:bodyPr/>
                    <a:lstStyle/>
                    <a:p>
                      <a:endParaRPr/>
                    </a:p>
                  </a:txBody>
                  <a:tcPr marL="68575" marR="68575" marT="91425" marB="91425"/>
                </a:tc>
                <a:tc>
                  <a:txBody>
                    <a:bodyPr/>
                    <a:lstStyle/>
                    <a:p>
                      <a:endParaRPr/>
                    </a:p>
                  </a:txBody>
                  <a:tcPr marL="68575" marR="68575" marT="91425" marB="91425"/>
                </a:tc>
              </a:tr>
              <a:tr h="441925">
                <a:tc>
                  <a:txBody>
                    <a:bodyPr/>
                    <a:lstStyle/>
                    <a:p>
                      <a:pPr lvl="0" rtl="0">
                        <a:lnSpc>
                          <a:spcPct val="100000"/>
                        </a:lnSpc>
                        <a:spcBef>
                          <a:spcPts val="0"/>
                        </a:spcBef>
                        <a:buClr>
                          <a:srgbClr val="000000"/>
                        </a:buClr>
                        <a:buSzPct val="25000"/>
                        <a:buFont typeface="Arial"/>
                        <a:buNone/>
                      </a:pPr>
                      <a:r>
                        <a:rPr lang="en" sz="1700"/>
                        <a:t>R</a:t>
                      </a:r>
                      <a:r>
                        <a:rPr lang="en" sz="1700" baseline="30000"/>
                        <a:t>2</a:t>
                      </a:r>
                    </a:p>
                  </a:txBody>
                  <a:tcPr marL="91425" marR="91425" marT="91425" marB="91425"/>
                </a:tc>
                <a:tc>
                  <a:txBody>
                    <a:bodyPr/>
                    <a:lstStyle/>
                    <a:p>
                      <a:endParaRPr/>
                    </a:p>
                  </a:txBody>
                  <a:tcPr marL="68575" marR="68575" marT="91425" marB="91425"/>
                </a:tc>
                <a:tc>
                  <a:txBody>
                    <a:bodyPr/>
                    <a:lstStyle/>
                    <a:p>
                      <a:endParaRPr/>
                    </a:p>
                  </a:txBody>
                  <a:tcPr marL="68575" marR="68575" marT="91425" marB="91425"/>
                </a:tc>
              </a:tr>
            </a:tbl>
          </a:graphicData>
        </a:graphic>
      </p:graphicFrame>
      <p:sp>
        <p:nvSpPr>
          <p:cNvPr id="454" name="Shape 454"/>
          <p:cNvSpPr/>
          <p:nvPr/>
        </p:nvSpPr>
        <p:spPr>
          <a:xfrm>
            <a:off x="7135552" y="1046853"/>
            <a:ext cx="1875899" cy="2223599"/>
          </a:xfrm>
          <a:prstGeom prst="wedgeRectCallout">
            <a:avLst>
              <a:gd name="adj1" fmla="val -71279"/>
              <a:gd name="adj2" fmla="val -12238"/>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4A86E8"/>
              </a:buClr>
              <a:buSzPct val="25000"/>
              <a:buFont typeface="Arial"/>
              <a:buNone/>
            </a:pPr>
            <a:r>
              <a:rPr lang="en" sz="2000" b="0" i="0" u="none" strike="noStrike" cap="none" baseline="0">
                <a:solidFill>
                  <a:srgbClr val="4A86E8"/>
                </a:solidFill>
                <a:latin typeface="Arial"/>
                <a:ea typeface="Arial"/>
                <a:cs typeface="Arial"/>
                <a:sym typeface="Arial"/>
              </a:rPr>
              <a:t>Lower probability of extreme temperature at all levels in </a:t>
            </a:r>
            <a:r>
              <a:rPr lang="en" sz="2000">
                <a:solidFill>
                  <a:srgbClr val="4A86E8"/>
                </a:solidFill>
              </a:rPr>
              <a:t>May-Sep</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74630"/>
            <a:ext cx="8229600" cy="635399"/>
          </a:xfrm>
          <a:prstGeom prst="rect">
            <a:avLst/>
          </a:prstGeom>
        </p:spPr>
        <p:txBody>
          <a:bodyPr lIns="91425" tIns="91425" rIns="91425" bIns="91425" anchor="b" anchorCtr="0">
            <a:noAutofit/>
          </a:bodyPr>
          <a:lstStyle/>
          <a:p>
            <a:pPr lvl="0" rtl="0">
              <a:buNone/>
            </a:pPr>
            <a:r>
              <a:rPr lang="en"/>
              <a:t>National model: Max and min temperatures</a:t>
            </a:r>
          </a:p>
        </p:txBody>
      </p:sp>
      <p:pic>
        <p:nvPicPr>
          <p:cNvPr id="460" name="Shape 460"/>
          <p:cNvPicPr preferRelativeResize="0"/>
          <p:nvPr/>
        </p:nvPicPr>
        <p:blipFill>
          <a:blip r:embed="rId3"/>
          <a:stretch>
            <a:fillRect/>
          </a:stretch>
        </p:blipFill>
        <p:spPr>
          <a:xfrm>
            <a:off x="457200" y="910025"/>
            <a:ext cx="8467899" cy="5404349"/>
          </a:xfrm>
          <a:prstGeom prst="rect">
            <a:avLst/>
          </a:prstGeom>
        </p:spPr>
      </p:pic>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457200" y="274618"/>
            <a:ext cx="8229600" cy="1064999"/>
          </a:xfrm>
          <a:prstGeom prst="rect">
            <a:avLst/>
          </a:prstGeom>
        </p:spPr>
        <p:txBody>
          <a:bodyPr lIns="91425" tIns="91425" rIns="91425" bIns="91425" anchor="b" anchorCtr="0">
            <a:noAutofit/>
          </a:bodyPr>
          <a:lstStyle/>
          <a:p>
            <a:pPr lvl="0" rtl="0">
              <a:buNone/>
            </a:pPr>
            <a:r>
              <a:rPr lang="en" sz="2800"/>
              <a:t>Prob of daily max temp </a:t>
            </a:r>
            <a:r>
              <a:rPr lang="en" sz="2800">
                <a:latin typeface="Times New Roman"/>
                <a:ea typeface="Times New Roman"/>
                <a:cs typeface="Times New Roman"/>
                <a:sym typeface="Times New Roman"/>
              </a:rPr>
              <a:t>≥</a:t>
            </a:r>
            <a:r>
              <a:rPr lang="en" sz="2800"/>
              <a:t> 35</a:t>
            </a:r>
            <a:r>
              <a:rPr lang="en" sz="2800" baseline="30000"/>
              <a:t>o</a:t>
            </a:r>
            <a:r>
              <a:rPr lang="en" sz="2800"/>
              <a:t>C, July: </a:t>
            </a:r>
          </a:p>
          <a:p>
            <a:pPr lvl="0" rtl="0">
              <a:buNone/>
            </a:pPr>
            <a:r>
              <a:rPr lang="en" sz="2800"/>
              <a:t>1954-2010
vis-a-vis 1929-44</a:t>
            </a:r>
          </a:p>
        </p:txBody>
      </p:sp>
      <p:pic>
        <p:nvPicPr>
          <p:cNvPr id="466" name="Shape 466"/>
          <p:cNvPicPr preferRelativeResize="0"/>
          <p:nvPr/>
        </p:nvPicPr>
        <p:blipFill>
          <a:blip r:embed="rId3"/>
          <a:stretch>
            <a:fillRect/>
          </a:stretch>
        </p:blipFill>
        <p:spPr>
          <a:xfrm>
            <a:off x="610925" y="1339625"/>
            <a:ext cx="7210650" cy="5160075"/>
          </a:xfrm>
          <a:prstGeom prst="rect">
            <a:avLst/>
          </a:prstGeom>
        </p:spPr>
      </p:pic>
      <p:sp>
        <p:nvSpPr>
          <p:cNvPr id="467" name="Shape 467"/>
          <p:cNvSpPr/>
          <p:nvPr/>
        </p:nvSpPr>
        <p:spPr>
          <a:xfrm flipH="1">
            <a:off x="1888225" y="4827925"/>
            <a:ext cx="3428099" cy="1590900"/>
          </a:xfrm>
          <a:prstGeom prst="wedgeRectCallout">
            <a:avLst>
              <a:gd name="adj1" fmla="val -48641"/>
              <a:gd name="adj2" fmla="val -9198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rgbClr val="000000"/>
                </a:solidFill>
                <a:latin typeface="Arial"/>
                <a:ea typeface="Arial"/>
                <a:cs typeface="Arial"/>
                <a:sym typeface="Arial"/>
              </a:rPr>
              <a:t>Higher pre-194</a:t>
            </a:r>
            <a:r>
              <a:rPr lang="en" sz="2400"/>
              <a:t>5</a:t>
            </a:r>
            <a:r>
              <a:rPr lang="en" sz="2400" b="0" i="0" u="none" strike="noStrike" cap="none" baseline="0">
                <a:solidFill>
                  <a:srgbClr val="000000"/>
                </a:solidFill>
                <a:latin typeface="Arial"/>
                <a:ea typeface="Arial"/>
                <a:cs typeface="Arial"/>
                <a:sym typeface="Arial"/>
              </a:rPr>
              <a:t> temperature =&gt; relatively lower post-19</a:t>
            </a:r>
            <a:r>
              <a:rPr lang="en" sz="2400"/>
              <a:t>53</a:t>
            </a:r>
            <a:r>
              <a:rPr lang="en" sz="2400" b="0" i="0" u="none" strike="noStrike" cap="none" baseline="0">
                <a:solidFill>
                  <a:srgbClr val="000000"/>
                </a:solidFill>
                <a:latin typeface="Arial"/>
                <a:ea typeface="Arial"/>
                <a:cs typeface="Arial"/>
                <a:sym typeface="Arial"/>
              </a:rPr>
              <a:t> temperature </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457200" y="274618"/>
            <a:ext cx="8229600" cy="1064999"/>
          </a:xfrm>
          <a:prstGeom prst="rect">
            <a:avLst/>
          </a:prstGeom>
        </p:spPr>
        <p:txBody>
          <a:bodyPr lIns="91425" tIns="91425" rIns="91425" bIns="91425" anchor="b" anchorCtr="0">
            <a:noAutofit/>
          </a:bodyPr>
          <a:lstStyle/>
          <a:p>
            <a:pPr lvl="0" rtl="0">
              <a:buClr>
                <a:schemeClr val="dk1"/>
              </a:buClr>
              <a:buSzPct val="39285"/>
              <a:buFont typeface="Arial"/>
              <a:buNone/>
            </a:pPr>
            <a:r>
              <a:rPr lang="en" sz="2800"/>
              <a:t>Prob of daily max temp </a:t>
            </a:r>
            <a:r>
              <a:rPr lang="en" sz="2800">
                <a:latin typeface="Times New Roman"/>
                <a:ea typeface="Times New Roman"/>
                <a:cs typeface="Times New Roman"/>
                <a:sym typeface="Times New Roman"/>
              </a:rPr>
              <a:t>≥</a:t>
            </a:r>
            <a:r>
              <a:rPr lang="en" sz="2800"/>
              <a:t> 35</a:t>
            </a:r>
            <a:r>
              <a:rPr lang="en" sz="2800" baseline="30000"/>
              <a:t>o</a:t>
            </a:r>
            <a:r>
              <a:rPr lang="en" sz="2800"/>
              <a:t>C, August: </a:t>
            </a:r>
          </a:p>
          <a:p>
            <a:pPr lvl="0" rtl="0">
              <a:buNone/>
            </a:pPr>
            <a:r>
              <a:rPr lang="en" sz="2800"/>
              <a:t>1954-2010 vis-a-vis 1929-44</a:t>
            </a:r>
          </a:p>
        </p:txBody>
      </p:sp>
      <p:pic>
        <p:nvPicPr>
          <p:cNvPr id="473" name="Shape 473"/>
          <p:cNvPicPr preferRelativeResize="0"/>
          <p:nvPr/>
        </p:nvPicPr>
        <p:blipFill>
          <a:blip r:embed="rId3"/>
          <a:stretch>
            <a:fillRect/>
          </a:stretch>
        </p:blipFill>
        <p:spPr>
          <a:xfrm>
            <a:off x="616675" y="1339625"/>
            <a:ext cx="7085275" cy="507920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3000"/>
              <a:t>Data: Matching China stations</a:t>
            </a:r>
          </a:p>
        </p:txBody>
      </p:sp>
      <p:sp>
        <p:nvSpPr>
          <p:cNvPr id="68" name="Shape 6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Matching criteria</a:t>
            </a:r>
          </a:p>
          <a:p>
            <a:pPr marL="914400" lvl="1" indent="-381000" rtl="0">
              <a:buClr>
                <a:schemeClr val="dk1"/>
              </a:buClr>
              <a:buSzPct val="100000"/>
              <a:buFont typeface="Arial"/>
              <a:buChar char="○"/>
            </a:pPr>
            <a:r>
              <a:rPr lang="en" sz="2400"/>
              <a:t>Location </a:t>
            </a:r>
          </a:p>
          <a:p>
            <a:pPr marL="1371600" lvl="2" indent="-381000" rtl="0">
              <a:buClr>
                <a:schemeClr val="dk1"/>
              </a:buClr>
              <a:buSzPct val="92307"/>
              <a:buFont typeface="Arial"/>
              <a:buChar char="■"/>
            </a:pPr>
            <a:r>
              <a:rPr lang="en"/>
              <a:t>Longitude and latitude: Distance &lt; 10 kilometres</a:t>
            </a:r>
          </a:p>
          <a:p>
            <a:pPr marL="1371600" lvl="2" indent="-381000" rtl="0">
              <a:buClr>
                <a:schemeClr val="dk1"/>
              </a:buClr>
              <a:buSzPct val="92307"/>
              <a:buFont typeface="Arial"/>
              <a:buChar char="■"/>
            </a:pPr>
            <a:r>
              <a:rPr lang="en"/>
              <a:t>Difference in elevation &lt; 100 metres</a:t>
            </a:r>
          </a:p>
          <a:p>
            <a:pPr marL="914400" lvl="1" indent="-381000" rtl="0">
              <a:buClr>
                <a:schemeClr val="dk1"/>
              </a:buClr>
              <a:buSzPct val="100000"/>
              <a:buFont typeface="Arial"/>
              <a:buChar char="○"/>
            </a:pPr>
            <a:r>
              <a:rPr lang="en" sz="2400"/>
              <a:t>At least 5 years of records in 1929-1944 (with at least 6 months per year)</a:t>
            </a:r>
          </a:p>
          <a:p>
            <a:pPr marL="914400" lvl="1" indent="-381000" rtl="0">
              <a:buClr>
                <a:schemeClr val="dk1"/>
              </a:buClr>
              <a:buSzPct val="100000"/>
              <a:buFont typeface="Arial"/>
              <a:buChar char="○"/>
            </a:pPr>
            <a:r>
              <a:rPr lang="en" sz="2400"/>
              <a:t>At least 19 stations in each year</a:t>
            </a:r>
          </a:p>
          <a:p>
            <a:pPr marL="457200" lvl="0" indent="-381000" rtl="0">
              <a:buClr>
                <a:schemeClr val="dk1"/>
              </a:buClr>
              <a:buSzPct val="100000"/>
              <a:buFont typeface="Arial"/>
              <a:buChar char="●"/>
            </a:pPr>
            <a:r>
              <a:rPr lang="en" sz="2400"/>
              <a:t>Matched data-set</a:t>
            </a:r>
          </a:p>
          <a:p>
            <a:pPr marL="914400" lvl="1" indent="-381000" rtl="0">
              <a:buClr>
                <a:schemeClr val="dk1"/>
              </a:buClr>
              <a:buSzPct val="100000"/>
              <a:buFont typeface="Arial"/>
              <a:buChar char="○"/>
            </a:pPr>
            <a:r>
              <a:rPr lang="en" sz="2400"/>
              <a:t>65 stations, 1929-44 and 1951-2010</a:t>
            </a:r>
          </a:p>
          <a:p>
            <a:pPr marL="914400" lvl="1" indent="-381000" rtl="0">
              <a:buClr>
                <a:schemeClr val="dk1"/>
              </a:buClr>
              <a:buSzPct val="100000"/>
              <a:buFont typeface="Arial"/>
              <a:buChar char="○"/>
            </a:pPr>
            <a:r>
              <a:rPr lang="en" sz="2400"/>
              <a:t>1,539,393 observations of daily max and min temperature </a:t>
            </a:r>
          </a:p>
          <a:p>
            <a:pPr marL="914400" lvl="1" indent="-381000">
              <a:buClr>
                <a:schemeClr val="dk1"/>
              </a:buClr>
              <a:buSzPct val="100000"/>
              <a:buFont typeface="Arial"/>
              <a:buChar char="○"/>
            </a:pPr>
            <a:r>
              <a:rPr lang="en" sz="2400"/>
              <a:t>1,318,497 observations of daily sunshine duration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Data sources: Non-mainland/foreign, 1929-2010</a:t>
            </a:r>
          </a:p>
        </p:txBody>
      </p:sp>
      <p:sp>
        <p:nvSpPr>
          <p:cNvPr id="74" name="Shape 7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Hong Kong Observatory</a:t>
            </a:r>
          </a:p>
          <a:p>
            <a:pPr marL="914400" lvl="1" indent="-381000" rtl="0">
              <a:buClr>
                <a:schemeClr val="dk1"/>
              </a:buClr>
              <a:buSzPct val="100000"/>
              <a:buFont typeface="Arial"/>
              <a:buChar char="○"/>
            </a:pPr>
            <a:r>
              <a:rPr lang="en" sz="2400"/>
              <a:t>One station</a:t>
            </a:r>
          </a:p>
          <a:p>
            <a:pPr marL="457200" lvl="0" indent="-381000" rtl="0">
              <a:buClr>
                <a:schemeClr val="dk1"/>
              </a:buClr>
              <a:buSzPct val="100000"/>
              <a:buFont typeface="Arial"/>
              <a:buChar char="●"/>
            </a:pPr>
            <a:r>
              <a:rPr lang="en" sz="2400"/>
              <a:t>Japan Meteorological Agency</a:t>
            </a:r>
          </a:p>
          <a:p>
            <a:pPr marL="914400" lvl="1" indent="-381000" rtl="0">
              <a:buClr>
                <a:schemeClr val="dk1"/>
              </a:buClr>
              <a:buSzPct val="100000"/>
              <a:buFont typeface="Arial"/>
              <a:buChar char="○"/>
            </a:pPr>
            <a:r>
              <a:rPr lang="en" sz="2400"/>
              <a:t>6 stations in southwest</a:t>
            </a:r>
          </a:p>
          <a:p>
            <a:pPr marL="457200" lvl="0" indent="-381000" rtl="0">
              <a:buClr>
                <a:schemeClr val="dk1"/>
              </a:buClr>
              <a:buSzPct val="100000"/>
              <a:buFont typeface="Arial"/>
              <a:buChar char="●"/>
            </a:pPr>
            <a:r>
              <a:rPr lang="en" sz="2400">
                <a:solidFill>
                  <a:srgbClr val="000000"/>
                </a:solidFill>
              </a:rPr>
              <a:t>Korea Meteorological Administration</a:t>
            </a:r>
          </a:p>
          <a:p>
            <a:pPr marL="914400" lvl="1" indent="-381000" rtl="0">
              <a:buClr>
                <a:schemeClr val="dk1"/>
              </a:buClr>
              <a:buSzPct val="100000"/>
              <a:buFont typeface="Arial"/>
              <a:buChar char="○"/>
            </a:pPr>
            <a:r>
              <a:rPr lang="en" sz="2400">
                <a:solidFill>
                  <a:srgbClr val="000000"/>
                </a:solidFill>
              </a:rPr>
              <a:t>9 stations in west</a:t>
            </a:r>
          </a:p>
          <a:p>
            <a:pPr marL="457200" lvl="0" indent="-381000" rtl="0">
              <a:buClr>
                <a:schemeClr val="dk1"/>
              </a:buClr>
              <a:buSzPct val="100000"/>
              <a:buFont typeface="Arial"/>
              <a:buChar char="●"/>
            </a:pPr>
            <a:r>
              <a:rPr lang="en" sz="2400"/>
              <a:t>Taiwan: Central Weather Bureau</a:t>
            </a:r>
          </a:p>
          <a:p>
            <a:pPr marL="914400" lvl="1" indent="-381000" rtl="0">
              <a:buClr>
                <a:schemeClr val="dk1"/>
              </a:buClr>
              <a:buSzPct val="100000"/>
              <a:buFont typeface="Arial"/>
              <a:buChar char="○"/>
            </a:pPr>
            <a:r>
              <a:rPr lang="en" sz="2400"/>
              <a:t>5 stations in west</a:t>
            </a:r>
          </a:p>
          <a:p>
            <a:pPr marL="457200" lvl="0" indent="-381000" rtl="0">
              <a:spcBef>
                <a:spcPts val="600"/>
              </a:spcBef>
              <a:buClr>
                <a:schemeClr val="dk1"/>
              </a:buClr>
              <a:buSzPct val="100000"/>
              <a:buFont typeface="Arial"/>
              <a:buChar char="●"/>
            </a:pPr>
            <a:r>
              <a:rPr lang="en" sz="2400"/>
              <a:t>Matched data-set</a:t>
            </a:r>
          </a:p>
          <a:p>
            <a:pPr marL="1371600" lvl="2" indent="-381000" rtl="0">
              <a:buClr>
                <a:schemeClr val="dk1"/>
              </a:buClr>
              <a:buSzPct val="92307"/>
              <a:buFont typeface="Arial"/>
              <a:buChar char="■"/>
            </a:pPr>
            <a:r>
              <a:rPr lang="en"/>
              <a:t>21 stations, 1929-2010</a:t>
            </a:r>
          </a:p>
          <a:p>
            <a:pPr marL="1371600" lvl="2" indent="-381000" rtl="0">
              <a:buClr>
                <a:schemeClr val="dk1"/>
              </a:buClr>
              <a:buSzPct val="92307"/>
              <a:buFont typeface="Arial"/>
              <a:buChar char="■"/>
            </a:pPr>
            <a:r>
              <a:rPr lang="en"/>
              <a:t>590,083 observations of daily max and min temperature </a:t>
            </a:r>
          </a:p>
          <a:p>
            <a:pPr marL="1371600" lvl="2" indent="-381000" rtl="0">
              <a:buClr>
                <a:schemeClr val="dk1"/>
              </a:buClr>
              <a:buSzPct val="92307"/>
              <a:buFont typeface="Arial"/>
              <a:buChar char="■"/>
            </a:pPr>
            <a:r>
              <a:rPr lang="en"/>
              <a:t>450,942 observations of daily sunshine duration</a:t>
            </a:r>
          </a:p>
        </p:txBody>
      </p:sp>
    </p:spTree>
  </p:cSld>
  <p:clrMapOvr>
    <a:masterClrMapping/>
  </p:clrMapOvr>
  <p:transition spd="slow">
    <p:cut/>
  </p:transition>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2731</Words>
  <Application>Microsoft Office PowerPoint</Application>
  <PresentationFormat>On-screen Show (4:3)</PresentationFormat>
  <Paragraphs>407</Paragraphs>
  <Slides>73</Slides>
  <Notes>73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Custom Theme</vt:lpstr>
      <vt:lpstr>Climate change in China:  Communism is cooler</vt:lpstr>
      <vt:lpstr>China, July and August daily max temperature:  1951-2010 vis-a-vis 1929-44 </vt:lpstr>
      <vt:lpstr>Findings</vt:lpstr>
      <vt:lpstr>Findings, cont’d</vt:lpstr>
      <vt:lpstr>Outline</vt:lpstr>
      <vt:lpstr>Data sources: Historical China, 1912-49</vt:lpstr>
      <vt:lpstr>Data sources: Modern China, 1951-2010</vt:lpstr>
      <vt:lpstr>Data: Matching China stations</vt:lpstr>
      <vt:lpstr>Data sources: Non-mainland/foreign, 1929-2010</vt:lpstr>
      <vt:lpstr>Data: Stations</vt:lpstr>
      <vt:lpstr>Data</vt:lpstr>
      <vt:lpstr>Outline</vt:lpstr>
      <vt:lpstr>Empirical strategy</vt:lpstr>
      <vt:lpstr>Method: Multiple regression </vt:lpstr>
      <vt:lpstr>National model</vt:lpstr>
      <vt:lpstr>Station-specific model </vt:lpstr>
      <vt:lpstr>Daily max, Nanjing, July 1934 and 1980</vt:lpstr>
      <vt:lpstr>Daily max, Nanjing, July and Aug 1934 </vt:lpstr>
      <vt:lpstr>Outline</vt:lpstr>
      <vt:lpstr>National model: Daily max temperature:  Year fixed effects (annual average)</vt:lpstr>
      <vt:lpstr>National model: Prob (daily max temp ≥ 35ºC):  Year fixed effects (annual average)</vt:lpstr>
      <vt:lpstr>National model: Daily max temperature, Jun-Aug: Year fixed effects (annual average)</vt:lpstr>
      <vt:lpstr>National model: Prob (daily max temp ≥ 35ºC), Jun-Aug: Year fixed effects (annual average)</vt:lpstr>
      <vt:lpstr>Incremental prob of daily max temp &gt;= 35ºC in 1951-2010 relative to 1929-44 in China (relative to foreign)</vt:lpstr>
      <vt:lpstr>Slide 25</vt:lpstr>
      <vt:lpstr>Slide 26</vt:lpstr>
      <vt:lpstr>Robustness checks</vt:lpstr>
      <vt:lpstr>Homogeneous sample, Jun-Aug, 1951-2010 </vt:lpstr>
      <vt:lpstr>Outline</vt:lpstr>
      <vt:lpstr>Aerosol effects</vt:lpstr>
      <vt:lpstr>Prob of daily max temp ≥ 35oC:  Including sunshine hours</vt:lpstr>
      <vt:lpstr>Prob of daily max temp ≥ 35oC: Sunshine sample without sunshine covariate </vt:lpstr>
      <vt:lpstr>Evolution of climate: Inland/coastal </vt:lpstr>
      <vt:lpstr>China inland: Prob of daily max temp ≥ 35oC </vt:lpstr>
      <vt:lpstr>China coastal: Prob of daily max temp ≥ 35oC </vt:lpstr>
      <vt:lpstr>Urbanization</vt:lpstr>
      <vt:lpstr>Urbanization: Daily minimum temperature</vt:lpstr>
      <vt:lpstr>Urbanization </vt:lpstr>
      <vt:lpstr>Technology, standards, and procedures </vt:lpstr>
      <vt:lpstr>Technology, standards, and procedures (Kaiser et al. 1993) </vt:lpstr>
      <vt:lpstr>Outline</vt:lpstr>
      <vt:lpstr>Slide 42</vt:lpstr>
      <vt:lpstr>Government policy</vt:lpstr>
      <vt:lpstr>Government policy</vt:lpstr>
      <vt:lpstr>Government policy</vt:lpstr>
      <vt:lpstr>Final Regulation, No. 89 of 2012</vt:lpstr>
      <vt:lpstr>Incentives of local government officials</vt:lpstr>
      <vt:lpstr>Weather reporting</vt:lpstr>
      <vt:lpstr>Compliance with hot weather regulations</vt:lpstr>
      <vt:lpstr>Prob of daily max temp ≥ 35oC, Jun-Aug: Provincial capitals vis-a-vis other stations</vt:lpstr>
      <vt:lpstr>Structural break #1: Less frequent extreme temp, 1954-60</vt:lpstr>
      <vt:lpstr>Less frequent extreme temp, 1954-60: Average summer extreme temp, 1951-53 </vt:lpstr>
      <vt:lpstr>Less frequent extreme temp, 1954-60: Economic structure</vt:lpstr>
      <vt:lpstr>Structural break #2: More frequent extreme temp, 2001-10</vt:lpstr>
      <vt:lpstr>More frequent extreme temp, 2001-10: Mean daily max temperature, 1951-53 </vt:lpstr>
      <vt:lpstr>Less frequent extreme in 1954-60 /  more frequent extreme in 2001-10</vt:lpstr>
      <vt:lpstr>More frequent extreme temp, 2001-10: Pollution Information Transparency Index</vt:lpstr>
      <vt:lpstr>More frequent extreme temp, 2001-10: Economic structure</vt:lpstr>
      <vt:lpstr>Outline</vt:lpstr>
      <vt:lpstr>Implications: Welfare </vt:lpstr>
      <vt:lpstr>Implications: Climate studies</vt:lpstr>
      <vt:lpstr>Slide 62</vt:lpstr>
      <vt:lpstr>Additional presentation</vt:lpstr>
      <vt:lpstr>China, July and August daily max temperature:  1929-44 vis-a-vis 1951-70 </vt:lpstr>
      <vt:lpstr>China, July and August daily max temperature:  1929-44 vis-a-vis 1971-90 </vt:lpstr>
      <vt:lpstr>China, July and August daily max temperature:  1929-44 vis-a-vis 1991-2010 </vt:lpstr>
      <vt:lpstr>China: Station coverage, 1912-1949</vt:lpstr>
      <vt:lpstr>Prob (monthly average daily max temp ≥ 35ºC), Jun-Aug: Year fixed effects (annual average)</vt:lpstr>
      <vt:lpstr>Daily min temperature: Annual average</vt:lpstr>
      <vt:lpstr>National model </vt:lpstr>
      <vt:lpstr>National model: Max and min temperatures</vt:lpstr>
      <vt:lpstr>Prob of daily max temp ≥ 35oC, July:  1954-2010
vis-a-vis 1929-44</vt:lpstr>
      <vt:lpstr>Prob of daily max temp ≥ 35oC, August:  1954-2010 vis-a-vis 1929-44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in China:  Communism is cooler</dc:title>
  <dc:creator>R9-6Y9KY</dc:creator>
  <cp:lastModifiedBy>maranjian</cp:lastModifiedBy>
  <cp:revision>1</cp:revision>
  <dcterms:modified xsi:type="dcterms:W3CDTF">2014-02-10T13:43:55Z</dcterms:modified>
</cp:coreProperties>
</file>