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  <p:sldMasterId id="2147483668" r:id="rId2"/>
  </p:sldMasterIdLst>
  <p:notesMasterIdLst>
    <p:notesMasterId r:id="rId29"/>
  </p:notesMasterIdLst>
  <p:handoutMasterIdLst>
    <p:handoutMasterId r:id="rId30"/>
  </p:handoutMasterIdLst>
  <p:sldIdLst>
    <p:sldId id="257" r:id="rId3"/>
    <p:sldId id="304" r:id="rId4"/>
    <p:sldId id="423" r:id="rId5"/>
    <p:sldId id="407" r:id="rId6"/>
    <p:sldId id="406" r:id="rId7"/>
    <p:sldId id="408" r:id="rId8"/>
    <p:sldId id="305" r:id="rId9"/>
    <p:sldId id="424" r:id="rId10"/>
    <p:sldId id="425" r:id="rId11"/>
    <p:sldId id="409" r:id="rId12"/>
    <p:sldId id="411" r:id="rId13"/>
    <p:sldId id="410" r:id="rId14"/>
    <p:sldId id="306" r:id="rId15"/>
    <p:sldId id="412" r:id="rId16"/>
    <p:sldId id="414" r:id="rId17"/>
    <p:sldId id="324" r:id="rId18"/>
    <p:sldId id="326" r:id="rId19"/>
    <p:sldId id="427" r:id="rId20"/>
    <p:sldId id="417" r:id="rId21"/>
    <p:sldId id="413" r:id="rId22"/>
    <p:sldId id="361" r:id="rId23"/>
    <p:sldId id="317" r:id="rId24"/>
    <p:sldId id="367" r:id="rId25"/>
    <p:sldId id="368" r:id="rId26"/>
    <p:sldId id="318" r:id="rId27"/>
    <p:sldId id="418" r:id="rId28"/>
  </p:sldIdLst>
  <p:sldSz cx="9144000" cy="6858000" type="screen4x3"/>
  <p:notesSz cx="6789738" cy="99298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8" d="100"/>
          <a:sy n="108" d="100"/>
        </p:scale>
        <p:origin x="-170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2219" cy="496490"/>
          </a:xfrm>
          <a:prstGeom prst="rect">
            <a:avLst/>
          </a:prstGeom>
        </p:spPr>
        <p:txBody>
          <a:bodyPr vert="horz" lIns="95518" tIns="47760" rIns="95518" bIns="47760" rtlCol="0"/>
          <a:lstStyle>
            <a:lvl1pPr algn="l">
              <a:defRPr sz="14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5950" y="4"/>
            <a:ext cx="2942219" cy="496490"/>
          </a:xfrm>
          <a:prstGeom prst="rect">
            <a:avLst/>
          </a:prstGeom>
        </p:spPr>
        <p:txBody>
          <a:bodyPr vert="horz" lIns="95518" tIns="47760" rIns="95518" bIns="47760" rtlCol="0"/>
          <a:lstStyle>
            <a:lvl1pPr algn="r">
              <a:defRPr sz="1400"/>
            </a:lvl1pPr>
          </a:lstStyle>
          <a:p>
            <a:fld id="{60F14FE3-BB50-654B-8CAB-8638E6E46268}" type="datetimeFigureOut">
              <a:rPr lang="sv-SE" smtClean="0"/>
              <a:pPr/>
              <a:t>2013-10-23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431603"/>
            <a:ext cx="2942219" cy="496490"/>
          </a:xfrm>
          <a:prstGeom prst="rect">
            <a:avLst/>
          </a:prstGeom>
        </p:spPr>
        <p:txBody>
          <a:bodyPr vert="horz" lIns="95518" tIns="47760" rIns="95518" bIns="47760" rtlCol="0" anchor="b"/>
          <a:lstStyle>
            <a:lvl1pPr algn="l">
              <a:defRPr sz="14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5950" y="9431603"/>
            <a:ext cx="2942219" cy="496490"/>
          </a:xfrm>
          <a:prstGeom prst="rect">
            <a:avLst/>
          </a:prstGeom>
        </p:spPr>
        <p:txBody>
          <a:bodyPr vert="horz" lIns="95518" tIns="47760" rIns="95518" bIns="47760" rtlCol="0" anchor="b"/>
          <a:lstStyle>
            <a:lvl1pPr algn="r">
              <a:defRPr sz="1400"/>
            </a:lvl1pPr>
          </a:lstStyle>
          <a:p>
            <a:fld id="{685B2D93-D7D8-E841-8FB6-D05C004C7C5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443150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2219" cy="496490"/>
          </a:xfrm>
          <a:prstGeom prst="rect">
            <a:avLst/>
          </a:prstGeom>
        </p:spPr>
        <p:txBody>
          <a:bodyPr vert="horz" lIns="95518" tIns="47760" rIns="95518" bIns="47760" rtlCol="0"/>
          <a:lstStyle>
            <a:lvl1pPr algn="l">
              <a:defRPr sz="14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5950" y="4"/>
            <a:ext cx="2942219" cy="496490"/>
          </a:xfrm>
          <a:prstGeom prst="rect">
            <a:avLst/>
          </a:prstGeom>
        </p:spPr>
        <p:txBody>
          <a:bodyPr vert="horz" lIns="95518" tIns="47760" rIns="95518" bIns="47760" rtlCol="0"/>
          <a:lstStyle>
            <a:lvl1pPr algn="r">
              <a:defRPr sz="1400"/>
            </a:lvl1pPr>
          </a:lstStyle>
          <a:p>
            <a:fld id="{E5D41352-FBAE-6A4D-8063-F847AA5EE27E}" type="datetimeFigureOut">
              <a:rPr lang="sv-SE" smtClean="0"/>
              <a:pPr/>
              <a:t>2013-10-23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18" tIns="47760" rIns="95518" bIns="4776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8975" y="4716662"/>
            <a:ext cx="5431790" cy="4468416"/>
          </a:xfrm>
          <a:prstGeom prst="rect">
            <a:avLst/>
          </a:prstGeom>
        </p:spPr>
        <p:txBody>
          <a:bodyPr vert="horz" lIns="95518" tIns="47760" rIns="95518" bIns="4776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431603"/>
            <a:ext cx="2942219" cy="496490"/>
          </a:xfrm>
          <a:prstGeom prst="rect">
            <a:avLst/>
          </a:prstGeom>
        </p:spPr>
        <p:txBody>
          <a:bodyPr vert="horz" lIns="95518" tIns="47760" rIns="95518" bIns="47760" rtlCol="0" anchor="b"/>
          <a:lstStyle>
            <a:lvl1pPr algn="l">
              <a:defRPr sz="14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5950" y="9431603"/>
            <a:ext cx="2942219" cy="496490"/>
          </a:xfrm>
          <a:prstGeom prst="rect">
            <a:avLst/>
          </a:prstGeom>
        </p:spPr>
        <p:txBody>
          <a:bodyPr vert="horz" lIns="95518" tIns="47760" rIns="95518" bIns="47760" rtlCol="0" anchor="b"/>
          <a:lstStyle>
            <a:lvl1pPr algn="r">
              <a:defRPr sz="1400"/>
            </a:lvl1pPr>
          </a:lstStyle>
          <a:p>
            <a:fld id="{FEA4106A-2CB6-0049-A4AF-5340FC5183A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2297566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64950" y="4677154"/>
            <a:ext cx="5430516" cy="446825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9471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9471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9471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9471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9471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82840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82840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9471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9471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94718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9471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39471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9471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64950" y="4677154"/>
            <a:ext cx="5430516" cy="446825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9471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64950" y="4677154"/>
            <a:ext cx="5430516" cy="446825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9471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64950" y="4677154"/>
            <a:ext cx="5430516" cy="446825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9471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9471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206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651" indent="-285635" defTabSz="917206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2540" indent="-228508" defTabSz="917206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99556" indent="-228508" defTabSz="917206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6573" indent="-228508" defTabSz="917206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3589" indent="-228508" algn="ctr" defTabSz="9172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0604" indent="-228508" algn="ctr" defTabSz="9172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7621" indent="-228508" algn="ctr" defTabSz="9172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4637" indent="-228508" algn="ctr" defTabSz="9172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B25FDF-0345-411C-B979-B86A350183A8}" type="slidenum">
              <a:rPr lang="sv-SE" smtClean="0">
                <a:latin typeface="Arial" charset="0"/>
              </a:rPr>
              <a:pPr eaLnBrk="1" hangingPunct="1"/>
              <a:t>8</a:t>
            </a:fld>
            <a:endParaRPr lang="sv-SE" smtClean="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6125"/>
            <a:ext cx="4960938" cy="37226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9471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9471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-1" y="4314235"/>
            <a:ext cx="9144001" cy="84681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0" baseline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0" y="5294535"/>
            <a:ext cx="9144000" cy="68175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0" baseline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268528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aseline="0">
                <a:latin typeface="Times New Roman" pitchFamily="18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02830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OF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 userDrawn="1"/>
        </p:nvSpPr>
        <p:spPr>
          <a:xfrm>
            <a:off x="0" y="264084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aseline="0" noProof="0" dirty="0" smtClean="0">
                <a:latin typeface="Times New Roman" pitchFamily="18" charset="0"/>
                <a:cs typeface="Baskerville"/>
              </a:rPr>
              <a:t>Visit</a:t>
            </a:r>
            <a:r>
              <a:rPr lang="en-US" sz="4800" noProof="0" dirty="0" smtClean="0">
                <a:latin typeface="Times New Roman" pitchFamily="18" charset="0"/>
                <a:cs typeface="Baskerville"/>
              </a:rPr>
              <a:t> us at</a:t>
            </a:r>
          </a:p>
          <a:p>
            <a:pPr algn="ctr"/>
            <a:r>
              <a:rPr lang="en-US" sz="4800" noProof="0" dirty="0" smtClean="0">
                <a:latin typeface="Times New Roman" pitchFamily="18" charset="0"/>
                <a:cs typeface="Baskerville"/>
              </a:rPr>
              <a:t>www.houseoffinance.se</a:t>
            </a:r>
            <a:endParaRPr lang="en-US" sz="4800" noProof="0" dirty="0">
              <a:latin typeface="Times New Roman" pitchFamily="18" charset="0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0224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3961" y="241888"/>
            <a:ext cx="8631893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273961" y="1524000"/>
            <a:ext cx="8631893" cy="4630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</a:t>
            </a:r>
          </a:p>
          <a:p>
            <a:pPr lvl="1"/>
            <a:r>
              <a:rPr lang="en-US" noProof="0" dirty="0" err="1" smtClean="0"/>
              <a:t>asdad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Asdad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Asasds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asddssa</a:t>
            </a:r>
            <a:endParaRPr lang="en-US" noProof="0" dirty="0" smtClean="0"/>
          </a:p>
          <a:p>
            <a:pPr lvl="1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xmlns="" val="2601881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73961" y="241888"/>
            <a:ext cx="8631893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273961" y="1524000"/>
            <a:ext cx="8631893" cy="4630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</a:t>
            </a:r>
          </a:p>
          <a:p>
            <a:pPr lvl="1"/>
            <a:r>
              <a:rPr lang="en-US" noProof="0" dirty="0" err="1" smtClean="0"/>
              <a:t>asdad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Asdad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Asasds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asddssa</a:t>
            </a:r>
            <a:endParaRPr lang="en-US" noProof="0" dirty="0" smtClean="0"/>
          </a:p>
          <a:p>
            <a:pPr lvl="1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xmlns="" val="2847889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SHoF blå bård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"/>
            <a:ext cx="9180000" cy="1226300"/>
          </a:xfrm>
          <a:prstGeom prst="rect">
            <a:avLst/>
          </a:prstGeom>
        </p:spPr>
      </p:pic>
      <p:sp>
        <p:nvSpPr>
          <p:cNvPr id="5" name="Platshållare för bildnummer 3"/>
          <p:cNvSpPr txBox="1">
            <a:spLocks/>
          </p:cNvSpPr>
          <p:nvPr userDrawn="1"/>
        </p:nvSpPr>
        <p:spPr>
          <a:xfrm>
            <a:off x="6876641" y="6371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F817B08-DBB3-1549-A3AD-C3350DB60640}" type="slidenum">
              <a:rPr lang="en-US" sz="1400" noProof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/>
              <a:t>‹#›</a:t>
            </a:fld>
            <a:endParaRPr lang="en-US" sz="1400" noProof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62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3961" y="241888"/>
            <a:ext cx="8631893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961" y="1524000"/>
            <a:ext cx="8631893" cy="4630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</a:t>
            </a:r>
          </a:p>
          <a:p>
            <a:pPr lvl="1"/>
            <a:r>
              <a:rPr lang="en-US" noProof="0" dirty="0" err="1" smtClean="0"/>
              <a:t>asdad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Asdad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Asasds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asddssa</a:t>
            </a:r>
            <a:endParaRPr lang="en-US" noProof="0" dirty="0" smtClean="0"/>
          </a:p>
          <a:p>
            <a:pPr lvl="1"/>
            <a:endParaRPr lang="en-US" noProof="0" dirty="0" smtClean="0"/>
          </a:p>
        </p:txBody>
      </p:sp>
      <p:pic>
        <p:nvPicPr>
          <p:cNvPr id="5" name="Bildobjekt 4" descr="SHoF loggo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4822" y="5878134"/>
            <a:ext cx="1320919" cy="738775"/>
          </a:xfrm>
          <a:prstGeom prst="rect">
            <a:avLst/>
          </a:prstGeom>
        </p:spPr>
      </p:pic>
      <p:sp>
        <p:nvSpPr>
          <p:cNvPr id="7" name="Platshållare för bildnummer 3"/>
          <p:cNvSpPr txBox="1">
            <a:spLocks/>
          </p:cNvSpPr>
          <p:nvPr userDrawn="1"/>
        </p:nvSpPr>
        <p:spPr>
          <a:xfrm>
            <a:off x="6891007" y="64203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F817B08-DBB3-1549-A3AD-C3350DB60640}" type="slidenum">
              <a:rPr lang="en-US" sz="1600" noProof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/>
              <a:t>‹#›</a:t>
            </a:fld>
            <a:endParaRPr lang="en-US" sz="1600" noProof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82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 cap="none" baseline="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257300" indent="-342900" algn="l" defTabSz="4572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57350" indent="-285750" algn="l" defTabSz="457200" rtl="0" eaLnBrk="1" latinLnBrk="0" hangingPunct="1">
        <a:spcBef>
          <a:spcPct val="20000"/>
        </a:spcBef>
        <a:buFont typeface="Times New Roman" pitchFamily="18" charset="0"/>
        <a:buChar char="-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171700" indent="-342900" algn="l" defTabSz="457200" rtl="0" eaLnBrk="1" latinLnBrk="0" hangingPunct="1">
        <a:spcBef>
          <a:spcPct val="20000"/>
        </a:spcBef>
        <a:buFont typeface="Times New Roman" pitchFamily="18" charset="0"/>
        <a:buChar char="-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0"/>
          </p:nvPr>
        </p:nvSpPr>
        <p:spPr>
          <a:xfrm>
            <a:off x="-1" y="3467230"/>
            <a:ext cx="9144001" cy="846817"/>
          </a:xfrm>
        </p:spPr>
        <p:txBody>
          <a:bodyPr/>
          <a:lstStyle/>
          <a:p>
            <a:r>
              <a:rPr lang="sv-SE" dirty="0" smtClean="0"/>
              <a:t>Lars E.O. Svensson</a:t>
            </a:r>
          </a:p>
          <a:p>
            <a:r>
              <a:rPr lang="sv-SE" sz="2800" dirty="0" smtClean="0"/>
              <a:t>Web: </a:t>
            </a:r>
            <a:r>
              <a:rPr lang="sv-SE" sz="2800" dirty="0" err="1" smtClean="0"/>
              <a:t>larseosvensson.se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0" y="4773881"/>
            <a:ext cx="9144000" cy="1496289"/>
          </a:xfrm>
        </p:spPr>
        <p:txBody>
          <a:bodyPr/>
          <a:lstStyle/>
          <a:p>
            <a:r>
              <a:rPr lang="en-GB" smtClean="0"/>
              <a:t>“</a:t>
            </a:r>
            <a:r>
              <a:rPr lang="en-GB" dirty="0" smtClean="0"/>
              <a:t>Lessons from the Financial Crisis for Monetary Policy”</a:t>
            </a:r>
            <a:br>
              <a:rPr lang="en-GB" dirty="0" smtClean="0"/>
            </a:br>
            <a:r>
              <a:rPr lang="en-GB" dirty="0" smtClean="0"/>
              <a:t>NBER conference, Boston, October 18-19, 2013</a:t>
            </a:r>
          </a:p>
          <a:p>
            <a:endParaRPr lang="en-GB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0" y="1771464"/>
            <a:ext cx="9144000" cy="1143000"/>
          </a:xfrm>
        </p:spPr>
        <p:txBody>
          <a:bodyPr/>
          <a:lstStyle/>
          <a:p>
            <a:pPr marL="0" indent="0"/>
            <a:r>
              <a:rPr lang="en-GB" b="1" dirty="0" smtClean="0"/>
              <a:t>Forward guidance as a Monetary Policy Tool in Theory and Practice: </a:t>
            </a:r>
            <a:br>
              <a:rPr lang="en-GB" b="1" dirty="0" smtClean="0"/>
            </a:br>
            <a:r>
              <a:rPr lang="en-GB" b="1" dirty="0" smtClean="0"/>
              <a:t>The Swedish Experience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432711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53313" cy="1143000"/>
          </a:xfrm>
        </p:spPr>
        <p:txBody>
          <a:bodyPr/>
          <a:lstStyle/>
          <a:p>
            <a:r>
              <a:rPr lang="en-GB" sz="2800" b="1" dirty="0" smtClean="0"/>
              <a:t>The Swedish experience</a:t>
            </a:r>
            <a:endParaRPr lang="en-GB" sz="28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1813" y="1556792"/>
            <a:ext cx="8229600" cy="4962761"/>
          </a:xfrm>
        </p:spPr>
        <p:txBody>
          <a:bodyPr>
            <a:normAutofit/>
          </a:bodyPr>
          <a:lstStyle/>
          <a:p>
            <a:r>
              <a:rPr lang="en-GB" sz="2600" dirty="0" smtClean="0"/>
              <a:t>What were the consequences of the September 2011 discrepancy?</a:t>
            </a:r>
          </a:p>
          <a:p>
            <a:r>
              <a:rPr lang="en-GB" sz="2600" dirty="0" smtClean="0"/>
              <a:t>What were the reasons?</a:t>
            </a:r>
          </a:p>
        </p:txBody>
      </p:sp>
    </p:spTree>
    <p:extLst>
      <p:ext uri="{BB962C8B-B14F-4D97-AF65-F5344CB8AC3E}">
        <p14:creationId xmlns:p14="http://schemas.microsoft.com/office/powerpoint/2010/main" xmlns="" val="100928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53313" cy="1143000"/>
          </a:xfrm>
        </p:spPr>
        <p:txBody>
          <a:bodyPr/>
          <a:lstStyle/>
          <a:p>
            <a:r>
              <a:rPr lang="en-GB" sz="2800" b="1" dirty="0" smtClean="0"/>
              <a:t>Another discrepancy: Foreign policy rates</a:t>
            </a:r>
            <a:endParaRPr lang="en-GB" sz="28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1813" y="1556792"/>
            <a:ext cx="8229600" cy="4962761"/>
          </a:xfrm>
        </p:spPr>
        <p:txBody>
          <a:bodyPr>
            <a:normAutofit/>
          </a:bodyPr>
          <a:lstStyle/>
          <a:p>
            <a:r>
              <a:rPr lang="en-GB" sz="2600" dirty="0" smtClean="0"/>
              <a:t>September 2011: Riksbank forecast of foreign policy rates much above market expectations of foreign policy rate</a:t>
            </a:r>
          </a:p>
          <a:p>
            <a:endParaRPr lang="en-GB" sz="2600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8500" y="2592258"/>
            <a:ext cx="6151289" cy="4003931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xmlns="" val="199292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53313" cy="1143000"/>
          </a:xfrm>
        </p:spPr>
        <p:txBody>
          <a:bodyPr/>
          <a:lstStyle/>
          <a:p>
            <a:r>
              <a:rPr lang="en-GB" sz="2800" b="1" dirty="0" smtClean="0"/>
              <a:t>Another discrepancy: Yield curves</a:t>
            </a:r>
            <a:endParaRPr lang="en-GB" sz="28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1813" y="1556792"/>
            <a:ext cx="8229600" cy="4962761"/>
          </a:xfrm>
        </p:spPr>
        <p:txBody>
          <a:bodyPr>
            <a:normAutofit/>
          </a:bodyPr>
          <a:lstStyle/>
          <a:p>
            <a:r>
              <a:rPr lang="en-GB" sz="2600" dirty="0" smtClean="0"/>
              <a:t>Yield curve discrepancies</a:t>
            </a:r>
          </a:p>
          <a:p>
            <a:endParaRPr lang="en-GB" sz="2600" dirty="0" smtClean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389" y="2288671"/>
            <a:ext cx="6444000" cy="4003200"/>
          </a:xfrm>
          <a:prstGeom prst="rect">
            <a:avLst/>
          </a:prstGeom>
          <a:noFill/>
        </p:spPr>
      </p:pic>
      <p:sp>
        <p:nvSpPr>
          <p:cNvPr id="5" name="Oval 4"/>
          <p:cNvSpPr>
            <a:spLocks noChangeAspect="1"/>
          </p:cNvSpPr>
          <p:nvPr/>
        </p:nvSpPr>
        <p:spPr>
          <a:xfrm>
            <a:off x="6608477" y="3490916"/>
            <a:ext cx="365760" cy="3657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6608477" y="4620521"/>
            <a:ext cx="365760" cy="3657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526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53313" cy="1143000"/>
          </a:xfrm>
        </p:spPr>
        <p:txBody>
          <a:bodyPr/>
          <a:lstStyle/>
          <a:p>
            <a:r>
              <a:rPr lang="en-GB" sz="2800" b="1" dirty="0" smtClean="0"/>
              <a:t>Another discrepancy: Foreign policy rates</a:t>
            </a:r>
            <a:endParaRPr lang="en-GB" sz="28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1812" y="1556792"/>
            <a:ext cx="8360667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 higher Riksbank forecast of foreign policy rates supported a higher Riksbank policy-rate path</a:t>
            </a:r>
          </a:p>
          <a:p>
            <a:r>
              <a:rPr lang="en-GB" dirty="0" smtClean="0"/>
              <a:t>But market begged to differ</a:t>
            </a:r>
          </a:p>
          <a:p>
            <a:pPr lvl="1"/>
            <a:r>
              <a:rPr lang="en-GB" dirty="0" smtClean="0"/>
              <a:t>If Riksbank would follow its policy-rate path, the krona would strengthened too much</a:t>
            </a:r>
          </a:p>
          <a:p>
            <a:pPr lvl="1"/>
            <a:r>
              <a:rPr lang="en-GB" dirty="0" smtClean="0"/>
              <a:t>Export, GDP, employment, and inflation would fall</a:t>
            </a:r>
          </a:p>
          <a:p>
            <a:pPr lvl="1"/>
            <a:r>
              <a:rPr lang="en-GB" dirty="0" smtClean="0"/>
              <a:t>The Riksbank would be forced to follow a lower path</a:t>
            </a:r>
          </a:p>
          <a:p>
            <a:r>
              <a:rPr lang="en-GB" dirty="0"/>
              <a:t>Riksbank forecasts of target variables deeply inconsistent</a:t>
            </a:r>
          </a:p>
          <a:p>
            <a:pPr lvl="1"/>
            <a:r>
              <a:rPr lang="en-GB" dirty="0"/>
              <a:t>Asset-price </a:t>
            </a:r>
            <a:r>
              <a:rPr lang="en-GB" dirty="0" smtClean="0"/>
              <a:t>inputs (exchange rates, stock market) </a:t>
            </a:r>
            <a:r>
              <a:rPr lang="en-GB" dirty="0"/>
              <a:t>in forecasts conditional on market path, not Riksbank </a:t>
            </a:r>
            <a:r>
              <a:rPr lang="en-GB" dirty="0" smtClean="0"/>
              <a:t>path</a:t>
            </a:r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297513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53313" cy="1143000"/>
          </a:xfrm>
        </p:spPr>
        <p:txBody>
          <a:bodyPr/>
          <a:lstStyle/>
          <a:p>
            <a:r>
              <a:rPr lang="en-GB" sz="2800" b="1" dirty="0" smtClean="0"/>
              <a:t>Market disbelief a good thing (this time)</a:t>
            </a:r>
            <a:endParaRPr lang="en-GB" sz="28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1812" y="1556792"/>
            <a:ext cx="8360667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Actual financial conditions much easier than Riksbank path</a:t>
            </a:r>
          </a:p>
          <a:p>
            <a:r>
              <a:rPr lang="en-GB" dirty="0" smtClean="0"/>
              <a:t>Suppose the market would have believed the Riksbank policy-rate path</a:t>
            </a:r>
          </a:p>
          <a:p>
            <a:pPr lvl="1"/>
            <a:r>
              <a:rPr lang="en-GB" dirty="0" smtClean="0"/>
              <a:t>A 5-year interest rate would have increased from 1.5% to 3.2% (1.7 p.p.)</a:t>
            </a:r>
          </a:p>
          <a:p>
            <a:pPr lvl="1"/>
            <a:r>
              <a:rPr lang="en-GB" dirty="0" smtClean="0"/>
              <a:t>Not good for the economy (w/ low inflation and high unemployment) 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23308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53313" cy="1143000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High policy-rate path part of a bigger picture</a:t>
            </a:r>
            <a:endParaRPr lang="en-GB" sz="28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Tightening in June/July 2010, in spite of low inflation forecast and high unemployment forecast</a:t>
            </a:r>
          </a:p>
          <a:p>
            <a:r>
              <a:rPr lang="en-GB" dirty="0" smtClean="0"/>
              <a:t>Fed and Riksbank inflation and unemployment forecasts similar…</a:t>
            </a:r>
          </a:p>
          <a:p>
            <a:r>
              <a:rPr lang="en-GB" dirty="0" smtClean="0"/>
              <a:t>… but policies very different</a:t>
            </a:r>
          </a:p>
        </p:txBody>
      </p:sp>
    </p:spTree>
    <p:extLst>
      <p:ext uri="{BB962C8B-B14F-4D97-AF65-F5344CB8AC3E}">
        <p14:creationId xmlns:p14="http://schemas.microsoft.com/office/powerpoint/2010/main" xmlns="" val="365407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60" y="254387"/>
            <a:ext cx="7453313" cy="1014373"/>
          </a:xfrm>
        </p:spPr>
        <p:txBody>
          <a:bodyPr/>
          <a:lstStyle/>
          <a:p>
            <a:r>
              <a:rPr lang="en-GB" sz="2800" b="1" dirty="0" smtClean="0"/>
              <a:t>Fed and Riksbank, June/July 2010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44684" y="1397387"/>
            <a:ext cx="931665" cy="3385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+mn-lt"/>
              </a:rPr>
              <a:t>Policy rate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60007" y="1412776"/>
            <a:ext cx="85151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+mn-lt"/>
              </a:rPr>
              <a:t>Inflation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39492" y="3913311"/>
            <a:ext cx="115288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+mn-lt"/>
              </a:rPr>
              <a:t>Unemployment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19222" y="6232920"/>
            <a:ext cx="7913218" cy="4046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Svensson (2011), “Practical </a:t>
            </a:r>
            <a:r>
              <a:rPr lang="en-US" sz="1600" dirty="0">
                <a:latin typeface="Times New Roman"/>
                <a:cs typeface="Times New Roman"/>
              </a:rPr>
              <a:t>Monetary Policy: Examples from </a:t>
            </a:r>
            <a:r>
              <a:rPr lang="en-US" sz="1600" dirty="0" smtClean="0">
                <a:latin typeface="Times New Roman"/>
                <a:cs typeface="Times New Roman"/>
              </a:rPr>
              <a:t>Sweden</a:t>
            </a:r>
            <a:br>
              <a:rPr lang="en-US" sz="1600" dirty="0" smtClean="0">
                <a:latin typeface="Times New Roman"/>
                <a:cs typeface="Times New Roman"/>
              </a:rPr>
            </a:b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and the </a:t>
            </a:r>
            <a:r>
              <a:rPr lang="en-US" sz="1600" dirty="0" smtClean="0">
                <a:latin typeface="Times New Roman"/>
                <a:cs typeface="Times New Roman"/>
              </a:rPr>
              <a:t>United,” </a:t>
            </a:r>
            <a:r>
              <a:rPr lang="en-US" sz="1600" i="1" dirty="0" smtClean="0">
                <a:latin typeface="Times New Roman"/>
                <a:cs typeface="Times New Roman"/>
              </a:rPr>
              <a:t>Brookings </a:t>
            </a:r>
            <a:r>
              <a:rPr lang="en-US" sz="1600" i="1" dirty="0">
                <a:latin typeface="Times New Roman"/>
                <a:cs typeface="Times New Roman"/>
              </a:rPr>
              <a:t>Papers on Economic Activity</a:t>
            </a:r>
            <a:r>
              <a:rPr lang="en-US" sz="1600" dirty="0">
                <a:latin typeface="Times New Roman"/>
                <a:cs typeface="Times New Roman"/>
              </a:rPr>
              <a:t>, Fall 2011, 289-</a:t>
            </a:r>
            <a:r>
              <a:rPr lang="en-US" sz="1600" dirty="0" smtClean="0">
                <a:latin typeface="Times New Roman"/>
                <a:cs typeface="Times New Roman"/>
              </a:rPr>
              <a:t>332.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41936"/>
            <a:ext cx="3240000" cy="21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0186" y="4221088"/>
            <a:ext cx="3240000" cy="211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360" y="1745434"/>
            <a:ext cx="3240000" cy="211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719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What happened: Too low inflation and too high unemployment – Note counterfactual, low policy rate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46901" y="1484784"/>
            <a:ext cx="112723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+mn-lt"/>
              </a:rPr>
              <a:t>Policy rate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53855" y="1506270"/>
            <a:ext cx="66236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+mn-lt"/>
              </a:rPr>
              <a:t>CPIF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1615" y="3913311"/>
            <a:ext cx="427873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+mn-lt"/>
              </a:rPr>
              <a:t>Household debt ratio, % of disposable income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06230" y="3913311"/>
            <a:ext cx="15311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+mn-lt"/>
              </a:rPr>
              <a:t>Unemployment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3968" y="6495147"/>
            <a:ext cx="4212208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r"/>
            <a:r>
              <a:rPr lang="en-GB" sz="1000" dirty="0" smtClean="0">
                <a:solidFill>
                  <a:srgbClr val="000000"/>
                </a:solidFill>
                <a:latin typeface="Times New Roman"/>
              </a:rPr>
              <a:t>Sources: The Riksbank, Statistics Sweden, and own</a:t>
            </a:r>
            <a:r>
              <a:rPr lang="en-GB" dirty="0" smtClean="0"/>
              <a:t> </a:t>
            </a:r>
            <a:r>
              <a:rPr lang="en-GB" sz="1000" dirty="0" smtClean="0">
                <a:solidFill>
                  <a:srgbClr val="000000"/>
                </a:solidFill>
                <a:latin typeface="Times New Roman"/>
              </a:rPr>
              <a:t>calculations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2099" y="4353961"/>
            <a:ext cx="3240000" cy="1976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405" y="1844824"/>
            <a:ext cx="3240000" cy="197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2099" y="1844824"/>
            <a:ext cx="3240000" cy="197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958" y="4251865"/>
            <a:ext cx="3604018" cy="211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49137" y="5531462"/>
            <a:ext cx="729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hlinkClick r:id="rId7" action="ppaction://hlinksldjump"/>
              </a:rPr>
              <a:t>Cont.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137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Riksbank inflation forecasts biased upwards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-41957" r="-41957"/>
          <a:stretch>
            <a:fillRect/>
          </a:stretch>
        </p:blipFill>
        <p:spPr>
          <a:xfrm>
            <a:off x="658497" y="2045936"/>
            <a:ext cx="8247357" cy="41088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9658" y="6243635"/>
            <a:ext cx="5376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National Institute of Economic Research (2013)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0136" y="1645706"/>
            <a:ext cx="7039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Riksbank inflation forecasts and actual outcome (CPIF)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63057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53313" cy="1143000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Why this policy?</a:t>
            </a:r>
            <a:endParaRPr lang="en-GB" sz="28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200" dirty="0" smtClean="0"/>
              <a:t>Concern about housing prices and household debt</a:t>
            </a:r>
          </a:p>
          <a:p>
            <a:r>
              <a:rPr lang="en-GB" sz="2200" dirty="0"/>
              <a:t>“Leaning against the wind” </a:t>
            </a:r>
            <a:r>
              <a:rPr lang="en-GB" sz="2200" dirty="0" smtClean="0"/>
              <a:t>(a </a:t>
            </a:r>
            <a:r>
              <a:rPr lang="en-GB" sz="2200" dirty="0"/>
              <a:t>higher policy </a:t>
            </a:r>
            <a:r>
              <a:rPr lang="en-GB" sz="2200" dirty="0" smtClean="0"/>
              <a:t>rate) since 2003 (</a:t>
            </a:r>
            <a:r>
              <a:rPr lang="en-GB" sz="2200" dirty="0" err="1" smtClean="0"/>
              <a:t>Giavazzi</a:t>
            </a:r>
            <a:r>
              <a:rPr lang="en-GB" sz="2200" dirty="0" smtClean="0"/>
              <a:t> and </a:t>
            </a:r>
            <a:r>
              <a:rPr lang="en-GB" sz="2200" dirty="0" err="1" smtClean="0"/>
              <a:t>Mishkin</a:t>
            </a:r>
            <a:r>
              <a:rPr lang="en-GB" sz="2200" dirty="0" smtClean="0"/>
              <a:t> 2006)</a:t>
            </a:r>
          </a:p>
          <a:p>
            <a:r>
              <a:rPr lang="en-GB" sz="2200" dirty="0" smtClean="0"/>
              <a:t>Not clearly explained: </a:t>
            </a:r>
          </a:p>
          <a:p>
            <a:r>
              <a:rPr lang="en-GB" sz="2200" dirty="0" smtClean="0"/>
              <a:t>“</a:t>
            </a:r>
            <a:r>
              <a:rPr lang="en-GB" sz="2200" i="1" dirty="0" smtClean="0"/>
              <a:t>Another factor </a:t>
            </a:r>
            <a:r>
              <a:rPr lang="en-GB" sz="2200" dirty="0" smtClean="0"/>
              <a:t>[in relation to the policy-rate increase] </a:t>
            </a:r>
            <a:r>
              <a:rPr lang="en-GB" sz="2200" i="1" dirty="0" smtClean="0"/>
              <a:t>is that household indebtedness has increased significantly in recent years</a:t>
            </a:r>
            <a:r>
              <a:rPr lang="en-GB" sz="2200" dirty="0" smtClean="0"/>
              <a:t>” (June/July 2010 press release)</a:t>
            </a:r>
            <a:endParaRPr lang="en-GB" sz="2200" dirty="0"/>
          </a:p>
          <a:p>
            <a:r>
              <a:rPr lang="en-GB" sz="2200" dirty="0" smtClean="0"/>
              <a:t>“[</a:t>
            </a:r>
            <a:r>
              <a:rPr lang="en-GB" sz="2200" i="1" dirty="0" smtClean="0"/>
              <a:t>A</a:t>
            </a:r>
            <a:r>
              <a:rPr lang="en-GB" sz="2200" dirty="0" smtClean="0"/>
              <a:t>]</a:t>
            </a:r>
            <a:r>
              <a:rPr lang="en-US" sz="2200" i="1" dirty="0" smtClean="0"/>
              <a:t>n </a:t>
            </a:r>
            <a:r>
              <a:rPr lang="en-US" sz="2200" i="1" dirty="0"/>
              <a:t>interest rate increase was also a signal to avoid new financial imbalances from building up and that household indebtedness ought not to rise too </a:t>
            </a:r>
            <a:r>
              <a:rPr lang="en-US" sz="2200" i="1" dirty="0" smtClean="0"/>
              <a:t>much</a:t>
            </a:r>
            <a:r>
              <a:rPr lang="en-GB" sz="2200" dirty="0" smtClean="0"/>
              <a:t>” (</a:t>
            </a:r>
            <a:r>
              <a:rPr lang="en-GB" sz="2200" dirty="0" err="1" smtClean="0"/>
              <a:t>Ingves</a:t>
            </a:r>
            <a:r>
              <a:rPr lang="en-GB" sz="2200" dirty="0" smtClean="0"/>
              <a:t>, in June/July 2010 minutes)</a:t>
            </a:r>
          </a:p>
          <a:p>
            <a:r>
              <a:rPr lang="en-GB" sz="2200" dirty="0" smtClean="0"/>
              <a:t>Limiting debt “beneficial side effect.” </a:t>
            </a:r>
          </a:p>
          <a:p>
            <a:r>
              <a:rPr lang="en-GB" sz="2200" dirty="0" smtClean="0"/>
              <a:t>Tradeoff w/ inflation and unemployment not admitted until op-ed October 2012 by Governor </a:t>
            </a:r>
            <a:r>
              <a:rPr lang="en-GB" sz="2200" dirty="0" err="1" smtClean="0"/>
              <a:t>Ingves</a:t>
            </a:r>
            <a:endParaRPr lang="en-GB" sz="2200" dirty="0" smtClean="0"/>
          </a:p>
          <a:p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xmlns="" val="422308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1143000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Outline</a:t>
            </a:r>
            <a:endParaRPr lang="en-GB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1813" y="155679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 mandate?</a:t>
            </a:r>
          </a:p>
          <a:p>
            <a:r>
              <a:rPr lang="en-GB" dirty="0" smtClean="0"/>
              <a:t>Forward guidance as special or normal policy?</a:t>
            </a:r>
          </a:p>
          <a:p>
            <a:r>
              <a:rPr lang="en-GB" dirty="0" smtClean="0"/>
              <a:t>The Swedish experience: Success and failure</a:t>
            </a:r>
          </a:p>
          <a:p>
            <a:r>
              <a:rPr lang="en-GB" dirty="0" smtClean="0"/>
              <a:t>Consequences of a high policy-rate path?</a:t>
            </a:r>
          </a:p>
          <a:p>
            <a:r>
              <a:rPr lang="en-GB" dirty="0" smtClean="0"/>
              <a:t>Why such a high policy-rate path?</a:t>
            </a:r>
          </a:p>
          <a:p>
            <a:r>
              <a:rPr lang="en-GB" dirty="0" smtClean="0"/>
              <a:t>Is leaning against the wind effective in limiting household debt?</a:t>
            </a:r>
          </a:p>
          <a:p>
            <a:r>
              <a:rPr lang="en-GB" dirty="0" smtClean="0"/>
              <a:t>How to avoid publishing irrelevant policy-rate paths?</a:t>
            </a:r>
          </a:p>
          <a:p>
            <a:r>
              <a:rPr lang="en-GB" dirty="0" smtClean="0"/>
              <a:t>How to avoid neglecting the mandate?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108014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53313" cy="1143000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But “leaning against the wind” as a way of reducing household debt is counterproductive</a:t>
            </a:r>
            <a:endParaRPr lang="en-GB" sz="28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“Leaning against the wind” – a higher policy rate – actually </a:t>
            </a:r>
            <a:r>
              <a:rPr lang="en-GB" i="1" dirty="0" smtClean="0"/>
              <a:t>increases</a:t>
            </a:r>
            <a:r>
              <a:rPr lang="en-GB" dirty="0" smtClean="0"/>
              <a:t> (not reduces) real debt and the debt-to-GDP and debt-to-income ratios (Svensson 2013)</a:t>
            </a:r>
          </a:p>
          <a:p>
            <a:r>
              <a:rPr lang="en-GB" dirty="0" smtClean="0"/>
              <a:t>The policy rate affects total nominal debt very slowly – but the price level, nominal GDP and nominal income </a:t>
            </a:r>
            <a:r>
              <a:rPr lang="en-GB" smtClean="0"/>
              <a:t>much faster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238960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61" y="241888"/>
            <a:ext cx="8631893" cy="1143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Impulse responses to 1 percentage point higher policy rate </a:t>
            </a:r>
            <a:br>
              <a:rPr lang="en-US" sz="2400" b="1" dirty="0" smtClean="0"/>
            </a:br>
            <a:r>
              <a:rPr lang="en-US" sz="2400" b="1" dirty="0" smtClean="0"/>
              <a:t>during year 1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" y="1523365"/>
            <a:ext cx="3960000" cy="25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" y="3943350"/>
            <a:ext cx="3960000" cy="253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35430"/>
            <a:ext cx="3960000" cy="253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0080" y="3946525"/>
            <a:ext cx="3960000" cy="25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7400" y="6254375"/>
            <a:ext cx="5955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Source: Svensson (2013), “Leaning against the wind leads to higher (not lower) 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household debt-to-GDP ratio,” larseosvensson.se.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52850" y="6324359"/>
            <a:ext cx="729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hlinkClick r:id="rId6" action="ppaction://hlinksldjump"/>
              </a:rPr>
              <a:t>Cont.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053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53313" cy="1143000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In the longer run, lower inflation than target and expectations causes </a:t>
            </a:r>
            <a:r>
              <a:rPr lang="en-GB" sz="2800" b="1" dirty="0" err="1" smtClean="0"/>
              <a:t>Fisherian</a:t>
            </a:r>
            <a:r>
              <a:rPr lang="en-GB" sz="2800" b="1" dirty="0" smtClean="0"/>
              <a:t> debt deflation</a:t>
            </a:r>
            <a:endParaRPr lang="en-GB" sz="28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Since 1997 shorter and longer run expectations have been close to the inflation target</a:t>
            </a:r>
          </a:p>
          <a:p>
            <a:r>
              <a:rPr lang="en-GB" dirty="0" smtClean="0"/>
              <a:t>Average inflation has been lower than target</a:t>
            </a:r>
          </a:p>
          <a:p>
            <a:r>
              <a:rPr lang="en-GB" dirty="0" smtClean="0"/>
              <a:t>The actual price level has fallen below the expected price level</a:t>
            </a:r>
          </a:p>
          <a:p>
            <a:r>
              <a:rPr lang="en-GB" dirty="0" smtClean="0"/>
              <a:t>Real debt has become higher than expected</a:t>
            </a:r>
          </a:p>
        </p:txBody>
      </p:sp>
    </p:spTree>
    <p:extLst>
      <p:ext uri="{BB962C8B-B14F-4D97-AF65-F5344CB8AC3E}">
        <p14:creationId xmlns:p14="http://schemas.microsoft.com/office/powerpoint/2010/main" xmlns="" val="136199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>Price level ex post lower than anticipated</a:t>
            </a:r>
            <a:endParaRPr lang="en-US" sz="2800" b="1" dirty="0"/>
          </a:p>
        </p:txBody>
      </p:sp>
      <p:pic>
        <p:nvPicPr>
          <p:cNvPr id="6" name="Content Placeholder 5" descr="Pric-level-Can-Swe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2"/>
          <a:stretch/>
        </p:blipFill>
        <p:spPr>
          <a:xfrm>
            <a:off x="504857" y="1678783"/>
            <a:ext cx="7200000" cy="4565210"/>
          </a:xfrm>
        </p:spPr>
      </p:pic>
    </p:spTree>
    <p:extLst>
      <p:ext uri="{BB962C8B-B14F-4D97-AF65-F5344CB8AC3E}">
        <p14:creationId xmlns:p14="http://schemas.microsoft.com/office/powerpoint/2010/main" xmlns="" val="426656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5" b="-299"/>
          <a:stretch/>
        </p:blipFill>
        <p:spPr>
          <a:xfrm>
            <a:off x="525847" y="2755075"/>
            <a:ext cx="6884356" cy="377435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61" y="241888"/>
            <a:ext cx="8763161" cy="1143000"/>
          </a:xfrm>
        </p:spPr>
        <p:txBody>
          <a:bodyPr/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“Debt deflation”: Real debt higher than anticipated!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0848" y="1543806"/>
            <a:ext cx="8202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Unaticipated increase in real value of nominal debt in July 2013, depending on when the debt was taken on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32547" y="241069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Percent</a:t>
            </a:r>
            <a:endParaRPr lang="en-US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057295" y="3891966"/>
            <a:ext cx="365760" cy="3657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322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53313" cy="1143000"/>
          </a:xfrm>
        </p:spPr>
        <p:txBody>
          <a:bodyPr/>
          <a:lstStyle/>
          <a:p>
            <a:r>
              <a:rPr lang="en-GB" sz="2800" b="1" dirty="0" smtClean="0"/>
              <a:t>How to avoid this?</a:t>
            </a:r>
            <a:endParaRPr lang="en-GB" sz="28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How to avoid publishing a policy-rate path such as that of September 2011?</a:t>
            </a:r>
          </a:p>
          <a:p>
            <a:pPr lvl="1"/>
            <a:r>
              <a:rPr lang="en-GB" dirty="0" smtClean="0"/>
              <a:t>Take framework of forecast targeting seriously</a:t>
            </a:r>
          </a:p>
          <a:p>
            <a:pPr lvl="1"/>
            <a:r>
              <a:rPr lang="en-GB" dirty="0" smtClean="0"/>
              <a:t>If discrepancy between CB path and market path, construct forecasts of target variables for both paths</a:t>
            </a:r>
          </a:p>
          <a:p>
            <a:pPr lvl="1"/>
            <a:r>
              <a:rPr lang="en-GB" dirty="0" smtClean="0"/>
              <a:t>Forces handling of any large discrepancy</a:t>
            </a:r>
          </a:p>
          <a:p>
            <a:pPr lvl="1"/>
            <a:r>
              <a:rPr lang="en-GB" dirty="0" smtClean="0"/>
              <a:t>Actually, do this normally</a:t>
            </a:r>
          </a:p>
          <a:p>
            <a:pPr lvl="1"/>
            <a:r>
              <a:rPr lang="en-GB" dirty="0" smtClean="0"/>
              <a:t>Construct forecasts of target paths for several alternative CB paths</a:t>
            </a:r>
          </a:p>
          <a:p>
            <a:pPr lvl="1"/>
            <a:r>
              <a:rPr lang="en-GB" dirty="0" smtClean="0"/>
              <a:t>Distinguish immediate credibility of CB path and gradual learning</a:t>
            </a:r>
          </a:p>
        </p:txBody>
      </p:sp>
    </p:spTree>
    <p:extLst>
      <p:ext uri="{BB962C8B-B14F-4D97-AF65-F5344CB8AC3E}">
        <p14:creationId xmlns:p14="http://schemas.microsoft.com/office/powerpoint/2010/main" xmlns="" val="243274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53313" cy="1143000"/>
          </a:xfrm>
        </p:spPr>
        <p:txBody>
          <a:bodyPr/>
          <a:lstStyle/>
          <a:p>
            <a:r>
              <a:rPr lang="en-GB" sz="2800" b="1" dirty="0" smtClean="0"/>
              <a:t>How to avoid this?</a:t>
            </a:r>
            <a:endParaRPr lang="en-GB" sz="28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How to avoid neglecting the mandate (price stability and high employment) for household debt</a:t>
            </a:r>
          </a:p>
          <a:p>
            <a:pPr lvl="1"/>
            <a:r>
              <a:rPr lang="en-GB" dirty="0" smtClean="0"/>
              <a:t>Thorough analysis and open debate before policy shift</a:t>
            </a:r>
          </a:p>
          <a:p>
            <a:pPr lvl="2"/>
            <a:r>
              <a:rPr lang="en-GB" dirty="0" smtClean="0"/>
              <a:t>Consistent with legislated mandate?</a:t>
            </a:r>
          </a:p>
          <a:p>
            <a:pPr lvl="2"/>
            <a:r>
              <a:rPr lang="en-GB" dirty="0" smtClean="0"/>
              <a:t>Household debt problem? Policy rate effective? Other better instruments?</a:t>
            </a:r>
          </a:p>
          <a:p>
            <a:pPr lvl="2"/>
            <a:r>
              <a:rPr lang="en-GB" dirty="0" smtClean="0"/>
              <a:t>This could have revealed futility of “leaning against the wind”</a:t>
            </a:r>
          </a:p>
          <a:p>
            <a:pPr lvl="1"/>
            <a:r>
              <a:rPr lang="en-GB" dirty="0" smtClean="0"/>
              <a:t>Good intellectual climate important:</a:t>
            </a:r>
          </a:p>
          <a:p>
            <a:pPr lvl="2"/>
            <a:r>
              <a:rPr lang="en-GB" dirty="0" smtClean="0"/>
              <a:t>Encourage free and open discussion among both staff and Board</a:t>
            </a:r>
          </a:p>
          <a:p>
            <a:pPr lvl="2"/>
            <a:r>
              <a:rPr lang="en-GB" dirty="0" smtClean="0"/>
              <a:t>Avoid determining conclusions before analysis</a:t>
            </a:r>
          </a:p>
          <a:p>
            <a:pPr lvl="2"/>
            <a:r>
              <a:rPr lang="en-GB" dirty="0" smtClean="0"/>
              <a:t>Do not criticize staff members that find theoretical or empirical evidence against dominating views</a:t>
            </a:r>
          </a:p>
          <a:p>
            <a:pPr lvl="2"/>
            <a:r>
              <a:rPr lang="en-GB" dirty="0" smtClean="0"/>
              <a:t>In contentious issues, let the side win that has the best support from theory, empirics and practical experience</a:t>
            </a:r>
          </a:p>
          <a:p>
            <a:pPr lvl="1"/>
            <a:r>
              <a:rPr lang="en-GB" dirty="0" smtClean="0"/>
              <a:t>Set up thorough and detailed external scrutiny and evaluation of central bank and policy, so as to hold the independent central bank accountable for fulfilling legislated objectives</a:t>
            </a:r>
          </a:p>
        </p:txBody>
      </p:sp>
    </p:spTree>
    <p:extLst>
      <p:ext uri="{BB962C8B-B14F-4D97-AF65-F5344CB8AC3E}">
        <p14:creationId xmlns:p14="http://schemas.microsoft.com/office/powerpoint/2010/main" xmlns="" val="159063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53313" cy="1143000"/>
          </a:xfrm>
        </p:spPr>
        <p:txBody>
          <a:bodyPr/>
          <a:lstStyle/>
          <a:p>
            <a:r>
              <a:rPr lang="en-GB" sz="2800" b="1" dirty="0" smtClean="0"/>
              <a:t>1. The mandate for monetary policy: Riksbank</a:t>
            </a:r>
            <a:endParaRPr lang="en-GB" sz="28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1813" y="1556792"/>
            <a:ext cx="8229600" cy="4962761"/>
          </a:xfrm>
        </p:spPr>
        <p:txBody>
          <a:bodyPr>
            <a:normAutofit fontScale="92500" lnSpcReduction="10000"/>
          </a:bodyPr>
          <a:lstStyle/>
          <a:p>
            <a:r>
              <a:rPr lang="en-GB" sz="2600" dirty="0" smtClean="0"/>
              <a:t>Sveriges Riksbank Act</a:t>
            </a:r>
          </a:p>
          <a:p>
            <a:pPr lvl="1"/>
            <a:r>
              <a:rPr lang="en-US" sz="2000" dirty="0" smtClean="0"/>
              <a:t>“The objective for monetary policy shall be to </a:t>
            </a:r>
            <a:r>
              <a:rPr lang="en-US" sz="2000" b="1" dirty="0" smtClean="0"/>
              <a:t>maintain</a:t>
            </a:r>
            <a:r>
              <a:rPr lang="en-US" sz="2000" dirty="0" smtClean="0"/>
              <a:t> </a:t>
            </a:r>
            <a:r>
              <a:rPr lang="en-US" sz="2000" b="1" dirty="0" smtClean="0"/>
              <a:t>price stability”</a:t>
            </a:r>
            <a:endParaRPr lang="en-US" sz="2000" dirty="0" smtClean="0"/>
          </a:p>
          <a:p>
            <a:r>
              <a:rPr lang="en-GB" sz="2600" dirty="0" smtClean="0"/>
              <a:t>Government bill</a:t>
            </a:r>
          </a:p>
          <a:p>
            <a:pPr lvl="1"/>
            <a:r>
              <a:rPr lang="en-GB" sz="2000" dirty="0" smtClean="0"/>
              <a:t>"In addition, as an authority under the Riksdag, the Riksbank, without prejudice to the price stability target, is to support the goals of general economic policy with the aim to achieve sustainable growth and </a:t>
            </a:r>
            <a:r>
              <a:rPr lang="en-GB" sz="2000" b="1" dirty="0" smtClean="0"/>
              <a:t>high employment</a:t>
            </a:r>
            <a:r>
              <a:rPr lang="en-GB" sz="2000" dirty="0" smtClean="0"/>
              <a:t>".</a:t>
            </a:r>
          </a:p>
          <a:p>
            <a:pPr lvl="1"/>
            <a:r>
              <a:rPr lang="en-GB" sz="2000" dirty="0" smtClean="0"/>
              <a:t>High employment = highest </a:t>
            </a:r>
            <a:r>
              <a:rPr lang="en-GB" sz="2000" b="1" dirty="0" smtClean="0"/>
              <a:t>sustainable</a:t>
            </a:r>
            <a:r>
              <a:rPr lang="en-GB" sz="2000" dirty="0" smtClean="0"/>
              <a:t> rate of employment</a:t>
            </a:r>
          </a:p>
          <a:p>
            <a:r>
              <a:rPr lang="en-GB" sz="2600" dirty="0" smtClean="0"/>
              <a:t>Price stability and the highest sustainable rate of employment</a:t>
            </a:r>
          </a:p>
          <a:p>
            <a:pPr lvl="1"/>
            <a:r>
              <a:rPr lang="en-GB" sz="2000" dirty="0" smtClean="0"/>
              <a:t>Highest sustainable rate of employment = the lowest sustainable rate of unemployment [participation rate!]</a:t>
            </a:r>
          </a:p>
          <a:p>
            <a:pPr lvl="1"/>
            <a:r>
              <a:rPr lang="en-GB" sz="2000" dirty="0" smtClean="0"/>
              <a:t>Riksbank: Price stability = Inflation target, 2% CPI inflation</a:t>
            </a:r>
          </a:p>
          <a:p>
            <a:pPr lvl="1"/>
            <a:r>
              <a:rPr lang="en-GB" sz="2000" dirty="0" smtClean="0"/>
              <a:t>Stabilize inflation around the inflation target and unemployment around an estimated long-run sustainable rate of unemployment</a:t>
            </a:r>
          </a:p>
          <a:p>
            <a:r>
              <a:rPr lang="en-GB" dirty="0" smtClean="0"/>
              <a:t>Same mandate as Fed! </a:t>
            </a:r>
          </a:p>
        </p:txBody>
      </p:sp>
    </p:spTree>
    <p:extLst>
      <p:ext uri="{BB962C8B-B14F-4D97-AF65-F5344CB8AC3E}">
        <p14:creationId xmlns:p14="http://schemas.microsoft.com/office/powerpoint/2010/main" xmlns="" val="72451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1143000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Forward guidance: Special or normal?</a:t>
            </a:r>
            <a:endParaRPr lang="en-GB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1813" y="1556792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Some info about future policy(-rate) settings</a:t>
            </a:r>
          </a:p>
          <a:p>
            <a:r>
              <a:rPr lang="en-GB" dirty="0" smtClean="0"/>
              <a:t>Recently: Fed, </a:t>
            </a:r>
            <a:r>
              <a:rPr lang="en-GB" dirty="0" err="1" smtClean="0"/>
              <a:t>BoC</a:t>
            </a:r>
            <a:r>
              <a:rPr lang="en-GB" dirty="0" smtClean="0"/>
              <a:t>, ECB, BoE</a:t>
            </a:r>
          </a:p>
          <a:p>
            <a:pPr lvl="1"/>
            <a:r>
              <a:rPr lang="en-GB" dirty="0" smtClean="0"/>
              <a:t>Special: Binding Effective Lower Bound</a:t>
            </a:r>
          </a:p>
          <a:p>
            <a:pPr lvl="1"/>
            <a:r>
              <a:rPr lang="en-GB" dirty="0" smtClean="0"/>
              <a:t>Implement more expansionary monetary policy</a:t>
            </a:r>
          </a:p>
          <a:p>
            <a:r>
              <a:rPr lang="en-GB" dirty="0" smtClean="0"/>
              <a:t>For many years: RBNZ, Norges Bank, Sveriges Riksbank, Czech NB</a:t>
            </a:r>
          </a:p>
          <a:p>
            <a:pPr lvl="1"/>
            <a:r>
              <a:rPr lang="en-GB" dirty="0" smtClean="0"/>
              <a:t>Normal: Published forecast of policy rate (policy-rate path)</a:t>
            </a:r>
          </a:p>
          <a:p>
            <a:pPr lvl="1"/>
            <a:r>
              <a:rPr lang="en-GB" dirty="0" smtClean="0"/>
              <a:t>RBNZ 1997-, NB 2005-, SR 2007-, CNB 2008-</a:t>
            </a:r>
          </a:p>
        </p:txBody>
      </p:sp>
    </p:spTree>
    <p:extLst>
      <p:ext uri="{BB962C8B-B14F-4D97-AF65-F5344CB8AC3E}">
        <p14:creationId xmlns:p14="http://schemas.microsoft.com/office/powerpoint/2010/main" xmlns="" val="130250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1143000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Forward guidance in form of published policy rate path: Reasons for normal?</a:t>
            </a:r>
            <a:endParaRPr lang="en-GB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1813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Transparency: Coherent forecast of target variables requires forecast of instrument. Then publish this.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Effectiveness: Management of expectations (of the future policy rate)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Informativeness: Central bank should have more info about its future policy settings. Useful info for private sector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Justification: Provides a coherent way of justifying policy choice by comparison with policy alternatives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Accountability: Simplify external evaluation of policy by comparison with policy alternatives and assessments of tradeoff between target variables </a:t>
            </a:r>
          </a:p>
        </p:txBody>
      </p:sp>
    </p:spTree>
    <p:extLst>
      <p:ext uri="{BB962C8B-B14F-4D97-AF65-F5344CB8AC3E}">
        <p14:creationId xmlns:p14="http://schemas.microsoft.com/office/powerpoint/2010/main" xmlns="" val="206397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1143000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Developments of forward guidance as something normal</a:t>
            </a:r>
            <a:endParaRPr lang="en-GB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1813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Forecasts of target variables conditional on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Constant policy rate</a:t>
            </a:r>
          </a:p>
          <a:p>
            <a:pPr marL="914400" lvl="1" indent="-514350"/>
            <a:r>
              <a:rPr lang="en-GB" dirty="0" smtClean="0"/>
              <a:t>If inflation forecast above (below) target, increase (reduce) policy rate </a:t>
            </a:r>
          </a:p>
          <a:p>
            <a:pPr marL="914400" lvl="1" indent="-514350"/>
            <a:r>
              <a:rPr lang="en-GB" dirty="0" smtClean="0"/>
              <a:t>Inconsistencies, not credible (</a:t>
            </a:r>
            <a:r>
              <a:rPr lang="en-GB" dirty="0" err="1" smtClean="0"/>
              <a:t>Leitemo</a:t>
            </a:r>
            <a:r>
              <a:rPr lang="en-GB" dirty="0" smtClean="0"/>
              <a:t>, Woodford)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Market expectations of policy rate – “market policy-rate path”</a:t>
            </a:r>
          </a:p>
          <a:p>
            <a:pPr marL="914400" lvl="1" indent="-514350"/>
            <a:r>
              <a:rPr lang="en-GB" dirty="0" smtClean="0"/>
              <a:t>CB forecasts of target variables may not “look good”</a:t>
            </a:r>
          </a:p>
          <a:p>
            <a:pPr marL="914400" lvl="1" indent="-514350"/>
            <a:r>
              <a:rPr lang="en-GB" dirty="0" smtClean="0"/>
              <a:t>CB policy-rate path may differ from market path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Central-bank forecast of policy rate – “CB policy-rate path”</a:t>
            </a:r>
          </a:p>
          <a:p>
            <a:pPr marL="914400" lvl="1" indent="-514350"/>
            <a:r>
              <a:rPr lang="en-GB" dirty="0" smtClean="0"/>
              <a:t>Consistent (inconsistent) if market path equal (differ) from CB path</a:t>
            </a:r>
          </a:p>
        </p:txBody>
      </p:sp>
    </p:spTree>
    <p:extLst>
      <p:ext uri="{BB962C8B-B14F-4D97-AF65-F5344CB8AC3E}">
        <p14:creationId xmlns:p14="http://schemas.microsoft.com/office/powerpoint/2010/main" xmlns="" val="259207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53313" cy="1143000"/>
          </a:xfrm>
        </p:spPr>
        <p:txBody>
          <a:bodyPr/>
          <a:lstStyle/>
          <a:p>
            <a:r>
              <a:rPr lang="en-GB" sz="2800" b="1" dirty="0" smtClean="0"/>
              <a:t>The Swedish experience</a:t>
            </a:r>
            <a:endParaRPr lang="en-GB" sz="28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1813" y="1556792"/>
            <a:ext cx="8229600" cy="4962761"/>
          </a:xfrm>
        </p:spPr>
        <p:txBody>
          <a:bodyPr>
            <a:normAutofit/>
          </a:bodyPr>
          <a:lstStyle/>
          <a:p>
            <a:r>
              <a:rPr lang="en-GB" sz="2600" dirty="0" smtClean="0"/>
              <a:t>Previously discussed by Svensson (2009, 2010) and Woodford (2012, 2013)</a:t>
            </a:r>
          </a:p>
          <a:p>
            <a:r>
              <a:rPr lang="en-GB" sz="2600" dirty="0" smtClean="0"/>
              <a:t>Success and failures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200" dirty="0" smtClean="0"/>
              <a:t>Predictability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200" dirty="0" smtClean="0"/>
              <a:t>Credibility</a:t>
            </a:r>
          </a:p>
          <a:p>
            <a:pPr marL="514350" indent="-457200"/>
            <a:r>
              <a:rPr lang="en-GB" sz="2600" dirty="0" smtClean="0"/>
              <a:t>Success: February 2009</a:t>
            </a:r>
          </a:p>
          <a:p>
            <a:pPr marL="514350" indent="-457200"/>
            <a:r>
              <a:rPr lang="en-GB" sz="2600" dirty="0" smtClean="0"/>
              <a:t>Failure: September 2011</a:t>
            </a:r>
          </a:p>
          <a:p>
            <a:pPr marL="514350" indent="-457200"/>
            <a:r>
              <a:rPr lang="en-GB" sz="2600" dirty="0" smtClean="0"/>
              <a:t>[Brief history February 2007-April 2013: </a:t>
            </a:r>
            <a:r>
              <a:rPr lang="en-US" sz="2600" dirty="0" smtClean="0">
                <a:hlinkClick r:id="" action="ppaction://noaction"/>
              </a:rPr>
              <a:t>Go</a:t>
            </a:r>
            <a:r>
              <a:rPr lang="en-US" sz="2600" dirty="0" smtClean="0"/>
              <a:t>]</a:t>
            </a:r>
            <a:endParaRPr lang="en-GB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133282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</a:rPr>
              <a:t>Success!</a:t>
            </a:r>
            <a:r>
              <a:rPr lang="it-IT" sz="2400" dirty="0" smtClean="0">
                <a:latin typeface="Times New Roman" pitchFamily="18" charset="0"/>
              </a:rPr>
              <a:t/>
            </a:r>
            <a:br>
              <a:rPr lang="it-IT" sz="2400" dirty="0" smtClean="0">
                <a:latin typeface="Times New Roman" pitchFamily="18" charset="0"/>
              </a:rPr>
            </a:br>
            <a:r>
              <a:rPr lang="it-IT" sz="2400" dirty="0" smtClean="0">
                <a:latin typeface="Times New Roman" pitchFamily="18" charset="0"/>
              </a:rPr>
              <a:t>February 2009</a:t>
            </a:r>
            <a:endParaRPr lang="sv-SE" sz="1800" b="0" dirty="0" smtClean="0">
              <a:latin typeface="Times New Roman" pitchFamily="18" charset="0"/>
            </a:endParaRPr>
          </a:p>
        </p:txBody>
      </p:sp>
      <p:pic>
        <p:nvPicPr>
          <p:cNvPr id="2" name="Bildobjekt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xmlns="" val="252248071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11238" y="1630363"/>
            <a:ext cx="726916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76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Failure!</a:t>
            </a:r>
            <a:r>
              <a:rPr lang="en-US" sz="2400" dirty="0" smtClean="0">
                <a:latin typeface="Times New Roman" pitchFamily="18" charset="0"/>
              </a:rPr>
              <a:t> </a:t>
            </a:r>
            <a:br>
              <a:rPr lang="en-US" sz="2400" dirty="0" smtClean="0">
                <a:latin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</a:rPr>
              <a:t>September 2011</a:t>
            </a:r>
            <a:endParaRPr lang="en-US" sz="2400" dirty="0">
              <a:latin typeface="Times New Roman" pitchFamily="18" charset="0"/>
            </a:endParaRPr>
          </a:p>
        </p:txBody>
      </p:sp>
      <p:pic>
        <p:nvPicPr>
          <p:cNvPr id="3" name="Bildobjekt 2"/>
          <p:cNvPicPr/>
          <p:nvPr>
            <p:extLst>
              <p:ext uri="{D42A27DB-BD31-4B8C-83A1-F6EECF244321}">
                <p14:modId xmlns:p14="http://schemas.microsoft.com/office/powerpoint/2010/main" xmlns="" val="194849077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18800" y="1654725"/>
            <a:ext cx="7272000" cy="433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63181" y="6153861"/>
            <a:ext cx="691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hlinkClick r:id="rId3" action="ppaction://hlinksldjump"/>
              </a:rPr>
              <a:t>Cont.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707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RT PI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Anpassad 4">
      <a:dk1>
        <a:sysClr val="windowText" lastClr="000000"/>
      </a:dk1>
      <a:lt1>
        <a:sysClr val="window" lastClr="FFFFFF"/>
      </a:lt1>
      <a:dk2>
        <a:srgbClr val="201C4F"/>
      </a:dk2>
      <a:lt2>
        <a:srgbClr val="EEECE1"/>
      </a:lt2>
      <a:accent1>
        <a:srgbClr val="0B99D0"/>
      </a:accent1>
      <a:accent2>
        <a:srgbClr val="CC7D00"/>
      </a:accent2>
      <a:accent3>
        <a:srgbClr val="591E77"/>
      </a:accent3>
      <a:accent4>
        <a:srgbClr val="201C4F"/>
      </a:accent4>
      <a:accent5>
        <a:srgbClr val="A39161"/>
      </a:accent5>
      <a:accent6>
        <a:srgbClr val="005973"/>
      </a:accent6>
      <a:hlink>
        <a:srgbClr val="0082C8"/>
      </a:hlink>
      <a:folHlink>
        <a:srgbClr val="8C4696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Standardtema.thmx</Template>
  <TotalTime>3391</TotalTime>
  <Words>1382</Words>
  <Application>Microsoft Office PowerPoint</Application>
  <PresentationFormat>On-screen Show (4:3)</PresentationFormat>
  <Paragraphs>163</Paragraphs>
  <Slides>26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START PICTURE</vt:lpstr>
      <vt:lpstr>Custom Design</vt:lpstr>
      <vt:lpstr>Forward guidance as a Monetary Policy Tool in Theory and Practice:  The Swedish Experience</vt:lpstr>
      <vt:lpstr>Outline</vt:lpstr>
      <vt:lpstr>1. The mandate for monetary policy: Riksbank</vt:lpstr>
      <vt:lpstr>Forward guidance: Special or normal?</vt:lpstr>
      <vt:lpstr>Forward guidance in form of published policy rate path: Reasons for normal?</vt:lpstr>
      <vt:lpstr>Developments of forward guidance as something normal</vt:lpstr>
      <vt:lpstr>The Swedish experience</vt:lpstr>
      <vt:lpstr>Success! February 2009</vt:lpstr>
      <vt:lpstr>Failure!  September 2011</vt:lpstr>
      <vt:lpstr>The Swedish experience</vt:lpstr>
      <vt:lpstr>Another discrepancy: Foreign policy rates</vt:lpstr>
      <vt:lpstr>Another discrepancy: Yield curves</vt:lpstr>
      <vt:lpstr>Another discrepancy: Foreign policy rates</vt:lpstr>
      <vt:lpstr>Market disbelief a good thing (this time)</vt:lpstr>
      <vt:lpstr>High policy-rate path part of a bigger picture</vt:lpstr>
      <vt:lpstr>Fed and Riksbank, June/July 2010</vt:lpstr>
      <vt:lpstr>What happened: Too low inflation and too high unemployment – Note counterfactual, low policy rate</vt:lpstr>
      <vt:lpstr>Riksbank inflation forecasts biased upwards</vt:lpstr>
      <vt:lpstr>Why this policy?</vt:lpstr>
      <vt:lpstr>But “leaning against the wind” as a way of reducing household debt is counterproductive</vt:lpstr>
      <vt:lpstr>Impulse responses to 1 percentage point higher policy rate  during year 1</vt:lpstr>
      <vt:lpstr>In the longer run, lower inflation than target and expectations causes Fisherian debt deflation</vt:lpstr>
      <vt:lpstr> Price level ex post lower than anticipated</vt:lpstr>
      <vt:lpstr> “Debt deflation”: Real debt higher than anticipated!</vt:lpstr>
      <vt:lpstr>How to avoid this?</vt:lpstr>
      <vt:lpstr>How to avoid this?</vt:lpstr>
    </vt:vector>
  </TitlesOfParts>
  <Company>Drive Reklam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Jacob Libietis Jacobson</dc:creator>
  <cp:lastModifiedBy>rshannon</cp:lastModifiedBy>
  <cp:revision>183</cp:revision>
  <cp:lastPrinted>2013-10-15T19:15:17Z</cp:lastPrinted>
  <dcterms:created xsi:type="dcterms:W3CDTF">2013-04-25T08:57:52Z</dcterms:created>
  <dcterms:modified xsi:type="dcterms:W3CDTF">2013-10-23T13:45:12Z</dcterms:modified>
</cp:coreProperties>
</file>