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60" r:id="rId4"/>
    <p:sldId id="262" r:id="rId5"/>
    <p:sldId id="263" r:id="rId6"/>
    <p:sldId id="270" r:id="rId7"/>
    <p:sldId id="271" r:id="rId8"/>
    <p:sldId id="264" r:id="rId9"/>
    <p:sldId id="267" r:id="rId10"/>
    <p:sldId id="280" r:id="rId11"/>
    <p:sldId id="277" r:id="rId12"/>
    <p:sldId id="268" r:id="rId13"/>
    <p:sldId id="278" r:id="rId14"/>
    <p:sldId id="279" r:id="rId15"/>
    <p:sldId id="265" r:id="rId16"/>
    <p:sldId id="266" r:id="rId17"/>
    <p:sldId id="269" r:id="rId18"/>
    <p:sldId id="272" r:id="rId19"/>
    <p:sldId id="273" r:id="rId20"/>
    <p:sldId id="276" r:id="rId21"/>
    <p:sldId id="281" r:id="rId22"/>
    <p:sldId id="275" r:id="rId23"/>
    <p:sldId id="274" r:id="rId24"/>
    <p:sldId id="28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FEE"/>
    <a:srgbClr val="E9F0F7"/>
    <a:srgbClr val="56A0D2"/>
    <a:srgbClr val="BFBFBF"/>
    <a:srgbClr val="B10940"/>
    <a:srgbClr val="00B3BE"/>
    <a:srgbClr val="D4D4D4"/>
    <a:srgbClr val="646464"/>
    <a:srgbClr val="99CC00"/>
    <a:srgbClr val="32323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32" autoAdjust="0"/>
  </p:normalViewPr>
  <p:slideViewPr>
    <p:cSldViewPr showGuides="1">
      <p:cViewPr varScale="1">
        <p:scale>
          <a:sx n="98" d="100"/>
          <a:sy n="98" d="100"/>
        </p:scale>
        <p:origin x="-354" y="-96"/>
      </p:cViewPr>
      <p:guideLst>
        <p:guide orient="horz" pos="720"/>
        <p:guide orient="horz" pos="2160"/>
        <p:guide orient="horz" pos="576"/>
        <p:guide orient="horz" pos="3888"/>
        <p:guide orient="horz" pos="3744"/>
        <p:guide orient="horz"/>
        <p:guide pos="2880"/>
        <p:guide pos="432"/>
        <p:guide pos="5472"/>
        <p:guide pos="144"/>
        <p:guide pos="56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3156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253547B2-8BDA-49A1-B735-C38E632944A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F3BB9991-904A-47C7-8775-314A5CB56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B371CE17-6CFD-4BA4-8F1B-D9850AAA0C26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335FDA0-FE56-4E6D-AB06-5C9112F69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960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600201"/>
            <a:ext cx="6858000" cy="1828800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 algn="r">
              <a:defRPr sz="3600" b="1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6858000" cy="4572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2400">
                <a:solidFill>
                  <a:srgbClr val="56A0D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28800" y="3429000"/>
            <a:ext cx="6858000" cy="0"/>
          </a:xfrm>
          <a:prstGeom prst="line">
            <a:avLst/>
          </a:prstGeom>
          <a:ln w="285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705601"/>
            <a:ext cx="9144000" cy="1524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6553200" y="3886200"/>
            <a:ext cx="2133600" cy="609600"/>
          </a:xfrm>
          <a:prstGeom prst="rect">
            <a:avLst/>
          </a:prstGeom>
        </p:spPr>
        <p:txBody>
          <a:bodyPr rIns="0"/>
          <a:lstStyle>
            <a:lvl1pPr algn="r">
              <a:defRPr sz="1600">
                <a:solidFill>
                  <a:srgbClr val="56A0D2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143000"/>
            <a:ext cx="14478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W_Logo_dark_backgroun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92890" y="6349156"/>
            <a:ext cx="643050" cy="41659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248400"/>
            <a:ext cx="20574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2286000" y="6248400"/>
            <a:ext cx="45720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Privileged and confidential—Attorney work product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0" y="914400"/>
            <a:ext cx="84582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7220712" y="2706624"/>
            <a:ext cx="14478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685800" y="4419600"/>
            <a:ext cx="15240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057400" y="1143000"/>
            <a:ext cx="4724400" cy="1371600"/>
          </a:xfrm>
          <a:prstGeom prst="rect">
            <a:avLst/>
          </a:prstGeom>
        </p:spPr>
        <p:txBody>
          <a:bodyPr wrap="square" lIns="0" rtlCol="0" anchor="t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90800" y="2743200"/>
            <a:ext cx="4724400" cy="1371600"/>
          </a:xfrm>
          <a:prstGeom prst="rect">
            <a:avLst/>
          </a:prstGeom>
        </p:spPr>
        <p:txBody>
          <a:bodyPr wrap="square" lIns="0" rtlCol="0" anchor="t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057400" y="4572000"/>
            <a:ext cx="4724400" cy="1371600"/>
          </a:xfrm>
          <a:prstGeom prst="rect">
            <a:avLst/>
          </a:prstGeom>
        </p:spPr>
        <p:txBody>
          <a:bodyPr wrap="square" lIns="0" rtlCol="0" anchor="t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2209800" y="1143000"/>
            <a:ext cx="6477000" cy="15240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800" b="1"/>
            </a:lvl1pPr>
            <a:lvl2pPr>
              <a:buClr>
                <a:schemeClr val="tx2"/>
              </a:buCl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209800" y="2782824"/>
            <a:ext cx="4953000" cy="1524000"/>
          </a:xfrm>
          <a:prstGeom prst="rect">
            <a:avLst/>
          </a:prstGeom>
        </p:spPr>
        <p:txBody>
          <a:bodyPr anchor="ctr" anchorCtr="0"/>
          <a:lstStyle>
            <a:lvl1pPr algn="l">
              <a:buNone/>
              <a:defRPr sz="1800" b="1"/>
            </a:lvl1pPr>
            <a:lvl2pPr algn="l">
              <a:buClr>
                <a:schemeClr val="tx2"/>
              </a:buClr>
              <a:defRPr sz="1600"/>
            </a:lvl2pPr>
            <a:lvl3pPr algn="l" defTabSz="914400" rtl="0" eaLnBrk="1" latinLnBrk="0" hangingPunct="1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2286000" y="4419600"/>
            <a:ext cx="6400800" cy="15240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800" b="1"/>
            </a:lvl1pPr>
            <a:lvl2pPr>
              <a:buClr>
                <a:schemeClr val="tx2"/>
              </a:buClr>
              <a:defRPr sz="1600"/>
            </a:lvl2pPr>
            <a:lvl3pPr algn="l" defTabSz="914400" rtl="0" eaLnBrk="1" latinLnBrk="0" hangingPunct="1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143000"/>
            <a:ext cx="14478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W_Logo_dark_backgroun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92890" y="6349156"/>
            <a:ext cx="643050" cy="41659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248400"/>
            <a:ext cx="20574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2286000" y="6248400"/>
            <a:ext cx="45720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Privileged and confidential—Attorney work product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0" y="914400"/>
            <a:ext cx="84582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7239000" y="2286000"/>
            <a:ext cx="14478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685800" y="3535680"/>
            <a:ext cx="14478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057400" y="1143000"/>
            <a:ext cx="4724400" cy="1371600"/>
          </a:xfrm>
          <a:prstGeom prst="rect">
            <a:avLst/>
          </a:prstGeom>
        </p:spPr>
        <p:txBody>
          <a:bodyPr wrap="square" lIns="0" rtlCol="0" anchor="t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057400" y="4572000"/>
            <a:ext cx="4724400" cy="1371600"/>
          </a:xfrm>
          <a:prstGeom prst="rect">
            <a:avLst/>
          </a:prstGeom>
        </p:spPr>
        <p:txBody>
          <a:bodyPr wrap="square" lIns="0" rtlCol="0" anchor="t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2209800" y="1143000"/>
            <a:ext cx="4953000" cy="1219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600" b="1"/>
            </a:lvl1pPr>
            <a:lvl2pPr>
              <a:buClr>
                <a:schemeClr val="tx2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8"/>
          </p:nvPr>
        </p:nvSpPr>
        <p:spPr>
          <a:xfrm>
            <a:off x="7239000" y="4724400"/>
            <a:ext cx="14478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276600" y="2438400"/>
            <a:ext cx="3886200" cy="11430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600" b="1"/>
            </a:lvl1pPr>
            <a:lvl2pPr>
              <a:buClr>
                <a:schemeClr val="tx2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2209800" y="3657600"/>
            <a:ext cx="4953000" cy="1219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600" b="1"/>
            </a:lvl1pPr>
            <a:lvl2pPr>
              <a:buClr>
                <a:schemeClr val="tx2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3276600" y="4953000"/>
            <a:ext cx="3886200" cy="1219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600" b="1"/>
            </a:lvl1pPr>
            <a:lvl2pPr>
              <a:buClr>
                <a:schemeClr val="tx2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W_Logo_dark_backgroun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92890" y="6349156"/>
            <a:ext cx="643050" cy="416594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248400"/>
            <a:ext cx="20574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2286000" y="6248400"/>
            <a:ext cx="4572000" cy="609600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Privileged and confidential—Attorney work product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white">
          <a:xfrm>
            <a:off x="228600" y="0"/>
            <a:ext cx="3200400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Draft--Preliminary work product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W_Logo_dark_backgroun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92890" y="6349156"/>
            <a:ext cx="643050" cy="41659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248400"/>
            <a:ext cx="20574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2286000" y="6248400"/>
            <a:ext cx="4572000" cy="609600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Privileged and confidential—Attorney work product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 bwMode="white">
          <a:xfrm>
            <a:off x="228600" y="0"/>
            <a:ext cx="3200400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Draft--Preliminary work product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143000"/>
            <a:ext cx="8001000" cy="464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W_Logo_dark_backgroun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92890" y="6349156"/>
            <a:ext cx="643050" cy="41659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248400"/>
            <a:ext cx="20574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2286000" y="6248400"/>
            <a:ext cx="4572000" cy="609600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Privileged and confidential—Attorney work product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152400"/>
            <a:ext cx="8458200" cy="762000"/>
          </a:xfrm>
          <a:prstGeom prst="rect">
            <a:avLst/>
          </a:prstGeom>
        </p:spPr>
        <p:txBody>
          <a:bodyPr l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A0D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6A0D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0" y="914400"/>
            <a:ext cx="84582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28600" y="5943600"/>
            <a:ext cx="8763000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>
              <a:buNone/>
              <a:defRPr sz="1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 bwMode="white">
          <a:xfrm>
            <a:off x="228600" y="0"/>
            <a:ext cx="3200400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Draft--Preliminary work product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82670"/>
            <a:ext cx="6858000" cy="646331"/>
          </a:xfrm>
          <a:prstGeom prst="rect">
            <a:avLst/>
          </a:prstGeom>
        </p:spPr>
        <p:txBody>
          <a:bodyPr wrap="square" rIns="0" anchor="b">
            <a:spAutoFit/>
          </a:bodyPr>
          <a:lstStyle>
            <a:lvl1pPr algn="r">
              <a:defRPr sz="3600" b="1" cap="none" baseline="0"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3429001"/>
            <a:ext cx="6858000" cy="400110"/>
          </a:xfrm>
          <a:prstGeom prst="rect">
            <a:avLst/>
          </a:prstGeom>
        </p:spPr>
        <p:txBody>
          <a:bodyPr wrap="square" rIns="0" anchor="t">
            <a:spAutoFit/>
          </a:bodyPr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28800" y="3429000"/>
            <a:ext cx="6858000" cy="0"/>
          </a:xfrm>
          <a:prstGeom prst="line">
            <a:avLst/>
          </a:prstGeom>
          <a:ln w="285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095999"/>
            <a:ext cx="9144000" cy="762001"/>
            <a:chOff x="0" y="6096000"/>
            <a:chExt cx="9144000" cy="762001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96000"/>
              <a:ext cx="9144000" cy="609600"/>
            </a:xfrm>
            <a:prstGeom prst="rect">
              <a:avLst/>
            </a:prstGeom>
            <a:gradFill flip="none" rotWithShape="1">
              <a:gsLst>
                <a:gs pos="0">
                  <a:srgbClr val="323232"/>
                </a:gs>
                <a:gs pos="50000">
                  <a:srgbClr val="646464"/>
                </a:gs>
                <a:gs pos="100000">
                  <a:srgbClr val="323232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705601"/>
              <a:ext cx="9144000" cy="15240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096000"/>
            <a:ext cx="21336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buFont typeface="Wingdings" pitchFamily="2" charset="2"/>
              <a:buChar char="§"/>
              <a:defRPr sz="1800" baseline="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2"/>
              </a:buClr>
              <a:buFont typeface="Wingdings" pitchFamily="2" charset="2"/>
              <a:buChar char="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Clr>
                <a:schemeClr val="tx1"/>
              </a:buClr>
              <a:buFont typeface="Arial" pitchFamily="34" charset="0"/>
              <a:buChar char="—"/>
              <a:defRPr sz="1400" baseline="0">
                <a:latin typeface="Arial" pitchFamily="34" charset="0"/>
              </a:defRPr>
            </a:lvl4pPr>
            <a:lvl5pPr>
              <a:buClr>
                <a:srgbClr val="646464"/>
              </a:buClr>
              <a:buFont typeface="Arial" pitchFamily="34" charset="0"/>
              <a:buChar char="»"/>
              <a:defRPr sz="1400" baseline="0"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248400"/>
            <a:ext cx="21336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914400"/>
            <a:ext cx="84582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buFont typeface="Wingdings" pitchFamily="2" charset="2"/>
              <a:buChar char="§"/>
              <a:defRPr sz="1800" baseline="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2"/>
              </a:buClr>
              <a:buFont typeface="Wingdings" pitchFamily="2" charset="2"/>
              <a:buChar char="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Clr>
                <a:schemeClr val="tx1"/>
              </a:buClr>
              <a:buFont typeface="Arial" pitchFamily="34" charset="0"/>
              <a:buChar char="—"/>
              <a:defRPr sz="1400" baseline="0">
                <a:latin typeface="Arial" pitchFamily="34" charset="0"/>
              </a:defRPr>
            </a:lvl4pPr>
            <a:lvl5pPr>
              <a:buClr>
                <a:srgbClr val="646464"/>
              </a:buClr>
              <a:buFont typeface="Arial" pitchFamily="34" charset="0"/>
              <a:buChar char="»"/>
              <a:defRPr sz="1400" baseline="0"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248400"/>
            <a:ext cx="21336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2362200" y="6248400"/>
            <a:ext cx="4419600" cy="609600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Privileged and confidential—Attorney work product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W_Logo_dark_backgroun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0" y="6349156"/>
            <a:ext cx="643050" cy="41659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28600" y="914400"/>
            <a:ext cx="84582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28600" y="5943600"/>
            <a:ext cx="8763000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>
              <a:buNone/>
              <a:defRPr sz="1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 bwMode="white">
          <a:xfrm>
            <a:off x="228600" y="0"/>
            <a:ext cx="3200400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Draft--Preliminary work product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buFont typeface="Wingdings" pitchFamily="2" charset="2"/>
              <a:buChar char="§"/>
              <a:defRPr sz="1800" baseline="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2"/>
              </a:buClr>
              <a:buFont typeface="Wingdings" pitchFamily="2" charset="2"/>
              <a:buChar char="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Clr>
                <a:schemeClr val="tx1"/>
              </a:buClr>
              <a:buFont typeface="Arial" pitchFamily="34" charset="0"/>
              <a:buChar char="—"/>
              <a:defRPr sz="1400" baseline="0">
                <a:latin typeface="Arial" pitchFamily="34" charset="0"/>
              </a:defRPr>
            </a:lvl4pPr>
            <a:lvl5pPr>
              <a:buClr>
                <a:srgbClr val="646464"/>
              </a:buClr>
              <a:buFont typeface="Arial" pitchFamily="34" charset="0"/>
              <a:buChar char="»"/>
              <a:defRPr sz="1400" baseline="0"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248400"/>
            <a:ext cx="21336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2362200" y="6248400"/>
            <a:ext cx="4419600" cy="609600"/>
          </a:xfrm>
          <a:prstGeom prst="rect">
            <a:avLst/>
          </a:prstGeom>
        </p:spPr>
        <p:txBody>
          <a:bodyPr anchor="ctr" anchorCtr="1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Privileged and confidential—Attorney work product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W_Logo_dark_backgroun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0" y="6349156"/>
            <a:ext cx="643050" cy="41659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28600" y="914400"/>
            <a:ext cx="84582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5638800"/>
            <a:ext cx="9144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1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 algn="ctr">
              <a:buNone/>
              <a:defRPr sz="1200" b="1">
                <a:solidFill>
                  <a:schemeClr val="bg1"/>
                </a:solidFill>
              </a:defRPr>
            </a:lvl2pPr>
            <a:lvl3pPr algn="ctr">
              <a:buNone/>
              <a:defRPr sz="1200" b="1">
                <a:solidFill>
                  <a:schemeClr val="bg1"/>
                </a:solidFill>
              </a:defRPr>
            </a:lvl3pPr>
            <a:lvl4pPr algn="ctr">
              <a:buNone/>
              <a:defRPr sz="1200" b="1">
                <a:solidFill>
                  <a:schemeClr val="bg1"/>
                </a:solidFill>
              </a:defRPr>
            </a:lvl4pPr>
            <a:lvl5pPr algn="ctr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 bwMode="white">
          <a:xfrm>
            <a:off x="228600" y="0"/>
            <a:ext cx="3200400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Draft--Preliminary work product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86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defRPr sz="2000"/>
            </a:lvl1pPr>
            <a:lvl2pPr marL="574675" indent="-287338">
              <a:buClr>
                <a:schemeClr val="tx2"/>
              </a:buClr>
              <a:defRPr sz="1800"/>
            </a:lvl2pPr>
            <a:lvl3pPr marL="854075" indent="-279400">
              <a:defRPr sz="1600"/>
            </a:lvl3pPr>
            <a:lvl4pPr marL="1141413" indent="-287338">
              <a:defRPr sz="1400"/>
            </a:lvl4pPr>
            <a:lvl5pPr marL="1428750" indent="-287338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1148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defRPr sz="2000"/>
            </a:lvl1pPr>
            <a:lvl2pPr marL="574675" indent="-287338">
              <a:buClr>
                <a:schemeClr val="tx2"/>
              </a:buClr>
              <a:defRPr sz="1800"/>
            </a:lvl2pPr>
            <a:lvl3pPr marL="854075" indent="-279400">
              <a:defRPr sz="1600"/>
            </a:lvl3pPr>
            <a:lvl4pPr marL="1141413" indent="-287338">
              <a:defRPr sz="1400"/>
            </a:lvl4pPr>
            <a:lvl5pPr marL="1428750" indent="-287338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W_Logo_dark_backgroun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0" y="6349156"/>
            <a:ext cx="643050" cy="41659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28600" y="914400"/>
            <a:ext cx="84582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248400"/>
            <a:ext cx="20574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286000" y="6248400"/>
            <a:ext cx="4572000" cy="609600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Privileged and confidential—Attorney work product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28600" y="5943600"/>
            <a:ext cx="8763000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>
              <a:buNone/>
              <a:defRPr sz="1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 bwMode="white">
          <a:xfrm>
            <a:off x="228600" y="0"/>
            <a:ext cx="3200400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Draft--Preliminary work product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381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43000"/>
            <a:ext cx="41148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8800"/>
            <a:ext cx="4114800" cy="4114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W_Logo_dark_backgroun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92890" y="6349156"/>
            <a:ext cx="643050" cy="416594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28600" y="914400"/>
            <a:ext cx="84582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248400"/>
            <a:ext cx="20574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2286000" y="6248400"/>
            <a:ext cx="4572000" cy="609600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Privileged and confidential—Attorney work product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28600" y="5943600"/>
            <a:ext cx="8763000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>
              <a:buNone/>
              <a:defRPr sz="1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 bwMode="white">
          <a:xfrm>
            <a:off x="228600" y="0"/>
            <a:ext cx="3200400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Draft--Preliminary work product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  <a:prstGeom prst="rect">
            <a:avLst/>
          </a:prstGeom>
        </p:spPr>
        <p:txBody>
          <a:bodyPr lIns="0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14400"/>
            <a:ext cx="84582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W_Logo_dark_backgroun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92890" y="6349156"/>
            <a:ext cx="643050" cy="416594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248400"/>
            <a:ext cx="20574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2286000" y="6248400"/>
            <a:ext cx="4572000" cy="609600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Privileged and confidential—Attorney work product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 bwMode="white">
          <a:xfrm>
            <a:off x="228600" y="0"/>
            <a:ext cx="3200400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Draft--Preliminary work product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143000"/>
            <a:ext cx="15240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323232"/>
              </a:gs>
              <a:gs pos="50000">
                <a:srgbClr val="646464"/>
              </a:gs>
              <a:gs pos="100000">
                <a:srgbClr val="32323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W_Logo_dark_background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92890" y="6349156"/>
            <a:ext cx="643050" cy="41659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28600" y="6248400"/>
            <a:ext cx="2057400" cy="609600"/>
          </a:xfrm>
          <a:prstGeom prst="rect">
            <a:avLst/>
          </a:prstGeom>
        </p:spPr>
        <p:txBody>
          <a:bodyPr l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2286000" y="6248400"/>
            <a:ext cx="45720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Privileged and confidential—Attorney work product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010400" y="1"/>
            <a:ext cx="2133600" cy="1524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41B1B93-EDB3-49DE-BDB8-7901051133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0" y="914400"/>
            <a:ext cx="84582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7162800" y="3429000"/>
            <a:ext cx="15240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057400" y="1143000"/>
            <a:ext cx="4724400" cy="1371600"/>
          </a:xfrm>
          <a:prstGeom prst="rect">
            <a:avLst/>
          </a:prstGeom>
        </p:spPr>
        <p:txBody>
          <a:bodyPr wrap="square" lIns="0" rtlCol="0" anchor="t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90800" y="2743200"/>
            <a:ext cx="4724400" cy="1371600"/>
          </a:xfrm>
          <a:prstGeom prst="rect">
            <a:avLst/>
          </a:prstGeom>
        </p:spPr>
        <p:txBody>
          <a:bodyPr wrap="square" lIns="0" rtlCol="0" anchor="t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2286000" y="1143000"/>
            <a:ext cx="6400800" cy="17526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000" b="1"/>
            </a:lvl1pPr>
            <a:lvl2pPr>
              <a:buClr>
                <a:schemeClr val="tx2"/>
              </a:buCl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286000" y="3429000"/>
            <a:ext cx="4800600" cy="1752600"/>
          </a:xfrm>
          <a:prstGeom prst="rect">
            <a:avLst/>
          </a:prstGeom>
        </p:spPr>
        <p:txBody>
          <a:bodyPr anchor="ctr" anchorCtr="0"/>
          <a:lstStyle>
            <a:lvl1pPr algn="l">
              <a:buNone/>
              <a:defRPr sz="2000" b="1"/>
            </a:lvl1pPr>
            <a:lvl2pPr algn="l">
              <a:buClr>
                <a:schemeClr val="tx2"/>
              </a:buClr>
              <a:defRPr sz="1800"/>
            </a:lvl2pPr>
            <a:lvl3pPr algn="l">
              <a:defRPr sz="16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6019800" cy="152400"/>
          </a:xfrm>
          <a:prstGeom prst="rect">
            <a:avLst/>
          </a:prstGeom>
        </p:spPr>
        <p:txBody>
          <a:bodyPr wrap="square" lIns="0" rtlCol="0" anchor="b" anchorCtr="0">
            <a:normAutofit fontScale="2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0"/>
            <a:ext cx="2438400" cy="152400"/>
          </a:xfrm>
          <a:prstGeom prst="rect">
            <a:avLst/>
          </a:prstGeom>
        </p:spPr>
        <p:txBody>
          <a:bodyPr wrap="square" l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Draft--Preliminary work product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9" r:id="rId4"/>
    <p:sldLayoutId id="2147483658" r:id="rId5"/>
    <p:sldLayoutId id="2147483652" r:id="rId6"/>
    <p:sldLayoutId id="2147483653" r:id="rId7"/>
    <p:sldLayoutId id="2147483654" r:id="rId8"/>
    <p:sldLayoutId id="2147483660" r:id="rId9"/>
    <p:sldLayoutId id="2147483661" r:id="rId10"/>
    <p:sldLayoutId id="2147483662" r:id="rId11"/>
    <p:sldLayoutId id="2147483655" r:id="rId12"/>
    <p:sldLayoutId id="2147483656" r:id="rId13"/>
    <p:sldLayoutId id="2147483657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rgbClr val="56A0D2"/>
          </a:solidFill>
          <a:latin typeface="+mj-lt"/>
          <a:ea typeface="+mj-ea"/>
          <a:cs typeface="+mj-cs"/>
        </a:defRPr>
      </a:lvl1pPr>
    </p:titleStyle>
    <p:bodyStyle>
      <a:lvl1pPr marL="339725" indent="-339725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347663" algn="l" defTabSz="914400" rtl="0" eaLnBrk="1" latinLnBrk="0" hangingPunct="1"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39725" algn="l" defTabSz="914400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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349250" algn="l" defTabSz="914400" rtl="0" eaLnBrk="1" latinLnBrk="0" hangingPunct="1">
        <a:spcBef>
          <a:spcPts val="3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16088" indent="-339725" algn="l" defTabSz="914400" rtl="0" eaLnBrk="1" latinLnBrk="0" hangingPunct="1">
        <a:spcBef>
          <a:spcPts val="3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Drug shortages, pricing and reimbursement</a:t>
            </a:r>
            <a:endParaRPr lang="en-US" dirty="0"/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NBER-CRIW Conference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3886200"/>
            <a:ext cx="2133600" cy="609600"/>
          </a:xfrm>
        </p:spPr>
        <p:txBody>
          <a:bodyPr/>
          <a:lstStyle/>
          <a:p>
            <a:r>
              <a:rPr lang="en-US" dirty="0" smtClean="0"/>
              <a:t>October 18, 2013</a:t>
            </a:r>
            <a:endParaRPr lang="en-US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5257800" y="5410200"/>
            <a:ext cx="3657600" cy="609600"/>
          </a:xfrm>
          <a:prstGeom prst="rect">
            <a:avLst/>
          </a:prstGeom>
        </p:spPr>
        <p:txBody>
          <a:bodyPr rIns="0"/>
          <a:lstStyle/>
          <a:p>
            <a:pPr lvl="0" algn="r"/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A0D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Christopher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56A0D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Stomberg, Ph.D.</a:t>
            </a:r>
            <a:r>
              <a:rPr lang="en-US" sz="1600" dirty="0" smtClean="0">
                <a:solidFill>
                  <a:srgbClr val="56A0D2"/>
                </a:solidFill>
              </a:rPr>
              <a:t>, Partner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56A0D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56A0D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Bates White, LLC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6A0D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between inspections and citations</a:t>
            </a:r>
            <a:endParaRPr lang="en-US" dirty="0"/>
          </a:p>
        </p:txBody>
      </p:sp>
      <p:pic>
        <p:nvPicPr>
          <p:cNvPr id="6" name="Content Placeholder 5" descr="inpections_vs_cites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439" y="1143000"/>
            <a:ext cx="6261721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pooled OLS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7756151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676400" y="3962400"/>
            <a:ext cx="6553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results – newly reported shortages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7" descr="regression_results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85548"/>
            <a:ext cx="8001000" cy="4115504"/>
          </a:xfrm>
        </p:spPr>
      </p:pic>
      <p:sp>
        <p:nvSpPr>
          <p:cNvPr id="6" name="Rectangle 5"/>
          <p:cNvSpPr/>
          <p:nvPr/>
        </p:nvSpPr>
        <p:spPr>
          <a:xfrm>
            <a:off x="1447800" y="1950181"/>
            <a:ext cx="1676400" cy="140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 smtClean="0">
                <a:solidFill>
                  <a:schemeClr val="tx1"/>
                </a:solidFill>
              </a:rPr>
              <a:t>Parenteral</a:t>
            </a:r>
            <a:r>
              <a:rPr lang="en-US" sz="1000" dirty="0" smtClean="0">
                <a:solidFill>
                  <a:schemeClr val="tx1"/>
                </a:solidFill>
              </a:rPr>
              <a:t> = y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Contemporaneous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1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2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3 month lag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3855181"/>
            <a:ext cx="1676400" cy="140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 smtClean="0">
                <a:solidFill>
                  <a:schemeClr val="tx1"/>
                </a:solidFill>
              </a:rPr>
              <a:t>Parenteral</a:t>
            </a:r>
            <a:r>
              <a:rPr lang="en-US" sz="1000" dirty="0" smtClean="0">
                <a:solidFill>
                  <a:schemeClr val="tx1"/>
                </a:solidFill>
              </a:rPr>
              <a:t> = y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Contemporaneous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1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2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3 month lag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results – newly reported shortages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 descr="regression_results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85548"/>
            <a:ext cx="8001000" cy="4115504"/>
          </a:xfrm>
        </p:spPr>
      </p:pic>
      <p:sp>
        <p:nvSpPr>
          <p:cNvPr id="6" name="Rectangle 5"/>
          <p:cNvSpPr/>
          <p:nvPr/>
        </p:nvSpPr>
        <p:spPr>
          <a:xfrm>
            <a:off x="1447800" y="1950181"/>
            <a:ext cx="1676400" cy="140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 smtClean="0">
                <a:solidFill>
                  <a:schemeClr val="tx1"/>
                </a:solidFill>
              </a:rPr>
              <a:t>Parenteral</a:t>
            </a:r>
            <a:r>
              <a:rPr lang="en-US" sz="1000" dirty="0" smtClean="0">
                <a:solidFill>
                  <a:schemeClr val="tx1"/>
                </a:solidFill>
              </a:rPr>
              <a:t> = y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Contemporaneous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1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2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3 month lag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3855181"/>
            <a:ext cx="1676400" cy="140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 smtClean="0">
                <a:solidFill>
                  <a:schemeClr val="tx1"/>
                </a:solidFill>
              </a:rPr>
              <a:t>Parenteral</a:t>
            </a:r>
            <a:r>
              <a:rPr lang="en-US" sz="1000" dirty="0" smtClean="0">
                <a:solidFill>
                  <a:schemeClr val="tx1"/>
                </a:solidFill>
              </a:rPr>
              <a:t> = y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Contemporaneous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1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2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3 month lag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209800"/>
            <a:ext cx="2057400" cy="1383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3200" y="2209800"/>
            <a:ext cx="2057400" cy="1383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results – newly reported shortages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 descr="regression_results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85548"/>
            <a:ext cx="8001000" cy="4115504"/>
          </a:xfrm>
        </p:spPr>
      </p:pic>
      <p:sp>
        <p:nvSpPr>
          <p:cNvPr id="6" name="Rectangle 5"/>
          <p:cNvSpPr/>
          <p:nvPr/>
        </p:nvSpPr>
        <p:spPr>
          <a:xfrm>
            <a:off x="1447800" y="1950181"/>
            <a:ext cx="1676400" cy="140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 smtClean="0">
                <a:solidFill>
                  <a:schemeClr val="tx1"/>
                </a:solidFill>
              </a:rPr>
              <a:t>Parenteral</a:t>
            </a:r>
            <a:r>
              <a:rPr lang="en-US" sz="1000" dirty="0" smtClean="0">
                <a:solidFill>
                  <a:schemeClr val="tx1"/>
                </a:solidFill>
              </a:rPr>
              <a:t> = y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Contemporaneous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1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2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3 month lag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3855181"/>
            <a:ext cx="1676400" cy="140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 smtClean="0">
                <a:solidFill>
                  <a:schemeClr val="tx1"/>
                </a:solidFill>
              </a:rPr>
              <a:t>Parenteral</a:t>
            </a:r>
            <a:r>
              <a:rPr lang="en-US" sz="1000" dirty="0" smtClean="0">
                <a:solidFill>
                  <a:schemeClr val="tx1"/>
                </a:solidFill>
              </a:rPr>
              <a:t> = y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Contemporaneous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1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2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3 month lag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4114800"/>
            <a:ext cx="2057400" cy="1383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3200" y="4114800"/>
            <a:ext cx="2057400" cy="1383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inspection rates and ongoing shortages</a:t>
            </a:r>
            <a:endParaRPr lang="en-US" dirty="0"/>
          </a:p>
        </p:txBody>
      </p:sp>
      <p:pic>
        <p:nvPicPr>
          <p:cNvPr id="6" name="Content Placeholder 5" descr="ongoing_nonpar_inspec_cder_drug_qual_count_by_month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439" y="1143000"/>
            <a:ext cx="6261721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citation rates and ongoing shortages</a:t>
            </a:r>
            <a:endParaRPr lang="en-US" dirty="0"/>
          </a:p>
        </p:txBody>
      </p:sp>
      <p:pic>
        <p:nvPicPr>
          <p:cNvPr id="6" name="Content Placeholder 5" descr="ongoing_nonpar_cites_Drugs_count_by_month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439" y="1143000"/>
            <a:ext cx="6261721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results – ongoing shortages</a:t>
            </a:r>
            <a:endParaRPr lang="en-US" dirty="0"/>
          </a:p>
        </p:txBody>
      </p:sp>
      <p:pic>
        <p:nvPicPr>
          <p:cNvPr id="6" name="Content Placeholder 5" descr="regression_results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83206"/>
            <a:ext cx="8001000" cy="41201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3886200"/>
            <a:ext cx="1676400" cy="140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 smtClean="0">
                <a:solidFill>
                  <a:schemeClr val="tx1"/>
                </a:solidFill>
              </a:rPr>
              <a:t>Parenteral</a:t>
            </a:r>
            <a:r>
              <a:rPr lang="en-US" sz="1000" dirty="0" smtClean="0">
                <a:solidFill>
                  <a:schemeClr val="tx1"/>
                </a:solidFill>
              </a:rPr>
              <a:t> = y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Contemporaneous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1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2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3 month lag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942089"/>
            <a:ext cx="1676400" cy="141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 smtClean="0">
                <a:solidFill>
                  <a:schemeClr val="tx1"/>
                </a:solidFill>
              </a:rPr>
              <a:t>Parenteral</a:t>
            </a:r>
            <a:r>
              <a:rPr lang="en-US" sz="1000" dirty="0" smtClean="0">
                <a:solidFill>
                  <a:schemeClr val="tx1"/>
                </a:solidFill>
              </a:rPr>
              <a:t> = y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Contemporaneous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1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2 month lag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3 month lag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1676400"/>
            <a:ext cx="2133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Reimbursement and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Price is typically implicated in neoclassical model of supply shock</a:t>
            </a:r>
          </a:p>
          <a:p>
            <a:r>
              <a:rPr smtClean="0"/>
              <a:t>Shortage is disequilibrium concept usually rooted in price "stickiness"</a:t>
            </a:r>
          </a:p>
          <a:p>
            <a:r>
              <a:rPr smtClean="0"/>
              <a:t>Potential sources of price stickiness on generic market</a:t>
            </a:r>
            <a:endParaRPr/>
          </a:p>
          <a:p>
            <a:pPr lvl="1"/>
            <a:r>
              <a:rPr lang="en-US" dirty="0" smtClean="0"/>
              <a:t>Supply contracts (not likely)</a:t>
            </a:r>
          </a:p>
          <a:p>
            <a:pPr lvl="1"/>
            <a:r>
              <a:rPr lang="en-US" dirty="0" smtClean="0"/>
              <a:t>Reimbursement (MAC, FUL)</a:t>
            </a:r>
          </a:p>
          <a:p>
            <a:pPr lvl="1"/>
            <a:endParaRPr lang="en-US" dirty="0" smtClean="0"/>
          </a:p>
          <a:p>
            <a:pPr lvl="1"/>
            <a:endParaRPr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evolution of prices for one shortage product</a:t>
            </a:r>
            <a:endParaRPr lang="en-US" dirty="0"/>
          </a:p>
        </p:txBody>
      </p:sp>
      <p:pic>
        <p:nvPicPr>
          <p:cNvPr id="6" name="Content Placeholder 5" descr="tsplot_nonarp_1272_PREDNISONE_10MG_TABLET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887" y="1143000"/>
            <a:ext cx="6600825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drug shortages</a:t>
            </a:r>
            <a:endParaRPr lang="en-US" dirty="0"/>
          </a:p>
        </p:txBody>
      </p:sp>
      <p:pic>
        <p:nvPicPr>
          <p:cNvPr id="6" name="Content Placeholder 5" descr="count_by_month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439" y="1143000"/>
            <a:ext cx="6261721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Content Placeholder 5" descr="count_by_month.wmf"/>
          <p:cNvPicPr>
            <a:picLocks noChangeAspect="1"/>
          </p:cNvPicPr>
          <p:nvPr/>
        </p:nvPicPr>
        <p:blipFill>
          <a:blip r:embed="rId2" cstate="print"/>
          <a:srcRect l="15921" t="17461" r="77747" b="50793"/>
          <a:stretch>
            <a:fillRect/>
          </a:stretch>
        </p:blipFill>
        <p:spPr>
          <a:xfrm>
            <a:off x="2468071" y="3328524"/>
            <a:ext cx="39651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increases for drugs in shortage 3 months or less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781218" cy="37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increases for drugs in shortage 3 months or less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781218" cy="37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744078" y="1905000"/>
            <a:ext cx="1247522" cy="3087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increases for drugs in shortage more than 12 months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72" y="1282700"/>
            <a:ext cx="851232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606512" y="1524000"/>
            <a:ext cx="1232687" cy="3096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reimbursement to the picture</a:t>
            </a:r>
            <a:endParaRPr lang="en-US" dirty="0"/>
          </a:p>
        </p:txBody>
      </p:sp>
      <p:pic>
        <p:nvPicPr>
          <p:cNvPr id="6" name="Content Placeholder 5" descr="tsplot_1272 PREDNISONE 10MG TABLET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887" y="1143000"/>
            <a:ext cx="6600825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Drug shortages, pricing and reimbursement</a:t>
            </a:r>
            <a:endParaRPr lang="en-US" dirty="0"/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NBER-CRIW Conference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3886200"/>
            <a:ext cx="2133600" cy="609600"/>
          </a:xfrm>
        </p:spPr>
        <p:txBody>
          <a:bodyPr/>
          <a:lstStyle/>
          <a:p>
            <a:r>
              <a:rPr lang="en-US" dirty="0" smtClean="0"/>
              <a:t>October 18, 2013</a:t>
            </a:r>
            <a:endParaRPr lang="en-US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5257800" y="5410200"/>
            <a:ext cx="3657600" cy="609600"/>
          </a:xfrm>
          <a:prstGeom prst="rect">
            <a:avLst/>
          </a:prstGeom>
        </p:spPr>
        <p:txBody>
          <a:bodyPr rIns="0"/>
          <a:lstStyle/>
          <a:p>
            <a:pPr lvl="0" algn="r"/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A0D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Christopher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56A0D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Stomberg, Ph.D.</a:t>
            </a:r>
            <a:r>
              <a:rPr lang="en-US" sz="1600" dirty="0" smtClean="0">
                <a:solidFill>
                  <a:srgbClr val="56A0D2"/>
                </a:solidFill>
              </a:rPr>
              <a:t>, Partner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56A0D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56A0D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Bates White, LLC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6A0D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Newly reported drug shortages</a:t>
            </a:r>
            <a:endParaRPr lang="en-US" dirty="0"/>
          </a:p>
        </p:txBody>
      </p:sp>
      <p:pic>
        <p:nvPicPr>
          <p:cNvPr id="6" name="Content Placeholder 5" descr="starts_by_month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439" y="1143000"/>
            <a:ext cx="6261721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age of ongoing drug shortages</a:t>
            </a:r>
            <a:endParaRPr lang="en-US" dirty="0"/>
          </a:p>
        </p:txBody>
      </p:sp>
      <p:pic>
        <p:nvPicPr>
          <p:cNvPr id="6" name="Content Placeholder 5" descr="age_by_month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439" y="1143000"/>
            <a:ext cx="6261721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driving </a:t>
            </a:r>
            <a:r>
              <a:rPr lang="en-US" i="1" dirty="0" smtClean="0"/>
              <a:t>trends </a:t>
            </a:r>
            <a:r>
              <a:rPr lang="en-US" dirty="0" smtClean="0"/>
              <a:t>appear to be common across markets</a:t>
            </a:r>
          </a:p>
          <a:p>
            <a:r>
              <a:rPr smtClean="0"/>
              <a:t>Unlikely </a:t>
            </a:r>
            <a:r>
              <a:rPr/>
              <a:t>to drive observed </a:t>
            </a:r>
            <a:r>
              <a:rPr smtClean="0"/>
              <a:t>trends:</a:t>
            </a:r>
            <a:endParaRPr/>
          </a:p>
          <a:p>
            <a:pPr lvl="1"/>
            <a:r>
              <a:rPr lang="en-US" dirty="0" smtClean="0"/>
              <a:t>Medicare ASP</a:t>
            </a:r>
          </a:p>
          <a:p>
            <a:pPr lvl="1"/>
            <a:r>
              <a:rPr lang="en-US" dirty="0" smtClean="0"/>
              <a:t>Manufacturing </a:t>
            </a:r>
            <a:r>
              <a:rPr lang="en-US" dirty="0" err="1" smtClean="0"/>
              <a:t>i</a:t>
            </a:r>
            <a:r>
              <a:rPr smtClean="0"/>
              <a:t>ssues specifically related to sterile injectables</a:t>
            </a:r>
            <a:endParaRPr lang="en-US" dirty="0" smtClean="0"/>
          </a:p>
          <a:p>
            <a:r>
              <a:rPr smtClean="0"/>
              <a:t>Alternative thoughts</a:t>
            </a:r>
            <a:endParaRPr lang="en-US" dirty="0" smtClean="0"/>
          </a:p>
          <a:p>
            <a:pPr lvl="1"/>
            <a:r>
              <a:rPr lang="en-US" dirty="0" smtClean="0"/>
              <a:t>Competitive conditions universal to generic markets</a:t>
            </a:r>
          </a:p>
          <a:p>
            <a:pPr lvl="1"/>
            <a:r>
              <a:rPr lang="en-US" dirty="0" smtClean="0"/>
              <a:t>Patterns of regulatory activity</a:t>
            </a:r>
          </a:p>
          <a:p>
            <a:pPr lvl="1"/>
            <a:r>
              <a:rPr lang="en-US" dirty="0" smtClean="0"/>
              <a:t>Reimbursement and price issues that might be universal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Basic issues</a:t>
            </a:r>
          </a:p>
          <a:p>
            <a:pPr lvl="1"/>
            <a:r>
              <a:rPr lang="en-US" dirty="0" smtClean="0"/>
              <a:t>Institutionalized near-perfect substitution</a:t>
            </a:r>
          </a:p>
          <a:p>
            <a:pPr lvl="1"/>
            <a:r>
              <a:rPr lang="en-US" dirty="0" smtClean="0"/>
              <a:t>Differentiation nearly impossible</a:t>
            </a:r>
          </a:p>
          <a:p>
            <a:pPr lvl="1"/>
            <a:r>
              <a:rPr lang="en-US" dirty="0" smtClean="0"/>
              <a:t>Price competition “near-Bertrand”</a:t>
            </a:r>
          </a:p>
          <a:p>
            <a:pPr lvl="1"/>
            <a:r>
              <a:rPr lang="en-US" dirty="0" smtClean="0"/>
              <a:t>Prices often very low for mature products</a:t>
            </a:r>
          </a:p>
          <a:p>
            <a:pPr lvl="1"/>
            <a:r>
              <a:rPr lang="en-US" dirty="0" smtClean="0"/>
              <a:t>Relentless cost cutting</a:t>
            </a:r>
          </a:p>
          <a:p>
            <a:pPr lvl="1"/>
            <a:r>
              <a:rPr lang="en-US" dirty="0" smtClean="0"/>
              <a:t>Each product (particularly mature products) generally makes small contribution</a:t>
            </a:r>
          </a:p>
          <a:p>
            <a:r>
              <a:rPr smtClean="0"/>
              <a:t>Responses</a:t>
            </a:r>
          </a:p>
          <a:p>
            <a:pPr lvl="1"/>
            <a:r>
              <a:rPr lang="en-US" dirty="0" smtClean="0"/>
              <a:t>Possible indifference to supply shock given incremental investment relative to incremental revenue</a:t>
            </a:r>
          </a:p>
          <a:p>
            <a:pPr lvl="1"/>
            <a:r>
              <a:rPr lang="en-US" dirty="0" smtClean="0"/>
              <a:t>Invest in new ANDA product with higher potential margins instead?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Basic issues</a:t>
            </a:r>
          </a:p>
          <a:p>
            <a:pPr lvl="1"/>
            <a:r>
              <a:rPr lang="en-US" dirty="0" smtClean="0"/>
              <a:t>Quality is largely unobservable</a:t>
            </a:r>
          </a:p>
          <a:p>
            <a:pPr lvl="1"/>
            <a:r>
              <a:rPr lang="en-US" dirty="0" smtClean="0"/>
              <a:t>Institutional framework makes it almost impossible for consumers to trade on quality information anyway</a:t>
            </a:r>
          </a:p>
          <a:p>
            <a:pPr lvl="1"/>
            <a:r>
              <a:rPr lang="en-US" dirty="0" smtClean="0"/>
              <a:t>Regulator (FDA) sets quality threshold for market</a:t>
            </a:r>
          </a:p>
          <a:p>
            <a:pPr lvl="1"/>
            <a:r>
              <a:rPr lang="en-US" dirty="0" smtClean="0"/>
              <a:t>Inspection and detection are probabilistic</a:t>
            </a:r>
          </a:p>
          <a:p>
            <a:r>
              <a:rPr smtClean="0"/>
              <a:t>Responses</a:t>
            </a:r>
          </a:p>
          <a:p>
            <a:pPr lvl="1"/>
            <a:r>
              <a:rPr lang="en-US" dirty="0" smtClean="0"/>
              <a:t>Equilibrium quality is related to threshold and probability of inspection and detection</a:t>
            </a:r>
            <a:endParaRPr lang="en-US" dirty="0"/>
          </a:p>
          <a:p>
            <a:pPr lvl="1"/>
            <a:r>
              <a:rPr lang="en-US" dirty="0" smtClean="0"/>
              <a:t>Participants invest according to expectations and risk aversion</a:t>
            </a:r>
          </a:p>
          <a:p>
            <a:pPr lvl="1"/>
            <a:r>
              <a:rPr lang="en-US" dirty="0" smtClean="0"/>
              <a:t>Risk takers with low expectation of inspection have lowest costs, possibly dominate the market through Bertrand competition</a:t>
            </a:r>
          </a:p>
          <a:p>
            <a:pPr lvl="1"/>
            <a:r>
              <a:rPr lang="en-US" dirty="0" smtClean="0"/>
              <a:t>Changing inspection probability and threshold levels can create disruptions due to time-inconsistency issues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inspection rates and newly reported drug shortages</a:t>
            </a:r>
            <a:endParaRPr lang="en-US" dirty="0"/>
          </a:p>
        </p:txBody>
      </p:sp>
      <p:pic>
        <p:nvPicPr>
          <p:cNvPr id="6" name="Content Placeholder 5" descr="starts_nonpar_inspec_cder_drug_qual_count_by_month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439" y="1143000"/>
            <a:ext cx="6261721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citation rates and newly reported drug shortages</a:t>
            </a:r>
            <a:endParaRPr lang="en-US" dirty="0"/>
          </a:p>
        </p:txBody>
      </p:sp>
      <p:pic>
        <p:nvPicPr>
          <p:cNvPr id="6" name="Content Placeholder 5" descr="starts_nonpar_cites_Drugs_count_by_month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439" y="1143000"/>
            <a:ext cx="6261721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7,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1B93-EDB3-49DE-BDB8-7901051133E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-Consulting_2007">
  <a:themeElements>
    <a:clrScheme name="Bates White standard">
      <a:dk1>
        <a:sysClr val="windowText" lastClr="000000"/>
      </a:dk1>
      <a:lt1>
        <a:sysClr val="window" lastClr="FFFFFF"/>
      </a:lt1>
      <a:dk2>
        <a:srgbClr val="0063A4"/>
      </a:dk2>
      <a:lt2>
        <a:srgbClr val="D4D4D4"/>
      </a:lt2>
      <a:accent1>
        <a:srgbClr val="56A0D2"/>
      </a:accent1>
      <a:accent2>
        <a:srgbClr val="99CC00"/>
      </a:accent2>
      <a:accent3>
        <a:srgbClr val="DF7700"/>
      </a:accent3>
      <a:accent4>
        <a:srgbClr val="505050"/>
      </a:accent4>
      <a:accent5>
        <a:srgbClr val="00B3BE"/>
      </a:accent5>
      <a:accent6>
        <a:srgbClr val="B10940"/>
      </a:accent6>
      <a:hlink>
        <a:srgbClr val="090EB1"/>
      </a:hlink>
      <a:folHlink>
        <a:srgbClr val="7113B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anchor="b" anchorCtr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chemeClr val="accent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tes Whi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Standard-Consulting_2007</Template>
  <TotalTime>2972</TotalTime>
  <Words>614</Words>
  <Application>Microsoft Office PowerPoint</Application>
  <PresentationFormat>On-screen Show (4:3)</PresentationFormat>
  <Paragraphs>181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Standard-Consulting_2007</vt:lpstr>
      <vt:lpstr>Drug shortages, pricing and reimbursement</vt:lpstr>
      <vt:lpstr>Ongoing drug shortages</vt:lpstr>
      <vt:lpstr>Newly reported drug shortages</vt:lpstr>
      <vt:lpstr>Average age of ongoing drug shortages</vt:lpstr>
      <vt:lpstr>Some considerations</vt:lpstr>
      <vt:lpstr>Competitive conditions</vt:lpstr>
      <vt:lpstr>Regulatory activity</vt:lpstr>
      <vt:lpstr>FDA inspection rates and newly reported drug shortages</vt:lpstr>
      <vt:lpstr>FDA citation rates and newly reported drug shortages</vt:lpstr>
      <vt:lpstr>Relationship between inspections and citations</vt:lpstr>
      <vt:lpstr>A simple pooled OLS model</vt:lpstr>
      <vt:lpstr>Regression results – newly reported shortages</vt:lpstr>
      <vt:lpstr>Regression results – newly reported shortages</vt:lpstr>
      <vt:lpstr>Regression results – newly reported shortages</vt:lpstr>
      <vt:lpstr>FDA inspection rates and ongoing shortages</vt:lpstr>
      <vt:lpstr>FDA citation rates and ongoing shortages</vt:lpstr>
      <vt:lpstr>Regression results – ongoing shortages</vt:lpstr>
      <vt:lpstr>Reimbursement and price</vt:lpstr>
      <vt:lpstr>Example of evolution of prices for one shortage product</vt:lpstr>
      <vt:lpstr>Price increases for drugs in shortage 3 months or less</vt:lpstr>
      <vt:lpstr>Price increases for drugs in shortage 3 months or less</vt:lpstr>
      <vt:lpstr>Price increases for drugs in shortage more than 12 months</vt:lpstr>
      <vt:lpstr>Adding reimbursement to the picture</vt:lpstr>
      <vt:lpstr>Drug shortages, pricing and reimbursement</vt:lpstr>
    </vt:vector>
  </TitlesOfParts>
  <Company>Bates White,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Statin formulary data analysis</dc:title>
  <dc:creator>ktwigg</dc:creator>
  <cp:lastModifiedBy>maranjian</cp:lastModifiedBy>
  <cp:revision>564</cp:revision>
  <dcterms:created xsi:type="dcterms:W3CDTF">2013-07-21T17:02:33Z</dcterms:created>
  <dcterms:modified xsi:type="dcterms:W3CDTF">2013-10-21T14:01:55Z</dcterms:modified>
</cp:coreProperties>
</file>