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6" r:id="rId2"/>
    <p:sldMasterId id="2147483698" r:id="rId3"/>
    <p:sldMasterId id="2147483674" r:id="rId4"/>
    <p:sldMasterId id="2147483661" r:id="rId5"/>
    <p:sldMasterId id="2147483767" r:id="rId6"/>
  </p:sldMasterIdLst>
  <p:notesMasterIdLst>
    <p:notesMasterId r:id="rId30"/>
  </p:notesMasterIdLst>
  <p:handoutMasterIdLst>
    <p:handoutMasterId r:id="rId31"/>
  </p:handoutMasterIdLst>
  <p:sldIdLst>
    <p:sldId id="299" r:id="rId7"/>
    <p:sldId id="460" r:id="rId8"/>
    <p:sldId id="450" r:id="rId9"/>
    <p:sldId id="422" r:id="rId10"/>
    <p:sldId id="457" r:id="rId11"/>
    <p:sldId id="459" r:id="rId12"/>
    <p:sldId id="438" r:id="rId13"/>
    <p:sldId id="432" r:id="rId14"/>
    <p:sldId id="426" r:id="rId15"/>
    <p:sldId id="454" r:id="rId16"/>
    <p:sldId id="427" r:id="rId17"/>
    <p:sldId id="441" r:id="rId18"/>
    <p:sldId id="442" r:id="rId19"/>
    <p:sldId id="444" r:id="rId20"/>
    <p:sldId id="443" r:id="rId21"/>
    <p:sldId id="445" r:id="rId22"/>
    <p:sldId id="446" r:id="rId23"/>
    <p:sldId id="447" r:id="rId24"/>
    <p:sldId id="448" r:id="rId25"/>
    <p:sldId id="449" r:id="rId26"/>
    <p:sldId id="455" r:id="rId27"/>
    <p:sldId id="456" r:id="rId28"/>
    <p:sldId id="41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974"/>
    <a:srgbClr val="F9D491"/>
    <a:srgbClr val="FAC090"/>
    <a:srgbClr val="FBCDA7"/>
    <a:srgbClr val="FBE0BB"/>
    <a:srgbClr val="F79747"/>
    <a:srgbClr val="F68D3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6706" autoAdjust="0"/>
  </p:normalViewPr>
  <p:slideViewPr>
    <p:cSldViewPr snapToGrid="0">
      <p:cViewPr>
        <p:scale>
          <a:sx n="100" d="100"/>
          <a:sy n="100" d="100"/>
        </p:scale>
        <p:origin x="-516"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746" y="24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029" cy="479569"/>
          </a:xfrm>
          <a:prstGeom prst="rect">
            <a:avLst/>
          </a:prstGeom>
        </p:spPr>
        <p:txBody>
          <a:bodyPr vert="horz" lIns="94642" tIns="47319" rIns="94642" bIns="47319" rtlCol="0"/>
          <a:lstStyle>
            <a:lvl1pPr algn="l">
              <a:defRPr sz="1200"/>
            </a:lvl1pPr>
          </a:lstStyle>
          <a:p>
            <a:endParaRPr lang="en-US" dirty="0"/>
          </a:p>
        </p:txBody>
      </p:sp>
      <p:sp>
        <p:nvSpPr>
          <p:cNvPr id="3" name="Date Placeholder 2"/>
          <p:cNvSpPr>
            <a:spLocks noGrp="1"/>
          </p:cNvSpPr>
          <p:nvPr>
            <p:ph type="dt" sz="quarter" idx="1"/>
          </p:nvPr>
        </p:nvSpPr>
        <p:spPr>
          <a:xfrm>
            <a:off x="4143519" y="2"/>
            <a:ext cx="3170029" cy="479569"/>
          </a:xfrm>
          <a:prstGeom prst="rect">
            <a:avLst/>
          </a:prstGeom>
        </p:spPr>
        <p:txBody>
          <a:bodyPr vert="horz" lIns="94642" tIns="47319" rIns="94642" bIns="47319" rtlCol="0"/>
          <a:lstStyle>
            <a:lvl1pPr algn="r">
              <a:defRPr sz="1200"/>
            </a:lvl1pPr>
          </a:lstStyle>
          <a:p>
            <a:fld id="{C9996C14-4536-43DE-86D3-C1C818388AEA}" type="datetimeFigureOut">
              <a:rPr lang="en-US" smtClean="0"/>
              <a:pPr/>
              <a:t>5/12/2012</a:t>
            </a:fld>
            <a:endParaRPr lang="en-US" dirty="0"/>
          </a:p>
        </p:txBody>
      </p:sp>
      <p:sp>
        <p:nvSpPr>
          <p:cNvPr id="4" name="Footer Placeholder 3"/>
          <p:cNvSpPr>
            <a:spLocks noGrp="1"/>
          </p:cNvSpPr>
          <p:nvPr>
            <p:ph type="ftr" sz="quarter" idx="2"/>
          </p:nvPr>
        </p:nvSpPr>
        <p:spPr>
          <a:xfrm>
            <a:off x="1" y="9119995"/>
            <a:ext cx="3170029" cy="479569"/>
          </a:xfrm>
          <a:prstGeom prst="rect">
            <a:avLst/>
          </a:prstGeom>
        </p:spPr>
        <p:txBody>
          <a:bodyPr vert="horz" lIns="94642" tIns="47319" rIns="94642" bIns="473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19" y="9119995"/>
            <a:ext cx="3170029" cy="479569"/>
          </a:xfrm>
          <a:prstGeom prst="rect">
            <a:avLst/>
          </a:prstGeom>
        </p:spPr>
        <p:txBody>
          <a:bodyPr vert="horz" lIns="94642" tIns="47319" rIns="94642" bIns="47319" rtlCol="0" anchor="b"/>
          <a:lstStyle>
            <a:lvl1pPr algn="r">
              <a:defRPr sz="1200"/>
            </a:lvl1pPr>
          </a:lstStyle>
          <a:p>
            <a:fld id="{60C98EDD-B4D4-4F2C-9DD8-C17E2E209670}" type="slidenum">
              <a:rPr lang="en-US" smtClean="0"/>
              <a:pPr/>
              <a:t>‹#›</a:t>
            </a:fld>
            <a:endParaRPr lang="en-US" dirty="0"/>
          </a:p>
        </p:txBody>
      </p:sp>
    </p:spTree>
    <p:extLst>
      <p:ext uri="{BB962C8B-B14F-4D97-AF65-F5344CB8AC3E}">
        <p14:creationId xmlns:p14="http://schemas.microsoft.com/office/powerpoint/2010/main" val="413106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029" cy="479569"/>
          </a:xfrm>
          <a:prstGeom prst="rect">
            <a:avLst/>
          </a:prstGeom>
        </p:spPr>
        <p:txBody>
          <a:bodyPr vert="horz" lIns="94642" tIns="47319" rIns="94642" bIns="47319" rtlCol="0"/>
          <a:lstStyle>
            <a:lvl1pPr algn="l">
              <a:defRPr sz="1200"/>
            </a:lvl1pPr>
          </a:lstStyle>
          <a:p>
            <a:endParaRPr lang="en-US" dirty="0"/>
          </a:p>
        </p:txBody>
      </p:sp>
      <p:sp>
        <p:nvSpPr>
          <p:cNvPr id="3" name="Date Placeholder 2"/>
          <p:cNvSpPr>
            <a:spLocks noGrp="1"/>
          </p:cNvSpPr>
          <p:nvPr>
            <p:ph type="dt" idx="1"/>
          </p:nvPr>
        </p:nvSpPr>
        <p:spPr>
          <a:xfrm>
            <a:off x="4143519" y="2"/>
            <a:ext cx="3170029" cy="479569"/>
          </a:xfrm>
          <a:prstGeom prst="rect">
            <a:avLst/>
          </a:prstGeom>
        </p:spPr>
        <p:txBody>
          <a:bodyPr vert="horz" lIns="94642" tIns="47319" rIns="94642" bIns="47319" rtlCol="0"/>
          <a:lstStyle>
            <a:lvl1pPr algn="r">
              <a:defRPr sz="1200"/>
            </a:lvl1pPr>
          </a:lstStyle>
          <a:p>
            <a:fld id="{E32A99CA-E070-4CB6-897E-A797C2F796D7}" type="datetimeFigureOut">
              <a:rPr lang="en-US" smtClean="0"/>
              <a:pPr/>
              <a:t>5/12/2012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642" tIns="47319" rIns="94642" bIns="47319" rtlCol="0" anchor="ctr"/>
          <a:lstStyle/>
          <a:p>
            <a:endParaRPr lang="en-US" dirty="0"/>
          </a:p>
        </p:txBody>
      </p:sp>
      <p:sp>
        <p:nvSpPr>
          <p:cNvPr id="5" name="Notes Placeholder 4"/>
          <p:cNvSpPr>
            <a:spLocks noGrp="1"/>
          </p:cNvSpPr>
          <p:nvPr>
            <p:ph type="body" sz="quarter" idx="3"/>
          </p:nvPr>
        </p:nvSpPr>
        <p:spPr>
          <a:xfrm>
            <a:off x="732182" y="4559998"/>
            <a:ext cx="5850839" cy="4321031"/>
          </a:xfrm>
          <a:prstGeom prst="rect">
            <a:avLst/>
          </a:prstGeom>
        </p:spPr>
        <p:txBody>
          <a:bodyPr vert="horz" lIns="94642" tIns="47319" rIns="94642" bIns="473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995"/>
            <a:ext cx="3170029" cy="479569"/>
          </a:xfrm>
          <a:prstGeom prst="rect">
            <a:avLst/>
          </a:prstGeom>
        </p:spPr>
        <p:txBody>
          <a:bodyPr vert="horz" lIns="94642" tIns="47319" rIns="94642" bIns="473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19" y="9119995"/>
            <a:ext cx="3170029" cy="479569"/>
          </a:xfrm>
          <a:prstGeom prst="rect">
            <a:avLst/>
          </a:prstGeom>
        </p:spPr>
        <p:txBody>
          <a:bodyPr vert="horz" lIns="94642" tIns="47319" rIns="94642" bIns="47319" rtlCol="0" anchor="b"/>
          <a:lstStyle>
            <a:lvl1pPr algn="r">
              <a:defRPr sz="1200"/>
            </a:lvl1pPr>
          </a:lstStyle>
          <a:p>
            <a:fld id="{DD020AEB-76C0-4D99-8737-4DEA247F809D}" type="slidenum">
              <a:rPr lang="en-US" smtClean="0"/>
              <a:pPr/>
              <a:t>‹#›</a:t>
            </a:fld>
            <a:endParaRPr lang="en-US" dirty="0"/>
          </a:p>
        </p:txBody>
      </p:sp>
    </p:spTree>
    <p:extLst>
      <p:ext uri="{BB962C8B-B14F-4D97-AF65-F5344CB8AC3E}">
        <p14:creationId xmlns:p14="http://schemas.microsoft.com/office/powerpoint/2010/main" val="17756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20AEB-76C0-4D99-8737-4DEA247F809D}" type="slidenum">
              <a:rPr lang="en-US" smtClean="0"/>
              <a:pPr/>
              <a:t>10</a:t>
            </a:fld>
            <a:endParaRPr lang="en-US" dirty="0"/>
          </a:p>
        </p:txBody>
      </p:sp>
    </p:spTree>
    <p:extLst>
      <p:ext uri="{BB962C8B-B14F-4D97-AF65-F5344CB8AC3E}">
        <p14:creationId xmlns:p14="http://schemas.microsoft.com/office/powerpoint/2010/main" val="99805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dirty="0" smtClean="0"/>
              <a:t> </a:t>
            </a:r>
            <a:r>
              <a:rPr lang="en-US" dirty="0"/>
              <a:t>few governments so far have taken steps to limit their exposure to longevity </a:t>
            </a:r>
            <a:r>
              <a:rPr lang="en-US" dirty="0" smtClean="0"/>
              <a:t>risk. </a:t>
            </a:r>
          </a:p>
          <a:p>
            <a:endParaRPr lang="en-US" b="1" dirty="0"/>
          </a:p>
          <a:p>
            <a:r>
              <a:rPr lang="en-US" dirty="0" smtClean="0"/>
              <a:t>Some have </a:t>
            </a:r>
            <a:r>
              <a:rPr lang="en-US" dirty="0"/>
              <a:t>adjusted pension formulas to </a:t>
            </a:r>
            <a:r>
              <a:rPr lang="en-US" dirty="0" smtClean="0"/>
              <a:t>relate improvements </a:t>
            </a:r>
            <a:r>
              <a:rPr lang="en-US" dirty="0"/>
              <a:t>in life expectancy </a:t>
            </a:r>
            <a:r>
              <a:rPr lang="en-US" dirty="0" smtClean="0"/>
              <a:t>to:</a:t>
            </a:r>
          </a:p>
          <a:p>
            <a:endParaRPr lang="en-US" dirty="0" smtClean="0"/>
          </a:p>
          <a:p>
            <a:pPr marL="177502" indent="-177502">
              <a:buFont typeface="Arial" pitchFamily="34" charset="0"/>
              <a:buChar char="•"/>
            </a:pPr>
            <a:r>
              <a:rPr lang="en-US" dirty="0" smtClean="0"/>
              <a:t>Benefits, or</a:t>
            </a:r>
          </a:p>
          <a:p>
            <a:pPr marL="177502" indent="-177502">
              <a:buFont typeface="Arial" pitchFamily="34" charset="0"/>
              <a:buChar char="•"/>
            </a:pPr>
            <a:r>
              <a:rPr lang="en-US" dirty="0" smtClean="0"/>
              <a:t>Retirement ages.</a:t>
            </a:r>
          </a:p>
          <a:p>
            <a:endParaRPr lang="en-US" dirty="0"/>
          </a:p>
          <a:p>
            <a:r>
              <a:rPr lang="en-US" dirty="0"/>
              <a:t>Some governments have instituted defined-contribution plans (Chile and Sweden). </a:t>
            </a:r>
            <a:endParaRPr lang="en-US" dirty="0" smtClean="0"/>
          </a:p>
          <a:p>
            <a:endParaRPr lang="en-US" dirty="0" smtClean="0"/>
          </a:p>
          <a:p>
            <a:r>
              <a:rPr lang="en-US" dirty="0" smtClean="0"/>
              <a:t>Governments </a:t>
            </a:r>
            <a:r>
              <a:rPr lang="en-US" dirty="0"/>
              <a:t>could also consider increasing </a:t>
            </a:r>
            <a:r>
              <a:rPr lang="en-US" dirty="0" smtClean="0"/>
              <a:t>social security contribution rates (Canada).</a:t>
            </a:r>
          </a:p>
          <a:p>
            <a:endParaRPr lang="en-US" dirty="0"/>
          </a:p>
          <a:p>
            <a:r>
              <a:rPr lang="en-US" dirty="0" smtClean="0"/>
              <a:t>Such measures effectively transfer </a:t>
            </a:r>
            <a:r>
              <a:rPr lang="en-US" dirty="0"/>
              <a:t>some of </a:t>
            </a:r>
            <a:r>
              <a:rPr lang="en-US" dirty="0" smtClean="0"/>
              <a:t>the longevity </a:t>
            </a:r>
            <a:r>
              <a:rPr lang="en-US" dirty="0"/>
              <a:t>risk to individuals. </a:t>
            </a:r>
            <a:endParaRPr lang="en-US" dirty="0" smtClean="0"/>
          </a:p>
          <a:p>
            <a:endParaRPr lang="en-US" dirty="0"/>
          </a:p>
          <a:p>
            <a:r>
              <a:rPr lang="en-US" dirty="0" smtClean="0"/>
              <a:t>Although </a:t>
            </a:r>
            <a:r>
              <a:rPr lang="en-US" dirty="0"/>
              <a:t>such  transfers could be an effective way to share the burden of aging and longevity risk, any measures need to be carefully designed to avoid overwhelming the retirement resources of individuals, in which case the risk would return to the government as the holder of last resort.</a:t>
            </a:r>
          </a:p>
        </p:txBody>
      </p:sp>
      <p:sp>
        <p:nvSpPr>
          <p:cNvPr id="4" name="Slide Number Placeholder 3"/>
          <p:cNvSpPr>
            <a:spLocks noGrp="1"/>
          </p:cNvSpPr>
          <p:nvPr>
            <p:ph type="sldNum" sz="quarter" idx="10"/>
          </p:nvPr>
        </p:nvSpPr>
        <p:spPr/>
        <p:txBody>
          <a:bodyPr/>
          <a:lstStyle/>
          <a:p>
            <a:fld id="{DD020AEB-76C0-4D99-8737-4DEA247F809D}" type="slidenum">
              <a:rPr lang="en-US" smtClean="0"/>
              <a:pPr/>
              <a:t>11</a:t>
            </a:fld>
            <a:endParaRPr lang="en-US" dirty="0"/>
          </a:p>
        </p:txBody>
      </p:sp>
    </p:spTree>
    <p:extLst>
      <p:ext uri="{BB962C8B-B14F-4D97-AF65-F5344CB8AC3E}">
        <p14:creationId xmlns:p14="http://schemas.microsoft.com/office/powerpoint/2010/main" val="96052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use of capital market-based longevity risk management solutions has been growing, but their use remains small, with the notable exception of the swap, buy-in and buy-out markets in the United Kingdom and the </a:t>
            </a:r>
            <a:r>
              <a:rPr lang="en-US" dirty="0" smtClean="0"/>
              <a:t>Netherlands. </a:t>
            </a:r>
          </a:p>
          <a:p>
            <a:endParaRPr lang="en-US" dirty="0"/>
          </a:p>
          <a:p>
            <a:r>
              <a:rPr lang="en-US" dirty="0" smtClean="0"/>
              <a:t>Explanations </a:t>
            </a:r>
            <a:r>
              <a:rPr lang="en-US" dirty="0"/>
              <a:t>for the slow growth include challenges on the sell and buy sides, as well as market infrastructure issues affecting both sides of the transaction. </a:t>
            </a:r>
            <a:r>
              <a:rPr lang="en-US" dirty="0" smtClean="0"/>
              <a:t>On the “sell” side:</a:t>
            </a:r>
          </a:p>
          <a:p>
            <a:endParaRPr lang="en-US" dirty="0"/>
          </a:p>
          <a:p>
            <a:pPr marL="177502" indent="-177502">
              <a:spcAft>
                <a:spcPts val="621"/>
              </a:spcAft>
              <a:buFont typeface="Arial" pitchFamily="34" charset="0"/>
              <a:buChar char="•"/>
            </a:pPr>
            <a:r>
              <a:rPr lang="en-US" dirty="0"/>
              <a:t>F</a:t>
            </a:r>
            <a:r>
              <a:rPr lang="en-US" dirty="0" smtClean="0"/>
              <a:t>ew </a:t>
            </a:r>
            <a:r>
              <a:rPr lang="en-US" dirty="0"/>
              <a:t>pension plan sponsors recognize longevity risk at all, and fewer still have plans to address it. </a:t>
            </a:r>
            <a:r>
              <a:rPr lang="en-US" dirty="0" smtClean="0"/>
              <a:t>Plus </a:t>
            </a:r>
            <a:r>
              <a:rPr lang="en-US" dirty="0"/>
              <a:t>m</a:t>
            </a:r>
            <a:r>
              <a:rPr lang="en-US" dirty="0" smtClean="0"/>
              <a:t>any </a:t>
            </a:r>
            <a:r>
              <a:rPr lang="en-US" dirty="0"/>
              <a:t>plan sponsors would have to first </a:t>
            </a:r>
            <a:r>
              <a:rPr lang="en-US" dirty="0" smtClean="0"/>
              <a:t>remedy </a:t>
            </a:r>
            <a:r>
              <a:rPr lang="en-US" dirty="0"/>
              <a:t>existing underfunding before transferring their longevity </a:t>
            </a:r>
            <a:r>
              <a:rPr lang="en-US" dirty="0" smtClean="0"/>
              <a:t>risk</a:t>
            </a:r>
            <a:r>
              <a:rPr lang="en-US" dirty="0"/>
              <a:t>.</a:t>
            </a:r>
            <a:endParaRPr lang="en-US" dirty="0" smtClean="0"/>
          </a:p>
          <a:p>
            <a:pPr marL="177502" indent="-177502">
              <a:spcAft>
                <a:spcPts val="621"/>
              </a:spcAft>
              <a:buFont typeface="Arial" pitchFamily="34" charset="0"/>
              <a:buChar char="•"/>
            </a:pPr>
            <a:r>
              <a:rPr lang="en-US" dirty="0" smtClean="0"/>
              <a:t>Longevity </a:t>
            </a:r>
            <a:r>
              <a:rPr lang="en-US" dirty="0"/>
              <a:t>risk is seen as less important to hedge than other financial risks </a:t>
            </a:r>
            <a:r>
              <a:rPr lang="en-US" dirty="0" smtClean="0"/>
              <a:t>. The </a:t>
            </a:r>
            <a:r>
              <a:rPr lang="en-US" dirty="0"/>
              <a:t>higher volatility of asset valuations and liability discount rates, which may mask the slower-moving effects of increases in life expectancy. </a:t>
            </a:r>
            <a:endParaRPr lang="en-US" dirty="0" smtClean="0"/>
          </a:p>
          <a:p>
            <a:pPr marL="177502" indent="-177502">
              <a:spcAft>
                <a:spcPts val="621"/>
              </a:spcAft>
              <a:buFont typeface="Arial" pitchFamily="34" charset="0"/>
              <a:buChar char="•"/>
            </a:pPr>
            <a:r>
              <a:rPr lang="en-US" dirty="0" smtClean="0"/>
              <a:t>Also </a:t>
            </a:r>
            <a:r>
              <a:rPr lang="en-US" dirty="0"/>
              <a:t>hindering the transfer market is a degree of moral hazard, in which pension providers may expect a government bailout if a significant longevity event threatens their financial viability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12</a:t>
            </a:fld>
            <a:endParaRPr lang="en-US" dirty="0"/>
          </a:p>
        </p:txBody>
      </p:sp>
    </p:spTree>
    <p:extLst>
      <p:ext uri="{BB962C8B-B14F-4D97-AF65-F5344CB8AC3E}">
        <p14:creationId xmlns:p14="http://schemas.microsoft.com/office/powerpoint/2010/main" val="348255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buy side, obstacles include the longer terms to maturity, market illiquidity, and “lemons” problems. Given that a pension fund may have a better idea of how healthy its pension holders are likely to be, the resulting asymmetric information may create a selection bias whereby only those pension funds with the longest-living populations may want to hedge longevity risk. As the buyer of the longevity exposure has inside information that is not available to the seller, a selection bias in purchasers of longevity risk will arise</a:t>
            </a:r>
            <a:r>
              <a:rPr lang="en-US" dirty="0" smtClean="0"/>
              <a:t>.</a:t>
            </a:r>
          </a:p>
          <a:p>
            <a:endParaRPr lang="en-US" dirty="0"/>
          </a:p>
          <a:p>
            <a:r>
              <a:rPr lang="en-US" dirty="0" smtClean="0"/>
              <a:t>Lack </a:t>
            </a:r>
            <a:r>
              <a:rPr lang="en-US" dirty="0"/>
              <a:t>of familiarity with the market for longevity risk is another impediment. </a:t>
            </a:r>
            <a:r>
              <a:rPr lang="en-US" dirty="0" smtClean="0"/>
              <a:t>A </a:t>
            </a:r>
            <a:r>
              <a:rPr lang="en-US" dirty="0"/>
              <a:t>recent </a:t>
            </a:r>
            <a:r>
              <a:rPr lang="en-US" dirty="0" smtClean="0"/>
              <a:t>survey by  pension consultant Aon Hewitt suggested </a:t>
            </a:r>
            <a:r>
              <a:rPr lang="en-US" dirty="0"/>
              <a:t>that potential sellers of longevity </a:t>
            </a:r>
            <a:r>
              <a:rPr lang="en-US" dirty="0" smtClean="0"/>
              <a:t>risk:</a:t>
            </a:r>
          </a:p>
          <a:p>
            <a:endParaRPr lang="en-US" dirty="0"/>
          </a:p>
          <a:p>
            <a:pPr marL="177502" indent="-177502">
              <a:buFont typeface="Arial" pitchFamily="34" charset="0"/>
              <a:buChar char="•"/>
            </a:pPr>
            <a:r>
              <a:rPr lang="en-US" dirty="0"/>
              <a:t>L</a:t>
            </a:r>
            <a:r>
              <a:rPr lang="en-US" dirty="0" smtClean="0"/>
              <a:t>acked </a:t>
            </a:r>
            <a:r>
              <a:rPr lang="en-US" dirty="0"/>
              <a:t>an understanding of the market, </a:t>
            </a:r>
          </a:p>
          <a:p>
            <a:pPr marL="177502" indent="-177502">
              <a:buFont typeface="Arial" pitchFamily="34" charset="0"/>
              <a:buChar char="•"/>
            </a:pPr>
            <a:r>
              <a:rPr lang="en-US" dirty="0" smtClean="0"/>
              <a:t>Lacked </a:t>
            </a:r>
            <a:r>
              <a:rPr lang="en-US" dirty="0"/>
              <a:t>trust in longevity products, and </a:t>
            </a:r>
          </a:p>
          <a:p>
            <a:pPr marL="177502" indent="-177502">
              <a:buFont typeface="Arial" pitchFamily="34" charset="0"/>
              <a:buChar char="•"/>
            </a:pPr>
            <a:r>
              <a:rPr lang="en-US" dirty="0" smtClean="0"/>
              <a:t>Considered </a:t>
            </a:r>
            <a:r>
              <a:rPr lang="en-US" dirty="0"/>
              <a:t>pricing to be </a:t>
            </a:r>
            <a:r>
              <a:rPr lang="en-US" dirty="0" smtClean="0"/>
              <a:t>unattractive.</a:t>
            </a:r>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13</a:t>
            </a:fld>
            <a:endParaRPr lang="en-US" dirty="0"/>
          </a:p>
        </p:txBody>
      </p:sp>
    </p:spTree>
    <p:extLst>
      <p:ext uri="{BB962C8B-B14F-4D97-AF65-F5344CB8AC3E}">
        <p14:creationId xmlns:p14="http://schemas.microsoft.com/office/powerpoint/2010/main" val="136940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theory, </a:t>
            </a:r>
            <a:r>
              <a:rPr lang="en-US" dirty="0"/>
              <a:t>t</a:t>
            </a:r>
            <a:r>
              <a:rPr lang="en-US" dirty="0" smtClean="0"/>
              <a:t>here </a:t>
            </a:r>
            <a:r>
              <a:rPr lang="en-US" dirty="0"/>
              <a:t>are two main sets of capital market instruments through which longevity risk can be transferred: </a:t>
            </a:r>
            <a:endParaRPr lang="en-US" dirty="0" smtClean="0"/>
          </a:p>
          <a:p>
            <a:endParaRPr lang="en-US" dirty="0"/>
          </a:p>
          <a:p>
            <a:pPr marL="177502" indent="-177502">
              <a:spcAft>
                <a:spcPts val="621"/>
              </a:spcAft>
              <a:buFont typeface="Arial" pitchFamily="34" charset="0"/>
              <a:buChar char="•"/>
            </a:pPr>
            <a:r>
              <a:rPr lang="en-US" dirty="0" smtClean="0"/>
              <a:t>Over-the-counter </a:t>
            </a:r>
            <a:r>
              <a:rPr lang="en-US" dirty="0"/>
              <a:t>(OTC) bilateral contracts </a:t>
            </a:r>
            <a:r>
              <a:rPr lang="en-US" dirty="0" smtClean="0"/>
              <a:t>including </a:t>
            </a:r>
            <a:r>
              <a:rPr lang="en-US" dirty="0"/>
              <a:t>pension buy-outs and buy-ins, swaps and other derivative </a:t>
            </a:r>
            <a:r>
              <a:rPr lang="en-US" dirty="0" smtClean="0"/>
              <a:t>contracts, and</a:t>
            </a:r>
          </a:p>
          <a:p>
            <a:pPr marL="177502" indent="-177502">
              <a:spcAft>
                <a:spcPts val="621"/>
              </a:spcAft>
              <a:buFont typeface="Arial" pitchFamily="34" charset="0"/>
              <a:buChar char="•"/>
            </a:pPr>
            <a:r>
              <a:rPr lang="en-US" dirty="0" smtClean="0"/>
              <a:t>Longevity bonds</a:t>
            </a:r>
            <a:r>
              <a:rPr lang="en-US" dirty="0"/>
              <a:t> </a:t>
            </a:r>
            <a:r>
              <a:rPr lang="en-US" dirty="0" smtClean="0"/>
              <a:t>(but only remains a “theory”!)</a:t>
            </a:r>
          </a:p>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14</a:t>
            </a:fld>
            <a:endParaRPr lang="en-US" dirty="0"/>
          </a:p>
        </p:txBody>
      </p:sp>
    </p:spTree>
    <p:extLst>
      <p:ext uri="{BB962C8B-B14F-4D97-AF65-F5344CB8AC3E}">
        <p14:creationId xmlns:p14="http://schemas.microsoft.com/office/powerpoint/2010/main" val="2195363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Virtually all of such activity has occurred in the United Kingdom, where “there are many DB schemes, disclosure of pension liabilities is highly transparent and </a:t>
            </a:r>
            <a:r>
              <a:rPr lang="en-US" dirty="0" err="1"/>
              <a:t>annuitization</a:t>
            </a:r>
            <a:r>
              <a:rPr lang="en-US" dirty="0"/>
              <a:t> of DC schemes has been effectively compulsory” (Swiss Re, 2010).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15</a:t>
            </a:fld>
            <a:endParaRPr lang="en-US" dirty="0"/>
          </a:p>
        </p:txBody>
      </p:sp>
    </p:spTree>
    <p:extLst>
      <p:ext uri="{BB962C8B-B14F-4D97-AF65-F5344CB8AC3E}">
        <p14:creationId xmlns:p14="http://schemas.microsoft.com/office/powerpoint/2010/main" val="374281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Buy-ins and buy-outs </a:t>
            </a:r>
            <a:r>
              <a:rPr lang="en-US" dirty="0" smtClean="0"/>
              <a:t>have </a:t>
            </a:r>
            <a:r>
              <a:rPr lang="en-US" dirty="0"/>
              <a:t>different implications for the sponsor. </a:t>
            </a:r>
            <a:endParaRPr lang="en-US" dirty="0" smtClean="0"/>
          </a:p>
          <a:p>
            <a:endParaRPr lang="en-US" dirty="0"/>
          </a:p>
          <a:p>
            <a:pPr marL="177502" indent="-177502">
              <a:spcAft>
                <a:spcPts val="621"/>
              </a:spcAft>
              <a:buFont typeface="Arial" pitchFamily="34" charset="0"/>
              <a:buChar char="•"/>
            </a:pPr>
            <a:r>
              <a:rPr lang="en-US" dirty="0" smtClean="0"/>
              <a:t>In </a:t>
            </a:r>
            <a:r>
              <a:rPr lang="en-US" dirty="0"/>
              <a:t>a buy-out transaction all of the pension fund’s assets and liabilities are transferred to an insurer in return for an up-front </a:t>
            </a:r>
            <a:r>
              <a:rPr lang="en-US" dirty="0" smtClean="0"/>
              <a:t>premium. </a:t>
            </a:r>
            <a:r>
              <a:rPr lang="en-US" dirty="0"/>
              <a:t>The pension liabilities and their offsetting assets are removed from the pension fund sponsor’s balance sheet and the insurer takes over full responsibility for making payments to pensioners. </a:t>
            </a:r>
            <a:endParaRPr lang="en-US" dirty="0" smtClean="0"/>
          </a:p>
          <a:p>
            <a:pPr marL="177502" indent="-177502">
              <a:spcAft>
                <a:spcPts val="621"/>
              </a:spcAft>
              <a:buFont typeface="Arial" pitchFamily="34" charset="0"/>
              <a:buChar char="•"/>
            </a:pPr>
            <a:r>
              <a:rPr lang="en-US" dirty="0" smtClean="0"/>
              <a:t>In </a:t>
            </a:r>
            <a:r>
              <a:rPr lang="en-US" dirty="0"/>
              <a:t>a buy-in, the sponsor pays an up-front premium to the insurer who then makes periodic payments to the pension fund sponsor equal to those made by the sponsor to its members. This “insurance policy” is held as an asset by the pension plan for which the premium is the cost of the insurance policy that guarantees payments even if retirees live longer than expected.</a:t>
            </a:r>
          </a:p>
        </p:txBody>
      </p:sp>
      <p:sp>
        <p:nvSpPr>
          <p:cNvPr id="4" name="Slide Number Placeholder 3"/>
          <p:cNvSpPr>
            <a:spLocks noGrp="1"/>
          </p:cNvSpPr>
          <p:nvPr>
            <p:ph type="sldNum" sz="quarter" idx="10"/>
          </p:nvPr>
        </p:nvSpPr>
        <p:spPr/>
        <p:txBody>
          <a:bodyPr/>
          <a:lstStyle/>
          <a:p>
            <a:fld id="{DD020AEB-76C0-4D99-8737-4DEA247F809D}" type="slidenum">
              <a:rPr lang="en-US" smtClean="0"/>
              <a:pPr/>
              <a:t>16</a:t>
            </a:fld>
            <a:endParaRPr lang="en-US" dirty="0"/>
          </a:p>
        </p:txBody>
      </p:sp>
    </p:spTree>
    <p:extLst>
      <p:ext uri="{BB962C8B-B14F-4D97-AF65-F5344CB8AC3E}">
        <p14:creationId xmlns:p14="http://schemas.microsoft.com/office/powerpoint/2010/main" val="124531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cash flows of a </a:t>
            </a:r>
            <a:r>
              <a:rPr lang="en-US" dirty="0"/>
              <a:t>longevity </a:t>
            </a:r>
            <a:r>
              <a:rPr lang="en-US" dirty="0" smtClean="0"/>
              <a:t>swap look very similar to those of a buy-in, and the </a:t>
            </a:r>
            <a:r>
              <a:rPr lang="en-US" dirty="0"/>
              <a:t>sponsor </a:t>
            </a:r>
            <a:r>
              <a:rPr lang="en-US" dirty="0" smtClean="0"/>
              <a:t>still maintains </a:t>
            </a:r>
            <a:r>
              <a:rPr lang="en-US" dirty="0"/>
              <a:t>full responsibility </a:t>
            </a:r>
            <a:r>
              <a:rPr lang="en-US" dirty="0" smtClean="0"/>
              <a:t>for </a:t>
            </a:r>
            <a:r>
              <a:rPr lang="en-US" dirty="0"/>
              <a:t>benefit payments to its </a:t>
            </a:r>
            <a:r>
              <a:rPr lang="en-US" dirty="0" smtClean="0"/>
              <a:t>employees. However: </a:t>
            </a:r>
          </a:p>
          <a:p>
            <a:endParaRPr lang="en-US" dirty="0"/>
          </a:p>
          <a:p>
            <a:pPr marL="177502" indent="-177502">
              <a:spcAft>
                <a:spcPts val="621"/>
              </a:spcAft>
              <a:buFont typeface="Arial" pitchFamily="34" charset="0"/>
              <a:buChar char="•"/>
            </a:pPr>
            <a:r>
              <a:rPr lang="en-US" dirty="0" smtClean="0"/>
              <a:t>Instead of a single up-front payment, the </a:t>
            </a:r>
            <a:r>
              <a:rPr lang="en-US" dirty="0"/>
              <a:t>plan sponsor makes </a:t>
            </a:r>
            <a:r>
              <a:rPr lang="en-US" dirty="0" smtClean="0"/>
              <a:t>periodic </a:t>
            </a:r>
            <a:r>
              <a:rPr lang="en-US" dirty="0"/>
              <a:t>“premium” payments to the swap </a:t>
            </a:r>
            <a:r>
              <a:rPr lang="en-US" dirty="0" smtClean="0"/>
              <a:t>counterparty, thereby reducing counterparty risk to the pension scheme.</a:t>
            </a:r>
          </a:p>
          <a:p>
            <a:pPr marL="177502" indent="-177502">
              <a:spcAft>
                <a:spcPts val="621"/>
              </a:spcAft>
              <a:buFont typeface="Arial" pitchFamily="34" charset="0"/>
              <a:buChar char="•"/>
            </a:pPr>
            <a:r>
              <a:rPr lang="en-US" dirty="0" smtClean="0"/>
              <a:t>And the swap counterparty’s periodic </a:t>
            </a:r>
            <a:r>
              <a:rPr lang="en-US" dirty="0"/>
              <a:t>payments </a:t>
            </a:r>
            <a:r>
              <a:rPr lang="en-US" dirty="0" smtClean="0"/>
              <a:t>are not equal to the full benefit payment stream, but are </a:t>
            </a:r>
            <a:r>
              <a:rPr lang="en-US" dirty="0"/>
              <a:t>based on the difference between the actual and expected benefit </a:t>
            </a:r>
            <a:r>
              <a:rPr lang="en-US" dirty="0" smtClean="0"/>
              <a:t>payments. </a:t>
            </a:r>
          </a:p>
          <a:p>
            <a:r>
              <a:rPr lang="en-US" dirty="0" smtClean="0"/>
              <a:t>An </a:t>
            </a:r>
            <a:r>
              <a:rPr lang="en-US" dirty="0"/>
              <a:t>advantage of buy-ins and swaps is that they can be used to hedge the longevity risk associated with specific subsets of the underlying </a:t>
            </a:r>
            <a:r>
              <a:rPr lang="en-US" dirty="0" smtClean="0"/>
              <a:t>population. Longevity </a:t>
            </a:r>
            <a:r>
              <a:rPr lang="en-US" dirty="0"/>
              <a:t>risk can be isolated, whereas buy-in and buy-out transactions typically also transfer the investment risk of the assets. </a:t>
            </a:r>
            <a:endParaRPr lang="en-US" dirty="0" smtClean="0"/>
          </a:p>
          <a:p>
            <a:endParaRPr lang="en-US" dirty="0"/>
          </a:p>
          <a:p>
            <a:r>
              <a:rPr lang="en-US" dirty="0" smtClean="0"/>
              <a:t>Longevity </a:t>
            </a:r>
            <a:r>
              <a:rPr lang="en-US" dirty="0"/>
              <a:t>swaps can also be combined with other types of derivative contracts, such as inflation, interest rate and total return swaps, to create so-called “synthetic” buy-ins that do transfer all of the risks.</a:t>
            </a:r>
          </a:p>
        </p:txBody>
      </p:sp>
      <p:sp>
        <p:nvSpPr>
          <p:cNvPr id="4" name="Slide Number Placeholder 3"/>
          <p:cNvSpPr>
            <a:spLocks noGrp="1"/>
          </p:cNvSpPr>
          <p:nvPr>
            <p:ph type="sldNum" sz="quarter" idx="10"/>
          </p:nvPr>
        </p:nvSpPr>
        <p:spPr/>
        <p:txBody>
          <a:bodyPr/>
          <a:lstStyle/>
          <a:p>
            <a:fld id="{DD020AEB-76C0-4D99-8737-4DEA247F809D}" type="slidenum">
              <a:rPr lang="en-US" smtClean="0"/>
              <a:pPr/>
              <a:t>17</a:t>
            </a:fld>
            <a:endParaRPr lang="en-US" dirty="0"/>
          </a:p>
        </p:txBody>
      </p:sp>
    </p:spTree>
    <p:extLst>
      <p:ext uri="{BB962C8B-B14F-4D97-AF65-F5344CB8AC3E}">
        <p14:creationId xmlns:p14="http://schemas.microsoft.com/office/powerpoint/2010/main" val="345382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The economics of a longevity bond from the pension scheme’s perspective is similar to that of a longevity index-based buy-in or longevity swap. </a:t>
            </a:r>
          </a:p>
          <a:p>
            <a:endParaRPr lang="en-US" dirty="0"/>
          </a:p>
          <a:p>
            <a:r>
              <a:rPr lang="en-US" dirty="0" smtClean="0"/>
              <a:t>In the structure shown here the coupon payments to the pension scheme would depend </a:t>
            </a:r>
            <a:r>
              <a:rPr lang="en-US" dirty="0"/>
              <a:t>on an index that tracks the longevity experience of a given </a:t>
            </a:r>
            <a:r>
              <a:rPr lang="en-US" dirty="0" smtClean="0"/>
              <a:t>population, so they would be </a:t>
            </a:r>
            <a:r>
              <a:rPr lang="en-US" dirty="0"/>
              <a:t>proportional to the number of survivors in the population.  </a:t>
            </a:r>
            <a:r>
              <a:rPr lang="en-US" dirty="0" smtClean="0"/>
              <a:t>Therefore</a:t>
            </a:r>
            <a:r>
              <a:rPr lang="en-US" dirty="0"/>
              <a:t>, the </a:t>
            </a:r>
            <a:r>
              <a:rPr lang="en-US" dirty="0" smtClean="0"/>
              <a:t>bond pays </a:t>
            </a:r>
            <a:r>
              <a:rPr lang="en-US" dirty="0"/>
              <a:t>more to the </a:t>
            </a:r>
            <a:r>
              <a:rPr lang="en-US" dirty="0" smtClean="0"/>
              <a:t>scheme when </a:t>
            </a:r>
            <a:r>
              <a:rPr lang="en-US" dirty="0"/>
              <a:t>longevity </a:t>
            </a:r>
            <a:r>
              <a:rPr lang="en-US" dirty="0" smtClean="0"/>
              <a:t>increases. </a:t>
            </a:r>
          </a:p>
          <a:p>
            <a:endParaRPr lang="en-US" dirty="0" smtClean="0"/>
          </a:p>
          <a:p>
            <a:r>
              <a:rPr lang="en-US" dirty="0"/>
              <a:t>The difference is that the </a:t>
            </a:r>
            <a:r>
              <a:rPr lang="en-US" dirty="0" smtClean="0"/>
              <a:t>issuer may be a AAA-rated government or quasi-government agency (e.g., the European Investment Bank), so that counterparty risk is minimal. Also</a:t>
            </a:r>
            <a:r>
              <a:rPr lang="en-US" dirty="0"/>
              <a:t>, the </a:t>
            </a:r>
            <a:r>
              <a:rPr lang="en-US" dirty="0" smtClean="0"/>
              <a:t>issuer could be a </a:t>
            </a:r>
            <a:r>
              <a:rPr lang="en-US" dirty="0"/>
              <a:t>special purpose vehicle that invests the proceeds in low risk highly liquid fixed income securities, the income from which covers the bond payouts. </a:t>
            </a:r>
            <a:endParaRPr lang="en-US" dirty="0" smtClean="0"/>
          </a:p>
          <a:p>
            <a:endParaRPr lang="en-US" dirty="0"/>
          </a:p>
          <a:p>
            <a:r>
              <a:rPr lang="en-US" dirty="0" smtClean="0"/>
              <a:t>Besides the counterparty risk reduction, the main supposed advantage of a longevity bond (versus a bilateral contract) is that there may be issuers who would be attracted by a potentially cheap funding option. (The idea being that pension schemes may demand a lower interest rate (versus traditional bonds) because of the longevity risk hedging benefits.) Also, the issuer could hedge away its longevity risk with  longevity swap.</a:t>
            </a:r>
          </a:p>
          <a:p>
            <a:endParaRPr lang="en-US" dirty="0" smtClean="0"/>
          </a:p>
          <a:p>
            <a:r>
              <a:rPr lang="en-US" dirty="0" smtClean="0"/>
              <a:t>However, a disadvantage from the scheme’s viewpoint is </a:t>
            </a:r>
            <a:r>
              <a:rPr lang="en-US" dirty="0"/>
              <a:t>that, unlike a swap, </a:t>
            </a:r>
            <a:r>
              <a:rPr lang="en-US" dirty="0" smtClean="0"/>
              <a:t>is the large </a:t>
            </a:r>
            <a:r>
              <a:rPr lang="en-US" dirty="0"/>
              <a:t>up-front payment to the </a:t>
            </a:r>
            <a:r>
              <a:rPr lang="en-US" dirty="0" smtClean="0"/>
              <a:t>issuer. </a:t>
            </a:r>
          </a:p>
          <a:p>
            <a:endParaRPr lang="en-US" dirty="0"/>
          </a:p>
          <a:p>
            <a:r>
              <a:rPr lang="en-US" dirty="0" smtClean="0"/>
              <a:t>To </a:t>
            </a:r>
            <a:r>
              <a:rPr lang="en-US" dirty="0"/>
              <a:t>date, there has been no successful longevity bond issuance although there have been several false starts. </a:t>
            </a:r>
            <a:r>
              <a:rPr lang="en-US" dirty="0" smtClean="0"/>
              <a:t>(The EIB in 2004 and the World Bank in 2010.)</a:t>
            </a:r>
          </a:p>
          <a:p>
            <a:endParaRPr lang="en-US" dirty="0"/>
          </a:p>
          <a:p>
            <a:r>
              <a:rPr lang="en-US" dirty="0" smtClean="0"/>
              <a:t>This </a:t>
            </a:r>
            <a:r>
              <a:rPr lang="en-US" dirty="0"/>
              <a:t>contrasts with the much more active market for “mortality” bonds that transfer medium-term (three to five year) risk associated with catastrophic mortality events such as pandemics</a:t>
            </a:r>
            <a:r>
              <a:rPr lang="en-US" dirty="0" smtClean="0"/>
              <a:t>.</a:t>
            </a:r>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18</a:t>
            </a:fld>
            <a:endParaRPr lang="en-US" dirty="0"/>
          </a:p>
        </p:txBody>
      </p:sp>
    </p:spTree>
    <p:extLst>
      <p:ext uri="{BB962C8B-B14F-4D97-AF65-F5344CB8AC3E}">
        <p14:creationId xmlns:p14="http://schemas.microsoft.com/office/powerpoint/2010/main" val="272936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Re-insurers and insurers exposed to life insurance risk are one class of natural </a:t>
            </a:r>
            <a:r>
              <a:rPr lang="en-US" dirty="0" smtClean="0"/>
              <a:t>longevity risk “buyers” to provide </a:t>
            </a:r>
            <a:r>
              <a:rPr lang="en-US" dirty="0"/>
              <a:t>a partial hedge for their insurance exposure. </a:t>
            </a:r>
            <a:endParaRPr lang="en-US" dirty="0" smtClean="0"/>
          </a:p>
          <a:p>
            <a:endParaRPr lang="en-US" dirty="0"/>
          </a:p>
          <a:p>
            <a:r>
              <a:rPr lang="en-US" dirty="0" smtClean="0">
                <a:solidFill>
                  <a:srgbClr val="FF0000"/>
                </a:solidFill>
              </a:rPr>
              <a:t>The </a:t>
            </a:r>
            <a:r>
              <a:rPr lang="en-US" dirty="0">
                <a:solidFill>
                  <a:srgbClr val="FF0000"/>
                </a:solidFill>
              </a:rPr>
              <a:t>two risks largely offset each other—life annuity liabilities increase when annuitants live longer whereas life insurance liabilities decrease. </a:t>
            </a:r>
            <a:r>
              <a:rPr lang="en-US" dirty="0" smtClean="0">
                <a:solidFill>
                  <a:srgbClr val="FF0000"/>
                </a:solidFill>
              </a:rPr>
              <a:t> </a:t>
            </a:r>
          </a:p>
          <a:p>
            <a:endParaRPr lang="en-US" dirty="0"/>
          </a:p>
          <a:p>
            <a:r>
              <a:rPr lang="en-US" dirty="0" smtClean="0"/>
              <a:t>However</a:t>
            </a:r>
            <a:r>
              <a:rPr lang="en-US" dirty="0"/>
              <a:t>, reinsurer capacity to take on longevity risk may already be approaching the limit (which market participants estimate at around $15 billion per year), so a broader investment base is needed to match the large potential seller </a:t>
            </a:r>
            <a:r>
              <a:rPr lang="en-US" dirty="0" smtClean="0"/>
              <a:t>volume. </a:t>
            </a:r>
          </a:p>
          <a:p>
            <a:endParaRPr lang="en-US" dirty="0"/>
          </a:p>
          <a:p>
            <a:r>
              <a:rPr lang="en-US" dirty="0" smtClean="0"/>
              <a:t>[The </a:t>
            </a:r>
            <a:r>
              <a:rPr lang="en-US" dirty="0" err="1" smtClean="0"/>
              <a:t>Kortis</a:t>
            </a:r>
            <a:r>
              <a:rPr lang="en-US" dirty="0" smtClean="0"/>
              <a:t> Capital bond resembles the longevity bond structure just described, but payouts are based on the mortality experience differential between two (index-based) male population pools – a pension-aged UK pool, and a younger US pool.]</a:t>
            </a:r>
          </a:p>
        </p:txBody>
      </p:sp>
      <p:sp>
        <p:nvSpPr>
          <p:cNvPr id="4" name="Slide Number Placeholder 3"/>
          <p:cNvSpPr>
            <a:spLocks noGrp="1"/>
          </p:cNvSpPr>
          <p:nvPr>
            <p:ph type="sldNum" sz="quarter" idx="10"/>
          </p:nvPr>
        </p:nvSpPr>
        <p:spPr/>
        <p:txBody>
          <a:bodyPr/>
          <a:lstStyle/>
          <a:p>
            <a:fld id="{DD020AEB-76C0-4D99-8737-4DEA247F809D}" type="slidenum">
              <a:rPr lang="en-US" smtClean="0"/>
              <a:pPr/>
              <a:t>19</a:t>
            </a:fld>
            <a:endParaRPr lang="en-US" dirty="0"/>
          </a:p>
        </p:txBody>
      </p:sp>
    </p:spTree>
    <p:extLst>
      <p:ext uri="{BB962C8B-B14F-4D97-AF65-F5344CB8AC3E}">
        <p14:creationId xmlns:p14="http://schemas.microsoft.com/office/powerpoint/2010/main" val="79100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Investors should be attracted to longevity risk-based instruments because their performance is largely uncorrelated with other risk factors in their portfolios.</a:t>
            </a:r>
          </a:p>
          <a:p>
            <a:endParaRPr lang="en-US" dirty="0"/>
          </a:p>
          <a:p>
            <a:r>
              <a:rPr lang="en-US" dirty="0" smtClean="0"/>
              <a:t>But the long maturities and illiquidity is a drawback, as is the absence of a defined “event” as one has in extreme mortality- and catastrophe-based instruments.</a:t>
            </a:r>
          </a:p>
          <a:p>
            <a:endParaRPr lang="en-US" dirty="0"/>
          </a:p>
          <a:p>
            <a:r>
              <a:rPr lang="en-US" dirty="0" smtClean="0"/>
              <a:t>Contract standardization and the use of indices (e.g., Deutsche Bourse’s </a:t>
            </a:r>
            <a:r>
              <a:rPr lang="en-US" dirty="0" err="1" smtClean="0"/>
              <a:t>XPect</a:t>
            </a:r>
            <a:r>
              <a:rPr lang="en-US" dirty="0" smtClean="0"/>
              <a:t> and the LLMA’s </a:t>
            </a:r>
            <a:r>
              <a:rPr lang="en-US" dirty="0" err="1" smtClean="0"/>
              <a:t>Lifemetrics</a:t>
            </a:r>
            <a:r>
              <a:rPr lang="en-US" dirty="0" smtClean="0"/>
              <a:t> indices) would help. This would help liquidity and reduce information asymmetries.</a:t>
            </a:r>
          </a:p>
          <a:p>
            <a:endParaRPr lang="en-US" dirty="0"/>
          </a:p>
          <a:p>
            <a:r>
              <a:rPr lang="en-US" dirty="0" smtClean="0"/>
              <a:t>But the use of indices this leaves hedgers exposed to basis risk between actual population pools. On the other hand, recent research has </a:t>
            </a:r>
            <a:r>
              <a:rPr lang="en-US" dirty="0"/>
              <a:t>proposed index-based hedge methodologies to reduce such basis risk to acceptably low levels (Coughlan and others, 2011 and Li and Hardy, 2011</a:t>
            </a:r>
            <a:r>
              <a:rPr lang="en-US" dirty="0" smtClean="0"/>
              <a:t>).</a:t>
            </a:r>
          </a:p>
          <a:p>
            <a:endParaRPr lang="en-US" dirty="0"/>
          </a:p>
          <a:p>
            <a:r>
              <a:rPr lang="en-US" dirty="0" smtClean="0"/>
              <a:t>However, both sides of the market would benefit from more reliable, granular and more frequently updated information about </a:t>
            </a:r>
            <a:r>
              <a:rPr lang="en-US" dirty="0"/>
              <a:t>longevity developments. Life tables are not updated frequently and are only available for relatively aggregated groups in the population. Sophisticated longevity risk management and transfer would benefit from much more disaggregated demographic data (including, for example, by postal code and cause of death), which can reduce basis risk; indexes of </a:t>
            </a:r>
            <a:r>
              <a:rPr lang="en-US" dirty="0" smtClean="0"/>
              <a:t>such data </a:t>
            </a:r>
            <a:r>
              <a:rPr lang="en-US" dirty="0"/>
              <a:t>would facilitate the design and trading of longevity risk transfer </a:t>
            </a:r>
            <a:r>
              <a:rPr lang="en-US" dirty="0" smtClean="0"/>
              <a:t>instruments.</a:t>
            </a:r>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20</a:t>
            </a:fld>
            <a:endParaRPr lang="en-US" dirty="0"/>
          </a:p>
        </p:txBody>
      </p:sp>
    </p:spTree>
    <p:extLst>
      <p:ext uri="{BB962C8B-B14F-4D97-AF65-F5344CB8AC3E}">
        <p14:creationId xmlns:p14="http://schemas.microsoft.com/office/powerpoint/2010/main" val="79100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20AEB-76C0-4D99-8737-4DEA247F809D}" type="slidenum">
              <a:rPr lang="en-US" smtClean="0"/>
              <a:pPr/>
              <a:t>21</a:t>
            </a:fld>
            <a:endParaRPr lang="en-US" dirty="0"/>
          </a:p>
        </p:txBody>
      </p:sp>
    </p:spTree>
    <p:extLst>
      <p:ext uri="{BB962C8B-B14F-4D97-AF65-F5344CB8AC3E}">
        <p14:creationId xmlns:p14="http://schemas.microsoft.com/office/powerpoint/2010/main" val="2388843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20AEB-76C0-4D99-8737-4DEA247F809D}" type="slidenum">
              <a:rPr lang="en-US" smtClean="0"/>
              <a:pPr/>
              <a:t>22</a:t>
            </a:fld>
            <a:endParaRPr lang="en-US" dirty="0"/>
          </a:p>
        </p:txBody>
      </p:sp>
    </p:spTree>
    <p:extLst>
      <p:ext uri="{BB962C8B-B14F-4D97-AF65-F5344CB8AC3E}">
        <p14:creationId xmlns:p14="http://schemas.microsoft.com/office/powerpoint/2010/main" val="2841940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20AEB-76C0-4D99-8737-4DEA247F809D}" type="slidenum">
              <a:rPr lang="en-US" smtClean="0"/>
              <a:pPr/>
              <a:t>3</a:t>
            </a:fld>
            <a:endParaRPr lang="en-US" dirty="0"/>
          </a:p>
        </p:txBody>
      </p:sp>
    </p:spTree>
    <p:extLst>
      <p:ext uri="{BB962C8B-B14F-4D97-AF65-F5344CB8AC3E}">
        <p14:creationId xmlns:p14="http://schemas.microsoft.com/office/powerpoint/2010/main" val="365699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Longevity has been consistently underestimated, and this underestimation </a:t>
            </a:r>
            <a:r>
              <a:rPr lang="en-US" dirty="0"/>
              <a:t>is widespread across </a:t>
            </a:r>
            <a:r>
              <a:rPr lang="en-US" dirty="0" smtClean="0"/>
              <a:t>countries. </a:t>
            </a:r>
          </a:p>
          <a:p>
            <a:endParaRPr lang="en-US" dirty="0"/>
          </a:p>
          <a:p>
            <a:r>
              <a:rPr lang="en-US" dirty="0" smtClean="0"/>
              <a:t>The </a:t>
            </a:r>
            <a:r>
              <a:rPr lang="en-US" dirty="0"/>
              <a:t>systematic errors </a:t>
            </a:r>
            <a:r>
              <a:rPr lang="en-US" dirty="0" smtClean="0"/>
              <a:t>arise </a:t>
            </a:r>
            <a:r>
              <a:rPr lang="en-US" dirty="0"/>
              <a:t>from the assumption that currently observed rates of longevity improvement would slow down </a:t>
            </a:r>
            <a:r>
              <a:rPr lang="en-US" dirty="0" smtClean="0"/>
              <a:t>. </a:t>
            </a:r>
          </a:p>
          <a:p>
            <a:endParaRPr lang="en-US" dirty="0"/>
          </a:p>
          <a:p>
            <a:r>
              <a:rPr lang="en-US" dirty="0" smtClean="0"/>
              <a:t>In </a:t>
            </a:r>
            <a:r>
              <a:rPr lang="en-US" dirty="0"/>
              <a:t>reality, they have not slowed down, </a:t>
            </a:r>
            <a:r>
              <a:rPr lang="en-US" dirty="0" smtClean="0"/>
              <a:t>thanks to better preventative health care and early cancer detection, and advances in treatments </a:t>
            </a:r>
            <a:r>
              <a:rPr lang="en-US" dirty="0"/>
              <a:t>for </a:t>
            </a:r>
            <a:r>
              <a:rPr lang="en-US" dirty="0" smtClean="0"/>
              <a:t>cardio vascular disease .</a:t>
            </a:r>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4</a:t>
            </a:fld>
            <a:endParaRPr lang="en-US" dirty="0"/>
          </a:p>
        </p:txBody>
      </p:sp>
    </p:spTree>
    <p:extLst>
      <p:ext uri="{BB962C8B-B14F-4D97-AF65-F5344CB8AC3E}">
        <p14:creationId xmlns:p14="http://schemas.microsoft.com/office/powerpoint/2010/main" val="277176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that </a:t>
            </a:r>
            <a:r>
              <a:rPr lang="en-US" dirty="0" smtClean="0"/>
              <a:t>life </a:t>
            </a:r>
            <a:r>
              <a:rPr lang="en-US" dirty="0"/>
              <a:t>curves reshape can </a:t>
            </a:r>
            <a:r>
              <a:rPr lang="en-US" dirty="0" smtClean="0"/>
              <a:t>be visualized with </a:t>
            </a:r>
            <a:r>
              <a:rPr lang="en-US" dirty="0"/>
              <a:t>so-called life curves, which track (and project) the proportion of a population that remains alive at  </a:t>
            </a:r>
            <a:r>
              <a:rPr lang="en-US" dirty="0" smtClean="0"/>
              <a:t>various ages. </a:t>
            </a:r>
          </a:p>
          <a:p>
            <a:endParaRPr lang="en-US" dirty="0"/>
          </a:p>
          <a:p>
            <a:r>
              <a:rPr lang="en-US" dirty="0" smtClean="0"/>
              <a:t>The way that they reshape can have an important effect </a:t>
            </a:r>
            <a:r>
              <a:rPr lang="en-US" dirty="0"/>
              <a:t>on discounted </a:t>
            </a:r>
            <a:r>
              <a:rPr lang="en-US" dirty="0" smtClean="0"/>
              <a:t>PVs </a:t>
            </a:r>
            <a:r>
              <a:rPr lang="en-US" dirty="0"/>
              <a:t>of life annuity type liabilities such as pensions and social security. </a:t>
            </a:r>
            <a:endParaRPr lang="en-US" dirty="0" smtClean="0"/>
          </a:p>
          <a:p>
            <a:endParaRPr lang="en-US" dirty="0"/>
          </a:p>
          <a:p>
            <a:r>
              <a:rPr lang="en-US" dirty="0" smtClean="0"/>
              <a:t>For </a:t>
            </a:r>
            <a:r>
              <a:rPr lang="en-US" dirty="0"/>
              <a:t>example</a:t>
            </a:r>
            <a:r>
              <a:rPr lang="en-US" dirty="0" smtClean="0"/>
              <a:t>, </a:t>
            </a:r>
            <a:r>
              <a:rPr lang="en-US" dirty="0" err="1"/>
              <a:t>rectangularization</a:t>
            </a:r>
            <a:r>
              <a:rPr lang="en-US" dirty="0"/>
              <a:t> </a:t>
            </a:r>
            <a:r>
              <a:rPr lang="en-US" dirty="0" smtClean="0"/>
              <a:t>can </a:t>
            </a:r>
            <a:r>
              <a:rPr lang="en-US" dirty="0"/>
              <a:t>have a more significant effect on discounted annuity values than an otherwise identical expansionary increase in longevity, because it front-loads longevity increases. </a:t>
            </a:r>
          </a:p>
        </p:txBody>
      </p:sp>
      <p:sp>
        <p:nvSpPr>
          <p:cNvPr id="4" name="Slide Number Placeholder 3"/>
          <p:cNvSpPr>
            <a:spLocks noGrp="1"/>
          </p:cNvSpPr>
          <p:nvPr>
            <p:ph type="sldNum" sz="quarter" idx="10"/>
          </p:nvPr>
        </p:nvSpPr>
        <p:spPr/>
        <p:txBody>
          <a:bodyPr/>
          <a:lstStyle/>
          <a:p>
            <a:fld id="{DD020AEB-76C0-4D99-8737-4DEA247F809D}" type="slidenum">
              <a:rPr lang="en-US" smtClean="0"/>
              <a:pPr/>
              <a:t>5</a:t>
            </a:fld>
            <a:endParaRPr lang="en-US" dirty="0"/>
          </a:p>
        </p:txBody>
      </p:sp>
    </p:spTree>
    <p:extLst>
      <p:ext uri="{BB962C8B-B14F-4D97-AF65-F5344CB8AC3E}">
        <p14:creationId xmlns:p14="http://schemas.microsoft.com/office/powerpoint/2010/main" val="410902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a:t>
            </a:r>
            <a:r>
              <a:rPr lang="en-US" dirty="0" smtClean="0"/>
              <a:t>shows a simplified life curve at </a:t>
            </a:r>
            <a:r>
              <a:rPr lang="en-US" dirty="0"/>
              <a:t>a given point in time, showing the number of survivors (vertical axis) versus age (horizontal axis). </a:t>
            </a:r>
            <a:endParaRPr lang="en-US" dirty="0" smtClean="0"/>
          </a:p>
          <a:p>
            <a:endParaRPr lang="en-US" dirty="0"/>
          </a:p>
          <a:p>
            <a:r>
              <a:rPr lang="en-US" dirty="0" smtClean="0"/>
              <a:t>The </a:t>
            </a:r>
            <a:r>
              <a:rPr lang="en-US" dirty="0"/>
              <a:t>time at which mortality sets in is at x0 years (65 </a:t>
            </a:r>
            <a:r>
              <a:rPr lang="en-US" dirty="0" smtClean="0"/>
              <a:t>years) </a:t>
            </a:r>
            <a:r>
              <a:rPr lang="en-US" dirty="0"/>
              <a:t>and </a:t>
            </a:r>
            <a:r>
              <a:rPr lang="en-US" dirty="0" smtClean="0"/>
              <a:t>a </a:t>
            </a:r>
            <a:r>
              <a:rPr lang="en-US" dirty="0"/>
              <a:t>linear trajectory </a:t>
            </a:r>
            <a:r>
              <a:rPr lang="en-US" dirty="0" smtClean="0"/>
              <a:t>starts out with a maximum age (x2</a:t>
            </a:r>
            <a:r>
              <a:rPr lang="en-US" dirty="0"/>
              <a:t>) </a:t>
            </a:r>
            <a:r>
              <a:rPr lang="en-US" dirty="0" smtClean="0"/>
              <a:t>of 90 years. </a:t>
            </a:r>
          </a:p>
          <a:p>
            <a:endParaRPr lang="en-US" dirty="0"/>
          </a:p>
          <a:p>
            <a:r>
              <a:rPr lang="en-US" dirty="0" smtClean="0"/>
              <a:t>Two longevity shocks are examined, both of which increase the expected lifespan by 10 years (from 12.5 to 22.5 years). A 5% discount rate is assumed:</a:t>
            </a:r>
          </a:p>
          <a:p>
            <a:endParaRPr lang="en-US" dirty="0" smtClean="0"/>
          </a:p>
          <a:p>
            <a:pPr marL="171450" indent="-171450">
              <a:spcAft>
                <a:spcPts val="600"/>
              </a:spcAft>
              <a:buFont typeface="Arial" pitchFamily="34" charset="0"/>
              <a:buChar char="•"/>
            </a:pPr>
            <a:r>
              <a:rPr lang="en-US" dirty="0" smtClean="0"/>
              <a:t>A </a:t>
            </a:r>
            <a:r>
              <a:rPr lang="en-US" dirty="0"/>
              <a:t>linear trajectory from </a:t>
            </a:r>
            <a:r>
              <a:rPr lang="en-US" dirty="0" smtClean="0"/>
              <a:t>65 years to </a:t>
            </a:r>
            <a:r>
              <a:rPr lang="en-US" dirty="0"/>
              <a:t>a new maximum age </a:t>
            </a:r>
            <a:r>
              <a:rPr lang="en-US" dirty="0" smtClean="0"/>
              <a:t>of </a:t>
            </a:r>
            <a:r>
              <a:rPr lang="en-US" dirty="0"/>
              <a:t>110 (“expansion</a:t>
            </a:r>
            <a:r>
              <a:rPr lang="en-US" dirty="0" smtClean="0"/>
              <a:t>”) which increases the </a:t>
            </a:r>
            <a:r>
              <a:rPr lang="en-US" dirty="0"/>
              <a:t>annuity </a:t>
            </a:r>
            <a:r>
              <a:rPr lang="en-US" dirty="0" smtClean="0"/>
              <a:t>PV by 40.4% (8.58 </a:t>
            </a:r>
            <a:r>
              <a:rPr lang="en-US" dirty="0"/>
              <a:t>to </a:t>
            </a:r>
            <a:r>
              <a:rPr lang="en-US" dirty="0" smtClean="0"/>
              <a:t>12.05).</a:t>
            </a:r>
            <a:endParaRPr lang="en-US" dirty="0"/>
          </a:p>
          <a:p>
            <a:pPr marL="171450" indent="-171450">
              <a:spcAft>
                <a:spcPts val="600"/>
              </a:spcAft>
              <a:buFont typeface="Arial" pitchFamily="34" charset="0"/>
              <a:buChar char="•"/>
            </a:pPr>
            <a:r>
              <a:rPr lang="en-US" dirty="0" smtClean="0"/>
              <a:t>Mortality </a:t>
            </a:r>
            <a:r>
              <a:rPr lang="en-US" dirty="0"/>
              <a:t>onset (x1) is delayed </a:t>
            </a:r>
            <a:r>
              <a:rPr lang="en-US" dirty="0" smtClean="0"/>
              <a:t>by 20 years (from 65 to </a:t>
            </a:r>
            <a:r>
              <a:rPr lang="en-US" dirty="0"/>
              <a:t>85 </a:t>
            </a:r>
            <a:r>
              <a:rPr lang="en-US" dirty="0" smtClean="0"/>
              <a:t>years) </a:t>
            </a:r>
            <a:r>
              <a:rPr lang="en-US" dirty="0"/>
              <a:t>after which there is a linear trajectory to the same </a:t>
            </a:r>
            <a:r>
              <a:rPr lang="en-US" dirty="0" smtClean="0"/>
              <a:t>90 year maximum age </a:t>
            </a:r>
            <a:r>
              <a:rPr lang="en-US" dirty="0"/>
              <a:t>(“</a:t>
            </a:r>
            <a:r>
              <a:rPr lang="en-US" dirty="0" err="1"/>
              <a:t>rectangularization</a:t>
            </a:r>
            <a:r>
              <a:rPr lang="en-US" dirty="0"/>
              <a:t>”). In this case, </a:t>
            </a:r>
            <a:r>
              <a:rPr lang="en-US" dirty="0" smtClean="0"/>
              <a:t>the </a:t>
            </a:r>
            <a:r>
              <a:rPr lang="en-US" dirty="0"/>
              <a:t>annuity value is higher </a:t>
            </a:r>
            <a:r>
              <a:rPr lang="en-US" dirty="0" smtClean="0"/>
              <a:t>by 57.2% (13.49).</a:t>
            </a:r>
            <a:endParaRPr lang="en-US" dirty="0"/>
          </a:p>
          <a:p>
            <a:endParaRPr lang="en-US" dirty="0"/>
          </a:p>
        </p:txBody>
      </p:sp>
      <p:sp>
        <p:nvSpPr>
          <p:cNvPr id="4" name="Slide Number Placeholder 3"/>
          <p:cNvSpPr>
            <a:spLocks noGrp="1"/>
          </p:cNvSpPr>
          <p:nvPr>
            <p:ph type="sldNum" sz="quarter" idx="10"/>
          </p:nvPr>
        </p:nvSpPr>
        <p:spPr/>
        <p:txBody>
          <a:bodyPr/>
          <a:lstStyle/>
          <a:p>
            <a:fld id="{DD020AEB-76C0-4D99-8737-4DEA247F809D}" type="slidenum">
              <a:rPr lang="en-US" smtClean="0"/>
              <a:pPr/>
              <a:t>6</a:t>
            </a:fld>
            <a:endParaRPr lang="en-US" dirty="0"/>
          </a:p>
        </p:txBody>
      </p:sp>
    </p:spTree>
    <p:extLst>
      <p:ext uri="{BB962C8B-B14F-4D97-AF65-F5344CB8AC3E}">
        <p14:creationId xmlns:p14="http://schemas.microsoft.com/office/powerpoint/2010/main" val="139326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financial </a:t>
            </a:r>
            <a:r>
              <a:rPr lang="en-US" dirty="0"/>
              <a:t>burden </a:t>
            </a:r>
            <a:r>
              <a:rPr lang="en-US" dirty="0" smtClean="0"/>
              <a:t>associated with an </a:t>
            </a:r>
            <a:r>
              <a:rPr lang="en-US" dirty="0"/>
              <a:t>aging society </a:t>
            </a:r>
            <a:r>
              <a:rPr lang="en-US" dirty="0" smtClean="0"/>
              <a:t>is measured by estimating </a:t>
            </a:r>
            <a:r>
              <a:rPr lang="en-US" dirty="0"/>
              <a:t>the cost of providing all individuals aged 65 and older with an average income necessary to keep their standard of living at its preretirement level. </a:t>
            </a:r>
            <a:endParaRPr lang="en-US" dirty="0" smtClean="0"/>
          </a:p>
          <a:p>
            <a:endParaRPr lang="en-US" dirty="0"/>
          </a:p>
          <a:p>
            <a:r>
              <a:rPr lang="en-US" dirty="0"/>
              <a:t>That income, measured as a percentage of the average preretirement income, is called the “replacement rate.” A reasonable replacement rate may differ across countries, but the literature generally puts it in the range of </a:t>
            </a:r>
            <a:r>
              <a:rPr lang="en-US" dirty="0" smtClean="0"/>
              <a:t>60% </a:t>
            </a:r>
            <a:r>
              <a:rPr lang="en-US" dirty="0"/>
              <a:t>to </a:t>
            </a:r>
            <a:r>
              <a:rPr lang="en-US" dirty="0" smtClean="0"/>
              <a:t>80%.</a:t>
            </a:r>
          </a:p>
          <a:p>
            <a:endParaRPr lang="en-US" dirty="0"/>
          </a:p>
          <a:p>
            <a:r>
              <a:rPr lang="en-US" dirty="0" smtClean="0"/>
              <a:t>The 60% and 80% replacement rate range is coupled with UN demographic trend estimates  to show that  the </a:t>
            </a:r>
            <a:r>
              <a:rPr lang="en-US" dirty="0"/>
              <a:t>aggregate expenses of the elderly will roughly double over the period </a:t>
            </a:r>
            <a:r>
              <a:rPr lang="en-US" dirty="0" smtClean="0"/>
              <a:t>2010–50</a:t>
            </a:r>
            <a:r>
              <a:rPr lang="en-US" dirty="0"/>
              <a:t> </a:t>
            </a:r>
            <a:r>
              <a:rPr lang="en-US" dirty="0" smtClean="0"/>
              <a:t>in a sample of 27 advanced economies.</a:t>
            </a:r>
          </a:p>
          <a:p>
            <a:endParaRPr lang="en-US" dirty="0"/>
          </a:p>
          <a:p>
            <a:r>
              <a:rPr lang="en-US" dirty="0" smtClean="0"/>
              <a:t>Keep in mind that the </a:t>
            </a:r>
            <a:r>
              <a:rPr lang="en-US" dirty="0"/>
              <a:t>numbers reflect pension costs only and do not account for likely increases in health and long-term care costs, which will further increase the burden of aging</a:t>
            </a:r>
            <a:r>
              <a:rPr lang="en-US" dirty="0" smtClean="0"/>
              <a:t>.</a:t>
            </a:r>
          </a:p>
          <a:p>
            <a:endParaRPr lang="en-US" dirty="0"/>
          </a:p>
          <a:p>
            <a:r>
              <a:rPr lang="en-US" i="1" dirty="0" smtClean="0"/>
              <a:t>[The 27 countries are Australia</a:t>
            </a:r>
            <a:r>
              <a:rPr lang="en-US" i="1" dirty="0"/>
              <a:t>, Austria, Belgium, Canada, the Czech Republic, Denmark, Finland, France, Germany, Greece, Iceland, Ireland, Italy, Japan, Korea, Luxembourg, the Netherlands, New Zealand, Norway, Portugal, Slovakia, Slovenia, Spain, Sweden, Switzerland, the United Kingdom, and the United States</a:t>
            </a:r>
            <a:r>
              <a:rPr lang="en-US" i="1" dirty="0" smtClean="0"/>
              <a:t>.]</a:t>
            </a:r>
          </a:p>
        </p:txBody>
      </p:sp>
      <p:sp>
        <p:nvSpPr>
          <p:cNvPr id="4" name="Slide Number Placeholder 3"/>
          <p:cNvSpPr>
            <a:spLocks noGrp="1"/>
          </p:cNvSpPr>
          <p:nvPr>
            <p:ph type="sldNum" sz="quarter" idx="10"/>
          </p:nvPr>
        </p:nvSpPr>
        <p:spPr/>
        <p:txBody>
          <a:bodyPr/>
          <a:lstStyle/>
          <a:p>
            <a:fld id="{DD020AEB-76C0-4D99-8737-4DEA247F809D}" type="slidenum">
              <a:rPr lang="en-US" smtClean="0"/>
              <a:pPr/>
              <a:t>7</a:t>
            </a:fld>
            <a:endParaRPr lang="en-US" dirty="0"/>
          </a:p>
        </p:txBody>
      </p:sp>
    </p:spTree>
    <p:extLst>
      <p:ext uri="{BB962C8B-B14F-4D97-AF65-F5344CB8AC3E}">
        <p14:creationId xmlns:p14="http://schemas.microsoft.com/office/powerpoint/2010/main" val="75891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framework is then applied to  a </a:t>
            </a:r>
            <a:r>
              <a:rPr lang="en-US" dirty="0"/>
              <a:t>number of advanced and emerging market economies</a:t>
            </a:r>
            <a:r>
              <a:rPr lang="en-US" dirty="0" smtClean="0"/>
              <a:t>.</a:t>
            </a:r>
          </a:p>
          <a:p>
            <a:endParaRPr lang="en-US" dirty="0"/>
          </a:p>
          <a:p>
            <a:r>
              <a:rPr lang="en-US" dirty="0"/>
              <a:t>In many countries, the private sector does not appear to have sufficient financial assets to deal with aging-related costs, let alone with longevity risk.  </a:t>
            </a:r>
            <a:endParaRPr lang="en-US" dirty="0" smtClean="0"/>
          </a:p>
          <a:p>
            <a:endParaRPr lang="en-US" dirty="0"/>
          </a:p>
          <a:p>
            <a:r>
              <a:rPr lang="en-US" dirty="0" smtClean="0"/>
              <a:t>In </a:t>
            </a:r>
            <a:r>
              <a:rPr lang="en-US" dirty="0"/>
              <a:t>most countries, the estimated </a:t>
            </a:r>
            <a:r>
              <a:rPr lang="en-US" dirty="0" smtClean="0"/>
              <a:t>PV of </a:t>
            </a:r>
            <a:r>
              <a:rPr lang="en-US" dirty="0"/>
              <a:t>required retirement income </a:t>
            </a:r>
            <a:r>
              <a:rPr lang="en-US" dirty="0" smtClean="0"/>
              <a:t>[column </a:t>
            </a:r>
            <a:r>
              <a:rPr lang="en-US" dirty="0"/>
              <a:t>(2)] exceeds household total financial assets [column (1</a:t>
            </a:r>
            <a:r>
              <a:rPr lang="en-US" dirty="0" smtClean="0"/>
              <a:t>)]. </a:t>
            </a:r>
          </a:p>
          <a:p>
            <a:endParaRPr lang="en-US" dirty="0"/>
          </a:p>
          <a:p>
            <a:r>
              <a:rPr lang="en-US" dirty="0" smtClean="0"/>
              <a:t>Gaps </a:t>
            </a:r>
            <a:r>
              <a:rPr lang="en-US" dirty="0"/>
              <a:t>vary among countries, </a:t>
            </a:r>
            <a:r>
              <a:rPr lang="en-US" dirty="0" smtClean="0"/>
              <a:t>perhaps reflecting the varying </a:t>
            </a:r>
            <a:r>
              <a:rPr lang="en-US" dirty="0"/>
              <a:t>degrees </a:t>
            </a:r>
            <a:r>
              <a:rPr lang="en-US" dirty="0" smtClean="0"/>
              <a:t>to which individuals are counting on social </a:t>
            </a:r>
            <a:r>
              <a:rPr lang="en-US" dirty="0"/>
              <a:t>security schemes and </a:t>
            </a:r>
            <a:r>
              <a:rPr lang="en-US" dirty="0" smtClean="0"/>
              <a:t>net </a:t>
            </a:r>
            <a:r>
              <a:rPr lang="en-US" dirty="0"/>
              <a:t>housing </a:t>
            </a:r>
            <a:r>
              <a:rPr lang="en-US" dirty="0" smtClean="0"/>
              <a:t>wealth?</a:t>
            </a:r>
          </a:p>
        </p:txBody>
      </p:sp>
      <p:sp>
        <p:nvSpPr>
          <p:cNvPr id="4" name="Slide Number Placeholder 3"/>
          <p:cNvSpPr>
            <a:spLocks noGrp="1"/>
          </p:cNvSpPr>
          <p:nvPr>
            <p:ph type="sldNum" sz="quarter" idx="10"/>
          </p:nvPr>
        </p:nvSpPr>
        <p:spPr/>
        <p:txBody>
          <a:bodyPr/>
          <a:lstStyle/>
          <a:p>
            <a:fld id="{DD020AEB-76C0-4D99-8737-4DEA247F809D}" type="slidenum">
              <a:rPr lang="en-US" smtClean="0"/>
              <a:pPr/>
              <a:t>8</a:t>
            </a:fld>
            <a:endParaRPr lang="en-US" dirty="0"/>
          </a:p>
        </p:txBody>
      </p:sp>
    </p:spTree>
    <p:extLst>
      <p:ext uri="{BB962C8B-B14F-4D97-AF65-F5344CB8AC3E}">
        <p14:creationId xmlns:p14="http://schemas.microsoft.com/office/powerpoint/2010/main" val="109009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432" y="4540357"/>
            <a:ext cx="5850839" cy="4321031"/>
          </a:xfrm>
        </p:spPr>
        <p:txBody>
          <a:bodyPr/>
          <a:lstStyle/>
          <a:p>
            <a:r>
              <a:rPr lang="en-US" dirty="0"/>
              <a:t>Low interest rates exacerbate the financial impact of longevity risk. </a:t>
            </a:r>
            <a:r>
              <a:rPr lang="en-US" dirty="0" smtClean="0"/>
              <a:t>The </a:t>
            </a:r>
            <a:r>
              <a:rPr lang="en-US" dirty="0"/>
              <a:t>lower the discount rate, the higher the </a:t>
            </a:r>
            <a:r>
              <a:rPr lang="en-US" dirty="0" smtClean="0"/>
              <a:t>PV of </a:t>
            </a:r>
            <a:r>
              <a:rPr lang="en-US" dirty="0"/>
              <a:t>the </a:t>
            </a:r>
            <a:r>
              <a:rPr lang="en-US" dirty="0" smtClean="0"/>
              <a:t>liabilities and the cost </a:t>
            </a:r>
            <a:r>
              <a:rPr lang="en-US" dirty="0"/>
              <a:t>of longevity </a:t>
            </a:r>
            <a:r>
              <a:rPr lang="en-US" dirty="0" smtClean="0"/>
              <a:t>shocks.</a:t>
            </a:r>
          </a:p>
          <a:p>
            <a:r>
              <a:rPr lang="en-US" dirty="0" smtClean="0"/>
              <a:t> </a:t>
            </a:r>
          </a:p>
          <a:p>
            <a:r>
              <a:rPr lang="en-US" dirty="0" smtClean="0"/>
              <a:t>A </a:t>
            </a:r>
            <a:r>
              <a:rPr lang="en-US" dirty="0"/>
              <a:t>stress test framework for defined-benefit pension plans developed by </a:t>
            </a:r>
            <a:r>
              <a:rPr lang="en-US" dirty="0" err="1"/>
              <a:t>Impavido</a:t>
            </a:r>
            <a:r>
              <a:rPr lang="en-US" dirty="0"/>
              <a:t> (2011) indicates how the impact of longevity risk is dependent on interest </a:t>
            </a:r>
            <a:r>
              <a:rPr lang="en-US" dirty="0" smtClean="0"/>
              <a:t>rates</a:t>
            </a:r>
            <a:r>
              <a:rPr lang="en-US" dirty="0"/>
              <a:t>:</a:t>
            </a:r>
            <a:endParaRPr lang="en-US" dirty="0" smtClean="0"/>
          </a:p>
          <a:p>
            <a:endParaRPr lang="en-US" dirty="0"/>
          </a:p>
          <a:p>
            <a:pPr marL="177502" indent="-177502">
              <a:spcAft>
                <a:spcPts val="621"/>
              </a:spcAft>
              <a:buFont typeface="Arial" pitchFamily="34" charset="0"/>
              <a:buChar char="•"/>
            </a:pPr>
            <a:r>
              <a:rPr lang="en-US" dirty="0"/>
              <a:t>With a discount rate of 6 percent, a three-year extension in average life expectancy increases liabilities by 8 percent in this example; </a:t>
            </a:r>
            <a:endParaRPr lang="en-US" dirty="0" smtClean="0"/>
          </a:p>
          <a:p>
            <a:pPr marL="177502" indent="-177502">
              <a:spcAft>
                <a:spcPts val="621"/>
              </a:spcAft>
              <a:buFont typeface="Arial" pitchFamily="34" charset="0"/>
              <a:buChar char="•"/>
            </a:pPr>
            <a:r>
              <a:rPr lang="en-US" dirty="0"/>
              <a:t>W</a:t>
            </a:r>
            <a:r>
              <a:rPr lang="en-US" dirty="0" smtClean="0"/>
              <a:t>ith </a:t>
            </a:r>
            <a:r>
              <a:rPr lang="en-US" dirty="0"/>
              <a:t>a discount rate of 2 percent, the same three year shock increases liabilities by almost 14 percent. </a:t>
            </a:r>
            <a:endParaRPr lang="en-US" dirty="0" smtClean="0"/>
          </a:p>
        </p:txBody>
      </p:sp>
      <p:sp>
        <p:nvSpPr>
          <p:cNvPr id="4" name="Slide Number Placeholder 3"/>
          <p:cNvSpPr>
            <a:spLocks noGrp="1"/>
          </p:cNvSpPr>
          <p:nvPr>
            <p:ph type="sldNum" sz="quarter" idx="10"/>
          </p:nvPr>
        </p:nvSpPr>
        <p:spPr/>
        <p:txBody>
          <a:bodyPr/>
          <a:lstStyle/>
          <a:p>
            <a:fld id="{DD020AEB-76C0-4D99-8737-4DEA247F809D}" type="slidenum">
              <a:rPr lang="en-US" smtClean="0"/>
              <a:pPr/>
              <a:t>9</a:t>
            </a:fld>
            <a:endParaRPr lang="en-US" dirty="0"/>
          </a:p>
        </p:txBody>
      </p:sp>
    </p:spTree>
    <p:extLst>
      <p:ext uri="{BB962C8B-B14F-4D97-AF65-F5344CB8AC3E}">
        <p14:creationId xmlns:p14="http://schemas.microsoft.com/office/powerpoint/2010/main" val="2723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EA4CCE-B91F-4A3E-A8DD-E3BBF585A09E}"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E6204-819D-4356-941D-9FB2B46A9138}"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ECAA8-0399-4AB3-8C2C-B06B4ED76CE5}"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BC0BB-FDD0-4489-A744-25878CD4922C}"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82F46-8668-4D57-9A30-7B65606014C8}"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5B191-581C-4FB7-91AC-13445AC682E8}"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65F25-7CD7-4E4E-8123-F54F023B6679}"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505A4-2F4B-4F99-9C34-5C0F11F34674}" type="datetime1">
              <a:rPr lang="en-US" smtClean="0"/>
              <a:pPr/>
              <a:t>5/12/2012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368D9-AA29-4886-84A4-78C5C61AD142}" type="datetime1">
              <a:rPr lang="en-US" smtClean="0"/>
              <a:pPr/>
              <a:t>5/12/2012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9C400-1185-411A-A84D-8101AFAC1FB9}" type="datetime1">
              <a:rPr lang="en-US" smtClean="0"/>
              <a:pPr/>
              <a:t>5/12/2012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91211-39D2-4A7A-B130-80544A3D9EA4}"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7EFD0-E8B2-4140-9508-EC7AB41747B5}"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E7B18-35CE-4145-8886-FDC8A99DF603}"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E7DBA-736D-4048-AED4-B00B476BE592}"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151E0-9DC2-460C-92DC-8AB30AE4D24A}"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0EBA2-C0B4-4FE3-A6F5-5359929473DC}" type="slidenum">
              <a:rPr lang="en-US" smtClean="0"/>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F83BB-D7A9-4CBD-AC7A-CDC057594446}"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FC648-DA30-4059-B908-39CF0CC0A2C1}"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06A9D-ADE5-4637-A121-AE59D6B97991}"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6B88E-C364-4CDB-AC7B-4E078B4181D9}"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D70B35-FEB2-4180-AE7C-63988BEB530D}" type="datetime1">
              <a:rPr lang="en-US" smtClean="0"/>
              <a:pPr/>
              <a:t>5/12/2012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C0EB3E-6997-41F2-A76B-50273EA5DB72}" type="datetime1">
              <a:rPr lang="en-US" smtClean="0"/>
              <a:pPr/>
              <a:t>5/12/2012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E208C-9CED-4F15-9AA7-D14B7B451BCA}"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92B82-36BE-4E12-BBB7-7A7D4CAF395F}" type="datetime1">
              <a:rPr lang="en-US" smtClean="0"/>
              <a:pPr/>
              <a:t>5/12/2012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F58A8-1892-4A89-917F-19E9C03B662D}"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F3F88-138A-436C-ACC0-908BC15C885B}"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16A9C-2137-4172-8851-C3295C6A22E4}"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35A97B-0EEF-48C9-B06B-FA6204485A4E}"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350AE-634F-4D28-92BE-E6C71E23B246}" type="slidenum">
              <a:rPr lang="en-US" smtClean="0"/>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AFCE1-0DB8-4D67-8D5D-5C93F91D9796}"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0FE4D-DF75-42D0-B779-F1575E910C72}"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E9B77-872F-4638-865C-19EA7ABA6035}"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90B758-0160-411B-9DEF-9D46E7845B0E}"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8D233-F1F3-4C2E-A588-380535A69FBA}" type="datetime1">
              <a:rPr lang="en-US" smtClean="0"/>
              <a:pPr/>
              <a:t>5/12/2012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0FDF8-65DB-4E43-80B5-4E9ED0C9A245}"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BEF7D-8198-4C3C-96B0-49450B6B847E}" type="datetime1">
              <a:rPr lang="en-US" smtClean="0"/>
              <a:pPr/>
              <a:t>5/12/2012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E8922-3504-42CE-BF07-828EFDA324D4}" type="datetime1">
              <a:rPr lang="en-US" smtClean="0"/>
              <a:pPr/>
              <a:t>5/12/2012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13236-6212-41A6-89CB-72CD11069809}"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A0F4E-7180-4844-8B41-8347D95972A4}"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D8A6F-A7C7-4F74-92B2-F3207BDDC58A}"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AE55E-5D2B-4491-AF22-5315EB3F0351}"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FC86B-29A7-4C92-BE29-558851601E8A}" type="slidenum">
              <a:rPr lang="en-US" smtClean="0"/>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3870DB-5F61-441B-B806-50FE6AD7A8D2}"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1F12A-3C7A-43E5-8971-960C90830C7D}"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2C7DD0-6B97-4276-A049-0343EF05D665}"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94426-AB8E-416B-8C71-CC23C79EA7D6}"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BECCC9-553F-4059-A77C-D6525F406644}" type="datetime1">
              <a:rPr lang="en-US" smtClean="0"/>
              <a:pPr/>
              <a:t>5/12/2012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4D483-25C3-46A8-A117-BEF4A9F8D336}" type="datetime1">
              <a:rPr lang="en-US" smtClean="0"/>
              <a:pPr/>
              <a:t>5/12/2012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0D0C95-8047-46C3-A300-9F7E0BD638BB}" type="datetime1">
              <a:rPr lang="en-US" smtClean="0"/>
              <a:pPr/>
              <a:t>5/12/2012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BA734-41A5-42FB-A7B6-CDE2834A905F}" type="datetime1">
              <a:rPr lang="en-US" smtClean="0"/>
              <a:pPr/>
              <a:t>5/12/2012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1E39A-2FE6-4EC5-98DC-F731BCA629B0}"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868A4-DAF8-4466-A42F-BAC9950123AB}"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6FBD2-9DB2-4AF8-A14E-1B138800EF80}"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ED4BB-AECD-4418-B445-F5814F19E51B}" type="datetime1">
              <a:rPr lang="en-US" smtClean="0"/>
              <a:pPr/>
              <a:t>5/12/2012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7090-C5B6-4A3C-BEB5-983F023E1F9F}" type="slidenum">
              <a:rPr lang="en-US" smtClean="0"/>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C541B3-D6E0-4C1A-9721-036951736B16}" type="datetime1">
              <a:rPr lang="en-US" smtClean="0"/>
              <a:pPr/>
              <a:t>5/12/2012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9A6A5-77C0-492C-B9AF-C2D3F2C61236}" type="datetime1">
              <a:rPr lang="en-US" smtClean="0"/>
              <a:pPr/>
              <a:t>5/12/2012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1CC4B-C309-4DB4-8910-270CE03EB47C}"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FD248-32A4-4567-91C0-7CE18613BEE5}" type="datetime1">
              <a:rPr lang="en-US" smtClean="0"/>
              <a:pPr/>
              <a:t>5/12/2012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99A82-F784-4054-AEBE-2143C58B60AF}"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27D92-3B8D-480E-B2D9-073C6035C863}" type="datetime1">
              <a:rPr lang="en-US" smtClean="0"/>
              <a:pPr/>
              <a:t>5/12/2012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99A82-F784-4054-AEBE-2143C58B60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0D631-0F2A-4183-A752-F2F48EAA9B32}" type="datetime1">
              <a:rPr lang="en-US" smtClean="0"/>
              <a:pPr/>
              <a:t>5/12/2012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0EBA2-C0B4-4FE3-A6F5-5359929473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B085F-FB1C-46F6-87B5-A71F600C8A2C}" type="datetime1">
              <a:rPr lang="en-US" smtClean="0"/>
              <a:pPr/>
              <a:t>5/12/2012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350AE-634F-4D28-92BE-E6C71E23B2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66415-5641-406B-9C4E-6F48DB5D5318}" type="datetime1">
              <a:rPr lang="en-US" smtClean="0"/>
              <a:pPr/>
              <a:t>5/12/2012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FC86B-29A7-4C92-BE29-558851601E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644E9-8E2C-471F-86A5-D45558352239}" type="datetime1">
              <a:rPr lang="en-US" smtClean="0"/>
              <a:pPr/>
              <a:t>5/12/2012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57090-C5B6-4A3C-BEB5-983F023E1F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4943D-00B4-4090-B6C3-B2083EEB771E}" type="datetime1">
              <a:rPr lang="en-US" smtClean="0">
                <a:solidFill>
                  <a:prstClr val="black">
                    <a:tint val="75000"/>
                  </a:prstClr>
                </a:solidFill>
              </a:rPr>
              <a:pPr/>
              <a:t>5/12/2012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99A82-F784-4054-AEBE-2143C58B60A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8" r:id="rId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960"/>
          <p:cNvSpPr>
            <a:spLocks noChangeAspect="1" noEditPoints="1"/>
          </p:cNvSpPr>
          <p:nvPr/>
        </p:nvSpPr>
        <p:spPr bwMode="auto">
          <a:xfrm>
            <a:off x="152400" y="1600200"/>
            <a:ext cx="8646966" cy="4389120"/>
          </a:xfrm>
          <a:custGeom>
            <a:avLst/>
            <a:gdLst>
              <a:gd name="T0" fmla="*/ 2933914 w 13744"/>
              <a:gd name="T1" fmla="*/ 652698 h 7946"/>
              <a:gd name="T2" fmla="*/ 3623574 w 13744"/>
              <a:gd name="T3" fmla="*/ 613333 h 7946"/>
              <a:gd name="T4" fmla="*/ 2992338 w 13744"/>
              <a:gd name="T5" fmla="*/ 64762 h 7946"/>
              <a:gd name="T6" fmla="*/ 2046119 w 13744"/>
              <a:gd name="T7" fmla="*/ 2601903 h 7946"/>
              <a:gd name="T8" fmla="*/ 2369992 w 13744"/>
              <a:gd name="T9" fmla="*/ 1886983 h 7946"/>
              <a:gd name="T10" fmla="*/ 2194720 w 13744"/>
              <a:gd name="T11" fmla="*/ 1325713 h 7946"/>
              <a:gd name="T12" fmla="*/ 998293 w 13744"/>
              <a:gd name="T13" fmla="*/ 697142 h 7946"/>
              <a:gd name="T14" fmla="*/ 723953 w 13744"/>
              <a:gd name="T15" fmla="*/ 1145396 h 7946"/>
              <a:gd name="T16" fmla="*/ 1983884 w 13744"/>
              <a:gd name="T17" fmla="*/ 2736506 h 7946"/>
              <a:gd name="T18" fmla="*/ 2422066 w 13744"/>
              <a:gd name="T19" fmla="*/ 4637456 h 7946"/>
              <a:gd name="T20" fmla="*/ 2709108 w 13744"/>
              <a:gd name="T21" fmla="*/ 4454599 h 7946"/>
              <a:gd name="T22" fmla="*/ 2109624 w 13744"/>
              <a:gd name="T23" fmla="*/ 1709205 h 7946"/>
              <a:gd name="T24" fmla="*/ 2512243 w 13744"/>
              <a:gd name="T25" fmla="*/ 4925710 h 7946"/>
              <a:gd name="T26" fmla="*/ 2526214 w 13744"/>
              <a:gd name="T27" fmla="*/ 5023488 h 7946"/>
              <a:gd name="T28" fmla="*/ 2392854 w 13744"/>
              <a:gd name="T29" fmla="*/ 4817774 h 7946"/>
              <a:gd name="T30" fmla="*/ 401349 w 13744"/>
              <a:gd name="T31" fmla="*/ 1220316 h 7946"/>
              <a:gd name="T32" fmla="*/ 2358562 w 13744"/>
              <a:gd name="T33" fmla="*/ 2430474 h 7946"/>
              <a:gd name="T34" fmla="*/ 1046556 w 13744"/>
              <a:gd name="T35" fmla="*/ 1513650 h 7946"/>
              <a:gd name="T36" fmla="*/ 2878030 w 13744"/>
              <a:gd name="T37" fmla="*/ 1610158 h 7946"/>
              <a:gd name="T38" fmla="*/ 1591426 w 13744"/>
              <a:gd name="T39" fmla="*/ 511746 h 7946"/>
              <a:gd name="T40" fmla="*/ 2607500 w 13744"/>
              <a:gd name="T41" fmla="*/ 918095 h 7946"/>
              <a:gd name="T42" fmla="*/ 1817502 w 13744"/>
              <a:gd name="T43" fmla="*/ 510476 h 7946"/>
              <a:gd name="T44" fmla="*/ 2735780 w 13744"/>
              <a:gd name="T45" fmla="*/ 73651 h 7946"/>
              <a:gd name="T46" fmla="*/ 1602857 w 13744"/>
              <a:gd name="T47" fmla="*/ 340317 h 7946"/>
              <a:gd name="T48" fmla="*/ 2554156 w 13744"/>
              <a:gd name="T49" fmla="*/ 1102221 h 7946"/>
              <a:gd name="T50" fmla="*/ 5145144 w 13744"/>
              <a:gd name="T51" fmla="*/ 3737140 h 7946"/>
              <a:gd name="T52" fmla="*/ 7038853 w 13744"/>
              <a:gd name="T53" fmla="*/ 2859681 h 7946"/>
              <a:gd name="T54" fmla="*/ 6968998 w 13744"/>
              <a:gd name="T55" fmla="*/ 2754284 h 7946"/>
              <a:gd name="T56" fmla="*/ 4093508 w 13744"/>
              <a:gd name="T57" fmla="*/ 1907300 h 7946"/>
              <a:gd name="T58" fmla="*/ 4520259 w 13744"/>
              <a:gd name="T59" fmla="*/ 942221 h 7946"/>
              <a:gd name="T60" fmla="*/ 4480886 w 13744"/>
              <a:gd name="T61" fmla="*/ 681904 h 7946"/>
              <a:gd name="T62" fmla="*/ 4054135 w 13744"/>
              <a:gd name="T63" fmla="*/ 1041269 h 7946"/>
              <a:gd name="T64" fmla="*/ 7469414 w 13744"/>
              <a:gd name="T65" fmla="*/ 3273648 h 7946"/>
              <a:gd name="T66" fmla="*/ 6425398 w 13744"/>
              <a:gd name="T67" fmla="*/ 3263490 h 7946"/>
              <a:gd name="T68" fmla="*/ 6993129 w 13744"/>
              <a:gd name="T69" fmla="*/ 3226664 h 7946"/>
              <a:gd name="T70" fmla="*/ 7040123 w 13744"/>
              <a:gd name="T71" fmla="*/ 3464124 h 7946"/>
              <a:gd name="T72" fmla="*/ 6989319 w 13744"/>
              <a:gd name="T73" fmla="*/ 3464124 h 7946"/>
              <a:gd name="T74" fmla="*/ 7706921 w 13744"/>
              <a:gd name="T75" fmla="*/ 3248252 h 7946"/>
              <a:gd name="T76" fmla="*/ 6546057 w 13744"/>
              <a:gd name="T77" fmla="*/ 3173331 h 7946"/>
              <a:gd name="T78" fmla="*/ 7499896 w 13744"/>
              <a:gd name="T79" fmla="*/ 1892062 h 7946"/>
              <a:gd name="T80" fmla="*/ 8622657 w 13744"/>
              <a:gd name="T81" fmla="*/ 862222 h 7946"/>
              <a:gd name="T82" fmla="*/ 5853857 w 13744"/>
              <a:gd name="T83" fmla="*/ 820317 h 7946"/>
              <a:gd name="T84" fmla="*/ 4525339 w 13744"/>
              <a:gd name="T85" fmla="*/ 683174 h 7946"/>
              <a:gd name="T86" fmla="*/ 4055405 w 13744"/>
              <a:gd name="T87" fmla="*/ 1055237 h 7946"/>
              <a:gd name="T88" fmla="*/ 4482156 w 13744"/>
              <a:gd name="T89" fmla="*/ 981587 h 7946"/>
              <a:gd name="T90" fmla="*/ 4097318 w 13744"/>
              <a:gd name="T91" fmla="*/ 1406983 h 7946"/>
              <a:gd name="T92" fmla="*/ 4144312 w 13744"/>
              <a:gd name="T93" fmla="*/ 1791745 h 7946"/>
              <a:gd name="T94" fmla="*/ 4648538 w 13744"/>
              <a:gd name="T95" fmla="*/ 1704126 h 7946"/>
              <a:gd name="T96" fmla="*/ 4581223 w 13744"/>
              <a:gd name="T97" fmla="*/ 2206982 h 7946"/>
              <a:gd name="T98" fmla="*/ 3810277 w 13744"/>
              <a:gd name="T99" fmla="*/ 3045077 h 7946"/>
              <a:gd name="T100" fmla="*/ 5021945 w 13744"/>
              <a:gd name="T101" fmla="*/ 2877458 h 7946"/>
              <a:gd name="T102" fmla="*/ 5185787 w 13744"/>
              <a:gd name="T103" fmla="*/ 2351744 h 7946"/>
              <a:gd name="T104" fmla="*/ 6379675 w 13744"/>
              <a:gd name="T105" fmla="*/ 2684443 h 7946"/>
              <a:gd name="T106" fmla="*/ 6902953 w 13744"/>
              <a:gd name="T107" fmla="*/ 2426665 h 7946"/>
              <a:gd name="T108" fmla="*/ 7139190 w 13744"/>
              <a:gd name="T109" fmla="*/ 2090157 h 7946"/>
              <a:gd name="T110" fmla="*/ 8477867 w 13744"/>
              <a:gd name="T111" fmla="*/ 946031 h 7946"/>
              <a:gd name="T112" fmla="*/ 5462668 w 13744"/>
              <a:gd name="T113" fmla="*/ 1728253 h 7946"/>
              <a:gd name="T114" fmla="*/ 5160385 w 13744"/>
              <a:gd name="T115" fmla="*/ 224762 h 7946"/>
              <a:gd name="T116" fmla="*/ 7554510 w 13744"/>
              <a:gd name="T117" fmla="*/ 562539 h 7946"/>
              <a:gd name="T118" fmla="*/ 7590073 w 13744"/>
              <a:gd name="T119" fmla="*/ 4514282 h 7946"/>
              <a:gd name="T120" fmla="*/ 6918194 w 13744"/>
              <a:gd name="T121" fmla="*/ 4302219 h 7946"/>
              <a:gd name="T122" fmla="*/ 3734072 w 13744"/>
              <a:gd name="T123" fmla="*/ 1368888 h 7946"/>
              <a:gd name="T124" fmla="*/ 3765824 w 13744"/>
              <a:gd name="T125" fmla="*/ 1465396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rgbClr val="00B050"/>
          </a:solidFill>
          <a:ln w="9525">
            <a:noFill/>
            <a:round/>
            <a:headEnd/>
            <a:tailEnd/>
          </a:ln>
        </p:spPr>
        <p:txBody>
          <a:bodyPr/>
          <a:lstStyle/>
          <a:p>
            <a:endParaRPr lang="nb-NO" dirty="0"/>
          </a:p>
        </p:txBody>
      </p:sp>
      <p:sp>
        <p:nvSpPr>
          <p:cNvPr id="31" name="Text Box 6"/>
          <p:cNvSpPr txBox="1">
            <a:spLocks noChangeArrowheads="1"/>
          </p:cNvSpPr>
          <p:nvPr/>
        </p:nvSpPr>
        <p:spPr bwMode="auto">
          <a:xfrm>
            <a:off x="0" y="183177"/>
            <a:ext cx="9144000" cy="646331"/>
          </a:xfrm>
          <a:prstGeom prst="rect">
            <a:avLst/>
          </a:prstGeom>
          <a:noFill/>
          <a:ln w="12700">
            <a:noFill/>
            <a:miter lim="800000"/>
            <a:headEnd/>
            <a:tailEnd/>
          </a:ln>
          <a:effectLst/>
        </p:spPr>
        <p:txBody>
          <a:bodyPr wrap="square" lIns="45720" rIns="45720" anchor="ctr">
            <a:spAutoFit/>
          </a:bodyPr>
          <a:lstStyle/>
          <a:p>
            <a:pPr algn="ctr" eaLnBrk="0" hangingPunct="0"/>
            <a:r>
              <a:rPr lang="en-US" sz="3600" b="1" dirty="0" smtClean="0">
                <a:latin typeface="+mn-lt"/>
              </a:rPr>
              <a:t>April 2012 Global Financial Stability Report</a:t>
            </a:r>
            <a:endParaRPr lang="en-US" sz="3600" b="1" dirty="0">
              <a:latin typeface="+mn-lt"/>
            </a:endParaRPr>
          </a:p>
        </p:txBody>
      </p:sp>
      <p:grpSp>
        <p:nvGrpSpPr>
          <p:cNvPr id="2" name="Group 2"/>
          <p:cNvGrpSpPr>
            <a:grpSpLocks noChangeAspect="1"/>
          </p:cNvGrpSpPr>
          <p:nvPr/>
        </p:nvGrpSpPr>
        <p:grpSpPr bwMode="auto">
          <a:xfrm>
            <a:off x="0" y="5410200"/>
            <a:ext cx="1828800" cy="1305422"/>
            <a:chOff x="2350" y="96"/>
            <a:chExt cx="3026" cy="2160"/>
          </a:xfrm>
          <a:noFill/>
        </p:grpSpPr>
        <p:pic>
          <p:nvPicPr>
            <p:cNvPr id="41" name="Picture 3" descr="imflogo"/>
            <p:cNvPicPr>
              <a:picLocks noChangeAspect="1" noChangeArrowheads="1"/>
            </p:cNvPicPr>
            <p:nvPr/>
          </p:nvPicPr>
          <p:blipFill>
            <a:blip r:embed="rId3" cstate="print">
              <a:clrChange>
                <a:clrFrom>
                  <a:srgbClr val="0000FF"/>
                </a:clrFrom>
                <a:clrTo>
                  <a:srgbClr val="0000FF">
                    <a:alpha val="0"/>
                  </a:srgbClr>
                </a:clrTo>
              </a:clrChange>
              <a:grayscl/>
              <a:biLevel thresh="50000"/>
              <a:lum bright="-100000" contrast="-100000"/>
            </a:blip>
            <a:srcRect b="51111"/>
            <a:stretch>
              <a:fillRect/>
            </a:stretch>
          </p:blipFill>
          <p:spPr bwMode="auto">
            <a:xfrm>
              <a:off x="2352" y="96"/>
              <a:ext cx="3024" cy="1056"/>
            </a:xfrm>
            <a:prstGeom prst="rect">
              <a:avLst/>
            </a:prstGeom>
            <a:grpFill/>
            <a:ln w="9525">
              <a:noFill/>
              <a:miter lim="800000"/>
              <a:headEnd/>
              <a:tailEnd/>
            </a:ln>
          </p:spPr>
        </p:pic>
        <p:pic>
          <p:nvPicPr>
            <p:cNvPr id="46" name="Picture 4" descr="imflogo"/>
            <p:cNvPicPr>
              <a:picLocks noChangeAspect="1" noChangeArrowheads="1"/>
            </p:cNvPicPr>
            <p:nvPr/>
          </p:nvPicPr>
          <p:blipFill>
            <a:blip r:embed="rId3" cstate="print">
              <a:clrChange>
                <a:clrFrom>
                  <a:srgbClr val="0000FF"/>
                </a:clrFrom>
                <a:clrTo>
                  <a:srgbClr val="0000FF">
                    <a:alpha val="0"/>
                  </a:srgbClr>
                </a:clrTo>
              </a:clrChange>
              <a:grayscl/>
              <a:biLevel thresh="50000"/>
              <a:lum bright="-100000" contrast="-100000"/>
            </a:blip>
            <a:srcRect t="48801"/>
            <a:stretch>
              <a:fillRect/>
            </a:stretch>
          </p:blipFill>
          <p:spPr bwMode="auto">
            <a:xfrm>
              <a:off x="2350" y="1150"/>
              <a:ext cx="3024" cy="1106"/>
            </a:xfrm>
            <a:prstGeom prst="rect">
              <a:avLst/>
            </a:prstGeom>
            <a:grpFill/>
            <a:ln w="9525">
              <a:noFill/>
              <a:miter lim="800000"/>
              <a:headEnd/>
              <a:tailEnd/>
            </a:ln>
          </p:spPr>
        </p:pic>
      </p:grpSp>
      <p:sp>
        <p:nvSpPr>
          <p:cNvPr id="9" name="TextBox 8"/>
          <p:cNvSpPr txBox="1"/>
          <p:nvPr/>
        </p:nvSpPr>
        <p:spPr>
          <a:xfrm>
            <a:off x="716682" y="848558"/>
            <a:ext cx="7710636" cy="646331"/>
          </a:xfrm>
          <a:prstGeom prst="rect">
            <a:avLst/>
          </a:prstGeom>
          <a:noFill/>
        </p:spPr>
        <p:txBody>
          <a:bodyPr wrap="none" rtlCol="0">
            <a:spAutoFit/>
          </a:bodyPr>
          <a:lstStyle/>
          <a:p>
            <a:pPr algn="ctr"/>
            <a:r>
              <a:rPr lang="en-US" sz="3600" b="1" dirty="0" smtClean="0"/>
              <a:t>The Financial Impact of Longevity Risk</a:t>
            </a:r>
            <a:endParaRPr lang="en-US" sz="3600" b="1" dirty="0"/>
          </a:p>
        </p:txBody>
      </p:sp>
      <p:sp>
        <p:nvSpPr>
          <p:cNvPr id="12" name="TextBox 11"/>
          <p:cNvSpPr txBox="1"/>
          <p:nvPr/>
        </p:nvSpPr>
        <p:spPr>
          <a:xfrm>
            <a:off x="2743200" y="5699958"/>
            <a:ext cx="6400800" cy="1015663"/>
          </a:xfrm>
          <a:prstGeom prst="rect">
            <a:avLst/>
          </a:prstGeom>
          <a:noFill/>
        </p:spPr>
        <p:txBody>
          <a:bodyPr wrap="square" rtlCol="0">
            <a:spAutoFit/>
          </a:bodyPr>
          <a:lstStyle/>
          <a:p>
            <a:r>
              <a:rPr lang="en-US" sz="2000" b="1" dirty="0" smtClean="0">
                <a:solidFill>
                  <a:prstClr val="black"/>
                </a:solidFill>
              </a:rPr>
              <a:t>Presentation at the NBER</a:t>
            </a:r>
            <a:r>
              <a:rPr lang="en-US" sz="2000" b="1" dirty="0">
                <a:solidFill>
                  <a:prstClr val="black"/>
                </a:solidFill>
              </a:rPr>
              <a:t> </a:t>
            </a:r>
            <a:r>
              <a:rPr lang="en-US" sz="2000" b="1" dirty="0" smtClean="0">
                <a:solidFill>
                  <a:prstClr val="black"/>
                </a:solidFill>
              </a:rPr>
              <a:t>Universities Research Conference on Insurance Markets and Catastrophe Risk,</a:t>
            </a:r>
            <a:r>
              <a:rPr lang="en-US" sz="2000" b="1" dirty="0">
                <a:solidFill>
                  <a:prstClr val="black"/>
                </a:solidFill>
              </a:rPr>
              <a:t> </a:t>
            </a:r>
            <a:r>
              <a:rPr lang="en-US" sz="2000" b="1" dirty="0" smtClean="0">
                <a:solidFill>
                  <a:prstClr val="black"/>
                </a:solidFill>
              </a:rPr>
              <a:t>Boston, May 12,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Policy Recommendations</a:t>
            </a:r>
            <a:endParaRPr lang="en-US" dirty="0"/>
          </a:p>
        </p:txBody>
      </p:sp>
      <p:sp>
        <p:nvSpPr>
          <p:cNvPr id="4" name="Content Placeholder 3"/>
          <p:cNvSpPr>
            <a:spLocks noGrp="1"/>
          </p:cNvSpPr>
          <p:nvPr>
            <p:ph idx="1"/>
          </p:nvPr>
        </p:nvSpPr>
        <p:spPr/>
        <p:txBody>
          <a:bodyPr>
            <a:normAutofit fontScale="92500"/>
          </a:bodyPr>
          <a:lstStyle/>
          <a:p>
            <a:pPr>
              <a:spcBef>
                <a:spcPts val="600"/>
              </a:spcBef>
              <a:spcAft>
                <a:spcPts val="600"/>
              </a:spcAft>
            </a:pPr>
            <a:r>
              <a:rPr lang="en-US" sz="2800" dirty="0" smtClean="0"/>
              <a:t>Governments are the ultimate holders of longevity risk directly via social security and health care schemes, and indirectly via backstopping private sector shortfalls</a:t>
            </a:r>
          </a:p>
          <a:p>
            <a:pPr>
              <a:spcBef>
                <a:spcPts val="600"/>
              </a:spcBef>
              <a:spcAft>
                <a:spcPts val="600"/>
              </a:spcAft>
            </a:pPr>
            <a:r>
              <a:rPr lang="en-US" sz="2800" dirty="0" smtClean="0"/>
              <a:t>They </a:t>
            </a:r>
            <a:r>
              <a:rPr lang="en-US" sz="2800" dirty="0"/>
              <a:t>need to recognize </a:t>
            </a:r>
            <a:r>
              <a:rPr lang="en-US" sz="2800" dirty="0" smtClean="0"/>
              <a:t>these exposures </a:t>
            </a:r>
            <a:r>
              <a:rPr lang="en-US" sz="2800" dirty="0"/>
              <a:t>and take </a:t>
            </a:r>
            <a:r>
              <a:rPr lang="en-US" sz="2800" dirty="0" smtClean="0"/>
              <a:t>measures </a:t>
            </a:r>
            <a:r>
              <a:rPr lang="en-US" sz="2800" dirty="0"/>
              <a:t>to </a:t>
            </a:r>
            <a:r>
              <a:rPr lang="en-US" sz="2800" dirty="0" smtClean="0"/>
              <a:t>reduce public </a:t>
            </a:r>
            <a:r>
              <a:rPr lang="en-US" sz="2800" dirty="0"/>
              <a:t>balance </a:t>
            </a:r>
            <a:r>
              <a:rPr lang="en-US" sz="2800" dirty="0" smtClean="0"/>
              <a:t>sheet vulnerabilities</a:t>
            </a:r>
            <a:endParaRPr lang="en-US" sz="2800" dirty="0"/>
          </a:p>
          <a:p>
            <a:pPr>
              <a:spcBef>
                <a:spcPts val="600"/>
              </a:spcBef>
              <a:spcAft>
                <a:spcPts val="600"/>
              </a:spcAft>
            </a:pPr>
            <a:r>
              <a:rPr lang="en-US" sz="2800" dirty="0" smtClean="0"/>
              <a:t>Longevity </a:t>
            </a:r>
            <a:r>
              <a:rPr lang="en-US" sz="2800" dirty="0"/>
              <a:t>risk needs to be shared across </a:t>
            </a:r>
            <a:r>
              <a:rPr lang="en-US" sz="2800" dirty="0" smtClean="0"/>
              <a:t>sectors</a:t>
            </a:r>
            <a:endParaRPr lang="en-US" sz="2800" dirty="0"/>
          </a:p>
          <a:p>
            <a:pPr>
              <a:spcBef>
                <a:spcPts val="600"/>
              </a:spcBef>
              <a:spcAft>
                <a:spcPts val="600"/>
              </a:spcAft>
            </a:pPr>
            <a:r>
              <a:rPr lang="en-US" sz="2800" dirty="0" smtClean="0"/>
              <a:t>Market-based </a:t>
            </a:r>
            <a:r>
              <a:rPr lang="en-US" sz="2800" dirty="0"/>
              <a:t>transfer of longevity risk could </a:t>
            </a:r>
            <a:r>
              <a:rPr lang="en-US" sz="2800" dirty="0" smtClean="0"/>
              <a:t>help</a:t>
            </a:r>
            <a:endParaRPr lang="en-US" sz="2800" dirty="0"/>
          </a:p>
          <a:p>
            <a:pPr>
              <a:spcBef>
                <a:spcPts val="600"/>
              </a:spcBef>
              <a:spcAft>
                <a:spcPts val="600"/>
              </a:spcAft>
            </a:pPr>
            <a:r>
              <a:rPr lang="en-US" sz="2800" dirty="0" smtClean="0"/>
              <a:t>One </a:t>
            </a:r>
            <a:r>
              <a:rPr lang="en-US" sz="2800" dirty="0"/>
              <a:t>major reform is to link the retirement age to expected longevity, mandated or voluntary</a:t>
            </a:r>
          </a:p>
        </p:txBody>
      </p:sp>
      <p:sp>
        <p:nvSpPr>
          <p:cNvPr id="2" name="Slide Number Placeholder 1"/>
          <p:cNvSpPr>
            <a:spLocks noGrp="1"/>
          </p:cNvSpPr>
          <p:nvPr>
            <p:ph type="sldNum" sz="quarter" idx="12"/>
          </p:nvPr>
        </p:nvSpPr>
        <p:spPr/>
        <p:txBody>
          <a:bodyPr/>
          <a:lstStyle/>
          <a:p>
            <a:fld id="{1F099A82-F784-4054-AEBE-2143C58B60AF}" type="slidenum">
              <a:rPr lang="en-US" smtClean="0"/>
              <a:pPr/>
              <a:t>10</a:t>
            </a:fld>
            <a:endParaRPr lang="en-US" dirty="0"/>
          </a:p>
        </p:txBody>
      </p:sp>
    </p:spTree>
    <p:extLst>
      <p:ext uri="{BB962C8B-B14F-4D97-AF65-F5344CB8AC3E}">
        <p14:creationId xmlns:p14="http://schemas.microsoft.com/office/powerpoint/2010/main" val="17225114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390650" y="1527313"/>
            <a:ext cx="5753100" cy="4940162"/>
          </a:xfrm>
          <a:prstGeom prst="rect">
            <a:avLst/>
          </a:prstGeom>
          <a:noFill/>
          <a:ln w="9525">
            <a:noFill/>
            <a:miter lim="800000"/>
            <a:headEnd/>
            <a:tailEnd/>
          </a:ln>
        </p:spPr>
      </p:pic>
      <p:sp>
        <p:nvSpPr>
          <p:cNvPr id="4" name="Text Box 6"/>
          <p:cNvSpPr txBox="1">
            <a:spLocks noChangeArrowheads="1"/>
          </p:cNvSpPr>
          <p:nvPr/>
        </p:nvSpPr>
        <p:spPr bwMode="auto">
          <a:xfrm>
            <a:off x="847724" y="488812"/>
            <a:ext cx="7629525" cy="954107"/>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latin typeface="+mn-lt"/>
              </a:rPr>
              <a:t>Some countries have started to link the retirement benefits and retirement ages to longevity</a:t>
            </a:r>
            <a:endParaRPr lang="en-US" sz="2800" b="1" u="sng" dirty="0" smtClean="0">
              <a:latin typeface="+mn-lt"/>
            </a:endParaRPr>
          </a:p>
        </p:txBody>
      </p:sp>
      <p:sp>
        <p:nvSpPr>
          <p:cNvPr id="5"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10</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62138" y="1814513"/>
            <a:ext cx="5360669" cy="4576762"/>
            <a:chOff x="1862138" y="1328738"/>
            <a:chExt cx="5360669" cy="4576762"/>
          </a:xfrm>
        </p:grpSpPr>
        <p:pic>
          <p:nvPicPr>
            <p:cNvPr id="2050" name="Picture 2"/>
            <p:cNvPicPr>
              <a:picLocks noChangeAspect="1" noChangeArrowheads="1"/>
            </p:cNvPicPr>
            <p:nvPr/>
          </p:nvPicPr>
          <p:blipFill>
            <a:blip r:embed="rId3" cstate="print"/>
            <a:srcRect/>
            <a:stretch>
              <a:fillRect/>
            </a:stretch>
          </p:blipFill>
          <p:spPr bwMode="auto">
            <a:xfrm>
              <a:off x="1919287" y="1328738"/>
              <a:ext cx="5303520" cy="419901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862138" y="5581650"/>
              <a:ext cx="1819275" cy="323850"/>
            </a:xfrm>
            <a:prstGeom prst="rect">
              <a:avLst/>
            </a:prstGeom>
            <a:noFill/>
            <a:ln w="9525">
              <a:noFill/>
              <a:miter lim="800000"/>
              <a:headEnd/>
              <a:tailEnd/>
            </a:ln>
          </p:spPr>
        </p:pic>
      </p:grpSp>
      <p:sp>
        <p:nvSpPr>
          <p:cNvPr id="5" name="Text Box 6"/>
          <p:cNvSpPr txBox="1">
            <a:spLocks noChangeArrowheads="1"/>
          </p:cNvSpPr>
          <p:nvPr/>
        </p:nvSpPr>
        <p:spPr bwMode="auto">
          <a:xfrm>
            <a:off x="847724" y="707887"/>
            <a:ext cx="7629525" cy="954107"/>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latin typeface="+mn-lt"/>
              </a:rPr>
              <a:t>Market-based transfer of longevity risk is facing an uphill battle on the “sell” side…</a:t>
            </a:r>
            <a:endParaRPr lang="en-US" sz="2800" b="1" u="sng" dirty="0" smtClean="0">
              <a:latin typeface="+mn-lt"/>
            </a:endParaRPr>
          </a:p>
        </p:txBody>
      </p:sp>
      <p:sp>
        <p:nvSpPr>
          <p:cNvPr id="8"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11</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85938" y="1685925"/>
            <a:ext cx="5514022" cy="4276725"/>
            <a:chOff x="1785938" y="1504950"/>
            <a:chExt cx="5514022" cy="4276725"/>
          </a:xfrm>
        </p:grpSpPr>
        <p:pic>
          <p:nvPicPr>
            <p:cNvPr id="3074" name="Picture 2"/>
            <p:cNvPicPr>
              <a:picLocks noChangeAspect="1" noChangeArrowheads="1"/>
            </p:cNvPicPr>
            <p:nvPr/>
          </p:nvPicPr>
          <p:blipFill>
            <a:blip r:embed="rId3" cstate="print"/>
            <a:srcRect/>
            <a:stretch>
              <a:fillRect/>
            </a:stretch>
          </p:blipFill>
          <p:spPr bwMode="auto">
            <a:xfrm>
              <a:off x="1905000" y="1504950"/>
              <a:ext cx="5394960" cy="389207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85938" y="5457825"/>
              <a:ext cx="1819275" cy="323850"/>
            </a:xfrm>
            <a:prstGeom prst="rect">
              <a:avLst/>
            </a:prstGeom>
            <a:noFill/>
            <a:ln w="9525">
              <a:noFill/>
              <a:miter lim="800000"/>
              <a:headEnd/>
              <a:tailEnd/>
            </a:ln>
          </p:spPr>
        </p:pic>
      </p:grpSp>
      <p:sp>
        <p:nvSpPr>
          <p:cNvPr id="4" name="Text Box 6"/>
          <p:cNvSpPr txBox="1">
            <a:spLocks noChangeArrowheads="1"/>
          </p:cNvSpPr>
          <p:nvPr/>
        </p:nvSpPr>
        <p:spPr bwMode="auto">
          <a:xfrm>
            <a:off x="847724" y="875705"/>
            <a:ext cx="7629525" cy="523220"/>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latin typeface="+mn-lt"/>
              </a:rPr>
              <a:t>…And on the “buy” side</a:t>
            </a:r>
            <a:endParaRPr lang="en-US" sz="2800" b="1" u="sng" dirty="0" smtClean="0">
              <a:latin typeface="+mn-lt"/>
            </a:endParaRPr>
          </a:p>
        </p:txBody>
      </p:sp>
      <p:sp>
        <p:nvSpPr>
          <p:cNvPr id="8"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12</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809750" y="2319334"/>
            <a:ext cx="5424425" cy="3291840"/>
          </a:xfrm>
          <a:prstGeom prst="rect">
            <a:avLst/>
          </a:prstGeom>
          <a:noFill/>
          <a:ln w="9525">
            <a:noFill/>
            <a:miter lim="800000"/>
            <a:headEnd/>
            <a:tailEnd/>
          </a:ln>
        </p:spPr>
      </p:pic>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Box 6"/>
          <p:cNvSpPr txBox="1">
            <a:spLocks noChangeArrowheads="1"/>
          </p:cNvSpPr>
          <p:nvPr/>
        </p:nvSpPr>
        <p:spPr bwMode="auto">
          <a:xfrm>
            <a:off x="847724" y="511493"/>
            <a:ext cx="7629525" cy="1384995"/>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latin typeface="+mn-lt"/>
              </a:rPr>
              <a:t>Still, some market-based transfer of longevity risk is taking place, mainly in the United Kingdom, through buy-</a:t>
            </a:r>
            <a:r>
              <a:rPr lang="en-US" sz="2800" b="1" dirty="0" smtClean="0"/>
              <a:t>outs, buy-ins and longevity swaps</a:t>
            </a:r>
            <a:endParaRPr lang="en-US" sz="2800" b="1" u="sng" dirty="0" smtClean="0">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81001"/>
            <a:ext cx="9144000" cy="4376206"/>
          </a:xfrm>
          <a:prstGeom prst="rect">
            <a:avLst/>
          </a:prstGeom>
          <a:noFill/>
          <a:ln w="9525">
            <a:noFill/>
            <a:miter lim="800000"/>
            <a:headEnd/>
            <a:tailEnd/>
          </a:ln>
        </p:spPr>
      </p:pic>
      <p:sp>
        <p:nvSpPr>
          <p:cNvPr id="5"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14</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361950" y="4970463"/>
            <a:ext cx="8229600" cy="1143000"/>
          </a:xfrm>
        </p:spPr>
        <p:txBody>
          <a:bodyPr>
            <a:normAutofit/>
          </a:bodyPr>
          <a:lstStyle/>
          <a:p>
            <a:r>
              <a:rPr lang="en-US" sz="2800" dirty="0" smtClean="0"/>
              <a:t>Plus a €12 billion longevity swap between Dutch insurer </a:t>
            </a:r>
            <a:r>
              <a:rPr lang="en-US" sz="2800" dirty="0" err="1" smtClean="0"/>
              <a:t>Aegon</a:t>
            </a:r>
            <a:r>
              <a:rPr lang="en-US" sz="2800" dirty="0" smtClean="0"/>
              <a:t> and Deutsche Bank in early 2012!</a:t>
            </a:r>
            <a:endParaRPr lang="en-US" sz="28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Box 6"/>
          <p:cNvSpPr txBox="1">
            <a:spLocks noChangeArrowheads="1"/>
          </p:cNvSpPr>
          <p:nvPr/>
        </p:nvSpPr>
        <p:spPr bwMode="auto">
          <a:xfrm>
            <a:off x="847724" y="511493"/>
            <a:ext cx="7629525" cy="1384995"/>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t>Buy-Outs transfer all the pension fund risk, but buy-ins can transfer more surgically – e.g., only longevity risk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2247900"/>
            <a:ext cx="83724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9300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Box 6"/>
          <p:cNvSpPr txBox="1">
            <a:spLocks noChangeArrowheads="1"/>
          </p:cNvSpPr>
          <p:nvPr/>
        </p:nvSpPr>
        <p:spPr bwMode="auto">
          <a:xfrm>
            <a:off x="847724" y="726937"/>
            <a:ext cx="7629525" cy="954107"/>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t>Longevity swaps are in effect synthetic buy-ins, that can also be used for “surgical” transfer…</a:t>
            </a:r>
            <a:endParaRPr lang="en-US" sz="2800" b="1" u="sng" dirty="0" smtClean="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729" y="2309361"/>
            <a:ext cx="5243513" cy="281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6939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Box 6"/>
          <p:cNvSpPr txBox="1">
            <a:spLocks noChangeArrowheads="1"/>
          </p:cNvSpPr>
          <p:nvPr/>
        </p:nvSpPr>
        <p:spPr bwMode="auto">
          <a:xfrm>
            <a:off x="847724" y="726937"/>
            <a:ext cx="7629525" cy="954107"/>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t>But there has yet to be a successful longevity bond transaction…</a:t>
            </a:r>
            <a:endParaRPr lang="en-US" sz="2800" b="1" u="sng" dirty="0" smtClean="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2252663"/>
            <a:ext cx="42481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5884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4"/>
          <p:cNvSpPr>
            <a:spLocks noGrp="1"/>
          </p:cNvSpPr>
          <p:nvPr>
            <p:ph type="title"/>
          </p:nvPr>
        </p:nvSpPr>
        <p:spPr/>
        <p:txBody>
          <a:bodyPr>
            <a:normAutofit/>
          </a:bodyPr>
          <a:lstStyle/>
          <a:p>
            <a:r>
              <a:rPr lang="en-US" sz="2800" b="1" dirty="0" smtClean="0"/>
              <a:t>Life (re)insurers may be natural longevity risk buyers but their capacity is limited</a:t>
            </a:r>
            <a:endParaRPr lang="en-US" sz="2800" b="1" dirty="0"/>
          </a:p>
        </p:txBody>
      </p:sp>
      <p:sp>
        <p:nvSpPr>
          <p:cNvPr id="7" name="Content Placeholder 6"/>
          <p:cNvSpPr>
            <a:spLocks noGrp="1"/>
          </p:cNvSpPr>
          <p:nvPr>
            <p:ph idx="1"/>
          </p:nvPr>
        </p:nvSpPr>
        <p:spPr/>
        <p:txBody>
          <a:bodyPr>
            <a:normAutofit/>
          </a:bodyPr>
          <a:lstStyle/>
          <a:p>
            <a:r>
              <a:rPr lang="en-US" sz="2800" dirty="0" smtClean="0"/>
              <a:t>For life (re)insurers longevity </a:t>
            </a:r>
            <a:r>
              <a:rPr lang="en-US" sz="2800" dirty="0"/>
              <a:t>risk </a:t>
            </a:r>
            <a:r>
              <a:rPr lang="en-US" sz="2800" dirty="0" smtClean="0"/>
              <a:t>provides </a:t>
            </a:r>
            <a:r>
              <a:rPr lang="en-US" sz="2800" dirty="0"/>
              <a:t>a partial hedge for their insurance </a:t>
            </a:r>
            <a:r>
              <a:rPr lang="en-US" sz="2800" dirty="0" smtClean="0"/>
              <a:t>exposure</a:t>
            </a:r>
            <a:endParaRPr lang="en-US" sz="2800" dirty="0"/>
          </a:p>
          <a:p>
            <a:r>
              <a:rPr lang="en-US" sz="2800" dirty="0" smtClean="0"/>
              <a:t>But the hedge is not perfect because life policy cohorts are younger than the populations that pension schemes are seeking to hedge</a:t>
            </a:r>
          </a:p>
          <a:p>
            <a:r>
              <a:rPr lang="en-US" sz="2800" dirty="0" smtClean="0"/>
              <a:t>Swiss </a:t>
            </a:r>
            <a:r>
              <a:rPr lang="en-US" sz="2800" dirty="0" err="1" smtClean="0"/>
              <a:t>Re’s</a:t>
            </a:r>
            <a:r>
              <a:rPr lang="en-US" sz="2800" dirty="0" smtClean="0"/>
              <a:t> </a:t>
            </a:r>
            <a:r>
              <a:rPr lang="en-US" sz="2800" dirty="0" err="1" smtClean="0"/>
              <a:t>Kortis</a:t>
            </a:r>
            <a:r>
              <a:rPr lang="en-US" sz="2800" dirty="0" smtClean="0"/>
              <a:t> Capital “longevity” bond is a possible prototype hedge of this basis risk</a:t>
            </a:r>
          </a:p>
          <a:p>
            <a:r>
              <a:rPr lang="en-US" sz="2800" dirty="0" smtClean="0"/>
              <a:t>But in any case, potential (re)insurer longevity risk appetite is a small fraction of potential supply.</a:t>
            </a:r>
            <a:endParaRPr lang="en-US" sz="2800" dirty="0"/>
          </a:p>
        </p:txBody>
      </p:sp>
    </p:spTree>
    <p:extLst>
      <p:ext uri="{BB962C8B-B14F-4D97-AF65-F5344CB8AC3E}">
        <p14:creationId xmlns:p14="http://schemas.microsoft.com/office/powerpoint/2010/main" val="13736684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April IMF GFSR Chapter 4:</a:t>
            </a:r>
            <a:br>
              <a:rPr lang="en-US" sz="3600" b="1" dirty="0" smtClean="0"/>
            </a:br>
            <a:r>
              <a:rPr lang="en-US" sz="3600" b="1" dirty="0" smtClean="0"/>
              <a:t>The Financial Impact of Longevity Risk</a:t>
            </a:r>
            <a:endParaRPr lang="en-US" sz="3600" b="1" dirty="0"/>
          </a:p>
        </p:txBody>
      </p:sp>
      <p:sp>
        <p:nvSpPr>
          <p:cNvPr id="3" name="Content Placeholder 2"/>
          <p:cNvSpPr>
            <a:spLocks noGrp="1"/>
          </p:cNvSpPr>
          <p:nvPr>
            <p:ph idx="1"/>
          </p:nvPr>
        </p:nvSpPr>
        <p:spPr>
          <a:xfrm>
            <a:off x="409575" y="1724025"/>
            <a:ext cx="8229600" cy="1724025"/>
          </a:xfrm>
        </p:spPr>
        <p:txBody>
          <a:bodyPr/>
          <a:lstStyle/>
          <a:p>
            <a:pPr marL="0" indent="0" algn="ctr">
              <a:buNone/>
            </a:pPr>
            <a:r>
              <a:rPr lang="en-US" dirty="0" smtClean="0"/>
              <a:t>Laura </a:t>
            </a:r>
            <a:r>
              <a:rPr lang="en-US" dirty="0" err="1" smtClean="0"/>
              <a:t>Kodres</a:t>
            </a:r>
            <a:r>
              <a:rPr lang="en-US" dirty="0" smtClean="0"/>
              <a:t>, S. Erik </a:t>
            </a:r>
            <a:r>
              <a:rPr lang="en-US" dirty="0" err="1" smtClean="0"/>
              <a:t>Oppers</a:t>
            </a:r>
            <a:r>
              <a:rPr lang="en-US" dirty="0" smtClean="0"/>
              <a:t>, Ken </a:t>
            </a:r>
            <a:r>
              <a:rPr lang="en-US" dirty="0" err="1" smtClean="0"/>
              <a:t>Chikada</a:t>
            </a:r>
            <a:r>
              <a:rPr lang="en-US" dirty="0" smtClean="0"/>
              <a:t>, Frank </a:t>
            </a:r>
            <a:r>
              <a:rPr lang="en-US" dirty="0" err="1" smtClean="0"/>
              <a:t>Eich</a:t>
            </a:r>
            <a:r>
              <a:rPr lang="en-US" dirty="0" smtClean="0"/>
              <a:t>, Patrick Imam, John </a:t>
            </a:r>
            <a:r>
              <a:rPr lang="en-US" dirty="0" err="1" smtClean="0"/>
              <a:t>Kiff</a:t>
            </a:r>
            <a:r>
              <a:rPr lang="en-US" dirty="0" smtClean="0"/>
              <a:t>, Michael Kisser, Mauricio Soto, and Tao Sun</a:t>
            </a:r>
          </a:p>
          <a:p>
            <a:pPr marL="0" indent="0">
              <a:buNone/>
            </a:pPr>
            <a:endParaRPr lang="en-US" dirty="0"/>
          </a:p>
        </p:txBody>
      </p:sp>
      <p:sp>
        <p:nvSpPr>
          <p:cNvPr id="4" name="Content Placeholder 2"/>
          <p:cNvSpPr txBox="1">
            <a:spLocks/>
          </p:cNvSpPr>
          <p:nvPr/>
        </p:nvSpPr>
        <p:spPr>
          <a:xfrm>
            <a:off x="447675" y="4548187"/>
            <a:ext cx="8229600" cy="1343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smtClean="0"/>
              <a:t>The </a:t>
            </a:r>
            <a:r>
              <a:rPr lang="en-US" sz="2400" i="1" dirty="0"/>
              <a:t>analysis </a:t>
            </a:r>
            <a:r>
              <a:rPr lang="en-US" sz="2400" i="1" dirty="0" smtClean="0"/>
              <a:t>and policy </a:t>
            </a:r>
            <a:r>
              <a:rPr lang="en-US" sz="2400" i="1" dirty="0"/>
              <a:t>considerations </a:t>
            </a:r>
            <a:r>
              <a:rPr lang="en-US" sz="2400" i="1" dirty="0" smtClean="0"/>
              <a:t>discussed herein are </a:t>
            </a:r>
            <a:r>
              <a:rPr lang="en-US" sz="2400" i="1" dirty="0"/>
              <a:t>those of the contributing staff and should not be </a:t>
            </a:r>
            <a:r>
              <a:rPr lang="en-US" sz="2400" i="1" dirty="0" smtClean="0"/>
              <a:t>attributed to </a:t>
            </a:r>
            <a:r>
              <a:rPr lang="en-US" sz="2400" i="1" dirty="0"/>
              <a:t>the Executive </a:t>
            </a:r>
            <a:r>
              <a:rPr lang="en-US" sz="2400" i="1" dirty="0" smtClean="0"/>
              <a:t>Directors, their </a:t>
            </a:r>
            <a:r>
              <a:rPr lang="en-US" sz="2400" i="1" dirty="0"/>
              <a:t>national authorities, or the IMF.</a:t>
            </a:r>
          </a:p>
        </p:txBody>
      </p:sp>
    </p:spTree>
    <p:extLst>
      <p:ext uri="{BB962C8B-B14F-4D97-AF65-F5344CB8AC3E}">
        <p14:creationId xmlns:p14="http://schemas.microsoft.com/office/powerpoint/2010/main" val="7739866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13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normAutofit/>
          </a:bodyPr>
          <a:lstStyle/>
          <a:p>
            <a:r>
              <a:rPr lang="en-US" sz="2800" b="1" dirty="0" smtClean="0"/>
              <a:t>Developing a broader longevity risk investor base</a:t>
            </a:r>
            <a:endParaRPr lang="en-US" sz="2800" b="1" dirty="0"/>
          </a:p>
        </p:txBody>
      </p:sp>
      <p:sp>
        <p:nvSpPr>
          <p:cNvPr id="3" name="Content Placeholder 2"/>
          <p:cNvSpPr>
            <a:spLocks noGrp="1"/>
          </p:cNvSpPr>
          <p:nvPr>
            <p:ph idx="1"/>
          </p:nvPr>
        </p:nvSpPr>
        <p:spPr/>
        <p:txBody>
          <a:bodyPr>
            <a:normAutofit/>
          </a:bodyPr>
          <a:lstStyle/>
          <a:p>
            <a:r>
              <a:rPr lang="en-US" sz="2800" dirty="0" smtClean="0"/>
              <a:t>Some asset managers may be attracted by low correlations with traditional assets</a:t>
            </a:r>
          </a:p>
          <a:p>
            <a:r>
              <a:rPr lang="en-US" sz="2800" dirty="0" smtClean="0"/>
              <a:t>But hedge funds may be put off by long durations</a:t>
            </a:r>
          </a:p>
          <a:p>
            <a:r>
              <a:rPr lang="en-US" sz="2800" dirty="0" smtClean="0"/>
              <a:t>Investors prefer standardized contracts and indices</a:t>
            </a:r>
          </a:p>
          <a:p>
            <a:r>
              <a:rPr lang="en-US" sz="2800" dirty="0" smtClean="0"/>
              <a:t>But sellers want to minimize basis risk</a:t>
            </a:r>
          </a:p>
          <a:p>
            <a:r>
              <a:rPr lang="en-US" sz="2800" dirty="0" smtClean="0"/>
              <a:t>Insufficiently granular high frequency mortality data</a:t>
            </a:r>
          </a:p>
          <a:p>
            <a:r>
              <a:rPr lang="en-US" sz="2800" b="1" dirty="0" smtClean="0"/>
              <a:t>Governments can help on the data front</a:t>
            </a:r>
            <a:endParaRPr lang="en-US" sz="2800" b="1" dirty="0"/>
          </a:p>
        </p:txBody>
      </p:sp>
    </p:spTree>
    <p:extLst>
      <p:ext uri="{BB962C8B-B14F-4D97-AF65-F5344CB8AC3E}">
        <p14:creationId xmlns:p14="http://schemas.microsoft.com/office/powerpoint/2010/main" val="27709364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Summary</a:t>
            </a:r>
            <a:endParaRPr lang="en-US" b="1" dirty="0"/>
          </a:p>
        </p:txBody>
      </p:sp>
      <p:sp>
        <p:nvSpPr>
          <p:cNvPr id="4" name="Content Placeholder 3"/>
          <p:cNvSpPr>
            <a:spLocks noGrp="1"/>
          </p:cNvSpPr>
          <p:nvPr>
            <p:ph idx="1"/>
          </p:nvPr>
        </p:nvSpPr>
        <p:spPr/>
        <p:txBody>
          <a:bodyPr/>
          <a:lstStyle/>
          <a:p>
            <a:pPr>
              <a:spcBef>
                <a:spcPts val="600"/>
              </a:spcBef>
              <a:spcAft>
                <a:spcPts val="600"/>
              </a:spcAft>
            </a:pPr>
            <a:r>
              <a:rPr lang="en-US" sz="2800" dirty="0"/>
              <a:t>Why worry about longevity risk now?</a:t>
            </a:r>
          </a:p>
          <a:p>
            <a:pPr>
              <a:spcBef>
                <a:spcPts val="600"/>
              </a:spcBef>
              <a:spcAft>
                <a:spcPts val="600"/>
              </a:spcAft>
            </a:pPr>
            <a:r>
              <a:rPr lang="en-US" sz="2800" dirty="0" smtClean="0"/>
              <a:t>As </a:t>
            </a:r>
            <a:r>
              <a:rPr lang="en-US" sz="2800" dirty="0"/>
              <a:t>with other pension issues, the longer you wait, the more difficult the solutions become</a:t>
            </a:r>
          </a:p>
          <a:p>
            <a:pPr>
              <a:spcBef>
                <a:spcPts val="600"/>
              </a:spcBef>
              <a:spcAft>
                <a:spcPts val="600"/>
              </a:spcAft>
            </a:pPr>
            <a:r>
              <a:rPr lang="en-US" sz="2800" dirty="0" smtClean="0"/>
              <a:t>Also</a:t>
            </a:r>
            <a:r>
              <a:rPr lang="en-US" sz="2800" dirty="0"/>
              <a:t>, markets could respond to vulnerabilities</a:t>
            </a:r>
          </a:p>
          <a:p>
            <a:pPr>
              <a:spcBef>
                <a:spcPts val="600"/>
              </a:spcBef>
              <a:spcAft>
                <a:spcPts val="600"/>
              </a:spcAft>
            </a:pPr>
            <a:r>
              <a:rPr lang="en-US" sz="2800" dirty="0" smtClean="0"/>
              <a:t>The </a:t>
            </a:r>
            <a:r>
              <a:rPr lang="en-US" sz="2800" dirty="0"/>
              <a:t>good news is that if tackled now, effective measures could avoid hardship and disruption</a:t>
            </a:r>
          </a:p>
          <a:p>
            <a:pPr>
              <a:spcBef>
                <a:spcPts val="600"/>
              </a:spcBef>
              <a:spcAft>
                <a:spcPts val="600"/>
              </a:spcAft>
            </a:pPr>
            <a:r>
              <a:rPr lang="en-US" sz="2800" dirty="0" smtClean="0"/>
              <a:t>Much </a:t>
            </a:r>
            <a:r>
              <a:rPr lang="en-US" sz="2800" dirty="0"/>
              <a:t>more difficult measures would be needed in the future</a:t>
            </a:r>
          </a:p>
          <a:p>
            <a:endParaRPr lang="en-US" dirty="0"/>
          </a:p>
        </p:txBody>
      </p:sp>
      <p:sp>
        <p:nvSpPr>
          <p:cNvPr id="2" name="Slide Number Placeholder 1"/>
          <p:cNvSpPr>
            <a:spLocks noGrp="1"/>
          </p:cNvSpPr>
          <p:nvPr>
            <p:ph type="sldNum" sz="quarter" idx="12"/>
          </p:nvPr>
        </p:nvSpPr>
        <p:spPr/>
        <p:txBody>
          <a:bodyPr/>
          <a:lstStyle/>
          <a:p>
            <a:fld id="{1F099A82-F784-4054-AEBE-2143C58B60AF}" type="slidenum">
              <a:rPr lang="en-US" smtClean="0"/>
              <a:pPr/>
              <a:t>21</a:t>
            </a:fld>
            <a:endParaRPr lang="en-US" dirty="0"/>
          </a:p>
        </p:txBody>
      </p:sp>
    </p:spTree>
    <p:extLst>
      <p:ext uri="{BB962C8B-B14F-4D97-AF65-F5344CB8AC3E}">
        <p14:creationId xmlns:p14="http://schemas.microsoft.com/office/powerpoint/2010/main" val="13877080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References</a:t>
            </a:r>
            <a:endParaRPr lang="en-US" b="1" dirty="0"/>
          </a:p>
        </p:txBody>
      </p:sp>
      <p:sp>
        <p:nvSpPr>
          <p:cNvPr id="3" name="Content Placeholder 2"/>
          <p:cNvSpPr>
            <a:spLocks noGrp="1"/>
          </p:cNvSpPr>
          <p:nvPr>
            <p:ph idx="1"/>
          </p:nvPr>
        </p:nvSpPr>
        <p:spPr/>
        <p:txBody>
          <a:bodyPr>
            <a:normAutofit/>
          </a:bodyPr>
          <a:lstStyle/>
          <a:p>
            <a:pPr marL="0" indent="0">
              <a:spcBef>
                <a:spcPts val="1200"/>
              </a:spcBef>
              <a:spcAft>
                <a:spcPts val="1200"/>
              </a:spcAft>
              <a:buNone/>
            </a:pPr>
            <a:r>
              <a:rPr lang="en-US" sz="2800" dirty="0" smtClean="0"/>
              <a:t>IMF, 2012, “The Financial Impact of Longevity Risk,” Chapter 4 in Global Financial Stability Report, World Economic and Financial Surveys (Washington, April).</a:t>
            </a:r>
          </a:p>
          <a:p>
            <a:pPr marL="0" indent="0">
              <a:spcBef>
                <a:spcPts val="0"/>
              </a:spcBef>
              <a:spcAft>
                <a:spcPts val="1200"/>
              </a:spcAft>
              <a:buNone/>
            </a:pPr>
            <a:r>
              <a:rPr lang="en-US" sz="2800" dirty="0" smtClean="0"/>
              <a:t>IMF, 2011, “The Challenge of Public Pension Reform in Advanced and Emerging Economies,” IMF Policy Paper (Washington, December).</a:t>
            </a:r>
          </a:p>
          <a:p>
            <a:pPr marL="0" indent="0">
              <a:spcBef>
                <a:spcPts val="0"/>
              </a:spcBef>
              <a:spcAft>
                <a:spcPts val="1200"/>
              </a:spcAft>
              <a:buNone/>
            </a:pPr>
            <a:r>
              <a:rPr lang="en-US" sz="2800" dirty="0" err="1" smtClean="0"/>
              <a:t>Impavido</a:t>
            </a:r>
            <a:r>
              <a:rPr lang="en-US" sz="2800" dirty="0" smtClean="0"/>
              <a:t>, Gregorio, 2011, “Stress Tests for Defined Benefit Pension Plans: A Primer,” IMF Working Paper 11/29 (Washington, International Monetary Fund).</a:t>
            </a:r>
            <a:endParaRPr lang="en-US" sz="2800" dirty="0"/>
          </a:p>
        </p:txBody>
      </p:sp>
      <p:sp>
        <p:nvSpPr>
          <p:cNvPr id="4" name="Slide Number Placeholder 3"/>
          <p:cNvSpPr>
            <a:spLocks noGrp="1"/>
          </p:cNvSpPr>
          <p:nvPr>
            <p:ph type="sldNum" sz="quarter" idx="12"/>
          </p:nvPr>
        </p:nvSpPr>
        <p:spPr/>
        <p:txBody>
          <a:bodyPr/>
          <a:lstStyle/>
          <a:p>
            <a:fld id="{1F099A82-F784-4054-AEBE-2143C58B60AF}" type="slidenum">
              <a:rPr lang="en-US" smtClean="0"/>
              <a:pPr/>
              <a:t>22</a:t>
            </a:fld>
            <a:endParaRPr lang="en-US" dirty="0"/>
          </a:p>
        </p:txBody>
      </p:sp>
    </p:spTree>
    <p:extLst>
      <p:ext uri="{BB962C8B-B14F-4D97-AF65-F5344CB8AC3E}">
        <p14:creationId xmlns:p14="http://schemas.microsoft.com/office/powerpoint/2010/main" val="11480512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960"/>
          <p:cNvSpPr>
            <a:spLocks noChangeAspect="1" noEditPoints="1"/>
          </p:cNvSpPr>
          <p:nvPr/>
        </p:nvSpPr>
        <p:spPr bwMode="auto">
          <a:xfrm>
            <a:off x="1" y="1219200"/>
            <a:ext cx="9144000" cy="4562475"/>
          </a:xfrm>
          <a:custGeom>
            <a:avLst/>
            <a:gdLst>
              <a:gd name="T0" fmla="*/ 2933914 w 13744"/>
              <a:gd name="T1" fmla="*/ 652698 h 7946"/>
              <a:gd name="T2" fmla="*/ 3623574 w 13744"/>
              <a:gd name="T3" fmla="*/ 613333 h 7946"/>
              <a:gd name="T4" fmla="*/ 2992338 w 13744"/>
              <a:gd name="T5" fmla="*/ 64762 h 7946"/>
              <a:gd name="T6" fmla="*/ 2046119 w 13744"/>
              <a:gd name="T7" fmla="*/ 2601903 h 7946"/>
              <a:gd name="T8" fmla="*/ 2369992 w 13744"/>
              <a:gd name="T9" fmla="*/ 1886983 h 7946"/>
              <a:gd name="T10" fmla="*/ 2194720 w 13744"/>
              <a:gd name="T11" fmla="*/ 1325713 h 7946"/>
              <a:gd name="T12" fmla="*/ 998293 w 13744"/>
              <a:gd name="T13" fmla="*/ 697142 h 7946"/>
              <a:gd name="T14" fmla="*/ 723953 w 13744"/>
              <a:gd name="T15" fmla="*/ 1145396 h 7946"/>
              <a:gd name="T16" fmla="*/ 1983884 w 13744"/>
              <a:gd name="T17" fmla="*/ 2736506 h 7946"/>
              <a:gd name="T18" fmla="*/ 2422066 w 13744"/>
              <a:gd name="T19" fmla="*/ 4637456 h 7946"/>
              <a:gd name="T20" fmla="*/ 2709108 w 13744"/>
              <a:gd name="T21" fmla="*/ 4454599 h 7946"/>
              <a:gd name="T22" fmla="*/ 2109624 w 13744"/>
              <a:gd name="T23" fmla="*/ 1709205 h 7946"/>
              <a:gd name="T24" fmla="*/ 2512243 w 13744"/>
              <a:gd name="T25" fmla="*/ 4925710 h 7946"/>
              <a:gd name="T26" fmla="*/ 2526214 w 13744"/>
              <a:gd name="T27" fmla="*/ 5023488 h 7946"/>
              <a:gd name="T28" fmla="*/ 2392854 w 13744"/>
              <a:gd name="T29" fmla="*/ 4817774 h 7946"/>
              <a:gd name="T30" fmla="*/ 401349 w 13744"/>
              <a:gd name="T31" fmla="*/ 1220316 h 7946"/>
              <a:gd name="T32" fmla="*/ 2358562 w 13744"/>
              <a:gd name="T33" fmla="*/ 2430474 h 7946"/>
              <a:gd name="T34" fmla="*/ 1046556 w 13744"/>
              <a:gd name="T35" fmla="*/ 1513650 h 7946"/>
              <a:gd name="T36" fmla="*/ 2878030 w 13744"/>
              <a:gd name="T37" fmla="*/ 1610158 h 7946"/>
              <a:gd name="T38" fmla="*/ 1591426 w 13744"/>
              <a:gd name="T39" fmla="*/ 511746 h 7946"/>
              <a:gd name="T40" fmla="*/ 2607500 w 13744"/>
              <a:gd name="T41" fmla="*/ 918095 h 7946"/>
              <a:gd name="T42" fmla="*/ 1817502 w 13744"/>
              <a:gd name="T43" fmla="*/ 510476 h 7946"/>
              <a:gd name="T44" fmla="*/ 2735780 w 13744"/>
              <a:gd name="T45" fmla="*/ 73651 h 7946"/>
              <a:gd name="T46" fmla="*/ 1602857 w 13744"/>
              <a:gd name="T47" fmla="*/ 340317 h 7946"/>
              <a:gd name="T48" fmla="*/ 2554156 w 13744"/>
              <a:gd name="T49" fmla="*/ 1102221 h 7946"/>
              <a:gd name="T50" fmla="*/ 5145144 w 13744"/>
              <a:gd name="T51" fmla="*/ 3737140 h 7946"/>
              <a:gd name="T52" fmla="*/ 7038853 w 13744"/>
              <a:gd name="T53" fmla="*/ 2859681 h 7946"/>
              <a:gd name="T54" fmla="*/ 6968998 w 13744"/>
              <a:gd name="T55" fmla="*/ 2754284 h 7946"/>
              <a:gd name="T56" fmla="*/ 4093508 w 13744"/>
              <a:gd name="T57" fmla="*/ 1907300 h 7946"/>
              <a:gd name="T58" fmla="*/ 4520259 w 13744"/>
              <a:gd name="T59" fmla="*/ 942221 h 7946"/>
              <a:gd name="T60" fmla="*/ 4480886 w 13744"/>
              <a:gd name="T61" fmla="*/ 681904 h 7946"/>
              <a:gd name="T62" fmla="*/ 4054135 w 13744"/>
              <a:gd name="T63" fmla="*/ 1041269 h 7946"/>
              <a:gd name="T64" fmla="*/ 7469414 w 13744"/>
              <a:gd name="T65" fmla="*/ 3273648 h 7946"/>
              <a:gd name="T66" fmla="*/ 6425398 w 13744"/>
              <a:gd name="T67" fmla="*/ 3263490 h 7946"/>
              <a:gd name="T68" fmla="*/ 6993129 w 13744"/>
              <a:gd name="T69" fmla="*/ 3226664 h 7946"/>
              <a:gd name="T70" fmla="*/ 7040123 w 13744"/>
              <a:gd name="T71" fmla="*/ 3464124 h 7946"/>
              <a:gd name="T72" fmla="*/ 6989319 w 13744"/>
              <a:gd name="T73" fmla="*/ 3464124 h 7946"/>
              <a:gd name="T74" fmla="*/ 7706921 w 13744"/>
              <a:gd name="T75" fmla="*/ 3248252 h 7946"/>
              <a:gd name="T76" fmla="*/ 6546057 w 13744"/>
              <a:gd name="T77" fmla="*/ 3173331 h 7946"/>
              <a:gd name="T78" fmla="*/ 7499896 w 13744"/>
              <a:gd name="T79" fmla="*/ 1892062 h 7946"/>
              <a:gd name="T80" fmla="*/ 8622657 w 13744"/>
              <a:gd name="T81" fmla="*/ 862222 h 7946"/>
              <a:gd name="T82" fmla="*/ 5853857 w 13744"/>
              <a:gd name="T83" fmla="*/ 820317 h 7946"/>
              <a:gd name="T84" fmla="*/ 4525339 w 13744"/>
              <a:gd name="T85" fmla="*/ 683174 h 7946"/>
              <a:gd name="T86" fmla="*/ 4055405 w 13744"/>
              <a:gd name="T87" fmla="*/ 1055237 h 7946"/>
              <a:gd name="T88" fmla="*/ 4482156 w 13744"/>
              <a:gd name="T89" fmla="*/ 981587 h 7946"/>
              <a:gd name="T90" fmla="*/ 4097318 w 13744"/>
              <a:gd name="T91" fmla="*/ 1406983 h 7946"/>
              <a:gd name="T92" fmla="*/ 4144312 w 13744"/>
              <a:gd name="T93" fmla="*/ 1791745 h 7946"/>
              <a:gd name="T94" fmla="*/ 4648538 w 13744"/>
              <a:gd name="T95" fmla="*/ 1704126 h 7946"/>
              <a:gd name="T96" fmla="*/ 4581223 w 13744"/>
              <a:gd name="T97" fmla="*/ 2206982 h 7946"/>
              <a:gd name="T98" fmla="*/ 3810277 w 13744"/>
              <a:gd name="T99" fmla="*/ 3045077 h 7946"/>
              <a:gd name="T100" fmla="*/ 5021945 w 13744"/>
              <a:gd name="T101" fmla="*/ 2877458 h 7946"/>
              <a:gd name="T102" fmla="*/ 5185787 w 13744"/>
              <a:gd name="T103" fmla="*/ 2351744 h 7946"/>
              <a:gd name="T104" fmla="*/ 6379675 w 13744"/>
              <a:gd name="T105" fmla="*/ 2684443 h 7946"/>
              <a:gd name="T106" fmla="*/ 6902953 w 13744"/>
              <a:gd name="T107" fmla="*/ 2426665 h 7946"/>
              <a:gd name="T108" fmla="*/ 7139190 w 13744"/>
              <a:gd name="T109" fmla="*/ 2090157 h 7946"/>
              <a:gd name="T110" fmla="*/ 8477867 w 13744"/>
              <a:gd name="T111" fmla="*/ 946031 h 7946"/>
              <a:gd name="T112" fmla="*/ 5462668 w 13744"/>
              <a:gd name="T113" fmla="*/ 1728253 h 7946"/>
              <a:gd name="T114" fmla="*/ 5160385 w 13744"/>
              <a:gd name="T115" fmla="*/ 224762 h 7946"/>
              <a:gd name="T116" fmla="*/ 7554510 w 13744"/>
              <a:gd name="T117" fmla="*/ 562539 h 7946"/>
              <a:gd name="T118" fmla="*/ 7590073 w 13744"/>
              <a:gd name="T119" fmla="*/ 4514282 h 7946"/>
              <a:gd name="T120" fmla="*/ 6918194 w 13744"/>
              <a:gd name="T121" fmla="*/ 4302219 h 7946"/>
              <a:gd name="T122" fmla="*/ 3734072 w 13744"/>
              <a:gd name="T123" fmla="*/ 1368888 h 7946"/>
              <a:gd name="T124" fmla="*/ 3765824 w 13744"/>
              <a:gd name="T125" fmla="*/ 1465396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rgbClr val="00B050"/>
          </a:solidFill>
          <a:ln w="9525">
            <a:noFill/>
            <a:round/>
            <a:headEnd/>
            <a:tailEnd/>
          </a:ln>
        </p:spPr>
        <p:txBody>
          <a:bodyPr/>
          <a:lstStyle/>
          <a:p>
            <a:endParaRPr lang="nb-NO" dirty="0">
              <a:solidFill>
                <a:prstClr val="black"/>
              </a:solidFill>
            </a:endParaRPr>
          </a:p>
        </p:txBody>
      </p:sp>
      <p:sp>
        <p:nvSpPr>
          <p:cNvPr id="31" name="Text Box 6"/>
          <p:cNvSpPr txBox="1">
            <a:spLocks noChangeArrowheads="1"/>
          </p:cNvSpPr>
          <p:nvPr/>
        </p:nvSpPr>
        <p:spPr bwMode="auto">
          <a:xfrm>
            <a:off x="0" y="369332"/>
            <a:ext cx="9144000" cy="707886"/>
          </a:xfrm>
          <a:prstGeom prst="rect">
            <a:avLst/>
          </a:prstGeom>
          <a:noFill/>
          <a:ln w="12700">
            <a:noFill/>
            <a:miter lim="800000"/>
            <a:headEnd/>
            <a:tailEnd/>
          </a:ln>
          <a:effectLst/>
        </p:spPr>
        <p:txBody>
          <a:bodyPr wrap="square" lIns="45720" rIns="45720" anchor="ctr">
            <a:spAutoFit/>
          </a:bodyPr>
          <a:lstStyle/>
          <a:p>
            <a:pPr algn="ctr" eaLnBrk="0" hangingPunct="0"/>
            <a:r>
              <a:rPr lang="en-US" sz="4000" b="1" dirty="0" smtClean="0">
                <a:solidFill>
                  <a:prstClr val="black"/>
                </a:solidFill>
              </a:rPr>
              <a:t>Global Financial Stability Report</a:t>
            </a:r>
            <a:endParaRPr lang="en-US" sz="4000" b="1" dirty="0">
              <a:solidFill>
                <a:prstClr val="black"/>
              </a:solidFill>
            </a:endParaRPr>
          </a:p>
        </p:txBody>
      </p:sp>
      <p:grpSp>
        <p:nvGrpSpPr>
          <p:cNvPr id="2" name="Group 2"/>
          <p:cNvGrpSpPr>
            <a:grpSpLocks noChangeAspect="1"/>
          </p:cNvGrpSpPr>
          <p:nvPr/>
        </p:nvGrpSpPr>
        <p:grpSpPr bwMode="auto">
          <a:xfrm>
            <a:off x="76200" y="5476378"/>
            <a:ext cx="1828800" cy="1305422"/>
            <a:chOff x="2350" y="96"/>
            <a:chExt cx="3026" cy="2160"/>
          </a:xfrm>
          <a:noFill/>
        </p:grpSpPr>
        <p:pic>
          <p:nvPicPr>
            <p:cNvPr id="41" name="Picture 3" descr="imflogo"/>
            <p:cNvPicPr>
              <a:picLocks noChangeAspect="1" noChangeArrowheads="1"/>
            </p:cNvPicPr>
            <p:nvPr/>
          </p:nvPicPr>
          <p:blipFill>
            <a:blip r:embed="rId3" cstate="print">
              <a:clrChange>
                <a:clrFrom>
                  <a:srgbClr val="0000FF"/>
                </a:clrFrom>
                <a:clrTo>
                  <a:srgbClr val="0000FF">
                    <a:alpha val="0"/>
                  </a:srgbClr>
                </a:clrTo>
              </a:clrChange>
              <a:grayscl/>
              <a:biLevel thresh="50000"/>
              <a:lum bright="-100000" contrast="-100000"/>
            </a:blip>
            <a:srcRect b="51111"/>
            <a:stretch>
              <a:fillRect/>
            </a:stretch>
          </p:blipFill>
          <p:spPr bwMode="auto">
            <a:xfrm>
              <a:off x="2352" y="96"/>
              <a:ext cx="3024" cy="1056"/>
            </a:xfrm>
            <a:prstGeom prst="rect">
              <a:avLst/>
            </a:prstGeom>
            <a:grpFill/>
            <a:ln w="9525">
              <a:noFill/>
              <a:miter lim="800000"/>
              <a:headEnd/>
              <a:tailEnd/>
            </a:ln>
          </p:spPr>
        </p:pic>
        <p:pic>
          <p:nvPicPr>
            <p:cNvPr id="46" name="Picture 4" descr="imflogo"/>
            <p:cNvPicPr>
              <a:picLocks noChangeAspect="1" noChangeArrowheads="1"/>
            </p:cNvPicPr>
            <p:nvPr/>
          </p:nvPicPr>
          <p:blipFill>
            <a:blip r:embed="rId3" cstate="print">
              <a:clrChange>
                <a:clrFrom>
                  <a:srgbClr val="0000FF"/>
                </a:clrFrom>
                <a:clrTo>
                  <a:srgbClr val="0000FF">
                    <a:alpha val="0"/>
                  </a:srgbClr>
                </a:clrTo>
              </a:clrChange>
              <a:grayscl/>
              <a:biLevel thresh="50000"/>
              <a:lum bright="-100000" contrast="-100000"/>
            </a:blip>
            <a:srcRect t="48801"/>
            <a:stretch>
              <a:fillRect/>
            </a:stretch>
          </p:blipFill>
          <p:spPr bwMode="auto">
            <a:xfrm>
              <a:off x="2350" y="1150"/>
              <a:ext cx="3024" cy="1106"/>
            </a:xfrm>
            <a:prstGeom prst="rect">
              <a:avLst/>
            </a:prstGeom>
            <a:grpFill/>
            <a:ln w="9525">
              <a:noFill/>
              <a:miter lim="800000"/>
              <a:headEnd/>
              <a:tailEnd/>
            </a:ln>
          </p:spPr>
        </p:pic>
      </p:grpSp>
      <p:sp>
        <p:nvSpPr>
          <p:cNvPr id="9" name="TextBox 8"/>
          <p:cNvSpPr txBox="1"/>
          <p:nvPr/>
        </p:nvSpPr>
        <p:spPr>
          <a:xfrm>
            <a:off x="2438400" y="5791200"/>
            <a:ext cx="6400800" cy="707886"/>
          </a:xfrm>
          <a:prstGeom prst="rect">
            <a:avLst/>
          </a:prstGeom>
          <a:noFill/>
        </p:spPr>
        <p:txBody>
          <a:bodyPr wrap="square" rtlCol="0">
            <a:spAutoFit/>
          </a:bodyPr>
          <a:lstStyle/>
          <a:p>
            <a:pPr algn="r"/>
            <a:r>
              <a:rPr lang="en-US" sz="2000" dirty="0" smtClean="0">
                <a:solidFill>
                  <a:prstClr val="black"/>
                </a:solidFill>
              </a:rPr>
              <a:t>International Monetary Fund</a:t>
            </a:r>
          </a:p>
          <a:p>
            <a:pPr algn="r"/>
            <a:r>
              <a:rPr lang="en-US" sz="2000" dirty="0" smtClean="0">
                <a:solidFill>
                  <a:prstClr val="black"/>
                </a:solidFill>
              </a:rPr>
              <a:t>Monetary and Capital Markets Department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fontScale="92500" lnSpcReduction="10000"/>
          </a:bodyPr>
          <a:lstStyle/>
          <a:p>
            <a:pPr>
              <a:lnSpc>
                <a:spcPct val="110000"/>
              </a:lnSpc>
              <a:spcBef>
                <a:spcPts val="600"/>
              </a:spcBef>
              <a:spcAft>
                <a:spcPts val="600"/>
              </a:spcAft>
            </a:pPr>
            <a:r>
              <a:rPr lang="en-US" sz="2800" dirty="0" smtClean="0"/>
              <a:t>Living longer is a good thing but…</a:t>
            </a:r>
          </a:p>
          <a:p>
            <a:pPr>
              <a:lnSpc>
                <a:spcPct val="110000"/>
              </a:lnSpc>
              <a:spcBef>
                <a:spcPts val="600"/>
              </a:spcBef>
              <a:spcAft>
                <a:spcPts val="600"/>
              </a:spcAft>
            </a:pPr>
            <a:r>
              <a:rPr lang="en-US" sz="2800" dirty="0" smtClean="0"/>
              <a:t>Unexpected increases in longevity have important financial impacts such as…</a:t>
            </a:r>
          </a:p>
          <a:p>
            <a:pPr>
              <a:lnSpc>
                <a:spcPct val="110000"/>
              </a:lnSpc>
              <a:spcBef>
                <a:spcPts val="600"/>
              </a:spcBef>
              <a:spcAft>
                <a:spcPts val="600"/>
              </a:spcAft>
            </a:pPr>
            <a:r>
              <a:rPr lang="en-US" sz="2800" dirty="0" smtClean="0"/>
              <a:t>People outliving their financial resources, which has knock-on effects on</a:t>
            </a:r>
          </a:p>
          <a:p>
            <a:pPr>
              <a:lnSpc>
                <a:spcPct val="110000"/>
              </a:lnSpc>
              <a:spcBef>
                <a:spcPts val="600"/>
              </a:spcBef>
              <a:spcAft>
                <a:spcPts val="600"/>
              </a:spcAft>
            </a:pPr>
            <a:r>
              <a:rPr lang="en-US" sz="2800" dirty="0" smtClean="0"/>
              <a:t>Private and public pension schemes, life insurers, and governments,</a:t>
            </a:r>
          </a:p>
          <a:p>
            <a:pPr>
              <a:lnSpc>
                <a:spcPct val="110000"/>
              </a:lnSpc>
              <a:spcBef>
                <a:spcPts val="600"/>
              </a:spcBef>
              <a:spcAft>
                <a:spcPts val="600"/>
              </a:spcAft>
            </a:pPr>
            <a:r>
              <a:rPr lang="en-US" sz="2800" dirty="0" smtClean="0"/>
              <a:t>Which is a long term problem requiring immediate risk mitigation.</a:t>
            </a:r>
          </a:p>
        </p:txBody>
      </p:sp>
    </p:spTree>
    <p:extLst>
      <p:ext uri="{BB962C8B-B14F-4D97-AF65-F5344CB8AC3E}">
        <p14:creationId xmlns:p14="http://schemas.microsoft.com/office/powerpoint/2010/main" val="30420196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71599" y="1598098"/>
            <a:ext cx="6391276" cy="4752915"/>
          </a:xfrm>
          <a:prstGeom prst="rect">
            <a:avLst/>
          </a:prstGeom>
          <a:noFill/>
          <a:ln w="9525">
            <a:noFill/>
            <a:miter lim="800000"/>
            <a:headEnd/>
            <a:tailEnd/>
          </a:ln>
        </p:spPr>
      </p:pic>
      <p:sp>
        <p:nvSpPr>
          <p:cNvPr id="5" name="Text Box 6"/>
          <p:cNvSpPr txBox="1">
            <a:spLocks noChangeArrowheads="1"/>
          </p:cNvSpPr>
          <p:nvPr/>
        </p:nvSpPr>
        <p:spPr bwMode="auto">
          <a:xfrm>
            <a:off x="847724" y="488812"/>
            <a:ext cx="7629525" cy="954107"/>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latin typeface="+mn-lt"/>
              </a:rPr>
              <a:t>Longevity has been consistently </a:t>
            </a:r>
            <a:r>
              <a:rPr lang="en-US" sz="2800" b="1" u="sng" dirty="0" smtClean="0">
                <a:latin typeface="+mn-lt"/>
              </a:rPr>
              <a:t>underestimated</a:t>
            </a:r>
            <a:r>
              <a:rPr lang="en-US" sz="2800" b="1" dirty="0" smtClean="0">
                <a:latin typeface="+mn-lt"/>
              </a:rPr>
              <a:t>, implying significant longevity risk</a:t>
            </a:r>
            <a:endParaRPr lang="en-US" sz="2800" b="1" u="sng" dirty="0" smtClean="0">
              <a:latin typeface="+mn-lt"/>
            </a:endParaRPr>
          </a:p>
        </p:txBody>
      </p:sp>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3</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smtClean="0"/>
              <a:t>Life curves and the shape of longevity improvements </a:t>
            </a:r>
            <a:br>
              <a:rPr lang="en-US" sz="2800" b="1" dirty="0" smtClean="0"/>
            </a:br>
            <a:r>
              <a:rPr lang="en-US" sz="2800" b="1" dirty="0" smtClean="0"/>
              <a:t>(</a:t>
            </a:r>
            <a:r>
              <a:rPr lang="en-US" sz="2800" b="1" dirty="0" err="1" smtClean="0"/>
              <a:t>rectangularization</a:t>
            </a:r>
            <a:r>
              <a:rPr lang="en-US" sz="2800" b="1" dirty="0" smtClean="0"/>
              <a:t> versus expansion)</a:t>
            </a:r>
            <a:endParaRPr lang="en-US" sz="2800" b="1" dirty="0"/>
          </a:p>
        </p:txBody>
      </p:sp>
      <p:sp>
        <p:nvSpPr>
          <p:cNvPr id="2" name="Slide Number Placeholder 1"/>
          <p:cNvSpPr>
            <a:spLocks noGrp="1"/>
          </p:cNvSpPr>
          <p:nvPr>
            <p:ph type="sldNum" sz="quarter" idx="12"/>
          </p:nvPr>
        </p:nvSpPr>
        <p:spPr/>
        <p:txBody>
          <a:bodyPr/>
          <a:lstStyle/>
          <a:p>
            <a:fld id="{1F099A82-F784-4054-AEBE-2143C58B60AF}" type="slidenum">
              <a:rPr lang="en-US" smtClean="0"/>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1" y="1595437"/>
            <a:ext cx="6600824" cy="413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7592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t>Simple example: Same life extension (10 years) but PV increases very different (+57.2% v +40.4%)</a:t>
            </a:r>
            <a:endParaRPr lang="en-US" sz="2800" b="1" dirty="0"/>
          </a:p>
        </p:txBody>
      </p:sp>
      <p:sp>
        <p:nvSpPr>
          <p:cNvPr id="3" name="Slide Number Placeholder 2"/>
          <p:cNvSpPr>
            <a:spLocks noGrp="1"/>
          </p:cNvSpPr>
          <p:nvPr>
            <p:ph type="sldNum" sz="quarter" idx="12"/>
          </p:nvPr>
        </p:nvSpPr>
        <p:spPr/>
        <p:txBody>
          <a:bodyPr/>
          <a:lstStyle/>
          <a:p>
            <a:fld id="{1F099A82-F784-4054-AEBE-2143C58B60AF}" type="slidenum">
              <a:rPr lang="en-US" smtClean="0"/>
              <a:pPr/>
              <a:t>6</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674813"/>
            <a:ext cx="6200775"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627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3581400" y="2209801"/>
            <a:ext cx="1252537" cy="1524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8043863" y="2133600"/>
            <a:ext cx="1100137" cy="2286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95300" y="1276350"/>
            <a:ext cx="7991476" cy="66550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194750" y="1770781"/>
            <a:ext cx="2370353" cy="399305"/>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756672" y="2390775"/>
            <a:ext cx="7587228" cy="391644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3374704" y="2103535"/>
            <a:ext cx="1851777" cy="439235"/>
          </a:xfrm>
          <a:prstGeom prst="rect">
            <a:avLst/>
          </a:prstGeom>
          <a:noFill/>
          <a:ln w="9525">
            <a:noFill/>
            <a:miter lim="800000"/>
            <a:headEnd/>
            <a:tailEnd/>
          </a:ln>
        </p:spPr>
      </p:pic>
      <p:sp>
        <p:nvSpPr>
          <p:cNvPr id="10" name="Text Box 6"/>
          <p:cNvSpPr txBox="1">
            <a:spLocks noChangeArrowheads="1"/>
          </p:cNvSpPr>
          <p:nvPr/>
        </p:nvSpPr>
        <p:spPr bwMode="auto">
          <a:xfrm>
            <a:off x="847724" y="685205"/>
            <a:ext cx="7629525" cy="523220"/>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latin typeface="+mn-lt"/>
              </a:rPr>
              <a:t>On a global scale, longevity risk is large</a:t>
            </a:r>
            <a:endParaRPr lang="en-US" sz="2800" b="1" u="sng" dirty="0" smtClean="0">
              <a:latin typeface="+mn-lt"/>
            </a:endParaRPr>
          </a:p>
        </p:txBody>
      </p:sp>
      <p:sp>
        <p:nvSpPr>
          <p:cNvPr id="11"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4</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 y="1343025"/>
            <a:ext cx="7924800" cy="4697067"/>
            <a:chOff x="0" y="457200"/>
            <a:chExt cx="9069307" cy="6202017"/>
          </a:xfrm>
        </p:grpSpPr>
        <p:pic>
          <p:nvPicPr>
            <p:cNvPr id="10242" name="Picture 2"/>
            <p:cNvPicPr>
              <a:picLocks noChangeAspect="1" noChangeArrowheads="1"/>
            </p:cNvPicPr>
            <p:nvPr/>
          </p:nvPicPr>
          <p:blipFill>
            <a:blip r:embed="rId3" cstate="print"/>
            <a:srcRect/>
            <a:stretch>
              <a:fillRect/>
            </a:stretch>
          </p:blipFill>
          <p:spPr bwMode="auto">
            <a:xfrm>
              <a:off x="1904999" y="525101"/>
              <a:ext cx="7164308" cy="5373232"/>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0" y="457200"/>
              <a:ext cx="7132320" cy="5442155"/>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0" y="5943600"/>
              <a:ext cx="8229600" cy="715617"/>
            </a:xfrm>
            <a:prstGeom prst="rect">
              <a:avLst/>
            </a:prstGeom>
            <a:noFill/>
            <a:ln w="9525">
              <a:noFill/>
              <a:miter lim="800000"/>
              <a:headEnd/>
              <a:tailEnd/>
            </a:ln>
          </p:spPr>
        </p:pic>
      </p:grpSp>
      <p:sp>
        <p:nvSpPr>
          <p:cNvPr id="8"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8</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3"/>
          <p:cNvSpPr>
            <a:spLocks noGrp="1"/>
          </p:cNvSpPr>
          <p:nvPr>
            <p:ph type="title"/>
          </p:nvPr>
        </p:nvSpPr>
        <p:spPr/>
        <p:txBody>
          <a:bodyPr>
            <a:normAutofit/>
          </a:bodyPr>
          <a:lstStyle/>
          <a:p>
            <a:r>
              <a:rPr lang="en-US" sz="2800" b="1" dirty="0" smtClean="0"/>
              <a:t>The private sector is under-saving for retirement even before considering longevity improvements </a:t>
            </a:r>
            <a:endParaRPr lang="en-US" sz="28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676400" y="1512772"/>
            <a:ext cx="5762625" cy="451148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762125" y="6029325"/>
            <a:ext cx="3931920" cy="365052"/>
          </a:xfrm>
          <a:prstGeom prst="rect">
            <a:avLst/>
          </a:prstGeom>
          <a:noFill/>
          <a:ln w="9525">
            <a:noFill/>
            <a:miter lim="800000"/>
            <a:headEnd/>
            <a:tailEnd/>
          </a:ln>
        </p:spPr>
      </p:pic>
      <p:sp>
        <p:nvSpPr>
          <p:cNvPr id="5" name="Text Box 6"/>
          <p:cNvSpPr txBox="1">
            <a:spLocks noChangeArrowheads="1"/>
          </p:cNvSpPr>
          <p:nvPr/>
        </p:nvSpPr>
        <p:spPr bwMode="auto">
          <a:xfrm>
            <a:off x="847724" y="450712"/>
            <a:ext cx="7772401" cy="954107"/>
          </a:xfrm>
          <a:prstGeom prst="rect">
            <a:avLst/>
          </a:prstGeom>
          <a:noFill/>
          <a:ln w="12700">
            <a:noFill/>
            <a:miter lim="800000"/>
            <a:headEnd/>
            <a:tailEnd/>
          </a:ln>
          <a:effectLst/>
        </p:spPr>
        <p:txBody>
          <a:bodyPr wrap="square" lIns="45720" rIns="45720" anchor="ctr">
            <a:spAutoFit/>
          </a:bodyPr>
          <a:lstStyle/>
          <a:p>
            <a:pPr algn="ctr" eaLnBrk="0" hangingPunct="0"/>
            <a:r>
              <a:rPr lang="en-US" sz="2800" b="1" dirty="0" smtClean="0"/>
              <a:t>Plus l</a:t>
            </a:r>
            <a:r>
              <a:rPr lang="en-US" sz="2800" b="1" dirty="0" smtClean="0">
                <a:latin typeface="+mn-lt"/>
              </a:rPr>
              <a:t>ower interest rates are increasing longevity risk </a:t>
            </a:r>
            <a:r>
              <a:rPr lang="en-US" sz="2800" b="1" dirty="0" smtClean="0"/>
              <a:t>and </a:t>
            </a:r>
            <a:r>
              <a:rPr lang="en-US" sz="2800" b="1" dirty="0" smtClean="0">
                <a:latin typeface="+mn-lt"/>
              </a:rPr>
              <a:t>pension liability present values</a:t>
            </a:r>
            <a:endParaRPr lang="en-US" sz="2800" b="1" u="sng" dirty="0" smtClean="0">
              <a:latin typeface="+mn-lt"/>
            </a:endParaRPr>
          </a:p>
        </p:txBody>
      </p:sp>
      <p:sp>
        <p:nvSpPr>
          <p:cNvPr id="6" name="Slide Number Placeholder 1"/>
          <p:cNvSpPr txBox="1">
            <a:spLocks/>
          </p:cNvSpPr>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6</a:t>
            </a:r>
            <a:endParaRPr kumimoji="0" lang="en-US" sz="12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7277</TotalTime>
  <Words>2999</Words>
  <Application>Microsoft Office PowerPoint</Application>
  <PresentationFormat>On-screen Show (4:3)</PresentationFormat>
  <Paragraphs>212</Paragraphs>
  <Slides>23</Slides>
  <Notes>23</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Office Theme</vt:lpstr>
      <vt:lpstr>2_Custom Design</vt:lpstr>
      <vt:lpstr>3_Custom Design</vt:lpstr>
      <vt:lpstr>1_Custom Design</vt:lpstr>
      <vt:lpstr>Custom Design</vt:lpstr>
      <vt:lpstr>29_Office Theme</vt:lpstr>
      <vt:lpstr>PowerPoint Presentation</vt:lpstr>
      <vt:lpstr>April IMF GFSR Chapter 4: The Financial Impact of Longevity Risk</vt:lpstr>
      <vt:lpstr>Overview</vt:lpstr>
      <vt:lpstr>PowerPoint Presentation</vt:lpstr>
      <vt:lpstr>Life curves and the shape of longevity improvements  (rectangularization versus expansion)</vt:lpstr>
      <vt:lpstr>Simple example: Same life extension (10 years) but PV increases very different (+57.2% v +40.4%)</vt:lpstr>
      <vt:lpstr>PowerPoint Presentation</vt:lpstr>
      <vt:lpstr>The private sector is under-saving for retirement even before considering longevity improvements </vt:lpstr>
      <vt:lpstr>PowerPoint Presentation</vt:lpstr>
      <vt:lpstr>Policy Recommendations</vt:lpstr>
      <vt:lpstr>PowerPoint Presentation</vt:lpstr>
      <vt:lpstr>PowerPoint Presentation</vt:lpstr>
      <vt:lpstr>PowerPoint Presentation</vt:lpstr>
      <vt:lpstr>PowerPoint Presentation</vt:lpstr>
      <vt:lpstr>Plus a €12 billion longevity swap between Dutch insurer Aegon and Deutsche Bank in early 2012!</vt:lpstr>
      <vt:lpstr>PowerPoint Presentation</vt:lpstr>
      <vt:lpstr>PowerPoint Presentation</vt:lpstr>
      <vt:lpstr>PowerPoint Presentation</vt:lpstr>
      <vt:lpstr>Life (re)insurers may be natural longevity risk buyers but their capacity is limited</vt:lpstr>
      <vt:lpstr>Developing a broader longevity risk investor base</vt:lpstr>
      <vt:lpstr>Summary</vt:lpstr>
      <vt:lpstr>References</vt:lpstr>
      <vt:lpstr>PowerPoint Presentation</vt:lpstr>
    </vt:vector>
  </TitlesOfParts>
  <Company>International Monetary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medmonds</dc:creator>
  <cp:lastModifiedBy>Kiffmeister</cp:lastModifiedBy>
  <cp:revision>549</cp:revision>
  <cp:lastPrinted>2012-05-12T07:34:23Z</cp:lastPrinted>
  <dcterms:created xsi:type="dcterms:W3CDTF">2011-03-16T17:08:32Z</dcterms:created>
  <dcterms:modified xsi:type="dcterms:W3CDTF">2012-05-12T12:10:02Z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-492147089</vt:i4>
  </property>
  <property fmtid="{D5CDD505-2E9C-101B-9397-08002B2CF9AE}" pid="3" name="_NewReviewCycle">
    <vt:lpwstr/>
  </property>
  <property fmtid="{D5CDD505-2E9C-101B-9397-08002B2CF9AE}" pid="4" name="_EmailSubject">
    <vt:lpwstr>IMF longevity work</vt:lpwstr>
  </property>
  <property fmtid="{D5CDD505-2E9C-101B-9397-08002B2CF9AE}" pid="5" name="_AuthorEmail">
    <vt:lpwstr>LKODRES@imf.org</vt:lpwstr>
  </property>
  <property fmtid="{D5CDD505-2E9C-101B-9397-08002B2CF9AE}" pid="6" name="_AuthorEmailDisplayName">
    <vt:lpwstr>Kodres, Laura Ellen</vt:lpwstr>
  </property>
  <property fmtid="{D5CDD505-2E9C-101B-9397-08002B2CF9AE}" pid="7" name="_PreviousAdHocReviewCycleID">
    <vt:i4>-374987411</vt:i4>
  </property>
</Properties>
</file>