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3.xml" ContentType="application/vnd.openxmlformats-officedocument.drawingml.char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04" r:id="rId2"/>
  </p:sldMasterIdLst>
  <p:notesMasterIdLst>
    <p:notesMasterId r:id="rId36"/>
  </p:notesMasterIdLst>
  <p:handoutMasterIdLst>
    <p:handoutMasterId r:id="rId37"/>
  </p:handoutMasterIdLst>
  <p:sldIdLst>
    <p:sldId id="292" r:id="rId3"/>
    <p:sldId id="408" r:id="rId4"/>
    <p:sldId id="470" r:id="rId5"/>
    <p:sldId id="369" r:id="rId6"/>
    <p:sldId id="471" r:id="rId7"/>
    <p:sldId id="373" r:id="rId8"/>
    <p:sldId id="356" r:id="rId9"/>
    <p:sldId id="357" r:id="rId10"/>
    <p:sldId id="299" r:id="rId11"/>
    <p:sldId id="467" r:id="rId12"/>
    <p:sldId id="391" r:id="rId13"/>
    <p:sldId id="362" r:id="rId14"/>
    <p:sldId id="468" r:id="rId15"/>
    <p:sldId id="469" r:id="rId16"/>
    <p:sldId id="421" r:id="rId17"/>
    <p:sldId id="457" r:id="rId18"/>
    <p:sldId id="459" r:id="rId19"/>
    <p:sldId id="429" r:id="rId20"/>
    <p:sldId id="460" r:id="rId21"/>
    <p:sldId id="425" r:id="rId22"/>
    <p:sldId id="444" r:id="rId23"/>
    <p:sldId id="364" r:id="rId24"/>
    <p:sldId id="446" r:id="rId25"/>
    <p:sldId id="455" r:id="rId26"/>
    <p:sldId id="437" r:id="rId27"/>
    <p:sldId id="461" r:id="rId28"/>
    <p:sldId id="383" r:id="rId29"/>
    <p:sldId id="384" r:id="rId30"/>
    <p:sldId id="423" r:id="rId31"/>
    <p:sldId id="424" r:id="rId32"/>
    <p:sldId id="466" r:id="rId33"/>
    <p:sldId id="393" r:id="rId34"/>
    <p:sldId id="319" r:id="rId35"/>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charset="0"/>
        <a:ea typeface="MS PGothic" pitchFamily="34" charset="-128"/>
        <a:cs typeface="+mn-cs"/>
      </a:defRPr>
    </a:lvl1pPr>
    <a:lvl2pPr marL="457200" algn="l" rtl="0" fontAlgn="base">
      <a:spcBef>
        <a:spcPct val="0"/>
      </a:spcBef>
      <a:spcAft>
        <a:spcPct val="0"/>
      </a:spcAft>
      <a:defRPr sz="2400" kern="1200">
        <a:solidFill>
          <a:schemeClr val="tx1"/>
        </a:solidFill>
        <a:latin typeface="Times" charset="0"/>
        <a:ea typeface="MS PGothic" pitchFamily="34" charset="-128"/>
        <a:cs typeface="+mn-cs"/>
      </a:defRPr>
    </a:lvl2pPr>
    <a:lvl3pPr marL="914400" algn="l" rtl="0" fontAlgn="base">
      <a:spcBef>
        <a:spcPct val="0"/>
      </a:spcBef>
      <a:spcAft>
        <a:spcPct val="0"/>
      </a:spcAft>
      <a:defRPr sz="2400" kern="1200">
        <a:solidFill>
          <a:schemeClr val="tx1"/>
        </a:solidFill>
        <a:latin typeface="Times"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54B8E"/>
    <a:srgbClr val="002C7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934" y="-1056"/>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1602"/>
    </p:cViewPr>
  </p:sorterViewPr>
  <p:notesViewPr>
    <p:cSldViewPr>
      <p:cViewPr varScale="1">
        <p:scale>
          <a:sx n="80" d="100"/>
          <a:sy n="80" d="100"/>
        </p:scale>
        <p:origin x="-2022"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vgunase1\Documents\HEIC\Data%20Management\BSI\CLABSI\BSI%20Sheet%20with%20Infection%20Rates%20and%20Line%20Day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maswani1\My%20Documents\MortalityDat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ahachi-spfs01\hret\CUSP%20N-Drive\ACT%20-%20CUSP%2080391\AHRQ\Final%20Report\Outcomes\July%2015%202012%20Data\ICU_Outcomes_workbook_20120715.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897615168794"/>
          <c:y val="6.1895580183406823E-2"/>
          <c:w val="0.85591026337225096"/>
          <c:h val="0.79324051884818825"/>
        </c:manualLayout>
      </c:layout>
      <c:lineChart>
        <c:grouping val="standard"/>
        <c:ser>
          <c:idx val="0"/>
          <c:order val="0"/>
          <c:tx>
            <c:strRef>
              <c:f>Summary!$B$33</c:f>
              <c:strCache>
                <c:ptCount val="1"/>
                <c:pt idx="0">
                  <c:v>All ICUs</c:v>
                </c:pt>
              </c:strCache>
            </c:strRef>
          </c:tx>
          <c:spPr>
            <a:ln w="41275">
              <a:solidFill>
                <a:srgbClr val="000099"/>
              </a:solidFill>
            </a:ln>
          </c:spPr>
          <c:marker>
            <c:symbol val="square"/>
            <c:size val="7"/>
            <c:spPr>
              <a:solidFill>
                <a:srgbClr val="000099"/>
              </a:solidFill>
              <a:ln>
                <a:noFill/>
              </a:ln>
            </c:spPr>
          </c:marker>
          <c:cat>
            <c:numRef>
              <c:f>Summary!$C$32:$Q$32</c:f>
              <c:numCache>
                <c:formatCode>General</c:formatCode>
                <c:ptCount val="1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numCache>
            </c:numRef>
          </c:cat>
          <c:val>
            <c:numRef>
              <c:f>Summary!$C$33:$Q$33</c:f>
              <c:numCache>
                <c:formatCode>_(* #,##0.00_);_(* \(#,##0.00\);_(* "-"??_);_(@_)</c:formatCode>
                <c:ptCount val="15"/>
                <c:pt idx="0">
                  <c:v>11.824428898656604</c:v>
                </c:pt>
                <c:pt idx="1">
                  <c:v>7.5093292165154306</c:v>
                </c:pt>
                <c:pt idx="2">
                  <c:v>6.8571799553885207</c:v>
                </c:pt>
                <c:pt idx="3">
                  <c:v>7.9046720151014647</c:v>
                </c:pt>
                <c:pt idx="4">
                  <c:v>4.2403464453265984</c:v>
                </c:pt>
                <c:pt idx="5">
                  <c:v>2.5270767041655802</c:v>
                </c:pt>
                <c:pt idx="6">
                  <c:v>2.2531826204513887</c:v>
                </c:pt>
                <c:pt idx="7">
                  <c:v>2.3285351397121077</c:v>
                </c:pt>
                <c:pt idx="8">
                  <c:v>2.7332672793740822</c:v>
                </c:pt>
                <c:pt idx="9">
                  <c:v>1.6722945811223671</c:v>
                </c:pt>
                <c:pt idx="10">
                  <c:v>1.3398692810457506</c:v>
                </c:pt>
                <c:pt idx="11">
                  <c:v>1.2243056897995999</c:v>
                </c:pt>
                <c:pt idx="12">
                  <c:v>1.5881060990032101</c:v>
                </c:pt>
                <c:pt idx="13">
                  <c:v>0.8803436861750833</c:v>
                </c:pt>
                <c:pt idx="14">
                  <c:v>0.89624267493967613</c:v>
                </c:pt>
              </c:numCache>
            </c:numRef>
          </c:val>
        </c:ser>
        <c:marker val="1"/>
        <c:axId val="77773056"/>
        <c:axId val="77938688"/>
      </c:lineChart>
      <c:catAx>
        <c:axId val="77773056"/>
        <c:scaling>
          <c:orientation val="minMax"/>
        </c:scaling>
        <c:axPos val="b"/>
        <c:numFmt formatCode="General" sourceLinked="1"/>
        <c:tickLblPos val="nextTo"/>
        <c:txPr>
          <a:bodyPr/>
          <a:lstStyle/>
          <a:p>
            <a:pPr>
              <a:defRPr sz="1600" b="1">
                <a:solidFill>
                  <a:srgbClr val="000099"/>
                </a:solidFill>
                <a:latin typeface="Baskerville Old Face" pitchFamily="18" charset="0"/>
              </a:defRPr>
            </a:pPr>
            <a:endParaRPr lang="en-US"/>
          </a:p>
        </c:txPr>
        <c:crossAx val="77938688"/>
        <c:crosses val="autoZero"/>
        <c:auto val="1"/>
        <c:lblAlgn val="ctr"/>
        <c:lblOffset val="100"/>
      </c:catAx>
      <c:valAx>
        <c:axId val="77938688"/>
        <c:scaling>
          <c:orientation val="minMax"/>
          <c:max val="13"/>
          <c:min val="0"/>
        </c:scaling>
        <c:axPos val="l"/>
        <c:majorGridlines/>
        <c:title>
          <c:tx>
            <c:rich>
              <a:bodyPr rot="-5400000" vert="horz"/>
              <a:lstStyle/>
              <a:p>
                <a:pPr>
                  <a:defRPr sz="1800">
                    <a:solidFill>
                      <a:srgbClr val="000099"/>
                    </a:solidFill>
                    <a:latin typeface="Baskerville Old Face" pitchFamily="18" charset="0"/>
                  </a:defRPr>
                </a:pPr>
                <a:r>
                  <a:rPr lang="en-US" sz="1800">
                    <a:solidFill>
                      <a:srgbClr val="000099"/>
                    </a:solidFill>
                    <a:latin typeface="Baskerville Old Face" pitchFamily="18" charset="0"/>
                  </a:rPr>
                  <a:t>CLA-BSI</a:t>
                </a:r>
                <a:r>
                  <a:rPr lang="en-US" sz="1800" baseline="0">
                    <a:solidFill>
                      <a:srgbClr val="000099"/>
                    </a:solidFill>
                    <a:latin typeface="Baskerville Old Face" pitchFamily="18" charset="0"/>
                  </a:rPr>
                  <a:t> Rate Per 1,000 CL. Days</a:t>
                </a:r>
                <a:endParaRPr lang="en-US" sz="1800">
                  <a:solidFill>
                    <a:srgbClr val="000099"/>
                  </a:solidFill>
                  <a:latin typeface="Baskerville Old Face" pitchFamily="18" charset="0"/>
                </a:endParaRPr>
              </a:p>
            </c:rich>
          </c:tx>
          <c:layout>
            <c:manualLayout>
              <c:xMode val="edge"/>
              <c:yMode val="edge"/>
              <c:x val="1.12580324011223E-2"/>
              <c:y val="6.6984480200844521E-2"/>
            </c:manualLayout>
          </c:layout>
        </c:title>
        <c:numFmt formatCode="_(* #,##0.00_);_(* \(#,##0.00\);_(* &quot;-&quot;??_);_(@_)" sourceLinked="1"/>
        <c:tickLblPos val="nextTo"/>
        <c:txPr>
          <a:bodyPr/>
          <a:lstStyle/>
          <a:p>
            <a:pPr>
              <a:defRPr sz="1400" b="1">
                <a:solidFill>
                  <a:srgbClr val="000099"/>
                </a:solidFill>
                <a:latin typeface="Baskerville Old Face" pitchFamily="18" charset="0"/>
              </a:defRPr>
            </a:pPr>
            <a:endParaRPr lang="en-US"/>
          </a:p>
        </c:txPr>
        <c:crossAx val="77773056"/>
        <c:crosses val="autoZero"/>
        <c:crossBetween val="between"/>
        <c:majorUnit val="1"/>
      </c:valAx>
      <c:dTable>
        <c:showHorzBorder val="1"/>
        <c:showVertBorder val="1"/>
        <c:showOutline val="1"/>
        <c:txPr>
          <a:bodyPr/>
          <a:lstStyle/>
          <a:p>
            <a:pPr rtl="0">
              <a:defRPr sz="1600" b="1">
                <a:solidFill>
                  <a:srgbClr val="0B0373"/>
                </a:solidFill>
                <a:latin typeface="Baskerville Old Face" pitchFamily="18" charset="0"/>
              </a:defRPr>
            </a:pPr>
            <a:endParaRPr lang="en-US"/>
          </a:p>
        </c:txPr>
      </c:dTable>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8.1101982995159708E-2"/>
          <c:y val="0.13657053043626105"/>
          <c:w val="0.903762138091872"/>
          <c:h val="0.70669167855740345"/>
        </c:manualLayout>
      </c:layout>
      <c:lineChart>
        <c:grouping val="standard"/>
        <c:ser>
          <c:idx val="0"/>
          <c:order val="0"/>
          <c:tx>
            <c:strRef>
              <c:f>Sheet1!$B$2</c:f>
              <c:strCache>
                <c:ptCount val="1"/>
                <c:pt idx="0">
                  <c:v>Study Group Adjusted OR</c:v>
                </c:pt>
              </c:strCache>
            </c:strRef>
          </c:tx>
          <c:spPr>
            <a:ln w="38100"/>
          </c:spPr>
          <c:marker>
            <c:symbol val="circle"/>
            <c:size val="7"/>
          </c:marker>
          <c:cat>
            <c:strRef>
              <c:f>Sheet1!$A$3:$A$7</c:f>
              <c:strCache>
                <c:ptCount val="5"/>
                <c:pt idx="0">
                  <c:v>Pre-implementation (12 months: Oct 02 - Sept 03)</c:v>
                </c:pt>
                <c:pt idx="1">
                  <c:v>Project Initiation (5 months: Oct 03 - Feb 04)</c:v>
                </c:pt>
                <c:pt idx="2">
                  <c:v>Implementation (12 months: Mar 04 - Feb 05)</c:v>
                </c:pt>
                <c:pt idx="3">
                  <c:v>Post-implementation (12 months: Mar 05 - Feb 06)</c:v>
                </c:pt>
                <c:pt idx="4">
                  <c:v>Post-implementation (12 months: Mar 06 - Dec 06)</c:v>
                </c:pt>
              </c:strCache>
            </c:strRef>
          </c:cat>
          <c:val>
            <c:numRef>
              <c:f>Sheet1!$B$3:$B$7</c:f>
              <c:numCache>
                <c:formatCode>General</c:formatCode>
                <c:ptCount val="5"/>
                <c:pt idx="0">
                  <c:v>0.9770000000000012</c:v>
                </c:pt>
                <c:pt idx="1">
                  <c:v>0.96500000000000119</c:v>
                </c:pt>
                <c:pt idx="2">
                  <c:v>0.89400000000000301</c:v>
                </c:pt>
                <c:pt idx="3">
                  <c:v>0.82700000000000118</c:v>
                </c:pt>
                <c:pt idx="4">
                  <c:v>0.76400000000000623</c:v>
                </c:pt>
              </c:numCache>
            </c:numRef>
          </c:val>
        </c:ser>
        <c:ser>
          <c:idx val="1"/>
          <c:order val="1"/>
          <c:tx>
            <c:strRef>
              <c:f>Sheet1!$C$2</c:f>
              <c:strCache>
                <c:ptCount val="1"/>
                <c:pt idx="0">
                  <c:v>Comparison Group Adjust OR</c:v>
                </c:pt>
              </c:strCache>
            </c:strRef>
          </c:tx>
          <c:spPr>
            <a:ln w="38100"/>
          </c:spPr>
          <c:cat>
            <c:strRef>
              <c:f>Sheet1!$A$3:$A$7</c:f>
              <c:strCache>
                <c:ptCount val="5"/>
                <c:pt idx="0">
                  <c:v>Pre-implementation (12 months: Oct 02 - Sept 03)</c:v>
                </c:pt>
                <c:pt idx="1">
                  <c:v>Project Initiation (5 months: Oct 03 - Feb 04)</c:v>
                </c:pt>
                <c:pt idx="2">
                  <c:v>Implementation (12 months: Mar 04 - Feb 05)</c:v>
                </c:pt>
                <c:pt idx="3">
                  <c:v>Post-implementation (12 months: Mar 05 - Feb 06)</c:v>
                </c:pt>
                <c:pt idx="4">
                  <c:v>Post-implementation (12 months: Mar 06 - Dec 06)</c:v>
                </c:pt>
              </c:strCache>
            </c:strRef>
          </c:cat>
          <c:val>
            <c:numRef>
              <c:f>Sheet1!$C$3:$C$7</c:f>
              <c:numCache>
                <c:formatCode>General</c:formatCode>
                <c:ptCount val="5"/>
                <c:pt idx="0">
                  <c:v>0.96100000000000119</c:v>
                </c:pt>
                <c:pt idx="1">
                  <c:v>0.96500000000000119</c:v>
                </c:pt>
                <c:pt idx="2">
                  <c:v>0.90900000000000003</c:v>
                </c:pt>
                <c:pt idx="3">
                  <c:v>0.87500000000000622</c:v>
                </c:pt>
                <c:pt idx="4">
                  <c:v>0.86500000000000421</c:v>
                </c:pt>
              </c:numCache>
            </c:numRef>
          </c:val>
        </c:ser>
        <c:marker val="1"/>
        <c:axId val="77972224"/>
        <c:axId val="77973760"/>
      </c:lineChart>
      <c:catAx>
        <c:axId val="77972224"/>
        <c:scaling>
          <c:orientation val="minMax"/>
        </c:scaling>
        <c:axPos val="b"/>
        <c:tickLblPos val="nextTo"/>
        <c:crossAx val="77973760"/>
        <c:crosses val="autoZero"/>
        <c:auto val="1"/>
        <c:lblAlgn val="ctr"/>
        <c:lblOffset val="100"/>
      </c:catAx>
      <c:valAx>
        <c:axId val="77973760"/>
        <c:scaling>
          <c:orientation val="minMax"/>
          <c:max val="1.1000000000000001"/>
          <c:min val="0.70000000000000095"/>
        </c:scaling>
        <c:axPos val="l"/>
        <c:majorGridlines/>
        <c:numFmt formatCode="General" sourceLinked="1"/>
        <c:tickLblPos val="nextTo"/>
        <c:crossAx val="77972224"/>
        <c:crosses val="autoZero"/>
        <c:crossBetween val="between"/>
        <c:majorUnit val="0.1"/>
      </c:valAx>
      <c:spPr>
        <a:ln>
          <a:solidFill>
            <a:prstClr val="black"/>
          </a:solidFill>
        </a:ln>
      </c:spPr>
    </c:plotArea>
    <c:legend>
      <c:legendPos val="b"/>
    </c:legend>
    <c:plotVisOnly val="1"/>
    <c:dispBlanksAs val="gap"/>
  </c:chart>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7.0386297866613351E-2"/>
          <c:y val="5.1400554097404495E-2"/>
          <c:w val="0.90204959956928521"/>
          <c:h val="0.79822506561679818"/>
        </c:manualLayout>
      </c:layout>
      <c:lineChart>
        <c:grouping val="standard"/>
        <c:ser>
          <c:idx val="0"/>
          <c:order val="0"/>
          <c:marker>
            <c:symbol val="none"/>
          </c:marker>
          <c:dLbls>
            <c:dLbl>
              <c:idx val="0"/>
              <c:layout>
                <c:manualLayout>
                  <c:x val="-2.6782397814308408E-3"/>
                  <c:y val="-4.1702429376422816E-2"/>
                </c:manualLayout>
              </c:layout>
              <c:dLblPos val="r"/>
              <c:showVal val="1"/>
            </c:dLbl>
            <c:dLbl>
              <c:idx val="1"/>
              <c:delete val="1"/>
            </c:dLbl>
            <c:dLbl>
              <c:idx val="2"/>
              <c:delete val="1"/>
            </c:dLbl>
            <c:dLbl>
              <c:idx val="3"/>
              <c:delete val="1"/>
            </c:dLbl>
            <c:dLbl>
              <c:idx val="4"/>
              <c:delete val="1"/>
            </c:dLbl>
            <c:dLbl>
              <c:idx val="5"/>
              <c:delete val="1"/>
            </c:dLbl>
            <c:dLbl>
              <c:idx val="6"/>
              <c:layout>
                <c:manualLayout>
                  <c:x val="-2.4567433878457501E-2"/>
                  <c:y val="-6.0659813356663699E-2"/>
                </c:manualLayout>
              </c:layout>
              <c:dLblPos val="r"/>
              <c:showVal val="1"/>
            </c:dLbl>
            <c:spPr>
              <a:solidFill>
                <a:schemeClr val="bg1"/>
              </a:solidFill>
              <a:ln>
                <a:solidFill>
                  <a:schemeClr val="tx1"/>
                </a:solidFill>
              </a:ln>
            </c:spPr>
            <c:txPr>
              <a:bodyPr/>
              <a:lstStyle/>
              <a:p>
                <a:pPr>
                  <a:defRPr>
                    <a:latin typeface="Arial" pitchFamily="34" charset="0"/>
                    <a:cs typeface="Arial" pitchFamily="34" charset="0"/>
                  </a:defRPr>
                </a:pPr>
                <a:endParaRPr lang="en-US"/>
              </a:p>
            </c:txPr>
            <c:dLblPos val="t"/>
            <c:showVal val="1"/>
          </c:dLbls>
          <c:cat>
            <c:strRef>
              <c:f>'Overall_-6'!$A$3:$G$3</c:f>
              <c:strCache>
                <c:ptCount val="7"/>
                <c:pt idx="0">
                  <c:v>Baseline
(n=882)</c:v>
                </c:pt>
                <c:pt idx="1">
                  <c:v>Q1
(n=980)</c:v>
                </c:pt>
                <c:pt idx="2">
                  <c:v>Q2
(n=986)</c:v>
                </c:pt>
                <c:pt idx="3">
                  <c:v>Q3
(n=993)</c:v>
                </c:pt>
                <c:pt idx="4">
                  <c:v>Q4
(n=973)</c:v>
                </c:pt>
                <c:pt idx="5">
                  <c:v>Q5
(n=951)</c:v>
                </c:pt>
                <c:pt idx="6">
                  <c:v>Q6
(n=949)</c:v>
                </c:pt>
              </c:strCache>
            </c:strRef>
          </c:cat>
          <c:val>
            <c:numRef>
              <c:f>'Overall_-6'!$A$4:$G$4</c:f>
              <c:numCache>
                <c:formatCode>0.000</c:formatCode>
                <c:ptCount val="7"/>
                <c:pt idx="0">
                  <c:v>1.902695334459374</c:v>
                </c:pt>
                <c:pt idx="1">
                  <c:v>1.7491969595776478</c:v>
                </c:pt>
                <c:pt idx="2">
                  <c:v>1.4203098063762141</c:v>
                </c:pt>
                <c:pt idx="3">
                  <c:v>1.2824511437412305</c:v>
                </c:pt>
                <c:pt idx="4">
                  <c:v>1.1713391797543271</c:v>
                </c:pt>
                <c:pt idx="5">
                  <c:v>1.2033474939376798</c:v>
                </c:pt>
                <c:pt idx="6">
                  <c:v>1.1370601867148531</c:v>
                </c:pt>
              </c:numCache>
            </c:numRef>
          </c:val>
        </c:ser>
        <c:dLbls>
          <c:showVal val="1"/>
        </c:dLbls>
        <c:marker val="1"/>
        <c:axId val="78487552"/>
        <c:axId val="78489088"/>
      </c:lineChart>
      <c:catAx>
        <c:axId val="78487552"/>
        <c:scaling>
          <c:orientation val="minMax"/>
        </c:scaling>
        <c:axPos val="b"/>
        <c:numFmt formatCode="General" sourceLinked="1"/>
        <c:majorTickMark val="cross"/>
        <c:tickLblPos val="nextTo"/>
        <c:txPr>
          <a:bodyPr/>
          <a:lstStyle/>
          <a:p>
            <a:pPr>
              <a:defRPr>
                <a:latin typeface="Arial" pitchFamily="34" charset="0"/>
                <a:cs typeface="Arial" pitchFamily="34" charset="0"/>
              </a:defRPr>
            </a:pPr>
            <a:endParaRPr lang="en-US"/>
          </a:p>
        </c:txPr>
        <c:crossAx val="78489088"/>
        <c:crosses val="autoZero"/>
        <c:auto val="1"/>
        <c:lblAlgn val="ctr"/>
        <c:lblOffset val="100"/>
      </c:catAx>
      <c:valAx>
        <c:axId val="78489088"/>
        <c:scaling>
          <c:orientation val="minMax"/>
          <c:max val="2.2000000000000002"/>
          <c:min val="0"/>
        </c:scaling>
        <c:axPos val="l"/>
        <c:majorGridlines/>
        <c:numFmt formatCode="0.0" sourceLinked="0"/>
        <c:tickLblPos val="nextTo"/>
        <c:txPr>
          <a:bodyPr/>
          <a:lstStyle/>
          <a:p>
            <a:pPr>
              <a:defRPr>
                <a:latin typeface="Arial" pitchFamily="34" charset="0"/>
                <a:cs typeface="Arial" pitchFamily="34" charset="0"/>
              </a:defRPr>
            </a:pPr>
            <a:endParaRPr lang="en-US"/>
          </a:p>
        </c:txPr>
        <c:crossAx val="78487552"/>
        <c:crosses val="autoZero"/>
        <c:crossBetween val="midCat"/>
      </c:valAx>
    </c:plotArea>
    <c:plotVisOnly val="1"/>
    <c:dispBlanksAs val="gap"/>
  </c:chart>
  <c:spPr>
    <a:ln>
      <a:noFill/>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0.00723</cdr:x>
      <cdr:y>0.39829</cdr:y>
    </cdr:from>
    <cdr:to>
      <cdr:x>0.02993</cdr:x>
      <cdr:y>0.65812</cdr:y>
    </cdr:to>
    <cdr:sp macro="" textlink="">
      <cdr:nvSpPr>
        <cdr:cNvPr id="2" name="TextBox 1"/>
        <cdr:cNvSpPr txBox="1"/>
      </cdr:nvSpPr>
      <cdr:spPr>
        <a:xfrm xmlns:a="http://schemas.openxmlformats.org/drawingml/2006/main" rot="16200000">
          <a:off x="-552433" y="2838446"/>
          <a:ext cx="1447806" cy="209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Adjusted Odds Ratio</a:t>
          </a:r>
        </a:p>
      </cdr:txBody>
    </cdr:sp>
  </cdr:relSizeAnchor>
  <cdr:relSizeAnchor xmlns:cdr="http://schemas.openxmlformats.org/drawingml/2006/chartDrawing">
    <cdr:from>
      <cdr:x>0</cdr:x>
      <cdr:y>0.02643</cdr:y>
    </cdr:from>
    <cdr:to>
      <cdr:x>0.90814</cdr:x>
      <cdr:y>0.14604</cdr:y>
    </cdr:to>
    <cdr:sp macro="" textlink="">
      <cdr:nvSpPr>
        <cdr:cNvPr id="3" name="TextBox 2"/>
        <cdr:cNvSpPr txBox="1"/>
      </cdr:nvSpPr>
      <cdr:spPr>
        <a:xfrm xmlns:a="http://schemas.openxmlformats.org/drawingml/2006/main">
          <a:off x="0" y="180976"/>
          <a:ext cx="9134475" cy="8191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0.05882</cdr:x>
      <cdr:y>0</cdr:y>
    </cdr:from>
    <cdr:to>
      <cdr:x>0.94518</cdr:x>
      <cdr:y>0.11961</cdr:y>
    </cdr:to>
    <cdr:sp macro="" textlink="">
      <cdr:nvSpPr>
        <cdr:cNvPr id="4" name="TextBox 3"/>
        <cdr:cNvSpPr txBox="1"/>
      </cdr:nvSpPr>
      <cdr:spPr>
        <a:xfrm xmlns:a="http://schemas.openxmlformats.org/drawingml/2006/main">
          <a:off x="533400" y="-76200"/>
          <a:ext cx="8037336" cy="6744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a:t>Impact of Michigan</a:t>
          </a:r>
          <a:r>
            <a:rPr lang="en-US" sz="2000" baseline="0"/>
            <a:t> Keystone Project on Hospital Mortality</a:t>
          </a:r>
          <a:endParaRPr lang="en-US" sz="20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Times" pitchFamily="-65" charset="0"/>
                <a:ea typeface="ＭＳ Ｐゴシック" pitchFamily="-65"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vl1pPr>
          </a:lstStyle>
          <a:p>
            <a:fld id="{BA34F345-E177-41DA-8613-6335FCE8E989}" type="datetime1">
              <a:rPr lang="en-US"/>
              <a:pPr/>
              <a:t>12/6/2012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Times" pitchFamily="-65" charset="0"/>
                <a:ea typeface="ＭＳ Ｐゴシック" pitchFamily="-65" charset="-128"/>
                <a:cs typeface="+mn-cs"/>
              </a:defRPr>
            </a:lvl1pPr>
          </a:lstStyle>
          <a:p>
            <a:pPr>
              <a:defRPr/>
            </a:pP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60C66E54-6621-4E94-A899-1E3577221FAB}" type="slidenum">
              <a:rPr lang="en-US"/>
              <a:pPr/>
              <a:t>‹#›</a:t>
            </a:fld>
            <a:endParaRPr lang="en-US"/>
          </a:p>
        </p:txBody>
      </p:sp>
    </p:spTree>
    <p:extLst>
      <p:ext uri="{BB962C8B-B14F-4D97-AF65-F5344CB8AC3E}">
        <p14:creationId xmlns="" xmlns:p14="http://schemas.microsoft.com/office/powerpoint/2010/main" val="1478225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65" charset="0"/>
                <a:ea typeface="ＭＳ Ｐゴシック" pitchFamily="-65"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65" charset="0"/>
                <a:ea typeface="ＭＳ Ｐゴシック" pitchFamily="-65" charset="-128"/>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65" charset="0"/>
                <a:ea typeface="ＭＳ Ｐゴシック" pitchFamily="-65"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04AE2889-5C4A-4AC8-9C51-C6AEC6672F46}" type="slidenum">
              <a:rPr lang="en-US"/>
              <a:pPr/>
              <a:t>‹#›</a:t>
            </a:fld>
            <a:endParaRPr lang="en-US"/>
          </a:p>
        </p:txBody>
      </p:sp>
    </p:spTree>
    <p:extLst>
      <p:ext uri="{BB962C8B-B14F-4D97-AF65-F5344CB8AC3E}">
        <p14:creationId xmlns="" xmlns:p14="http://schemas.microsoft.com/office/powerpoint/2010/main" val="517144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81722DB-9D96-4805-A2B2-FBBBD1010980}" type="slidenum">
              <a:rPr lang="en-US" sz="1200">
                <a:cs typeface="Arial" pitchFamily="34" charset="0"/>
              </a:rPr>
              <a:pPr/>
              <a:t>6</a:t>
            </a:fld>
            <a:endParaRPr lang="en-US" sz="1200">
              <a:cs typeface="Arial"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
        <p:nvSpPr>
          <p:cNvPr id="38915" name="Slide Number Placeholder 3"/>
          <p:cNvSpPr txBox="1">
            <a:spLocks noGrp="1"/>
          </p:cNvSpPr>
          <p:nvPr/>
        </p:nvSpPr>
        <p:spPr bwMode="auto">
          <a:xfrm>
            <a:off x="3884613" y="8829967"/>
            <a:ext cx="297180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eaLnBrk="1" hangingPunct="1"/>
            <a:fld id="{AD65748F-CCEA-4C86-A11B-D5A3AB13150A}" type="slidenum">
              <a:rPr lang="en-US" sz="1200"/>
              <a:pPr algn="r" eaLnBrk="1" hangingPunct="1"/>
              <a:t>10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5427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8" tIns="45719" rIns="91438" bIns="45719"/>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F5BA6BC-82E3-4127-9D7B-A5B36F027663}" type="slidenum">
              <a:rPr lang="en-US" sz="1200">
                <a:solidFill>
                  <a:srgbClr val="000000"/>
                </a:solidFill>
                <a:cs typeface="Arial" pitchFamily="34" charset="0"/>
              </a:rPr>
              <a:pPr/>
              <a:t>22</a:t>
            </a:fld>
            <a:endParaRPr lang="en-US" sz="1200">
              <a:solidFill>
                <a:srgbClr val="000000"/>
              </a:solidFill>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593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E1728DE-AD91-477D-821A-68E435050781}" type="slidenum">
              <a:rPr lang="en-US" sz="1200"/>
              <a:pPr/>
              <a:t>25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634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08142CF-A906-4C73-BEBF-33E8800F1761}" type="slidenum">
              <a:rPr lang="en-US" sz="1200"/>
              <a:pPr/>
              <a:t>28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716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02DF18D-49D6-4B2D-8692-D71F4CCAAD84}" type="slidenum">
              <a:rPr lang="en-US" sz="1200"/>
              <a:pPr/>
              <a:t>31</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FE3F641-C06E-4505-A96D-06A617DCE147}" type="slidenum">
              <a:rPr lang="en-US" sz="1200">
                <a:cs typeface="Arial" pitchFamily="34" charset="0"/>
              </a:rPr>
              <a:pPr/>
              <a:t>32</a:t>
            </a:fld>
            <a:endParaRPr lang="en-US" sz="1200">
              <a:cs typeface="Arial" pitchFamily="34"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778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C41EF11-C89D-4C95-A9FC-AAE0C5697AC7}" type="slidenum">
              <a:rPr lang="en-US" sz="1200">
                <a:cs typeface="Arial" pitchFamily="34" charset="0"/>
              </a:rPr>
              <a:pPr/>
              <a:t>33</a:t>
            </a:fld>
            <a:endParaRPr lang="en-US" sz="120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B.jpg                                                 0033966FKarls G4                       C0DC18D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809625" y="3429000"/>
            <a:ext cx="7800975" cy="1143000"/>
          </a:xfrm>
        </p:spPr>
        <p:txBody>
          <a:bodyPr/>
          <a:lstStyle>
            <a:lvl1pPr>
              <a:defRPr>
                <a:solidFill>
                  <a:schemeClr val="bg1"/>
                </a:solidFill>
              </a:defRPr>
            </a:lvl1pPr>
          </a:lstStyle>
          <a:p>
            <a:r>
              <a:rPr lang="en-US" smtClean="0"/>
              <a:t>Click to edit Master title style</a:t>
            </a:r>
            <a:endParaRPr lang="en-US"/>
          </a:p>
        </p:txBody>
      </p:sp>
      <p:sp>
        <p:nvSpPr>
          <p:cNvPr id="2052" name="Rectangle 4"/>
          <p:cNvSpPr>
            <a:spLocks noGrp="1" noChangeArrowheads="1"/>
          </p:cNvSpPr>
          <p:nvPr>
            <p:ph type="subTitle" idx="1"/>
          </p:nvPr>
        </p:nvSpPr>
        <p:spPr bwMode="white">
          <a:xfrm>
            <a:off x="809625" y="4610100"/>
            <a:ext cx="7800975" cy="914400"/>
          </a:xfrm>
        </p:spPr>
        <p:txBody>
          <a:bodyPr/>
          <a:lstStyle>
            <a:lvl1pPr marL="0" indent="0">
              <a:buFontTx/>
              <a:buNone/>
              <a:defRPr sz="2400">
                <a:solidFill>
                  <a:schemeClr val="bg1"/>
                </a:solidFill>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bwMode="white">
          <a:xfrm>
            <a:off x="819150" y="6477000"/>
            <a:ext cx="1905000" cy="381000"/>
          </a:xfrm>
        </p:spPr>
        <p:txBody>
          <a:bodyPr/>
          <a:lstStyle>
            <a:lvl1pPr>
              <a:defRPr>
                <a:solidFill>
                  <a:schemeClr val="bg1"/>
                </a:solidFill>
              </a:defRPr>
            </a:lvl1pPr>
          </a:lstStyle>
          <a:p>
            <a:fld id="{0921A5F1-31EA-4BEF-8F09-40CE861239B8}" type="datetime1">
              <a:rPr lang="en-US"/>
              <a:pPr/>
              <a:t>12/6/2012</a:t>
            </a:fld>
            <a:endParaRPr lang="en-US">
              <a:latin typeface="Times" charset="0"/>
            </a:endParaRPr>
          </a:p>
        </p:txBody>
      </p:sp>
      <p:sp>
        <p:nvSpPr>
          <p:cNvPr id="6" name="Rectangle 6"/>
          <p:cNvSpPr>
            <a:spLocks noGrp="1" noChangeArrowheads="1"/>
          </p:cNvSpPr>
          <p:nvPr>
            <p:ph type="ftr" sz="quarter" idx="11"/>
          </p:nvPr>
        </p:nvSpPr>
        <p:spPr bwMode="white">
          <a:xfrm>
            <a:off x="3124200" y="6477000"/>
            <a:ext cx="2895600" cy="381000"/>
          </a:xfrm>
        </p:spPr>
        <p:txBody>
          <a:bodyPr/>
          <a:lstStyle>
            <a:lvl1pPr>
              <a:defRPr>
                <a:solidFill>
                  <a:schemeClr val="bg1"/>
                </a:solidFill>
              </a:defRPr>
            </a:lvl1pPr>
          </a:lstStyle>
          <a:p>
            <a:pPr>
              <a:defRPr/>
            </a:pPr>
            <a:r>
              <a:rPr lang="en-US"/>
              <a:t>Armstrong Institute  for Patient Safety and Quality</a:t>
            </a:r>
          </a:p>
        </p:txBody>
      </p:sp>
      <p:sp>
        <p:nvSpPr>
          <p:cNvPr id="7" name="Rectangle 7"/>
          <p:cNvSpPr>
            <a:spLocks noGrp="1" noChangeArrowheads="1"/>
          </p:cNvSpPr>
          <p:nvPr>
            <p:ph type="sldNum" sz="quarter" idx="12"/>
          </p:nvPr>
        </p:nvSpPr>
        <p:spPr bwMode="white">
          <a:xfrm>
            <a:off x="6705600" y="6477000"/>
            <a:ext cx="1905000" cy="381000"/>
          </a:xfrm>
        </p:spPr>
        <p:txBody>
          <a:bodyPr/>
          <a:lstStyle>
            <a:lvl1pPr>
              <a:defRPr>
                <a:solidFill>
                  <a:schemeClr val="bg1"/>
                </a:solidFill>
              </a:defRPr>
            </a:lvl1pPr>
          </a:lstStyle>
          <a:p>
            <a:fld id="{21A09FCD-ADBD-49C3-919E-89D2571353EC}" type="slidenum">
              <a:rPr lang="en-US"/>
              <a:pPr/>
              <a:t>‹#›</a:t>
            </a:fld>
            <a:endParaRPr lang="en-US"/>
          </a:p>
        </p:txBody>
      </p:sp>
    </p:spTree>
    <p:extLst>
      <p:ext uri="{BB962C8B-B14F-4D97-AF65-F5344CB8AC3E}">
        <p14:creationId xmlns="" xmlns:p14="http://schemas.microsoft.com/office/powerpoint/2010/main" val="159035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AAEA98-C67F-440C-A6C1-C647A321124C}" type="datetime1">
              <a:rPr lang="en-US"/>
              <a:pPr/>
              <a:t>12/6/2012</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pPr>
              <a:defRPr/>
            </a:pPr>
            <a:r>
              <a:rPr lang="en-US"/>
              <a:t>Armstrong Institute  for Patient Safety and Quality</a:t>
            </a:r>
          </a:p>
        </p:txBody>
      </p:sp>
      <p:sp>
        <p:nvSpPr>
          <p:cNvPr id="6" name="Slide Number Placeholder 5"/>
          <p:cNvSpPr>
            <a:spLocks noGrp="1"/>
          </p:cNvSpPr>
          <p:nvPr>
            <p:ph type="sldNum" sz="quarter" idx="12"/>
          </p:nvPr>
        </p:nvSpPr>
        <p:spPr/>
        <p:txBody>
          <a:bodyPr/>
          <a:lstStyle>
            <a:lvl1pPr>
              <a:defRPr/>
            </a:lvl1pPr>
          </a:lstStyle>
          <a:p>
            <a:fld id="{7194BFD1-A9AD-4254-8268-2E55296C14BB}" type="slidenum">
              <a:rPr lang="en-US"/>
              <a:pPr/>
              <a:t>‹#›</a:t>
            </a:fld>
            <a:endParaRPr lang="en-US">
              <a:solidFill>
                <a:srgbClr val="002C77"/>
              </a:solidFill>
            </a:endParaRPr>
          </a:p>
        </p:txBody>
      </p:sp>
    </p:spTree>
    <p:extLst>
      <p:ext uri="{BB962C8B-B14F-4D97-AF65-F5344CB8AC3E}">
        <p14:creationId xmlns="" xmlns:p14="http://schemas.microsoft.com/office/powerpoint/2010/main" val="373711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822BD6-96DE-4E4B-B2C3-58336DB9008A}" type="datetime1">
              <a:rPr lang="en-US"/>
              <a:pPr/>
              <a:t>12/6/2012</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pPr>
              <a:defRPr/>
            </a:pPr>
            <a:r>
              <a:rPr lang="en-US"/>
              <a:t>Armstrong Institute  for Patient Safety and Quality</a:t>
            </a:r>
          </a:p>
        </p:txBody>
      </p:sp>
      <p:sp>
        <p:nvSpPr>
          <p:cNvPr id="6" name="Slide Number Placeholder 5"/>
          <p:cNvSpPr>
            <a:spLocks noGrp="1"/>
          </p:cNvSpPr>
          <p:nvPr>
            <p:ph type="sldNum" sz="quarter" idx="12"/>
          </p:nvPr>
        </p:nvSpPr>
        <p:spPr/>
        <p:txBody>
          <a:bodyPr/>
          <a:lstStyle>
            <a:lvl1pPr>
              <a:defRPr/>
            </a:lvl1pPr>
          </a:lstStyle>
          <a:p>
            <a:fld id="{90912929-6A54-4AD8-A437-C6F01F0AFEA9}" type="slidenum">
              <a:rPr lang="en-US"/>
              <a:pPr/>
              <a:t>‹#›</a:t>
            </a:fld>
            <a:endParaRPr lang="en-US">
              <a:solidFill>
                <a:srgbClr val="002C77"/>
              </a:solidFill>
            </a:endParaRPr>
          </a:p>
        </p:txBody>
      </p:sp>
    </p:spTree>
    <p:extLst>
      <p:ext uri="{BB962C8B-B14F-4D97-AF65-F5344CB8AC3E}">
        <p14:creationId xmlns="" xmlns:p14="http://schemas.microsoft.com/office/powerpoint/2010/main" val="989333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B7FD188-5D77-421E-A4D3-C52F8EE65BE6}" type="datetime1">
              <a:rPr lang="en-US"/>
              <a:pPr/>
              <a:t>12/6/2012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CEB196-0B44-43C6-BAE2-2D0CCB2B15A3}" type="slidenum">
              <a:rPr lang="en-US"/>
              <a:pPr/>
              <a:t>‹#›</a:t>
            </a:fld>
            <a:endParaRPr lang="en-US"/>
          </a:p>
        </p:txBody>
      </p:sp>
    </p:spTree>
    <p:extLst>
      <p:ext uri="{BB962C8B-B14F-4D97-AF65-F5344CB8AC3E}">
        <p14:creationId xmlns="" xmlns:p14="http://schemas.microsoft.com/office/powerpoint/2010/main" val="2210296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928B01D-2356-4EF7-A49B-6A8F49B17B16}" type="datetime1">
              <a:rPr lang="en-US"/>
              <a:pPr/>
              <a:t>12/6/2012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7FA1AA6-20CC-4D4A-B0A7-932FB44FF492}" type="slidenum">
              <a:rPr lang="en-US"/>
              <a:pPr/>
              <a:t>‹#›</a:t>
            </a:fld>
            <a:endParaRPr lang="en-US"/>
          </a:p>
        </p:txBody>
      </p:sp>
    </p:spTree>
    <p:extLst>
      <p:ext uri="{BB962C8B-B14F-4D97-AF65-F5344CB8AC3E}">
        <p14:creationId xmlns="" xmlns:p14="http://schemas.microsoft.com/office/powerpoint/2010/main" val="1261987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ABFEE84-F41D-439A-BFC6-B51B78C72A9A}" type="datetime1">
              <a:rPr lang="en-US"/>
              <a:pPr/>
              <a:t>12/6/2012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740A54-2FF7-4A9E-A001-59D0309C85FD}" type="slidenum">
              <a:rPr lang="en-US"/>
              <a:pPr/>
              <a:t>‹#›</a:t>
            </a:fld>
            <a:endParaRPr lang="en-US"/>
          </a:p>
        </p:txBody>
      </p:sp>
    </p:spTree>
    <p:extLst>
      <p:ext uri="{BB962C8B-B14F-4D97-AF65-F5344CB8AC3E}">
        <p14:creationId xmlns="" xmlns:p14="http://schemas.microsoft.com/office/powerpoint/2010/main" val="3935380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20E12EC-3DC7-429F-BBD7-886818F34EBE}" type="datetime1">
              <a:rPr lang="en-US"/>
              <a:pPr/>
              <a:t>12/6/2012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6D5523D-325B-4B2F-85AF-ED7CF8F8CE72}" type="slidenum">
              <a:rPr lang="en-US"/>
              <a:pPr/>
              <a:t>‹#›</a:t>
            </a:fld>
            <a:endParaRPr lang="en-US"/>
          </a:p>
        </p:txBody>
      </p:sp>
    </p:spTree>
    <p:extLst>
      <p:ext uri="{BB962C8B-B14F-4D97-AF65-F5344CB8AC3E}">
        <p14:creationId xmlns="" xmlns:p14="http://schemas.microsoft.com/office/powerpoint/2010/main" val="1368248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6DDE9BF-E05C-4F2D-8B6C-D1F6C04F01DB}" type="datetime1">
              <a:rPr lang="en-US"/>
              <a:pPr/>
              <a:t>12/6/2012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FB00112-F93A-41FC-AF67-0B0214A7C7B4}" type="slidenum">
              <a:rPr lang="en-US"/>
              <a:pPr/>
              <a:t>‹#›</a:t>
            </a:fld>
            <a:endParaRPr lang="en-US"/>
          </a:p>
        </p:txBody>
      </p:sp>
    </p:spTree>
    <p:extLst>
      <p:ext uri="{BB962C8B-B14F-4D97-AF65-F5344CB8AC3E}">
        <p14:creationId xmlns="" xmlns:p14="http://schemas.microsoft.com/office/powerpoint/2010/main" val="399490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BA99EF9-5A08-4426-BF49-346A7CBEF733}" type="datetime1">
              <a:rPr lang="en-US"/>
              <a:pPr/>
              <a:t>12/6/2012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BD588B4-FE21-46DC-9FEC-51AA58D05AC8}" type="slidenum">
              <a:rPr lang="en-US"/>
              <a:pPr/>
              <a:t>‹#›</a:t>
            </a:fld>
            <a:endParaRPr lang="en-US"/>
          </a:p>
        </p:txBody>
      </p:sp>
    </p:spTree>
    <p:extLst>
      <p:ext uri="{BB962C8B-B14F-4D97-AF65-F5344CB8AC3E}">
        <p14:creationId xmlns="" xmlns:p14="http://schemas.microsoft.com/office/powerpoint/2010/main" val="1143369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3B8B609-ABF8-47E1-83CC-D1BD71BC9912}" type="datetime1">
              <a:rPr lang="en-US"/>
              <a:pPr/>
              <a:t>12/6/2012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BC82303-2E6B-4627-901F-E6F8286406BC}" type="slidenum">
              <a:rPr lang="en-US"/>
              <a:pPr/>
              <a:t>‹#›</a:t>
            </a:fld>
            <a:endParaRPr lang="en-US"/>
          </a:p>
        </p:txBody>
      </p:sp>
    </p:spTree>
    <p:extLst>
      <p:ext uri="{BB962C8B-B14F-4D97-AF65-F5344CB8AC3E}">
        <p14:creationId xmlns="" xmlns:p14="http://schemas.microsoft.com/office/powerpoint/2010/main" val="2701583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EACE995-11E9-410F-B8A5-0BFB6313348E}" type="datetime1">
              <a:rPr lang="en-US"/>
              <a:pPr/>
              <a:t>12/6/2012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D69C518-F86C-48DF-8F74-D3F9DBF226B6}" type="slidenum">
              <a:rPr lang="en-US"/>
              <a:pPr/>
              <a:t>‹#›</a:t>
            </a:fld>
            <a:endParaRPr lang="en-US"/>
          </a:p>
        </p:txBody>
      </p:sp>
    </p:spTree>
    <p:extLst>
      <p:ext uri="{BB962C8B-B14F-4D97-AF65-F5344CB8AC3E}">
        <p14:creationId xmlns="" xmlns:p14="http://schemas.microsoft.com/office/powerpoint/2010/main" val="244648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2075F9B-1003-45F9-8E60-FCE3788D2BA9}" type="datetime1">
              <a:rPr lang="en-US"/>
              <a:pPr/>
              <a:t>12/6/2012</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pPr>
              <a:defRPr/>
            </a:pPr>
            <a:r>
              <a:rPr lang="en-US"/>
              <a:t>Armstrong Institute  for Patient Safety and Quality</a:t>
            </a:r>
          </a:p>
        </p:txBody>
      </p:sp>
      <p:sp>
        <p:nvSpPr>
          <p:cNvPr id="6" name="Slide Number Placeholder 5"/>
          <p:cNvSpPr>
            <a:spLocks noGrp="1"/>
          </p:cNvSpPr>
          <p:nvPr>
            <p:ph type="sldNum" sz="quarter" idx="12"/>
          </p:nvPr>
        </p:nvSpPr>
        <p:spPr/>
        <p:txBody>
          <a:bodyPr/>
          <a:lstStyle>
            <a:lvl1pPr>
              <a:defRPr/>
            </a:lvl1pPr>
          </a:lstStyle>
          <a:p>
            <a:fld id="{B94097DC-EE00-4FE1-B4F4-081CA7071384}" type="slidenum">
              <a:rPr lang="en-US"/>
              <a:pPr/>
              <a:t>‹#›</a:t>
            </a:fld>
            <a:endParaRPr lang="en-US">
              <a:solidFill>
                <a:srgbClr val="002C77"/>
              </a:solidFill>
            </a:endParaRPr>
          </a:p>
        </p:txBody>
      </p:sp>
    </p:spTree>
    <p:extLst>
      <p:ext uri="{BB962C8B-B14F-4D97-AF65-F5344CB8AC3E}">
        <p14:creationId xmlns="" xmlns:p14="http://schemas.microsoft.com/office/powerpoint/2010/main" val="1682152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2D7EE56-5573-45FF-8EBB-35153C79874F}" type="datetime1">
              <a:rPr lang="en-US"/>
              <a:pPr/>
              <a:t>12/6/2012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376B8A-1B60-4E8F-A526-28172A4A1254}" type="slidenum">
              <a:rPr lang="en-US"/>
              <a:pPr/>
              <a:t>‹#›</a:t>
            </a:fld>
            <a:endParaRPr lang="en-US"/>
          </a:p>
        </p:txBody>
      </p:sp>
    </p:spTree>
    <p:extLst>
      <p:ext uri="{BB962C8B-B14F-4D97-AF65-F5344CB8AC3E}">
        <p14:creationId xmlns="" xmlns:p14="http://schemas.microsoft.com/office/powerpoint/2010/main" val="3999857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7AEB6ED-1408-4A02-8576-C243F2B2BC5C}" type="datetime1">
              <a:rPr lang="en-US"/>
              <a:pPr/>
              <a:t>12/6/2012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0B906F-A9B0-4417-8A23-E2F07EC612FB}" type="slidenum">
              <a:rPr lang="en-US"/>
              <a:pPr/>
              <a:t>‹#›</a:t>
            </a:fld>
            <a:endParaRPr lang="en-US"/>
          </a:p>
        </p:txBody>
      </p:sp>
    </p:spTree>
    <p:extLst>
      <p:ext uri="{BB962C8B-B14F-4D97-AF65-F5344CB8AC3E}">
        <p14:creationId xmlns="" xmlns:p14="http://schemas.microsoft.com/office/powerpoint/2010/main" val="703046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9A6694-4D98-4458-B317-65F6646CA71C}" type="datetime1">
              <a:rPr lang="en-US"/>
              <a:pPr/>
              <a:t>12/6/2012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CCC631-251B-42E1-89E4-E6D65852DF43}" type="slidenum">
              <a:rPr lang="en-US"/>
              <a:pPr/>
              <a:t>‹#›</a:t>
            </a:fld>
            <a:endParaRPr lang="en-US"/>
          </a:p>
        </p:txBody>
      </p:sp>
    </p:spTree>
    <p:extLst>
      <p:ext uri="{BB962C8B-B14F-4D97-AF65-F5344CB8AC3E}">
        <p14:creationId xmlns="" xmlns:p14="http://schemas.microsoft.com/office/powerpoint/2010/main" val="177082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798082-6667-41F4-9E8E-FD693B20C982}" type="datetime1">
              <a:rPr lang="en-US"/>
              <a:pPr/>
              <a:t>12/6/2012</a:t>
            </a:fld>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pPr>
              <a:defRPr/>
            </a:pPr>
            <a:r>
              <a:rPr lang="en-US"/>
              <a:t>Armstrong Institute  for Patient Safety and Quality</a:t>
            </a:r>
          </a:p>
        </p:txBody>
      </p:sp>
      <p:sp>
        <p:nvSpPr>
          <p:cNvPr id="6" name="Slide Number Placeholder 5"/>
          <p:cNvSpPr>
            <a:spLocks noGrp="1"/>
          </p:cNvSpPr>
          <p:nvPr>
            <p:ph type="sldNum" sz="quarter" idx="12"/>
          </p:nvPr>
        </p:nvSpPr>
        <p:spPr/>
        <p:txBody>
          <a:bodyPr/>
          <a:lstStyle>
            <a:lvl1pPr>
              <a:defRPr/>
            </a:lvl1pPr>
          </a:lstStyle>
          <a:p>
            <a:fld id="{2A1BA6BE-0AA8-4E39-B2D4-EDBD6DC97B3E}" type="slidenum">
              <a:rPr lang="en-US"/>
              <a:pPr/>
              <a:t>‹#›</a:t>
            </a:fld>
            <a:endParaRPr lang="en-US">
              <a:solidFill>
                <a:srgbClr val="002C77"/>
              </a:solidFill>
            </a:endParaRPr>
          </a:p>
        </p:txBody>
      </p:sp>
    </p:spTree>
    <p:extLst>
      <p:ext uri="{BB962C8B-B14F-4D97-AF65-F5344CB8AC3E}">
        <p14:creationId xmlns="" xmlns:p14="http://schemas.microsoft.com/office/powerpoint/2010/main" val="167534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D0CB82C-E7CE-481D-B762-5E9A1C7405C1}" type="datetime1">
              <a:rPr lang="en-US"/>
              <a:pPr/>
              <a:t>12/6/2012</a:t>
            </a:fld>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pPr>
              <a:defRPr/>
            </a:pPr>
            <a:r>
              <a:rPr lang="en-US"/>
              <a:t>Armstrong Institute  for Patient Safety and Quality</a:t>
            </a:r>
          </a:p>
        </p:txBody>
      </p:sp>
      <p:sp>
        <p:nvSpPr>
          <p:cNvPr id="7" name="Slide Number Placeholder 6"/>
          <p:cNvSpPr>
            <a:spLocks noGrp="1"/>
          </p:cNvSpPr>
          <p:nvPr>
            <p:ph type="sldNum" sz="quarter" idx="12"/>
          </p:nvPr>
        </p:nvSpPr>
        <p:spPr/>
        <p:txBody>
          <a:bodyPr/>
          <a:lstStyle>
            <a:lvl1pPr>
              <a:defRPr/>
            </a:lvl1pPr>
          </a:lstStyle>
          <a:p>
            <a:fld id="{33EE1319-B055-477F-9D51-27DE80D0CEEE}" type="slidenum">
              <a:rPr lang="en-US"/>
              <a:pPr/>
              <a:t>‹#›</a:t>
            </a:fld>
            <a:endParaRPr lang="en-US">
              <a:solidFill>
                <a:srgbClr val="002C77"/>
              </a:solidFill>
            </a:endParaRPr>
          </a:p>
        </p:txBody>
      </p:sp>
    </p:spTree>
    <p:extLst>
      <p:ext uri="{BB962C8B-B14F-4D97-AF65-F5344CB8AC3E}">
        <p14:creationId xmlns="" xmlns:p14="http://schemas.microsoft.com/office/powerpoint/2010/main" val="80184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356626C-F60E-4382-A9CB-9301674D3FAD}" type="datetime1">
              <a:rPr lang="en-US"/>
              <a:pPr/>
              <a:t>12/6/2012</a:t>
            </a:fld>
            <a:endParaRPr lang="en-US">
              <a:latin typeface="Times" charset="0"/>
            </a:endParaRPr>
          </a:p>
        </p:txBody>
      </p:sp>
      <p:sp>
        <p:nvSpPr>
          <p:cNvPr id="8" name="Footer Placeholder 7"/>
          <p:cNvSpPr>
            <a:spLocks noGrp="1"/>
          </p:cNvSpPr>
          <p:nvPr>
            <p:ph type="ftr" sz="quarter" idx="11"/>
          </p:nvPr>
        </p:nvSpPr>
        <p:spPr/>
        <p:txBody>
          <a:bodyPr/>
          <a:lstStyle>
            <a:lvl1pPr>
              <a:defRPr/>
            </a:lvl1pPr>
          </a:lstStyle>
          <a:p>
            <a:pPr>
              <a:defRPr/>
            </a:pPr>
            <a:r>
              <a:rPr lang="en-US"/>
              <a:t>Armstrong Institute  for Patient Safety and Quality</a:t>
            </a:r>
          </a:p>
        </p:txBody>
      </p:sp>
      <p:sp>
        <p:nvSpPr>
          <p:cNvPr id="9" name="Slide Number Placeholder 8"/>
          <p:cNvSpPr>
            <a:spLocks noGrp="1"/>
          </p:cNvSpPr>
          <p:nvPr>
            <p:ph type="sldNum" sz="quarter" idx="12"/>
          </p:nvPr>
        </p:nvSpPr>
        <p:spPr/>
        <p:txBody>
          <a:bodyPr/>
          <a:lstStyle>
            <a:lvl1pPr>
              <a:defRPr/>
            </a:lvl1pPr>
          </a:lstStyle>
          <a:p>
            <a:fld id="{07C7BC75-5623-4FC3-8C1E-30F653173EA6}" type="slidenum">
              <a:rPr lang="en-US"/>
              <a:pPr/>
              <a:t>‹#›</a:t>
            </a:fld>
            <a:endParaRPr lang="en-US">
              <a:solidFill>
                <a:srgbClr val="002C77"/>
              </a:solidFill>
            </a:endParaRPr>
          </a:p>
        </p:txBody>
      </p:sp>
    </p:spTree>
    <p:extLst>
      <p:ext uri="{BB962C8B-B14F-4D97-AF65-F5344CB8AC3E}">
        <p14:creationId xmlns="" xmlns:p14="http://schemas.microsoft.com/office/powerpoint/2010/main" val="1322726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DC3CE8C-FF2E-44C1-A0E7-F7961AF47FC6}" type="datetime1">
              <a:rPr lang="en-US"/>
              <a:pPr/>
              <a:t>12/6/2012</a:t>
            </a:fld>
            <a:endParaRPr lang="en-US">
              <a:latin typeface="Times" charset="0"/>
            </a:endParaRPr>
          </a:p>
        </p:txBody>
      </p:sp>
      <p:sp>
        <p:nvSpPr>
          <p:cNvPr id="4" name="Footer Placeholder 3"/>
          <p:cNvSpPr>
            <a:spLocks noGrp="1"/>
          </p:cNvSpPr>
          <p:nvPr>
            <p:ph type="ftr" sz="quarter" idx="11"/>
          </p:nvPr>
        </p:nvSpPr>
        <p:spPr/>
        <p:txBody>
          <a:bodyPr/>
          <a:lstStyle>
            <a:lvl1pPr>
              <a:defRPr/>
            </a:lvl1pPr>
          </a:lstStyle>
          <a:p>
            <a:pPr>
              <a:defRPr/>
            </a:pPr>
            <a:r>
              <a:rPr lang="en-US"/>
              <a:t>Armstrong Institute  for Patient Safety and Quality</a:t>
            </a:r>
          </a:p>
        </p:txBody>
      </p:sp>
      <p:sp>
        <p:nvSpPr>
          <p:cNvPr id="5" name="Slide Number Placeholder 4"/>
          <p:cNvSpPr>
            <a:spLocks noGrp="1"/>
          </p:cNvSpPr>
          <p:nvPr>
            <p:ph type="sldNum" sz="quarter" idx="12"/>
          </p:nvPr>
        </p:nvSpPr>
        <p:spPr/>
        <p:txBody>
          <a:bodyPr/>
          <a:lstStyle>
            <a:lvl1pPr>
              <a:defRPr/>
            </a:lvl1pPr>
          </a:lstStyle>
          <a:p>
            <a:fld id="{E3AF82DB-8935-4E77-AAB8-A018D9C1BC1F}" type="slidenum">
              <a:rPr lang="en-US"/>
              <a:pPr/>
              <a:t>‹#›</a:t>
            </a:fld>
            <a:endParaRPr lang="en-US">
              <a:solidFill>
                <a:srgbClr val="002C77"/>
              </a:solidFill>
            </a:endParaRPr>
          </a:p>
        </p:txBody>
      </p:sp>
    </p:spTree>
    <p:extLst>
      <p:ext uri="{BB962C8B-B14F-4D97-AF65-F5344CB8AC3E}">
        <p14:creationId xmlns="" xmlns:p14="http://schemas.microsoft.com/office/powerpoint/2010/main" val="336209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A05F46F-4F6D-4B50-BBE9-568DA643BB8A}" type="datetime1">
              <a:rPr lang="en-US"/>
              <a:pPr/>
              <a:t>12/6/2012</a:t>
            </a:fld>
            <a:endParaRPr lang="en-US">
              <a:latin typeface="Times" charset="0"/>
            </a:endParaRPr>
          </a:p>
        </p:txBody>
      </p:sp>
      <p:sp>
        <p:nvSpPr>
          <p:cNvPr id="3" name="Footer Placeholder 2"/>
          <p:cNvSpPr>
            <a:spLocks noGrp="1"/>
          </p:cNvSpPr>
          <p:nvPr>
            <p:ph type="ftr" sz="quarter" idx="11"/>
          </p:nvPr>
        </p:nvSpPr>
        <p:spPr/>
        <p:txBody>
          <a:bodyPr/>
          <a:lstStyle>
            <a:lvl1pPr>
              <a:defRPr/>
            </a:lvl1pPr>
          </a:lstStyle>
          <a:p>
            <a:pPr>
              <a:defRPr/>
            </a:pPr>
            <a:r>
              <a:rPr lang="en-US"/>
              <a:t>Armstrong Institute  for Patient Safety and Quality</a:t>
            </a:r>
          </a:p>
        </p:txBody>
      </p:sp>
      <p:sp>
        <p:nvSpPr>
          <p:cNvPr id="4" name="Slide Number Placeholder 3"/>
          <p:cNvSpPr>
            <a:spLocks noGrp="1"/>
          </p:cNvSpPr>
          <p:nvPr>
            <p:ph type="sldNum" sz="quarter" idx="12"/>
          </p:nvPr>
        </p:nvSpPr>
        <p:spPr/>
        <p:txBody>
          <a:bodyPr/>
          <a:lstStyle>
            <a:lvl1pPr>
              <a:defRPr/>
            </a:lvl1pPr>
          </a:lstStyle>
          <a:p>
            <a:fld id="{7D1A109D-D0E8-4EFC-93B2-955AACC08EBE}" type="slidenum">
              <a:rPr lang="en-US"/>
              <a:pPr/>
              <a:t>‹#›</a:t>
            </a:fld>
            <a:endParaRPr lang="en-US">
              <a:solidFill>
                <a:srgbClr val="002C77"/>
              </a:solidFill>
            </a:endParaRPr>
          </a:p>
        </p:txBody>
      </p:sp>
    </p:spTree>
    <p:extLst>
      <p:ext uri="{BB962C8B-B14F-4D97-AF65-F5344CB8AC3E}">
        <p14:creationId xmlns="" xmlns:p14="http://schemas.microsoft.com/office/powerpoint/2010/main" val="45906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933A7D0-826C-4CF7-B0F1-158C9211F5B0}" type="datetime1">
              <a:rPr lang="en-US"/>
              <a:pPr/>
              <a:t>12/6/2012</a:t>
            </a:fld>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pPr>
              <a:defRPr/>
            </a:pPr>
            <a:r>
              <a:rPr lang="en-US"/>
              <a:t>Armstrong Institute  for Patient Safety and Quality</a:t>
            </a:r>
          </a:p>
        </p:txBody>
      </p:sp>
      <p:sp>
        <p:nvSpPr>
          <p:cNvPr id="7" name="Slide Number Placeholder 6"/>
          <p:cNvSpPr>
            <a:spLocks noGrp="1"/>
          </p:cNvSpPr>
          <p:nvPr>
            <p:ph type="sldNum" sz="quarter" idx="12"/>
          </p:nvPr>
        </p:nvSpPr>
        <p:spPr/>
        <p:txBody>
          <a:bodyPr/>
          <a:lstStyle>
            <a:lvl1pPr>
              <a:defRPr/>
            </a:lvl1pPr>
          </a:lstStyle>
          <a:p>
            <a:fld id="{A83E6B4E-62DC-4CD9-BCC3-40A845B53850}" type="slidenum">
              <a:rPr lang="en-US"/>
              <a:pPr/>
              <a:t>‹#›</a:t>
            </a:fld>
            <a:endParaRPr lang="en-US">
              <a:solidFill>
                <a:srgbClr val="002C77"/>
              </a:solidFill>
            </a:endParaRPr>
          </a:p>
        </p:txBody>
      </p:sp>
    </p:spTree>
    <p:extLst>
      <p:ext uri="{BB962C8B-B14F-4D97-AF65-F5344CB8AC3E}">
        <p14:creationId xmlns="" xmlns:p14="http://schemas.microsoft.com/office/powerpoint/2010/main" val="260288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6C2D97-8789-461A-AE61-CF81F9E5D0C6}" type="datetime1">
              <a:rPr lang="en-US"/>
              <a:pPr/>
              <a:t>12/6/2012</a:t>
            </a:fld>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pPr>
              <a:defRPr/>
            </a:pPr>
            <a:r>
              <a:rPr lang="en-US"/>
              <a:t>Armstrong Institute  for Patient Safety and Quality</a:t>
            </a:r>
          </a:p>
        </p:txBody>
      </p:sp>
      <p:sp>
        <p:nvSpPr>
          <p:cNvPr id="7" name="Slide Number Placeholder 6"/>
          <p:cNvSpPr>
            <a:spLocks noGrp="1"/>
          </p:cNvSpPr>
          <p:nvPr>
            <p:ph type="sldNum" sz="quarter" idx="12"/>
          </p:nvPr>
        </p:nvSpPr>
        <p:spPr/>
        <p:txBody>
          <a:bodyPr/>
          <a:lstStyle>
            <a:lvl1pPr>
              <a:defRPr/>
            </a:lvl1pPr>
          </a:lstStyle>
          <a:p>
            <a:fld id="{0B5420B3-7C75-4A78-B4C7-F691AE01F3C8}" type="slidenum">
              <a:rPr lang="en-US"/>
              <a:pPr/>
              <a:t>‹#›</a:t>
            </a:fld>
            <a:endParaRPr lang="en-US">
              <a:solidFill>
                <a:srgbClr val="002C77"/>
              </a:solidFill>
            </a:endParaRPr>
          </a:p>
        </p:txBody>
      </p:sp>
    </p:spTree>
    <p:extLst>
      <p:ext uri="{BB962C8B-B14F-4D97-AF65-F5344CB8AC3E}">
        <p14:creationId xmlns="" xmlns:p14="http://schemas.microsoft.com/office/powerpoint/2010/main" val="426259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B.jpg                                                0033966FKarls G4                       C0DC18D5:"/>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black">
          <a:xfrm>
            <a:off x="809625" y="390525"/>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black">
          <a:xfrm>
            <a:off x="809625"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black">
          <a:xfrm>
            <a:off x="809625"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254B8E"/>
                </a:solidFill>
                <a:latin typeface="Arial" pitchFamily="34" charset="0"/>
              </a:defRPr>
            </a:lvl1pPr>
          </a:lstStyle>
          <a:p>
            <a:fld id="{460C06C7-CB38-43E8-ACD4-46B4684B4E97}" type="datetime1">
              <a:rPr lang="en-US"/>
              <a:pPr/>
              <a:t>12/6/2012</a:t>
            </a:fld>
            <a:endParaRPr lang="en-US"/>
          </a:p>
        </p:txBody>
      </p:sp>
      <p:sp>
        <p:nvSpPr>
          <p:cNvPr id="1029" name="Rectangle 5"/>
          <p:cNvSpPr>
            <a:spLocks noGrp="1" noChangeArrowheads="1"/>
          </p:cNvSpPr>
          <p:nvPr>
            <p:ph type="ftr" sz="quarter" idx="3"/>
          </p:nvPr>
        </p:nvSpPr>
        <p:spPr bwMode="black">
          <a:xfrm>
            <a:off x="3124200" y="63246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solidFill>
                  <a:srgbClr val="254B8E"/>
                </a:solidFill>
                <a:latin typeface="Arial" charset="0"/>
                <a:ea typeface="ＭＳ Ｐゴシック" pitchFamily="-65" charset="-128"/>
                <a:cs typeface="+mn-cs"/>
              </a:defRPr>
            </a:lvl1pPr>
          </a:lstStyle>
          <a:p>
            <a:pPr>
              <a:defRPr/>
            </a:pPr>
            <a:r>
              <a:rPr lang="en-US"/>
              <a:t>Armstrong Institute  for Patient Safety and Quality</a:t>
            </a:r>
          </a:p>
        </p:txBody>
      </p:sp>
      <p:sp>
        <p:nvSpPr>
          <p:cNvPr id="1030" name="Rectangle 6"/>
          <p:cNvSpPr>
            <a:spLocks noGrp="1" noChangeArrowheads="1"/>
          </p:cNvSpPr>
          <p:nvPr>
            <p:ph type="sldNum" sz="quarter" idx="4"/>
          </p:nvPr>
        </p:nvSpPr>
        <p:spPr bwMode="black">
          <a:xfrm>
            <a:off x="66675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254B8E"/>
                </a:solidFill>
                <a:latin typeface="Arial" pitchFamily="34" charset="0"/>
              </a:defRPr>
            </a:lvl1pPr>
          </a:lstStyle>
          <a:p>
            <a:fld id="{E4FD040E-4425-470E-AEF1-CD708DF21A3A}" type="slidenum">
              <a:rPr lang="en-US"/>
              <a:pPr/>
              <a:t>‹#›</a:t>
            </a:fld>
            <a:endParaRPr lang="en-US">
              <a:solidFill>
                <a:srgbClr val="002C77"/>
              </a:solidFill>
            </a:endParaRPr>
          </a:p>
        </p:txBody>
      </p:sp>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Lst>
  <p:hf hdr="0"/>
  <p:txStyles>
    <p:titleStyle>
      <a:lvl1pPr algn="l" rtl="0" eaLnBrk="0" fontAlgn="base" hangingPunct="0">
        <a:spcBef>
          <a:spcPct val="0"/>
        </a:spcBef>
        <a:spcAft>
          <a:spcPct val="0"/>
        </a:spcAft>
        <a:defRPr sz="3600" b="1">
          <a:solidFill>
            <a:srgbClr val="254B8E"/>
          </a:solidFill>
          <a:latin typeface="+mj-lt"/>
          <a:ea typeface="MS PGothic" pitchFamily="34" charset="-128"/>
          <a:cs typeface="MS PGothic" charset="0"/>
        </a:defRPr>
      </a:lvl1pPr>
      <a:lvl2pPr algn="l" rtl="0" eaLnBrk="0" fontAlgn="base" hangingPunct="0">
        <a:spcBef>
          <a:spcPct val="0"/>
        </a:spcBef>
        <a:spcAft>
          <a:spcPct val="0"/>
        </a:spcAft>
        <a:defRPr sz="3600" b="1">
          <a:solidFill>
            <a:srgbClr val="254B8E"/>
          </a:solidFill>
          <a:latin typeface="Arial" charset="0"/>
          <a:ea typeface="MS PGothic" pitchFamily="34" charset="-128"/>
          <a:cs typeface="MS PGothic" charset="0"/>
        </a:defRPr>
      </a:lvl2pPr>
      <a:lvl3pPr algn="l" rtl="0" eaLnBrk="0" fontAlgn="base" hangingPunct="0">
        <a:spcBef>
          <a:spcPct val="0"/>
        </a:spcBef>
        <a:spcAft>
          <a:spcPct val="0"/>
        </a:spcAft>
        <a:defRPr sz="3600" b="1">
          <a:solidFill>
            <a:srgbClr val="254B8E"/>
          </a:solidFill>
          <a:latin typeface="Arial" charset="0"/>
          <a:ea typeface="MS PGothic" pitchFamily="34" charset="-128"/>
          <a:cs typeface="MS PGothic" charset="0"/>
        </a:defRPr>
      </a:lvl3pPr>
      <a:lvl4pPr algn="l" rtl="0" eaLnBrk="0" fontAlgn="base" hangingPunct="0">
        <a:spcBef>
          <a:spcPct val="0"/>
        </a:spcBef>
        <a:spcAft>
          <a:spcPct val="0"/>
        </a:spcAft>
        <a:defRPr sz="3600" b="1">
          <a:solidFill>
            <a:srgbClr val="254B8E"/>
          </a:solidFill>
          <a:latin typeface="Arial" charset="0"/>
          <a:ea typeface="MS PGothic" pitchFamily="34" charset="-128"/>
          <a:cs typeface="MS PGothic" charset="0"/>
        </a:defRPr>
      </a:lvl4pPr>
      <a:lvl5pPr algn="l" rtl="0" eaLnBrk="0" fontAlgn="base" hangingPunct="0">
        <a:spcBef>
          <a:spcPct val="0"/>
        </a:spcBef>
        <a:spcAft>
          <a:spcPct val="0"/>
        </a:spcAft>
        <a:defRPr sz="3600" b="1">
          <a:solidFill>
            <a:srgbClr val="254B8E"/>
          </a:solidFill>
          <a:latin typeface="Arial" charset="0"/>
          <a:ea typeface="MS PGothic" pitchFamily="34" charset="-128"/>
          <a:cs typeface="MS PGothic" charset="0"/>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0" fontAlgn="base" hangingPunct="0">
        <a:spcBef>
          <a:spcPct val="20000"/>
        </a:spcBef>
        <a:spcAft>
          <a:spcPct val="0"/>
        </a:spcAft>
        <a:buChar char="•"/>
        <a:defRPr sz="3200">
          <a:solidFill>
            <a:srgbClr val="254B8E"/>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rgbClr val="254B8E"/>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rgbClr val="254B8E"/>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rgbClr val="254B8E"/>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rgbClr val="254B8E"/>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rgbClr val="254B8E"/>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254B8E"/>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254B8E"/>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254B8E"/>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defRPr>
            </a:lvl1pPr>
          </a:lstStyle>
          <a:p>
            <a:fld id="{D8EAD40E-2A3E-4DE5-9376-F86C6B76E1D6}" type="datetime1">
              <a:rPr lang="en-US"/>
              <a:pPr/>
              <a:t>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pitchFamily="-65" charset="0"/>
                <a:ea typeface="ＭＳ Ｐゴシック" pitchFamily="-65"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fld id="{3E039F0F-06D2-41B4-9195-6E74085C276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odernhealthcare.com/article/20110725/SUPPLEMENT/307259972/-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ubtitle 1"/>
          <p:cNvSpPr>
            <a:spLocks noGrp="1"/>
          </p:cNvSpPr>
          <p:nvPr>
            <p:ph type="subTitle" idx="1"/>
          </p:nvPr>
        </p:nvSpPr>
        <p:spPr/>
        <p:txBody>
          <a:bodyPr/>
          <a:lstStyle/>
          <a:p>
            <a:r>
              <a:rPr lang="en-US" smtClean="0"/>
              <a:t>Peter Pronovost, MD, PhD, FCCM</a:t>
            </a:r>
          </a:p>
          <a:p>
            <a:r>
              <a:rPr lang="en-US" smtClean="0"/>
              <a:t>Johns Hopkins University</a:t>
            </a:r>
          </a:p>
        </p:txBody>
      </p:sp>
      <p:sp>
        <p:nvSpPr>
          <p:cNvPr id="27650" name="Title 2"/>
          <p:cNvSpPr>
            <a:spLocks noGrp="1"/>
          </p:cNvSpPr>
          <p:nvPr>
            <p:ph type="ctrTitle"/>
          </p:nvPr>
        </p:nvSpPr>
        <p:spPr>
          <a:xfrm>
            <a:off x="76200" y="3124200"/>
            <a:ext cx="8534400" cy="1241425"/>
          </a:xfrm>
        </p:spPr>
        <p:txBody>
          <a:bodyPr/>
          <a:lstStyle/>
          <a:p>
            <a:r>
              <a:rPr lang="en-US" sz="3200" dirty="0" smtClean="0"/>
              <a:t/>
            </a:r>
            <a:br>
              <a:rPr lang="en-US" sz="3200" dirty="0" smtClean="0"/>
            </a:br>
            <a:r>
              <a:rPr lang="en-US" sz="3200" dirty="0" smtClean="0"/>
              <a:t>Taking safety and quality to the next level: The need for trans disciplinary research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title" idx="4294967295"/>
          </p:nvPr>
        </p:nvSpPr>
        <p:spPr>
          <a:xfrm>
            <a:off x="685800" y="152400"/>
            <a:ext cx="7772400" cy="838200"/>
          </a:xfrm>
        </p:spPr>
        <p:txBody>
          <a:bodyPr/>
          <a:lstStyle/>
          <a:p>
            <a:pPr eaLnBrk="1" hangingPunct="1"/>
            <a:r>
              <a:rPr lang="en-US" smtClean="0"/>
              <a:t>Michigan ICU Safety Climate</a:t>
            </a:r>
            <a:br>
              <a:rPr lang="en-US" smtClean="0"/>
            </a:br>
            <a:r>
              <a:rPr lang="en-US" sz="4000" smtClean="0"/>
              <a:t>Improvement  </a:t>
            </a:r>
            <a:r>
              <a:rPr lang="en-US" sz="2400" smtClean="0"/>
              <a:t>CCM 2011</a:t>
            </a:r>
          </a:p>
        </p:txBody>
      </p:sp>
      <p:pic>
        <p:nvPicPr>
          <p:cNvPr id="37890" name="Picture 7"/>
          <p:cNvPicPr>
            <a:picLocks noChangeAspect="1" noChangeArrowheads="1"/>
          </p:cNvPicPr>
          <p:nvPr/>
        </p:nvPicPr>
        <p:blipFill>
          <a:blip r:embed="rId3">
            <a:extLst>
              <a:ext uri="{28A0092B-C50C-407E-A947-70E740481C1C}">
                <a14:useLocalDpi xmlns="" xmlns:a14="http://schemas.microsoft.com/office/drawing/2010/main" val="0"/>
              </a:ext>
            </a:extLst>
          </a:blip>
          <a:srcRect l="2478" t="2075" r="2390" b="2155"/>
          <a:stretch>
            <a:fillRect/>
          </a:stretch>
        </p:blipFill>
        <p:spPr bwMode="auto">
          <a:xfrm>
            <a:off x="1447800" y="1676400"/>
            <a:ext cx="6324600" cy="447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1" name="Text Box 8"/>
          <p:cNvSpPr txBox="1">
            <a:spLocks noChangeArrowheads="1"/>
          </p:cNvSpPr>
          <p:nvPr/>
        </p:nvSpPr>
        <p:spPr bwMode="auto">
          <a:xfrm>
            <a:off x="381000" y="6324600"/>
            <a:ext cx="800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spcBef>
                <a:spcPct val="50000"/>
              </a:spcBef>
            </a:pPr>
            <a:r>
              <a:rPr lang="en-US">
                <a:latin typeface="Arial Bold" charset="0"/>
              </a:rPr>
              <a:t>* </a:t>
            </a:r>
            <a:r>
              <a:rPr lang="ja-JP" altLang="en-US">
                <a:latin typeface="Arial Bold" charset="0"/>
              </a:rPr>
              <a:t>“</a:t>
            </a:r>
            <a:r>
              <a:rPr lang="en-US" altLang="ja-JP">
                <a:latin typeface="Arial Bold" charset="0"/>
              </a:rPr>
              <a:t>Needs Improvement</a:t>
            </a:r>
            <a:r>
              <a:rPr lang="ja-JP" altLang="en-US">
                <a:latin typeface="Arial Bold" charset="0"/>
              </a:rPr>
              <a:t>”</a:t>
            </a:r>
            <a:r>
              <a:rPr lang="en-US" altLang="ja-JP">
                <a:latin typeface="Arial Bold" charset="0"/>
              </a:rPr>
              <a:t> - Safety Climate Score &lt;60%</a:t>
            </a:r>
            <a:endParaRPr lang="en-US">
              <a:latin typeface="Arial Bold" charset="0"/>
            </a:endParaRPr>
          </a:p>
        </p:txBody>
      </p:sp>
      <p:sp>
        <p:nvSpPr>
          <p:cNvPr id="37892" name="TextBox 4"/>
          <p:cNvSpPr txBox="1">
            <a:spLocks noChangeArrowheads="1"/>
          </p:cNvSpPr>
          <p:nvPr/>
        </p:nvSpPr>
        <p:spPr bwMode="auto">
          <a:xfrm>
            <a:off x="7086600" y="5791200"/>
            <a:ext cx="2514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t>CCM 2011</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228600" y="390525"/>
            <a:ext cx="8353425" cy="1143000"/>
          </a:xfrm>
        </p:spPr>
        <p:txBody>
          <a:bodyPr/>
          <a:lstStyle/>
          <a:p>
            <a:r>
              <a:rPr lang="en-US" smtClean="0"/>
              <a:t>CLA-BSI Rates from 1100 Hospitals across 44 states 2008 -2012</a:t>
            </a:r>
          </a:p>
        </p:txBody>
      </p:sp>
      <p:sp>
        <p:nvSpPr>
          <p:cNvPr id="3891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A466301-6D64-43F1-AE52-3F615AFAE22E}" type="datetime1">
              <a:rPr lang="en-US" sz="1200">
                <a:solidFill>
                  <a:srgbClr val="254B8E"/>
                </a:solidFill>
                <a:latin typeface="Arial" pitchFamily="34" charset="0"/>
              </a:rPr>
              <a:pPr/>
              <a:t>12/6/2012</a:t>
            </a:fld>
            <a:endParaRPr lang="en-US" sz="1200">
              <a:solidFill>
                <a:srgbClr val="254B8E"/>
              </a:solidFill>
            </a:endParaRPr>
          </a:p>
        </p:txBody>
      </p:sp>
      <p:sp>
        <p:nvSpPr>
          <p:cNvPr id="3891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200" smtClean="0">
                <a:solidFill>
                  <a:srgbClr val="254B8E"/>
                </a:solidFill>
                <a:latin typeface="Arial" pitchFamily="34" charset="0"/>
              </a:rPr>
              <a:t>Armstrong Institute  for Patient Safety and Quality</a:t>
            </a:r>
          </a:p>
        </p:txBody>
      </p:sp>
      <p:sp>
        <p:nvSpPr>
          <p:cNvPr id="3891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14E7345-9690-47E2-92C5-6FB8BF719DB3}" type="slidenum">
              <a:rPr lang="en-US" sz="1200">
                <a:solidFill>
                  <a:srgbClr val="254B8E"/>
                </a:solidFill>
                <a:latin typeface="Arial" pitchFamily="34" charset="0"/>
              </a:rPr>
              <a:pPr/>
              <a:t>11</a:t>
            </a:fld>
            <a:endParaRPr lang="en-US" sz="1200">
              <a:solidFill>
                <a:srgbClr val="002C77"/>
              </a:solidFill>
              <a:latin typeface="Arial" pitchFamily="34" charset="0"/>
            </a:endParaRPr>
          </a:p>
        </p:txBody>
      </p:sp>
      <p:graphicFrame>
        <p:nvGraphicFramePr>
          <p:cNvPr id="7" name="Content Placeholder 6"/>
          <p:cNvGraphicFramePr>
            <a:graphicFrameLocks noGrp="1"/>
          </p:cNvGraphicFramePr>
          <p:nvPr>
            <p:ph idx="1"/>
          </p:nvPr>
        </p:nvGraphicFramePr>
        <p:xfrm>
          <a:off x="809625"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8918" name="TextBox 7"/>
          <p:cNvSpPr txBox="1">
            <a:spLocks noChangeArrowheads="1"/>
          </p:cNvSpPr>
          <p:nvPr/>
        </p:nvSpPr>
        <p:spPr bwMode="auto">
          <a:xfrm>
            <a:off x="5410200" y="2057400"/>
            <a:ext cx="3429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t>40% reduction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77788"/>
            <a:ext cx="8229600" cy="1033462"/>
          </a:xfrm>
        </p:spPr>
        <p:txBody>
          <a:bodyPr/>
          <a:lstStyle/>
          <a:p>
            <a:pPr eaLnBrk="1" hangingPunct="1"/>
            <a:r>
              <a:rPr lang="en-US" smtClean="0">
                <a:ea typeface="宋体" charset="-122"/>
              </a:rPr>
              <a:t>Theories: CUSP local problems</a:t>
            </a:r>
            <a:br>
              <a:rPr lang="en-US" smtClean="0">
                <a:ea typeface="宋体" charset="-122"/>
              </a:rPr>
            </a:br>
            <a:r>
              <a:rPr lang="en-US" smtClean="0">
                <a:ea typeface="宋体" charset="-122"/>
              </a:rPr>
              <a:t>TRIP common harms</a:t>
            </a:r>
          </a:p>
        </p:txBody>
      </p:sp>
      <p:grpSp>
        <p:nvGrpSpPr>
          <p:cNvPr id="51202" name="Content Placeholder 3"/>
          <p:cNvGrpSpPr>
            <a:grpSpLocks noGrp="1"/>
          </p:cNvGrpSpPr>
          <p:nvPr>
            <p:ph idx="1"/>
          </p:nvPr>
        </p:nvGrpSpPr>
        <p:grpSpPr bwMode="auto">
          <a:xfrm>
            <a:off x="228600" y="1752600"/>
            <a:ext cx="8458200" cy="5130800"/>
            <a:chOff x="304801" y="1835309"/>
            <a:chExt cx="8458199" cy="4984248"/>
          </a:xfrm>
        </p:grpSpPr>
        <p:sp>
          <p:nvSpPr>
            <p:cNvPr id="5" name="Rectangle 4"/>
            <p:cNvSpPr/>
            <p:nvPr/>
          </p:nvSpPr>
          <p:spPr>
            <a:xfrm>
              <a:off x="533401" y="1835309"/>
              <a:ext cx="3657600" cy="67854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latin typeface="Trebuchet MS" pitchFamily="34" charset="0"/>
                </a:rPr>
                <a:t>CUSP</a:t>
              </a:r>
            </a:p>
          </p:txBody>
        </p:sp>
        <p:sp>
          <p:nvSpPr>
            <p:cNvPr id="6" name="Rectangle 5"/>
            <p:cNvSpPr/>
            <p:nvPr/>
          </p:nvSpPr>
          <p:spPr>
            <a:xfrm>
              <a:off x="533401" y="2590965"/>
              <a:ext cx="3657600" cy="297173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609600" indent="-609600" fontAlgn="auto">
                <a:spcBef>
                  <a:spcPts val="0"/>
                </a:spcBef>
                <a:spcAft>
                  <a:spcPts val="0"/>
                </a:spcAft>
                <a:buFont typeface="+mj-lt"/>
                <a:buAutoNum type="arabicPeriod"/>
                <a:defRPr/>
              </a:pPr>
              <a:endParaRPr lang="en-US" sz="1600" dirty="0">
                <a:solidFill>
                  <a:schemeClr val="tx1"/>
                </a:solidFill>
              </a:endParaRPr>
            </a:p>
            <a:p>
              <a:pPr marL="609600" indent="-609600" fontAlgn="auto">
                <a:spcBef>
                  <a:spcPts val="0"/>
                </a:spcBef>
                <a:spcAft>
                  <a:spcPts val="0"/>
                </a:spcAft>
                <a:buFont typeface="+mj-lt"/>
                <a:buAutoNum type="arabicPeriod"/>
                <a:defRPr/>
              </a:pPr>
              <a:r>
                <a:rPr lang="en-US" sz="1600" dirty="0">
                  <a:solidFill>
                    <a:schemeClr val="tx1"/>
                  </a:solidFill>
                </a:rPr>
                <a:t>Educate staff on science of safety</a:t>
              </a:r>
            </a:p>
            <a:p>
              <a:pPr marL="609600" indent="-609600" fontAlgn="auto">
                <a:spcBef>
                  <a:spcPts val="0"/>
                </a:spcBef>
                <a:spcAft>
                  <a:spcPts val="0"/>
                </a:spcAft>
                <a:buFont typeface="+mj-lt"/>
                <a:buAutoNum type="arabicPeriod"/>
                <a:defRPr/>
              </a:pPr>
              <a:endParaRPr lang="en-US" sz="1600" dirty="0">
                <a:solidFill>
                  <a:schemeClr val="tx1"/>
                </a:solidFill>
              </a:endParaRPr>
            </a:p>
            <a:p>
              <a:pPr marL="609600" indent="-609600" fontAlgn="auto">
                <a:spcBef>
                  <a:spcPts val="0"/>
                </a:spcBef>
                <a:spcAft>
                  <a:spcPts val="0"/>
                </a:spcAft>
                <a:buFont typeface="+mj-lt"/>
                <a:buAutoNum type="arabicPeriod"/>
                <a:defRPr/>
              </a:pPr>
              <a:r>
                <a:rPr lang="en-US" sz="1600" dirty="0">
                  <a:solidFill>
                    <a:schemeClr val="tx1"/>
                  </a:solidFill>
                </a:rPr>
                <a:t>Identify defects</a:t>
              </a:r>
              <a:br>
                <a:rPr lang="en-US" sz="1600" dirty="0">
                  <a:solidFill>
                    <a:schemeClr val="tx1"/>
                  </a:solidFill>
                </a:rPr>
              </a:br>
              <a:endParaRPr lang="en-US" sz="1600" dirty="0">
                <a:solidFill>
                  <a:schemeClr val="tx1"/>
                </a:solidFill>
              </a:endParaRPr>
            </a:p>
            <a:p>
              <a:pPr marL="609600" indent="-609600" fontAlgn="auto">
                <a:spcBef>
                  <a:spcPts val="0"/>
                </a:spcBef>
                <a:spcAft>
                  <a:spcPts val="0"/>
                </a:spcAft>
                <a:buFont typeface="+mj-lt"/>
                <a:buAutoNum type="arabicPeriod"/>
                <a:defRPr/>
              </a:pPr>
              <a:r>
                <a:rPr lang="en-US" sz="1600" dirty="0">
                  <a:solidFill>
                    <a:schemeClr val="tx1"/>
                  </a:solidFill>
                </a:rPr>
                <a:t>Assign executive to adopt unit</a:t>
              </a:r>
              <a:br>
                <a:rPr lang="en-US" sz="1600" dirty="0">
                  <a:solidFill>
                    <a:schemeClr val="tx1"/>
                  </a:solidFill>
                </a:rPr>
              </a:br>
              <a:endParaRPr lang="en-US" sz="1600" dirty="0">
                <a:solidFill>
                  <a:schemeClr val="tx1"/>
                </a:solidFill>
              </a:endParaRPr>
            </a:p>
            <a:p>
              <a:pPr marL="609600" indent="-609600" fontAlgn="auto">
                <a:spcBef>
                  <a:spcPts val="0"/>
                </a:spcBef>
                <a:spcAft>
                  <a:spcPts val="0"/>
                </a:spcAft>
                <a:buFont typeface="+mj-lt"/>
                <a:buAutoNum type="arabicPeriod"/>
                <a:defRPr/>
              </a:pPr>
              <a:r>
                <a:rPr lang="en-US" sz="1600" dirty="0">
                  <a:solidFill>
                    <a:schemeClr val="tx1"/>
                  </a:solidFill>
                </a:rPr>
                <a:t>Learn from one defect per quarter</a:t>
              </a:r>
              <a:br>
                <a:rPr lang="en-US" sz="1600" dirty="0">
                  <a:solidFill>
                    <a:schemeClr val="tx1"/>
                  </a:solidFill>
                </a:rPr>
              </a:br>
              <a:endParaRPr lang="en-US" sz="1600" dirty="0">
                <a:solidFill>
                  <a:schemeClr val="tx1"/>
                </a:solidFill>
              </a:endParaRPr>
            </a:p>
            <a:p>
              <a:pPr marL="609600" indent="-609600" fontAlgn="auto">
                <a:spcBef>
                  <a:spcPts val="0"/>
                </a:spcBef>
                <a:spcAft>
                  <a:spcPts val="0"/>
                </a:spcAft>
                <a:buFont typeface="+mj-lt"/>
                <a:buAutoNum type="arabicPeriod"/>
                <a:defRPr/>
              </a:pPr>
              <a:r>
                <a:rPr lang="en-US" sz="1600" dirty="0">
                  <a:solidFill>
                    <a:schemeClr val="tx1"/>
                  </a:solidFill>
                </a:rPr>
                <a:t>Implement teamwork tools </a:t>
              </a:r>
            </a:p>
          </p:txBody>
        </p:sp>
        <p:sp>
          <p:nvSpPr>
            <p:cNvPr id="7" name="Rectangle 6"/>
            <p:cNvSpPr/>
            <p:nvPr/>
          </p:nvSpPr>
          <p:spPr>
            <a:xfrm>
              <a:off x="4343401" y="1835309"/>
              <a:ext cx="4419599" cy="67854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b="1" dirty="0">
                  <a:latin typeface="Trebuchet MS" pitchFamily="34" charset="0"/>
                </a:rPr>
                <a:t>Translating Evidence Into Practice (TRiP)</a:t>
              </a:r>
            </a:p>
          </p:txBody>
        </p:sp>
        <p:sp>
          <p:nvSpPr>
            <p:cNvPr id="8" name="Rectangle 7"/>
            <p:cNvSpPr/>
            <p:nvPr/>
          </p:nvSpPr>
          <p:spPr>
            <a:xfrm>
              <a:off x="4343401" y="2575544"/>
              <a:ext cx="4419599" cy="392324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fontAlgn="auto">
                <a:spcBef>
                  <a:spcPts val="0"/>
                </a:spcBef>
                <a:spcAft>
                  <a:spcPts val="0"/>
                </a:spcAft>
                <a:buFont typeface="+mj-lt"/>
                <a:buAutoNum type="arabicPeriod"/>
                <a:defRPr/>
              </a:pPr>
              <a:endParaRPr lang="en-US" sz="1600" dirty="0">
                <a:solidFill>
                  <a:schemeClr val="tx1"/>
                </a:solidFill>
              </a:endParaRPr>
            </a:p>
            <a:p>
              <a:pPr marL="342900" indent="-342900" fontAlgn="auto">
                <a:spcBef>
                  <a:spcPts val="0"/>
                </a:spcBef>
                <a:spcAft>
                  <a:spcPts val="0"/>
                </a:spcAft>
                <a:buFont typeface="+mj-lt"/>
                <a:buAutoNum type="arabicPeriod"/>
                <a:defRPr/>
              </a:pPr>
              <a:r>
                <a:rPr lang="en-US" sz="1600" dirty="0">
                  <a:solidFill>
                    <a:schemeClr val="tx1"/>
                  </a:solidFill>
                </a:rPr>
                <a:t>Summarize the  evidence  in a checklist. </a:t>
              </a:r>
              <a:endParaRPr lang="en-US" sz="1600">
                <a:solidFill>
                  <a:schemeClr val="tx1"/>
                </a:solidFill>
              </a:endParaRPr>
            </a:p>
            <a:p>
              <a:pPr marL="800100" lvl="1" indent="-342900" fontAlgn="auto">
                <a:spcBef>
                  <a:spcPts val="0"/>
                </a:spcBef>
                <a:spcAft>
                  <a:spcPts val="0"/>
                </a:spcAft>
                <a:buFont typeface="Arial" pitchFamily="34" charset="0"/>
                <a:buChar char="•"/>
                <a:defRPr/>
              </a:pPr>
              <a:r>
                <a:rPr lang="en-US" sz="1600">
                  <a:solidFill>
                    <a:schemeClr val="tx1"/>
                  </a:solidFill>
                </a:rPr>
                <a:t>  </a:t>
              </a:r>
              <a:r>
                <a:rPr lang="en-US" sz="1600" dirty="0">
                  <a:solidFill>
                    <a:schemeClr val="tx1"/>
                  </a:solidFill>
                </a:rPr>
                <a:t>Wash your hand, clean skin with </a:t>
              </a:r>
              <a:r>
                <a:rPr lang="en-US" sz="1600" dirty="0" err="1">
                  <a:solidFill>
                    <a:schemeClr val="tx1"/>
                  </a:solidFill>
                </a:rPr>
                <a:t>chlorhexadine</a:t>
              </a:r>
              <a:r>
                <a:rPr lang="en-US" sz="1600" dirty="0">
                  <a:solidFill>
                    <a:schemeClr val="tx1"/>
                  </a:solidFill>
                </a:rPr>
                <a:t>, avoid femoral site, use barrier precautions, ask daily if you need the catheter</a:t>
              </a:r>
            </a:p>
            <a:p>
              <a:pPr marL="342900" indent="-342900" fontAlgn="auto">
                <a:spcBef>
                  <a:spcPts val="0"/>
                </a:spcBef>
                <a:spcAft>
                  <a:spcPts val="0"/>
                </a:spcAft>
                <a:buFont typeface="+mj-lt"/>
                <a:buAutoNum type="arabicPeriod"/>
                <a:defRPr/>
              </a:pPr>
              <a:endParaRPr lang="en-US" sz="1600" dirty="0">
                <a:solidFill>
                  <a:schemeClr val="tx1"/>
                </a:solidFill>
              </a:endParaRPr>
            </a:p>
            <a:p>
              <a:pPr marL="342900" indent="-342900" fontAlgn="auto">
                <a:spcBef>
                  <a:spcPts val="0"/>
                </a:spcBef>
                <a:spcAft>
                  <a:spcPts val="0"/>
                </a:spcAft>
                <a:buFont typeface="+mj-lt"/>
                <a:buAutoNum type="arabicPeriod"/>
                <a:defRPr/>
              </a:pPr>
              <a:r>
                <a:rPr lang="en-US" sz="1600" dirty="0">
                  <a:solidFill>
                    <a:schemeClr val="tx1"/>
                  </a:solidFill>
                </a:rPr>
                <a:t>Identify local barriers to implementation </a:t>
              </a:r>
            </a:p>
            <a:p>
              <a:pPr marL="342900" indent="-342900" fontAlgn="auto">
                <a:spcBef>
                  <a:spcPts val="0"/>
                </a:spcBef>
                <a:spcAft>
                  <a:spcPts val="0"/>
                </a:spcAft>
                <a:buFont typeface="+mj-lt"/>
                <a:buAutoNum type="arabicPeriod"/>
                <a:defRPr/>
              </a:pPr>
              <a:endParaRPr lang="en-US" sz="1600" dirty="0">
                <a:solidFill>
                  <a:schemeClr val="tx1"/>
                </a:solidFill>
              </a:endParaRPr>
            </a:p>
            <a:p>
              <a:pPr marL="342900" indent="-342900" fontAlgn="auto">
                <a:spcBef>
                  <a:spcPts val="0"/>
                </a:spcBef>
                <a:spcAft>
                  <a:spcPts val="0"/>
                </a:spcAft>
                <a:buFont typeface="+mj-lt"/>
                <a:buAutoNum type="arabicPeriod"/>
                <a:defRPr/>
              </a:pPr>
              <a:r>
                <a:rPr lang="en-US" sz="1600" dirty="0">
                  <a:solidFill>
                    <a:schemeClr val="tx1"/>
                  </a:solidFill>
                </a:rPr>
                <a:t>Measure  performance</a:t>
              </a:r>
            </a:p>
            <a:p>
              <a:pPr marL="342900" indent="-342900" fontAlgn="auto">
                <a:spcBef>
                  <a:spcPts val="0"/>
                </a:spcBef>
                <a:spcAft>
                  <a:spcPts val="0"/>
                </a:spcAft>
                <a:buFont typeface="+mj-lt"/>
                <a:buAutoNum type="arabicPeriod"/>
                <a:defRPr/>
              </a:pPr>
              <a:endParaRPr lang="en-US" sz="1600" dirty="0">
                <a:solidFill>
                  <a:schemeClr val="tx1"/>
                </a:solidFill>
              </a:endParaRPr>
            </a:p>
            <a:p>
              <a:pPr marL="342900" indent="-342900" fontAlgn="auto">
                <a:spcBef>
                  <a:spcPts val="0"/>
                </a:spcBef>
                <a:spcAft>
                  <a:spcPts val="0"/>
                </a:spcAft>
                <a:buFont typeface="+mj-lt"/>
                <a:buAutoNum type="arabicPeriod"/>
                <a:defRPr/>
              </a:pPr>
              <a:r>
                <a:rPr lang="en-US" sz="1600" dirty="0">
                  <a:solidFill>
                    <a:schemeClr val="tx1"/>
                  </a:solidFill>
                </a:rPr>
                <a:t>Ensure all patients get the evidence</a:t>
              </a:r>
            </a:p>
            <a:p>
              <a:pPr marL="800100" lvl="1" indent="-342900" fontAlgn="auto">
                <a:spcBef>
                  <a:spcPts val="0"/>
                </a:spcBef>
                <a:spcAft>
                  <a:spcPts val="0"/>
                </a:spcAft>
                <a:buFont typeface="Arial" pitchFamily="34" charset="0"/>
                <a:buChar char="•"/>
                <a:defRPr/>
              </a:pPr>
              <a:r>
                <a:rPr lang="en-US" sz="1600" dirty="0">
                  <a:solidFill>
                    <a:schemeClr val="tx1"/>
                  </a:solidFill>
                </a:rPr>
                <a:t>Engage</a:t>
              </a:r>
            </a:p>
            <a:p>
              <a:pPr marL="800100" lvl="1" indent="-342900" fontAlgn="auto">
                <a:spcBef>
                  <a:spcPts val="0"/>
                </a:spcBef>
                <a:spcAft>
                  <a:spcPts val="0"/>
                </a:spcAft>
                <a:buFont typeface="Arial" pitchFamily="34" charset="0"/>
                <a:buChar char="•"/>
                <a:defRPr/>
              </a:pPr>
              <a:r>
                <a:rPr lang="en-US" sz="1600" dirty="0">
                  <a:solidFill>
                    <a:schemeClr val="tx1"/>
                  </a:solidFill>
                </a:rPr>
                <a:t>Educate</a:t>
              </a:r>
            </a:p>
            <a:p>
              <a:pPr marL="800100" lvl="1" indent="-342900" fontAlgn="auto">
                <a:spcBef>
                  <a:spcPts val="0"/>
                </a:spcBef>
                <a:spcAft>
                  <a:spcPts val="0"/>
                </a:spcAft>
                <a:buFont typeface="Arial" pitchFamily="34" charset="0"/>
                <a:buChar char="•"/>
                <a:defRPr/>
              </a:pPr>
              <a:r>
                <a:rPr lang="en-US" sz="1600" dirty="0">
                  <a:solidFill>
                    <a:schemeClr val="tx1"/>
                  </a:solidFill>
                </a:rPr>
                <a:t>Execute</a:t>
              </a:r>
            </a:p>
            <a:p>
              <a:pPr marL="800100" lvl="1" indent="-342900" fontAlgn="auto">
                <a:spcBef>
                  <a:spcPts val="0"/>
                </a:spcBef>
                <a:spcAft>
                  <a:spcPts val="0"/>
                </a:spcAft>
                <a:buFont typeface="Arial" pitchFamily="34" charset="0"/>
                <a:buChar char="•"/>
                <a:defRPr/>
              </a:pPr>
              <a:r>
                <a:rPr lang="en-US" sz="1600" dirty="0">
                  <a:solidFill>
                    <a:schemeClr val="tx1"/>
                  </a:solidFill>
                </a:rPr>
                <a:t>Evaluate</a:t>
              </a:r>
            </a:p>
            <a:p>
              <a:pPr marL="342900" indent="-342900" fontAlgn="auto">
                <a:spcBef>
                  <a:spcPts val="0"/>
                </a:spcBef>
                <a:spcAft>
                  <a:spcPts val="0"/>
                </a:spcAft>
                <a:buFont typeface="+mj-lt"/>
                <a:buAutoNum type="arabicPeriod"/>
                <a:defRPr/>
              </a:pPr>
              <a:endParaRPr lang="en-US" sz="1600" dirty="0">
                <a:solidFill>
                  <a:schemeClr val="tx1"/>
                </a:solidFill>
              </a:endParaRPr>
            </a:p>
            <a:p>
              <a:pPr marL="342900" indent="-342900" fontAlgn="auto">
                <a:spcBef>
                  <a:spcPts val="0"/>
                </a:spcBef>
                <a:spcAft>
                  <a:spcPts val="0"/>
                </a:spcAft>
                <a:buFont typeface="+mj-lt"/>
                <a:buAutoNum type="arabicPeriod"/>
                <a:defRPr/>
              </a:pPr>
              <a:endParaRPr lang="en-US" sz="1600" dirty="0">
                <a:solidFill>
                  <a:schemeClr val="tx1"/>
                </a:solidFill>
              </a:endParaRPr>
            </a:p>
            <a:p>
              <a:pPr fontAlgn="auto">
                <a:spcBef>
                  <a:spcPts val="0"/>
                </a:spcBef>
                <a:spcAft>
                  <a:spcPts val="0"/>
                </a:spcAft>
                <a:defRPr/>
              </a:pPr>
              <a:endParaRPr lang="en-US" sz="1600" dirty="0"/>
            </a:p>
          </p:txBody>
        </p:sp>
        <p:sp>
          <p:nvSpPr>
            <p:cNvPr id="51207" name="TextBox 7"/>
            <p:cNvSpPr txBox="1">
              <a:spLocks noChangeArrowheads="1"/>
            </p:cNvSpPr>
            <p:nvPr/>
          </p:nvSpPr>
          <p:spPr bwMode="auto">
            <a:xfrm>
              <a:off x="304801" y="5832840"/>
              <a:ext cx="3810000" cy="986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2000">
                  <a:latin typeface="Calibri" pitchFamily="34" charset="0"/>
                </a:rPr>
                <a:t>www.hopkinsmedicine.org/</a:t>
              </a:r>
            </a:p>
            <a:p>
              <a:pPr eaLnBrk="1" hangingPunct="1"/>
              <a:r>
                <a:rPr lang="en-US" sz="2000">
                  <a:latin typeface="Calibri" pitchFamily="34" charset="0"/>
                </a:rPr>
                <a:t>armstronginstitute</a:t>
              </a:r>
            </a:p>
            <a:p>
              <a:pPr eaLnBrk="1" hangingPunct="1"/>
              <a:endParaRPr lang="en-US" sz="2000">
                <a:latin typeface="Calibri" pitchFamily="34" charset="0"/>
              </a:endParaRP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74638"/>
            <a:ext cx="8642350" cy="777875"/>
          </a:xfrm>
        </p:spPr>
        <p:txBody>
          <a:bodyPr>
            <a:normAutofit fontScale="90000"/>
          </a:bodyPr>
          <a:lstStyle/>
          <a:p>
            <a:r>
              <a:rPr lang="en-GB" smtClean="0"/>
              <a:t>Explaining the </a:t>
            </a:r>
            <a:r>
              <a:rPr lang="en-GB" altLang="en-US" smtClean="0"/>
              <a:t>‘</a:t>
            </a:r>
            <a:r>
              <a:rPr lang="en-GB" smtClean="0"/>
              <a:t>Keystone Michigan</a:t>
            </a:r>
            <a:r>
              <a:rPr lang="en-GB" altLang="en-US" smtClean="0"/>
              <a:t>’</a:t>
            </a:r>
            <a:r>
              <a:rPr lang="en-GB" smtClean="0"/>
              <a:t> project</a:t>
            </a:r>
            <a:br>
              <a:rPr lang="en-GB" smtClean="0"/>
            </a:br>
            <a:endParaRPr lang="en-GB" i="1" smtClean="0"/>
          </a:p>
        </p:txBody>
      </p:sp>
      <p:sp>
        <p:nvSpPr>
          <p:cNvPr id="46082" name="Content Placeholder 2"/>
          <p:cNvSpPr>
            <a:spLocks noGrp="1"/>
          </p:cNvSpPr>
          <p:nvPr>
            <p:ph idx="1"/>
          </p:nvPr>
        </p:nvSpPr>
        <p:spPr>
          <a:xfrm>
            <a:off x="250825" y="1752600"/>
            <a:ext cx="7416800" cy="4989513"/>
          </a:xfrm>
        </p:spPr>
        <p:txBody>
          <a:bodyPr/>
          <a:lstStyle/>
          <a:p>
            <a:pPr>
              <a:buFontTx/>
              <a:buNone/>
            </a:pPr>
            <a:r>
              <a:rPr lang="en-GB" b="1" smtClean="0"/>
              <a:t>Clinical community</a:t>
            </a:r>
            <a:r>
              <a:rPr lang="en-GB" smtClean="0"/>
              <a:t>, led by clinicians</a:t>
            </a:r>
          </a:p>
          <a:p>
            <a:r>
              <a:rPr lang="en-GB" smtClean="0"/>
              <a:t>Adaptable, evolved over time</a:t>
            </a:r>
          </a:p>
          <a:p>
            <a:r>
              <a:rPr lang="en-GB" smtClean="0"/>
              <a:t>Intrinsic motivation</a:t>
            </a:r>
          </a:p>
          <a:p>
            <a:pPr marL="800100" lvl="1" indent="-342900">
              <a:buFont typeface="Arial" pitchFamily="34" charset="0"/>
              <a:buChar char="•"/>
            </a:pPr>
            <a:r>
              <a:rPr lang="en-GB" smtClean="0"/>
              <a:t>peer pressure</a:t>
            </a:r>
          </a:p>
          <a:p>
            <a:pPr marL="800100" lvl="1" indent="-342900">
              <a:buFont typeface="Arial" pitchFamily="34" charset="0"/>
              <a:buChar char="•"/>
            </a:pPr>
            <a:r>
              <a:rPr lang="en-GB" smtClean="0"/>
              <a:t>social network</a:t>
            </a:r>
          </a:p>
          <a:p>
            <a:pPr marL="800100" lvl="1" indent="-342900">
              <a:buFont typeface="Arial" pitchFamily="34" charset="0"/>
              <a:buChar char="•"/>
            </a:pPr>
            <a:r>
              <a:rPr lang="en-GB" smtClean="0"/>
              <a:t>social problem capable of being solved</a:t>
            </a:r>
          </a:p>
          <a:p>
            <a:pPr marL="800100" lvl="1" indent="-342900">
              <a:buFont typeface="Arial" pitchFamily="34" charset="0"/>
              <a:buChar char="•"/>
            </a:pPr>
            <a:r>
              <a:rPr lang="en-GB" smtClean="0"/>
              <a:t>judicious use of  harder edges</a:t>
            </a:r>
          </a:p>
          <a:p>
            <a:r>
              <a:rPr lang="en-GB" smtClean="0"/>
              <a:t>Best understood as a culture change intervention</a:t>
            </a:r>
          </a:p>
        </p:txBody>
      </p:sp>
      <p:pic>
        <p:nvPicPr>
          <p:cNvPr id="1026" name="Picture 2"/>
          <p:cNvPicPr>
            <a:picLocks noChangeAspect="1" noChangeArrowheads="1"/>
          </p:cNvPicPr>
          <p:nvPr/>
        </p:nvPicPr>
        <p:blipFill>
          <a:blip r:embed="rId2" cstate="print"/>
          <a:srcRect/>
          <a:stretch>
            <a:fillRect/>
          </a:stretch>
        </p:blipFill>
        <p:spPr bwMode="auto">
          <a:xfrm>
            <a:off x="6629400" y="2499092"/>
            <a:ext cx="2407096" cy="2082035"/>
          </a:xfrm>
          <a:prstGeom prst="rect">
            <a:avLst/>
          </a:prstGeom>
          <a:noFill/>
          <a:ln w="9525">
            <a:solidFill>
              <a:schemeClr val="accent1"/>
            </a:solidFill>
            <a:miter lim="800000"/>
            <a:headEnd/>
            <a:tailEnd/>
          </a:ln>
          <a:effectLst>
            <a:outerShdw blurRad="50800" dist="38100" dir="2700000" algn="tl" rotWithShape="0">
              <a:schemeClr val="bg1">
                <a:lumMod val="85000"/>
                <a:alpha val="40000"/>
              </a:schemeClr>
            </a:outerShdw>
          </a:effectLst>
          <a:scene3d>
            <a:camera prst="orthographicFront">
              <a:rot lat="0" lon="600000" rev="0"/>
            </a:camera>
            <a:lightRig rig="threePt" dir="t"/>
          </a:scene3d>
          <a:sp3d z="508000"/>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Lessons</a:t>
            </a:r>
          </a:p>
        </p:txBody>
      </p:sp>
      <p:sp>
        <p:nvSpPr>
          <p:cNvPr id="56322" name="Content Placeholder 2"/>
          <p:cNvSpPr>
            <a:spLocks noGrp="1"/>
          </p:cNvSpPr>
          <p:nvPr>
            <p:ph idx="1"/>
          </p:nvPr>
        </p:nvSpPr>
        <p:spPr>
          <a:xfrm>
            <a:off x="457200" y="1981200"/>
            <a:ext cx="8229600" cy="4114800"/>
          </a:xfrm>
        </p:spPr>
        <p:txBody>
          <a:bodyPr/>
          <a:lstStyle/>
          <a:p>
            <a:r>
              <a:rPr lang="en-US" sz="2400" dirty="0" smtClean="0"/>
              <a:t>Program must be sufficiently mature prior to roll out</a:t>
            </a:r>
          </a:p>
          <a:p>
            <a:r>
              <a:rPr lang="en-US" sz="2400" dirty="0" smtClean="0"/>
              <a:t>Program should start with the goal and work backwards, pulling as many levers as possible</a:t>
            </a:r>
          </a:p>
          <a:p>
            <a:r>
              <a:rPr lang="en-US" sz="2400" dirty="0" smtClean="0"/>
              <a:t>Program should have goals, measures, resources, skill and accountability at each level</a:t>
            </a:r>
          </a:p>
          <a:p>
            <a:r>
              <a:rPr lang="en-US" sz="2400" dirty="0" smtClean="0"/>
              <a:t>Program must be led by intrinsically motivated clinicians, linked in clinical communities, and modified locally</a:t>
            </a:r>
          </a:p>
          <a:p>
            <a:r>
              <a:rPr lang="en-US" sz="2400" dirty="0" smtClean="0"/>
              <a:t>Program needs to focus on technical and adaptive work</a:t>
            </a:r>
          </a:p>
          <a:p>
            <a:r>
              <a:rPr lang="en-US" sz="2400" dirty="0" smtClean="0"/>
              <a:t>Clinicians must believe the problem is important and they can solve it</a:t>
            </a:r>
          </a:p>
        </p:txBody>
      </p:sp>
      <p:sp>
        <p:nvSpPr>
          <p:cNvPr id="56323"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F43664E-83E4-4994-A23D-C4FD08D3A4EE}" type="datetime1">
              <a:rPr lang="en-US" sz="1200">
                <a:solidFill>
                  <a:srgbClr val="254B8E"/>
                </a:solidFill>
                <a:latin typeface="Arial" pitchFamily="34" charset="0"/>
              </a:rPr>
              <a:pPr/>
              <a:t>12/6/2012</a:t>
            </a:fld>
            <a:endParaRPr lang="en-US" sz="1200">
              <a:solidFill>
                <a:srgbClr val="254B8E"/>
              </a:solidFill>
            </a:endParaRPr>
          </a:p>
        </p:txBody>
      </p:sp>
      <p:sp>
        <p:nvSpPr>
          <p:cNvPr id="5" name="Footer Placeholder 4"/>
          <p:cNvSpPr>
            <a:spLocks noGrp="1"/>
          </p:cNvSpPr>
          <p:nvPr>
            <p:ph type="ftr" sz="quarter" idx="11"/>
          </p:nvPr>
        </p:nvSpPr>
        <p:spPr/>
        <p:txBody>
          <a:bodyPr/>
          <a:lstStyle/>
          <a:p>
            <a:pPr>
              <a:defRPr/>
            </a:pPr>
            <a:r>
              <a:rPr lang="en-US" smtClean="0"/>
              <a:t>Armstrong Institute  for Patient Safety and Quality</a:t>
            </a:r>
            <a:endParaRPr lang="en-US"/>
          </a:p>
        </p:txBody>
      </p:sp>
      <p:sp>
        <p:nvSpPr>
          <p:cNvPr id="5632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7B26FDE-9A02-4E10-9063-F77826685FF7}" type="slidenum">
              <a:rPr lang="en-US" sz="1200">
                <a:solidFill>
                  <a:srgbClr val="254B8E"/>
                </a:solidFill>
                <a:latin typeface="Arial" pitchFamily="34" charset="0"/>
              </a:rPr>
              <a:pPr/>
              <a:t>14</a:t>
            </a:fld>
            <a:endParaRPr lang="en-US" sz="1200">
              <a:solidFill>
                <a:srgbClr val="002C77"/>
              </a:solidFill>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916073A-CEDA-4055-A482-79177F31C916}" type="datetime1">
              <a:rPr lang="en-US" sz="1200">
                <a:solidFill>
                  <a:srgbClr val="254B8E"/>
                </a:solidFill>
                <a:latin typeface="Arial" pitchFamily="34" charset="0"/>
              </a:rPr>
              <a:pPr/>
              <a:t>12/6/2012</a:t>
            </a:fld>
            <a:endParaRPr lang="en-US" sz="1200">
              <a:solidFill>
                <a:srgbClr val="254B8E"/>
              </a:solidFill>
            </a:endParaRPr>
          </a:p>
        </p:txBody>
      </p:sp>
      <p:sp>
        <p:nvSpPr>
          <p:cNvPr id="39938" name="Footer Placeholder 2"/>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200" smtClean="0">
                <a:solidFill>
                  <a:srgbClr val="254B8E"/>
                </a:solidFill>
                <a:latin typeface="Arial" pitchFamily="34" charset="0"/>
              </a:rPr>
              <a:t>Armstrong Institute  for Patient Safety and Quality</a:t>
            </a:r>
          </a:p>
        </p:txBody>
      </p:sp>
      <p:sp>
        <p:nvSpPr>
          <p:cNvPr id="39939"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73B3751-7310-4697-B341-359ADDAD5E5E}" type="slidenum">
              <a:rPr lang="en-US" sz="1200">
                <a:solidFill>
                  <a:srgbClr val="254B8E"/>
                </a:solidFill>
                <a:latin typeface="Arial" pitchFamily="34" charset="0"/>
              </a:rPr>
              <a:pPr/>
              <a:t>15</a:t>
            </a:fld>
            <a:endParaRPr lang="en-US" sz="1200">
              <a:solidFill>
                <a:srgbClr val="002C77"/>
              </a:solidFill>
              <a:latin typeface="Arial" pitchFamily="34" charset="0"/>
            </a:endParaRPr>
          </a:p>
        </p:txBody>
      </p:sp>
      <p:pic>
        <p:nvPicPr>
          <p:cNvPr id="39940" name="TIE.523459" descr="leah worry?_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47800" y="2533650"/>
            <a:ext cx="5638800"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smtClean="0"/>
              <a:t>What would it take to improve value of healthcare	</a:t>
            </a:r>
          </a:p>
        </p:txBody>
      </p:sp>
      <p:sp>
        <p:nvSpPr>
          <p:cNvPr id="40962" name="Content Placeholder 2"/>
          <p:cNvSpPr>
            <a:spLocks noGrp="1"/>
          </p:cNvSpPr>
          <p:nvPr>
            <p:ph idx="1"/>
          </p:nvPr>
        </p:nvSpPr>
        <p:spPr>
          <a:xfrm>
            <a:off x="533400" y="1981200"/>
            <a:ext cx="8382000" cy="4114800"/>
          </a:xfrm>
        </p:spPr>
        <p:txBody>
          <a:bodyPr/>
          <a:lstStyle/>
          <a:p>
            <a:r>
              <a:rPr lang="en-US" smtClean="0"/>
              <a:t>SEC for healthcare</a:t>
            </a:r>
          </a:p>
          <a:p>
            <a:r>
              <a:rPr lang="en-US" smtClean="0"/>
              <a:t>Fractal quality management infrastructure</a:t>
            </a:r>
          </a:p>
          <a:p>
            <a:r>
              <a:rPr lang="en-US" smtClean="0"/>
              <a:t>Horizontal links</a:t>
            </a:r>
          </a:p>
          <a:p>
            <a:pPr lvl="1"/>
            <a:r>
              <a:rPr lang="en-US" smtClean="0"/>
              <a:t>Peer to peer </a:t>
            </a:r>
          </a:p>
          <a:p>
            <a:pPr lvl="1"/>
            <a:r>
              <a:rPr lang="en-US" smtClean="0"/>
              <a:t>Clinical communities</a:t>
            </a:r>
          </a:p>
          <a:p>
            <a:r>
              <a:rPr lang="en-US" smtClean="0"/>
              <a:t>Vertical accountability</a:t>
            </a:r>
          </a:p>
          <a:p>
            <a:r>
              <a:rPr lang="en-US" smtClean="0"/>
              <a:t>From heroism to safe design- eliminating all harms</a:t>
            </a:r>
          </a:p>
        </p:txBody>
      </p:sp>
      <p:sp>
        <p:nvSpPr>
          <p:cNvPr id="40963"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FEFAABF-8073-4F24-A795-C5BBC935B514}" type="datetime1">
              <a:rPr lang="en-US" sz="1200">
                <a:solidFill>
                  <a:srgbClr val="254B8E"/>
                </a:solidFill>
                <a:latin typeface="Arial" pitchFamily="34" charset="0"/>
              </a:rPr>
              <a:pPr/>
              <a:t>12/6/2012</a:t>
            </a:fld>
            <a:endParaRPr lang="en-US" sz="1200">
              <a:solidFill>
                <a:srgbClr val="254B8E"/>
              </a:solidFill>
            </a:endParaRPr>
          </a:p>
        </p:txBody>
      </p:sp>
      <p:sp>
        <p:nvSpPr>
          <p:cNvPr id="5" name="Footer Placeholder 4"/>
          <p:cNvSpPr>
            <a:spLocks noGrp="1"/>
          </p:cNvSpPr>
          <p:nvPr>
            <p:ph type="ftr" sz="quarter" idx="11"/>
          </p:nvPr>
        </p:nvSpPr>
        <p:spPr/>
        <p:txBody>
          <a:bodyPr/>
          <a:lstStyle/>
          <a:p>
            <a:pPr>
              <a:defRPr/>
            </a:pPr>
            <a:r>
              <a:rPr lang="en-US" smtClean="0"/>
              <a:t>Armstrong Institute  for Patient Safety and Quality</a:t>
            </a:r>
            <a:endParaRPr lang="en-US"/>
          </a:p>
        </p:txBody>
      </p:sp>
      <p:sp>
        <p:nvSpPr>
          <p:cNvPr id="4096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C7FE2B5-7ED5-4ADA-AABE-518D2D00D4E3}" type="slidenum">
              <a:rPr lang="en-US" sz="1200">
                <a:solidFill>
                  <a:srgbClr val="254B8E"/>
                </a:solidFill>
                <a:latin typeface="Arial" pitchFamily="34" charset="0"/>
              </a:rPr>
              <a:pPr/>
              <a:t>16</a:t>
            </a:fld>
            <a:endParaRPr lang="en-US" sz="1200">
              <a:solidFill>
                <a:srgbClr val="002C77"/>
              </a:solidFill>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2"/>
          <p:cNvSpPr txBox="1">
            <a:spLocks noChangeArrowheads="1"/>
          </p:cNvSpPr>
          <p:nvPr/>
        </p:nvSpPr>
        <p:spPr bwMode="auto">
          <a:xfrm>
            <a:off x="327025" y="5603875"/>
            <a:ext cx="92075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latin typeface="Adobe Garamond Pro" charset="0"/>
              </a:rPr>
              <a:t>Fractals are nearly the same at every level </a:t>
            </a:r>
          </a:p>
          <a:p>
            <a:pPr eaLnBrk="1" hangingPunct="1"/>
            <a:r>
              <a:rPr lang="en-US">
                <a:latin typeface="Adobe Garamond Pro" charset="0"/>
              </a:rPr>
              <a:t>of scale and create interesting opportunities</a:t>
            </a:r>
          </a:p>
          <a:p>
            <a:pPr eaLnBrk="1" hangingPunct="1"/>
            <a:r>
              <a:rPr lang="en-US">
                <a:latin typeface="Adobe Garamond Pro" charset="0"/>
              </a:rPr>
              <a:t> for organizational design</a:t>
            </a:r>
          </a:p>
        </p:txBody>
      </p:sp>
      <p:pic>
        <p:nvPicPr>
          <p:cNvPr id="41986" name="2D IFS Fractal _ Fern Zoom revisited.mp4">
            <a:hlinkClick r:id="" action="ppaction://media"/>
          </p:cNvPr>
          <p:cNvPicPr>
            <a:picLocks noGrp="1" noChangeAspect="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271463" y="612775"/>
            <a:ext cx="8872537" cy="49911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57175" y="274638"/>
            <a:ext cx="8886825" cy="1325562"/>
          </a:xfrm>
        </p:spPr>
        <p:txBody>
          <a:bodyPr/>
          <a:lstStyle/>
          <a:p>
            <a:r>
              <a:rPr lang="en-US" smtClean="0"/>
              <a:t>Why a Fractal Organization Model</a:t>
            </a:r>
          </a:p>
        </p:txBody>
      </p:sp>
      <p:sp>
        <p:nvSpPr>
          <p:cNvPr id="43010" name="Content Placeholder 2"/>
          <p:cNvSpPr>
            <a:spLocks noGrp="1"/>
          </p:cNvSpPr>
          <p:nvPr>
            <p:ph idx="1"/>
          </p:nvPr>
        </p:nvSpPr>
        <p:spPr/>
        <p:txBody>
          <a:bodyPr/>
          <a:lstStyle/>
          <a:p>
            <a:r>
              <a:rPr lang="en-US" sz="2200" smtClean="0"/>
              <a:t>overcomes hierarchical organizations</a:t>
            </a:r>
            <a:r>
              <a:rPr lang="ja-JP" altLang="en-US" sz="2200" smtClean="0"/>
              <a:t>’</a:t>
            </a:r>
            <a:r>
              <a:rPr lang="en-US" altLang="ja-JP" sz="2200" smtClean="0"/>
              <a:t> innovation challenges</a:t>
            </a:r>
          </a:p>
          <a:p>
            <a:r>
              <a:rPr lang="en-US" sz="2200" smtClean="0"/>
              <a:t>fosters independence and interdependence</a:t>
            </a:r>
          </a:p>
          <a:p>
            <a:r>
              <a:rPr lang="en-US" sz="2200" smtClean="0"/>
              <a:t>supports innovation, learning, and accountability at every level</a:t>
            </a:r>
          </a:p>
          <a:p>
            <a:r>
              <a:rPr lang="en-US" sz="2200" smtClean="0"/>
              <a:t>improves (or recognizes) common and local harms</a:t>
            </a:r>
          </a:p>
          <a:p>
            <a:r>
              <a:rPr lang="en-US" sz="2200" smtClean="0"/>
              <a:t>unifies top-down with bottom-up innovation and change</a:t>
            </a:r>
          </a:p>
        </p:txBody>
      </p:sp>
      <p:sp>
        <p:nvSpPr>
          <p:cNvPr id="43011"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98F86C7-71EE-4D38-9EEB-90214C267FED}" type="slidenum">
              <a:rPr lang="en-US" sz="1200" b="1">
                <a:solidFill>
                  <a:srgbClr val="254B8E"/>
                </a:solidFill>
                <a:latin typeface="Arial" pitchFamily="34" charset="0"/>
              </a:rPr>
              <a:pPr/>
              <a:t>18</a:t>
            </a:fld>
            <a:endParaRPr lang="en-US" sz="1200" b="1">
              <a:solidFill>
                <a:srgbClr val="254B8E"/>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AD07882-6F56-4BB1-8500-6A6DE4138A4D}" type="slidenum">
              <a:rPr lang="en-US" sz="1200">
                <a:solidFill>
                  <a:srgbClr val="254B8E"/>
                </a:solidFill>
                <a:latin typeface="Arial" pitchFamily="34" charset="0"/>
              </a:rPr>
              <a:pPr/>
              <a:t>19</a:t>
            </a:fld>
            <a:endParaRPr lang="en-US" sz="1200">
              <a:solidFill>
                <a:srgbClr val="254B8E"/>
              </a:solidFill>
              <a:latin typeface="Arial" pitchFamily="34" charset="0"/>
            </a:endParaRPr>
          </a:p>
        </p:txBody>
      </p:sp>
      <p:sp>
        <p:nvSpPr>
          <p:cNvPr id="44034" name="Title 4"/>
          <p:cNvSpPr>
            <a:spLocks noGrp="1"/>
          </p:cNvSpPr>
          <p:nvPr>
            <p:ph type="title"/>
          </p:nvPr>
        </p:nvSpPr>
        <p:spPr/>
        <p:txBody>
          <a:bodyPr/>
          <a:lstStyle/>
          <a:p>
            <a:endParaRPr lang="en-US" smtClean="0"/>
          </a:p>
        </p:txBody>
      </p:sp>
      <p:pic>
        <p:nvPicPr>
          <p:cNvPr id="44035" name="Prezi capture 4.mp4">
            <a:hlinkClick r:id="" action="ppaction://media"/>
          </p:cNvPr>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79400" y="552450"/>
            <a:ext cx="8864600" cy="4986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Screen Shot 2012-07-03 at 6.18.31 PM.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9850"/>
            <a:ext cx="9144000" cy="678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Creating a Fractal Quality Management Infrastructure</a:t>
            </a:r>
          </a:p>
        </p:txBody>
      </p:sp>
      <p:sp>
        <p:nvSpPr>
          <p:cNvPr id="45058" name="Content Placeholder 2"/>
          <p:cNvSpPr>
            <a:spLocks noGrp="1"/>
          </p:cNvSpPr>
          <p:nvPr>
            <p:ph idx="1"/>
          </p:nvPr>
        </p:nvSpPr>
        <p:spPr/>
        <p:txBody>
          <a:bodyPr/>
          <a:lstStyle/>
          <a:p>
            <a:r>
              <a:rPr lang="en-US" smtClean="0"/>
              <a:t>Goals and measures</a:t>
            </a:r>
          </a:p>
          <a:p>
            <a:r>
              <a:rPr lang="en-US" smtClean="0"/>
              <a:t>Resources, skills, and theories</a:t>
            </a:r>
          </a:p>
          <a:p>
            <a:r>
              <a:rPr lang="en-US" smtClean="0"/>
              <a:t>Horizontal integration for learning</a:t>
            </a:r>
          </a:p>
          <a:p>
            <a:pPr lvl="1"/>
            <a:r>
              <a:rPr lang="en-US" smtClean="0"/>
              <a:t>Clinical communities</a:t>
            </a:r>
          </a:p>
          <a:p>
            <a:pPr lvl="1"/>
            <a:r>
              <a:rPr lang="en-US" smtClean="0"/>
              <a:t>Peer to Peer review</a:t>
            </a:r>
          </a:p>
          <a:p>
            <a:r>
              <a:rPr lang="en-US" smtClean="0"/>
              <a:t>Vertical integration for accountability</a:t>
            </a:r>
          </a:p>
        </p:txBody>
      </p:sp>
      <p:sp>
        <p:nvSpPr>
          <p:cNvPr id="4505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5E4A81E-1DB9-4EAF-BAD4-1FC2857343E7}" type="datetime1">
              <a:rPr lang="en-US" sz="1200">
                <a:solidFill>
                  <a:srgbClr val="254B8E"/>
                </a:solidFill>
                <a:latin typeface="Arial" pitchFamily="34" charset="0"/>
              </a:rPr>
              <a:pPr/>
              <a:t>12/6/2012</a:t>
            </a:fld>
            <a:endParaRPr lang="en-US" sz="1200">
              <a:solidFill>
                <a:srgbClr val="254B8E"/>
              </a:solidFill>
            </a:endParaRPr>
          </a:p>
        </p:txBody>
      </p:sp>
      <p:sp>
        <p:nvSpPr>
          <p:cNvPr id="4506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200" smtClean="0">
                <a:solidFill>
                  <a:srgbClr val="254B8E"/>
                </a:solidFill>
                <a:latin typeface="Arial" pitchFamily="34" charset="0"/>
              </a:rPr>
              <a:t>Armstrong Institute  for Patient Safety and Quality</a:t>
            </a:r>
          </a:p>
        </p:txBody>
      </p:sp>
      <p:sp>
        <p:nvSpPr>
          <p:cNvPr id="4506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B80A7ED-D4BD-48D8-B220-85F31E454E6F}" type="slidenum">
              <a:rPr lang="en-US" sz="1200">
                <a:solidFill>
                  <a:srgbClr val="254B8E"/>
                </a:solidFill>
                <a:latin typeface="Arial" pitchFamily="34" charset="0"/>
              </a:rPr>
              <a:pPr/>
              <a:t>20</a:t>
            </a:fld>
            <a:endParaRPr lang="en-US" sz="1200">
              <a:solidFill>
                <a:srgbClr val="002C77"/>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Horizontal learning</a:t>
            </a:r>
            <a:br>
              <a:rPr lang="en-US" smtClean="0"/>
            </a:br>
            <a:r>
              <a:rPr lang="en-US" smtClean="0"/>
              <a:t>Clinical Communities</a:t>
            </a:r>
          </a:p>
        </p:txBody>
      </p:sp>
      <p:sp>
        <p:nvSpPr>
          <p:cNvPr id="52226" name="Content Placeholder 2"/>
          <p:cNvSpPr>
            <a:spLocks noGrp="1"/>
          </p:cNvSpPr>
          <p:nvPr>
            <p:ph idx="1"/>
          </p:nvPr>
        </p:nvSpPr>
        <p:spPr/>
        <p:txBody>
          <a:bodyPr/>
          <a:lstStyle/>
          <a:p>
            <a:r>
              <a:rPr lang="en-US" sz="2400" smtClean="0"/>
              <a:t>Group of clinicians who partner with patients and families to eliminate preventable harm, optimize outcomes and experience, and reduce costs</a:t>
            </a:r>
          </a:p>
          <a:p>
            <a:r>
              <a:rPr lang="en-US" sz="2400" smtClean="0"/>
              <a:t>Interventions done with rather than to clinicians</a:t>
            </a:r>
          </a:p>
          <a:p>
            <a:r>
              <a:rPr lang="en-US" sz="2400" smtClean="0"/>
              <a:t>Supported by vertical core yet power is in horizontal links between members</a:t>
            </a:r>
          </a:p>
          <a:p>
            <a:r>
              <a:rPr lang="en-US" sz="2400" smtClean="0"/>
              <a:t>Mobilize collective action, social norms, and cooperation</a:t>
            </a:r>
          </a:p>
          <a:p>
            <a:r>
              <a:rPr lang="en-US" sz="2400" smtClean="0"/>
              <a:t>Encourage participatory and collaborative forms of decision making</a:t>
            </a:r>
          </a:p>
        </p:txBody>
      </p:sp>
      <p:sp>
        <p:nvSpPr>
          <p:cNvPr id="52227"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9498665-E6E5-4C4C-95B9-72C4CE74C17C}" type="datetime1">
              <a:rPr lang="en-US" sz="1200">
                <a:solidFill>
                  <a:srgbClr val="254B8E"/>
                </a:solidFill>
                <a:latin typeface="Arial" pitchFamily="34" charset="0"/>
              </a:rPr>
              <a:pPr/>
              <a:t>12/6/2012</a:t>
            </a:fld>
            <a:endParaRPr lang="en-US" sz="1200">
              <a:solidFill>
                <a:srgbClr val="254B8E"/>
              </a:solidFill>
            </a:endParaRPr>
          </a:p>
        </p:txBody>
      </p:sp>
      <p:sp>
        <p:nvSpPr>
          <p:cNvPr id="52228"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200" smtClean="0">
                <a:solidFill>
                  <a:srgbClr val="254B8E"/>
                </a:solidFill>
                <a:latin typeface="Arial" pitchFamily="34" charset="0"/>
              </a:rPr>
              <a:t>Armstrong Institute  for Patient Safety and Quality</a:t>
            </a:r>
          </a:p>
        </p:txBody>
      </p:sp>
      <p:sp>
        <p:nvSpPr>
          <p:cNvPr id="5222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DA68BD1-3ADA-47AC-8CCA-4B2C5E7719B6}" type="slidenum">
              <a:rPr lang="en-US" sz="1200">
                <a:solidFill>
                  <a:srgbClr val="254B8E"/>
                </a:solidFill>
                <a:latin typeface="Arial" pitchFamily="34" charset="0"/>
              </a:rPr>
              <a:pPr/>
              <a:t>21</a:t>
            </a:fld>
            <a:endParaRPr lang="en-US" sz="1200">
              <a:solidFill>
                <a:srgbClr val="002C77"/>
              </a:solidFill>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457200"/>
            <a:ext cx="8229600" cy="1033463"/>
          </a:xfrm>
        </p:spPr>
        <p:txBody>
          <a:bodyPr/>
          <a:lstStyle/>
          <a:p>
            <a:r>
              <a:rPr lang="en-US" smtClean="0"/>
              <a:t>Horizontal Learning Peer to Peer Review   Getting to 0 CLABSi</a:t>
            </a:r>
          </a:p>
        </p:txBody>
      </p:sp>
      <p:sp>
        <p:nvSpPr>
          <p:cNvPr id="53250" name="Content Placeholder 2"/>
          <p:cNvSpPr>
            <a:spLocks noGrp="1"/>
          </p:cNvSpPr>
          <p:nvPr>
            <p:ph idx="1"/>
          </p:nvPr>
        </p:nvSpPr>
        <p:spPr>
          <a:xfrm>
            <a:off x="381000" y="2057400"/>
            <a:ext cx="8534400" cy="4800600"/>
          </a:xfrm>
        </p:spPr>
        <p:txBody>
          <a:bodyPr/>
          <a:lstStyle/>
          <a:p>
            <a:r>
              <a:rPr lang="en-US" sz="2000" smtClean="0"/>
              <a:t>CEO commits to 0</a:t>
            </a:r>
          </a:p>
          <a:p>
            <a:r>
              <a:rPr lang="en-US" sz="2000" smtClean="0"/>
              <a:t>ICU leaders accountable, know rates, commit to 0</a:t>
            </a:r>
          </a:p>
          <a:p>
            <a:r>
              <a:rPr lang="en-US" sz="2000" smtClean="0"/>
              <a:t>ICU makes it easy to comply with checklist</a:t>
            </a:r>
          </a:p>
          <a:p>
            <a:r>
              <a:rPr lang="en-US" sz="2000" smtClean="0"/>
              <a:t>ICU empowers nurses to ensure compliance</a:t>
            </a:r>
          </a:p>
          <a:p>
            <a:r>
              <a:rPr lang="en-US" sz="2000" smtClean="0"/>
              <a:t>ICU reviews every infection as a defect</a:t>
            </a:r>
          </a:p>
          <a:p>
            <a:r>
              <a:rPr lang="en-US" sz="2000" smtClean="0"/>
              <a:t>ICU standardizes, audits, and improves catheter maintenance</a:t>
            </a:r>
          </a:p>
          <a:p>
            <a:r>
              <a:rPr lang="en-US" sz="2000" smtClean="0"/>
              <a:t>ICU posts and discuss infection rates weeks without an infection</a:t>
            </a:r>
          </a:p>
          <a:p>
            <a:endParaRPr lang="en-US" sz="2000" smtClean="0"/>
          </a:p>
        </p:txBody>
      </p:sp>
      <p:sp>
        <p:nvSpPr>
          <p:cNvPr id="53251" name="TextBox 3"/>
          <p:cNvSpPr txBox="1">
            <a:spLocks noChangeArrowheads="1"/>
          </p:cNvSpPr>
          <p:nvPr/>
        </p:nvSpPr>
        <p:spPr bwMode="auto">
          <a:xfrm>
            <a:off x="762000" y="5410200"/>
            <a:ext cx="78486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2000">
                <a:solidFill>
                  <a:srgbClr val="000000"/>
                </a:solidFill>
                <a:hlinkClick r:id="rId3"/>
              </a:rPr>
              <a:t>http://www.modernhealthcare.com/article/20110725/SUPPLEMENT/307259972/-1</a:t>
            </a:r>
            <a:endParaRPr lang="en-US" sz="2000">
              <a:solidFill>
                <a:srgbClr val="000000"/>
              </a:solidFill>
            </a:endParaRPr>
          </a:p>
          <a:p>
            <a:pPr eaLnBrk="1" hangingPunct="1"/>
            <a:r>
              <a:rPr lang="en-US" sz="2000">
                <a:solidFill>
                  <a:srgbClr val="000000"/>
                </a:solidFill>
              </a:rPr>
              <a:t>Pronovost BMJQS 2012</a:t>
            </a:r>
          </a:p>
        </p:txBody>
      </p:sp>
      <p:sp>
        <p:nvSpPr>
          <p:cNvPr id="53252" name="TextBox 1"/>
          <p:cNvSpPr txBox="1">
            <a:spLocks noChangeArrowheads="1"/>
          </p:cNvSpPr>
          <p:nvPr/>
        </p:nvSpPr>
        <p:spPr bwMode="auto">
          <a:xfrm>
            <a:off x="8763000" y="6550025"/>
            <a:ext cx="381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1400">
                <a:latin typeface="Times New Roman" pitchFamily="18" charset="0"/>
              </a:rPr>
              <a:t>15</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Vertical Integration </a:t>
            </a:r>
            <a:br>
              <a:rPr lang="en-US" smtClean="0"/>
            </a:br>
            <a:r>
              <a:rPr lang="en-US" smtClean="0"/>
              <a:t>Accountability</a:t>
            </a:r>
          </a:p>
        </p:txBody>
      </p:sp>
      <p:sp>
        <p:nvSpPr>
          <p:cNvPr id="55298" name="Content Placeholder 2"/>
          <p:cNvSpPr>
            <a:spLocks noGrp="1"/>
          </p:cNvSpPr>
          <p:nvPr>
            <p:ph idx="1"/>
          </p:nvPr>
        </p:nvSpPr>
        <p:spPr/>
        <p:txBody>
          <a:bodyPr/>
          <a:lstStyle/>
          <a:p>
            <a:r>
              <a:rPr lang="en-US" dirty="0" smtClean="0"/>
              <a:t>Dual reporting</a:t>
            </a:r>
          </a:p>
          <a:p>
            <a:r>
              <a:rPr lang="en-US" dirty="0" smtClean="0"/>
              <a:t>Each level meets with safety teams from lower levels</a:t>
            </a:r>
          </a:p>
          <a:p>
            <a:r>
              <a:rPr lang="en-US" dirty="0" smtClean="0"/>
              <a:t>Build capacity and advance the science</a:t>
            </a:r>
          </a:p>
          <a:p>
            <a:r>
              <a:rPr lang="en-US" dirty="0" smtClean="0"/>
              <a:t>Transparency</a:t>
            </a:r>
          </a:p>
          <a:p>
            <a:r>
              <a:rPr lang="en-US" dirty="0" smtClean="0"/>
              <a:t>Escalating review for missed milestones</a:t>
            </a:r>
          </a:p>
        </p:txBody>
      </p:sp>
      <p:sp>
        <p:nvSpPr>
          <p:cNvPr id="5529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19A5035-1732-4AD4-832D-25615B5987DD}" type="datetime1">
              <a:rPr lang="en-US" sz="1200">
                <a:solidFill>
                  <a:srgbClr val="254B8E"/>
                </a:solidFill>
                <a:latin typeface="Arial" pitchFamily="34" charset="0"/>
              </a:rPr>
              <a:pPr/>
              <a:t>12/6/2012</a:t>
            </a:fld>
            <a:endParaRPr lang="en-US" sz="1200">
              <a:solidFill>
                <a:srgbClr val="254B8E"/>
              </a:solidFill>
            </a:endParaRPr>
          </a:p>
        </p:txBody>
      </p:sp>
      <p:sp>
        <p:nvSpPr>
          <p:cNvPr id="5530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200" smtClean="0">
                <a:solidFill>
                  <a:srgbClr val="254B8E"/>
                </a:solidFill>
                <a:latin typeface="Arial" pitchFamily="34" charset="0"/>
              </a:rPr>
              <a:t>Armstrong Institute  for Patient Safety and Quality</a:t>
            </a:r>
          </a:p>
        </p:txBody>
      </p:sp>
      <p:sp>
        <p:nvSpPr>
          <p:cNvPr id="5530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BD666C5-BB77-4D15-89D3-0B0931949E33}" type="slidenum">
              <a:rPr lang="en-US" sz="1200">
                <a:solidFill>
                  <a:srgbClr val="254B8E"/>
                </a:solidFill>
                <a:latin typeface="Arial" pitchFamily="34" charset="0"/>
              </a:rPr>
              <a:pPr/>
              <a:t>23</a:t>
            </a:fld>
            <a:endParaRPr lang="en-US" sz="1200">
              <a:solidFill>
                <a:srgbClr val="002C77"/>
              </a:solidFill>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5725" y="1371600"/>
            <a:ext cx="8829675"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p:cNvSpPr>
            <a:spLocks noGrp="1"/>
          </p:cNvSpPr>
          <p:nvPr>
            <p:ph type="title"/>
          </p:nvPr>
        </p:nvSpPr>
        <p:spPr>
          <a:xfrm>
            <a:off x="685800" y="228600"/>
            <a:ext cx="7924800" cy="609600"/>
          </a:xfrm>
        </p:spPr>
        <p:txBody>
          <a:bodyPr/>
          <a:lstStyle/>
          <a:p>
            <a:pPr algn="ctr"/>
            <a:r>
              <a:rPr lang="en-US" sz="100" smtClean="0"/>
              <a:t/>
            </a:r>
            <a:br>
              <a:rPr lang="en-US" sz="100" smtClean="0"/>
            </a:br>
            <a:r>
              <a:rPr lang="en-US" sz="2100" smtClean="0"/>
              <a:t>JHHS Accountability Plan: Core Measure Performance</a:t>
            </a:r>
          </a:p>
        </p:txBody>
      </p:sp>
      <p:pic>
        <p:nvPicPr>
          <p:cNvPr id="583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685800"/>
            <a:ext cx="8839200" cy="601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From Heroism to Safe Design: eliminating all harms</a:t>
            </a:r>
          </a:p>
        </p:txBody>
      </p:sp>
      <p:sp>
        <p:nvSpPr>
          <p:cNvPr id="60418" name="Content Placeholder 2"/>
          <p:cNvSpPr>
            <a:spLocks noGrp="1"/>
          </p:cNvSpPr>
          <p:nvPr>
            <p:ph idx="1"/>
          </p:nvPr>
        </p:nvSpPr>
        <p:spPr/>
        <p:txBody>
          <a:bodyPr/>
          <a:lstStyle/>
          <a:p>
            <a:r>
              <a:rPr lang="en-US" smtClean="0"/>
              <a:t>Partner with patients, their families and others to </a:t>
            </a:r>
          </a:p>
          <a:p>
            <a:pPr lvl="1"/>
            <a:r>
              <a:rPr lang="en-US" smtClean="0"/>
              <a:t>Eliminate preventable harm</a:t>
            </a:r>
          </a:p>
          <a:p>
            <a:pPr lvl="1"/>
            <a:r>
              <a:rPr lang="en-US" smtClean="0"/>
              <a:t>Optimize patient outcomes and experience</a:t>
            </a:r>
          </a:p>
          <a:p>
            <a:pPr lvl="1"/>
            <a:r>
              <a:rPr lang="en-US" smtClean="0"/>
              <a:t>Reduce waste</a:t>
            </a:r>
          </a:p>
        </p:txBody>
      </p:sp>
      <p:sp>
        <p:nvSpPr>
          <p:cNvPr id="6041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743708E-C18B-4E40-BC1F-A9033E8510E5}" type="datetime1">
              <a:rPr lang="en-US" sz="1200">
                <a:solidFill>
                  <a:srgbClr val="254B8E"/>
                </a:solidFill>
                <a:latin typeface="Arial" pitchFamily="34" charset="0"/>
              </a:rPr>
              <a:pPr/>
              <a:t>12/6/2012</a:t>
            </a:fld>
            <a:endParaRPr lang="en-US" sz="1200">
              <a:solidFill>
                <a:srgbClr val="254B8E"/>
              </a:solidFill>
            </a:endParaRPr>
          </a:p>
        </p:txBody>
      </p:sp>
      <p:sp>
        <p:nvSpPr>
          <p:cNvPr id="5" name="Footer Placeholder 4"/>
          <p:cNvSpPr>
            <a:spLocks noGrp="1"/>
          </p:cNvSpPr>
          <p:nvPr>
            <p:ph type="ftr" sz="quarter" idx="11"/>
          </p:nvPr>
        </p:nvSpPr>
        <p:spPr/>
        <p:txBody>
          <a:bodyPr/>
          <a:lstStyle/>
          <a:p>
            <a:pPr>
              <a:defRPr/>
            </a:pPr>
            <a:r>
              <a:rPr lang="en-US" smtClean="0"/>
              <a:t>Armstrong Institute  for Patient Safety and Quality</a:t>
            </a:r>
            <a:endParaRPr lang="en-US"/>
          </a:p>
        </p:txBody>
      </p:sp>
      <p:sp>
        <p:nvSpPr>
          <p:cNvPr id="6042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1BD2740-20B8-4081-9DE2-0603E5CC70DA}" type="slidenum">
              <a:rPr lang="en-US" sz="1200">
                <a:solidFill>
                  <a:srgbClr val="254B8E"/>
                </a:solidFill>
                <a:latin typeface="Arial" pitchFamily="34" charset="0"/>
              </a:rPr>
              <a:pPr/>
              <a:t>26</a:t>
            </a:fld>
            <a:endParaRPr lang="en-US" sz="1200">
              <a:solidFill>
                <a:srgbClr val="002C77"/>
              </a:solidFill>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AIRPLANES</a:t>
            </a:r>
          </a:p>
        </p:txBody>
      </p:sp>
      <p:sp>
        <p:nvSpPr>
          <p:cNvPr id="61442" name="Content Placeholder 2"/>
          <p:cNvSpPr>
            <a:spLocks noGrp="1"/>
          </p:cNvSpPr>
          <p:nvPr>
            <p:ph idx="1"/>
          </p:nvPr>
        </p:nvSpPr>
        <p:spPr/>
        <p:txBody>
          <a:bodyPr/>
          <a:lstStyle/>
          <a:p>
            <a:endParaRPr lang="en-US" smtClean="0"/>
          </a:p>
        </p:txBody>
      </p:sp>
      <p:sp>
        <p:nvSpPr>
          <p:cNvPr id="61443"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200" smtClean="0">
                <a:solidFill>
                  <a:srgbClr val="254B8E"/>
                </a:solidFill>
                <a:latin typeface="Arial" pitchFamily="34" charset="0"/>
              </a:rPr>
              <a:t>Armstrong Institute for Patient Safety and Quality</a:t>
            </a:r>
          </a:p>
        </p:txBody>
      </p:sp>
      <p:sp>
        <p:nvSpPr>
          <p:cNvPr id="61444"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9A84F27-FF79-4AF3-8125-CFB8133FCC14}" type="slidenum">
              <a:rPr lang="en-US" sz="1200">
                <a:solidFill>
                  <a:srgbClr val="254B8E"/>
                </a:solidFill>
                <a:latin typeface="Arial" pitchFamily="34" charset="0"/>
              </a:rPr>
              <a:pPr/>
              <a:t>27</a:t>
            </a:fld>
            <a:endParaRPr lang="en-US" sz="1200">
              <a:solidFill>
                <a:srgbClr val="002C77"/>
              </a:solidFill>
              <a:latin typeface="Arial" pitchFamily="34" charset="0"/>
            </a:endParaRPr>
          </a:p>
        </p:txBody>
      </p:sp>
      <p:pic>
        <p:nvPicPr>
          <p:cNvPr id="61445"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1752600"/>
            <a:ext cx="8915400" cy="473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147638"/>
            <a:ext cx="7877175" cy="461962"/>
          </a:xfrm>
        </p:spPr>
        <p:txBody>
          <a:bodyPr/>
          <a:lstStyle/>
          <a:p>
            <a:r>
              <a:rPr lang="en-US" smtClean="0"/>
              <a:t>Hospitals in general, and especially ICUs</a:t>
            </a:r>
          </a:p>
        </p:txBody>
      </p:sp>
      <p:sp>
        <p:nvSpPr>
          <p:cNvPr id="8" name="TextBox 7"/>
          <p:cNvSpPr txBox="1">
            <a:spLocks noChangeArrowheads="1"/>
          </p:cNvSpPr>
          <p:nvPr/>
        </p:nvSpPr>
        <p:spPr bwMode="auto">
          <a:xfrm>
            <a:off x="4953000" y="5799138"/>
            <a:ext cx="3748088" cy="830262"/>
          </a:xfrm>
          <a:prstGeom prst="rect">
            <a:avLst/>
          </a:prstGeom>
          <a:solidFill>
            <a:srgbClr val="C00000"/>
          </a:solidFill>
          <a:ln w="12700">
            <a:solidFill>
              <a:schemeClr val="tx1"/>
            </a:solidFill>
            <a:miter lim="800000"/>
            <a:headEnd/>
            <a:tailEnd/>
          </a:ln>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b="1">
                <a:solidFill>
                  <a:schemeClr val="bg1"/>
                </a:solidFill>
                <a:latin typeface="Verdana" pitchFamily="34" charset="0"/>
              </a:rPr>
              <a:t>Current Version – Worse</a:t>
            </a:r>
          </a:p>
        </p:txBody>
      </p:sp>
      <p:sp>
        <p:nvSpPr>
          <p:cNvPr id="62467" name="TextBox 9"/>
          <p:cNvSpPr txBox="1">
            <a:spLocks noChangeArrowheads="1"/>
          </p:cNvSpPr>
          <p:nvPr/>
        </p:nvSpPr>
        <p:spPr bwMode="auto">
          <a:xfrm>
            <a:off x="381000" y="6030913"/>
            <a:ext cx="3733800" cy="369887"/>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b="1">
                <a:latin typeface="Verdana" pitchFamily="34" charset="0"/>
              </a:rPr>
              <a:t>Early 1980</a:t>
            </a:r>
            <a:r>
              <a:rPr lang="en-US" altLang="en-US" b="1">
                <a:latin typeface="Verdana" pitchFamily="34" charset="0"/>
              </a:rPr>
              <a:t>’</a:t>
            </a:r>
            <a:r>
              <a:rPr lang="en-US" b="1">
                <a:latin typeface="Verdana" pitchFamily="34" charset="0"/>
              </a:rPr>
              <a:t>s</a:t>
            </a:r>
          </a:p>
        </p:txBody>
      </p:sp>
      <p:pic>
        <p:nvPicPr>
          <p:cNvPr id="62468" name="Content Placeholder 5" descr="nsg-early-days.jpeg"/>
          <p:cNvPicPr>
            <a:picLocks noGrp="1" noChangeAspect="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152400" y="1828800"/>
            <a:ext cx="4333875" cy="3830638"/>
          </a:xfrm>
          <a:ln w="57150">
            <a:solidFill>
              <a:schemeClr val="tx1"/>
            </a:solidFill>
            <a:miter lim="800000"/>
            <a:headEnd/>
            <a:tailEnd/>
          </a:ln>
        </p:spPr>
      </p:pic>
      <p:pic>
        <p:nvPicPr>
          <p:cNvPr id="14" name="Picture 2" descr="C:\Users\georgeb\Desktop\Feb 2012 board\ICU.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648200" y="1852613"/>
            <a:ext cx="4341813" cy="3786187"/>
          </a:xfrm>
          <a:prstGeom prst="rect">
            <a:avLst/>
          </a:prstGeom>
          <a:noFill/>
          <a:ln w="571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Rory Staunton</a:t>
            </a:r>
            <a:br>
              <a:rPr lang="en-US" smtClean="0"/>
            </a:br>
            <a:r>
              <a:rPr lang="en-US" b="0" smtClean="0"/>
              <a:t>12 years old</a:t>
            </a:r>
          </a:p>
        </p:txBody>
      </p:sp>
      <p:sp>
        <p:nvSpPr>
          <p:cNvPr id="65538"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200" smtClean="0">
                <a:solidFill>
                  <a:srgbClr val="254B8E"/>
                </a:solidFill>
                <a:latin typeface="Arial" pitchFamily="34" charset="0"/>
              </a:rPr>
              <a:t>Armstrong Institute for Patient Safety and Quality</a:t>
            </a:r>
          </a:p>
        </p:txBody>
      </p:sp>
      <p:sp>
        <p:nvSpPr>
          <p:cNvPr id="65539"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C5B149B-3AAE-441A-BC80-51A0F071684B}" type="slidenum">
              <a:rPr lang="en-US" sz="1200">
                <a:solidFill>
                  <a:srgbClr val="254B8E"/>
                </a:solidFill>
                <a:latin typeface="Arial" pitchFamily="34" charset="0"/>
              </a:rPr>
              <a:pPr/>
              <a:t>29</a:t>
            </a:fld>
            <a:endParaRPr lang="en-US" sz="1200">
              <a:solidFill>
                <a:srgbClr val="002C77"/>
              </a:solidFill>
              <a:latin typeface="Arial" pitchFamily="34" charset="0"/>
            </a:endParaRPr>
          </a:p>
        </p:txBody>
      </p:sp>
      <p:pic>
        <p:nvPicPr>
          <p:cNvPr id="65540" name="Picture 7" descr="12about1-articleLarge.jpe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3000" y="1790700"/>
            <a:ext cx="6858000" cy="3771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1" name="TextBox 12"/>
          <p:cNvSpPr txBox="1">
            <a:spLocks noChangeArrowheads="1"/>
          </p:cNvSpPr>
          <p:nvPr/>
        </p:nvSpPr>
        <p:spPr bwMode="auto">
          <a:xfrm>
            <a:off x="1533525" y="5562600"/>
            <a:ext cx="6162675"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altLang="en-US" i="1">
                <a:solidFill>
                  <a:srgbClr val="404040"/>
                </a:solidFill>
              </a:rPr>
              <a:t>“</a:t>
            </a:r>
            <a:r>
              <a:rPr lang="en-US" i="1">
                <a:solidFill>
                  <a:srgbClr val="404040"/>
                </a:solidFill>
              </a:rPr>
              <a:t>the most profound 12 year old I had ever met</a:t>
            </a:r>
            <a:r>
              <a:rPr lang="en-US" altLang="en-US" i="1">
                <a:solidFill>
                  <a:srgbClr val="404040"/>
                </a:solidFill>
              </a:rPr>
              <a:t>”</a:t>
            </a:r>
            <a:endParaRPr lang="en-US" i="1">
              <a:solidFill>
                <a:srgbClr val="404040"/>
              </a:solidFill>
            </a:endParaRPr>
          </a:p>
          <a:p>
            <a:pPr algn="ctr" eaLnBrk="1" hangingPunct="1"/>
            <a:r>
              <a:rPr lang="en-US" sz="1800">
                <a:solidFill>
                  <a:srgbClr val="404040"/>
                </a:solidFill>
              </a:rPr>
              <a:t>- Kevin Burgoyne, debate coach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endParaRPr lang="en-US" smtClean="0">
              <a:latin typeface="Calibri" pitchFamily="34" charset="0"/>
            </a:endParaRPr>
          </a:p>
        </p:txBody>
      </p:sp>
      <p:sp>
        <p:nvSpPr>
          <p:cNvPr id="30722" name="Content Placeholder 2"/>
          <p:cNvSpPr>
            <a:spLocks noGrp="1"/>
          </p:cNvSpPr>
          <p:nvPr>
            <p:ph idx="1"/>
          </p:nvPr>
        </p:nvSpPr>
        <p:spPr/>
        <p:txBody>
          <a:bodyPr/>
          <a:lstStyle/>
          <a:p>
            <a:endParaRPr lang="en-US" smtClean="0">
              <a:latin typeface="Calibri" pitchFamily="34" charset="0"/>
            </a:endParaRPr>
          </a:p>
        </p:txBody>
      </p:sp>
      <p:sp>
        <p:nvSpPr>
          <p:cNvPr id="30723" name="Text Placeholder 3"/>
          <p:cNvSpPr>
            <a:spLocks noGrp="1"/>
          </p:cNvSpPr>
          <p:nvPr>
            <p:ph type="body" sz="half" idx="2"/>
          </p:nvPr>
        </p:nvSpPr>
        <p:spPr/>
        <p:txBody>
          <a:bodyPr/>
          <a:lstStyle/>
          <a:p>
            <a:endParaRPr lang="en-US" smtClean="0">
              <a:latin typeface="Calibri" pitchFamily="34" charset="0"/>
            </a:endParaRPr>
          </a:p>
        </p:txBody>
      </p:sp>
      <p:graphicFrame>
        <p:nvGraphicFramePr>
          <p:cNvPr id="30724" name="Object 2"/>
          <p:cNvGraphicFramePr>
            <a:graphicFrameLocks noChangeAspect="1"/>
          </p:cNvGraphicFramePr>
          <p:nvPr/>
        </p:nvGraphicFramePr>
        <p:xfrm>
          <a:off x="2239963" y="1192213"/>
          <a:ext cx="4664075" cy="4473575"/>
        </p:xfrm>
        <a:graphic>
          <a:graphicData uri="http://schemas.openxmlformats.org/presentationml/2006/ole">
            <p:oleObj spid="_x0000_s90116" name="Acrobat Document" r:id="rId3" imgW="7766280" imgH="7466400" progId="AcroExch.Document.7">
              <p:embed/>
            </p:oleObj>
          </a:graphicData>
        </a:graphic>
      </p:graphicFrame>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Footer Placeholder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200" smtClean="0">
                <a:solidFill>
                  <a:srgbClr val="254B8E"/>
                </a:solidFill>
                <a:latin typeface="Arial" pitchFamily="34" charset="0"/>
              </a:rPr>
              <a:t>Armstrong Institute for Patient Safety and Quality</a:t>
            </a:r>
          </a:p>
        </p:txBody>
      </p:sp>
      <p:sp>
        <p:nvSpPr>
          <p:cNvPr id="64514"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6A4230F-ED9A-4293-BA14-3112B82998A8}" type="slidenum">
              <a:rPr lang="en-US" sz="1200">
                <a:solidFill>
                  <a:srgbClr val="254B8E"/>
                </a:solidFill>
                <a:latin typeface="Arial" pitchFamily="34" charset="0"/>
              </a:rPr>
              <a:pPr/>
              <a:t>30</a:t>
            </a:fld>
            <a:endParaRPr lang="en-US" sz="1200">
              <a:solidFill>
                <a:srgbClr val="002C77"/>
              </a:solidFill>
              <a:latin typeface="Arial" pitchFamily="34" charset="0"/>
            </a:endParaRPr>
          </a:p>
        </p:txBody>
      </p:sp>
      <p:pic>
        <p:nvPicPr>
          <p:cNvPr id="64515" name="Picture 7" descr="sepsisweb_sd.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0" y="1393825"/>
            <a:ext cx="9144000" cy="649288"/>
          </a:xfrm>
          <a:prstGeom prst="rect">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a:p>
        </p:txBody>
      </p:sp>
      <p:sp>
        <p:nvSpPr>
          <p:cNvPr id="154" name="Rectangle 153"/>
          <p:cNvSpPr/>
          <p:nvPr/>
        </p:nvSpPr>
        <p:spPr>
          <a:xfrm>
            <a:off x="6961188" y="5295900"/>
            <a:ext cx="2141537" cy="1562100"/>
          </a:xfrm>
          <a:prstGeom prst="rect">
            <a:avLst/>
          </a:prstGeom>
          <a:gradFill flip="none" rotWithShape="1">
            <a:gsLst>
              <a:gs pos="0">
                <a:schemeClr val="accent1">
                  <a:lumMod val="20000"/>
                  <a:lumOff val="80000"/>
                </a:schemeClr>
              </a:gs>
              <a:gs pos="100000">
                <a:schemeClr val="bg1">
                  <a:lumMod val="95000"/>
                </a:schemeClr>
              </a:gs>
            </a:gsLst>
            <a:lin ang="5820000" scaled="0"/>
            <a:tileRect/>
          </a:gradFill>
          <a:ln w="19050"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yriad Pro"/>
            </a:endParaRPr>
          </a:p>
        </p:txBody>
      </p:sp>
      <p:sp>
        <p:nvSpPr>
          <p:cNvPr id="80" name="Rectangle 79"/>
          <p:cNvSpPr/>
          <p:nvPr/>
        </p:nvSpPr>
        <p:spPr>
          <a:xfrm>
            <a:off x="95250" y="681038"/>
            <a:ext cx="2149475" cy="1831975"/>
          </a:xfrm>
          <a:prstGeom prst="rect">
            <a:avLst/>
          </a:prstGeom>
          <a:gradFill flip="none" rotWithShape="1">
            <a:gsLst>
              <a:gs pos="0">
                <a:schemeClr val="accent1">
                  <a:lumMod val="20000"/>
                  <a:lumOff val="80000"/>
                </a:schemeClr>
              </a:gs>
              <a:gs pos="100000">
                <a:schemeClr val="bg1">
                  <a:lumMod val="95000"/>
                </a:schemeClr>
              </a:gs>
            </a:gsLst>
            <a:lin ang="5820000" scaled="0"/>
            <a:tileRect/>
          </a:gradFill>
          <a:ln w="19050"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yriad Pro"/>
            </a:endParaRPr>
          </a:p>
        </p:txBody>
      </p:sp>
      <p:sp>
        <p:nvSpPr>
          <p:cNvPr id="70660" name="TextBox 140"/>
          <p:cNvSpPr txBox="1">
            <a:spLocks noChangeArrowheads="1"/>
          </p:cNvSpPr>
          <p:nvPr/>
        </p:nvSpPr>
        <p:spPr bwMode="auto">
          <a:xfrm rot="3606788">
            <a:off x="6131719" y="2328069"/>
            <a:ext cx="100965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000">
                <a:solidFill>
                  <a:schemeClr val="bg1"/>
                </a:solidFill>
                <a:latin typeface="Myriad Pro" charset="0"/>
              </a:rPr>
              <a:t>BP Drug XYZ</a:t>
            </a:r>
          </a:p>
        </p:txBody>
      </p:sp>
      <p:pic>
        <p:nvPicPr>
          <p:cNvPr id="70661" name="Picture 1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455738" y="711200"/>
            <a:ext cx="5919787" cy="591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0" y="-1110"/>
            <a:ext cx="9144000" cy="221447"/>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latin typeface="Myriad Pro"/>
            </a:endParaRPr>
          </a:p>
        </p:txBody>
      </p:sp>
      <p:sp>
        <p:nvSpPr>
          <p:cNvPr id="64" name="Rounded Rectangle 63"/>
          <p:cNvSpPr/>
          <p:nvPr/>
        </p:nvSpPr>
        <p:spPr>
          <a:xfrm>
            <a:off x="215383" y="2159395"/>
            <a:ext cx="821212" cy="224742"/>
          </a:xfrm>
          <a:prstGeom prst="roundRect">
            <a:avLst/>
          </a:prstGeom>
          <a:gradFill>
            <a:gsLst>
              <a:gs pos="0">
                <a:schemeClr val="bg1">
                  <a:lumMod val="50000"/>
                </a:schemeClr>
              </a:gs>
              <a:gs pos="100000">
                <a:schemeClr val="bg1">
                  <a:lumMod val="85000"/>
                </a:schemeClr>
              </a:gs>
            </a:gsLst>
          </a:gradFill>
          <a:ln/>
        </p:spPr>
        <p:style>
          <a:lnRef idx="0">
            <a:schemeClr val="accent1"/>
          </a:lnRef>
          <a:fillRef idx="3">
            <a:schemeClr val="accent1"/>
          </a:fillRef>
          <a:effectRef idx="3">
            <a:schemeClr val="accent1"/>
          </a:effectRef>
          <a:fontRef idx="minor">
            <a:schemeClr val="lt1"/>
          </a:fontRef>
        </p:style>
        <p:txBody>
          <a:bodyPr tIns="9144" bIns="9144" anchor="ct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200" b="1">
                <a:latin typeface="Myriad Pro" charset="0"/>
              </a:rPr>
              <a:t>ADD…</a:t>
            </a:r>
            <a:endParaRPr lang="en-US" sz="1200">
              <a:latin typeface="Myra" charset="0"/>
            </a:endParaRPr>
          </a:p>
        </p:txBody>
      </p:sp>
      <p:sp>
        <p:nvSpPr>
          <p:cNvPr id="78" name="TextBox 77"/>
          <p:cNvSpPr txBox="1"/>
          <p:nvPr/>
        </p:nvSpPr>
        <p:spPr>
          <a:xfrm>
            <a:off x="1133475" y="847725"/>
            <a:ext cx="1493838" cy="676275"/>
          </a:xfrm>
          <a:prstGeom prst="rect">
            <a:avLst/>
          </a:prstGeom>
          <a:noFill/>
        </p:spPr>
        <p:txBody>
          <a:bodyPr>
            <a:spAutoFit/>
          </a:bodyPr>
          <a:lstStyle/>
          <a:p>
            <a:pPr>
              <a:defRPr/>
            </a:pPr>
            <a:r>
              <a:rPr lang="en-US" sz="950" dirty="0">
                <a:latin typeface="Myriad Pro"/>
                <a:ea typeface="MS PGothic" charset="0"/>
                <a:cs typeface="MS PGothic" charset="0"/>
              </a:rPr>
              <a:t>BED #:  _____</a:t>
            </a:r>
          </a:p>
          <a:p>
            <a:pPr>
              <a:defRPr/>
            </a:pPr>
            <a:r>
              <a:rPr lang="en-US" sz="950" dirty="0">
                <a:latin typeface="Myriad Pro"/>
                <a:ea typeface="MS PGothic" charset="0"/>
                <a:cs typeface="MS PGothic" charset="0"/>
              </a:rPr>
              <a:t>NAME: _____</a:t>
            </a:r>
          </a:p>
          <a:p>
            <a:pPr>
              <a:defRPr/>
            </a:pPr>
            <a:r>
              <a:rPr lang="en-US" sz="950" dirty="0">
                <a:latin typeface="Myriad Pro"/>
                <a:ea typeface="MS PGothic" charset="0"/>
                <a:cs typeface="MS PGothic" charset="0"/>
              </a:rPr>
              <a:t>AGE:     _____</a:t>
            </a:r>
          </a:p>
          <a:p>
            <a:pPr>
              <a:defRPr/>
            </a:pPr>
            <a:r>
              <a:rPr lang="en-US" sz="950" dirty="0">
                <a:latin typeface="Myriad Pro"/>
                <a:ea typeface="MS PGothic" charset="0"/>
                <a:cs typeface="MS PGothic" charset="0"/>
              </a:rPr>
              <a:t>WT (lbs, Kg) _____</a:t>
            </a:r>
          </a:p>
        </p:txBody>
      </p:sp>
      <p:sp>
        <p:nvSpPr>
          <p:cNvPr id="79" name="TextBox 78"/>
          <p:cNvSpPr txBox="1"/>
          <p:nvPr/>
        </p:nvSpPr>
        <p:spPr>
          <a:xfrm>
            <a:off x="111125" y="1614488"/>
            <a:ext cx="1223963" cy="530225"/>
          </a:xfrm>
          <a:prstGeom prst="rect">
            <a:avLst/>
          </a:prstGeom>
          <a:noFill/>
        </p:spPr>
        <p:txBody>
          <a:bodyPr wrap="none">
            <a:spAutoFit/>
          </a:bodyPr>
          <a:lstStyle/>
          <a:p>
            <a:pPr>
              <a:defRPr/>
            </a:pPr>
            <a:r>
              <a:rPr lang="en-US" sz="950" dirty="0">
                <a:latin typeface="Myriad Pro"/>
                <a:ea typeface="MS PGothic" charset="0"/>
                <a:cs typeface="MS PGothic" charset="0"/>
              </a:rPr>
              <a:t>ALLERGIES:</a:t>
            </a:r>
          </a:p>
          <a:p>
            <a:pPr marL="228600" indent="-228600">
              <a:buFontTx/>
              <a:buAutoNum type="arabicParenBoth"/>
              <a:defRPr/>
            </a:pPr>
            <a:r>
              <a:rPr lang="en-US" sz="950" dirty="0">
                <a:latin typeface="Myriad Pro"/>
                <a:ea typeface="MS PGothic" charset="0"/>
                <a:cs typeface="MS PGothic" charset="0"/>
              </a:rPr>
              <a:t>_____________</a:t>
            </a:r>
          </a:p>
          <a:p>
            <a:pPr marL="228600" indent="-228600">
              <a:defRPr/>
            </a:pPr>
            <a:r>
              <a:rPr lang="en-US" sz="950" dirty="0">
                <a:latin typeface="Myriad Pro"/>
                <a:ea typeface="MS PGothic" charset="0"/>
                <a:cs typeface="MS PGothic" charset="0"/>
              </a:rPr>
              <a:t>(2) 	_____________</a:t>
            </a:r>
          </a:p>
        </p:txBody>
      </p:sp>
      <p:sp>
        <p:nvSpPr>
          <p:cNvPr id="70670" name="TextBox 100"/>
          <p:cNvSpPr txBox="1">
            <a:spLocks noChangeArrowheads="1"/>
          </p:cNvSpPr>
          <p:nvPr/>
        </p:nvSpPr>
        <p:spPr bwMode="auto">
          <a:xfrm rot="-1966561">
            <a:off x="3836988" y="2925763"/>
            <a:ext cx="3127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600" b="1">
                <a:latin typeface="Myriad Pro" charset="0"/>
              </a:rPr>
              <a:t>HR</a:t>
            </a:r>
          </a:p>
        </p:txBody>
      </p:sp>
      <p:sp>
        <p:nvSpPr>
          <p:cNvPr id="70671" name="TextBox 101"/>
          <p:cNvSpPr txBox="1">
            <a:spLocks noChangeArrowheads="1"/>
          </p:cNvSpPr>
          <p:nvPr/>
        </p:nvSpPr>
        <p:spPr bwMode="auto">
          <a:xfrm rot="-1966561">
            <a:off x="3863975" y="3008313"/>
            <a:ext cx="366713" cy="271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600" b="1">
                <a:latin typeface="Myriad Pro" charset="0"/>
              </a:rPr>
              <a:t>Sp0</a:t>
            </a:r>
            <a:r>
              <a:rPr lang="en-US" sz="600" b="1" baseline="-25000">
                <a:latin typeface="Myriad Pro" charset="0"/>
              </a:rPr>
              <a:t>2</a:t>
            </a:r>
          </a:p>
        </p:txBody>
      </p:sp>
      <p:sp>
        <p:nvSpPr>
          <p:cNvPr id="70672" name="TextBox 102"/>
          <p:cNvSpPr txBox="1">
            <a:spLocks noChangeArrowheads="1"/>
          </p:cNvSpPr>
          <p:nvPr/>
        </p:nvSpPr>
        <p:spPr bwMode="auto">
          <a:xfrm rot="-1966561">
            <a:off x="3935413" y="3095625"/>
            <a:ext cx="4159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600" b="1">
                <a:latin typeface="Myriad Pro" charset="0"/>
              </a:rPr>
              <a:t>Temp</a:t>
            </a:r>
            <a:endParaRPr lang="en-US" sz="600" b="1" baseline="-25000">
              <a:latin typeface="Myriad Pro" charset="0"/>
            </a:endParaRPr>
          </a:p>
        </p:txBody>
      </p:sp>
      <p:sp>
        <p:nvSpPr>
          <p:cNvPr id="70673" name="TextBox 98"/>
          <p:cNvSpPr txBox="1">
            <a:spLocks noChangeArrowheads="1"/>
          </p:cNvSpPr>
          <p:nvPr/>
        </p:nvSpPr>
        <p:spPr bwMode="auto">
          <a:xfrm rot="-1966561">
            <a:off x="3776663" y="2838450"/>
            <a:ext cx="2968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600" b="1">
                <a:latin typeface="Myriad Pro" charset="0"/>
              </a:rPr>
              <a:t>BP</a:t>
            </a:r>
          </a:p>
        </p:txBody>
      </p:sp>
      <p:sp>
        <p:nvSpPr>
          <p:cNvPr id="70674" name="TextBox 4"/>
          <p:cNvSpPr txBox="1">
            <a:spLocks noChangeArrowheads="1"/>
          </p:cNvSpPr>
          <p:nvPr/>
        </p:nvSpPr>
        <p:spPr bwMode="auto">
          <a:xfrm>
            <a:off x="4154488" y="490538"/>
            <a:ext cx="52387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200">
                <a:latin typeface="Myriad Pro" charset="0"/>
              </a:rPr>
              <a:t>0000</a:t>
            </a:r>
          </a:p>
        </p:txBody>
      </p:sp>
      <p:sp>
        <p:nvSpPr>
          <p:cNvPr id="70675" name="TextBox 5"/>
          <p:cNvSpPr txBox="1">
            <a:spLocks noChangeArrowheads="1"/>
          </p:cNvSpPr>
          <p:nvPr/>
        </p:nvSpPr>
        <p:spPr bwMode="auto">
          <a:xfrm>
            <a:off x="7300913" y="3511550"/>
            <a:ext cx="525462"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200">
                <a:latin typeface="Myriad Pro" charset="0"/>
              </a:rPr>
              <a:t>0600</a:t>
            </a:r>
          </a:p>
        </p:txBody>
      </p:sp>
      <p:sp>
        <p:nvSpPr>
          <p:cNvPr id="70676" name="TextBox 6"/>
          <p:cNvSpPr txBox="1">
            <a:spLocks noChangeArrowheads="1"/>
          </p:cNvSpPr>
          <p:nvPr/>
        </p:nvSpPr>
        <p:spPr bwMode="auto">
          <a:xfrm>
            <a:off x="4160838" y="6581775"/>
            <a:ext cx="5254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200">
                <a:latin typeface="Myriad Pro" charset="0"/>
              </a:rPr>
              <a:t>1200</a:t>
            </a:r>
          </a:p>
        </p:txBody>
      </p:sp>
      <p:sp>
        <p:nvSpPr>
          <p:cNvPr id="70677" name="TextBox 7"/>
          <p:cNvSpPr txBox="1">
            <a:spLocks noChangeArrowheads="1"/>
          </p:cNvSpPr>
          <p:nvPr/>
        </p:nvSpPr>
        <p:spPr bwMode="auto">
          <a:xfrm>
            <a:off x="1011238" y="3511550"/>
            <a:ext cx="525462"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200">
                <a:latin typeface="Myriad Pro" charset="0"/>
              </a:rPr>
              <a:t>1800</a:t>
            </a:r>
          </a:p>
        </p:txBody>
      </p:sp>
      <p:sp>
        <p:nvSpPr>
          <p:cNvPr id="70678" name="TextBox 12"/>
          <p:cNvSpPr txBox="1">
            <a:spLocks noChangeArrowheads="1"/>
          </p:cNvSpPr>
          <p:nvPr/>
        </p:nvSpPr>
        <p:spPr bwMode="auto">
          <a:xfrm>
            <a:off x="3968750" y="325438"/>
            <a:ext cx="98107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200" b="1">
                <a:latin typeface="Myriad Pro" charset="0"/>
              </a:rPr>
              <a:t>LOS DAY 4</a:t>
            </a:r>
          </a:p>
        </p:txBody>
      </p:sp>
      <p:grpSp>
        <p:nvGrpSpPr>
          <p:cNvPr id="70679" name="Group 161"/>
          <p:cNvGrpSpPr>
            <a:grpSpLocks/>
          </p:cNvGrpSpPr>
          <p:nvPr/>
        </p:nvGrpSpPr>
        <p:grpSpPr bwMode="auto">
          <a:xfrm>
            <a:off x="6810375" y="938213"/>
            <a:ext cx="608013" cy="935037"/>
            <a:chOff x="6672525" y="924104"/>
            <a:chExt cx="608558" cy="934871"/>
          </a:xfrm>
        </p:grpSpPr>
        <p:sp>
          <p:nvSpPr>
            <p:cNvPr id="70775" name="TextBox 30"/>
            <p:cNvSpPr txBox="1">
              <a:spLocks noChangeArrowheads="1"/>
            </p:cNvSpPr>
            <p:nvPr/>
          </p:nvSpPr>
          <p:spPr bwMode="auto">
            <a:xfrm rot="3024517">
              <a:off x="6548773" y="1413316"/>
              <a:ext cx="52450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200">
                  <a:latin typeface="Myriad Pro" charset="0"/>
                </a:rPr>
                <a:t>0330</a:t>
              </a:r>
            </a:p>
          </p:txBody>
        </p:sp>
        <p:sp>
          <p:nvSpPr>
            <p:cNvPr id="70776" name="TextBox 31"/>
            <p:cNvSpPr txBox="1">
              <a:spLocks noChangeArrowheads="1"/>
            </p:cNvSpPr>
            <p:nvPr/>
          </p:nvSpPr>
          <p:spPr bwMode="auto">
            <a:xfrm rot="2972898">
              <a:off x="6582815" y="1160707"/>
              <a:ext cx="93487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200" b="1">
                  <a:latin typeface="Myriad Pro" charset="0"/>
                </a:rPr>
                <a:t>CURRENT</a:t>
              </a:r>
            </a:p>
            <a:p>
              <a:pPr algn="ctr" eaLnBrk="1" hangingPunct="1"/>
              <a:r>
                <a:rPr lang="en-US" sz="1200" b="1">
                  <a:latin typeface="Myriad Pro" charset="0"/>
                </a:rPr>
                <a:t>TIME</a:t>
              </a:r>
            </a:p>
          </p:txBody>
        </p:sp>
      </p:grpSp>
      <p:sp>
        <p:nvSpPr>
          <p:cNvPr id="54" name="TextBox 53"/>
          <p:cNvSpPr txBox="1"/>
          <p:nvPr/>
        </p:nvSpPr>
        <p:spPr>
          <a:xfrm>
            <a:off x="60959" y="5597531"/>
            <a:ext cx="1421166" cy="1200329"/>
          </a:xfrm>
          <a:prstGeom prst="rect">
            <a:avLst/>
          </a:prstGeom>
          <a:solidFill>
            <a:schemeClr val="bg1">
              <a:lumMod val="85000"/>
            </a:schemeClr>
          </a:solidFill>
          <a:scene3d>
            <a:camera prst="orthographicFront"/>
            <a:lightRig rig="threePt" dir="t"/>
          </a:scene3d>
          <a:sp3d>
            <a:bevelT prst="relaxedInset"/>
          </a:sp3d>
        </p:spPr>
        <p:txBody>
          <a:bodyPr>
            <a:spAutoFit/>
          </a:bodyPr>
          <a:lstStyle/>
          <a:p>
            <a:pPr>
              <a:defRPr/>
            </a:pPr>
            <a:r>
              <a:rPr lang="en-US" sz="800" b="1" dirty="0">
                <a:latin typeface="Myriad Pro"/>
                <a:ea typeface="MS PGothic" charset="0"/>
                <a:cs typeface="MS PGothic" charset="0"/>
              </a:rPr>
              <a:t>    DRUG ADMIN</a:t>
            </a:r>
          </a:p>
          <a:p>
            <a:pPr>
              <a:defRPr/>
            </a:pPr>
            <a:r>
              <a:rPr lang="en-US" sz="800" b="1" dirty="0">
                <a:latin typeface="Myriad Pro"/>
                <a:ea typeface="MS PGothic" charset="0"/>
                <a:cs typeface="MS PGothic" charset="0"/>
              </a:rPr>
              <a:t>    EMAR</a:t>
            </a:r>
          </a:p>
          <a:p>
            <a:pPr>
              <a:defRPr/>
            </a:pPr>
            <a:r>
              <a:rPr lang="en-US" sz="800" b="1" dirty="0">
                <a:latin typeface="Myriad Pro"/>
                <a:ea typeface="MS PGothic" charset="0"/>
                <a:cs typeface="MS PGothic" charset="0"/>
              </a:rPr>
              <a:t>    RADIOLOGY</a:t>
            </a:r>
          </a:p>
          <a:p>
            <a:pPr>
              <a:defRPr/>
            </a:pPr>
            <a:r>
              <a:rPr lang="en-US" sz="800" b="1" dirty="0">
                <a:latin typeface="Myriad Pro"/>
                <a:ea typeface="MS PGothic" charset="0"/>
                <a:cs typeface="MS PGothic" charset="0"/>
              </a:rPr>
              <a:t>    ANGLE HOB</a:t>
            </a:r>
          </a:p>
          <a:p>
            <a:pPr>
              <a:defRPr/>
            </a:pPr>
            <a:r>
              <a:rPr lang="en-US" sz="800" b="1" dirty="0">
                <a:latin typeface="Myriad Pro"/>
                <a:ea typeface="MS PGothic" charset="0"/>
                <a:cs typeface="MS PGothic" charset="0"/>
              </a:rPr>
              <a:t>    VITALS</a:t>
            </a:r>
          </a:p>
          <a:p>
            <a:pPr>
              <a:defRPr/>
            </a:pPr>
            <a:r>
              <a:rPr lang="en-US" sz="800" b="1" dirty="0">
                <a:latin typeface="Myriad Pro"/>
                <a:ea typeface="MS PGothic" charset="0"/>
                <a:cs typeface="MS PGothic" charset="0"/>
              </a:rPr>
              <a:t>    MEDICAL SYSTEMS</a:t>
            </a:r>
          </a:p>
          <a:p>
            <a:pPr>
              <a:defRPr/>
            </a:pPr>
            <a:r>
              <a:rPr lang="en-US" sz="800" b="1" dirty="0">
                <a:latin typeface="Myriad Pro"/>
                <a:ea typeface="MS PGothic" charset="0"/>
                <a:cs typeface="MS PGothic" charset="0"/>
              </a:rPr>
              <a:t>    TIME ON VENTILATOR</a:t>
            </a:r>
          </a:p>
          <a:p>
            <a:pPr>
              <a:defRPr/>
            </a:pPr>
            <a:r>
              <a:rPr lang="en-US" sz="800" b="1" dirty="0">
                <a:latin typeface="Myriad Pro"/>
                <a:ea typeface="MS PGothic" charset="0"/>
                <a:cs typeface="MS PGothic" charset="0"/>
              </a:rPr>
              <a:t>    AMBULATION</a:t>
            </a:r>
          </a:p>
          <a:p>
            <a:pPr>
              <a:defRPr/>
            </a:pPr>
            <a:r>
              <a:rPr lang="en-US" sz="800" b="1" dirty="0">
                <a:latin typeface="Myriad Pro"/>
                <a:ea typeface="MS PGothic" charset="0"/>
                <a:cs typeface="MS PGothic" charset="0"/>
              </a:rPr>
              <a:t>    AGITATION</a:t>
            </a:r>
          </a:p>
        </p:txBody>
      </p:sp>
      <p:sp>
        <p:nvSpPr>
          <p:cNvPr id="55" name="Action Button: Custom 54"/>
          <p:cNvSpPr/>
          <p:nvPr/>
        </p:nvSpPr>
        <p:spPr>
          <a:xfrm>
            <a:off x="135231" y="5676480"/>
            <a:ext cx="79899" cy="79899"/>
          </a:xfrm>
          <a:prstGeom prst="actionButtonBlank">
            <a:avLst/>
          </a:prstGeom>
          <a:gradFill>
            <a:gsLst>
              <a:gs pos="34000">
                <a:srgbClr val="51B000"/>
              </a:gs>
              <a:gs pos="100000">
                <a:schemeClr val="accent3">
                  <a:tint val="50000"/>
                  <a:shade val="100000"/>
                  <a:satMod val="350000"/>
                </a:schemeClr>
              </a:gs>
            </a:gsLst>
          </a:gra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latin typeface="Myriad Pro"/>
            </a:endParaRPr>
          </a:p>
        </p:txBody>
      </p:sp>
      <p:sp>
        <p:nvSpPr>
          <p:cNvPr id="57" name="Action Button: Custom 56"/>
          <p:cNvSpPr/>
          <p:nvPr/>
        </p:nvSpPr>
        <p:spPr>
          <a:xfrm>
            <a:off x="135231" y="5802878"/>
            <a:ext cx="79899" cy="79899"/>
          </a:xfrm>
          <a:prstGeom prst="actionButtonBlank">
            <a:avLst/>
          </a:prstGeom>
          <a:solidFill>
            <a:schemeClr val="bg1">
              <a:lumMod val="85000"/>
            </a:schemeClr>
          </a:solidFill>
          <a:ln w="952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yriad Pro"/>
            </a:endParaRPr>
          </a:p>
        </p:txBody>
      </p:sp>
      <p:sp>
        <p:nvSpPr>
          <p:cNvPr id="59" name="Action Button: Custom 58"/>
          <p:cNvSpPr/>
          <p:nvPr/>
        </p:nvSpPr>
        <p:spPr>
          <a:xfrm>
            <a:off x="135231" y="5929276"/>
            <a:ext cx="79899" cy="79899"/>
          </a:xfrm>
          <a:prstGeom prst="actionButtonBlank">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latin typeface="Myriad Pro"/>
            </a:endParaRPr>
          </a:p>
        </p:txBody>
      </p:sp>
      <p:sp>
        <p:nvSpPr>
          <p:cNvPr id="60" name="Action Button: Custom 59"/>
          <p:cNvSpPr/>
          <p:nvPr/>
        </p:nvSpPr>
        <p:spPr>
          <a:xfrm>
            <a:off x="135231" y="6055674"/>
            <a:ext cx="79899" cy="79899"/>
          </a:xfrm>
          <a:prstGeom prst="actionButtonBlank">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latin typeface="Myriad Pro"/>
            </a:endParaRPr>
          </a:p>
        </p:txBody>
      </p:sp>
      <p:sp>
        <p:nvSpPr>
          <p:cNvPr id="62" name="Action Button: Custom 61"/>
          <p:cNvSpPr/>
          <p:nvPr/>
        </p:nvSpPr>
        <p:spPr>
          <a:xfrm>
            <a:off x="135231" y="6169071"/>
            <a:ext cx="79899" cy="79899"/>
          </a:xfrm>
          <a:prstGeom prst="actionButtonBlank">
            <a:avLst/>
          </a:prstGeom>
          <a:gradFill>
            <a:gsLst>
              <a:gs pos="0">
                <a:srgbClr val="FFEF00"/>
              </a:gs>
              <a:gs pos="100000">
                <a:srgbClr val="FEFFBE"/>
              </a:gs>
            </a:gsLst>
          </a:gradFill>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latin typeface="Myriad Pro"/>
            </a:endParaRPr>
          </a:p>
        </p:txBody>
      </p:sp>
      <p:sp>
        <p:nvSpPr>
          <p:cNvPr id="63" name="Action Button: Custom 62"/>
          <p:cNvSpPr/>
          <p:nvPr/>
        </p:nvSpPr>
        <p:spPr>
          <a:xfrm>
            <a:off x="135231" y="6299803"/>
            <a:ext cx="79899" cy="79899"/>
          </a:xfrm>
          <a:prstGeom prst="actionButtonBlank">
            <a:avLst/>
          </a:prstGeom>
          <a:solidFill>
            <a:schemeClr val="bg1">
              <a:lumMod val="85000"/>
            </a:schemeClr>
          </a:solidFill>
          <a:ln w="952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yriad Pro"/>
            </a:endParaRPr>
          </a:p>
        </p:txBody>
      </p:sp>
      <p:sp>
        <p:nvSpPr>
          <p:cNvPr id="67" name="Rectangle 66"/>
          <p:cNvSpPr/>
          <p:nvPr/>
        </p:nvSpPr>
        <p:spPr>
          <a:xfrm>
            <a:off x="1254125" y="5648325"/>
            <a:ext cx="160338" cy="1100138"/>
          </a:xfrm>
          <a:prstGeom prst="rect">
            <a:avLst/>
          </a:prstGeom>
          <a:solidFill>
            <a:schemeClr val="bg1">
              <a:lumMod val="8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yriad Pro"/>
            </a:endParaRPr>
          </a:p>
        </p:txBody>
      </p:sp>
      <p:sp>
        <p:nvSpPr>
          <p:cNvPr id="70" name="Isosceles Triangle 69"/>
          <p:cNvSpPr/>
          <p:nvPr/>
        </p:nvSpPr>
        <p:spPr>
          <a:xfrm>
            <a:off x="1249363" y="5648325"/>
            <a:ext cx="168275" cy="889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yriad Pro"/>
            </a:endParaRPr>
          </a:p>
        </p:txBody>
      </p:sp>
      <p:sp>
        <p:nvSpPr>
          <p:cNvPr id="81" name="Isosceles Triangle 80"/>
          <p:cNvSpPr/>
          <p:nvPr/>
        </p:nvSpPr>
        <p:spPr>
          <a:xfrm flipV="1">
            <a:off x="1249363" y="6661150"/>
            <a:ext cx="168275" cy="8890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yriad Pro"/>
            </a:endParaRPr>
          </a:p>
        </p:txBody>
      </p:sp>
      <p:sp>
        <p:nvSpPr>
          <p:cNvPr id="89" name="Action Button: Custom 88"/>
          <p:cNvSpPr/>
          <p:nvPr/>
        </p:nvSpPr>
        <p:spPr>
          <a:xfrm>
            <a:off x="135231" y="6412288"/>
            <a:ext cx="79899" cy="79899"/>
          </a:xfrm>
          <a:prstGeom prst="actionButtonBlank">
            <a:avLst/>
          </a:prstGeom>
          <a:solidFill>
            <a:schemeClr val="bg1">
              <a:lumMod val="85000"/>
            </a:schemeClr>
          </a:solidFill>
          <a:ln w="952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yriad Pro"/>
            </a:endParaRPr>
          </a:p>
        </p:txBody>
      </p:sp>
      <p:sp>
        <p:nvSpPr>
          <p:cNvPr id="90" name="Action Button: Custom 89"/>
          <p:cNvSpPr/>
          <p:nvPr/>
        </p:nvSpPr>
        <p:spPr>
          <a:xfrm>
            <a:off x="135231" y="6524773"/>
            <a:ext cx="79899" cy="79899"/>
          </a:xfrm>
          <a:prstGeom prst="actionButtonBlank">
            <a:avLst/>
          </a:prstGeom>
          <a:solidFill>
            <a:schemeClr val="bg1">
              <a:lumMod val="85000"/>
            </a:schemeClr>
          </a:solidFill>
          <a:ln w="952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yriad Pro"/>
            </a:endParaRPr>
          </a:p>
        </p:txBody>
      </p:sp>
      <p:sp>
        <p:nvSpPr>
          <p:cNvPr id="91" name="Action Button: Custom 90"/>
          <p:cNvSpPr/>
          <p:nvPr/>
        </p:nvSpPr>
        <p:spPr>
          <a:xfrm>
            <a:off x="135231" y="6637258"/>
            <a:ext cx="79899" cy="79899"/>
          </a:xfrm>
          <a:prstGeom prst="actionButtonBlank">
            <a:avLst/>
          </a:prstGeom>
          <a:solidFill>
            <a:schemeClr val="bg1">
              <a:lumMod val="85000"/>
            </a:schemeClr>
          </a:solidFill>
          <a:ln w="9525"/>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yriad Pro"/>
            </a:endParaRPr>
          </a:p>
        </p:txBody>
      </p:sp>
      <p:sp>
        <p:nvSpPr>
          <p:cNvPr id="139" name="Rectangle 138"/>
          <p:cNvSpPr/>
          <p:nvPr/>
        </p:nvSpPr>
        <p:spPr>
          <a:xfrm>
            <a:off x="7618413" y="525463"/>
            <a:ext cx="1381125" cy="1663700"/>
          </a:xfrm>
          <a:prstGeom prst="rect">
            <a:avLst/>
          </a:prstGeom>
          <a:gradFill flip="none" rotWithShape="1">
            <a:gsLst>
              <a:gs pos="0">
                <a:schemeClr val="accent1">
                  <a:lumMod val="20000"/>
                  <a:lumOff val="80000"/>
                </a:schemeClr>
              </a:gs>
              <a:gs pos="100000">
                <a:schemeClr val="bg1">
                  <a:lumMod val="95000"/>
                </a:schemeClr>
              </a:gs>
            </a:gsLst>
            <a:lin ang="5820000" scaled="0"/>
            <a:tileRect/>
          </a:gradFill>
          <a:ln w="19050"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yriad Pro"/>
            </a:endParaRPr>
          </a:p>
        </p:txBody>
      </p:sp>
      <p:sp>
        <p:nvSpPr>
          <p:cNvPr id="140" name="Rectangle 139"/>
          <p:cNvSpPr/>
          <p:nvPr/>
        </p:nvSpPr>
        <p:spPr>
          <a:xfrm>
            <a:off x="7618411" y="334545"/>
            <a:ext cx="1381427" cy="18109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050" b="1" dirty="0">
                <a:solidFill>
                  <a:srgbClr val="000000"/>
                </a:solidFill>
                <a:latin typeface="Myriad Pro"/>
              </a:rPr>
              <a:t>DRUG ADMIN</a:t>
            </a:r>
          </a:p>
        </p:txBody>
      </p:sp>
      <p:cxnSp>
        <p:nvCxnSpPr>
          <p:cNvPr id="142" name="Straight Connector 141"/>
          <p:cNvCxnSpPr/>
          <p:nvPr/>
        </p:nvCxnSpPr>
        <p:spPr>
          <a:xfrm>
            <a:off x="7877175" y="763588"/>
            <a:ext cx="852488" cy="0"/>
          </a:xfrm>
          <a:prstGeom prst="line">
            <a:avLst/>
          </a:prstGeom>
        </p:spPr>
        <p:style>
          <a:lnRef idx="1">
            <a:schemeClr val="accent1"/>
          </a:lnRef>
          <a:fillRef idx="0">
            <a:schemeClr val="accent1"/>
          </a:fillRef>
          <a:effectRef idx="0">
            <a:schemeClr val="accent1"/>
          </a:effectRef>
          <a:fontRef idx="minor">
            <a:schemeClr val="tx1"/>
          </a:fontRef>
        </p:style>
      </p:cxnSp>
      <p:sp>
        <p:nvSpPr>
          <p:cNvPr id="147" name="Rounded Rectangle 146"/>
          <p:cNvSpPr/>
          <p:nvPr/>
        </p:nvSpPr>
        <p:spPr>
          <a:xfrm>
            <a:off x="8386587" y="701748"/>
            <a:ext cx="238991" cy="135082"/>
          </a:xfrm>
          <a:prstGeom prst="round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8" name="Straight Connector 147"/>
          <p:cNvCxnSpPr/>
          <p:nvPr/>
        </p:nvCxnSpPr>
        <p:spPr>
          <a:xfrm>
            <a:off x="7885113" y="1114425"/>
            <a:ext cx="850900" cy="0"/>
          </a:xfrm>
          <a:prstGeom prst="line">
            <a:avLst/>
          </a:prstGeom>
        </p:spPr>
        <p:style>
          <a:lnRef idx="1">
            <a:schemeClr val="accent1"/>
          </a:lnRef>
          <a:fillRef idx="0">
            <a:schemeClr val="accent1"/>
          </a:fillRef>
          <a:effectRef idx="0">
            <a:schemeClr val="accent1"/>
          </a:effectRef>
          <a:fontRef idx="minor">
            <a:schemeClr val="tx1"/>
          </a:fontRef>
        </p:style>
      </p:cxnSp>
      <p:sp>
        <p:nvSpPr>
          <p:cNvPr id="149" name="Rounded Rectangle 148"/>
          <p:cNvSpPr/>
          <p:nvPr/>
        </p:nvSpPr>
        <p:spPr>
          <a:xfrm>
            <a:off x="8081788" y="1051575"/>
            <a:ext cx="238991" cy="135082"/>
          </a:xfrm>
          <a:prstGeom prst="round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Rectangle 149"/>
          <p:cNvSpPr/>
          <p:nvPr/>
        </p:nvSpPr>
        <p:spPr>
          <a:xfrm>
            <a:off x="7668676" y="1324674"/>
            <a:ext cx="1270102" cy="768927"/>
          </a:xfrm>
          <a:prstGeom prst="rect">
            <a:avLst/>
          </a:prstGeom>
          <a:solidFill>
            <a:schemeClr val="bg1"/>
          </a:solidFill>
          <a:ln w="12700" cmpd="sng"/>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800" dirty="0">
                <a:solidFill>
                  <a:schemeClr val="tx1"/>
                </a:solidFill>
                <a:latin typeface="Myriad Pro"/>
              </a:rPr>
              <a:t>Annotations:_______________________________________________________________________________________________</a:t>
            </a:r>
          </a:p>
        </p:txBody>
      </p:sp>
      <p:sp>
        <p:nvSpPr>
          <p:cNvPr id="70728" name="TextBox 16"/>
          <p:cNvSpPr txBox="1">
            <a:spLocks noChangeArrowheads="1"/>
          </p:cNvSpPr>
          <p:nvPr/>
        </p:nvSpPr>
        <p:spPr bwMode="auto">
          <a:xfrm rot="1287048">
            <a:off x="4918075" y="1165225"/>
            <a:ext cx="762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000" b="1">
                <a:solidFill>
                  <a:schemeClr val="bg1"/>
                </a:solidFill>
                <a:latin typeface="Myriad Pro" charset="0"/>
              </a:rPr>
              <a:t>Antibiotic</a:t>
            </a:r>
          </a:p>
          <a:p>
            <a:pPr algn="ctr" eaLnBrk="1" hangingPunct="1"/>
            <a:r>
              <a:rPr lang="en-US" sz="1000" b="1">
                <a:solidFill>
                  <a:schemeClr val="bg1"/>
                </a:solidFill>
                <a:latin typeface="Myriad Pro" charset="0"/>
              </a:rPr>
              <a:t>XYZ</a:t>
            </a:r>
          </a:p>
        </p:txBody>
      </p:sp>
      <p:sp>
        <p:nvSpPr>
          <p:cNvPr id="70729" name="TextBox 126"/>
          <p:cNvSpPr txBox="1">
            <a:spLocks noChangeArrowheads="1"/>
          </p:cNvSpPr>
          <p:nvPr/>
        </p:nvSpPr>
        <p:spPr bwMode="auto">
          <a:xfrm rot="-3384232">
            <a:off x="1942306" y="2101057"/>
            <a:ext cx="6683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000" b="1">
                <a:solidFill>
                  <a:schemeClr val="bg1"/>
                </a:solidFill>
                <a:latin typeface="Myriad Pro" charset="0"/>
              </a:rPr>
              <a:t>BP Drug</a:t>
            </a:r>
          </a:p>
          <a:p>
            <a:pPr algn="ctr" eaLnBrk="1" hangingPunct="1"/>
            <a:r>
              <a:rPr lang="en-US" sz="1000" b="1">
                <a:solidFill>
                  <a:schemeClr val="bg1"/>
                </a:solidFill>
                <a:latin typeface="Myriad Pro" charset="0"/>
              </a:rPr>
              <a:t>XYZ</a:t>
            </a:r>
          </a:p>
        </p:txBody>
      </p:sp>
      <p:sp>
        <p:nvSpPr>
          <p:cNvPr id="70730" name="TextBox 127"/>
          <p:cNvSpPr txBox="1">
            <a:spLocks noChangeArrowheads="1"/>
          </p:cNvSpPr>
          <p:nvPr/>
        </p:nvSpPr>
        <p:spPr bwMode="auto">
          <a:xfrm rot="-6224486">
            <a:off x="1573213" y="4010025"/>
            <a:ext cx="762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000" b="1">
                <a:solidFill>
                  <a:schemeClr val="bg1"/>
                </a:solidFill>
                <a:latin typeface="Myriad Pro" charset="0"/>
              </a:rPr>
              <a:t>Antibiotic</a:t>
            </a:r>
          </a:p>
          <a:p>
            <a:pPr algn="ctr" eaLnBrk="1" hangingPunct="1"/>
            <a:r>
              <a:rPr lang="en-US" sz="1000" b="1">
                <a:solidFill>
                  <a:schemeClr val="bg1"/>
                </a:solidFill>
                <a:latin typeface="Myriad Pro" charset="0"/>
              </a:rPr>
              <a:t>XYZ</a:t>
            </a:r>
          </a:p>
        </p:txBody>
      </p:sp>
      <p:sp>
        <p:nvSpPr>
          <p:cNvPr id="70731" name="TextBox 133"/>
          <p:cNvSpPr txBox="1">
            <a:spLocks noChangeArrowheads="1"/>
          </p:cNvSpPr>
          <p:nvPr/>
        </p:nvSpPr>
        <p:spPr bwMode="auto">
          <a:xfrm rot="-1798792">
            <a:off x="2738438" y="1127125"/>
            <a:ext cx="762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000" b="1">
                <a:solidFill>
                  <a:schemeClr val="bg1"/>
                </a:solidFill>
                <a:latin typeface="Myriad Pro" charset="0"/>
              </a:rPr>
              <a:t>Antibiotic</a:t>
            </a:r>
          </a:p>
          <a:p>
            <a:pPr algn="ctr" eaLnBrk="1" hangingPunct="1"/>
            <a:r>
              <a:rPr lang="en-US" sz="1000" b="1">
                <a:solidFill>
                  <a:schemeClr val="bg1"/>
                </a:solidFill>
                <a:latin typeface="Myriad Pro" charset="0"/>
              </a:rPr>
              <a:t>XYZ</a:t>
            </a:r>
          </a:p>
        </p:txBody>
      </p:sp>
      <p:sp>
        <p:nvSpPr>
          <p:cNvPr id="70732" name="TextBox 137"/>
          <p:cNvSpPr txBox="1">
            <a:spLocks noChangeArrowheads="1"/>
          </p:cNvSpPr>
          <p:nvPr/>
        </p:nvSpPr>
        <p:spPr bwMode="auto">
          <a:xfrm rot="3401029">
            <a:off x="6124575" y="2236788"/>
            <a:ext cx="6667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000" b="1">
                <a:solidFill>
                  <a:schemeClr val="bg1"/>
                </a:solidFill>
                <a:latin typeface="Myriad Pro" charset="0"/>
              </a:rPr>
              <a:t>BP Drug</a:t>
            </a:r>
          </a:p>
          <a:p>
            <a:pPr algn="ctr" eaLnBrk="1" hangingPunct="1"/>
            <a:r>
              <a:rPr lang="en-US" sz="1000" b="1">
                <a:solidFill>
                  <a:schemeClr val="bg1"/>
                </a:solidFill>
                <a:latin typeface="Myriad Pro" charset="0"/>
              </a:rPr>
              <a:t>ABC</a:t>
            </a:r>
          </a:p>
        </p:txBody>
      </p:sp>
      <p:sp>
        <p:nvSpPr>
          <p:cNvPr id="70733" name="TextBox 123"/>
          <p:cNvSpPr txBox="1">
            <a:spLocks noChangeArrowheads="1"/>
          </p:cNvSpPr>
          <p:nvPr/>
        </p:nvSpPr>
        <p:spPr bwMode="auto">
          <a:xfrm rot="2398669">
            <a:off x="5732463" y="1654175"/>
            <a:ext cx="6667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000" b="1">
                <a:solidFill>
                  <a:schemeClr val="bg1"/>
                </a:solidFill>
                <a:latin typeface="Myriad Pro" charset="0"/>
              </a:rPr>
              <a:t>BP Drug</a:t>
            </a:r>
          </a:p>
          <a:p>
            <a:pPr algn="ctr" eaLnBrk="1" hangingPunct="1"/>
            <a:r>
              <a:rPr lang="en-US" sz="1000" b="1">
                <a:solidFill>
                  <a:schemeClr val="bg1"/>
                </a:solidFill>
                <a:latin typeface="Myriad Pro" charset="0"/>
              </a:rPr>
              <a:t>ABC</a:t>
            </a:r>
          </a:p>
        </p:txBody>
      </p:sp>
      <p:sp>
        <p:nvSpPr>
          <p:cNvPr id="70734" name="TextBox 37"/>
          <p:cNvSpPr txBox="1">
            <a:spLocks noChangeArrowheads="1"/>
          </p:cNvSpPr>
          <p:nvPr/>
        </p:nvSpPr>
        <p:spPr bwMode="auto">
          <a:xfrm>
            <a:off x="3879850" y="992188"/>
            <a:ext cx="8382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900" b="1">
                <a:solidFill>
                  <a:srgbClr val="000000"/>
                </a:solidFill>
                <a:latin typeface="Myriad Pro" charset="0"/>
              </a:rPr>
              <a:t>DRUG/FLUID</a:t>
            </a:r>
          </a:p>
          <a:p>
            <a:pPr algn="ctr" eaLnBrk="1" hangingPunct="1"/>
            <a:r>
              <a:rPr lang="en-US" sz="900" b="1">
                <a:solidFill>
                  <a:srgbClr val="000000"/>
                </a:solidFill>
                <a:latin typeface="Myriad Pro" charset="0"/>
              </a:rPr>
              <a:t>ADMIN</a:t>
            </a:r>
          </a:p>
        </p:txBody>
      </p:sp>
      <p:sp>
        <p:nvSpPr>
          <p:cNvPr id="70735" name="TextBox 38"/>
          <p:cNvSpPr txBox="1">
            <a:spLocks noChangeArrowheads="1"/>
          </p:cNvSpPr>
          <p:nvPr/>
        </p:nvSpPr>
        <p:spPr bwMode="auto">
          <a:xfrm>
            <a:off x="3986213" y="1592263"/>
            <a:ext cx="671512"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900" b="1">
                <a:solidFill>
                  <a:srgbClr val="000000"/>
                </a:solidFill>
                <a:latin typeface="Myriad Pro" charset="0"/>
              </a:rPr>
              <a:t>ACVITITY</a:t>
            </a:r>
          </a:p>
        </p:txBody>
      </p:sp>
      <p:sp>
        <p:nvSpPr>
          <p:cNvPr id="70736" name="TextBox 87"/>
          <p:cNvSpPr txBox="1">
            <a:spLocks noChangeArrowheads="1"/>
          </p:cNvSpPr>
          <p:nvPr/>
        </p:nvSpPr>
        <p:spPr bwMode="auto">
          <a:xfrm>
            <a:off x="4113213" y="2806700"/>
            <a:ext cx="5445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900" b="1">
                <a:solidFill>
                  <a:srgbClr val="000000"/>
                </a:solidFill>
                <a:latin typeface="Myriad Pro" charset="0"/>
              </a:rPr>
              <a:t>VITALS</a:t>
            </a:r>
          </a:p>
        </p:txBody>
      </p:sp>
      <p:sp>
        <p:nvSpPr>
          <p:cNvPr id="70737" name="TextBox 39"/>
          <p:cNvSpPr txBox="1">
            <a:spLocks noChangeArrowheads="1"/>
          </p:cNvSpPr>
          <p:nvPr/>
        </p:nvSpPr>
        <p:spPr bwMode="auto">
          <a:xfrm>
            <a:off x="4030663" y="2336800"/>
            <a:ext cx="671512"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900" b="1">
                <a:solidFill>
                  <a:srgbClr val="000000"/>
                </a:solidFill>
                <a:latin typeface="Myriad Pro" charset="0"/>
              </a:rPr>
              <a:t>EXERCISE</a:t>
            </a:r>
          </a:p>
        </p:txBody>
      </p:sp>
      <p:sp>
        <p:nvSpPr>
          <p:cNvPr id="70738" name="TextBox 119"/>
          <p:cNvSpPr txBox="1">
            <a:spLocks noChangeArrowheads="1"/>
          </p:cNvSpPr>
          <p:nvPr/>
        </p:nvSpPr>
        <p:spPr bwMode="auto">
          <a:xfrm>
            <a:off x="3873500" y="1863725"/>
            <a:ext cx="9556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900" b="1">
                <a:latin typeface="Myriad Pro" charset="0"/>
              </a:rPr>
              <a:t>NURSING</a:t>
            </a:r>
          </a:p>
          <a:p>
            <a:pPr algn="ctr" eaLnBrk="1" hangingPunct="1"/>
            <a:r>
              <a:rPr lang="en-US" sz="900" b="1">
                <a:latin typeface="Myriad Pro" charset="0"/>
              </a:rPr>
              <a:t>INTERACTIONS</a:t>
            </a:r>
          </a:p>
        </p:txBody>
      </p:sp>
      <p:sp>
        <p:nvSpPr>
          <p:cNvPr id="137" name="TextBox 136"/>
          <p:cNvSpPr>
            <a:spLocks noChangeArrowheads="1"/>
          </p:cNvSpPr>
          <p:nvPr/>
        </p:nvSpPr>
        <p:spPr bwMode="auto">
          <a:xfrm>
            <a:off x="5684838" y="517525"/>
            <a:ext cx="1390650" cy="561975"/>
          </a:xfrm>
          <a:prstGeom prst="wedgeRoundRectCallout">
            <a:avLst>
              <a:gd name="adj1" fmla="val 22324"/>
              <a:gd name="adj2" fmla="val 176213"/>
              <a:gd name="adj3" fmla="val 16667"/>
            </a:avLst>
          </a:prstGeom>
          <a:solidFill>
            <a:srgbClr val="FFFF00">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p>
            <a:pPr algn="ctr"/>
            <a:r>
              <a:rPr lang="en-US" sz="900">
                <a:solidFill>
                  <a:srgbClr val="800000"/>
                </a:solidFill>
                <a:latin typeface="Myriad Pro" charset="0"/>
              </a:rPr>
              <a:t>Cursor slaved to start/end time on horizontal plot </a:t>
            </a:r>
            <a:br>
              <a:rPr lang="en-US" sz="900">
                <a:solidFill>
                  <a:srgbClr val="800000"/>
                </a:solidFill>
                <a:latin typeface="Myriad Pro" charset="0"/>
              </a:rPr>
            </a:br>
            <a:r>
              <a:rPr lang="en-US" sz="900">
                <a:solidFill>
                  <a:srgbClr val="800000"/>
                </a:solidFill>
                <a:latin typeface="Myriad Pro" charset="0"/>
              </a:rPr>
              <a:t>drill down</a:t>
            </a:r>
          </a:p>
        </p:txBody>
      </p:sp>
      <p:sp>
        <p:nvSpPr>
          <p:cNvPr id="169" name="TextBox 168"/>
          <p:cNvSpPr>
            <a:spLocks noChangeArrowheads="1"/>
          </p:cNvSpPr>
          <p:nvPr/>
        </p:nvSpPr>
        <p:spPr bwMode="auto">
          <a:xfrm>
            <a:off x="7146925" y="2301875"/>
            <a:ext cx="1468438" cy="407988"/>
          </a:xfrm>
          <a:prstGeom prst="wedgeRoundRectCallout">
            <a:avLst>
              <a:gd name="adj1" fmla="val -63245"/>
              <a:gd name="adj2" fmla="val 29315"/>
              <a:gd name="adj3" fmla="val 16667"/>
            </a:avLst>
          </a:prstGeom>
          <a:solidFill>
            <a:srgbClr val="FFFF00">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p>
            <a:pPr algn="ctr"/>
            <a:r>
              <a:rPr lang="en-US" sz="900">
                <a:solidFill>
                  <a:srgbClr val="800000"/>
                </a:solidFill>
                <a:latin typeface="Myriad Pro" charset="0"/>
              </a:rPr>
              <a:t>Near term task: start BP </a:t>
            </a:r>
            <a:br>
              <a:rPr lang="en-US" sz="900">
                <a:solidFill>
                  <a:srgbClr val="800000"/>
                </a:solidFill>
                <a:latin typeface="Myriad Pro" charset="0"/>
              </a:rPr>
            </a:br>
            <a:r>
              <a:rPr lang="en-US" sz="900">
                <a:solidFill>
                  <a:srgbClr val="800000"/>
                </a:solidFill>
                <a:latin typeface="Myriad Pro" charset="0"/>
              </a:rPr>
              <a:t>Drug XYZ infusion</a:t>
            </a:r>
          </a:p>
        </p:txBody>
      </p:sp>
      <p:sp>
        <p:nvSpPr>
          <p:cNvPr id="170" name="TextBox 169"/>
          <p:cNvSpPr>
            <a:spLocks noChangeArrowheads="1"/>
          </p:cNvSpPr>
          <p:nvPr/>
        </p:nvSpPr>
        <p:spPr bwMode="auto">
          <a:xfrm>
            <a:off x="6694488" y="3198813"/>
            <a:ext cx="1435100" cy="255587"/>
          </a:xfrm>
          <a:prstGeom prst="wedgeRoundRectCallout">
            <a:avLst>
              <a:gd name="adj1" fmla="val -62741"/>
              <a:gd name="adj2" fmla="val -235426"/>
              <a:gd name="adj3" fmla="val 16667"/>
            </a:avLst>
          </a:prstGeom>
          <a:solidFill>
            <a:srgbClr val="FFFF00">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p>
            <a:pPr algn="ctr"/>
            <a:r>
              <a:rPr lang="en-US" sz="900">
                <a:solidFill>
                  <a:srgbClr val="800000"/>
                </a:solidFill>
                <a:latin typeface="Myriad Pro" charset="0"/>
              </a:rPr>
              <a:t>BP Drug ABC continues</a:t>
            </a:r>
          </a:p>
        </p:txBody>
      </p:sp>
      <p:sp>
        <p:nvSpPr>
          <p:cNvPr id="171" name="TextBox 170"/>
          <p:cNvSpPr>
            <a:spLocks noChangeArrowheads="1"/>
          </p:cNvSpPr>
          <p:nvPr/>
        </p:nvSpPr>
        <p:spPr bwMode="auto">
          <a:xfrm>
            <a:off x="5535613" y="3867150"/>
            <a:ext cx="1562100" cy="409575"/>
          </a:xfrm>
          <a:prstGeom prst="wedgeRoundRectCallout">
            <a:avLst>
              <a:gd name="adj1" fmla="val -39468"/>
              <a:gd name="adj2" fmla="val -89694"/>
              <a:gd name="adj3" fmla="val 16667"/>
            </a:avLst>
          </a:prstGeom>
          <a:solidFill>
            <a:srgbClr val="FFFF00">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p>
            <a:pPr algn="ctr"/>
            <a:r>
              <a:rPr lang="en-US" sz="900">
                <a:solidFill>
                  <a:srgbClr val="800000"/>
                </a:solidFill>
                <a:latin typeface="Myriad Pro" charset="0"/>
              </a:rPr>
              <a:t>Future exercise windows prescribed</a:t>
            </a:r>
          </a:p>
        </p:txBody>
      </p:sp>
      <p:sp>
        <p:nvSpPr>
          <p:cNvPr id="172" name="TextBox 171"/>
          <p:cNvSpPr>
            <a:spLocks noChangeArrowheads="1"/>
          </p:cNvSpPr>
          <p:nvPr/>
        </p:nvSpPr>
        <p:spPr bwMode="auto">
          <a:xfrm>
            <a:off x="5360988" y="5961063"/>
            <a:ext cx="1538287" cy="407987"/>
          </a:xfrm>
          <a:prstGeom prst="wedgeRoundRectCallout">
            <a:avLst>
              <a:gd name="adj1" fmla="val -20130"/>
              <a:gd name="adj2" fmla="val -110921"/>
              <a:gd name="adj3" fmla="val 16667"/>
            </a:avLst>
          </a:prstGeom>
          <a:solidFill>
            <a:srgbClr val="FFFF00">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p>
            <a:pPr algn="ctr"/>
            <a:r>
              <a:rPr lang="en-US" sz="900">
                <a:solidFill>
                  <a:srgbClr val="800000"/>
                </a:solidFill>
                <a:latin typeface="Myriad Pro" charset="0"/>
              </a:rPr>
              <a:t>Future drug administrations planned for this patient</a:t>
            </a:r>
          </a:p>
        </p:txBody>
      </p:sp>
      <p:sp>
        <p:nvSpPr>
          <p:cNvPr id="173" name="TextBox 172"/>
          <p:cNvSpPr>
            <a:spLocks noChangeArrowheads="1"/>
          </p:cNvSpPr>
          <p:nvPr/>
        </p:nvSpPr>
        <p:spPr bwMode="auto">
          <a:xfrm>
            <a:off x="1635125" y="5957888"/>
            <a:ext cx="2222500" cy="561975"/>
          </a:xfrm>
          <a:prstGeom prst="wedgeRoundRectCallout">
            <a:avLst>
              <a:gd name="adj1" fmla="val 3394"/>
              <a:gd name="adj2" fmla="val -374227"/>
              <a:gd name="adj3" fmla="val 16667"/>
            </a:avLst>
          </a:prstGeom>
          <a:solidFill>
            <a:srgbClr val="FFFF00">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p>
            <a:pPr algn="ctr"/>
            <a:r>
              <a:rPr lang="en-US" sz="900">
                <a:solidFill>
                  <a:srgbClr val="800000"/>
                </a:solidFill>
                <a:latin typeface="Myriad Pro" charset="0"/>
              </a:rPr>
              <a:t>Periodic nursing interactions – </a:t>
            </a:r>
            <a:br>
              <a:rPr lang="en-US" sz="900">
                <a:solidFill>
                  <a:srgbClr val="800000"/>
                </a:solidFill>
                <a:latin typeface="Myriad Pro" charset="0"/>
              </a:rPr>
            </a:br>
            <a:r>
              <a:rPr lang="en-US" sz="900">
                <a:solidFill>
                  <a:srgbClr val="800000"/>
                </a:solidFill>
                <a:latin typeface="Myriad Pro" charset="0"/>
              </a:rPr>
              <a:t>see horizontal plots for drill down re specifics</a:t>
            </a:r>
          </a:p>
        </p:txBody>
      </p:sp>
      <p:sp>
        <p:nvSpPr>
          <p:cNvPr id="174" name="TextBox 173"/>
          <p:cNvSpPr>
            <a:spLocks noChangeArrowheads="1"/>
          </p:cNvSpPr>
          <p:nvPr/>
        </p:nvSpPr>
        <p:spPr bwMode="auto">
          <a:xfrm>
            <a:off x="117475" y="5083175"/>
            <a:ext cx="1330325" cy="409575"/>
          </a:xfrm>
          <a:prstGeom prst="wedgeRoundRectCallout">
            <a:avLst>
              <a:gd name="adj1" fmla="val -22343"/>
              <a:gd name="adj2" fmla="val 73042"/>
              <a:gd name="adj3" fmla="val 16667"/>
            </a:avLst>
          </a:prstGeom>
          <a:solidFill>
            <a:srgbClr val="FFFF00">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p>
            <a:pPr algn="ctr"/>
            <a:r>
              <a:rPr lang="en-US" sz="900">
                <a:solidFill>
                  <a:srgbClr val="800000"/>
                </a:solidFill>
                <a:latin typeface="Myriad Pro" charset="0"/>
              </a:rPr>
              <a:t>Configure what appears</a:t>
            </a:r>
            <a:br>
              <a:rPr lang="en-US" sz="900">
                <a:solidFill>
                  <a:srgbClr val="800000"/>
                </a:solidFill>
                <a:latin typeface="Myriad Pro" charset="0"/>
              </a:rPr>
            </a:br>
            <a:r>
              <a:rPr lang="en-US" sz="900">
                <a:solidFill>
                  <a:srgbClr val="800000"/>
                </a:solidFill>
                <a:latin typeface="Myriad Pro" charset="0"/>
              </a:rPr>
              <a:t> on the clock</a:t>
            </a:r>
          </a:p>
        </p:txBody>
      </p:sp>
      <p:sp>
        <p:nvSpPr>
          <p:cNvPr id="175" name="TextBox 174"/>
          <p:cNvSpPr>
            <a:spLocks noChangeArrowheads="1"/>
          </p:cNvSpPr>
          <p:nvPr/>
        </p:nvSpPr>
        <p:spPr bwMode="auto">
          <a:xfrm>
            <a:off x="177800" y="3849688"/>
            <a:ext cx="1263650" cy="561975"/>
          </a:xfrm>
          <a:prstGeom prst="wedgeRoundRectCallout">
            <a:avLst>
              <a:gd name="adj1" fmla="val 120102"/>
              <a:gd name="adj2" fmla="val -71532"/>
              <a:gd name="adj3" fmla="val 16667"/>
            </a:avLst>
          </a:prstGeom>
          <a:solidFill>
            <a:srgbClr val="FFFF00">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p>
            <a:pPr algn="ctr"/>
            <a:r>
              <a:rPr lang="en-US" sz="900">
                <a:solidFill>
                  <a:srgbClr val="800000"/>
                </a:solidFill>
                <a:latin typeface="Myriad Pro" charset="0"/>
              </a:rPr>
              <a:t>Activity monitor detects excessive movement </a:t>
            </a:r>
            <a:br>
              <a:rPr lang="en-US" sz="900">
                <a:solidFill>
                  <a:srgbClr val="800000"/>
                </a:solidFill>
                <a:latin typeface="Myriad Pro" charset="0"/>
              </a:rPr>
            </a:br>
            <a:r>
              <a:rPr lang="en-US" sz="900">
                <a:solidFill>
                  <a:srgbClr val="800000"/>
                </a:solidFill>
                <a:latin typeface="Myriad Pro" charset="0"/>
              </a:rPr>
              <a:t>in the bed</a:t>
            </a:r>
          </a:p>
        </p:txBody>
      </p:sp>
      <p:sp>
        <p:nvSpPr>
          <p:cNvPr id="176" name="TextBox 175"/>
          <p:cNvSpPr>
            <a:spLocks noChangeArrowheads="1"/>
          </p:cNvSpPr>
          <p:nvPr/>
        </p:nvSpPr>
        <p:spPr bwMode="auto">
          <a:xfrm>
            <a:off x="1193800" y="2922588"/>
            <a:ext cx="1228725" cy="255587"/>
          </a:xfrm>
          <a:prstGeom prst="wedgeRoundRectCallout">
            <a:avLst>
              <a:gd name="adj1" fmla="val 102648"/>
              <a:gd name="adj2" fmla="val -46898"/>
              <a:gd name="adj3" fmla="val 16667"/>
            </a:avLst>
          </a:prstGeom>
          <a:solidFill>
            <a:srgbClr val="FFFF00">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p>
            <a:pPr algn="ctr"/>
            <a:r>
              <a:rPr lang="en-US" sz="900">
                <a:solidFill>
                  <a:srgbClr val="800000"/>
                </a:solidFill>
                <a:latin typeface="Myriad Pro" charset="0"/>
              </a:rPr>
              <a:t>Periods of exercise</a:t>
            </a:r>
          </a:p>
        </p:txBody>
      </p:sp>
      <p:pic>
        <p:nvPicPr>
          <p:cNvPr id="1026"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224713" y="5400675"/>
            <a:ext cx="1506537" cy="13811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7" name="TextBox 166"/>
          <p:cNvSpPr>
            <a:spLocks noChangeArrowheads="1"/>
          </p:cNvSpPr>
          <p:nvPr/>
        </p:nvSpPr>
        <p:spPr bwMode="auto">
          <a:xfrm>
            <a:off x="7105650" y="4794250"/>
            <a:ext cx="1914525" cy="407988"/>
          </a:xfrm>
          <a:prstGeom prst="wedgeRoundRectCallout">
            <a:avLst>
              <a:gd name="adj1" fmla="val 21894"/>
              <a:gd name="adj2" fmla="val 85731"/>
              <a:gd name="adj3" fmla="val 16667"/>
            </a:avLst>
          </a:prstGeom>
          <a:solidFill>
            <a:srgbClr val="FFFF00">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p>
            <a:pPr algn="ctr"/>
            <a:r>
              <a:rPr lang="en-US" sz="900">
                <a:solidFill>
                  <a:srgbClr val="800000"/>
                </a:solidFill>
                <a:latin typeface="Myriad Pro" charset="0"/>
              </a:rPr>
              <a:t>Additional information for this patient </a:t>
            </a:r>
            <a:br>
              <a:rPr lang="en-US" sz="900">
                <a:solidFill>
                  <a:srgbClr val="800000"/>
                </a:solidFill>
                <a:latin typeface="Myriad Pro" charset="0"/>
              </a:rPr>
            </a:br>
            <a:r>
              <a:rPr lang="en-US" sz="900">
                <a:solidFill>
                  <a:srgbClr val="800000"/>
                </a:solidFill>
                <a:latin typeface="Myriad Pro" charset="0"/>
              </a:rPr>
              <a:t>or Second Patient</a:t>
            </a:r>
            <a:r>
              <a:rPr lang="en-US" altLang="en-US" sz="900">
                <a:solidFill>
                  <a:srgbClr val="800000"/>
                </a:solidFill>
                <a:latin typeface="Myriad Pro" charset="0"/>
              </a:rPr>
              <a:t>’</a:t>
            </a:r>
            <a:r>
              <a:rPr lang="en-US" sz="900">
                <a:solidFill>
                  <a:srgbClr val="800000"/>
                </a:solidFill>
                <a:latin typeface="Myriad Pro" charset="0"/>
              </a:rPr>
              <a:t>s information</a:t>
            </a:r>
          </a:p>
        </p:txBody>
      </p:sp>
      <p:sp>
        <p:nvSpPr>
          <p:cNvPr id="178" name="TextBox 177"/>
          <p:cNvSpPr txBox="1"/>
          <p:nvPr/>
        </p:nvSpPr>
        <p:spPr>
          <a:xfrm>
            <a:off x="84986" y="327744"/>
            <a:ext cx="584391" cy="203133"/>
          </a:xfrm>
          <a:prstGeom prst="rect">
            <a:avLst/>
          </a:prstGeom>
          <a:gradFill>
            <a:gsLst>
              <a:gs pos="0">
                <a:schemeClr val="bg1">
                  <a:lumMod val="50000"/>
                </a:schemeClr>
              </a:gs>
              <a:gs pos="100000">
                <a:schemeClr val="bg1">
                  <a:lumMod val="85000"/>
                </a:schemeClr>
              </a:gs>
            </a:gsLst>
          </a:gradFill>
          <a:ln/>
        </p:spPr>
        <p:style>
          <a:lnRef idx="0">
            <a:schemeClr val="accent1"/>
          </a:lnRef>
          <a:fillRef idx="3">
            <a:schemeClr val="accent1"/>
          </a:fillRef>
          <a:effectRef idx="3">
            <a:schemeClr val="accent1"/>
          </a:effectRef>
          <a:fontRef idx="minor">
            <a:schemeClr val="lt1"/>
          </a:fontRef>
        </p:style>
        <p:txBody>
          <a:bodyPr wrap="none" tIns="9144" bIns="9144" anchor="ctr">
            <a:spAutoFit/>
          </a:bodyPr>
          <a:lstStyle/>
          <a:p>
            <a:pPr algn="ctr">
              <a:defRPr/>
            </a:pPr>
            <a:r>
              <a:rPr lang="en-US" sz="1200" b="1" dirty="0">
                <a:solidFill>
                  <a:schemeClr val="tx1"/>
                </a:solidFill>
                <a:latin typeface="Myriad Pro"/>
                <a:cs typeface="Myriad Pro"/>
              </a:rPr>
              <a:t>DAY 1</a:t>
            </a:r>
          </a:p>
        </p:txBody>
      </p:sp>
      <p:sp>
        <p:nvSpPr>
          <p:cNvPr id="179" name="TextBox 178"/>
          <p:cNvSpPr txBox="1"/>
          <p:nvPr/>
        </p:nvSpPr>
        <p:spPr>
          <a:xfrm>
            <a:off x="813323" y="327744"/>
            <a:ext cx="584391" cy="203133"/>
          </a:xfrm>
          <a:prstGeom prst="rect">
            <a:avLst/>
          </a:prstGeom>
          <a:gradFill>
            <a:gsLst>
              <a:gs pos="0">
                <a:schemeClr val="bg1">
                  <a:lumMod val="50000"/>
                </a:schemeClr>
              </a:gs>
              <a:gs pos="100000">
                <a:schemeClr val="bg1">
                  <a:lumMod val="85000"/>
                </a:schemeClr>
              </a:gs>
            </a:gsLst>
          </a:gradFill>
          <a:ln/>
        </p:spPr>
        <p:style>
          <a:lnRef idx="0">
            <a:schemeClr val="accent1"/>
          </a:lnRef>
          <a:fillRef idx="3">
            <a:schemeClr val="accent1"/>
          </a:fillRef>
          <a:effectRef idx="3">
            <a:schemeClr val="accent1"/>
          </a:effectRef>
          <a:fontRef idx="minor">
            <a:schemeClr val="lt1"/>
          </a:fontRef>
        </p:style>
        <p:txBody>
          <a:bodyPr wrap="none" tIns="9144" bIns="9144" anchor="ctr">
            <a:spAutoFit/>
          </a:bodyPr>
          <a:lstStyle>
            <a:defPPr>
              <a:defRPr lang="en-US"/>
            </a:defPPr>
            <a:lvl1pPr algn="ctr">
              <a:defRPr sz="1400">
                <a:solidFill>
                  <a:schemeClr val="tx1"/>
                </a:solidFill>
              </a:defRPr>
            </a:lvl1pPr>
          </a:lstStyle>
          <a:p>
            <a:pPr>
              <a:defRPr/>
            </a:pPr>
            <a:r>
              <a:rPr lang="en-US" sz="1200" b="1" dirty="0" smtClean="0">
                <a:latin typeface="Myriad Pro"/>
                <a:cs typeface="Myriad Pro"/>
              </a:rPr>
              <a:t>DAY 2</a:t>
            </a:r>
            <a:endParaRPr lang="en-US" sz="1200" b="1" dirty="0">
              <a:latin typeface="Myriad Pro"/>
              <a:cs typeface="Myriad Pro"/>
            </a:endParaRPr>
          </a:p>
        </p:txBody>
      </p:sp>
      <p:sp>
        <p:nvSpPr>
          <p:cNvPr id="180" name="TextBox 179"/>
          <p:cNvSpPr txBox="1"/>
          <p:nvPr/>
        </p:nvSpPr>
        <p:spPr>
          <a:xfrm>
            <a:off x="1541660" y="327744"/>
            <a:ext cx="584391" cy="203133"/>
          </a:xfrm>
          <a:prstGeom prst="rect">
            <a:avLst/>
          </a:prstGeom>
          <a:gradFill>
            <a:gsLst>
              <a:gs pos="0">
                <a:schemeClr val="bg1">
                  <a:lumMod val="50000"/>
                </a:schemeClr>
              </a:gs>
              <a:gs pos="100000">
                <a:schemeClr val="bg1">
                  <a:lumMod val="85000"/>
                </a:schemeClr>
              </a:gs>
            </a:gsLst>
          </a:gradFill>
          <a:ln/>
        </p:spPr>
        <p:style>
          <a:lnRef idx="0">
            <a:schemeClr val="accent1"/>
          </a:lnRef>
          <a:fillRef idx="3">
            <a:schemeClr val="accent1"/>
          </a:fillRef>
          <a:effectRef idx="3">
            <a:schemeClr val="accent1"/>
          </a:effectRef>
          <a:fontRef idx="minor">
            <a:schemeClr val="lt1"/>
          </a:fontRef>
        </p:style>
        <p:txBody>
          <a:bodyPr wrap="none" tIns="9144" bIns="9144" anchor="ctr">
            <a:spAutoFit/>
          </a:bodyPr>
          <a:lstStyle>
            <a:defPPr>
              <a:defRPr lang="en-US"/>
            </a:defPPr>
            <a:lvl1pPr algn="ctr">
              <a:defRPr sz="1400">
                <a:solidFill>
                  <a:schemeClr val="tx1"/>
                </a:solidFill>
              </a:defRPr>
            </a:lvl1pPr>
          </a:lstStyle>
          <a:p>
            <a:pPr>
              <a:defRPr/>
            </a:pPr>
            <a:r>
              <a:rPr lang="en-US" sz="1200" b="1" dirty="0" smtClean="0">
                <a:latin typeface="Myriad Pro"/>
                <a:cs typeface="Myriad Pro"/>
              </a:rPr>
              <a:t>DAY 3</a:t>
            </a:r>
            <a:endParaRPr lang="en-US" sz="1200" b="1" dirty="0">
              <a:latin typeface="Myriad Pro"/>
              <a:cs typeface="Myriad Pro"/>
            </a:endParaRPr>
          </a:p>
        </p:txBody>
      </p:sp>
      <p:sp>
        <p:nvSpPr>
          <p:cNvPr id="181" name="TextBox 180"/>
          <p:cNvSpPr txBox="1"/>
          <p:nvPr/>
        </p:nvSpPr>
        <p:spPr>
          <a:xfrm>
            <a:off x="2273766" y="327744"/>
            <a:ext cx="584392" cy="203133"/>
          </a:xfrm>
          <a:prstGeom prst="rect">
            <a:avLst/>
          </a:prstGeom>
          <a:ln/>
        </p:spPr>
        <p:style>
          <a:lnRef idx="0">
            <a:schemeClr val="accent6"/>
          </a:lnRef>
          <a:fillRef idx="3">
            <a:schemeClr val="accent6"/>
          </a:fillRef>
          <a:effectRef idx="3">
            <a:schemeClr val="accent6"/>
          </a:effectRef>
          <a:fontRef idx="minor">
            <a:schemeClr val="lt1"/>
          </a:fontRef>
        </p:style>
        <p:txBody>
          <a:bodyPr wrap="none" tIns="9144" bIns="9144" anchor="ctr">
            <a:spAutoFit/>
          </a:bodyPr>
          <a:lstStyle>
            <a:defPPr>
              <a:defRPr lang="en-US"/>
            </a:defPPr>
            <a:lvl1pPr algn="ctr">
              <a:defRPr sz="1400">
                <a:solidFill>
                  <a:schemeClr val="tx1"/>
                </a:solidFill>
              </a:defRPr>
            </a:lvl1pPr>
          </a:lstStyle>
          <a:p>
            <a:pPr>
              <a:defRPr/>
            </a:pPr>
            <a:r>
              <a:rPr lang="en-US" sz="1200" b="1" dirty="0" smtClean="0">
                <a:latin typeface="Myriad Pro"/>
                <a:cs typeface="Myriad Pro"/>
              </a:rPr>
              <a:t>DAY 4</a:t>
            </a:r>
            <a:endParaRPr lang="en-US" sz="1200" b="1" dirty="0">
              <a:latin typeface="Myriad Pro"/>
              <a:cs typeface="Myriad Pro"/>
            </a:endParaRPr>
          </a:p>
        </p:txBody>
      </p:sp>
      <p:sp>
        <p:nvSpPr>
          <p:cNvPr id="168" name="TextBox 167"/>
          <p:cNvSpPr>
            <a:spLocks noChangeArrowheads="1"/>
          </p:cNvSpPr>
          <p:nvPr/>
        </p:nvSpPr>
        <p:spPr bwMode="auto">
          <a:xfrm>
            <a:off x="2719388" y="619125"/>
            <a:ext cx="1193800" cy="407988"/>
          </a:xfrm>
          <a:prstGeom prst="wedgeRoundRectCallout">
            <a:avLst>
              <a:gd name="adj1" fmla="val 14856"/>
              <a:gd name="adj2" fmla="val 102144"/>
              <a:gd name="adj3" fmla="val 16667"/>
            </a:avLst>
          </a:prstGeom>
          <a:solidFill>
            <a:srgbClr val="FFFF00">
              <a:alpha val="788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spAutoFit/>
          </a:bodyPr>
          <a:lstStyle/>
          <a:p>
            <a:pPr algn="ctr"/>
            <a:r>
              <a:rPr lang="en-US" sz="900">
                <a:solidFill>
                  <a:srgbClr val="800000"/>
                </a:solidFill>
                <a:latin typeface="Myriad Pro" charset="0"/>
              </a:rPr>
              <a:t>Drug Administrations from the prior day</a:t>
            </a:r>
          </a:p>
        </p:txBody>
      </p:sp>
      <p:pic>
        <p:nvPicPr>
          <p:cNvPr id="70763" name="Picture 23" descr="head.png"/>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139700" y="795338"/>
            <a:ext cx="1004888"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Oval 24"/>
          <p:cNvSpPr/>
          <p:nvPr/>
        </p:nvSpPr>
        <p:spPr>
          <a:xfrm>
            <a:off x="121384" y="60081"/>
            <a:ext cx="89144" cy="89144"/>
          </a:xfrm>
          <a:prstGeom prst="ellipse">
            <a:avLst/>
          </a:prstGeom>
          <a:gradFill>
            <a:gsLst>
              <a:gs pos="0">
                <a:schemeClr val="accent2">
                  <a:lumMod val="50000"/>
                </a:schemeClr>
              </a:gs>
              <a:gs pos="100000">
                <a:srgbClr val="FF0000"/>
              </a:gs>
            </a:gsLst>
          </a:gra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82" name="Oval 181"/>
          <p:cNvSpPr/>
          <p:nvPr/>
        </p:nvSpPr>
        <p:spPr>
          <a:xfrm>
            <a:off x="294969" y="60081"/>
            <a:ext cx="89144" cy="89144"/>
          </a:xfrm>
          <a:prstGeom prst="ellipse">
            <a:avLst/>
          </a:prstGeom>
          <a:gradFill>
            <a:gsLst>
              <a:gs pos="38000">
                <a:srgbClr val="FFEF00"/>
              </a:gs>
              <a:gs pos="100000">
                <a:srgbClr val="FEFFBE"/>
              </a:gs>
            </a:gsLst>
          </a:gra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83" name="Oval 182"/>
          <p:cNvSpPr/>
          <p:nvPr/>
        </p:nvSpPr>
        <p:spPr>
          <a:xfrm>
            <a:off x="468554" y="60081"/>
            <a:ext cx="89144" cy="89144"/>
          </a:xfrm>
          <a:prstGeom prst="ellipse">
            <a:avLst/>
          </a:prstGeom>
          <a:gradFill>
            <a:gsLst>
              <a:gs pos="0">
                <a:srgbClr val="5ECA00"/>
              </a:gs>
              <a:gs pos="100000">
                <a:schemeClr val="accent3">
                  <a:tint val="50000"/>
                  <a:shade val="100000"/>
                  <a:satMod val="350000"/>
                </a:schemeClr>
              </a:gs>
            </a:gsLst>
          </a:gra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70773" name="TextBox 151"/>
          <p:cNvSpPr txBox="1">
            <a:spLocks noChangeArrowheads="1"/>
          </p:cNvSpPr>
          <p:nvPr/>
        </p:nvSpPr>
        <p:spPr bwMode="auto">
          <a:xfrm rot="-1798792">
            <a:off x="2916238" y="1471613"/>
            <a:ext cx="915987"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r>
              <a:rPr lang="en-US" sz="1000" b="1">
                <a:solidFill>
                  <a:schemeClr val="bg1"/>
                </a:solidFill>
                <a:latin typeface="Myriad Pro" charset="0"/>
              </a:rPr>
              <a:t>BP Drug ABC</a:t>
            </a:r>
          </a:p>
        </p:txBody>
      </p:sp>
      <p:sp>
        <p:nvSpPr>
          <p:cNvPr id="70774" name="TextBox 152"/>
          <p:cNvSpPr txBox="1">
            <a:spLocks noChangeArrowheads="1"/>
          </p:cNvSpPr>
          <p:nvPr/>
        </p:nvSpPr>
        <p:spPr bwMode="auto">
          <a:xfrm rot="3489312">
            <a:off x="6263481" y="2204244"/>
            <a:ext cx="993775"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900" b="1">
                <a:solidFill>
                  <a:schemeClr val="bg1"/>
                </a:solidFill>
                <a:latin typeface="Myriad Pro" charset="0"/>
              </a:rPr>
              <a:t>BP Drug XYZ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dissolve">
                                      <p:cBhvr>
                                        <p:cTn id="7" dur="500"/>
                                        <p:tgtEl>
                                          <p:spTgt spid="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dissolve">
                                      <p:cBhvr>
                                        <p:cTn id="12" dur="500"/>
                                        <p:tgtEl>
                                          <p:spTgt spid="1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dissolve">
                                      <p:cBhvr>
                                        <p:cTn id="17" dur="500"/>
                                        <p:tgtEl>
                                          <p:spTgt spid="1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9"/>
                                        </p:tgtEl>
                                        <p:attrNameLst>
                                          <p:attrName>style.visibility</p:attrName>
                                        </p:attrNameLst>
                                      </p:cBhvr>
                                      <p:to>
                                        <p:strVal val="visible"/>
                                      </p:to>
                                    </p:set>
                                    <p:animEffect transition="in" filter="dissolve">
                                      <p:cBhvr>
                                        <p:cTn id="22" dur="500"/>
                                        <p:tgtEl>
                                          <p:spTgt spid="16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0"/>
                                        </p:tgtEl>
                                        <p:attrNameLst>
                                          <p:attrName>style.visibility</p:attrName>
                                        </p:attrNameLst>
                                      </p:cBhvr>
                                      <p:to>
                                        <p:strVal val="visible"/>
                                      </p:to>
                                    </p:set>
                                    <p:animEffect transition="in" filter="dissolve">
                                      <p:cBhvr>
                                        <p:cTn id="25" dur="500"/>
                                        <p:tgtEl>
                                          <p:spTgt spid="1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72"/>
                                        </p:tgtEl>
                                        <p:attrNameLst>
                                          <p:attrName>style.visibility</p:attrName>
                                        </p:attrNameLst>
                                      </p:cBhvr>
                                      <p:to>
                                        <p:strVal val="visible"/>
                                      </p:to>
                                    </p:set>
                                    <p:animEffect transition="in" filter="dissolve">
                                      <p:cBhvr>
                                        <p:cTn id="30" dur="500"/>
                                        <p:tgtEl>
                                          <p:spTgt spid="17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5"/>
                                        </p:tgtEl>
                                        <p:attrNameLst>
                                          <p:attrName>style.visibility</p:attrName>
                                        </p:attrNameLst>
                                      </p:cBhvr>
                                      <p:to>
                                        <p:strVal val="visible"/>
                                      </p:to>
                                    </p:set>
                                    <p:animEffect transition="in" filter="dissolve">
                                      <p:cBhvr>
                                        <p:cTn id="35" dur="500"/>
                                        <p:tgtEl>
                                          <p:spTgt spid="17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76"/>
                                        </p:tgtEl>
                                        <p:attrNameLst>
                                          <p:attrName>style.visibility</p:attrName>
                                        </p:attrNameLst>
                                      </p:cBhvr>
                                      <p:to>
                                        <p:strVal val="visible"/>
                                      </p:to>
                                    </p:set>
                                    <p:animEffect transition="in" filter="dissolve">
                                      <p:cBhvr>
                                        <p:cTn id="40" dur="500"/>
                                        <p:tgtEl>
                                          <p:spTgt spid="17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1"/>
                                        </p:tgtEl>
                                        <p:attrNameLst>
                                          <p:attrName>style.visibility</p:attrName>
                                        </p:attrNameLst>
                                      </p:cBhvr>
                                      <p:to>
                                        <p:strVal val="visible"/>
                                      </p:to>
                                    </p:set>
                                    <p:animEffect transition="in" filter="dissolve">
                                      <p:cBhvr>
                                        <p:cTn id="45" dur="500"/>
                                        <p:tgtEl>
                                          <p:spTgt spid="1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73"/>
                                        </p:tgtEl>
                                        <p:attrNameLst>
                                          <p:attrName>style.visibility</p:attrName>
                                        </p:attrNameLst>
                                      </p:cBhvr>
                                      <p:to>
                                        <p:strVal val="visible"/>
                                      </p:to>
                                    </p:set>
                                    <p:animEffect transition="in" filter="dissolve">
                                      <p:cBhvr>
                                        <p:cTn id="50" dur="500"/>
                                        <p:tgtEl>
                                          <p:spTgt spid="17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67"/>
                                        </p:tgtEl>
                                        <p:attrNameLst>
                                          <p:attrName>style.visibility</p:attrName>
                                        </p:attrNameLst>
                                      </p:cBhvr>
                                      <p:to>
                                        <p:strVal val="visible"/>
                                      </p:to>
                                    </p:set>
                                    <p:animEffect transition="in" filter="dissolve">
                                      <p:cBhvr>
                                        <p:cTn id="55"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69" grpId="0" animBg="1"/>
      <p:bldP spid="170" grpId="0" animBg="1"/>
      <p:bldP spid="171" grpId="0" animBg="1"/>
      <p:bldP spid="172" grpId="0" animBg="1"/>
      <p:bldP spid="173" grpId="0" animBg="1"/>
      <p:bldP spid="174" grpId="0" animBg="1"/>
      <p:bldP spid="175" grpId="0" animBg="1"/>
      <p:bldP spid="176" grpId="0" animBg="1"/>
      <p:bldP spid="167" grpId="0" animBg="1"/>
      <p:bldP spid="1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josie"/>
          <p:cNvPicPr>
            <a:picLocks noGrp="1" noChangeAspect="1" noChangeArrowheads="1"/>
          </p:cNvPicPr>
          <p:nvPr>
            <p:ph idx="4294967295"/>
          </p:nvPr>
        </p:nvPicPr>
        <p:blipFill>
          <a:blip r:embed="rId3">
            <a:extLst>
              <a:ext uri="{28A0092B-C50C-407E-A947-70E740481C1C}">
                <a14:useLocalDpi xmlns="" xmlns:a14="http://schemas.microsoft.com/office/drawing/2010/main" val="0"/>
              </a:ext>
            </a:extLst>
          </a:blip>
          <a:srcRect/>
          <a:stretch>
            <a:fillRect/>
          </a:stretch>
        </p:blipFill>
        <p:spPr>
          <a:xfrm>
            <a:off x="6096000" y="3048000"/>
            <a:ext cx="2851150" cy="3495675"/>
          </a:xfrm>
        </p:spPr>
      </p:pic>
      <p:pic>
        <p:nvPicPr>
          <p:cNvPr id="74754" name="Picture 7" descr="12about1-articleLarge.jpeg"/>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914400" y="3733800"/>
            <a:ext cx="4710113"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755" name="TIE.523459" descr="leah worry?_2.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981200" y="609600"/>
            <a:ext cx="4657725"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2"/>
          <p:cNvSpPr txBox="1">
            <a:spLocks noChangeArrowheads="1"/>
          </p:cNvSpPr>
          <p:nvPr/>
        </p:nvSpPr>
        <p:spPr bwMode="auto">
          <a:xfrm>
            <a:off x="304800" y="533400"/>
            <a:ext cx="8610600" cy="655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1400"/>
              <a:t>Berenholtz SM, Pronovost PJ, Lipsett PA, Hobson D, Earsing K, Farley, JE, Milanovich S, Garrett-Mayer E, Winters BD, Rubin HR, Dorman T, Perl TM.  Eliminating catheter-related bloodstream infections in the intensive care unit.  Crit Care Med 2004;32:2014-2020.</a:t>
            </a:r>
          </a:p>
          <a:p>
            <a:pPr eaLnBrk="1" hangingPunct="1"/>
            <a:endParaRPr lang="en-US" sz="1400"/>
          </a:p>
          <a:p>
            <a:pPr eaLnBrk="1" hangingPunct="1"/>
            <a:r>
              <a:rPr lang="en-US" sz="1400"/>
              <a:t>Pronovost PJ, Goeschel CA, Colantuoni E, Watson S, Lubomski LH, Berenholtz SM, Thompson DA, Sinopoli D, Cosgrove S, Sexton JB, Marsteller JA, Hyzy RC, Welsh R, Posa P, Schumacher K, Needham D.  Sustaining reductions in catheter related bloodstream infections in Michigan intensive care units: Observational study.  British Med J 2010;340:c309.</a:t>
            </a:r>
          </a:p>
          <a:p>
            <a:pPr eaLnBrk="1" hangingPunct="1"/>
            <a:endParaRPr lang="en-US" sz="1400"/>
          </a:p>
          <a:p>
            <a:pPr eaLnBrk="1" hangingPunct="1"/>
            <a:r>
              <a:rPr lang="en-US" sz="1400"/>
              <a:t>DePalo VA, McNicoll L, Cornell M, Rocha JM, Adams L, Pronovost PJ.  The Rhode Island ICU Collaborative: A model for reducing central line-associated bloodstream infection and ventilator-associated pneumonia statewide.  Qual Saf Health Care 2010;19:555-561.</a:t>
            </a:r>
          </a:p>
          <a:p>
            <a:pPr eaLnBrk="1" hangingPunct="1"/>
            <a:endParaRPr lang="en-US" sz="1400"/>
          </a:p>
          <a:p>
            <a:pPr eaLnBrk="1" hangingPunct="1"/>
            <a:r>
              <a:rPr lang="en-US" sz="1400"/>
              <a:t>Berenholtz SM, Pham JC, Thompson DA, Needham DM, Lubomski LH, Hyzy RC, Welsh R, Cosgrove SE, Sexton JB, Colantuoni E, Watson S, Goeschel CA, Pronovost PJ. An intervention to reduce ventilator-associated pneumonia in the ICU: Collaborative cohort study.  Infect Control Hosp Epidemiol 2011, in press.</a:t>
            </a:r>
          </a:p>
          <a:p>
            <a:pPr eaLnBrk="1" hangingPunct="1"/>
            <a:endParaRPr lang="en-US" sz="1400"/>
          </a:p>
          <a:p>
            <a:pPr eaLnBrk="1" hangingPunct="1"/>
            <a:r>
              <a:rPr lang="en-US" sz="1400"/>
              <a:t>Sexton JB, Berenholtz SM, Goeschel CA, Watson S, Holzmueller CG, Thompson DA, Hyzy RC, Marsteller JA, Schumacher K, Pronovost PJ.  Assessing and improving safety climate in a large cohort of intensive care units.  Crit Care Med Feb 2011.</a:t>
            </a:r>
          </a:p>
          <a:p>
            <a:pPr eaLnBrk="1" hangingPunct="1"/>
            <a:endParaRPr lang="en-US" sz="1400"/>
          </a:p>
          <a:p>
            <a:pPr eaLnBrk="1" hangingPunct="1"/>
            <a:r>
              <a:rPr lang="en-US" sz="1400"/>
              <a:t>Lipitz-Snyderman A, Steinwachs D, Needham DM, Colantuoni E, Morlock LL, Pronovost PJ. Impact of a statewide intensive care unit quality improvement initiative on hospital mortality and length of stay: Retrospective comparative analysis.  Brit Med J 2011;342:d219. </a:t>
            </a:r>
          </a:p>
          <a:p>
            <a:pPr eaLnBrk="1" hangingPunct="1"/>
            <a:endParaRPr lang="en-US" sz="1400"/>
          </a:p>
          <a:p>
            <a:pPr eaLnBrk="1" hangingPunct="1"/>
            <a:r>
              <a:rPr lang="en-US" sz="1400"/>
              <a:t>Pronovost, PJ, Marsteller JA, Goeschell CA.    Preventing Bloodstream Infections: A Measurable National Success Story:  Health Affairs 2011;20:628-634</a:t>
            </a:r>
          </a:p>
          <a:p>
            <a:pPr eaLnBrk="1" hangingPunct="1"/>
            <a:endParaRPr lang="en-US" sz="1400"/>
          </a:p>
          <a:p>
            <a:pPr eaLnBrk="1" hangingPunct="1"/>
            <a:r>
              <a:rPr lang="en-US" sz="1400"/>
              <a:t>Dixon-Woods, M, Bosk, C, Goeschel CA, Pronovost PJ.    Explaining Michigan: Milbank Quarterly 2011</a:t>
            </a:r>
          </a:p>
          <a:p>
            <a:pPr eaLnBrk="1" hangingPunct="1"/>
            <a:endParaRPr lang="en-US" sz="1400"/>
          </a:p>
        </p:txBody>
      </p:sp>
      <p:sp>
        <p:nvSpPr>
          <p:cNvPr id="76802" name="TextBox 1"/>
          <p:cNvSpPr txBox="1">
            <a:spLocks noChangeArrowheads="1"/>
          </p:cNvSpPr>
          <p:nvPr/>
        </p:nvSpPr>
        <p:spPr bwMode="auto">
          <a:xfrm>
            <a:off x="457200" y="0"/>
            <a:ext cx="6248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a:t>Selected References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914400" y="609600"/>
            <a:ext cx="8229600" cy="1143000"/>
          </a:xfrm>
        </p:spPr>
        <p:txBody>
          <a:bodyPr/>
          <a:lstStyle/>
          <a:p>
            <a:r>
              <a:rPr lang="en-US" sz="4000" smtClean="0">
                <a:latin typeface="Calibri" pitchFamily="34" charset="0"/>
              </a:rPr>
              <a:t>Focus and Execute</a:t>
            </a:r>
          </a:p>
        </p:txBody>
      </p:sp>
      <p:pic>
        <p:nvPicPr>
          <p:cNvPr id="31746" name="Picture 4" descr="fly_urinal"/>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67000" y="1600200"/>
            <a:ext cx="46482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Social Movements: The Wave, Civil Rights, Saddleback Church</a:t>
            </a:r>
          </a:p>
        </p:txBody>
      </p:sp>
      <p:sp>
        <p:nvSpPr>
          <p:cNvPr id="32770" name="Content Placeholder 6"/>
          <p:cNvSpPr>
            <a:spLocks noGrp="1"/>
          </p:cNvSpPr>
          <p:nvPr>
            <p:ph idx="1"/>
          </p:nvPr>
        </p:nvSpPr>
        <p:spPr>
          <a:xfrm>
            <a:off x="381000" y="1981200"/>
            <a:ext cx="8201025" cy="4114800"/>
          </a:xfrm>
        </p:spPr>
        <p:txBody>
          <a:bodyPr/>
          <a:lstStyle/>
          <a:p>
            <a:r>
              <a:rPr lang="en-US" smtClean="0"/>
              <a:t>Small group with tight social bonds</a:t>
            </a:r>
          </a:p>
          <a:p>
            <a:r>
              <a:rPr lang="en-US" smtClean="0"/>
              <a:t>Large number of groups with weak bonds</a:t>
            </a:r>
          </a:p>
          <a:p>
            <a:r>
              <a:rPr lang="en-US" smtClean="0"/>
              <a:t>Simple Rules</a:t>
            </a:r>
          </a:p>
          <a:p>
            <a:r>
              <a:rPr lang="en-US" smtClean="0"/>
              <a:t>Feedback</a:t>
            </a:r>
          </a:p>
        </p:txBody>
      </p:sp>
      <p:sp>
        <p:nvSpPr>
          <p:cNvPr id="32771" name="Date Placeholder 2"/>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8D66E3F-31C0-4B5F-ADC5-110BE01B4C7A}" type="datetime1">
              <a:rPr lang="en-US" sz="1200">
                <a:solidFill>
                  <a:srgbClr val="254B8E"/>
                </a:solidFill>
                <a:latin typeface="Arial" pitchFamily="34" charset="0"/>
              </a:rPr>
              <a:pPr/>
              <a:t>12/6/2012</a:t>
            </a:fld>
            <a:endParaRPr lang="en-US" sz="1200">
              <a:solidFill>
                <a:srgbClr val="254B8E"/>
              </a:solidFill>
            </a:endParaRPr>
          </a:p>
        </p:txBody>
      </p:sp>
      <p:sp>
        <p:nvSpPr>
          <p:cNvPr id="4" name="Footer Placeholder 3"/>
          <p:cNvSpPr>
            <a:spLocks noGrp="1"/>
          </p:cNvSpPr>
          <p:nvPr>
            <p:ph type="ftr" sz="quarter" idx="11"/>
          </p:nvPr>
        </p:nvSpPr>
        <p:spPr/>
        <p:txBody>
          <a:bodyPr/>
          <a:lstStyle/>
          <a:p>
            <a:pPr>
              <a:defRPr/>
            </a:pPr>
            <a:r>
              <a:rPr lang="en-US" smtClean="0"/>
              <a:t>Armstrong Institute  for Patient Safety and Quality</a:t>
            </a:r>
            <a:endParaRPr lang="en-US"/>
          </a:p>
        </p:txBody>
      </p:sp>
      <p:sp>
        <p:nvSpPr>
          <p:cNvPr id="32773"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8631FFF-E27B-4B1A-8967-B74116961039}" type="slidenum">
              <a:rPr lang="en-US" sz="1200">
                <a:solidFill>
                  <a:srgbClr val="254B8E"/>
                </a:solidFill>
                <a:latin typeface="Arial" pitchFamily="34" charset="0"/>
              </a:rPr>
              <a:pPr/>
              <a:t>5</a:t>
            </a:fld>
            <a:endParaRPr lang="en-US" sz="1200">
              <a:solidFill>
                <a:srgbClr val="002C77"/>
              </a:solidFill>
              <a:latin typeface="Arial" pitchFamily="34" charset="0"/>
            </a:endParaRPr>
          </a:p>
        </p:txBody>
      </p:sp>
      <p:sp>
        <p:nvSpPr>
          <p:cNvPr id="2" name="TextBox 1"/>
          <p:cNvSpPr txBox="1"/>
          <p:nvPr/>
        </p:nvSpPr>
        <p:spPr>
          <a:xfrm>
            <a:off x="762000" y="4876800"/>
            <a:ext cx="7010400" cy="830997"/>
          </a:xfrm>
          <a:prstGeom prst="rect">
            <a:avLst/>
          </a:prstGeom>
          <a:noFill/>
        </p:spPr>
        <p:txBody>
          <a:bodyPr wrap="square" rtlCol="0">
            <a:spAutoFit/>
          </a:bodyPr>
          <a:lstStyle/>
          <a:p>
            <a:r>
              <a:rPr lang="en-US" dirty="0" smtClean="0"/>
              <a:t>How: </a:t>
            </a:r>
            <a:r>
              <a:rPr lang="en-US" dirty="0" err="1" smtClean="0"/>
              <a:t>Dov</a:t>
            </a:r>
            <a:r>
              <a:rPr lang="en-US" dirty="0"/>
              <a:t> </a:t>
            </a:r>
            <a:r>
              <a:rPr lang="en-US" dirty="0" smtClean="0"/>
              <a:t>Seidman</a:t>
            </a:r>
          </a:p>
          <a:p>
            <a:r>
              <a:rPr lang="en-US" dirty="0" smtClean="0"/>
              <a:t>The power of habit: Charles </a:t>
            </a:r>
            <a:r>
              <a:rPr lang="en-US" dirty="0" err="1" smtClean="0"/>
              <a:t>Duhigg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josie"/>
          <p:cNvPicPr>
            <a:picLocks noGrp="1" noChangeAspect="1" noChangeArrowheads="1"/>
          </p:cNvPicPr>
          <p:nvPr>
            <p:ph idx="4294967295"/>
          </p:nvPr>
        </p:nvPicPr>
        <p:blipFill>
          <a:blip r:embed="rId3">
            <a:extLst>
              <a:ext uri="{28A0092B-C50C-407E-A947-70E740481C1C}">
                <a14:useLocalDpi xmlns="" xmlns:a14="http://schemas.microsoft.com/office/drawing/2010/main" val="0"/>
              </a:ext>
            </a:extLst>
          </a:blip>
          <a:srcRect/>
          <a:stretch>
            <a:fillRect/>
          </a:stretch>
        </p:blipFill>
        <p:spPr>
          <a:xfrm>
            <a:off x="2252663" y="762000"/>
            <a:ext cx="4529137" cy="5553075"/>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04800" y="390525"/>
            <a:ext cx="8277225" cy="1143000"/>
          </a:xfrm>
        </p:spPr>
        <p:txBody>
          <a:bodyPr/>
          <a:lstStyle/>
          <a:p>
            <a:r>
              <a:rPr lang="en-US" sz="3200" smtClean="0">
                <a:solidFill>
                  <a:srgbClr val="000099"/>
                </a:solidFill>
              </a:rPr>
              <a:t>CLA-BSI Rate for All ICUS at JHH: </a:t>
            </a:r>
            <a:br>
              <a:rPr lang="en-US" sz="3200" smtClean="0">
                <a:solidFill>
                  <a:srgbClr val="000099"/>
                </a:solidFill>
              </a:rPr>
            </a:br>
            <a:r>
              <a:rPr lang="en-US" sz="3200" smtClean="0">
                <a:solidFill>
                  <a:srgbClr val="000099"/>
                </a:solidFill>
              </a:rPr>
              <a:t>1998 - Q2 2012</a:t>
            </a:r>
            <a:r>
              <a:rPr lang="en-US" smtClean="0">
                <a:solidFill>
                  <a:srgbClr val="000099"/>
                </a:solidFill>
                <a:latin typeface="Baskerville Old Face" pitchFamily="18" charset="0"/>
              </a:rPr>
              <a:t/>
            </a:r>
            <a:br>
              <a:rPr lang="en-US" smtClean="0">
                <a:solidFill>
                  <a:srgbClr val="000099"/>
                </a:solidFill>
                <a:latin typeface="Baskerville Old Face" pitchFamily="18" charset="0"/>
              </a:rPr>
            </a:br>
            <a:endParaRPr lang="en-US" smtClean="0"/>
          </a:p>
        </p:txBody>
      </p:sp>
      <p:graphicFrame>
        <p:nvGraphicFramePr>
          <p:cNvPr id="4" name="Chart 3"/>
          <p:cNvGraphicFramePr>
            <a:graphicFrameLocks/>
          </p:cNvGraphicFramePr>
          <p:nvPr/>
        </p:nvGraphicFramePr>
        <p:xfrm>
          <a:off x="76200" y="1600200"/>
          <a:ext cx="88392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Content Placeholder 3" descr="CLABSI Rate per 1000 central line days_Q22004-Q22012(9.20.12).emf"/>
          <p:cNvPicPr>
            <a:picLocks noGrp="1" noChangeAspect="1"/>
          </p:cNvPicPr>
          <p:nvPr>
            <p:ph idx="1"/>
          </p:nvPr>
        </p:nvPicPr>
        <p:blipFill>
          <a:blip r:embed="rId2">
            <a:extLst>
              <a:ext uri="{28A0092B-C50C-407E-A947-70E740481C1C}">
                <a14:useLocalDpi xmlns="" xmlns:a14="http://schemas.microsoft.com/office/drawing/2010/main" val="0"/>
              </a:ext>
            </a:extLst>
          </a:blip>
          <a:srcRect t="3571"/>
          <a:stretch>
            <a:fillRect/>
          </a:stretch>
        </p:blipFill>
        <p:spPr>
          <a:xfrm>
            <a:off x="0" y="1371600"/>
            <a:ext cx="9144000" cy="5486400"/>
          </a:xfrm>
        </p:spPr>
      </p:pic>
      <p:sp>
        <p:nvSpPr>
          <p:cNvPr id="36866" name="TextBox 1"/>
          <p:cNvSpPr txBox="1">
            <a:spLocks noChangeArrowheads="1"/>
          </p:cNvSpPr>
          <p:nvPr/>
        </p:nvSpPr>
        <p:spPr bwMode="auto">
          <a:xfrm>
            <a:off x="457200" y="381000"/>
            <a:ext cx="7391400"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3200">
                <a:solidFill>
                  <a:srgbClr val="000099"/>
                </a:solidFill>
              </a:rPr>
              <a:t>CLA-BSI Rate for all Michigan ICUs 2004-2012</a:t>
            </a:r>
            <a:r>
              <a:rPr lang="en-US" sz="3200"/>
              <a:t>  </a:t>
            </a:r>
            <a:r>
              <a:rPr lang="en-US" sz="1600"/>
              <a:t>Pronovost NEJM 2006, Pronovost BMJ 2010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304800"/>
            <a:ext cx="8229600" cy="1143000"/>
          </a:xfrm>
        </p:spPr>
        <p:txBody>
          <a:bodyPr/>
          <a:lstStyle/>
          <a:p>
            <a:r>
              <a:rPr lang="en-US" sz="2800" smtClean="0"/>
              <a:t>Impact of Statewide Quality Improvement Initiative on Hospital Mortality</a:t>
            </a:r>
          </a:p>
        </p:txBody>
      </p:sp>
      <p:graphicFrame>
        <p:nvGraphicFramePr>
          <p:cNvPr id="4" name="Chart 3"/>
          <p:cNvGraphicFramePr/>
          <p:nvPr/>
        </p:nvGraphicFramePr>
        <p:xfrm>
          <a:off x="0" y="1600200"/>
          <a:ext cx="90678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37891" name="TextBox 4"/>
          <p:cNvSpPr txBox="1">
            <a:spLocks noChangeArrowheads="1"/>
          </p:cNvSpPr>
          <p:nvPr/>
        </p:nvSpPr>
        <p:spPr bwMode="auto">
          <a:xfrm>
            <a:off x="7010400" y="1981200"/>
            <a:ext cx="2133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r>
              <a:rPr lang="en-US" sz="1800"/>
              <a:t>Lipitz: BMJ 2011</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JHM_Whi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JHM_White</Template>
  <TotalTime>3733</TotalTime>
  <Words>1312</Words>
  <Application>Microsoft Office PowerPoint</Application>
  <PresentationFormat>On-screen Show (4:3)</PresentationFormat>
  <Paragraphs>252</Paragraphs>
  <Slides>33</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6" baseType="lpstr">
      <vt:lpstr>JHM_White</vt:lpstr>
      <vt:lpstr>Custom Design</vt:lpstr>
      <vt:lpstr>Acrobat Document</vt:lpstr>
      <vt:lpstr> Taking safety and quality to the next level: The need for trans disciplinary research </vt:lpstr>
      <vt:lpstr>Slide 2</vt:lpstr>
      <vt:lpstr>Slide 3</vt:lpstr>
      <vt:lpstr>Focus and Execute</vt:lpstr>
      <vt:lpstr>Social Movements: The Wave, Civil Rights, Saddleback Church</vt:lpstr>
      <vt:lpstr>Slide 6</vt:lpstr>
      <vt:lpstr>CLA-BSI Rate for All ICUS at JHH:  1998 - Q2 2012 </vt:lpstr>
      <vt:lpstr>Slide 8</vt:lpstr>
      <vt:lpstr>Impact of Statewide Quality Improvement Initiative on Hospital Mortality</vt:lpstr>
      <vt:lpstr>Michigan ICU Safety Climate Improvement  CCM 2011</vt:lpstr>
      <vt:lpstr>CLA-BSI Rates from 1100 Hospitals across 44 states 2008 -2012</vt:lpstr>
      <vt:lpstr>Theories: CUSP local problems TRIP common harms</vt:lpstr>
      <vt:lpstr>Explaining the ‘Keystone Michigan’ project </vt:lpstr>
      <vt:lpstr>Lessons</vt:lpstr>
      <vt:lpstr>Slide 15</vt:lpstr>
      <vt:lpstr>What would it take to improve value of healthcare </vt:lpstr>
      <vt:lpstr>Slide 17</vt:lpstr>
      <vt:lpstr>Why a Fractal Organization Model</vt:lpstr>
      <vt:lpstr>Slide 19</vt:lpstr>
      <vt:lpstr>Creating a Fractal Quality Management Infrastructure</vt:lpstr>
      <vt:lpstr>Horizontal learning Clinical Communities</vt:lpstr>
      <vt:lpstr>Horizontal Learning Peer to Peer Review   Getting to 0 CLABSi</vt:lpstr>
      <vt:lpstr>Vertical Integration  Accountability</vt:lpstr>
      <vt:lpstr>Slide 24</vt:lpstr>
      <vt:lpstr> JHHS Accountability Plan: Core Measure Performance</vt:lpstr>
      <vt:lpstr>From Heroism to Safe Design: eliminating all harms</vt:lpstr>
      <vt:lpstr>AIRPLANES</vt:lpstr>
      <vt:lpstr>Hospitals in general, and especially ICUs</vt:lpstr>
      <vt:lpstr>Rory Staunton 12 years old</vt:lpstr>
      <vt:lpstr>Slide 30</vt:lpstr>
      <vt:lpstr>Slide 31</vt:lpstr>
      <vt:lpstr>Slide 32</vt:lpstr>
      <vt:lpstr>Slide 33</vt:lpstr>
    </vt:vector>
  </TitlesOfParts>
  <Company>Johns Hopkins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jmanfus1</dc:creator>
  <cp:lastModifiedBy>rshannon</cp:lastModifiedBy>
  <cp:revision>116</cp:revision>
  <dcterms:created xsi:type="dcterms:W3CDTF">2011-08-30T13:51:58Z</dcterms:created>
  <dcterms:modified xsi:type="dcterms:W3CDTF">2012-12-06T20:06:34Z</dcterms:modified>
</cp:coreProperties>
</file>