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27" r:id="rId2"/>
    <p:sldId id="419" r:id="rId3"/>
    <p:sldId id="420" r:id="rId4"/>
    <p:sldId id="418" r:id="rId5"/>
    <p:sldId id="421" r:id="rId6"/>
    <p:sldId id="423" r:id="rId7"/>
    <p:sldId id="422" r:id="rId8"/>
    <p:sldId id="424" r:id="rId9"/>
    <p:sldId id="405" r:id="rId10"/>
    <p:sldId id="425" r:id="rId11"/>
    <p:sldId id="426" r:id="rId12"/>
    <p:sldId id="406" r:id="rId13"/>
    <p:sldId id="428" r:id="rId14"/>
    <p:sldId id="429" r:id="rId15"/>
    <p:sldId id="430" r:id="rId16"/>
    <p:sldId id="432" r:id="rId17"/>
    <p:sldId id="433" r:id="rId18"/>
    <p:sldId id="434" r:id="rId19"/>
    <p:sldId id="409" r:id="rId20"/>
    <p:sldId id="435" r:id="rId21"/>
    <p:sldId id="410" r:id="rId22"/>
    <p:sldId id="416" r:id="rId23"/>
    <p:sldId id="413" r:id="rId24"/>
    <p:sldId id="412" r:id="rId25"/>
    <p:sldId id="440" r:id="rId26"/>
    <p:sldId id="442" r:id="rId27"/>
    <p:sldId id="436" r:id="rId28"/>
    <p:sldId id="437" r:id="rId29"/>
    <p:sldId id="438" r:id="rId30"/>
    <p:sldId id="439" r:id="rId31"/>
    <p:sldId id="441" r:id="rId32"/>
    <p:sldId id="415" r:id="rId33"/>
    <p:sldId id="36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2" autoAdjust="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2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-Also may not have a variant in the first place!!!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0A51-199D-4881-BDF5-C132284BB3F0}" type="slidenum">
              <a:rPr lang="en-GB"/>
              <a:pPr/>
              <a:t>33</a:t>
            </a:fld>
            <a:endParaRPr lang="en-GB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4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6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7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8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10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11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D8B37F-9F0C-4B96-A0A7-4D664D89A3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072828-D0A2-4D3C-8D0A-3A4983DC2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54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Randomization: Genes as Instrumental Variables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Evans</a:t>
            </a:r>
            <a:endParaRPr lang="en-GB" dirty="0"/>
          </a:p>
        </p:txBody>
      </p:sp>
      <p:pic>
        <p:nvPicPr>
          <p:cNvPr id="4" name="Picture 3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/>
              <a:t>An Alternative to RCTs: </a:t>
            </a:r>
            <a:r>
              <a:rPr lang="en-US" sz="3600" b="1" dirty="0" err="1" smtClean="0"/>
              <a:t>Mendelian</a:t>
            </a:r>
            <a:r>
              <a:rPr lang="en-US" sz="3600" b="1" dirty="0" smtClean="0"/>
              <a:t> </a:t>
            </a:r>
            <a:r>
              <a:rPr lang="en-US" sz="3600" b="1" dirty="0"/>
              <a:t>randomization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600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733800" y="1640989"/>
            <a:ext cx="5394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In genetic association studies the laws </a:t>
            </a:r>
          </a:p>
          <a:p>
            <a:r>
              <a:rPr lang="en-GB" dirty="0"/>
              <a:t>of </a:t>
            </a:r>
            <a:r>
              <a:rPr lang="en-GB" dirty="0" err="1"/>
              <a:t>Mendelian</a:t>
            </a:r>
            <a:r>
              <a:rPr lang="en-GB" dirty="0"/>
              <a:t> genetics imply that </a:t>
            </a:r>
          </a:p>
          <a:p>
            <a:r>
              <a:rPr lang="en-GB" dirty="0"/>
              <a:t>comparison of groups of individuals </a:t>
            </a:r>
          </a:p>
          <a:p>
            <a:r>
              <a:rPr lang="en-GB" dirty="0"/>
              <a:t>defined by genotype should only differ </a:t>
            </a:r>
          </a:p>
          <a:p>
            <a:r>
              <a:rPr lang="en-GB" dirty="0"/>
              <a:t>with respect to the locus under study </a:t>
            </a:r>
          </a:p>
          <a:p>
            <a:r>
              <a:rPr lang="en-GB" dirty="0"/>
              <a:t>(and closely related loci in linkage </a:t>
            </a:r>
          </a:p>
          <a:p>
            <a:r>
              <a:rPr lang="en-GB" dirty="0"/>
              <a:t>disequilibrium with the locus under study)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Genotypes can proxy for some modifiable </a:t>
            </a:r>
          </a:p>
          <a:p>
            <a:r>
              <a:rPr lang="en-GB" dirty="0"/>
              <a:t>risk factors, and there should </a:t>
            </a:r>
          </a:p>
          <a:p>
            <a:r>
              <a:rPr lang="en-GB" dirty="0"/>
              <a:t>be no confounding of genotype by </a:t>
            </a:r>
          </a:p>
          <a:p>
            <a:r>
              <a:rPr lang="en-GB" dirty="0"/>
              <a:t>behavioural, socioeconomic or </a:t>
            </a:r>
          </a:p>
          <a:p>
            <a:r>
              <a:rPr lang="en-GB" dirty="0"/>
              <a:t>physiological factors (excepting those </a:t>
            </a:r>
          </a:p>
          <a:p>
            <a:r>
              <a:rPr lang="en-GB" dirty="0"/>
              <a:t>influenced by alleles at closely proximate </a:t>
            </a:r>
          </a:p>
          <a:p>
            <a:r>
              <a:rPr lang="en-GB" dirty="0"/>
              <a:t>loci or due to population stratification)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/>
              <a:t>Mendelian randomisation and RCTs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447800"/>
            <a:ext cx="8915400" cy="5105400"/>
            <a:chOff x="1253" y="2160"/>
            <a:chExt cx="14586" cy="7740"/>
          </a:xfrm>
        </p:grpSpPr>
        <p:sp>
          <p:nvSpPr>
            <p:cNvPr id="345092" name="Text Box 4"/>
            <p:cNvSpPr txBox="1">
              <a:spLocks noChangeArrowheads="1"/>
            </p:cNvSpPr>
            <p:nvPr/>
          </p:nvSpPr>
          <p:spPr bwMode="auto">
            <a:xfrm>
              <a:off x="9668" y="3841"/>
              <a:ext cx="5610" cy="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RANDOMISATION METHOD</a:t>
              </a:r>
            </a:p>
          </p:txBody>
        </p:sp>
        <p:sp>
          <p:nvSpPr>
            <p:cNvPr id="345093" name="Text Box 5"/>
            <p:cNvSpPr txBox="1">
              <a:spLocks noChangeArrowheads="1"/>
            </p:cNvSpPr>
            <p:nvPr/>
          </p:nvSpPr>
          <p:spPr bwMode="auto">
            <a:xfrm>
              <a:off x="10535" y="2160"/>
              <a:ext cx="3808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RANDOMISED CONTROLLED TRIAL</a:t>
              </a:r>
            </a:p>
          </p:txBody>
        </p:sp>
        <p:sp>
          <p:nvSpPr>
            <p:cNvPr id="345094" name="Text Box 6"/>
            <p:cNvSpPr txBox="1">
              <a:spLocks noChangeArrowheads="1"/>
            </p:cNvSpPr>
            <p:nvPr/>
          </p:nvSpPr>
          <p:spPr bwMode="auto">
            <a:xfrm>
              <a:off x="2375" y="7020"/>
              <a:ext cx="362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CONFOUNDERS EQUAL BETWEEN GROUPS</a:t>
              </a:r>
            </a:p>
          </p:txBody>
        </p:sp>
        <p:sp>
          <p:nvSpPr>
            <p:cNvPr id="345095" name="Text Box 7"/>
            <p:cNvSpPr txBox="1">
              <a:spLocks noChangeArrowheads="1"/>
            </p:cNvSpPr>
            <p:nvPr/>
          </p:nvSpPr>
          <p:spPr bwMode="auto">
            <a:xfrm>
              <a:off x="2375" y="2160"/>
              <a:ext cx="3179" cy="9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MENDELIAN RANDOMISATION</a:t>
              </a:r>
            </a:p>
          </p:txBody>
        </p:sp>
        <p:sp>
          <p:nvSpPr>
            <p:cNvPr id="345096" name="Text Box 8"/>
            <p:cNvSpPr txBox="1">
              <a:spLocks noChangeArrowheads="1"/>
            </p:cNvSpPr>
            <p:nvPr/>
          </p:nvSpPr>
          <p:spPr bwMode="auto">
            <a:xfrm>
              <a:off x="1253" y="3875"/>
              <a:ext cx="5763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RANDOM SEGREGATION OF ALLELES</a:t>
              </a:r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10977" y="6840"/>
              <a:ext cx="362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CONFOUNDERS EQUAL BETWEEN GROUPS</a:t>
              </a:r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253" y="5220"/>
              <a:ext cx="2618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EXPOSED: FUNCTIONAL  ALLELLES</a:t>
              </a:r>
            </a:p>
          </p:txBody>
        </p:sp>
        <p:sp>
          <p:nvSpPr>
            <p:cNvPr id="345099" name="Text Box 11"/>
            <p:cNvSpPr txBox="1">
              <a:spLocks noChangeArrowheads="1"/>
            </p:cNvSpPr>
            <p:nvPr/>
          </p:nvSpPr>
          <p:spPr bwMode="auto">
            <a:xfrm>
              <a:off x="9668" y="5220"/>
              <a:ext cx="2805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EXPOSED: </a:t>
              </a:r>
            </a:p>
            <a:p>
              <a:pPr eaLnBrk="0" hangingPunct="0"/>
              <a:endParaRPr lang="en-US" sz="1600">
                <a:latin typeface="Comic Sans MS" pitchFamily="66" charset="0"/>
              </a:endParaRPr>
            </a:p>
            <a:p>
              <a:pPr eaLnBrk="0" hangingPunct="0"/>
              <a:r>
                <a:rPr lang="en-US" sz="1400">
                  <a:latin typeface="Comic Sans MS" pitchFamily="66" charset="0"/>
                </a:rPr>
                <a:t>INTERVENTION</a:t>
              </a:r>
            </a:p>
          </p:txBody>
        </p:sp>
        <p:sp>
          <p:nvSpPr>
            <p:cNvPr id="345100" name="Text Box 12"/>
            <p:cNvSpPr txBox="1">
              <a:spLocks noChangeArrowheads="1"/>
            </p:cNvSpPr>
            <p:nvPr/>
          </p:nvSpPr>
          <p:spPr bwMode="auto">
            <a:xfrm>
              <a:off x="4993" y="5220"/>
              <a:ext cx="2431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CONTROL: NULL ALLELLES</a:t>
              </a:r>
            </a:p>
          </p:txBody>
        </p:sp>
        <p:sp>
          <p:nvSpPr>
            <p:cNvPr id="345101" name="Text Box 13"/>
            <p:cNvSpPr txBox="1">
              <a:spLocks noChangeArrowheads="1"/>
            </p:cNvSpPr>
            <p:nvPr/>
          </p:nvSpPr>
          <p:spPr bwMode="auto">
            <a:xfrm>
              <a:off x="13034" y="5220"/>
              <a:ext cx="2805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CONTROL: </a:t>
              </a:r>
            </a:p>
            <a:p>
              <a:pPr eaLnBrk="0" hangingPunct="0"/>
              <a:r>
                <a:rPr lang="en-US" sz="1600">
                  <a:latin typeface="Comic Sans MS" pitchFamily="66" charset="0"/>
                </a:rPr>
                <a:t>NO </a:t>
              </a:r>
              <a:r>
                <a:rPr lang="en-US" sz="1400">
                  <a:latin typeface="Comic Sans MS" pitchFamily="66" charset="0"/>
                </a:rPr>
                <a:t>INTERVENTION</a:t>
              </a:r>
            </a:p>
          </p:txBody>
        </p:sp>
        <p:sp>
          <p:nvSpPr>
            <p:cNvPr id="345102" name="Text Box 14"/>
            <p:cNvSpPr txBox="1">
              <a:spLocks noChangeArrowheads="1"/>
            </p:cNvSpPr>
            <p:nvPr/>
          </p:nvSpPr>
          <p:spPr bwMode="auto">
            <a:xfrm>
              <a:off x="1253" y="9000"/>
              <a:ext cx="6545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OUTCOMES COMPARED BETWEEN GROUPS</a:t>
              </a:r>
            </a:p>
          </p:txBody>
        </p:sp>
        <p:sp>
          <p:nvSpPr>
            <p:cNvPr id="345103" name="Line 15"/>
            <p:cNvSpPr>
              <a:spLocks noChangeShapeType="1"/>
            </p:cNvSpPr>
            <p:nvPr/>
          </p:nvSpPr>
          <p:spPr bwMode="auto">
            <a:xfrm>
              <a:off x="4024" y="324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4" name="Line 16"/>
            <p:cNvSpPr>
              <a:spLocks noChangeShapeType="1"/>
            </p:cNvSpPr>
            <p:nvPr/>
          </p:nvSpPr>
          <p:spPr bwMode="auto">
            <a:xfrm>
              <a:off x="12473" y="325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5" name="Line 17"/>
            <p:cNvSpPr>
              <a:spLocks noChangeShapeType="1"/>
            </p:cNvSpPr>
            <p:nvPr/>
          </p:nvSpPr>
          <p:spPr bwMode="auto">
            <a:xfrm>
              <a:off x="4245" y="4860"/>
              <a:ext cx="748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6" name="Line 18"/>
            <p:cNvSpPr>
              <a:spLocks noChangeShapeType="1"/>
            </p:cNvSpPr>
            <p:nvPr/>
          </p:nvSpPr>
          <p:spPr bwMode="auto">
            <a:xfrm flipH="1">
              <a:off x="3497" y="4860"/>
              <a:ext cx="5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7" name="Line 19"/>
            <p:cNvSpPr>
              <a:spLocks noChangeShapeType="1"/>
            </p:cNvSpPr>
            <p:nvPr/>
          </p:nvSpPr>
          <p:spPr bwMode="auto">
            <a:xfrm flipH="1">
              <a:off x="11725" y="4860"/>
              <a:ext cx="5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8" name="Line 20"/>
            <p:cNvSpPr>
              <a:spLocks noChangeShapeType="1"/>
            </p:cNvSpPr>
            <p:nvPr/>
          </p:nvSpPr>
          <p:spPr bwMode="auto">
            <a:xfrm>
              <a:off x="12660" y="4826"/>
              <a:ext cx="5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09" name="Text Box 21"/>
            <p:cNvSpPr txBox="1">
              <a:spLocks noChangeArrowheads="1"/>
            </p:cNvSpPr>
            <p:nvPr/>
          </p:nvSpPr>
          <p:spPr bwMode="auto">
            <a:xfrm>
              <a:off x="9107" y="9000"/>
              <a:ext cx="6545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latin typeface="Comic Sans MS" pitchFamily="66" charset="0"/>
                </a:rPr>
                <a:t>OUTCOMES COMPARED BETWEEN GROUPS</a:t>
              </a:r>
            </a:p>
          </p:txBody>
        </p:sp>
        <p:sp>
          <p:nvSpPr>
            <p:cNvPr id="345110" name="Line 22"/>
            <p:cNvSpPr>
              <a:spLocks noChangeShapeType="1"/>
            </p:cNvSpPr>
            <p:nvPr/>
          </p:nvSpPr>
          <p:spPr bwMode="auto">
            <a:xfrm>
              <a:off x="1814" y="666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11" name="Line 23"/>
            <p:cNvSpPr>
              <a:spLocks noChangeShapeType="1"/>
            </p:cNvSpPr>
            <p:nvPr/>
          </p:nvSpPr>
          <p:spPr bwMode="auto">
            <a:xfrm>
              <a:off x="7050" y="666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12" name="Line 24"/>
            <p:cNvSpPr>
              <a:spLocks noChangeShapeType="1"/>
            </p:cNvSpPr>
            <p:nvPr/>
          </p:nvSpPr>
          <p:spPr bwMode="auto">
            <a:xfrm>
              <a:off x="10042" y="666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113" name="Line 25"/>
            <p:cNvSpPr>
              <a:spLocks noChangeShapeType="1"/>
            </p:cNvSpPr>
            <p:nvPr/>
          </p:nvSpPr>
          <p:spPr bwMode="auto">
            <a:xfrm>
              <a:off x="15278" y="666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1775"/>
            <a:ext cx="8610600" cy="641350"/>
          </a:xfrm>
        </p:spPr>
        <p:txBody>
          <a:bodyPr>
            <a:noAutofit/>
          </a:bodyPr>
          <a:lstStyle/>
          <a:p>
            <a:pPr eaLnBrk="1" hangingPunct="1"/>
            <a:r>
              <a:rPr lang="en-GB" sz="2200" dirty="0" smtClean="0">
                <a:latin typeface="Verdana" charset="0"/>
                <a:ea typeface="Verdana" charset="0"/>
                <a:cs typeface="Verdana" charset="0"/>
              </a:rPr>
              <a:t>Assumptions of Mendelian randomisation analysis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04800" y="3678238"/>
            <a:ext cx="8610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associated with X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U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Verdana" charset="0"/>
              </a:rPr>
              <a:t>Z is independent of Y given U and X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Verdana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6663" y="873125"/>
            <a:ext cx="3459162" cy="2325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1888" y="2586038"/>
            <a:ext cx="2644775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3963988"/>
            <a:ext cx="5162550" cy="1668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6328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Verdana" charset="0"/>
              </a:rPr>
              <a:t>Examples – </a:t>
            </a:r>
            <a:r>
              <a:rPr lang="en-US" sz="2200" i="1" dirty="0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dirty="0">
                <a:latin typeface="Verdana" charset="0"/>
              </a:rPr>
              <a:t>instruments for adiposity</a:t>
            </a:r>
          </a:p>
          <a:p>
            <a:endParaRPr lang="en-US" dirty="0">
              <a:latin typeface="Verdan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382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Z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19463" y="31988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X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>
                <a:latin typeface="+mj-lt"/>
                <a:ea typeface="ＭＳ Ｐゴシック" pitchFamily="80" charset="-128"/>
                <a:cs typeface="+mn-cs"/>
              </a:rPr>
              <a:t>U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0463" y="31369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Y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87463" y="32051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pic>
        <p:nvPicPr>
          <p:cNvPr id="17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CRP/BMI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2982913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103" y="2324100"/>
          <a:ext cx="8267697" cy="27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97"/>
                <a:gridCol w="2324100"/>
                <a:gridCol w="2413000"/>
                <a:gridCol w="224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 (BMI adjusted)</a:t>
                      </a:r>
                      <a:endParaRPr lang="en-US" dirty="0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0.038 (0.033, 0.043)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 (0.013,0.064)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</a:t>
                      </a:r>
                      <a:r>
                        <a:rPr lang="en-US" baseline="0" dirty="0" smtClean="0"/>
                        <a:t> (-0.027, 0.018)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0.018 (0.014, 0.021)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 (0.001,</a:t>
                      </a:r>
                      <a:r>
                        <a:rPr lang="en-US" baseline="0" dirty="0" smtClean="0"/>
                        <a:t> 0.048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 (-0.017, 0.029)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r>
                        <a:rPr lang="en-US" baseline="0" dirty="0" smtClean="0"/>
                        <a:t>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-0.026</a:t>
                      </a:r>
                      <a:r>
                        <a:rPr lang="en-US" baseline="0" dirty="0" smtClean="0"/>
                        <a:t> (-0.029, -0.023)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-0.032 (-0.057, -0.008)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-0.004 (-0.027, 0.019)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4500" y="5283200"/>
            <a:ext cx="494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N~12,000 samples of European ancestry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27" y="249247"/>
            <a:ext cx="8622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Do intermediate metabolic traits differ as one would expect </a:t>
            </a:r>
          </a:p>
          <a:p>
            <a:r>
              <a:rPr lang="en-US" sz="2200" dirty="0" smtClean="0">
                <a:latin typeface="Verdana"/>
                <a:cs typeface="Verdana"/>
              </a:rPr>
              <a:t>given a </a:t>
            </a:r>
            <a:r>
              <a:rPr lang="en-US" sz="2200" i="1" dirty="0" smtClean="0">
                <a:latin typeface="Verdana"/>
                <a:cs typeface="Verdana"/>
              </a:rPr>
              <a:t>FTO</a:t>
            </a:r>
            <a:r>
              <a:rPr lang="en-US" sz="2200" dirty="0" smtClean="0">
                <a:latin typeface="Verdana"/>
                <a:cs typeface="Verdana"/>
              </a:rPr>
              <a:t>-BMI effect?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27" y="1206500"/>
            <a:ext cx="8873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Given the per allele </a:t>
            </a:r>
            <a:r>
              <a:rPr lang="en-US" i="1" dirty="0" smtClean="0">
                <a:latin typeface="Verdana"/>
                <a:cs typeface="Verdana"/>
              </a:rPr>
              <a:t>FTO</a:t>
            </a:r>
            <a:r>
              <a:rPr lang="en-US" dirty="0" smtClean="0">
                <a:latin typeface="Verdana"/>
                <a:cs typeface="Verdana"/>
              </a:rPr>
              <a:t> effect of ~0.1SD and known observational </a:t>
            </a:r>
          </a:p>
          <a:p>
            <a:r>
              <a:rPr lang="en-US" dirty="0" smtClean="0">
                <a:latin typeface="Verdana"/>
                <a:cs typeface="Verdana"/>
              </a:rPr>
              <a:t>Estimates one can derive an expected, per allele, effect on intermediates…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5900" y="2005231"/>
            <a:ext cx="2311400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52313" y="1852831"/>
            <a:ext cx="2562897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Verdana" charset="0"/>
              </a:rPr>
              <a:t>Examples – </a:t>
            </a:r>
            <a:r>
              <a:rPr lang="en-US" sz="2200" b="1" i="1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>
                <a:latin typeface="Verdana" charset="0"/>
              </a:rPr>
              <a:t>instruments for adiposity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CRP/BMI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7" name="Oval 16"/>
          <p:cNvSpPr/>
          <p:nvPr/>
        </p:nvSpPr>
        <p:spPr>
          <a:xfrm>
            <a:off x="6545262" y="3756660"/>
            <a:ext cx="2179638" cy="122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6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BMI/CRP &amp; reverse causality?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1993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charset="0"/>
                <a:ea typeface="Verdana" charset="0"/>
                <a:cs typeface="Verdana" charset="0"/>
              </a:rPr>
              <a:t>What is driving the CRP/CHD risk factor association?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charset="0"/>
                <a:ea typeface="Verdana" charset="0"/>
                <a:cs typeface="Verdana" charset="0"/>
              </a:rPr>
              <a:t>Relationship between circulating CRP and BMI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charset="0"/>
                <a:ea typeface="Verdana" charset="0"/>
                <a:cs typeface="Verdana" charset="0"/>
              </a:rPr>
              <a:t>Have seen the relationships between circulating CRP and T2D risk profile components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Verdana" charset="0"/>
              <a:ea typeface="Verdana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Verdana" charset="0"/>
                <a:ea typeface="Verdana" charset="0"/>
                <a:cs typeface="Verdana" charset="0"/>
              </a:rPr>
              <a:t>With available adiposity proxy measures (I.e. FTO genotype), are we able to offer more to explain the LACK of apparent CRP &gt; CHD risk causality… I.e.</a:t>
            </a:r>
            <a:r>
              <a:rPr lang="en-US" sz="2400" smtClean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3338" y="1444625"/>
            <a:ext cx="8424862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>
              <a:latin typeface="Verdana" charset="0"/>
            </a:endParaRPr>
          </a:p>
        </p:txBody>
      </p:sp>
      <p:pic>
        <p:nvPicPr>
          <p:cNvPr id="59397" name="Picture 5" descr="new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2863" y="2224088"/>
            <a:ext cx="4957762" cy="2357437"/>
          </a:xfrm>
        </p:spPr>
      </p:pic>
      <p:pic>
        <p:nvPicPr>
          <p:cNvPr id="59398" name="Picture 6" descr="new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863" y="2224088"/>
            <a:ext cx="53006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new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12863" y="2124075"/>
            <a:ext cx="6200775" cy="2457450"/>
          </a:xfrm>
        </p:spPr>
      </p:pic>
      <p:pic>
        <p:nvPicPr>
          <p:cNvPr id="59400" name="Picture 8" descr="new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863" y="2124075"/>
            <a:ext cx="62007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 descr="new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863" y="2066925"/>
            <a:ext cx="6200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75013" y="4179888"/>
            <a:ext cx="4540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 descr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2" descr="MRC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312738" y="116632"/>
            <a:ext cx="57649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Verdana" charset="0"/>
              </a:rPr>
              <a:t>Limitations to Mendelian </a:t>
            </a:r>
            <a:r>
              <a:rPr lang="en-US" sz="2200" dirty="0" err="1">
                <a:solidFill>
                  <a:schemeClr val="tx2"/>
                </a:solidFill>
                <a:latin typeface="Verdana" charset="0"/>
              </a:rPr>
              <a:t>randomisation</a:t>
            </a:r>
            <a:endParaRPr lang="en-US" sz="2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678607"/>
            <a:ext cx="7597775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1-  Heterogeneity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	- Genetic </a:t>
            </a:r>
            <a:r>
              <a:rPr lang="en-US" dirty="0" err="1">
                <a:latin typeface="Verdana" charset="0"/>
              </a:rPr>
              <a:t>heterogenetity</a:t>
            </a:r>
            <a:r>
              <a:rPr lang="en-US" dirty="0">
                <a:latin typeface="Verdana" charset="0"/>
              </a:rPr>
              <a:t> through </a:t>
            </a:r>
            <a:r>
              <a:rPr lang="en-US" i="1" dirty="0">
                <a:latin typeface="Verdana" charset="0"/>
              </a:rPr>
              <a:t>linkage disequilibrium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	or by </a:t>
            </a:r>
            <a:r>
              <a:rPr lang="en-US" i="1" dirty="0" err="1">
                <a:latin typeface="Verdana" charset="0"/>
              </a:rPr>
              <a:t>pleiotrophy</a:t>
            </a:r>
            <a:r>
              <a:rPr lang="en-US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	- Phenotypic </a:t>
            </a:r>
            <a:r>
              <a:rPr lang="en-US" dirty="0" smtClean="0">
                <a:latin typeface="Verdana" charset="0"/>
              </a:rPr>
              <a:t>heterogeneity </a:t>
            </a:r>
            <a:r>
              <a:rPr lang="en-US" dirty="0">
                <a:latin typeface="Verdana" charset="0"/>
              </a:rPr>
              <a:t>&amp; complexity (e.g. EC-SOD).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	- Population genetic heterogeneity in instrument choice.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2-  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3-  </a:t>
            </a:r>
            <a:r>
              <a:rPr lang="en-US" dirty="0" err="1" smtClean="0">
                <a:latin typeface="Verdana" charset="0"/>
              </a:rPr>
              <a:t>Canalisation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Power*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5- The existence of instruments* 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344988" y="3810000"/>
            <a:ext cx="192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Calibri" charset="0"/>
              </a:rPr>
              <a:t>C. Waddington, 1957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4644008" y="4149080"/>
            <a:ext cx="4092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     ‘the cell can take specific permitted </a:t>
            </a:r>
          </a:p>
          <a:p>
            <a:r>
              <a:rPr lang="en-US" dirty="0">
                <a:latin typeface="Calibri" charset="0"/>
              </a:rPr>
              <a:t>trajectories, leading to different cell fates’</a:t>
            </a:r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4866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57933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056" y="5589240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Common Variants Underlying Modifiable Exposures Discovered So Far...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BMI ~ 32</a:t>
            </a:r>
          </a:p>
          <a:p>
            <a:r>
              <a:rPr lang="en-GB" dirty="0" smtClean="0"/>
              <a:t>Smoking ~ 5</a:t>
            </a:r>
          </a:p>
          <a:p>
            <a:r>
              <a:rPr lang="en-GB" dirty="0" smtClean="0"/>
              <a:t>Alcohol ~ 3</a:t>
            </a:r>
          </a:p>
          <a:p>
            <a:endParaRPr lang="en-GB" dirty="0" smtClean="0"/>
          </a:p>
          <a:p>
            <a:r>
              <a:rPr lang="en-GB" dirty="0" smtClean="0"/>
              <a:t>Educational attainment ?</a:t>
            </a:r>
          </a:p>
          <a:p>
            <a:r>
              <a:rPr lang="en-GB" dirty="0" smtClean="0"/>
              <a:t>Political Preference ?</a:t>
            </a:r>
          </a:p>
          <a:p>
            <a:r>
              <a:rPr lang="en-GB" dirty="0" smtClean="0"/>
              <a:t>Well being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15" y="1412776"/>
            <a:ext cx="8010525" cy="34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Genome-wide </a:t>
            </a:r>
            <a:r>
              <a:rPr lang="en-GB" sz="4400" dirty="0" smtClean="0">
                <a:solidFill>
                  <a:schemeClr val="tx2"/>
                </a:solidFill>
              </a:rPr>
              <a:t>Allelic Scores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C:\davee\AS2\UK_stage10_tre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486400" cy="5486400"/>
          </a:xfrm>
          <a:prstGeom prst="rect">
            <a:avLst/>
          </a:prstGeom>
          <a:noFill/>
        </p:spPr>
      </p:pic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Genome-wide </a:t>
            </a:r>
            <a:r>
              <a:rPr lang="en-GB" sz="4400" dirty="0" smtClean="0">
                <a:solidFill>
                  <a:schemeClr val="tx2"/>
                </a:solidFill>
              </a:rPr>
              <a:t>Allelic Scores?</a:t>
            </a:r>
            <a:endParaRPr lang="en-GB" sz="44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38801" y="2420888"/>
            <a:ext cx="44644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40152" y="1124744"/>
            <a:ext cx="136815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44008" y="2420888"/>
            <a:ext cx="2736304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27784" y="3789040"/>
            <a:ext cx="273630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84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Can Genome-wide Allelic Scores Be Used for MR?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Potentially increase instrument strength</a:t>
            </a:r>
          </a:p>
          <a:p>
            <a:endParaRPr lang="en-GB" dirty="0" smtClean="0"/>
          </a:p>
          <a:p>
            <a:r>
              <a:rPr lang="en-GB" dirty="0" smtClean="0"/>
              <a:t>Can use even without explicit knowledge of the variants involved... (!) </a:t>
            </a:r>
          </a:p>
          <a:p>
            <a:endParaRPr lang="en-GB" dirty="0" smtClean="0"/>
          </a:p>
          <a:p>
            <a:r>
              <a:rPr lang="en-GB" dirty="0" smtClean="0"/>
              <a:t>Using BMI and BMD as an example...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Bi-directional Genome-wide </a:t>
            </a:r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195116" y="278825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100116" y="2788256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1515" y="2332643"/>
            <a:ext cx="217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BMD</a:t>
            </a:r>
            <a:endParaRPr lang="en-GB" sz="2800" b="1" dirty="0" smtClean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15616" y="2276872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  <a:cs typeface="+mn-cs"/>
              </a:rPr>
              <a:t>BMI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</a:rPr>
              <a:t>Variants</a:t>
            </a:r>
            <a:endParaRPr lang="en-GB" sz="2800" b="1" i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88866" y="2280256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BMI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195116" y="480448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100116" y="480448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11515" y="4348867"/>
            <a:ext cx="217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BMI</a:t>
            </a:r>
            <a:endParaRPr lang="en-GB" sz="2800" b="1" dirty="0" smtClean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15616" y="4293096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  <a:cs typeface="+mn-cs"/>
              </a:rPr>
              <a:t>BMD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</a:rPr>
              <a:t>Variants</a:t>
            </a:r>
            <a:endParaRPr lang="en-GB" sz="2800" b="1" i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88866" y="4296480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BMD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Scores for BMI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39" descr="construc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514" y="333375"/>
            <a:ext cx="1079822" cy="9575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Scores for BMI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39" descr="construc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506" y="333375"/>
            <a:ext cx="1079822" cy="9575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Scores for BMD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39" descr="construc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514" y="333375"/>
            <a:ext cx="1079822" cy="9575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Scores for BMD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39" descr="construc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506" y="333375"/>
            <a:ext cx="1079822" cy="9575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IV Analyses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39" descr="construc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333375"/>
            <a:ext cx="1079822" cy="9575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Proposal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BMI and Educational attainment</a:t>
            </a:r>
          </a:p>
          <a:p>
            <a:r>
              <a:rPr lang="en-GB" dirty="0" smtClean="0"/>
              <a:t>Smoking and Educational attainment</a:t>
            </a:r>
          </a:p>
          <a:p>
            <a:endParaRPr lang="en-GB" dirty="0" smtClean="0"/>
          </a:p>
          <a:p>
            <a:r>
              <a:rPr lang="en-GB" dirty="0" smtClean="0"/>
              <a:t>GIANT consortium</a:t>
            </a:r>
          </a:p>
          <a:p>
            <a:r>
              <a:rPr lang="en-GB" dirty="0" smtClean="0"/>
              <a:t>TAG consortium</a:t>
            </a:r>
          </a:p>
          <a:p>
            <a:r>
              <a:rPr lang="en-GB" dirty="0" smtClean="0"/>
              <a:t>Educational attainment (?)</a:t>
            </a:r>
          </a:p>
          <a:p>
            <a:endParaRPr lang="en-GB" dirty="0" smtClean="0"/>
          </a:p>
          <a:p>
            <a:r>
              <a:rPr lang="en-GB" dirty="0" smtClean="0"/>
              <a:t>Run in ALSPAC mothers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Thanks …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Nic Timpson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George Davey Smith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GIANT Consortium (Joel </a:t>
            </a:r>
            <a:r>
              <a:rPr lang="en-GB" sz="2800" dirty="0" err="1" smtClean="0"/>
              <a:t>Hirschhorn</a:t>
            </a:r>
            <a:r>
              <a:rPr lang="en-GB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GEFOS Consortium (Fernando </a:t>
            </a:r>
            <a:r>
              <a:rPr lang="en-GB" sz="2800" dirty="0" err="1" smtClean="0"/>
              <a:t>Rivadeneira</a:t>
            </a:r>
            <a:r>
              <a:rPr lang="en-GB" sz="28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p:oleObj spid="_x0000_s165890" name="Chart" r:id="rId3" imgW="7600950" imgH="4362450" progId="MSGraph.Chart.8">
              <p:embed followColorScheme="full"/>
            </p:oleObj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Vitamin E levels and risk factors: Women’s Heart Health Study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8006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/>
              <a:t>State pension only</a:t>
            </a:r>
          </a:p>
          <a:p>
            <a:pPr>
              <a:spcBef>
                <a:spcPct val="50000"/>
              </a:spcBef>
            </a:pPr>
            <a:r>
              <a:rPr lang="en-GB" sz="2000"/>
              <a:t>Smoker	</a:t>
            </a:r>
          </a:p>
          <a:p>
            <a:pPr>
              <a:spcBef>
                <a:spcPct val="50000"/>
              </a:spcBef>
            </a:pPr>
            <a:r>
              <a:rPr lang="en-GB" sz="2000"/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/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/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/>
              <a:t>Obese	</a:t>
            </a:r>
          </a:p>
          <a:p>
            <a:pPr>
              <a:spcBef>
                <a:spcPct val="50000"/>
              </a:spcBef>
            </a:pPr>
            <a:r>
              <a:rPr lang="en-GB" sz="2000"/>
              <a:t>Height					</a:t>
            </a:r>
          </a:p>
          <a:p>
            <a:pPr>
              <a:spcBef>
                <a:spcPct val="50000"/>
              </a:spcBef>
            </a:pPr>
            <a:r>
              <a:rPr lang="en-GB" sz="2000"/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						</a:t>
            </a:r>
            <a:endParaRPr 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572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029200" y="6172200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Lawlor et al, Lancet 2004</a:t>
            </a:r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6914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  <p:pic>
        <p:nvPicPr>
          <p:cNvPr id="19" name="Picture 4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682</Words>
  <Application>Microsoft Office PowerPoint</Application>
  <PresentationFormat>On-screen Show (4:3)</PresentationFormat>
  <Paragraphs>207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Chart</vt:lpstr>
      <vt:lpstr>Mendelian Randomization: Genes as Instrumental Variables</vt:lpstr>
      <vt:lpstr>Slide 2</vt:lpstr>
      <vt:lpstr>Slide 3</vt:lpstr>
      <vt:lpstr>Slide 4</vt:lpstr>
      <vt:lpstr>Use of vitamin supplements by US adults, 1987-2000</vt:lpstr>
      <vt:lpstr>Slide 6</vt:lpstr>
      <vt:lpstr>Vitamin E supplement use and risk of Coronary Heart Disease</vt:lpstr>
      <vt:lpstr>Slide 8</vt:lpstr>
      <vt:lpstr>Classic limitations to “observational” science</vt:lpstr>
      <vt:lpstr>An Alternative to RCTs: Mendelian randomization</vt:lpstr>
      <vt:lpstr>Mendelian randomisation and RCTs</vt:lpstr>
      <vt:lpstr>Assumptions of Mendelian randomisation analysis</vt:lpstr>
      <vt:lpstr>Slide 13</vt:lpstr>
      <vt:lpstr>Slide 14</vt:lpstr>
      <vt:lpstr>Slide 15</vt:lpstr>
      <vt:lpstr>Slide 16</vt:lpstr>
      <vt:lpstr>BMI/CRP &amp; reverse causality?</vt:lpstr>
      <vt:lpstr>Slide 18</vt:lpstr>
      <vt:lpstr>Slide 19</vt:lpstr>
      <vt:lpstr>Using Multiple Genetic Variants as Instruments</vt:lpstr>
      <vt:lpstr>Slide 21</vt:lpstr>
      <vt:lpstr>Common Variants Underlying Modifiable Exposures Discovered So Far...</vt:lpstr>
      <vt:lpstr>Slide 23</vt:lpstr>
      <vt:lpstr>Slide 24</vt:lpstr>
      <vt:lpstr>Can Genome-wide Allelic Scores Be Used for MR?</vt:lpstr>
      <vt:lpstr>Bi-directional Genome-wide Mendelian Randomization</vt:lpstr>
      <vt:lpstr>Scores for BMI</vt:lpstr>
      <vt:lpstr>Scores for BMI</vt:lpstr>
      <vt:lpstr>Scores for BMD</vt:lpstr>
      <vt:lpstr>Scores for BMD</vt:lpstr>
      <vt:lpstr>IV Analyses</vt:lpstr>
      <vt:lpstr>Proposal</vt:lpstr>
      <vt:lpstr>Thanks …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cbeck</cp:lastModifiedBy>
  <cp:revision>70</cp:revision>
  <dcterms:created xsi:type="dcterms:W3CDTF">2010-08-24T07:10:46Z</dcterms:created>
  <dcterms:modified xsi:type="dcterms:W3CDTF">2012-05-21T12:14:38Z</dcterms:modified>
</cp:coreProperties>
</file>