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57" r:id="rId2"/>
    <p:sldId id="309" r:id="rId3"/>
    <p:sldId id="295" r:id="rId4"/>
    <p:sldId id="315" r:id="rId5"/>
    <p:sldId id="297" r:id="rId6"/>
    <p:sldId id="271" r:id="rId7"/>
    <p:sldId id="298" r:id="rId8"/>
    <p:sldId id="283" r:id="rId9"/>
    <p:sldId id="276" r:id="rId10"/>
    <p:sldId id="281" r:id="rId11"/>
    <p:sldId id="310" r:id="rId12"/>
    <p:sldId id="312" r:id="rId13"/>
    <p:sldId id="313" r:id="rId14"/>
    <p:sldId id="31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71" d="100"/>
          <a:sy n="71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Meike\presentaties\Barchart_YNTR\Barcharts_YNTR_swb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Meike\presentaties\Barchart_YNTR\Barcharts_YNTR_swb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6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stacked"/>
        <c:ser>
          <c:idx val="0"/>
          <c:order val="0"/>
          <c:tx>
            <c:v>Heritability</c:v>
          </c:tx>
          <c:cat>
            <c:strRef>
              <c:f>Sheet3!$A$59:$A$63</c:f>
              <c:strCache>
                <c:ptCount val="5"/>
                <c:pt idx="0">
                  <c:v>Well-being (Tellegen et al., 1988)</c:v>
                </c:pt>
                <c:pt idx="1">
                  <c:v>Well-being (Lykken &amp; Tellegen, 1996)</c:v>
                </c:pt>
                <c:pt idx="2">
                  <c:v>Well-being (Roysamb et al., 2002)</c:v>
                </c:pt>
                <c:pt idx="3">
                  <c:v>Well-being (Nes et al., 2006)</c:v>
                </c:pt>
                <c:pt idx="4">
                  <c:v>Wellbeing (Nes et al., 2010)</c:v>
                </c:pt>
              </c:strCache>
            </c:strRef>
          </c:cat>
          <c:val>
            <c:numRef>
              <c:f>Sheet3!$C$59:$C$63</c:f>
              <c:numCache>
                <c:formatCode>General</c:formatCode>
                <c:ptCount val="5"/>
                <c:pt idx="0">
                  <c:v>48</c:v>
                </c:pt>
                <c:pt idx="1">
                  <c:v>48</c:v>
                </c:pt>
                <c:pt idx="2">
                  <c:v>50</c:v>
                </c:pt>
                <c:pt idx="3">
                  <c:v>50</c:v>
                </c:pt>
                <c:pt idx="4">
                  <c:v>35</c:v>
                </c:pt>
              </c:numCache>
            </c:numRef>
          </c:val>
        </c:ser>
        <c:ser>
          <c:idx val="1"/>
          <c:order val="1"/>
          <c:tx>
            <c:v>Shared Environment</c:v>
          </c:tx>
          <c:cat>
            <c:strRef>
              <c:f>Sheet3!$A$59:$A$63</c:f>
              <c:strCache>
                <c:ptCount val="5"/>
                <c:pt idx="0">
                  <c:v>Well-being (Tellegen et al., 1988)</c:v>
                </c:pt>
                <c:pt idx="1">
                  <c:v>Well-being (Lykken &amp; Tellegen, 1996)</c:v>
                </c:pt>
                <c:pt idx="2">
                  <c:v>Well-being (Roysamb et al., 2002)</c:v>
                </c:pt>
                <c:pt idx="3">
                  <c:v>Well-being (Nes et al., 2006)</c:v>
                </c:pt>
                <c:pt idx="4">
                  <c:v>Wellbeing (Nes et al., 2010)</c:v>
                </c:pt>
              </c:strCache>
            </c:strRef>
          </c:cat>
          <c:val>
            <c:numRef>
              <c:f>Sheet3!$D$59:$D$63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v>Nonshared Environment</c:v>
          </c:tx>
          <c:cat>
            <c:strRef>
              <c:f>Sheet3!$A$59:$A$63</c:f>
              <c:strCache>
                <c:ptCount val="5"/>
                <c:pt idx="0">
                  <c:v>Well-being (Tellegen et al., 1988)</c:v>
                </c:pt>
                <c:pt idx="1">
                  <c:v>Well-being (Lykken &amp; Tellegen, 1996)</c:v>
                </c:pt>
                <c:pt idx="2">
                  <c:v>Well-being (Roysamb et al., 2002)</c:v>
                </c:pt>
                <c:pt idx="3">
                  <c:v>Well-being (Nes et al., 2006)</c:v>
                </c:pt>
                <c:pt idx="4">
                  <c:v>Wellbeing (Nes et al., 2010)</c:v>
                </c:pt>
              </c:strCache>
            </c:strRef>
          </c:cat>
          <c:val>
            <c:numRef>
              <c:f>Sheet3!$E$59:$E$63</c:f>
              <c:numCache>
                <c:formatCode>General</c:formatCode>
                <c:ptCount val="5"/>
                <c:pt idx="0">
                  <c:v>52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65</c:v>
                </c:pt>
              </c:numCache>
            </c:numRef>
          </c:val>
        </c:ser>
        <c:overlap val="100"/>
        <c:axId val="60757504"/>
        <c:axId val="60813312"/>
      </c:barChart>
      <c:catAx>
        <c:axId val="6075750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aseline="0">
                <a:latin typeface="Calibri" pitchFamily="34" charset="0"/>
              </a:defRPr>
            </a:pPr>
            <a:endParaRPr lang="en-US"/>
          </a:p>
        </c:txPr>
        <c:crossAx val="60813312"/>
        <c:crosses val="autoZero"/>
        <c:auto val="1"/>
        <c:lblAlgn val="ctr"/>
        <c:lblOffset val="100"/>
      </c:catAx>
      <c:valAx>
        <c:axId val="60813312"/>
        <c:scaling>
          <c:orientation val="minMax"/>
          <c:max val="10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en-US"/>
          </a:p>
        </c:txPr>
        <c:crossAx val="607575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aseline="0">
              <a:latin typeface="Calibri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6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stacked"/>
        <c:ser>
          <c:idx val="0"/>
          <c:order val="0"/>
          <c:tx>
            <c:v>Heritability</c:v>
          </c:tx>
          <c:cat>
            <c:strRef>
              <c:f>Sheet3!$A$64:$A$67</c:f>
              <c:strCache>
                <c:ptCount val="4"/>
                <c:pt idx="0">
                  <c:v>Quality of Life in General</c:v>
                </c:pt>
                <c:pt idx="1">
                  <c:v>Satisfaction with Life</c:v>
                </c:pt>
                <c:pt idx="2">
                  <c:v>Quality of Life at present</c:v>
                </c:pt>
                <c:pt idx="3">
                  <c:v>Subjective Happiness</c:v>
                </c:pt>
              </c:strCache>
            </c:strRef>
          </c:cat>
          <c:val>
            <c:numRef>
              <c:f>Sheet3!$C$64:$C$67</c:f>
              <c:numCache>
                <c:formatCode>General</c:formatCode>
                <c:ptCount val="4"/>
                <c:pt idx="0">
                  <c:v>47</c:v>
                </c:pt>
                <c:pt idx="1">
                  <c:v>47</c:v>
                </c:pt>
                <c:pt idx="2">
                  <c:v>36</c:v>
                </c:pt>
                <c:pt idx="3">
                  <c:v>40</c:v>
                </c:pt>
              </c:numCache>
            </c:numRef>
          </c:val>
        </c:ser>
        <c:ser>
          <c:idx val="1"/>
          <c:order val="1"/>
          <c:tx>
            <c:v>Shared Environment</c:v>
          </c:tx>
          <c:cat>
            <c:strRef>
              <c:f>Sheet3!$A$64:$A$67</c:f>
              <c:strCache>
                <c:ptCount val="4"/>
                <c:pt idx="0">
                  <c:v>Quality of Life in General</c:v>
                </c:pt>
                <c:pt idx="1">
                  <c:v>Satisfaction with Life</c:v>
                </c:pt>
                <c:pt idx="2">
                  <c:v>Quality of Life at present</c:v>
                </c:pt>
                <c:pt idx="3">
                  <c:v>Subjective Happiness</c:v>
                </c:pt>
              </c:strCache>
            </c:strRef>
          </c:cat>
          <c:val>
            <c:numRef>
              <c:f>Sheet3!$D$64:$D$67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v>Nonshared Environment</c:v>
          </c:tx>
          <c:cat>
            <c:strRef>
              <c:f>Sheet3!$A$64:$A$67</c:f>
              <c:strCache>
                <c:ptCount val="4"/>
                <c:pt idx="0">
                  <c:v>Quality of Life in General</c:v>
                </c:pt>
                <c:pt idx="1">
                  <c:v>Satisfaction with Life</c:v>
                </c:pt>
                <c:pt idx="2">
                  <c:v>Quality of Life at present</c:v>
                </c:pt>
                <c:pt idx="3">
                  <c:v>Subjective Happiness</c:v>
                </c:pt>
              </c:strCache>
            </c:strRef>
          </c:cat>
          <c:val>
            <c:numRef>
              <c:f>Sheet3!$E$64:$E$67</c:f>
              <c:numCache>
                <c:formatCode>General</c:formatCode>
                <c:ptCount val="4"/>
                <c:pt idx="0">
                  <c:v>53</c:v>
                </c:pt>
                <c:pt idx="1">
                  <c:v>53</c:v>
                </c:pt>
                <c:pt idx="2">
                  <c:v>64</c:v>
                </c:pt>
                <c:pt idx="3">
                  <c:v>60</c:v>
                </c:pt>
              </c:numCache>
            </c:numRef>
          </c:val>
        </c:ser>
        <c:overlap val="100"/>
        <c:axId val="64876544"/>
        <c:axId val="64878080"/>
      </c:barChart>
      <c:catAx>
        <c:axId val="64876544"/>
        <c:scaling>
          <c:orientation val="minMax"/>
        </c:scaling>
        <c:axPos val="l"/>
        <c:tickLblPos val="nextTo"/>
        <c:txPr>
          <a:bodyPr/>
          <a:lstStyle/>
          <a:p>
            <a:pPr>
              <a:defRPr sz="800" baseline="0">
                <a:latin typeface="Calibri" pitchFamily="34" charset="0"/>
              </a:defRPr>
            </a:pPr>
            <a:endParaRPr lang="en-US"/>
          </a:p>
        </c:txPr>
        <c:crossAx val="64878080"/>
        <c:crosses val="autoZero"/>
        <c:auto val="1"/>
        <c:lblAlgn val="ctr"/>
        <c:lblOffset val="100"/>
      </c:catAx>
      <c:valAx>
        <c:axId val="64878080"/>
        <c:scaling>
          <c:orientation val="minMax"/>
          <c:max val="10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800" baseline="0">
                <a:latin typeface="Calibri" pitchFamily="34" charset="0"/>
              </a:defRPr>
            </a:pPr>
            <a:endParaRPr lang="en-US"/>
          </a:p>
        </c:txPr>
        <c:crossAx val="648765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00" baseline="0">
              <a:latin typeface="Calibri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85807A-5D1F-4BE4-AB48-0A05AFA7868F}" type="datetimeFigureOut">
              <a:rPr lang="nl-NL"/>
              <a:pPr>
                <a:defRPr/>
              </a:pPr>
              <a:t>21-5-2012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562E29-BAB0-4A37-8DDD-10A7F981FF7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D32F9-C451-4B14-9618-EB7A7DF5A4C2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C2ABE0-1E00-457E-B63E-3DC0584CECA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E2B8A-0524-411D-AC3D-8AD7E4A2FE2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FB244-E675-41CC-A124-36AB364AB3A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C64C6-A284-4887-9612-43D4F785F77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C645-AD09-471B-8CCE-F39FDB26DA8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E4B48-A348-4123-9FFC-6610BA34D4A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EFA9A-12FD-4CE7-AD86-2E0CC96E8FC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AD01D-A416-43E5-A7C2-5782040F993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78B0E-32DE-446F-8E27-197DB276FD0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CA47A-3D60-4B06-AE0E-D11C62C8271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43D56-855A-4D24-A3D4-13D0227C746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E9D4C-0A89-4629-81DC-DB8D4DF0543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E4578-D035-45DD-BD5A-444EE16DC71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223D52A-320C-40CC-8025-F58E237BD22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en.wikipedia.org/wiki/File:Bhutan_Gross_National_Happiness.jpg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hyperlink" Target="http://en.wikipedia.org/wiki/File:Daniel_KAHNEMAN.jpg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5"/>
          <p:cNvSpPr txBox="1">
            <a:spLocks noChangeArrowheads="1"/>
          </p:cNvSpPr>
          <p:nvPr/>
        </p:nvSpPr>
        <p:spPr bwMode="auto">
          <a:xfrm>
            <a:off x="0" y="333375"/>
            <a:ext cx="91440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Progress Report from Ongoing Initiatives:</a:t>
            </a:r>
          </a:p>
          <a:p>
            <a:pPr algn="ctr"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Subjective Well-being</a:t>
            </a:r>
            <a:endParaRPr lang="en-US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09320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1050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 Workshop of the Social Science Genetic Association 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Consortium, May 19</a:t>
            </a:r>
            <a:r>
              <a:rPr lang="en-US" sz="105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 2012, Reykjavik</a:t>
            </a:r>
            <a:endParaRPr lang="nl-NL" sz="105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47528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7092950" y="6308725"/>
            <a:ext cx="2051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sz="1400">
                <a:solidFill>
                  <a:schemeClr val="bg1"/>
                </a:solidFill>
                <a:latin typeface="Calibri" pitchFamily="34" charset="0"/>
              </a:rPr>
              <a:t>Bartels et al., 2009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309320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1050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 Workshop of the Social Science Genetic Association 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Consortium, May 19</a:t>
            </a:r>
            <a:r>
              <a:rPr lang="en-US" sz="105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 2012, Reykjavik</a:t>
            </a:r>
            <a:endParaRPr lang="nl-NL" sz="105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4969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Focus of the </a:t>
            </a:r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Meta-Analysis</a:t>
            </a:r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Pooled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measure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 of:</a:t>
            </a:r>
          </a:p>
          <a:p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nl-NL" sz="2400" u="sng" dirty="0" err="1" smtClean="0">
                <a:solidFill>
                  <a:schemeClr val="bg1"/>
                </a:solidFill>
                <a:latin typeface="Calibri" pitchFamily="34" charset="0"/>
              </a:rPr>
              <a:t>Positive</a:t>
            </a:r>
            <a:r>
              <a:rPr lang="nl-NL" sz="2400" u="sng" dirty="0" smtClean="0">
                <a:solidFill>
                  <a:schemeClr val="bg1"/>
                </a:solidFill>
                <a:latin typeface="Calibri" pitchFamily="34" charset="0"/>
              </a:rPr>
              <a:t> Affect</a:t>
            </a:r>
          </a:p>
          <a:p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refers to the frequency and intensity of positive emotions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	and feeling happy</a:t>
            </a:r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nl-NL" sz="2400" u="sng" dirty="0" err="1" smtClean="0">
                <a:solidFill>
                  <a:schemeClr val="bg1"/>
                </a:solidFill>
                <a:latin typeface="Calibri" pitchFamily="34" charset="0"/>
              </a:rPr>
              <a:t>Satisfaction</a:t>
            </a:r>
            <a:r>
              <a:rPr lang="nl-NL" sz="2400" u="sng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2400" u="sng" dirty="0" err="1" smtClean="0">
                <a:solidFill>
                  <a:schemeClr val="bg1"/>
                </a:solidFill>
                <a:latin typeface="Calibri" pitchFamily="34" charset="0"/>
              </a:rPr>
              <a:t>with</a:t>
            </a:r>
            <a:r>
              <a:rPr lang="nl-NL" sz="2400" u="sng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2400" u="sng" dirty="0" err="1" smtClean="0">
                <a:solidFill>
                  <a:schemeClr val="bg1"/>
                </a:solidFill>
                <a:latin typeface="Calibri" pitchFamily="34" charset="0"/>
              </a:rPr>
              <a:t>life</a:t>
            </a:r>
            <a:endParaRPr lang="nl-NL" sz="2400" u="sng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refers to a longer-term evaluation of one’s life. </a:t>
            </a:r>
          </a:p>
          <a:p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000" u="sng" dirty="0" smtClean="0">
                <a:solidFill>
                  <a:schemeClr val="bg1"/>
                </a:solidFill>
                <a:latin typeface="Calibri" pitchFamily="34" charset="0"/>
              </a:rPr>
              <a:t>Covariates: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Sex, Z-score of Age, Age</a:t>
            </a:r>
            <a:r>
              <a:rPr lang="en-US" sz="2000" baseline="30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, first four Principal Components</a:t>
            </a:r>
            <a:endParaRPr lang="nl-NL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09320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1050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 Workshop of the Social Science Genetic Association 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Consortium, May 19</a:t>
            </a:r>
            <a:r>
              <a:rPr lang="en-US" sz="105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 2012, Reykjavik</a:t>
            </a:r>
            <a:endParaRPr lang="nl-NL" sz="105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33 </a:t>
            </a:r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Cohorts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with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suitable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 data </a:t>
            </a:r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agreed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 to </a:t>
            </a:r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participate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:  &gt;100K 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1. AGES Reykjavik Study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2. ALSPAC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3. Austrian Stroke Prevention Study (ASPS)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4.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CoLaus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5. Croatian cohorts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6. Dortmund Health Study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7. Erasmus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Rupchen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Family Study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8. Estonian Genome Center 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9. Framingham Heart Study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10. Helsinki Birth Cohorts Study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11. Hunter Community Study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12. Finnish Twin Cohort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13. KORA/MONICA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14. Lifelines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15. Lothian Birth Cohorts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16. Minnesota Center for Twins and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Family Research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17. Netherlands Twin Registry (NTR)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18. Norwegian Mother and Child Cohort Study (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MoBA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19. Northern Finland Birth Cohorts (NFBC66)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endParaRPr lang="nl-NL" dirty="0" smtClean="0"/>
          </a:p>
          <a:p>
            <a:pPr lvl="1"/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09320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1050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 Workshop of the Social Science Genetic Association 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Consortium, May 19</a:t>
            </a:r>
            <a:r>
              <a:rPr lang="en-US" sz="105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 2012, Reykjavik</a:t>
            </a:r>
            <a:endParaRPr lang="nl-NL" sz="105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-243408"/>
            <a:ext cx="525658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20. Nurses Health Study / Health Professionals Follow-Up Study (HPFS)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21. Ontario Health Study 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22. Queensland Institute of Medical Research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23. Rotterdam Study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24. Rush Alzheimer’s Disease Center (Rush)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25. Study of Addiction: Genetics and Environment (SAGE)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26.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SardiNIA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/ BLSA /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InCHIANTI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27. Study of Health in Pomerania (SHIP)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28. Swedish Twin Registry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29. TRAILS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30. Twins Early Development Study (TEDS)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31.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TwinsUK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32. Young Finns Study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33. Health and Retirement Study (HRS)</a:t>
            </a: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49694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Requests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</a:p>
          <a:p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nl-NL" sz="2400" u="sng" dirty="0" err="1" smtClean="0">
                <a:solidFill>
                  <a:schemeClr val="bg1"/>
                </a:solidFill>
                <a:latin typeface="Calibri" pitchFamily="34" charset="0"/>
              </a:rPr>
              <a:t>Descriptive</a:t>
            </a:r>
            <a:r>
              <a:rPr lang="nl-NL" sz="2400" u="sng" dirty="0" smtClean="0">
                <a:solidFill>
                  <a:schemeClr val="bg1"/>
                </a:solidFill>
                <a:latin typeface="Calibri" pitchFamily="34" charset="0"/>
              </a:rPr>
              <a:t> Sheet: </a:t>
            </a:r>
          </a:p>
          <a:p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description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 of the </a:t>
            </a:r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phenotype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, sample </a:t>
            </a:r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size</a:t>
            </a:r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nl-NL" sz="2400" u="sng" dirty="0" err="1" smtClean="0">
                <a:solidFill>
                  <a:schemeClr val="bg1"/>
                </a:solidFill>
                <a:latin typeface="Calibri" pitchFamily="34" charset="0"/>
              </a:rPr>
              <a:t>Collaboration</a:t>
            </a:r>
            <a:r>
              <a:rPr lang="nl-NL" sz="2400" u="sng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2400" u="sng" dirty="0" err="1" smtClean="0">
                <a:solidFill>
                  <a:schemeClr val="bg1"/>
                </a:solidFill>
                <a:latin typeface="Calibri" pitchFamily="34" charset="0"/>
              </a:rPr>
              <a:t>Agreement</a:t>
            </a:r>
            <a:endParaRPr lang="nl-NL" sz="2400" u="sng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nl-NL" sz="2400" u="sng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	</a:t>
            </a:r>
          </a:p>
          <a:p>
            <a:r>
              <a:rPr lang="nl-NL" sz="2400" u="sng" dirty="0" err="1" smtClean="0">
                <a:solidFill>
                  <a:schemeClr val="bg1"/>
                </a:solidFill>
                <a:latin typeface="Calibri" pitchFamily="34" charset="0"/>
              </a:rPr>
              <a:t>IP-address</a:t>
            </a:r>
            <a:endParaRPr lang="nl-NL" sz="2400" u="sng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to set up connection to secure server</a:t>
            </a:r>
          </a:p>
          <a:p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2400" b="1" u="sng" dirty="0" smtClean="0">
                <a:solidFill>
                  <a:schemeClr val="bg1"/>
                </a:solidFill>
                <a:latin typeface="Calibri" pitchFamily="34" charset="0"/>
              </a:rPr>
              <a:t>Deadline first-pass association analyses is 16 JUNE 2012</a:t>
            </a:r>
            <a:endParaRPr lang="nl-NL" sz="2400" b="1" u="sng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09320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1050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 Workshop of the Social Science Genetic Association 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Consortium, May 19</a:t>
            </a:r>
            <a:r>
              <a:rPr lang="en-US" sz="105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 2012, Reykjavik</a:t>
            </a:r>
            <a:endParaRPr lang="nl-NL" sz="105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Questions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?  </a:t>
            </a:r>
          </a:p>
          <a:p>
            <a:pPr algn="ctr"/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Not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 in the list </a:t>
            </a:r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yet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but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 want to </a:t>
            </a:r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Participate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</a:p>
          <a:p>
            <a:pPr algn="ctr"/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Contact Info:</a:t>
            </a:r>
          </a:p>
          <a:p>
            <a:pPr algn="ctr"/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Meike Bartels, </a:t>
            </a:r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m.bartels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@</a:t>
            </a:r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vu.nl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Niels Rietveld, </a:t>
            </a:r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nrietveld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@</a:t>
            </a:r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ese.eur.nl</a:t>
            </a:r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Jan-Emmanuel De Neve, </a:t>
            </a:r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j.deneve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@</a:t>
            </a:r>
            <a:r>
              <a:rPr lang="nl-NL" sz="2400" dirty="0" err="1" smtClean="0">
                <a:solidFill>
                  <a:schemeClr val="bg1"/>
                </a:solidFill>
                <a:latin typeface="Calibri" pitchFamily="34" charset="0"/>
              </a:rPr>
              <a:t>ucl.ac.uk</a:t>
            </a:r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nl-NL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09320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1050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 Workshop of the Social Science Genetic Association 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Consortium, May 19</a:t>
            </a:r>
            <a:r>
              <a:rPr lang="en-US" sz="105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 2012, Reykjavik</a:t>
            </a:r>
            <a:endParaRPr lang="nl-NL" sz="105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769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0" y="1052736"/>
            <a:ext cx="7703840" cy="20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5534" y="3284984"/>
            <a:ext cx="5268466" cy="228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309320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1050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 Workshop of the Social Science Genetic Association 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Consortium, May 19</a:t>
            </a:r>
            <a:r>
              <a:rPr lang="en-US" sz="105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 2012, Reykjavik</a:t>
            </a:r>
            <a:endParaRPr lang="nl-NL" sz="105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50825" y="115888"/>
            <a:ext cx="8699500" cy="5718175"/>
            <a:chOff x="250825" y="115888"/>
            <a:chExt cx="8699500" cy="5718348"/>
          </a:xfrm>
        </p:grpSpPr>
        <p:sp>
          <p:nvSpPr>
            <p:cNvPr id="21511" name="Rectangle 2"/>
            <p:cNvSpPr>
              <a:spLocks noChangeArrowheads="1"/>
            </p:cNvSpPr>
            <p:nvPr/>
          </p:nvSpPr>
          <p:spPr bwMode="auto">
            <a:xfrm>
              <a:off x="8320088" y="2817813"/>
              <a:ext cx="66675" cy="350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endParaRPr lang="en-US" sz="2300" dirty="0">
                <a:latin typeface="Calibri" pitchFamily="34" charset="0"/>
              </a:endParaRPr>
            </a:p>
          </p:txBody>
        </p:sp>
        <p:sp>
          <p:nvSpPr>
            <p:cNvPr id="21512" name="Rectangle 3"/>
            <p:cNvSpPr>
              <a:spLocks noChangeArrowheads="1"/>
            </p:cNvSpPr>
            <p:nvPr/>
          </p:nvSpPr>
          <p:spPr bwMode="auto">
            <a:xfrm>
              <a:off x="7681913" y="3792538"/>
              <a:ext cx="66675" cy="350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endParaRPr lang="en-US" sz="2300" dirty="0">
                <a:latin typeface="Calibri" pitchFamily="34" charset="0"/>
              </a:endParaRPr>
            </a:p>
          </p:txBody>
        </p:sp>
        <p:sp>
          <p:nvSpPr>
            <p:cNvPr id="21513" name="Rectangle 4"/>
            <p:cNvSpPr>
              <a:spLocks noChangeArrowheads="1"/>
            </p:cNvSpPr>
            <p:nvPr/>
          </p:nvSpPr>
          <p:spPr bwMode="auto">
            <a:xfrm>
              <a:off x="7729538" y="4321175"/>
              <a:ext cx="66675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endParaRPr lang="en-US" sz="2300" dirty="0">
                <a:latin typeface="Calibri" pitchFamily="34" charset="0"/>
              </a:endParaRPr>
            </a:p>
          </p:txBody>
        </p:sp>
        <p:sp>
          <p:nvSpPr>
            <p:cNvPr id="21514" name="Rectangle 5"/>
            <p:cNvSpPr>
              <a:spLocks noChangeArrowheads="1"/>
            </p:cNvSpPr>
            <p:nvPr/>
          </p:nvSpPr>
          <p:spPr bwMode="auto">
            <a:xfrm>
              <a:off x="7681913" y="4856163"/>
              <a:ext cx="66675" cy="350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endParaRPr lang="en-US" sz="2300" dirty="0">
                <a:latin typeface="Calibri" pitchFamily="34" charset="0"/>
              </a:endParaRPr>
            </a:p>
          </p:txBody>
        </p:sp>
        <p:sp>
          <p:nvSpPr>
            <p:cNvPr id="21515" name="Rectangle 6"/>
            <p:cNvSpPr>
              <a:spLocks noChangeArrowheads="1"/>
            </p:cNvSpPr>
            <p:nvPr/>
          </p:nvSpPr>
          <p:spPr bwMode="auto">
            <a:xfrm>
              <a:off x="1525588" y="5300663"/>
              <a:ext cx="66675" cy="350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endParaRPr lang="en-US" sz="2300" dirty="0">
                <a:latin typeface="Calibri" pitchFamily="34" charset="0"/>
              </a:endParaRPr>
            </a:p>
          </p:txBody>
        </p:sp>
        <p:sp>
          <p:nvSpPr>
            <p:cNvPr id="21516" name="Rectangle 7"/>
            <p:cNvSpPr>
              <a:spLocks noChangeArrowheads="1"/>
            </p:cNvSpPr>
            <p:nvPr/>
          </p:nvSpPr>
          <p:spPr bwMode="auto">
            <a:xfrm>
              <a:off x="1525588" y="5319713"/>
              <a:ext cx="66675" cy="350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endParaRPr lang="en-US" sz="2300" dirty="0">
                <a:latin typeface="Calibri" pitchFamily="34" charset="0"/>
              </a:endParaRPr>
            </a:p>
          </p:txBody>
        </p:sp>
        <p:pic>
          <p:nvPicPr>
            <p:cNvPr id="21517" name="Picture 3" descr="http://upload.wikimedia.org/wikipedia/commons/thumb/3/3f/Bhutan_Gross_National_Happiness.jpg/400px-Bhutan_Gross_National_Happiness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825" y="115888"/>
              <a:ext cx="3810000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8" name="TextBox 13"/>
            <p:cNvSpPr txBox="1">
              <a:spLocks noChangeArrowheads="1"/>
            </p:cNvSpPr>
            <p:nvPr/>
          </p:nvSpPr>
          <p:spPr bwMode="auto">
            <a:xfrm>
              <a:off x="1547813" y="2205038"/>
              <a:ext cx="216058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nl-NL" sz="1200" dirty="0">
                  <a:solidFill>
                    <a:schemeClr val="bg1"/>
                  </a:solidFill>
                  <a:latin typeface="Calibri" pitchFamily="34" charset="0"/>
                </a:rPr>
                <a:t>1972, King of Bhutan</a:t>
              </a:r>
            </a:p>
          </p:txBody>
        </p:sp>
        <p:pic>
          <p:nvPicPr>
            <p:cNvPr id="21519" name="Picture 5" descr="http://upload.wikimedia.org/wikipedia/commons/c/c8/Daniel_KAHNEMAN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5825" y="188913"/>
              <a:ext cx="1714500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Picture 8" descr="Nobel Prize® medal - registered trademark of the Nobel Foundatio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19925" y="1412875"/>
              <a:ext cx="1308100" cy="130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1" name="Picture 10" descr="Daniel Kahneman and His Majesty the King"/>
            <p:cNvPicPr>
              <a:picLocks noChangeAspect="1" noChangeArrowheads="1"/>
            </p:cNvPicPr>
            <p:nvPr/>
          </p:nvPicPr>
          <p:blipFill>
            <a:blip r:embed="rId8" cstate="print"/>
            <a:srcRect l="4320" t="11882" r="11441" b="49503"/>
            <a:stretch>
              <a:fillRect/>
            </a:stretch>
          </p:blipFill>
          <p:spPr bwMode="auto">
            <a:xfrm>
              <a:off x="5292725" y="115888"/>
              <a:ext cx="2232025" cy="148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22" name="Group 25"/>
            <p:cNvGrpSpPr>
              <a:grpSpLocks/>
            </p:cNvGrpSpPr>
            <p:nvPr/>
          </p:nvGrpSpPr>
          <p:grpSpPr bwMode="auto">
            <a:xfrm>
              <a:off x="1475656" y="4653136"/>
              <a:ext cx="4105275" cy="1181100"/>
              <a:chOff x="323528" y="4725144"/>
              <a:chExt cx="4104456" cy="1181511"/>
            </a:xfrm>
          </p:grpSpPr>
          <p:sp>
            <p:nvSpPr>
              <p:cNvPr id="21528" name="TextBox 18"/>
              <p:cNvSpPr txBox="1">
                <a:spLocks noChangeArrowheads="1"/>
              </p:cNvSpPr>
              <p:nvPr/>
            </p:nvSpPr>
            <p:spPr bwMode="auto">
              <a:xfrm>
                <a:off x="1763688" y="4725144"/>
                <a:ext cx="2664296" cy="1169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Calibri" pitchFamily="34" charset="0"/>
                  </a:rPr>
                  <a:t>2010: "It's time we admitted that there's more to life than money, and it's time we focused not just on GDP, but on GWB - general well-being”. </a:t>
                </a:r>
                <a:endParaRPr lang="nl-NL" dirty="0"/>
              </a:p>
            </p:txBody>
          </p:sp>
          <p:pic>
            <p:nvPicPr>
              <p:cNvPr id="21529" name="Picture 12" descr="David Cameron making a spee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23528" y="4797152"/>
                <a:ext cx="1501527" cy="1109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523" name="TextBox 21"/>
            <p:cNvSpPr txBox="1">
              <a:spLocks noChangeArrowheads="1"/>
            </p:cNvSpPr>
            <p:nvPr/>
          </p:nvSpPr>
          <p:spPr bwMode="auto">
            <a:xfrm>
              <a:off x="5292725" y="1341438"/>
              <a:ext cx="21590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NL" sz="1200" dirty="0">
                  <a:solidFill>
                    <a:schemeClr val="bg1"/>
                  </a:solidFill>
                  <a:latin typeface="Calibri" pitchFamily="34" charset="0"/>
                </a:rPr>
                <a:t>2002</a:t>
              </a:r>
            </a:p>
          </p:txBody>
        </p:sp>
        <p:grpSp>
          <p:nvGrpSpPr>
            <p:cNvPr id="21524" name="Group 26"/>
            <p:cNvGrpSpPr>
              <a:grpSpLocks/>
            </p:cNvGrpSpPr>
            <p:nvPr/>
          </p:nvGrpSpPr>
          <p:grpSpPr bwMode="auto">
            <a:xfrm>
              <a:off x="1259632" y="3140968"/>
              <a:ext cx="6624637" cy="1449388"/>
              <a:chOff x="107504" y="3429000"/>
              <a:chExt cx="6624736" cy="1449353"/>
            </a:xfrm>
          </p:grpSpPr>
          <p:sp>
            <p:nvSpPr>
              <p:cNvPr id="21525" name="TextBox 20"/>
              <p:cNvSpPr txBox="1">
                <a:spLocks noChangeArrowheads="1"/>
              </p:cNvSpPr>
              <p:nvPr/>
            </p:nvSpPr>
            <p:spPr bwMode="auto">
              <a:xfrm>
                <a:off x="1979712" y="4005064"/>
                <a:ext cx="35283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Calibri" pitchFamily="34" charset="0"/>
                  </a:rPr>
                  <a:t>2008: “A great revolution is waiting for us”</a:t>
                </a:r>
                <a:endParaRPr lang="nl-NL" sz="14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pic>
            <p:nvPicPr>
              <p:cNvPr id="21526" name="Picture 14" descr="http://t1.gstatic.com/images?q=tbn:ANd9GcQM3f0vdeVO_v256oJ_6_92W1S1wD8SM5DKRmyXpfh-P6oqxVvj7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07504" y="3573016"/>
                <a:ext cx="1873765" cy="1219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7" name="Picture 1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40948" t="35890" r="37901" b="31274"/>
              <a:stretch>
                <a:fillRect/>
              </a:stretch>
            </p:blipFill>
            <p:spPr bwMode="auto">
              <a:xfrm>
                <a:off x="5148064" y="3429000"/>
                <a:ext cx="1584176" cy="1449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0" y="6309320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1050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 Workshop of the Social Science Genetic Association 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Consortium, May 19</a:t>
            </a:r>
            <a:r>
              <a:rPr lang="en-US" sz="105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 2012, Reykjavik</a:t>
            </a:r>
            <a:endParaRPr lang="nl-NL" sz="105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309320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1050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 Workshop of the Social Science Genetic Association 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Consortium, May 19</a:t>
            </a:r>
            <a:r>
              <a:rPr lang="en-US" sz="105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 2012, Reykjavik</a:t>
            </a:r>
            <a:endParaRPr lang="nl-NL" sz="105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49537" cy="25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67544" y="1052736"/>
            <a:ext cx="8280400" cy="4627562"/>
            <a:chOff x="539552" y="1340768"/>
            <a:chExt cx="8280920" cy="4628257"/>
          </a:xfrm>
        </p:grpSpPr>
        <p:pic>
          <p:nvPicPr>
            <p:cNvPr id="2458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340768"/>
              <a:ext cx="8267700" cy="437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2" name="TextBox 17"/>
            <p:cNvSpPr txBox="1">
              <a:spLocks noChangeArrowheads="1"/>
            </p:cNvSpPr>
            <p:nvPr/>
          </p:nvSpPr>
          <p:spPr bwMode="auto">
            <a:xfrm>
              <a:off x="6660232" y="5661248"/>
              <a:ext cx="21602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nl-NL" sz="1400">
                  <a:solidFill>
                    <a:schemeClr val="bg1"/>
                  </a:solidFill>
                  <a:latin typeface="Calibri" pitchFamily="34" charset="0"/>
                </a:rPr>
                <a:t>Science, Aug 2009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6309320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1050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 Workshop of the Social Science Genetic Association 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Consortium, May 19</a:t>
            </a:r>
            <a:r>
              <a:rPr lang="en-US" sz="105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 2012, Reykjavik</a:t>
            </a:r>
            <a:endParaRPr lang="nl-NL" sz="105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320088" y="2817813"/>
            <a:ext cx="6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en-US" sz="2300">
              <a:latin typeface="Calibri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81913" y="3792538"/>
            <a:ext cx="6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en-US" sz="2300">
              <a:latin typeface="Calibri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729538" y="4321175"/>
            <a:ext cx="666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en-US" sz="2300">
              <a:latin typeface="Calibri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681913" y="4856163"/>
            <a:ext cx="6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en-US" sz="2300">
              <a:latin typeface="Calibri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525588" y="5300663"/>
            <a:ext cx="6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en-US" sz="2300">
              <a:latin typeface="Calibri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525588" y="5319713"/>
            <a:ext cx="6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en-US" sz="2300">
              <a:latin typeface="Calibri" pitchFamily="34" charset="0"/>
            </a:endParaRPr>
          </a:p>
        </p:txBody>
      </p:sp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620713"/>
            <a:ext cx="8172450" cy="56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Oval 12"/>
          <p:cNvSpPr>
            <a:spLocks noChangeArrowheads="1"/>
          </p:cNvSpPr>
          <p:nvPr/>
        </p:nvSpPr>
        <p:spPr bwMode="auto">
          <a:xfrm>
            <a:off x="755650" y="3716338"/>
            <a:ext cx="1008063" cy="288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274" name="Oval 13"/>
          <p:cNvSpPr>
            <a:spLocks noChangeArrowheads="1"/>
          </p:cNvSpPr>
          <p:nvPr/>
        </p:nvSpPr>
        <p:spPr bwMode="auto">
          <a:xfrm>
            <a:off x="7380288" y="476250"/>
            <a:ext cx="1081087" cy="3619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275" name="Oval 14"/>
          <p:cNvSpPr>
            <a:spLocks noChangeArrowheads="1"/>
          </p:cNvSpPr>
          <p:nvPr/>
        </p:nvSpPr>
        <p:spPr bwMode="auto">
          <a:xfrm>
            <a:off x="6372225" y="1052513"/>
            <a:ext cx="1150938" cy="5048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276" name="TextBox 12"/>
          <p:cNvSpPr txBox="1">
            <a:spLocks noChangeArrowheads="1"/>
          </p:cNvSpPr>
          <p:nvPr/>
        </p:nvSpPr>
        <p:spPr bwMode="auto">
          <a:xfrm>
            <a:off x="6227763" y="6308725"/>
            <a:ext cx="2916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sz="1400">
                <a:solidFill>
                  <a:schemeClr val="bg1"/>
                </a:solidFill>
                <a:latin typeface="Calibri" pitchFamily="34" charset="0"/>
              </a:rPr>
              <a:t>Science January 2010</a:t>
            </a:r>
          </a:p>
        </p:txBody>
      </p:sp>
      <p:sp>
        <p:nvSpPr>
          <p:cNvPr id="11277" name="TextBox 7"/>
          <p:cNvSpPr txBox="1">
            <a:spLocks noChangeArrowheads="1"/>
          </p:cNvSpPr>
          <p:nvPr/>
        </p:nvSpPr>
        <p:spPr bwMode="auto">
          <a:xfrm>
            <a:off x="0" y="1889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How to measure Well-being?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309320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1050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 Workshop of the Social Science Genetic Association 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Consortium, May 19</a:t>
            </a:r>
            <a:r>
              <a:rPr lang="en-US" sz="105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 2012, Reykjavik</a:t>
            </a:r>
            <a:endParaRPr lang="nl-NL" sz="105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23850" y="476250"/>
            <a:ext cx="8424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Causes of Individual Differences</a:t>
            </a:r>
          </a:p>
        </p:txBody>
      </p:sp>
      <p:grpSp>
        <p:nvGrpSpPr>
          <p:cNvPr id="32771" name="Group 5"/>
          <p:cNvGrpSpPr>
            <a:grpSpLocks/>
          </p:cNvGrpSpPr>
          <p:nvPr/>
        </p:nvGrpSpPr>
        <p:grpSpPr bwMode="auto">
          <a:xfrm>
            <a:off x="3563938" y="6092825"/>
            <a:ext cx="1908175" cy="684213"/>
            <a:chOff x="3563888" y="6093296"/>
            <a:chExt cx="1907704" cy="683568"/>
          </a:xfrm>
        </p:grpSpPr>
        <p:pic>
          <p:nvPicPr>
            <p:cNvPr id="32773" name="Picture 5" descr="EMGO+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888" y="6453336"/>
              <a:ext cx="953590" cy="28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4" name="Picture 4" descr="Logo_rond co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6093296"/>
              <a:ext cx="683568" cy="683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251520" y="1052736"/>
          <a:ext cx="8637418" cy="4822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3"/>
          <p:cNvGrpSpPr>
            <a:grpSpLocks/>
          </p:cNvGrpSpPr>
          <p:nvPr/>
        </p:nvGrpSpPr>
        <p:grpSpPr bwMode="auto">
          <a:xfrm>
            <a:off x="3563938" y="6092825"/>
            <a:ext cx="1908175" cy="684213"/>
            <a:chOff x="3563888" y="6093296"/>
            <a:chExt cx="1907704" cy="683568"/>
          </a:xfrm>
        </p:grpSpPr>
        <p:pic>
          <p:nvPicPr>
            <p:cNvPr id="34825" name="Picture 5" descr="EMGO+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888" y="6453336"/>
              <a:ext cx="953590" cy="28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Picture 4" descr="Logo_rond co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6093296"/>
              <a:ext cx="683568" cy="683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1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0"/>
            <a:ext cx="69961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>
            <a:graphicFrameLocks noGrp="1"/>
          </p:cNvGraphicFramePr>
          <p:nvPr/>
        </p:nvGraphicFramePr>
        <p:xfrm>
          <a:off x="2051720" y="2132856"/>
          <a:ext cx="525658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Different Measures</a:t>
            </a:r>
          </a:p>
        </p:txBody>
      </p:sp>
      <p:grpSp>
        <p:nvGrpSpPr>
          <p:cNvPr id="12291" name="Group 11"/>
          <p:cNvGrpSpPr>
            <a:grpSpLocks/>
          </p:cNvGrpSpPr>
          <p:nvPr/>
        </p:nvGrpSpPr>
        <p:grpSpPr bwMode="auto">
          <a:xfrm>
            <a:off x="250825" y="1052513"/>
            <a:ext cx="8675688" cy="4895850"/>
            <a:chOff x="0" y="1196975"/>
            <a:chExt cx="9144000" cy="5545138"/>
          </a:xfrm>
        </p:grpSpPr>
        <p:sp>
          <p:nvSpPr>
            <p:cNvPr id="12295" name="Rectangle 4"/>
            <p:cNvSpPr>
              <a:spLocks noChangeArrowheads="1"/>
            </p:cNvSpPr>
            <p:nvPr/>
          </p:nvSpPr>
          <p:spPr bwMode="auto">
            <a:xfrm>
              <a:off x="0" y="1196975"/>
              <a:ext cx="9144000" cy="5545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296" name="Text Box 5"/>
            <p:cNvSpPr txBox="1">
              <a:spLocks noChangeArrowheads="1"/>
            </p:cNvSpPr>
            <p:nvPr/>
          </p:nvSpPr>
          <p:spPr bwMode="auto">
            <a:xfrm>
              <a:off x="0" y="2849563"/>
              <a:ext cx="9144000" cy="662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latin typeface="Calibri" pitchFamily="34" charset="0"/>
                </a:rPr>
                <a:t>Subjective Well-being </a:t>
              </a:r>
            </a:p>
          </p:txBody>
        </p:sp>
        <p:sp>
          <p:nvSpPr>
            <p:cNvPr id="12297" name="Text Box 6"/>
            <p:cNvSpPr txBox="1">
              <a:spLocks noChangeArrowheads="1"/>
            </p:cNvSpPr>
            <p:nvPr/>
          </p:nvSpPr>
          <p:spPr bwMode="auto">
            <a:xfrm>
              <a:off x="0" y="1625600"/>
              <a:ext cx="9144000" cy="41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satisfaction with life, happiness, quality of life, life fulfillment</a:t>
              </a:r>
              <a:r>
                <a:rPr lang="en-US" altLang="zh-CN"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 </a:t>
              </a:r>
              <a:endParaRPr lang="en-US"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2298" name="Text Box 7"/>
            <p:cNvSpPr txBox="1">
              <a:spLocks noChangeArrowheads="1"/>
            </p:cNvSpPr>
            <p:nvPr/>
          </p:nvSpPr>
          <p:spPr bwMode="auto">
            <a:xfrm>
              <a:off x="0" y="4505325"/>
              <a:ext cx="4572000" cy="190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>
                  <a:solidFill>
                    <a:srgbClr val="0000FF"/>
                  </a:solidFill>
                  <a:latin typeface="Calibri" pitchFamily="34" charset="0"/>
                  <a:ea typeface="SimSun" pitchFamily="2" charset="-122"/>
                </a:rPr>
                <a:t>cognitive component</a:t>
              </a:r>
              <a:r>
                <a:rPr lang="en-US" altLang="zh-CN">
                  <a:latin typeface="Calibri" pitchFamily="34" charset="0"/>
                  <a:ea typeface="SimSun" pitchFamily="2" charset="-122"/>
                </a:rPr>
                <a:t> </a:t>
              </a:r>
            </a:p>
            <a:p>
              <a:pPr>
                <a:spcBef>
                  <a:spcPct val="50000"/>
                </a:spcBef>
              </a:pPr>
              <a:endParaRPr lang="en-US" altLang="zh-CN">
                <a:latin typeface="Calibri" pitchFamily="34" charset="0"/>
                <a:ea typeface="SimSun" pitchFamily="2" charset="-122"/>
              </a:endParaRPr>
            </a:p>
            <a:p>
              <a:pPr>
                <a:spcBef>
                  <a:spcPct val="50000"/>
                </a:spcBef>
              </a:pPr>
              <a:endParaRPr lang="en-US" altLang="zh-CN">
                <a:latin typeface="Calibri" pitchFamily="34" charset="0"/>
                <a:ea typeface="SimSun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zh-CN">
                  <a:latin typeface="Calibri" pitchFamily="34" charset="0"/>
                  <a:ea typeface="SimSun" pitchFamily="2" charset="-122"/>
                </a:rPr>
                <a:t>satisfaction with life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CN" sz="1200">
                  <a:latin typeface="Calibri" pitchFamily="34" charset="0"/>
                  <a:ea typeface="SimSun" pitchFamily="2" charset="-122"/>
                </a:rPr>
                <a:t>(Andrews and Wilthey, 1976) 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12299" name="Text Box 8"/>
            <p:cNvSpPr txBox="1">
              <a:spLocks noChangeArrowheads="1"/>
            </p:cNvSpPr>
            <p:nvPr/>
          </p:nvSpPr>
          <p:spPr bwMode="auto">
            <a:xfrm>
              <a:off x="4572000" y="4505325"/>
              <a:ext cx="4572000" cy="190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>
                  <a:solidFill>
                    <a:srgbClr val="0000FF"/>
                  </a:solidFill>
                  <a:latin typeface="Calibri" pitchFamily="34" charset="0"/>
                  <a:ea typeface="SimSun" pitchFamily="2" charset="-122"/>
                </a:rPr>
                <a:t>emotional component</a:t>
              </a:r>
            </a:p>
            <a:p>
              <a:pPr>
                <a:spcBef>
                  <a:spcPct val="50000"/>
                </a:spcBef>
              </a:pPr>
              <a:endParaRPr lang="en-US" altLang="zh-CN">
                <a:latin typeface="Calibri" pitchFamily="34" charset="0"/>
                <a:ea typeface="SimSun" pitchFamily="2" charset="-122"/>
              </a:endParaRPr>
            </a:p>
            <a:p>
              <a:pPr>
                <a:spcBef>
                  <a:spcPct val="50000"/>
                </a:spcBef>
              </a:pPr>
              <a:endParaRPr lang="en-US" altLang="zh-CN">
                <a:latin typeface="Calibri" pitchFamily="34" charset="0"/>
                <a:ea typeface="SimSun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zh-CN">
                  <a:latin typeface="Calibri" pitchFamily="34" charset="0"/>
                  <a:ea typeface="SimSun" pitchFamily="2" charset="-122"/>
                </a:rPr>
                <a:t>positive affect or happiness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CN" sz="1200">
                  <a:latin typeface="Calibri" pitchFamily="34" charset="0"/>
                  <a:ea typeface="SimSun" pitchFamily="2" charset="-122"/>
                </a:rPr>
                <a:t>(Diener and Emons, 1984) 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12300" name="Line 9"/>
            <p:cNvSpPr>
              <a:spLocks noChangeShapeType="1"/>
            </p:cNvSpPr>
            <p:nvPr/>
          </p:nvSpPr>
          <p:spPr bwMode="auto">
            <a:xfrm>
              <a:off x="4572000" y="3497263"/>
              <a:ext cx="2160588" cy="10080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01" name="Line 10"/>
            <p:cNvSpPr>
              <a:spLocks noChangeShapeType="1"/>
            </p:cNvSpPr>
            <p:nvPr/>
          </p:nvSpPr>
          <p:spPr bwMode="auto">
            <a:xfrm flipH="1">
              <a:off x="2268538" y="3497263"/>
              <a:ext cx="2303462" cy="10080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02" name="Line 11"/>
            <p:cNvSpPr>
              <a:spLocks noChangeShapeType="1"/>
            </p:cNvSpPr>
            <p:nvPr/>
          </p:nvSpPr>
          <p:spPr bwMode="auto">
            <a:xfrm>
              <a:off x="2195513" y="4937125"/>
              <a:ext cx="0" cy="7921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03" name="Line 12"/>
            <p:cNvSpPr>
              <a:spLocks noChangeShapeType="1"/>
            </p:cNvSpPr>
            <p:nvPr/>
          </p:nvSpPr>
          <p:spPr bwMode="auto">
            <a:xfrm>
              <a:off x="6732588" y="4865688"/>
              <a:ext cx="0" cy="7921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6309320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1050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 Workshop of the Social Science Genetic Association 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Consortium, May 19</a:t>
            </a:r>
            <a:r>
              <a:rPr lang="en-US" sz="105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050" dirty="0" smtClean="0">
                <a:solidFill>
                  <a:schemeClr val="bg1"/>
                </a:solidFill>
                <a:latin typeface="Calibri" pitchFamily="34" charset="0"/>
              </a:rPr>
              <a:t> 2012, Reykjavik</a:t>
            </a:r>
            <a:endParaRPr lang="nl-NL" sz="105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ardontwerp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ardontwerp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andaardontwerp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ardontwerp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410</Words>
  <Application>Microsoft Office PowerPoint</Application>
  <PresentationFormat>On-screen Show (4:3)</PresentationFormat>
  <Paragraphs>138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Standaardontwerp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VU-FPP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Bartels</dc:creator>
  <cp:lastModifiedBy>cbeck</cp:lastModifiedBy>
  <cp:revision>171</cp:revision>
  <dcterms:created xsi:type="dcterms:W3CDTF">2006-11-01T13:12:48Z</dcterms:created>
  <dcterms:modified xsi:type="dcterms:W3CDTF">2012-05-21T12:12:25Z</dcterms:modified>
</cp:coreProperties>
</file>