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82" r:id="rId18"/>
    <p:sldId id="265" r:id="rId19"/>
    <p:sldId id="273" r:id="rId20"/>
    <p:sldId id="274" r:id="rId21"/>
    <p:sldId id="275" r:id="rId22"/>
    <p:sldId id="277" r:id="rId23"/>
    <p:sldId id="286" r:id="rId24"/>
    <p:sldId id="287" r:id="rId25"/>
    <p:sldId id="288" r:id="rId26"/>
    <p:sldId id="276" r:id="rId27"/>
    <p:sldId id="278" r:id="rId28"/>
    <p:sldId id="279" r:id="rId29"/>
    <p:sldId id="280" r:id="rId30"/>
    <p:sldId id="289" r:id="rId31"/>
    <p:sldId id="281" r:id="rId32"/>
    <p:sldId id="283" r:id="rId33"/>
    <p:sldId id="284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Enolled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Children (0-6)</c:v>
                </c:pt>
                <c:pt idx="1">
                  <c:v>Children (7-18)</c:v>
                </c:pt>
                <c:pt idx="2">
                  <c:v>Parents</c:v>
                </c:pt>
                <c:pt idx="3">
                  <c:v>Childless Adults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10454963</c:v>
                </c:pt>
                <c:pt idx="1">
                  <c:v>12767028</c:v>
                </c:pt>
                <c:pt idx="2">
                  <c:v>5941556</c:v>
                </c:pt>
                <c:pt idx="3">
                  <c:v>9046629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Currently Eligible But Not Enrolled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Children (0-6)</c:v>
                </c:pt>
                <c:pt idx="1">
                  <c:v>Children (7-18)</c:v>
                </c:pt>
                <c:pt idx="2">
                  <c:v>Parents</c:v>
                </c:pt>
                <c:pt idx="3">
                  <c:v>Childless Adults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5435522</c:v>
                </c:pt>
                <c:pt idx="1">
                  <c:v>10004944</c:v>
                </c:pt>
                <c:pt idx="2">
                  <c:v>5558978</c:v>
                </c:pt>
                <c:pt idx="3">
                  <c:v>1999993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Newly Eligible Under ACA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Children (0-6)</c:v>
                </c:pt>
                <c:pt idx="1">
                  <c:v>Children (7-18)</c:v>
                </c:pt>
                <c:pt idx="2">
                  <c:v>Parents</c:v>
                </c:pt>
                <c:pt idx="3">
                  <c:v>Childless Adults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4232379</c:v>
                </c:pt>
                <c:pt idx="3">
                  <c:v>19358082</c:v>
                </c:pt>
              </c:numCache>
            </c:numRef>
          </c:val>
        </c:ser>
        <c:overlap val="100"/>
        <c:axId val="88377600"/>
        <c:axId val="88395776"/>
      </c:barChart>
      <c:catAx>
        <c:axId val="88377600"/>
        <c:scaling>
          <c:orientation val="minMax"/>
        </c:scaling>
        <c:axPos val="b"/>
        <c:numFmt formatCode="General" sourceLinked="1"/>
        <c:tickLblPos val="nextTo"/>
        <c:crossAx val="88395776"/>
        <c:crosses val="autoZero"/>
        <c:auto val="1"/>
        <c:lblAlgn val="ctr"/>
        <c:lblOffset val="100"/>
      </c:catAx>
      <c:valAx>
        <c:axId val="883957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Individuals</a:t>
                </a:r>
              </a:p>
            </c:rich>
          </c:tx>
          <c:layout/>
        </c:title>
        <c:numFmt formatCode="#,##0" sourceLinked="1"/>
        <c:tickLblPos val="nextTo"/>
        <c:crossAx val="883776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F0445-466F-4BC6-8B09-4CD4872F5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CC34-46C2-4D88-A75F-A0B769828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07034-31F1-4AA1-ADEA-FB9478E18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658E7-D6C8-42F7-BA92-C03479D8A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9F4F7-BBDD-46BD-8DEA-8890F6815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0B3F-0BD4-4B80-83A5-778E6DE7D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AEAE-DE9A-4D33-821F-A7FB1C341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5819E-7409-4503-BBCF-AD0C64CDD4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0689-5444-48AD-843C-03AE42EB5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91C12-D490-4F8F-BC7F-5DF28E106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3BD9-A8D6-4D16-A9C9-2200970F6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872064B-6F0D-47EB-A50A-9860F073A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 Insurance Subsidies &amp; Coverage Impacts under ACA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Jonathan Gruber</a:t>
            </a:r>
          </a:p>
          <a:p>
            <a:pPr eaLnBrk="1" hangingPunct="1"/>
            <a:r>
              <a:rPr lang="en-US" smtClean="0"/>
              <a:t>MIT and NBER</a:t>
            </a:r>
          </a:p>
          <a:p>
            <a:pPr eaLnBrk="1" hangingPunct="1"/>
            <a:r>
              <a:rPr lang="en-US" smtClean="0"/>
              <a:t>March 31,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Research Area #2: Responses of States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existing Medicaid programs</a:t>
            </a:r>
          </a:p>
          <a:p>
            <a:pPr lvl="1" eaLnBrk="1" hangingPunct="1"/>
            <a:r>
              <a:rPr lang="en-US" smtClean="0"/>
              <a:t>Eligibility</a:t>
            </a:r>
          </a:p>
          <a:p>
            <a:pPr lvl="1" eaLnBrk="1" hangingPunct="1"/>
            <a:r>
              <a:rPr lang="en-US" smtClean="0"/>
              <a:t>Provider reimbursement</a:t>
            </a:r>
          </a:p>
          <a:p>
            <a:pPr eaLnBrk="1" hangingPunct="1"/>
            <a:r>
              <a:rPr lang="en-US" smtClean="0"/>
              <a:t>Broader changes in state public finance</a:t>
            </a:r>
          </a:p>
          <a:p>
            <a:pPr lvl="1" eaLnBrk="1" hangingPunct="1"/>
            <a:r>
              <a:rPr lang="en-US" smtClean="0"/>
              <a:t>How will states respond?</a:t>
            </a:r>
          </a:p>
          <a:p>
            <a:pPr eaLnBrk="1" hangingPunct="1"/>
            <a:r>
              <a:rPr lang="en-US" smtClean="0"/>
              <a:t>Much less research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Research Area #3:Logistics and Optimal Program Construction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beyond administrative mechanics – core design issues in implementing ACA</a:t>
            </a:r>
          </a:p>
          <a:p>
            <a:pPr lvl="1" eaLnBrk="1" hangingPunct="1"/>
            <a:r>
              <a:rPr lang="en-US" smtClean="0"/>
              <a:t>Optimal definition of income</a:t>
            </a:r>
          </a:p>
          <a:p>
            <a:pPr lvl="1" eaLnBrk="1" hangingPunct="1"/>
            <a:r>
              <a:rPr lang="en-US" smtClean="0"/>
              <a:t>Optimal treatment of dynamic income</a:t>
            </a:r>
          </a:p>
          <a:p>
            <a:pPr lvl="1" eaLnBrk="1" hangingPunct="1"/>
            <a:r>
              <a:rPr lang="en-US" smtClean="0"/>
              <a:t>Optimal transitions across insurance sources</a:t>
            </a:r>
          </a:p>
          <a:p>
            <a:pPr lvl="1" eaLnBrk="1" hangingPunct="1"/>
            <a:r>
              <a:rPr lang="en-US" smtClean="0"/>
              <a:t>Optimal subsidization of those offered ESI</a:t>
            </a:r>
          </a:p>
          <a:p>
            <a:pPr eaLnBrk="1" hangingPunct="1"/>
            <a:r>
              <a:rPr lang="en-US" smtClean="0"/>
              <a:t>This is an area with almost no research, yet is central to program design</a:t>
            </a:r>
          </a:p>
          <a:p>
            <a:pPr eaLnBrk="1" hangingPunct="1"/>
            <a:r>
              <a:rPr lang="en-US" smtClean="0"/>
              <a:t>How do we turn this into deep economics?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Individual &amp; Employer Responses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is a large literature focusing on two sources of variation</a:t>
            </a:r>
          </a:p>
          <a:p>
            <a:pPr lvl="1" eaLnBrk="1" hangingPunct="1"/>
            <a:r>
              <a:rPr lang="en-US" smtClean="0"/>
              <a:t>Medicaid expansions</a:t>
            </a:r>
          </a:p>
          <a:p>
            <a:pPr lvl="1" eaLnBrk="1" hangingPunct="1"/>
            <a:r>
              <a:rPr lang="en-US" smtClean="0"/>
              <a:t>Variation in tax subsidy to ESI</a:t>
            </a:r>
          </a:p>
          <a:p>
            <a:pPr eaLnBrk="1" hangingPunct="1"/>
            <a:r>
              <a:rPr lang="en-US" smtClean="0"/>
              <a:t>This is the basis for CBO &amp; others</a:t>
            </a:r>
          </a:p>
          <a:p>
            <a:pPr eaLnBrk="1" hangingPunct="1"/>
            <a:r>
              <a:rPr lang="en-US" smtClean="0"/>
              <a:t>But ACA is vastly out of sample</a:t>
            </a:r>
          </a:p>
          <a:p>
            <a:pPr lvl="1" eaLnBrk="1" hangingPunct="1"/>
            <a:r>
              <a:rPr lang="en-US" smtClean="0"/>
              <a:t>Cautionary tale: welfare reform!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Methodological Issue: Multiple Influences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 particular, separating out the impact of the mandate from subsidies</a:t>
            </a:r>
          </a:p>
          <a:p>
            <a:pPr eaLnBrk="1" hangingPunct="1"/>
            <a:r>
              <a:rPr lang="en-US" sz="2800" smtClean="0"/>
              <a:t>We are interested in overall reduced form effects</a:t>
            </a:r>
          </a:p>
          <a:p>
            <a:pPr eaLnBrk="1" hangingPunct="1"/>
            <a:r>
              <a:rPr lang="en-US" sz="2800" smtClean="0"/>
              <a:t>But also interested in understanding the particular role of policy elements	</a:t>
            </a:r>
          </a:p>
          <a:p>
            <a:pPr eaLnBrk="1" hangingPunct="1"/>
            <a:r>
              <a:rPr lang="en-US" sz="2800" smtClean="0"/>
              <a:t>Use variation across the income distribution - mandate effects constant, but subsidies vary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Methodological Issue: Sources of Variation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some sense face the same barriers as studying welfare reform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study early movers, most notably MA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partial changes in other states (e.g. VT) are still vastly out of sample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One approach will be to use pre-existing differences across states/income groups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Another is to use “notches” at 133%, 300%, 400%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Also – transition to Medicare?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sz="4000" smtClean="0"/>
              <a:t>Question 1A: ESI Responses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First question is how employers will respond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Offering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Employee premium contributions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Generosity of insurance package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Existing evidence from Medicaid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Little effect on employer dropping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 effect on employee cost-sharing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Existing evidence from tax subsidy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Large effect on offering for small firms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Large effect on conditional spending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1A: ESI Responses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once again this is vastly out of sample</a:t>
            </a:r>
          </a:p>
          <a:p>
            <a:pPr lvl="1" eaLnBrk="1" hangingPunct="1"/>
            <a:r>
              <a:rPr lang="en-US" smtClean="0"/>
              <a:t>How do we think about tax subsidies relative to these other sources of variation?</a:t>
            </a:r>
          </a:p>
          <a:p>
            <a:pPr lvl="1" eaLnBrk="1" hangingPunct="1"/>
            <a:r>
              <a:rPr lang="en-US" smtClean="0"/>
              <a:t>What is the role of exchanges/insurance market competition?  Small vs. large firms</a:t>
            </a:r>
          </a:p>
          <a:p>
            <a:pPr lvl="1" eaLnBrk="1" hangingPunct="1"/>
            <a:r>
              <a:rPr lang="en-US" smtClean="0"/>
              <a:t>Interaction with mandate</a:t>
            </a:r>
          </a:p>
          <a:p>
            <a:pPr eaLnBrk="1" hangingPunct="1"/>
            <a:r>
              <a:rPr lang="en-US" smtClean="0"/>
              <a:t>MA experience: employer offering </a:t>
            </a:r>
            <a:r>
              <a:rPr lang="en-US" i="1" smtClean="0"/>
              <a:t>up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1A: ESI Responses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about small business tax credit?</a:t>
            </a:r>
          </a:p>
          <a:p>
            <a:r>
              <a:rPr lang="en-US" smtClean="0"/>
              <a:t>In principle, can identify its impacts from highly non-linear subsidy schedule</a:t>
            </a:r>
          </a:p>
          <a:p>
            <a:pPr lvl="1"/>
            <a:r>
              <a:rPr lang="en-US" smtClean="0"/>
              <a:t>Potential endogeneity of firm size/average wages?</a:t>
            </a:r>
          </a:p>
          <a:p>
            <a:r>
              <a:rPr lang="en-US" smtClean="0"/>
              <a:t>In practice existing data sets aren’t sufficient – need average wage data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1B: Individual Insurance Responses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 to recognize heterogeneity in takeup elasticities</a:t>
            </a:r>
          </a:p>
          <a:p>
            <a:pPr lvl="1" eaLnBrk="1" hangingPunct="1"/>
            <a:r>
              <a:rPr lang="en-US" smtClean="0"/>
              <a:t>Uninsured, not offered, taking up non-group</a:t>
            </a:r>
          </a:p>
          <a:p>
            <a:pPr lvl="1" eaLnBrk="1" hangingPunct="1"/>
            <a:r>
              <a:rPr lang="en-US" smtClean="0"/>
              <a:t>Uninsured, offered, taking up ESI or non-group</a:t>
            </a:r>
          </a:p>
          <a:p>
            <a:pPr lvl="1" eaLnBrk="1" hangingPunct="1"/>
            <a:r>
              <a:rPr lang="en-US" smtClean="0"/>
              <a:t>Uninsured, offered &amp; not, taking up public</a:t>
            </a:r>
          </a:p>
          <a:p>
            <a:pPr lvl="1" eaLnBrk="1" hangingPunct="1"/>
            <a:r>
              <a:rPr lang="en-US" smtClean="0"/>
              <a:t>On ESI, switching to public/non-group</a:t>
            </a:r>
          </a:p>
          <a:p>
            <a:pPr lvl="1" eaLnBrk="1" hangingPunct="1"/>
            <a:r>
              <a:rPr lang="en-US" smtClean="0"/>
              <a:t>On non-group, switching to public/ESI</a:t>
            </a:r>
          </a:p>
          <a:p>
            <a:pPr lvl="1" eaLnBrk="1" hangingPunct="1"/>
            <a:r>
              <a:rPr lang="en-US" smtClean="0"/>
              <a:t>On public, switching to ESI/non-group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1B: Individual Insurance Responses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Difficulty: defining price </a:t>
            </a:r>
            <a:r>
              <a:rPr lang="en-US" i="1" smtClean="0"/>
              <a:t>change</a:t>
            </a:r>
            <a:endParaRPr lang="en-US" smtClean="0"/>
          </a:p>
          <a:p>
            <a:pPr eaLnBrk="1" hangingPunct="1"/>
            <a:r>
              <a:rPr lang="en-US" smtClean="0"/>
              <a:t>We don’t really have good ex-ante price info</a:t>
            </a:r>
          </a:p>
          <a:p>
            <a:pPr eaLnBrk="1" hangingPunct="1"/>
            <a:r>
              <a:rPr lang="en-US" smtClean="0"/>
              <a:t>Different responses to pure price change (e.g. due to rating reforms) vs. subsidies?</a:t>
            </a:r>
          </a:p>
          <a:p>
            <a:pPr eaLnBrk="1" hangingPunct="1"/>
            <a:r>
              <a:rPr lang="en-US" smtClean="0"/>
              <a:t>More work could be done ex-ante on responses to existing regulations</a:t>
            </a:r>
          </a:p>
          <a:p>
            <a:pPr eaLnBrk="1" hangingPunct="1"/>
            <a:r>
              <a:rPr lang="en-US" smtClean="0"/>
              <a:t>Problem: non-group coverage in public use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goal of ACA is to expand coverage through a variety of tools</a:t>
            </a:r>
          </a:p>
          <a:p>
            <a:pPr eaLnBrk="1" hangingPunct="1"/>
            <a:r>
              <a:rPr lang="en-US" smtClean="0"/>
              <a:t>Some (mandate, insurance market reform) discussed elsewhere</a:t>
            </a:r>
          </a:p>
          <a:p>
            <a:pPr eaLnBrk="1" hangingPunct="1"/>
            <a:r>
              <a:rPr lang="en-US" smtClean="0"/>
              <a:t>My focus: subsidies to coverage </a:t>
            </a:r>
          </a:p>
          <a:p>
            <a:pPr lvl="1" eaLnBrk="1" hangingPunct="1"/>
            <a:r>
              <a:rPr lang="en-US" smtClean="0"/>
              <a:t>Expansions of Medicaid</a:t>
            </a:r>
          </a:p>
          <a:p>
            <a:pPr lvl="1" eaLnBrk="1" hangingPunct="1"/>
            <a:r>
              <a:rPr lang="en-US" smtClean="0"/>
              <a:t>Individual tax credits &amp; cost sharing subsidies</a:t>
            </a:r>
          </a:p>
          <a:p>
            <a:pPr lvl="1" eaLnBrk="1" hangingPunct="1"/>
            <a:r>
              <a:rPr lang="en-US" smtClean="0"/>
              <a:t>Small business tax credits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1C: Impacts on Labor Supply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 literature on labor supply responses</a:t>
            </a:r>
          </a:p>
          <a:p>
            <a:pPr lvl="1" eaLnBrk="1" hangingPunct="1"/>
            <a:r>
              <a:rPr lang="en-US" smtClean="0"/>
              <a:t>Wage/employment effects</a:t>
            </a:r>
          </a:p>
          <a:p>
            <a:pPr lvl="1" eaLnBrk="1" hangingPunct="1"/>
            <a:r>
              <a:rPr lang="en-US" smtClean="0"/>
              <a:t>“locks”: job, retirement, secondary earner, welfare</a:t>
            </a:r>
          </a:p>
          <a:p>
            <a:pPr eaLnBrk="1" hangingPunct="1"/>
            <a:r>
              <a:rPr lang="en-US" smtClean="0"/>
              <a:t>Existing sources of variation are stale</a:t>
            </a:r>
          </a:p>
          <a:p>
            <a:pPr eaLnBrk="1" hangingPunct="1"/>
            <a:r>
              <a:rPr lang="en-US" smtClean="0"/>
              <a:t>Chance for out of sample variation</a:t>
            </a:r>
          </a:p>
          <a:p>
            <a:pPr eaLnBrk="1" hangingPunct="1"/>
            <a:r>
              <a:rPr lang="en-US" smtClean="0"/>
              <a:t>Particularly important: welfare impacts</a:t>
            </a:r>
          </a:p>
          <a:p>
            <a:pPr eaLnBrk="1" hangingPunct="1"/>
            <a:r>
              <a:rPr lang="en-US" smtClean="0"/>
              <a:t>Also: response to notches </a:t>
            </a:r>
          </a:p>
          <a:p>
            <a:pPr lvl="1" eaLnBrk="1" hangingPunct="1"/>
            <a:r>
              <a:rPr lang="en-US" smtClean="0"/>
              <a:t>Relate to income tax literature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Question 1D: Impacts on Consumption/Savings/Risk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 spending risk should be major determinant of savings/consumption decisions – and financial risk</a:t>
            </a:r>
          </a:p>
          <a:p>
            <a:pPr eaLnBrk="1" hangingPunct="1"/>
            <a:r>
              <a:rPr lang="en-US" smtClean="0"/>
              <a:t>Limited existing evidence</a:t>
            </a:r>
          </a:p>
          <a:p>
            <a:pPr lvl="1" eaLnBrk="1" hangingPunct="1"/>
            <a:r>
              <a:rPr lang="en-US" smtClean="0"/>
              <a:t>Structural modeling</a:t>
            </a:r>
          </a:p>
          <a:p>
            <a:pPr lvl="1" eaLnBrk="1" hangingPunct="1"/>
            <a:r>
              <a:rPr lang="en-US" smtClean="0"/>
              <a:t>Medicaid variation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1D: Impacts on Consumption/Savings/Risk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Major issue: “affordability” – how to define and test?</a:t>
            </a:r>
          </a:p>
          <a:p>
            <a:pPr eaLnBrk="1" hangingPunct="1"/>
            <a:r>
              <a:rPr lang="en-US" smtClean="0"/>
              <a:t>Use objective standards?  What standard?</a:t>
            </a:r>
          </a:p>
          <a:p>
            <a:pPr eaLnBrk="1" hangingPunct="1"/>
            <a:r>
              <a:rPr lang="en-US" smtClean="0"/>
              <a:t>Use existing coverage?  What cutoff?</a:t>
            </a:r>
          </a:p>
          <a:p>
            <a:pPr eaLnBrk="1" hangingPunct="1"/>
            <a:r>
              <a:rPr lang="en-US" smtClean="0"/>
              <a:t>Survey responses on affordability?</a:t>
            </a:r>
          </a:p>
          <a:p>
            <a:pPr eaLnBrk="1" hangingPunct="1"/>
            <a:r>
              <a:rPr lang="en-US" smtClean="0"/>
              <a:t>Valuing premiums vs. cost-sharing</a:t>
            </a:r>
          </a:p>
          <a:p>
            <a:pPr lvl="1" eaLnBrk="1" hangingPunct="1"/>
            <a:r>
              <a:rPr lang="en-US" smtClean="0"/>
              <a:t>Certain vs. uncertain payments</a:t>
            </a:r>
          </a:p>
          <a:p>
            <a:pPr lvl="1" eaLnBrk="1" hangingPunct="1"/>
            <a:r>
              <a:rPr lang="en-US" smtClean="0"/>
              <a:t>Is it unaffordable if you use more care?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1D: Impacts on Consumption/Savings/Risk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Perhaps most important welfare gain is through improved “security”</a:t>
            </a:r>
          </a:p>
          <a:p>
            <a:pPr lvl="1" eaLnBrk="1" hangingPunct="1"/>
            <a:r>
              <a:rPr lang="en-US" smtClean="0"/>
              <a:t>How to measure?</a:t>
            </a:r>
          </a:p>
          <a:p>
            <a:pPr lvl="1" eaLnBrk="1" hangingPunct="1"/>
            <a:r>
              <a:rPr lang="en-US" smtClean="0"/>
              <a:t>Impact on bankruptcies?</a:t>
            </a:r>
          </a:p>
          <a:p>
            <a:pPr eaLnBrk="1" hangingPunct="1"/>
            <a:r>
              <a:rPr lang="en-US" smtClean="0"/>
              <a:t>Families mandated to raise insurance spending – what is crowded out?</a:t>
            </a:r>
          </a:p>
          <a:p>
            <a:pPr eaLnBrk="1" hangingPunct="1"/>
            <a:r>
              <a:rPr lang="en-US" smtClean="0"/>
              <a:t>Families that save – what is crowded in?</a:t>
            </a:r>
          </a:p>
          <a:p>
            <a:pPr eaLnBrk="1" hangingPunct="1"/>
            <a:r>
              <a:rPr lang="en-US" smtClean="0"/>
              <a:t>Total impact on savings?</a:t>
            </a:r>
          </a:p>
          <a:p>
            <a:pPr eaLnBrk="1" hangingPunct="1"/>
            <a:r>
              <a:rPr lang="en-US" smtClean="0"/>
              <a:t>Stimulus effect through extra spending?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1E: Impacts on Medical Utilization/Health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Past evidence: RAND HIE &amp; limited follow-ups</a:t>
            </a:r>
          </a:p>
          <a:p>
            <a:pPr lvl="1"/>
            <a:r>
              <a:rPr lang="en-US" smtClean="0"/>
              <a:t>Utilization modestly elastic</a:t>
            </a:r>
          </a:p>
          <a:p>
            <a:pPr lvl="1"/>
            <a:r>
              <a:rPr lang="en-US" smtClean="0"/>
              <a:t>Health not impacted</a:t>
            </a:r>
          </a:p>
          <a:p>
            <a:pPr lvl="1"/>
            <a:r>
              <a:rPr lang="en-US" smtClean="0"/>
              <a:t>Significant heterogeneity</a:t>
            </a:r>
          </a:p>
          <a:p>
            <a:r>
              <a:rPr lang="en-US" smtClean="0"/>
              <a:t>But ACA differs in critical ways</a:t>
            </a:r>
          </a:p>
          <a:p>
            <a:pPr lvl="1"/>
            <a:r>
              <a:rPr lang="en-US" smtClean="0"/>
              <a:t>Different era, e.g. managed care</a:t>
            </a:r>
          </a:p>
          <a:p>
            <a:pPr lvl="1"/>
            <a:r>
              <a:rPr lang="en-US" smtClean="0"/>
              <a:t>GE effects (e.g. Medicare study)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mtClean="0"/>
              <a:t>Question 1E: Impacts on Medical Utilization/Health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mtClean="0"/>
              <a:t>Difficult because of many endogenous changes in insurance coverage</a:t>
            </a:r>
          </a:p>
          <a:p>
            <a:pPr lvl="1"/>
            <a:r>
              <a:rPr lang="en-US" smtClean="0"/>
              <a:t>Can follow individuals longitudinally</a:t>
            </a:r>
          </a:p>
          <a:p>
            <a:pPr lvl="1"/>
            <a:r>
              <a:rPr lang="en-US" smtClean="0"/>
              <a:t>Can use notches in AV (benefits generosity)</a:t>
            </a:r>
          </a:p>
          <a:p>
            <a:pPr lvl="1"/>
            <a:r>
              <a:rPr lang="en-US" smtClean="0"/>
              <a:t>Use states where coverage rise greatest</a:t>
            </a:r>
          </a:p>
          <a:p>
            <a:r>
              <a:rPr lang="en-US" smtClean="0"/>
              <a:t>Critical to examine both costs and health</a:t>
            </a:r>
          </a:p>
          <a:p>
            <a:pPr lvl="1"/>
            <a:r>
              <a:rPr lang="en-US" smtClean="0"/>
              <a:t>Baseline data on objective health measures?</a:t>
            </a:r>
          </a:p>
          <a:p>
            <a:r>
              <a:rPr lang="en-US" smtClean="0"/>
              <a:t>Important &amp; difficult issues in disentangling mechanisms</a:t>
            </a:r>
          </a:p>
          <a:p>
            <a:pPr lvl="1"/>
            <a:r>
              <a:rPr lang="en-US" smtClean="0"/>
              <a:t>In particular GE effects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2A: Medicaid Eligibility Responses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States have considerable flexibility under Medicaid programs</a:t>
            </a:r>
          </a:p>
          <a:p>
            <a:pPr eaLnBrk="1" hangingPunct="1"/>
            <a:r>
              <a:rPr lang="en-US" smtClean="0"/>
              <a:t>What will happen to existing programs above 133% of poverty?</a:t>
            </a:r>
          </a:p>
          <a:p>
            <a:pPr lvl="1" eaLnBrk="1" hangingPunct="1"/>
            <a:r>
              <a:rPr lang="en-US" smtClean="0"/>
              <a:t>Kids: MoE until 2019</a:t>
            </a:r>
          </a:p>
          <a:p>
            <a:pPr lvl="1" eaLnBrk="1" hangingPunct="1"/>
            <a:r>
              <a:rPr lang="en-US" smtClean="0"/>
              <a:t>Adults: MoE until 2014</a:t>
            </a:r>
          </a:p>
          <a:p>
            <a:pPr eaLnBrk="1" hangingPunct="1"/>
            <a:r>
              <a:rPr lang="en-US" smtClean="0"/>
              <a:t>But exchange much less generous – will states kick these folks off Medicaid?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2B: Medicaid Provider Reimbursement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16 million new enrollees – will provider see them at existing rates?</a:t>
            </a:r>
          </a:p>
          <a:p>
            <a:pPr eaLnBrk="1" hangingPunct="1"/>
            <a:r>
              <a:rPr lang="en-US" smtClean="0"/>
              <a:t>Little good evidence on provider responses to enrollment rises</a:t>
            </a:r>
          </a:p>
          <a:p>
            <a:pPr lvl="1" eaLnBrk="1" hangingPunct="1"/>
            <a:r>
              <a:rPr lang="en-US" smtClean="0"/>
              <a:t>Overall effect</a:t>
            </a:r>
          </a:p>
          <a:p>
            <a:pPr lvl="1" eaLnBrk="1" hangingPunct="1"/>
            <a:r>
              <a:rPr lang="en-US" smtClean="0"/>
              <a:t>Differential effect by segregated locations</a:t>
            </a:r>
          </a:p>
          <a:p>
            <a:pPr lvl="1" eaLnBrk="1" hangingPunct="1"/>
            <a:r>
              <a:rPr lang="en-US" smtClean="0"/>
              <a:t>Differential effect by state reimbursement levels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2B: Medicaid Provider Reimbursement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run funding for provider rate increases</a:t>
            </a:r>
          </a:p>
          <a:p>
            <a:pPr lvl="1" eaLnBrk="1" hangingPunct="1"/>
            <a:r>
              <a:rPr lang="en-US" smtClean="0"/>
              <a:t>Will states take this up?  Will it persist?</a:t>
            </a:r>
          </a:p>
          <a:p>
            <a:pPr lvl="1" eaLnBrk="1" hangingPunct="1"/>
            <a:r>
              <a:rPr lang="en-US" smtClean="0"/>
              <a:t>If states take up: source of variation for identifying provider responses</a:t>
            </a:r>
          </a:p>
          <a:p>
            <a:pPr eaLnBrk="1" hangingPunct="1"/>
            <a:r>
              <a:rPr lang="en-US" smtClean="0"/>
              <a:t>Longer run: will states raise rates to maintain provider participation?  </a:t>
            </a:r>
          </a:p>
          <a:p>
            <a:pPr lvl="1" eaLnBrk="1" hangingPunct="1"/>
            <a:r>
              <a:rPr lang="en-US" smtClean="0"/>
              <a:t>Fiscal impacts</a:t>
            </a:r>
          </a:p>
          <a:p>
            <a:pPr lvl="1" eaLnBrk="1" hangingPunct="1"/>
            <a:r>
              <a:rPr lang="en-US" smtClean="0"/>
              <a:t>Impacts on participation &amp; patient outcomes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2C: Broader PF Implications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is a major influx of federal money into states </a:t>
            </a:r>
          </a:p>
          <a:p>
            <a:pPr lvl="1"/>
            <a:r>
              <a:rPr lang="en-US" smtClean="0"/>
              <a:t>Could lower state spending if they cut back on existing obligations</a:t>
            </a:r>
          </a:p>
          <a:p>
            <a:pPr lvl="1"/>
            <a:r>
              <a:rPr lang="en-US" smtClean="0"/>
              <a:t>Or could raise state spending after 2016</a:t>
            </a:r>
          </a:p>
          <a:p>
            <a:r>
              <a:rPr lang="en-US" smtClean="0"/>
              <a:t>What are impacts on other state public finance?</a:t>
            </a:r>
          </a:p>
          <a:p>
            <a:pPr lvl="1"/>
            <a:r>
              <a:rPr lang="en-US" smtClean="0"/>
              <a:t>Spending (flypaper effect)?</a:t>
            </a:r>
          </a:p>
          <a:p>
            <a:pPr lvl="1"/>
            <a:r>
              <a:rPr lang="en-US" smtClean="0"/>
              <a:t>Taxes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Medicaid Expansion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Medicaid expanded to 133% (really 138%, due to disregards) of FPL for all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kids, this is a fairly modest expansion in most states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adults, more significant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100% FMAP for first three years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Fading out to 90% FMAP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Also: Enhanced FMAP for provider rates for two years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3A: Defining Income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tend to think of income in abstract – but many options here</a:t>
            </a:r>
          </a:p>
          <a:p>
            <a:pPr lvl="1"/>
            <a:r>
              <a:rPr lang="en-US" smtClean="0"/>
              <a:t>MAGI (used by bill)</a:t>
            </a:r>
          </a:p>
          <a:p>
            <a:pPr lvl="1"/>
            <a:r>
              <a:rPr lang="en-US" smtClean="0"/>
              <a:t>AGI</a:t>
            </a:r>
          </a:p>
          <a:p>
            <a:pPr lvl="1"/>
            <a:r>
              <a:rPr lang="en-US" smtClean="0"/>
              <a:t>Gross Income</a:t>
            </a:r>
          </a:p>
          <a:p>
            <a:pPr lvl="1"/>
            <a:r>
              <a:rPr lang="en-US" smtClean="0"/>
              <a:t>Various exemptions (e.g. work expenses)</a:t>
            </a:r>
          </a:p>
          <a:p>
            <a:r>
              <a:rPr lang="en-US" smtClean="0"/>
              <a:t>Do economists have anything useful to say here, normatively or positively?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3B: Dealing with Income Dynamics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Tax credits must be advancable</a:t>
            </a:r>
          </a:p>
          <a:p>
            <a:r>
              <a:rPr lang="en-US" smtClean="0"/>
              <a:t>Difficult with dynamic income</a:t>
            </a:r>
          </a:p>
          <a:p>
            <a:r>
              <a:rPr lang="en-US" smtClean="0"/>
              <a:t>Approach in ACA: use t-2 tax returns unless presented with alternative</a:t>
            </a:r>
          </a:p>
          <a:p>
            <a:r>
              <a:rPr lang="en-US" smtClean="0"/>
              <a:t>But if subsidies turn out to be too large, government can reconcile up to $3000 – quite a large ex-post hit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Question 3B: Income Dynamics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mtClean="0"/>
              <a:t>Impacts of alternative structures for income determination/reconciliation</a:t>
            </a:r>
          </a:p>
          <a:p>
            <a:r>
              <a:rPr lang="en-US" smtClean="0"/>
              <a:t>Welfare analysis of optimal structure</a:t>
            </a:r>
          </a:p>
          <a:p>
            <a:pPr lvl="1"/>
            <a:r>
              <a:rPr lang="en-US" smtClean="0"/>
              <a:t>Should we reconcile?  Optimal penalties?</a:t>
            </a:r>
          </a:p>
          <a:p>
            <a:pPr lvl="1"/>
            <a:r>
              <a:rPr lang="en-US" smtClean="0"/>
              <a:t>What about mid-year transitions – reconcile based on full-year income? </a:t>
            </a:r>
          </a:p>
          <a:p>
            <a:r>
              <a:rPr lang="en-US" smtClean="0"/>
              <a:t>Empirical analysis of how individuals might react to alternative structures</a:t>
            </a:r>
          </a:p>
          <a:p>
            <a:pPr lvl="1"/>
            <a:r>
              <a:rPr lang="en-US" smtClean="0"/>
              <a:t>Examples from existing programs?</a:t>
            </a:r>
          </a:p>
          <a:p>
            <a:pPr lvl="1"/>
            <a:r>
              <a:rPr lang="en-US" smtClean="0"/>
              <a:t>Evidence from implementation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Question 3C: Transitions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mtClean="0"/>
              <a:t>Multiple insurance options = potential coverage gaps during transitions</a:t>
            </a:r>
          </a:p>
          <a:p>
            <a:pPr lvl="1"/>
            <a:r>
              <a:rPr lang="en-US" smtClean="0"/>
              <a:t>Income changes - Medicaid to Exchange</a:t>
            </a:r>
          </a:p>
          <a:p>
            <a:pPr lvl="1"/>
            <a:r>
              <a:rPr lang="en-US" smtClean="0"/>
              <a:t>Job leaving – ESI to Exchange</a:t>
            </a:r>
          </a:p>
          <a:p>
            <a:r>
              <a:rPr lang="en-US" smtClean="0"/>
              <a:t>Is there a role for autoenrollment here?</a:t>
            </a:r>
          </a:p>
          <a:p>
            <a:pPr lvl="1"/>
            <a:r>
              <a:rPr lang="en-US" smtClean="0"/>
              <a:t>Tradeoff: forced payment vs. avoid penalty</a:t>
            </a:r>
          </a:p>
          <a:p>
            <a:r>
              <a:rPr lang="en-US" smtClean="0"/>
              <a:t>What is the role of employers in ensuring smooth transitions?</a:t>
            </a:r>
          </a:p>
          <a:p>
            <a:pPr lvl="1"/>
            <a:r>
              <a:rPr lang="en-US" smtClean="0"/>
              <a:t>New type of COBRA?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3D:Interaction with ESI Offering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Currently three regimes for those offered, based on employee contributions/income</a:t>
            </a:r>
          </a:p>
          <a:p>
            <a:pPr lvl="1"/>
            <a:r>
              <a:rPr lang="en-US" smtClean="0"/>
              <a:t>&lt;8%: can’t go into exchange (firewall)</a:t>
            </a:r>
          </a:p>
          <a:p>
            <a:pPr lvl="1"/>
            <a:r>
              <a:rPr lang="en-US" smtClean="0"/>
              <a:t>8-9.5%: can go, bring employer $, no subsidies (voucher)</a:t>
            </a:r>
          </a:p>
          <a:p>
            <a:pPr lvl="1"/>
            <a:r>
              <a:rPr lang="en-US" smtClean="0"/>
              <a:t>9.5%+: can go and get subsidies</a:t>
            </a:r>
          </a:p>
          <a:p>
            <a:r>
              <a:rPr lang="en-US" smtClean="0"/>
              <a:t>What is optimal?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3D:Interaction with ESI Offering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Firewall leads to inequities </a:t>
            </a:r>
          </a:p>
          <a:p>
            <a:pPr lvl="1"/>
            <a:r>
              <a:rPr lang="en-US" smtClean="0"/>
              <a:t>Lower costs?  Depends on dropping</a:t>
            </a:r>
          </a:p>
          <a:p>
            <a:r>
              <a:rPr lang="en-US" smtClean="0"/>
              <a:t>Voucher reduces dropping pressure</a:t>
            </a:r>
          </a:p>
          <a:p>
            <a:pPr lvl="1"/>
            <a:r>
              <a:rPr lang="en-US" smtClean="0"/>
              <a:t>But risk of selection into exchange</a:t>
            </a:r>
          </a:p>
          <a:p>
            <a:r>
              <a:rPr lang="en-US" smtClean="0"/>
              <a:t>Free flow in raises costs but reduces dropping pressure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Medicaid Eligibility Changes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74800" y="1727200"/>
          <a:ext cx="5994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Tax Credits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individuals purchasing in exchange</a:t>
            </a:r>
          </a:p>
          <a:p>
            <a:pPr eaLnBrk="1" hangingPunct="1"/>
            <a:r>
              <a:rPr lang="en-US" smtClean="0"/>
              <a:t>They pay a % of income, government picks up remaining cost of 2</a:t>
            </a:r>
            <a:r>
              <a:rPr lang="en-US" baseline="30000" smtClean="0"/>
              <a:t>nd</a:t>
            </a:r>
            <a:r>
              <a:rPr lang="en-US" smtClean="0"/>
              <a:t> lowest cost “silver” plan (AV = 0.7)</a:t>
            </a:r>
          </a:p>
          <a:p>
            <a:pPr lvl="1" eaLnBrk="1" hangingPunct="1"/>
            <a:r>
              <a:rPr lang="en-US" smtClean="0"/>
              <a:t>2% of income at 133% of poverty</a:t>
            </a:r>
          </a:p>
          <a:p>
            <a:pPr lvl="1" eaLnBrk="1" hangingPunct="1"/>
            <a:r>
              <a:rPr lang="en-US" smtClean="0"/>
              <a:t>Rising to 9.5% of income at 300% FPL</a:t>
            </a:r>
          </a:p>
          <a:p>
            <a:pPr lvl="1" eaLnBrk="1" hangingPunct="1"/>
            <a:r>
              <a:rPr lang="en-US" smtClean="0"/>
              <a:t>Flat at 9.5% of income at 300% FPL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Cost-Sharing Subsidies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Separate subsidies designed to protect lower income groups from cost sharing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Minimum AV = 0.6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cost-sharing subsidies increase that AV on a progressive basis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133-150% of poverty: 0.94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150-200% of poverty: 0.87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200-250% of poverty: 0.74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250%-400%: 0.7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Small Business Tax Credit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Very targeted to reflect targeted non-offering of insurance</a:t>
            </a:r>
          </a:p>
          <a:p>
            <a:pPr eaLnBrk="1" hangingPunct="1"/>
            <a:r>
              <a:rPr lang="en-US" smtClean="0"/>
              <a:t>Credit initially 35% during transition, rising to 50% in 2014 but only for two years</a:t>
            </a:r>
          </a:p>
          <a:p>
            <a:pPr eaLnBrk="1" hangingPunct="1"/>
            <a:r>
              <a:rPr lang="en-US" smtClean="0"/>
              <a:t>Full credit only for firms &lt;10 employees and average wages &lt; 25k </a:t>
            </a:r>
          </a:p>
          <a:p>
            <a:pPr eaLnBrk="1" hangingPunct="1"/>
            <a:r>
              <a:rPr lang="en-US" smtClean="0"/>
              <a:t>Phases out with both firm size &amp; wages by 25 employees &amp; 50k average wage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Numerous Research &amp; Policy Issues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the largest single expansion of public subsidies to health insurance since introduction of Medicare</a:t>
            </a:r>
          </a:p>
          <a:p>
            <a:pPr lvl="1" eaLnBrk="1" hangingPunct="1"/>
            <a:r>
              <a:rPr lang="en-US" smtClean="0"/>
              <a:t>Estimated at $950 billion in first six years</a:t>
            </a:r>
          </a:p>
          <a:p>
            <a:pPr eaLnBrk="1" hangingPunct="1"/>
            <a:r>
              <a:rPr lang="en-US" smtClean="0"/>
              <a:t>Raises a whole host of issues in three areas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Research Area #1: Behavioral Responses of Individuals &amp; Businesses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Impacts on employer-sponsored insurance</a:t>
            </a:r>
          </a:p>
          <a:p>
            <a:pPr eaLnBrk="1" hangingPunct="1"/>
            <a:r>
              <a:rPr lang="en-US" smtClean="0"/>
              <a:t>Impacts on individual insurance decisions</a:t>
            </a:r>
          </a:p>
          <a:p>
            <a:pPr eaLnBrk="1" hangingPunct="1"/>
            <a:r>
              <a:rPr lang="en-US" smtClean="0"/>
              <a:t>Impacts on labor supply</a:t>
            </a:r>
          </a:p>
          <a:p>
            <a:pPr eaLnBrk="1" hangingPunct="1"/>
            <a:r>
              <a:rPr lang="en-US" smtClean="0"/>
              <a:t>Impacts on household consumption, savings, and financial risk</a:t>
            </a:r>
          </a:p>
          <a:p>
            <a:pPr eaLnBrk="1" hangingPunct="1"/>
            <a:r>
              <a:rPr lang="en-US" smtClean="0"/>
              <a:t>Impacts on medical utilization &amp; health</a:t>
            </a:r>
          </a:p>
          <a:p>
            <a:pPr eaLnBrk="1" hangingPunct="1"/>
            <a:r>
              <a:rPr lang="en-US" smtClean="0"/>
              <a:t>This is the area where we have the most previous literature – but this is vastly out of sample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1686</Words>
  <Application>Microsoft Office PowerPoint</Application>
  <PresentationFormat>On-screen Show (4:3)</PresentationFormat>
  <Paragraphs>233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Health Insurance Subsidies &amp; Coverage Impacts under ACA</vt:lpstr>
      <vt:lpstr>Overview</vt:lpstr>
      <vt:lpstr>Medicaid Expansion</vt:lpstr>
      <vt:lpstr>Medicaid Eligibility Changes</vt:lpstr>
      <vt:lpstr>Individual Tax Credits</vt:lpstr>
      <vt:lpstr>Cost-Sharing Subsidies</vt:lpstr>
      <vt:lpstr>Small Business Tax Credit</vt:lpstr>
      <vt:lpstr>Numerous Research &amp; Policy Issues</vt:lpstr>
      <vt:lpstr>Research Area #1: Behavioral Responses of Individuals &amp; Businesses</vt:lpstr>
      <vt:lpstr>Research Area #2: Responses of States</vt:lpstr>
      <vt:lpstr>Research Area #3:Logistics and Optimal Program Construction</vt:lpstr>
      <vt:lpstr>Individual &amp; Employer Responses</vt:lpstr>
      <vt:lpstr>Methodological Issue: Multiple Influences</vt:lpstr>
      <vt:lpstr>Methodological Issue: Sources of Variation</vt:lpstr>
      <vt:lpstr>Question 1A: ESI Responses</vt:lpstr>
      <vt:lpstr>Question 1A: ESI Responses</vt:lpstr>
      <vt:lpstr>Question 1A: ESI Responses</vt:lpstr>
      <vt:lpstr>Question 1B: Individual Insurance Responses</vt:lpstr>
      <vt:lpstr>Question 1B: Individual Insurance Responses</vt:lpstr>
      <vt:lpstr>Question 1C: Impacts on Labor Supply</vt:lpstr>
      <vt:lpstr>Question 1D: Impacts on Consumption/Savings/Risk</vt:lpstr>
      <vt:lpstr>Question 1D: Impacts on Consumption/Savings/Risk</vt:lpstr>
      <vt:lpstr>Question 1D: Impacts on Consumption/Savings/Risk</vt:lpstr>
      <vt:lpstr>Question 1E: Impacts on Medical Utilization/Health</vt:lpstr>
      <vt:lpstr>Question 1E: Impacts on Medical Utilization/Health</vt:lpstr>
      <vt:lpstr>Question 2A: Medicaid Eligibility Responses</vt:lpstr>
      <vt:lpstr>Question 2B: Medicaid Provider Reimbursement</vt:lpstr>
      <vt:lpstr>Question 2B: Medicaid Provider Reimbursement</vt:lpstr>
      <vt:lpstr>Question 2C: Broader PF Implications</vt:lpstr>
      <vt:lpstr>Question 3A: Defining Income</vt:lpstr>
      <vt:lpstr>Question 3B: Dealing with Income Dynamics</vt:lpstr>
      <vt:lpstr>Question 3B: Income Dynamics</vt:lpstr>
      <vt:lpstr>Question 3C: Transitions</vt:lpstr>
      <vt:lpstr>Question 3D:Interaction with ESI Offering</vt:lpstr>
      <vt:lpstr>Question 3D:Interaction with ESI Offering</vt:lpstr>
    </vt:vector>
  </TitlesOfParts>
  <Company>MIT Economics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 Subsidies &amp; Coverage Impacts under ACA</dc:title>
  <dc:creator>Jon Gruber</dc:creator>
  <cp:lastModifiedBy>rshannon</cp:lastModifiedBy>
  <cp:revision>65</cp:revision>
  <dcterms:created xsi:type="dcterms:W3CDTF">2011-01-27T20:43:40Z</dcterms:created>
  <dcterms:modified xsi:type="dcterms:W3CDTF">2011-03-29T14:29:53Z</dcterms:modified>
</cp:coreProperties>
</file>