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xlsx" ContentType="application/vnd.openxmlformats-officedocument.spreadsheetml.sheet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6" r:id="rId11"/>
    <p:sldId id="267" r:id="rId12"/>
    <p:sldId id="268" r:id="rId13"/>
    <p:sldId id="269" r:id="rId14"/>
    <p:sldId id="271" r:id="rId15"/>
    <p:sldId id="270" r:id="rId16"/>
    <p:sldId id="272" r:id="rId17"/>
    <p:sldId id="282" r:id="rId18"/>
    <p:sldId id="265" r:id="rId19"/>
    <p:sldId id="273" r:id="rId20"/>
    <p:sldId id="274" r:id="rId21"/>
    <p:sldId id="275" r:id="rId22"/>
    <p:sldId id="277" r:id="rId23"/>
    <p:sldId id="286" r:id="rId24"/>
    <p:sldId id="287" r:id="rId25"/>
    <p:sldId id="288" r:id="rId26"/>
    <p:sldId id="276" r:id="rId27"/>
    <p:sldId id="278" r:id="rId28"/>
    <p:sldId id="279" r:id="rId29"/>
    <p:sldId id="280" r:id="rId30"/>
    <p:sldId id="289" r:id="rId31"/>
    <p:sldId id="281" r:id="rId32"/>
    <p:sldId id="283" r:id="rId33"/>
    <p:sldId id="284" r:id="rId34"/>
    <p:sldId id="290" r:id="rId35"/>
    <p:sldId id="291" r:id="rId36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style val="34"/>
  <c:chart>
    <c:plotArea>
      <c:layout/>
      <c:barChart>
        <c:barDir val="col"/>
        <c:grouping val="stacked"/>
        <c:ser>
          <c:idx val="0"/>
          <c:order val="0"/>
          <c:tx>
            <c:strRef>
              <c:f>Sheet1!$B$1</c:f>
              <c:strCache>
                <c:ptCount val="1"/>
                <c:pt idx="0">
                  <c:v>Currently Enolled</c:v>
                </c:pt>
              </c:strCache>
            </c:strRef>
          </c:tx>
          <c:cat>
            <c:strRef>
              <c:f>Sheet1!$A$2:$A$5</c:f>
              <c:strCache>
                <c:ptCount val="4"/>
                <c:pt idx="0">
                  <c:v>Children (0-6)</c:v>
                </c:pt>
                <c:pt idx="1">
                  <c:v>Children (7-18)</c:v>
                </c:pt>
                <c:pt idx="2">
                  <c:v>Parents</c:v>
                </c:pt>
                <c:pt idx="3">
                  <c:v>Childless Adults</c:v>
                </c:pt>
              </c:strCache>
            </c:strRef>
          </c:cat>
          <c:val>
            <c:numRef>
              <c:f>Sheet1!$B$2:$B$5</c:f>
              <c:numCache>
                <c:formatCode>#,##0</c:formatCode>
                <c:ptCount val="4"/>
                <c:pt idx="0">
                  <c:v>10454963</c:v>
                </c:pt>
                <c:pt idx="1">
                  <c:v>12767028</c:v>
                </c:pt>
                <c:pt idx="2">
                  <c:v>5941556</c:v>
                </c:pt>
                <c:pt idx="3">
                  <c:v>9046629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Currently Eligible But Not Enrolled</c:v>
                </c:pt>
              </c:strCache>
            </c:strRef>
          </c:tx>
          <c:cat>
            <c:strRef>
              <c:f>Sheet1!$A$2:$A$5</c:f>
              <c:strCache>
                <c:ptCount val="4"/>
                <c:pt idx="0">
                  <c:v>Children (0-6)</c:v>
                </c:pt>
                <c:pt idx="1">
                  <c:v>Children (7-18)</c:v>
                </c:pt>
                <c:pt idx="2">
                  <c:v>Parents</c:v>
                </c:pt>
                <c:pt idx="3">
                  <c:v>Childless Adults</c:v>
                </c:pt>
              </c:strCache>
            </c:strRef>
          </c:cat>
          <c:val>
            <c:numRef>
              <c:f>Sheet1!$C$2:$C$5</c:f>
              <c:numCache>
                <c:formatCode>#,##0</c:formatCode>
                <c:ptCount val="4"/>
                <c:pt idx="0">
                  <c:v>5435522</c:v>
                </c:pt>
                <c:pt idx="1">
                  <c:v>10004944</c:v>
                </c:pt>
                <c:pt idx="2">
                  <c:v>5558978</c:v>
                </c:pt>
                <c:pt idx="3">
                  <c:v>1999993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Newly Eligible Under ACA</c:v>
                </c:pt>
              </c:strCache>
            </c:strRef>
          </c:tx>
          <c:cat>
            <c:strRef>
              <c:f>Sheet1!$A$2:$A$5</c:f>
              <c:strCache>
                <c:ptCount val="4"/>
                <c:pt idx="0">
                  <c:v>Children (0-6)</c:v>
                </c:pt>
                <c:pt idx="1">
                  <c:v>Children (7-18)</c:v>
                </c:pt>
                <c:pt idx="2">
                  <c:v>Parents</c:v>
                </c:pt>
                <c:pt idx="3">
                  <c:v>Childless Adults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0</c:v>
                </c:pt>
                <c:pt idx="1">
                  <c:v>0</c:v>
                </c:pt>
                <c:pt idx="2">
                  <c:v>4232379</c:v>
                </c:pt>
                <c:pt idx="3">
                  <c:v>19358082</c:v>
                </c:pt>
              </c:numCache>
            </c:numRef>
          </c:val>
        </c:ser>
        <c:overlap val="100"/>
        <c:axId val="88377600"/>
        <c:axId val="88395776"/>
      </c:barChart>
      <c:catAx>
        <c:axId val="88377600"/>
        <c:scaling>
          <c:orientation val="minMax"/>
        </c:scaling>
        <c:axPos val="b"/>
        <c:numFmt formatCode="General" sourceLinked="1"/>
        <c:tickLblPos val="nextTo"/>
        <c:crossAx val="88395776"/>
        <c:crosses val="autoZero"/>
        <c:auto val="1"/>
        <c:lblAlgn val="ctr"/>
        <c:lblOffset val="100"/>
      </c:catAx>
      <c:valAx>
        <c:axId val="88395776"/>
        <c:scaling>
          <c:orientation val="minMax"/>
        </c:scaling>
        <c:axPos val="l"/>
        <c:majorGridlines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# of Individuals</a:t>
                </a:r>
              </a:p>
            </c:rich>
          </c:tx>
          <c:layout/>
        </c:title>
        <c:numFmt formatCode="#,##0" sourceLinked="1"/>
        <c:tickLblPos val="nextTo"/>
        <c:crossAx val="88377600"/>
        <c:crosses val="autoZero"/>
        <c:crossBetween val="between"/>
      </c:valAx>
    </c:plotArea>
    <c:legend>
      <c:legendPos val="r"/>
      <c:layout/>
    </c:legend>
    <c:plotVisOnly val="1"/>
    <c:dispBlanksAs val="gap"/>
  </c:chart>
  <c:txPr>
    <a:bodyPr/>
    <a:lstStyle/>
    <a:p>
      <a:pPr>
        <a:defRPr sz="1800"/>
      </a:pPr>
      <a:endParaRPr lang="en-US"/>
    </a:p>
  </c:txPr>
  <c:externalData r:id="rId1"/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CF0445-466F-4BC6-8B09-4CD4872F5B5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C0CC34-46C2-4D88-A75F-A0B76982849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C07034-31F1-4AA1-ADEA-FB9478E18ED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2658E7-D6C8-42F7-BA92-C03479D8A6F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59F4F7-BBDD-46BD-8DEA-8890F68158D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7E0B3F-0BD4-4B80-83A5-778E6DE7D89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D1AEAE-DE9A-4D33-821F-A7FB1C341A6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25819E-7409-4503-BBCF-AD0C64CDD41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CB0689-5444-48AD-843C-03AE42EB501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691C12-D490-4F8F-BC7F-5DF28E1064A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C33BD9-A8D6-4D16-A9C9-2200970F6EE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cs typeface="+mn-cs"/>
              </a:defRPr>
            </a:lvl1pPr>
          </a:lstStyle>
          <a:p>
            <a:pPr>
              <a:defRPr/>
            </a:pPr>
            <a:fld id="{1872064B-6F0D-47EB-A50A-9860F073A1C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Health Insurance Subsidies &amp; Coverage Impacts under ACA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Jonathan Gruber</a:t>
            </a:r>
          </a:p>
          <a:p>
            <a:pPr eaLnBrk="1" hangingPunct="1"/>
            <a:r>
              <a:rPr lang="en-US" smtClean="0"/>
              <a:t>MIT and NBER</a:t>
            </a:r>
          </a:p>
          <a:p>
            <a:pPr eaLnBrk="1" hangingPunct="1"/>
            <a:r>
              <a:rPr lang="en-US" smtClean="0"/>
              <a:t>March 31, 2011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smtClean="0"/>
              <a:t>Research Area #2: Responses of States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Changes in existing Medicaid programs</a:t>
            </a:r>
          </a:p>
          <a:p>
            <a:pPr lvl="1" eaLnBrk="1" hangingPunct="1"/>
            <a:r>
              <a:rPr lang="en-US" smtClean="0"/>
              <a:t>Eligibility</a:t>
            </a:r>
          </a:p>
          <a:p>
            <a:pPr lvl="1" eaLnBrk="1" hangingPunct="1"/>
            <a:r>
              <a:rPr lang="en-US" smtClean="0"/>
              <a:t>Provider reimbursement</a:t>
            </a:r>
          </a:p>
          <a:p>
            <a:pPr eaLnBrk="1" hangingPunct="1"/>
            <a:r>
              <a:rPr lang="en-US" smtClean="0"/>
              <a:t>Broader changes in state public finance</a:t>
            </a:r>
          </a:p>
          <a:p>
            <a:pPr lvl="1" eaLnBrk="1" hangingPunct="1"/>
            <a:r>
              <a:rPr lang="en-US" smtClean="0"/>
              <a:t>How will states respond?</a:t>
            </a:r>
          </a:p>
          <a:p>
            <a:pPr eaLnBrk="1" hangingPunct="1"/>
            <a:r>
              <a:rPr lang="en-US" smtClean="0"/>
              <a:t>Much less research here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smtClean="0"/>
              <a:t>Research Area #3:Logistics and Optimal Program Construction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This is beyond administrative mechanics – core design issues in implementing ACA</a:t>
            </a:r>
          </a:p>
          <a:p>
            <a:pPr lvl="1" eaLnBrk="1" hangingPunct="1"/>
            <a:r>
              <a:rPr lang="en-US" smtClean="0"/>
              <a:t>Optimal definition of income</a:t>
            </a:r>
          </a:p>
          <a:p>
            <a:pPr lvl="1" eaLnBrk="1" hangingPunct="1"/>
            <a:r>
              <a:rPr lang="en-US" smtClean="0"/>
              <a:t>Optimal treatment of dynamic income</a:t>
            </a:r>
          </a:p>
          <a:p>
            <a:pPr lvl="1" eaLnBrk="1" hangingPunct="1"/>
            <a:r>
              <a:rPr lang="en-US" smtClean="0"/>
              <a:t>Optimal transitions across insurance sources</a:t>
            </a:r>
          </a:p>
          <a:p>
            <a:pPr lvl="1" eaLnBrk="1" hangingPunct="1"/>
            <a:r>
              <a:rPr lang="en-US" smtClean="0"/>
              <a:t>Optimal subsidization of those offered ESI</a:t>
            </a:r>
          </a:p>
          <a:p>
            <a:pPr eaLnBrk="1" hangingPunct="1"/>
            <a:r>
              <a:rPr lang="en-US" smtClean="0"/>
              <a:t>This is an area with almost no research, yet is central to program design</a:t>
            </a:r>
          </a:p>
          <a:p>
            <a:pPr eaLnBrk="1" hangingPunct="1"/>
            <a:r>
              <a:rPr lang="en-US" smtClean="0"/>
              <a:t>How do we turn this into deep economics?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smtClean="0"/>
              <a:t>Individual &amp; Employer Responses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There is a large literature focusing on two sources of variation</a:t>
            </a:r>
          </a:p>
          <a:p>
            <a:pPr lvl="1" eaLnBrk="1" hangingPunct="1"/>
            <a:r>
              <a:rPr lang="en-US" smtClean="0"/>
              <a:t>Medicaid expansions</a:t>
            </a:r>
          </a:p>
          <a:p>
            <a:pPr lvl="1" eaLnBrk="1" hangingPunct="1"/>
            <a:r>
              <a:rPr lang="en-US" smtClean="0"/>
              <a:t>Variation in tax subsidy to ESI</a:t>
            </a:r>
          </a:p>
          <a:p>
            <a:pPr eaLnBrk="1" hangingPunct="1"/>
            <a:r>
              <a:rPr lang="en-US" smtClean="0"/>
              <a:t>This is the basis for CBO &amp; others</a:t>
            </a:r>
          </a:p>
          <a:p>
            <a:pPr eaLnBrk="1" hangingPunct="1"/>
            <a:r>
              <a:rPr lang="en-US" smtClean="0"/>
              <a:t>But ACA is vastly out of sample</a:t>
            </a:r>
          </a:p>
          <a:p>
            <a:pPr lvl="1" eaLnBrk="1" hangingPunct="1"/>
            <a:r>
              <a:rPr lang="en-US" smtClean="0"/>
              <a:t>Cautionary tale: welfare reform!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smtClean="0"/>
              <a:t>Methodological Issue: Multiple Influences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2800" smtClean="0"/>
              <a:t>In particular, separating out the impact of the mandate from subsidies</a:t>
            </a:r>
          </a:p>
          <a:p>
            <a:pPr eaLnBrk="1" hangingPunct="1"/>
            <a:r>
              <a:rPr lang="en-US" sz="2800" smtClean="0"/>
              <a:t>We are interested in overall reduced form effects</a:t>
            </a:r>
          </a:p>
          <a:p>
            <a:pPr eaLnBrk="1" hangingPunct="1"/>
            <a:r>
              <a:rPr lang="en-US" sz="2800" smtClean="0"/>
              <a:t>But also interested in understanding the particular role of policy elements	</a:t>
            </a:r>
          </a:p>
          <a:p>
            <a:pPr eaLnBrk="1" hangingPunct="1"/>
            <a:r>
              <a:rPr lang="en-US" sz="2800" smtClean="0"/>
              <a:t>Use variation across the income distribution - mandate effects constant, but subsidies vary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smtClean="0"/>
              <a:t>Methodological Issue: Sources of Variation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mtClean="0"/>
              <a:t>In some sense face the same barriers as studying welfare reform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Can study early movers, most notably MA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But partial changes in other states (e.g. VT) are still vastly out of sample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One approach will be to use pre-existing differences across states/income groups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Another is to use “notches” at 133%, 300%, 400%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Also – transition to Medicare?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52400"/>
            <a:ext cx="8229600" cy="1066800"/>
          </a:xfrm>
        </p:spPr>
        <p:txBody>
          <a:bodyPr/>
          <a:lstStyle/>
          <a:p>
            <a:pPr eaLnBrk="1" hangingPunct="1"/>
            <a:r>
              <a:rPr lang="en-US" sz="4000" smtClean="0"/>
              <a:t>Question 1A: ESI Responses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143000"/>
            <a:ext cx="8229600" cy="4983163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mtClean="0"/>
              <a:t>First question is how employers will respond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Offering 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Employee premium contributions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Generosity of insurance package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Existing evidence from Medicaid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Little effect on employer dropping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Some effect on employee cost-sharing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Existing evidence from tax subsidy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Large effect on offering for small firms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Large effect on conditional spending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Question 1A: ESI Responses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But once again this is vastly out of sample</a:t>
            </a:r>
          </a:p>
          <a:p>
            <a:pPr lvl="1" eaLnBrk="1" hangingPunct="1"/>
            <a:r>
              <a:rPr lang="en-US" smtClean="0"/>
              <a:t>How do we think about tax subsidies relative to these other sources of variation?</a:t>
            </a:r>
          </a:p>
          <a:p>
            <a:pPr lvl="1" eaLnBrk="1" hangingPunct="1"/>
            <a:r>
              <a:rPr lang="en-US" smtClean="0"/>
              <a:t>What is the role of exchanges/insurance market competition?  Small vs. large firms</a:t>
            </a:r>
          </a:p>
          <a:p>
            <a:pPr lvl="1" eaLnBrk="1" hangingPunct="1"/>
            <a:r>
              <a:rPr lang="en-US" smtClean="0"/>
              <a:t>Interaction with mandate</a:t>
            </a:r>
          </a:p>
          <a:p>
            <a:pPr eaLnBrk="1" hangingPunct="1"/>
            <a:r>
              <a:rPr lang="en-US" smtClean="0"/>
              <a:t>MA experience: employer offering </a:t>
            </a:r>
            <a:r>
              <a:rPr lang="en-US" i="1" smtClean="0"/>
              <a:t>up</a:t>
            </a:r>
            <a:endParaRPr lang="en-US" smtClean="0"/>
          </a:p>
          <a:p>
            <a:pPr eaLnBrk="1" hangingPunct="1">
              <a:buFontTx/>
              <a:buNone/>
            </a:pPr>
            <a:endParaRPr lang="en-US" smtClean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Question 1A: ESI Responses</a:t>
            </a:r>
          </a:p>
        </p:txBody>
      </p:sp>
      <p:sp>
        <p:nvSpPr>
          <p:cNvPr id="1843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What about small business tax credit?</a:t>
            </a:r>
          </a:p>
          <a:p>
            <a:r>
              <a:rPr lang="en-US" smtClean="0"/>
              <a:t>In principle, can identify its impacts from highly non-linear subsidy schedule</a:t>
            </a:r>
          </a:p>
          <a:p>
            <a:pPr lvl="1"/>
            <a:r>
              <a:rPr lang="en-US" smtClean="0"/>
              <a:t>Potential endogeneity of firm size/average wages?</a:t>
            </a:r>
          </a:p>
          <a:p>
            <a:r>
              <a:rPr lang="en-US" smtClean="0"/>
              <a:t>In practice existing data sets aren’t sufficient – need average wage data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Question 1B: Individual Insurance Responses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Important to recognize heterogeneity in takeup elasticities</a:t>
            </a:r>
          </a:p>
          <a:p>
            <a:pPr lvl="1" eaLnBrk="1" hangingPunct="1"/>
            <a:r>
              <a:rPr lang="en-US" smtClean="0"/>
              <a:t>Uninsured, not offered, taking up non-group</a:t>
            </a:r>
          </a:p>
          <a:p>
            <a:pPr lvl="1" eaLnBrk="1" hangingPunct="1"/>
            <a:r>
              <a:rPr lang="en-US" smtClean="0"/>
              <a:t>Uninsured, offered, taking up ESI or non-group</a:t>
            </a:r>
          </a:p>
          <a:p>
            <a:pPr lvl="1" eaLnBrk="1" hangingPunct="1"/>
            <a:r>
              <a:rPr lang="en-US" smtClean="0"/>
              <a:t>Uninsured, offered &amp; not, taking up public</a:t>
            </a:r>
          </a:p>
          <a:p>
            <a:pPr lvl="1" eaLnBrk="1" hangingPunct="1"/>
            <a:r>
              <a:rPr lang="en-US" smtClean="0"/>
              <a:t>On ESI, switching to public/non-group</a:t>
            </a:r>
          </a:p>
          <a:p>
            <a:pPr lvl="1" eaLnBrk="1" hangingPunct="1"/>
            <a:r>
              <a:rPr lang="en-US" smtClean="0"/>
              <a:t>On non-group, switching to public/ESI</a:t>
            </a:r>
          </a:p>
          <a:p>
            <a:pPr lvl="1" eaLnBrk="1" hangingPunct="1"/>
            <a:r>
              <a:rPr lang="en-US" smtClean="0"/>
              <a:t>On public, switching to ESI/non-group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Question 1B: Individual Insurance Responses</a:t>
            </a:r>
          </a:p>
        </p:txBody>
      </p:sp>
      <p:sp>
        <p:nvSpPr>
          <p:cNvPr id="2048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Difficulty: defining price </a:t>
            </a:r>
            <a:r>
              <a:rPr lang="en-US" i="1" smtClean="0"/>
              <a:t>change</a:t>
            </a:r>
            <a:endParaRPr lang="en-US" smtClean="0"/>
          </a:p>
          <a:p>
            <a:pPr eaLnBrk="1" hangingPunct="1"/>
            <a:r>
              <a:rPr lang="en-US" smtClean="0"/>
              <a:t>We don’t really have good ex-ante price info</a:t>
            </a:r>
          </a:p>
          <a:p>
            <a:pPr eaLnBrk="1" hangingPunct="1"/>
            <a:r>
              <a:rPr lang="en-US" smtClean="0"/>
              <a:t>Different responses to pure price change (e.g. due to rating reforms) vs. subsidies?</a:t>
            </a:r>
          </a:p>
          <a:p>
            <a:pPr eaLnBrk="1" hangingPunct="1"/>
            <a:r>
              <a:rPr lang="en-US" smtClean="0"/>
              <a:t>More work could be done ex-ante on responses to existing regulations</a:t>
            </a:r>
          </a:p>
          <a:p>
            <a:pPr eaLnBrk="1" hangingPunct="1"/>
            <a:r>
              <a:rPr lang="en-US" smtClean="0"/>
              <a:t>Problem: non-group coverage in public use data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Overview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Major goal of ACA is to expand coverage through a variety of tools</a:t>
            </a:r>
          </a:p>
          <a:p>
            <a:pPr eaLnBrk="1" hangingPunct="1"/>
            <a:r>
              <a:rPr lang="en-US" smtClean="0"/>
              <a:t>Some (mandate, insurance market reform) discussed elsewhere</a:t>
            </a:r>
          </a:p>
          <a:p>
            <a:pPr eaLnBrk="1" hangingPunct="1"/>
            <a:r>
              <a:rPr lang="en-US" smtClean="0"/>
              <a:t>My focus: subsidies to coverage </a:t>
            </a:r>
          </a:p>
          <a:p>
            <a:pPr lvl="1" eaLnBrk="1" hangingPunct="1"/>
            <a:r>
              <a:rPr lang="en-US" smtClean="0"/>
              <a:t>Expansions of Medicaid</a:t>
            </a:r>
          </a:p>
          <a:p>
            <a:pPr lvl="1" eaLnBrk="1" hangingPunct="1"/>
            <a:r>
              <a:rPr lang="en-US" smtClean="0"/>
              <a:t>Individual tax credits &amp; cost sharing subsidies</a:t>
            </a:r>
          </a:p>
          <a:p>
            <a:pPr lvl="1" eaLnBrk="1" hangingPunct="1"/>
            <a:r>
              <a:rPr lang="en-US" smtClean="0"/>
              <a:t>Small business tax credits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Question 1C: Impacts on Labor Supply</a:t>
            </a:r>
          </a:p>
        </p:txBody>
      </p:sp>
      <p:sp>
        <p:nvSpPr>
          <p:cNvPr id="2150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Large literature on labor supply responses</a:t>
            </a:r>
          </a:p>
          <a:p>
            <a:pPr lvl="1" eaLnBrk="1" hangingPunct="1"/>
            <a:r>
              <a:rPr lang="en-US" smtClean="0"/>
              <a:t>Wage/employment effects</a:t>
            </a:r>
          </a:p>
          <a:p>
            <a:pPr lvl="1" eaLnBrk="1" hangingPunct="1"/>
            <a:r>
              <a:rPr lang="en-US" smtClean="0"/>
              <a:t>“locks”: job, retirement, secondary earner, welfare</a:t>
            </a:r>
          </a:p>
          <a:p>
            <a:pPr eaLnBrk="1" hangingPunct="1"/>
            <a:r>
              <a:rPr lang="en-US" smtClean="0"/>
              <a:t>Existing sources of variation are stale</a:t>
            </a:r>
          </a:p>
          <a:p>
            <a:pPr eaLnBrk="1" hangingPunct="1"/>
            <a:r>
              <a:rPr lang="en-US" smtClean="0"/>
              <a:t>Chance for out of sample variation</a:t>
            </a:r>
          </a:p>
          <a:p>
            <a:pPr eaLnBrk="1" hangingPunct="1"/>
            <a:r>
              <a:rPr lang="en-US" smtClean="0"/>
              <a:t>Particularly important: welfare impacts</a:t>
            </a:r>
          </a:p>
          <a:p>
            <a:pPr eaLnBrk="1" hangingPunct="1"/>
            <a:r>
              <a:rPr lang="en-US" smtClean="0"/>
              <a:t>Also: response to notches </a:t>
            </a:r>
          </a:p>
          <a:p>
            <a:pPr lvl="1" eaLnBrk="1" hangingPunct="1"/>
            <a:r>
              <a:rPr lang="en-US" smtClean="0"/>
              <a:t>Relate to income tax literature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143000"/>
          </a:xfrm>
        </p:spPr>
        <p:txBody>
          <a:bodyPr/>
          <a:lstStyle/>
          <a:p>
            <a:pPr eaLnBrk="1" hangingPunct="1"/>
            <a:r>
              <a:rPr lang="en-US" smtClean="0"/>
              <a:t>Question 1D: Impacts on Consumption/Savings/Risk</a:t>
            </a:r>
          </a:p>
        </p:txBody>
      </p:sp>
      <p:sp>
        <p:nvSpPr>
          <p:cNvPr id="2253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Health spending risk should be major determinant of savings/consumption decisions – and financial risk</a:t>
            </a:r>
          </a:p>
          <a:p>
            <a:pPr eaLnBrk="1" hangingPunct="1"/>
            <a:r>
              <a:rPr lang="en-US" smtClean="0"/>
              <a:t>Limited existing evidence</a:t>
            </a:r>
          </a:p>
          <a:p>
            <a:pPr lvl="1" eaLnBrk="1" hangingPunct="1"/>
            <a:r>
              <a:rPr lang="en-US" smtClean="0"/>
              <a:t>Structural modeling</a:t>
            </a:r>
          </a:p>
          <a:p>
            <a:pPr lvl="1" eaLnBrk="1" hangingPunct="1"/>
            <a:r>
              <a:rPr lang="en-US" smtClean="0"/>
              <a:t>Medicaid variation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Question 1D: Impacts on Consumption/Savings/Risk</a:t>
            </a:r>
          </a:p>
        </p:txBody>
      </p:sp>
      <p:sp>
        <p:nvSpPr>
          <p:cNvPr id="23555" name="Content Placeholder 2"/>
          <p:cNvSpPr>
            <a:spLocks noGrp="1"/>
          </p:cNvSpPr>
          <p:nvPr>
            <p:ph idx="1"/>
          </p:nvPr>
        </p:nvSpPr>
        <p:spPr>
          <a:xfrm>
            <a:off x="457200" y="1646238"/>
            <a:ext cx="8229600" cy="4525962"/>
          </a:xfrm>
        </p:spPr>
        <p:txBody>
          <a:bodyPr/>
          <a:lstStyle/>
          <a:p>
            <a:pPr eaLnBrk="1" hangingPunct="1"/>
            <a:r>
              <a:rPr lang="en-US" smtClean="0"/>
              <a:t>Major issue: “affordability” – how to define and test?</a:t>
            </a:r>
          </a:p>
          <a:p>
            <a:pPr eaLnBrk="1" hangingPunct="1"/>
            <a:r>
              <a:rPr lang="en-US" smtClean="0"/>
              <a:t>Use objective standards?  What standard?</a:t>
            </a:r>
          </a:p>
          <a:p>
            <a:pPr eaLnBrk="1" hangingPunct="1"/>
            <a:r>
              <a:rPr lang="en-US" smtClean="0"/>
              <a:t>Use existing coverage?  What cutoff?</a:t>
            </a:r>
          </a:p>
          <a:p>
            <a:pPr eaLnBrk="1" hangingPunct="1"/>
            <a:r>
              <a:rPr lang="en-US" smtClean="0"/>
              <a:t>Survey responses on affordability?</a:t>
            </a:r>
          </a:p>
          <a:p>
            <a:pPr eaLnBrk="1" hangingPunct="1"/>
            <a:r>
              <a:rPr lang="en-US" smtClean="0"/>
              <a:t>Valuing premiums vs. cost-sharing</a:t>
            </a:r>
          </a:p>
          <a:p>
            <a:pPr lvl="1" eaLnBrk="1" hangingPunct="1"/>
            <a:r>
              <a:rPr lang="en-US" smtClean="0"/>
              <a:t>Certain vs. uncertain payments</a:t>
            </a:r>
          </a:p>
          <a:p>
            <a:pPr lvl="1" eaLnBrk="1" hangingPunct="1"/>
            <a:r>
              <a:rPr lang="en-US" smtClean="0"/>
              <a:t>Is it unaffordable if you use more care?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Question 1D: Impacts on Consumption/Savings/Risk</a:t>
            </a:r>
          </a:p>
        </p:txBody>
      </p:sp>
      <p:sp>
        <p:nvSpPr>
          <p:cNvPr id="2457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Perhaps most important welfare gain is through improved “security”</a:t>
            </a:r>
          </a:p>
          <a:p>
            <a:pPr lvl="1" eaLnBrk="1" hangingPunct="1"/>
            <a:r>
              <a:rPr lang="en-US" smtClean="0"/>
              <a:t>How to measure?</a:t>
            </a:r>
          </a:p>
          <a:p>
            <a:pPr lvl="1" eaLnBrk="1" hangingPunct="1"/>
            <a:r>
              <a:rPr lang="en-US" smtClean="0"/>
              <a:t>Impact on bankruptcies?</a:t>
            </a:r>
          </a:p>
          <a:p>
            <a:pPr eaLnBrk="1" hangingPunct="1"/>
            <a:r>
              <a:rPr lang="en-US" smtClean="0"/>
              <a:t>Families mandated to raise insurance spending – what is crowded out?</a:t>
            </a:r>
          </a:p>
          <a:p>
            <a:pPr eaLnBrk="1" hangingPunct="1"/>
            <a:r>
              <a:rPr lang="en-US" smtClean="0"/>
              <a:t>Families that save – what is crowded in?</a:t>
            </a:r>
          </a:p>
          <a:p>
            <a:pPr eaLnBrk="1" hangingPunct="1"/>
            <a:r>
              <a:rPr lang="en-US" smtClean="0"/>
              <a:t>Total impact on savings?</a:t>
            </a:r>
          </a:p>
          <a:p>
            <a:pPr eaLnBrk="1" hangingPunct="1"/>
            <a:r>
              <a:rPr lang="en-US" smtClean="0"/>
              <a:t>Stimulus effect through extra spending?</a:t>
            </a:r>
          </a:p>
          <a:p>
            <a:endParaRPr lang="en-US" smtClean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Question 1E: Impacts on Medical Utilization/Health</a:t>
            </a:r>
          </a:p>
        </p:txBody>
      </p:sp>
      <p:sp>
        <p:nvSpPr>
          <p:cNvPr id="2560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Past evidence: RAND HIE &amp; limited follow-ups</a:t>
            </a:r>
          </a:p>
          <a:p>
            <a:pPr lvl="1"/>
            <a:r>
              <a:rPr lang="en-US" smtClean="0"/>
              <a:t>Utilization modestly elastic</a:t>
            </a:r>
          </a:p>
          <a:p>
            <a:pPr lvl="1"/>
            <a:r>
              <a:rPr lang="en-US" smtClean="0"/>
              <a:t>Health not impacted</a:t>
            </a:r>
          </a:p>
          <a:p>
            <a:pPr lvl="1"/>
            <a:r>
              <a:rPr lang="en-US" smtClean="0"/>
              <a:t>Significant heterogeneity</a:t>
            </a:r>
          </a:p>
          <a:p>
            <a:r>
              <a:rPr lang="en-US" smtClean="0"/>
              <a:t>But ACA differs in critical ways</a:t>
            </a:r>
          </a:p>
          <a:p>
            <a:pPr lvl="1"/>
            <a:r>
              <a:rPr lang="en-US" smtClean="0"/>
              <a:t>Different era, e.g. managed care</a:t>
            </a:r>
          </a:p>
          <a:p>
            <a:pPr lvl="1"/>
            <a:r>
              <a:rPr lang="en-US" smtClean="0"/>
              <a:t>GE effects (e.g. Medicare study)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65238"/>
          </a:xfrm>
        </p:spPr>
        <p:txBody>
          <a:bodyPr/>
          <a:lstStyle/>
          <a:p>
            <a:r>
              <a:rPr lang="en-US" smtClean="0"/>
              <a:t>Question 1E: Impacts on Medical Utilization/Health</a:t>
            </a:r>
          </a:p>
        </p:txBody>
      </p:sp>
      <p:sp>
        <p:nvSpPr>
          <p:cNvPr id="26627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678363"/>
          </a:xfrm>
        </p:spPr>
        <p:txBody>
          <a:bodyPr/>
          <a:lstStyle/>
          <a:p>
            <a:r>
              <a:rPr lang="en-US" smtClean="0"/>
              <a:t>Difficult because of many endogenous changes in insurance coverage</a:t>
            </a:r>
          </a:p>
          <a:p>
            <a:pPr lvl="1"/>
            <a:r>
              <a:rPr lang="en-US" smtClean="0"/>
              <a:t>Can follow individuals longitudinally</a:t>
            </a:r>
          </a:p>
          <a:p>
            <a:pPr lvl="1"/>
            <a:r>
              <a:rPr lang="en-US" smtClean="0"/>
              <a:t>Can use notches in AV (benefits generosity)</a:t>
            </a:r>
          </a:p>
          <a:p>
            <a:pPr lvl="1"/>
            <a:r>
              <a:rPr lang="en-US" smtClean="0"/>
              <a:t>Use states where coverage rise greatest</a:t>
            </a:r>
          </a:p>
          <a:p>
            <a:r>
              <a:rPr lang="en-US" smtClean="0"/>
              <a:t>Critical to examine both costs and health</a:t>
            </a:r>
          </a:p>
          <a:p>
            <a:pPr lvl="1"/>
            <a:r>
              <a:rPr lang="en-US" smtClean="0"/>
              <a:t>Baseline data on objective health measures?</a:t>
            </a:r>
          </a:p>
          <a:p>
            <a:r>
              <a:rPr lang="en-US" smtClean="0"/>
              <a:t>Important &amp; difficult issues in disentangling mechanisms</a:t>
            </a:r>
          </a:p>
          <a:p>
            <a:pPr lvl="1"/>
            <a:r>
              <a:rPr lang="en-US" smtClean="0"/>
              <a:t>In particular GE effects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Question 2A: Medicaid Eligibility Responses</a:t>
            </a:r>
          </a:p>
        </p:txBody>
      </p:sp>
      <p:sp>
        <p:nvSpPr>
          <p:cNvPr id="27651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72000"/>
          </a:xfrm>
        </p:spPr>
        <p:txBody>
          <a:bodyPr/>
          <a:lstStyle/>
          <a:p>
            <a:pPr eaLnBrk="1" hangingPunct="1"/>
            <a:r>
              <a:rPr lang="en-US" smtClean="0"/>
              <a:t>States have considerable flexibility under Medicaid programs</a:t>
            </a:r>
          </a:p>
          <a:p>
            <a:pPr eaLnBrk="1" hangingPunct="1"/>
            <a:r>
              <a:rPr lang="en-US" smtClean="0"/>
              <a:t>What will happen to existing programs above 133% of poverty?</a:t>
            </a:r>
          </a:p>
          <a:p>
            <a:pPr lvl="1" eaLnBrk="1" hangingPunct="1"/>
            <a:r>
              <a:rPr lang="en-US" smtClean="0"/>
              <a:t>Kids: MoE until 2019</a:t>
            </a:r>
          </a:p>
          <a:p>
            <a:pPr lvl="1" eaLnBrk="1" hangingPunct="1"/>
            <a:r>
              <a:rPr lang="en-US" smtClean="0"/>
              <a:t>Adults: MoE until 2014</a:t>
            </a:r>
          </a:p>
          <a:p>
            <a:pPr eaLnBrk="1" hangingPunct="1"/>
            <a:r>
              <a:rPr lang="en-US" smtClean="0"/>
              <a:t>But exchange much less generous – will states kick these folks off Medicaid?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Question 2B: Medicaid Provider Reimbursement</a:t>
            </a:r>
          </a:p>
        </p:txBody>
      </p:sp>
      <p:sp>
        <p:nvSpPr>
          <p:cNvPr id="28675" name="Content Placeholder 2"/>
          <p:cNvSpPr>
            <a:spLocks noGrp="1"/>
          </p:cNvSpPr>
          <p:nvPr>
            <p:ph idx="1"/>
          </p:nvPr>
        </p:nvSpPr>
        <p:spPr>
          <a:xfrm>
            <a:off x="457200" y="1646238"/>
            <a:ext cx="8229600" cy="4525962"/>
          </a:xfrm>
        </p:spPr>
        <p:txBody>
          <a:bodyPr/>
          <a:lstStyle/>
          <a:p>
            <a:pPr eaLnBrk="1" hangingPunct="1"/>
            <a:r>
              <a:rPr lang="en-US" smtClean="0"/>
              <a:t>16 million new enrollees – will provider see them at existing rates?</a:t>
            </a:r>
          </a:p>
          <a:p>
            <a:pPr eaLnBrk="1" hangingPunct="1"/>
            <a:r>
              <a:rPr lang="en-US" smtClean="0"/>
              <a:t>Little good evidence on provider responses to enrollment rises</a:t>
            </a:r>
          </a:p>
          <a:p>
            <a:pPr lvl="1" eaLnBrk="1" hangingPunct="1"/>
            <a:r>
              <a:rPr lang="en-US" smtClean="0"/>
              <a:t>Overall effect</a:t>
            </a:r>
          </a:p>
          <a:p>
            <a:pPr lvl="1" eaLnBrk="1" hangingPunct="1"/>
            <a:r>
              <a:rPr lang="en-US" smtClean="0"/>
              <a:t>Differential effect by segregated locations</a:t>
            </a:r>
          </a:p>
          <a:p>
            <a:pPr lvl="1" eaLnBrk="1" hangingPunct="1"/>
            <a:r>
              <a:rPr lang="en-US" smtClean="0"/>
              <a:t>Differential effect by state reimbursement levels</a:t>
            </a:r>
          </a:p>
          <a:p>
            <a:pPr eaLnBrk="1" hangingPunct="1"/>
            <a:endParaRPr lang="en-US" smtClean="0"/>
          </a:p>
          <a:p>
            <a:pPr eaLnBrk="1" hangingPunct="1"/>
            <a:endParaRPr lang="en-US" smtClean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Question 2B: Medicaid Provider Reimbursement</a:t>
            </a:r>
          </a:p>
        </p:txBody>
      </p:sp>
      <p:sp>
        <p:nvSpPr>
          <p:cNvPr id="2969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Short run funding for provider rate increases</a:t>
            </a:r>
          </a:p>
          <a:p>
            <a:pPr lvl="1" eaLnBrk="1" hangingPunct="1"/>
            <a:r>
              <a:rPr lang="en-US" smtClean="0"/>
              <a:t>Will states take this up?  Will it persist?</a:t>
            </a:r>
          </a:p>
          <a:p>
            <a:pPr lvl="1" eaLnBrk="1" hangingPunct="1"/>
            <a:r>
              <a:rPr lang="en-US" smtClean="0"/>
              <a:t>If states take up: source of variation for identifying provider responses</a:t>
            </a:r>
          </a:p>
          <a:p>
            <a:pPr eaLnBrk="1" hangingPunct="1"/>
            <a:r>
              <a:rPr lang="en-US" smtClean="0"/>
              <a:t>Longer run: will states raise rates to maintain provider participation?  </a:t>
            </a:r>
          </a:p>
          <a:p>
            <a:pPr lvl="1" eaLnBrk="1" hangingPunct="1"/>
            <a:r>
              <a:rPr lang="en-US" smtClean="0"/>
              <a:t>Fiscal impacts</a:t>
            </a:r>
          </a:p>
          <a:p>
            <a:pPr lvl="1" eaLnBrk="1" hangingPunct="1"/>
            <a:r>
              <a:rPr lang="en-US" smtClean="0"/>
              <a:t>Impacts on participation &amp; patient outcomes</a:t>
            </a:r>
          </a:p>
          <a:p>
            <a:endParaRPr lang="en-US" smtClean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Question 2C: Broader PF Implications</a:t>
            </a:r>
          </a:p>
        </p:txBody>
      </p:sp>
      <p:sp>
        <p:nvSpPr>
          <p:cNvPr id="3072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This is a major influx of federal money into states </a:t>
            </a:r>
          </a:p>
          <a:p>
            <a:pPr lvl="1"/>
            <a:r>
              <a:rPr lang="en-US" smtClean="0"/>
              <a:t>Could lower state spending if they cut back on existing obligations</a:t>
            </a:r>
          </a:p>
          <a:p>
            <a:pPr lvl="1"/>
            <a:r>
              <a:rPr lang="en-US" smtClean="0"/>
              <a:t>Or could raise state spending after 2016</a:t>
            </a:r>
          </a:p>
          <a:p>
            <a:r>
              <a:rPr lang="en-US" smtClean="0"/>
              <a:t>What are impacts on other state public finance?</a:t>
            </a:r>
          </a:p>
          <a:p>
            <a:pPr lvl="1"/>
            <a:r>
              <a:rPr lang="en-US" smtClean="0"/>
              <a:t>Spending (flypaper effect)?</a:t>
            </a:r>
          </a:p>
          <a:p>
            <a:pPr lvl="1"/>
            <a:r>
              <a:rPr lang="en-US" smtClean="0"/>
              <a:t>Taxes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Medicaid Expansion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mtClean="0"/>
              <a:t>Medicaid expanded to 133% (really 138%, due to disregards) of FPL for all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For kids, this is a fairly modest expansion in most states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For adults, more significant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100% FMAP for first three years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Fading out to 90% FMAP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Also: Enhanced FMAP for provider rates for two years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Question 3A: Defining Income</a:t>
            </a:r>
          </a:p>
        </p:txBody>
      </p:sp>
      <p:sp>
        <p:nvSpPr>
          <p:cNvPr id="3174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We tend to think of income in abstract – but many options here</a:t>
            </a:r>
          </a:p>
          <a:p>
            <a:pPr lvl="1"/>
            <a:r>
              <a:rPr lang="en-US" smtClean="0"/>
              <a:t>MAGI (used by bill)</a:t>
            </a:r>
          </a:p>
          <a:p>
            <a:pPr lvl="1"/>
            <a:r>
              <a:rPr lang="en-US" smtClean="0"/>
              <a:t>AGI</a:t>
            </a:r>
          </a:p>
          <a:p>
            <a:pPr lvl="1"/>
            <a:r>
              <a:rPr lang="en-US" smtClean="0"/>
              <a:t>Gross Income</a:t>
            </a:r>
          </a:p>
          <a:p>
            <a:pPr lvl="1"/>
            <a:r>
              <a:rPr lang="en-US" smtClean="0"/>
              <a:t>Various exemptions (e.g. work expenses)</a:t>
            </a:r>
          </a:p>
          <a:p>
            <a:r>
              <a:rPr lang="en-US" smtClean="0"/>
              <a:t>Do economists have anything useful to say here, normatively or positively?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Question 3B: Dealing with Income Dynamics</a:t>
            </a:r>
          </a:p>
        </p:txBody>
      </p:sp>
      <p:sp>
        <p:nvSpPr>
          <p:cNvPr id="3277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Tax credits must be advancable</a:t>
            </a:r>
          </a:p>
          <a:p>
            <a:r>
              <a:rPr lang="en-US" smtClean="0"/>
              <a:t>Difficult with dynamic income</a:t>
            </a:r>
          </a:p>
          <a:p>
            <a:r>
              <a:rPr lang="en-US" smtClean="0"/>
              <a:t>Approach in ACA: use t-2 tax returns unless presented with alternative</a:t>
            </a:r>
          </a:p>
          <a:p>
            <a:r>
              <a:rPr lang="en-US" smtClean="0"/>
              <a:t>But if subsidies turn out to be too large, government can reconcile up to $3000 – quite a large ex-post hit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txBody>
          <a:bodyPr/>
          <a:lstStyle/>
          <a:p>
            <a:r>
              <a:rPr lang="en-US" smtClean="0"/>
              <a:t>Question 3B: Income Dynamics</a:t>
            </a:r>
          </a:p>
        </p:txBody>
      </p:sp>
      <p:sp>
        <p:nvSpPr>
          <p:cNvPr id="33795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906963"/>
          </a:xfrm>
        </p:spPr>
        <p:txBody>
          <a:bodyPr/>
          <a:lstStyle/>
          <a:p>
            <a:r>
              <a:rPr lang="en-US" smtClean="0"/>
              <a:t>Impacts of alternative structures for income determination/reconciliation</a:t>
            </a:r>
          </a:p>
          <a:p>
            <a:r>
              <a:rPr lang="en-US" smtClean="0"/>
              <a:t>Welfare analysis of optimal structure</a:t>
            </a:r>
          </a:p>
          <a:p>
            <a:pPr lvl="1"/>
            <a:r>
              <a:rPr lang="en-US" smtClean="0"/>
              <a:t>Should we reconcile?  Optimal penalties?</a:t>
            </a:r>
          </a:p>
          <a:p>
            <a:pPr lvl="1"/>
            <a:r>
              <a:rPr lang="en-US" smtClean="0"/>
              <a:t>What about mid-year transitions – reconcile based on full-year income? </a:t>
            </a:r>
          </a:p>
          <a:p>
            <a:r>
              <a:rPr lang="en-US" smtClean="0"/>
              <a:t>Empirical analysis of how individuals might react to alternative structures</a:t>
            </a:r>
          </a:p>
          <a:p>
            <a:pPr lvl="1"/>
            <a:r>
              <a:rPr lang="en-US" smtClean="0"/>
              <a:t>Examples from existing programs?</a:t>
            </a:r>
          </a:p>
          <a:p>
            <a:pPr lvl="1"/>
            <a:r>
              <a:rPr lang="en-US" smtClean="0"/>
              <a:t>Evidence from implementation</a:t>
            </a:r>
          </a:p>
          <a:p>
            <a:endParaRPr lang="en-US" smtClean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txBody>
          <a:bodyPr/>
          <a:lstStyle/>
          <a:p>
            <a:r>
              <a:rPr lang="en-US" smtClean="0"/>
              <a:t>Question 3C: Transitions</a:t>
            </a:r>
          </a:p>
        </p:txBody>
      </p:sp>
      <p:sp>
        <p:nvSpPr>
          <p:cNvPr id="34819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906963"/>
          </a:xfrm>
        </p:spPr>
        <p:txBody>
          <a:bodyPr/>
          <a:lstStyle/>
          <a:p>
            <a:r>
              <a:rPr lang="en-US" smtClean="0"/>
              <a:t>Multiple insurance options = potential coverage gaps during transitions</a:t>
            </a:r>
          </a:p>
          <a:p>
            <a:pPr lvl="1"/>
            <a:r>
              <a:rPr lang="en-US" smtClean="0"/>
              <a:t>Income changes - Medicaid to Exchange</a:t>
            </a:r>
          </a:p>
          <a:p>
            <a:pPr lvl="1"/>
            <a:r>
              <a:rPr lang="en-US" smtClean="0"/>
              <a:t>Job leaving – ESI to Exchange</a:t>
            </a:r>
          </a:p>
          <a:p>
            <a:r>
              <a:rPr lang="en-US" smtClean="0"/>
              <a:t>Is there a role for autoenrollment here?</a:t>
            </a:r>
          </a:p>
          <a:p>
            <a:pPr lvl="1"/>
            <a:r>
              <a:rPr lang="en-US" smtClean="0"/>
              <a:t>Tradeoff: forced payment vs. avoid penalty</a:t>
            </a:r>
          </a:p>
          <a:p>
            <a:r>
              <a:rPr lang="en-US" smtClean="0"/>
              <a:t>What is the role of employers in ensuring smooth transitions?</a:t>
            </a:r>
          </a:p>
          <a:p>
            <a:pPr lvl="1"/>
            <a:r>
              <a:rPr lang="en-US" smtClean="0"/>
              <a:t>New type of COBRA?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Question 3D:Interaction with ESI Offering</a:t>
            </a:r>
          </a:p>
        </p:txBody>
      </p:sp>
      <p:sp>
        <p:nvSpPr>
          <p:cNvPr id="3584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Currently three regimes for those offered, based on employee contributions/income</a:t>
            </a:r>
          </a:p>
          <a:p>
            <a:pPr lvl="1"/>
            <a:r>
              <a:rPr lang="en-US" smtClean="0"/>
              <a:t>&lt;8%: can’t go into exchange (firewall)</a:t>
            </a:r>
          </a:p>
          <a:p>
            <a:pPr lvl="1"/>
            <a:r>
              <a:rPr lang="en-US" smtClean="0"/>
              <a:t>8-9.5%: can go, bring employer $, no subsidies (voucher)</a:t>
            </a:r>
          </a:p>
          <a:p>
            <a:pPr lvl="1"/>
            <a:r>
              <a:rPr lang="en-US" smtClean="0"/>
              <a:t>9.5%+: can go and get subsidies</a:t>
            </a:r>
          </a:p>
          <a:p>
            <a:r>
              <a:rPr lang="en-US" smtClean="0"/>
              <a:t>What is optimal?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Question 3D:Interaction with ESI Offering</a:t>
            </a:r>
          </a:p>
        </p:txBody>
      </p:sp>
      <p:sp>
        <p:nvSpPr>
          <p:cNvPr id="3686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Firewall leads to inequities </a:t>
            </a:r>
          </a:p>
          <a:p>
            <a:pPr lvl="1"/>
            <a:r>
              <a:rPr lang="en-US" smtClean="0"/>
              <a:t>Lower costs?  Depends on dropping</a:t>
            </a:r>
          </a:p>
          <a:p>
            <a:r>
              <a:rPr lang="en-US" smtClean="0"/>
              <a:t>Voucher reduces dropping pressure</a:t>
            </a:r>
          </a:p>
          <a:p>
            <a:pPr lvl="1"/>
            <a:r>
              <a:rPr lang="en-US" smtClean="0"/>
              <a:t>But risk of selection into exchange</a:t>
            </a:r>
          </a:p>
          <a:p>
            <a:r>
              <a:rPr lang="en-US" smtClean="0"/>
              <a:t>Free flow in raises costs but reduces dropping pressure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Medicaid Eligibility Changes</a:t>
            </a:r>
          </a:p>
        </p:txBody>
      </p:sp>
      <p:graphicFrame>
        <p:nvGraphicFramePr>
          <p:cNvPr id="4" name="Chart 3"/>
          <p:cNvGraphicFramePr>
            <a:graphicFrameLocks/>
          </p:cNvGraphicFramePr>
          <p:nvPr/>
        </p:nvGraphicFramePr>
        <p:xfrm>
          <a:off x="1574800" y="1727200"/>
          <a:ext cx="5994400" cy="3962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Individual Tax Credits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For individuals purchasing in exchange</a:t>
            </a:r>
          </a:p>
          <a:p>
            <a:pPr eaLnBrk="1" hangingPunct="1"/>
            <a:r>
              <a:rPr lang="en-US" smtClean="0"/>
              <a:t>They pay a % of income, government picks up remaining cost of 2</a:t>
            </a:r>
            <a:r>
              <a:rPr lang="en-US" baseline="30000" smtClean="0"/>
              <a:t>nd</a:t>
            </a:r>
            <a:r>
              <a:rPr lang="en-US" smtClean="0"/>
              <a:t> lowest cost “silver” plan (AV = 0.7)</a:t>
            </a:r>
          </a:p>
          <a:p>
            <a:pPr lvl="1" eaLnBrk="1" hangingPunct="1"/>
            <a:r>
              <a:rPr lang="en-US" smtClean="0"/>
              <a:t>2% of income at 133% of poverty</a:t>
            </a:r>
          </a:p>
          <a:p>
            <a:pPr lvl="1" eaLnBrk="1" hangingPunct="1"/>
            <a:r>
              <a:rPr lang="en-US" smtClean="0"/>
              <a:t>Rising to 9.5% of income at 300% FPL</a:t>
            </a:r>
          </a:p>
          <a:p>
            <a:pPr lvl="1" eaLnBrk="1" hangingPunct="1"/>
            <a:r>
              <a:rPr lang="en-US" smtClean="0"/>
              <a:t>Flat at 9.5% of income at 300% FPL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Cost-Sharing Subsidies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mtClean="0"/>
              <a:t>Separate subsidies designed to protect lower income groups from cost sharing 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Minimum AV = 0.6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But cost-sharing subsidies increase that AV on a progressive basis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133-150% of poverty: 0.94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150-200% of poverty: 0.87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200-250% of poverty: 0.74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250%-400%: 0.7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Small Business Tax Credit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Very targeted to reflect targeted non-offering of insurance</a:t>
            </a:r>
          </a:p>
          <a:p>
            <a:pPr eaLnBrk="1" hangingPunct="1"/>
            <a:r>
              <a:rPr lang="en-US" smtClean="0"/>
              <a:t>Credit initially 35% during transition, rising to 50% in 2014 but only for two years</a:t>
            </a:r>
          </a:p>
          <a:p>
            <a:pPr eaLnBrk="1" hangingPunct="1"/>
            <a:r>
              <a:rPr lang="en-US" smtClean="0"/>
              <a:t>Full credit only for firms &lt;10 employees and average wages &lt; 25k </a:t>
            </a:r>
          </a:p>
          <a:p>
            <a:pPr eaLnBrk="1" hangingPunct="1"/>
            <a:r>
              <a:rPr lang="en-US" smtClean="0"/>
              <a:t>Phases out with both firm size &amp; wages by 25 employees &amp; 50k average wage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smtClean="0"/>
              <a:t>Numerous Research &amp; Policy Issues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This is the largest single expansion of public subsidies to health insurance since introduction of Medicare</a:t>
            </a:r>
          </a:p>
          <a:p>
            <a:pPr lvl="1" eaLnBrk="1" hangingPunct="1"/>
            <a:r>
              <a:rPr lang="en-US" smtClean="0"/>
              <a:t>Estimated at $950 billion in first six years</a:t>
            </a:r>
          </a:p>
          <a:p>
            <a:pPr eaLnBrk="1" hangingPunct="1"/>
            <a:r>
              <a:rPr lang="en-US" smtClean="0"/>
              <a:t>Raises a whole host of issues in three areas</a:t>
            </a:r>
          </a:p>
          <a:p>
            <a:pPr lvl="1" eaLnBrk="1" hangingPunct="1"/>
            <a:endParaRPr lang="en-US" smtClean="0"/>
          </a:p>
          <a:p>
            <a:pPr lvl="1" eaLnBrk="1" hangingPunct="1"/>
            <a:endParaRPr lang="en-US" smtClean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smtClean="0"/>
              <a:t>Research Area #1: Behavioral Responses of Individuals &amp; Businesses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Impacts on employer-sponsored insurance</a:t>
            </a:r>
          </a:p>
          <a:p>
            <a:pPr eaLnBrk="1" hangingPunct="1"/>
            <a:r>
              <a:rPr lang="en-US" smtClean="0"/>
              <a:t>Impacts on individual insurance decisions</a:t>
            </a:r>
          </a:p>
          <a:p>
            <a:pPr eaLnBrk="1" hangingPunct="1"/>
            <a:r>
              <a:rPr lang="en-US" smtClean="0"/>
              <a:t>Impacts on labor supply</a:t>
            </a:r>
          </a:p>
          <a:p>
            <a:pPr eaLnBrk="1" hangingPunct="1"/>
            <a:r>
              <a:rPr lang="en-US" smtClean="0"/>
              <a:t>Impacts on household consumption, savings, and financial risk</a:t>
            </a:r>
          </a:p>
          <a:p>
            <a:pPr eaLnBrk="1" hangingPunct="1"/>
            <a:r>
              <a:rPr lang="en-US" smtClean="0"/>
              <a:t>Impacts on medical utilization &amp; health</a:t>
            </a:r>
          </a:p>
          <a:p>
            <a:pPr eaLnBrk="1" hangingPunct="1"/>
            <a:r>
              <a:rPr lang="en-US" smtClean="0"/>
              <a:t>This is the area where we have the most previous literature – but this is vastly out of sample</a:t>
            </a:r>
          </a:p>
          <a:p>
            <a:pPr eaLnBrk="1" hangingPunct="1"/>
            <a:endParaRPr lang="en-US" smtClean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1051</TotalTime>
  <Words>1686</Words>
  <Application>Microsoft Office PowerPoint</Application>
  <PresentationFormat>On-screen Show (4:3)</PresentationFormat>
  <Paragraphs>233</Paragraphs>
  <Slides>35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35</vt:i4>
      </vt:variant>
    </vt:vector>
  </HeadingPairs>
  <TitlesOfParts>
    <vt:vector size="36" baseType="lpstr">
      <vt:lpstr>Default Design</vt:lpstr>
      <vt:lpstr>Health Insurance Subsidies &amp; Coverage Impacts under ACA</vt:lpstr>
      <vt:lpstr>Overview</vt:lpstr>
      <vt:lpstr>Medicaid Expansion</vt:lpstr>
      <vt:lpstr>Medicaid Eligibility Changes</vt:lpstr>
      <vt:lpstr>Individual Tax Credits</vt:lpstr>
      <vt:lpstr>Cost-Sharing Subsidies</vt:lpstr>
      <vt:lpstr>Small Business Tax Credit</vt:lpstr>
      <vt:lpstr>Numerous Research &amp; Policy Issues</vt:lpstr>
      <vt:lpstr>Research Area #1: Behavioral Responses of Individuals &amp; Businesses</vt:lpstr>
      <vt:lpstr>Research Area #2: Responses of States</vt:lpstr>
      <vt:lpstr>Research Area #3:Logistics and Optimal Program Construction</vt:lpstr>
      <vt:lpstr>Individual &amp; Employer Responses</vt:lpstr>
      <vt:lpstr>Methodological Issue: Multiple Influences</vt:lpstr>
      <vt:lpstr>Methodological Issue: Sources of Variation</vt:lpstr>
      <vt:lpstr>Question 1A: ESI Responses</vt:lpstr>
      <vt:lpstr>Question 1A: ESI Responses</vt:lpstr>
      <vt:lpstr>Question 1A: ESI Responses</vt:lpstr>
      <vt:lpstr>Question 1B: Individual Insurance Responses</vt:lpstr>
      <vt:lpstr>Question 1B: Individual Insurance Responses</vt:lpstr>
      <vt:lpstr>Question 1C: Impacts on Labor Supply</vt:lpstr>
      <vt:lpstr>Question 1D: Impacts on Consumption/Savings/Risk</vt:lpstr>
      <vt:lpstr>Question 1D: Impacts on Consumption/Savings/Risk</vt:lpstr>
      <vt:lpstr>Question 1D: Impacts on Consumption/Savings/Risk</vt:lpstr>
      <vt:lpstr>Question 1E: Impacts on Medical Utilization/Health</vt:lpstr>
      <vt:lpstr>Question 1E: Impacts on Medical Utilization/Health</vt:lpstr>
      <vt:lpstr>Question 2A: Medicaid Eligibility Responses</vt:lpstr>
      <vt:lpstr>Question 2B: Medicaid Provider Reimbursement</vt:lpstr>
      <vt:lpstr>Question 2B: Medicaid Provider Reimbursement</vt:lpstr>
      <vt:lpstr>Question 2C: Broader PF Implications</vt:lpstr>
      <vt:lpstr>Question 3A: Defining Income</vt:lpstr>
      <vt:lpstr>Question 3B: Dealing with Income Dynamics</vt:lpstr>
      <vt:lpstr>Question 3B: Income Dynamics</vt:lpstr>
      <vt:lpstr>Question 3C: Transitions</vt:lpstr>
      <vt:lpstr>Question 3D:Interaction with ESI Offering</vt:lpstr>
      <vt:lpstr>Question 3D:Interaction with ESI Offering</vt:lpstr>
    </vt:vector>
  </TitlesOfParts>
  <Company>MIT Economics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Health Insurance Subsidies &amp; Coverage Impacts under ACA</dc:title>
  <dc:creator>Jon Gruber</dc:creator>
  <cp:lastModifiedBy>rshannon</cp:lastModifiedBy>
  <cp:revision>65</cp:revision>
  <dcterms:created xsi:type="dcterms:W3CDTF">2011-01-27T20:43:40Z</dcterms:created>
  <dcterms:modified xsi:type="dcterms:W3CDTF">2011-03-29T14:29:53Z</dcterms:modified>
</cp:coreProperties>
</file>