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53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1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Default Extension="wmf" ContentType="image/x-wmf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5"/>
  </p:notesMasterIdLst>
  <p:sldIdLst>
    <p:sldId id="270" r:id="rId2"/>
    <p:sldId id="256" r:id="rId3"/>
    <p:sldId id="257" r:id="rId4"/>
    <p:sldId id="265" r:id="rId5"/>
    <p:sldId id="266" r:id="rId6"/>
    <p:sldId id="258" r:id="rId7"/>
    <p:sldId id="259" r:id="rId8"/>
    <p:sldId id="263" r:id="rId9"/>
    <p:sldId id="260" r:id="rId10"/>
    <p:sldId id="261" r:id="rId11"/>
    <p:sldId id="262" r:id="rId12"/>
    <p:sldId id="264" r:id="rId13"/>
    <p:sldId id="271" r:id="rId14"/>
    <p:sldId id="268" r:id="rId15"/>
    <p:sldId id="269" r:id="rId16"/>
    <p:sldId id="284" r:id="rId17"/>
    <p:sldId id="272" r:id="rId18"/>
    <p:sldId id="275" r:id="rId19"/>
    <p:sldId id="276" r:id="rId20"/>
    <p:sldId id="277" r:id="rId21"/>
    <p:sldId id="273" r:id="rId22"/>
    <p:sldId id="274" r:id="rId23"/>
    <p:sldId id="278" r:id="rId24"/>
    <p:sldId id="279" r:id="rId25"/>
    <p:sldId id="280" r:id="rId26"/>
    <p:sldId id="311" r:id="rId27"/>
    <p:sldId id="283" r:id="rId28"/>
    <p:sldId id="285" r:id="rId29"/>
    <p:sldId id="286" r:id="rId30"/>
    <p:sldId id="287" r:id="rId31"/>
    <p:sldId id="314" r:id="rId32"/>
    <p:sldId id="315" r:id="rId33"/>
    <p:sldId id="316" r:id="rId34"/>
    <p:sldId id="317" r:id="rId35"/>
    <p:sldId id="293" r:id="rId36"/>
    <p:sldId id="295" r:id="rId37"/>
    <p:sldId id="296" r:id="rId38"/>
    <p:sldId id="300" r:id="rId39"/>
    <p:sldId id="297" r:id="rId40"/>
    <p:sldId id="313" r:id="rId41"/>
    <p:sldId id="298" r:id="rId42"/>
    <p:sldId id="299" r:id="rId43"/>
    <p:sldId id="301" r:id="rId44"/>
    <p:sldId id="302" r:id="rId45"/>
    <p:sldId id="309" r:id="rId46"/>
    <p:sldId id="310" r:id="rId47"/>
    <p:sldId id="312" r:id="rId48"/>
    <p:sldId id="303" r:id="rId49"/>
    <p:sldId id="304" r:id="rId50"/>
    <p:sldId id="305" r:id="rId51"/>
    <p:sldId id="306" r:id="rId52"/>
    <p:sldId id="307" r:id="rId53"/>
    <p:sldId id="308" r:id="rId5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93CD13C-CAAE-44A8-9757-081911681320}" type="datetimeFigureOut">
              <a:rPr lang="en-US"/>
              <a:pPr>
                <a:defRPr/>
              </a:pPr>
              <a:t>9/29/2010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4216D67-D68E-4EDB-9476-6A174E192D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3E3020-C3F9-41DA-9D2B-7805071C1724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0377D1C-18C6-4E35-BD11-25798059CA52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C018673-C5E8-43E5-9DF8-301211F80604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3862591-8694-4299-9225-3152D5EB09FB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D1D77A0-4DFD-43AD-A813-453CD50E3600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2937B84-00B4-4D1A-8806-9CA1C0039BA1}" type="slidenum">
              <a:rPr lang="en-US" smtClean="0"/>
              <a:pPr/>
              <a:t>14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FE2203-FE45-41ED-92D6-F7FB3585CB6E}" type="slidenum">
              <a:rPr lang="en-US" smtClean="0"/>
              <a:pPr/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71E507F-9227-484D-9F74-E5B962390F80}" type="slidenum">
              <a:rPr lang="en-US" smtClean="0"/>
              <a:pPr/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4EA122B-829F-444C-A5B3-C3F881486D5A}" type="slidenum">
              <a:rPr lang="en-US" smtClean="0"/>
              <a:pPr/>
              <a:t>17</a:t>
            </a:fld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B8A6625-CA53-4729-9321-3A2035ABF801}" type="slidenum">
              <a:rPr lang="en-US" smtClean="0"/>
              <a:pPr/>
              <a:t>18</a:t>
            </a:fld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7964E25-8E04-4CB6-A3B2-152CDBB998CC}" type="slidenum">
              <a:rPr lang="en-US" smtClean="0"/>
              <a:pPr/>
              <a:t>19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1115E8D-010B-4574-8261-C2478A88E174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F0FA395-B1F1-4064-B311-9F94D071409C}" type="slidenum">
              <a:rPr lang="en-US" smtClean="0"/>
              <a:pPr/>
              <a:t>20</a:t>
            </a:fld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98D904C-12E2-43E7-AD65-BD9C151DE2D4}" type="slidenum">
              <a:rPr lang="en-US" smtClean="0"/>
              <a:pPr/>
              <a:t>21</a:t>
            </a:fld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124F400-DC0D-4128-96EE-A25BD9447146}" type="slidenum">
              <a:rPr lang="en-US" smtClean="0"/>
              <a:pPr/>
              <a:t>22</a:t>
            </a:fld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ACC4AE5-1467-49A4-AE94-884F0221A072}" type="slidenum">
              <a:rPr lang="en-US" smtClean="0"/>
              <a:pPr/>
              <a:t>23</a:t>
            </a:fld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3336018-737A-4912-B318-3B51BD990875}" type="slidenum">
              <a:rPr lang="en-US" smtClean="0"/>
              <a:pPr/>
              <a:t>24</a:t>
            </a:fld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F11113C-92CB-4E98-976F-425DD04FD856}" type="slidenum">
              <a:rPr lang="en-US" smtClean="0"/>
              <a:pPr/>
              <a:t>25</a:t>
            </a:fld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8FAD2D-77A6-4FE0-B69D-5D11B507BADF}" type="slidenum">
              <a:rPr lang="en-US" smtClean="0"/>
              <a:pPr/>
              <a:t>26</a:t>
            </a:fld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279988B-17D7-47DD-B798-7E63939D2FAC}" type="slidenum">
              <a:rPr lang="en-US" smtClean="0"/>
              <a:pPr/>
              <a:t>27</a:t>
            </a:fld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B80DA41-9F28-4F13-8D81-A100F5833E9B}" type="slidenum">
              <a:rPr lang="en-US" smtClean="0"/>
              <a:pPr/>
              <a:t>28</a:t>
            </a:fld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F65C84B-019B-49A3-89D8-42FCAB0F6759}" type="slidenum">
              <a:rPr lang="en-US" smtClean="0"/>
              <a:pPr/>
              <a:t>29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6CE0251-0CF1-4F56-BFF2-38BB9B18EFBC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814848E-5624-4CD7-9417-ACCABC1E1FB8}" type="slidenum">
              <a:rPr lang="en-US" smtClean="0"/>
              <a:pPr/>
              <a:t>30</a:t>
            </a:fld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32753F6-7E95-4F67-822E-2AB14134F8AE}" type="slidenum">
              <a:rPr lang="en-US" smtClean="0"/>
              <a:pPr/>
              <a:t>31</a:t>
            </a:fld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E001652-DBAB-492E-BFD7-F34AADE6E303}" type="slidenum">
              <a:rPr lang="en-US" smtClean="0"/>
              <a:pPr/>
              <a:t>32</a:t>
            </a:fld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901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4421FC7-956F-4230-BE29-3A6EEE5169F4}" type="slidenum">
              <a:rPr lang="en-US" smtClean="0"/>
              <a:pPr/>
              <a:t>33</a:t>
            </a:fld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911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D21584-BAF0-4B9A-BBF1-87AB52D4E56D}" type="slidenum">
              <a:rPr lang="en-US" smtClean="0"/>
              <a:pPr/>
              <a:t>34</a:t>
            </a:fld>
            <a:endParaRPr 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921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E28EC45-757F-476D-AB1B-AD55048342C6}" type="slidenum">
              <a:rPr lang="en-US" smtClean="0"/>
              <a:pPr/>
              <a:t>35</a:t>
            </a:fld>
            <a:endParaRPr lang="en-U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A4618AC-6DFE-490F-82E0-1B1CCA8F6756}" type="slidenum">
              <a:rPr lang="en-US" smtClean="0"/>
              <a:pPr/>
              <a:t>36</a:t>
            </a:fld>
            <a:endParaRPr lang="en-US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942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C7BF68-164D-43FB-A257-30F4D8CF2526}" type="slidenum">
              <a:rPr lang="en-US" smtClean="0"/>
              <a:pPr/>
              <a:t>37</a:t>
            </a:fld>
            <a:endParaRPr lang="en-US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52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952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B59754-4C7B-4CDE-93B7-732879806412}" type="slidenum">
              <a:rPr lang="en-US" smtClean="0"/>
              <a:pPr/>
              <a:t>38</a:t>
            </a:fld>
            <a:endParaRPr lang="en-US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962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B727A75-7805-4D01-BDCA-B4145B6C2CAB}" type="slidenum">
              <a:rPr lang="en-US" smtClean="0"/>
              <a:pPr/>
              <a:t>39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01EB75-6038-4E3F-82B4-4E85E71BC23F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7AC38C4-AEA6-4BA6-8ACA-A5C62E33D493}" type="slidenum">
              <a:rPr lang="en-US" smtClean="0"/>
              <a:pPr/>
              <a:t>40</a:t>
            </a:fld>
            <a:endParaRPr lang="en-US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983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E58767F-AF38-486D-962A-7E6CFC1854D2}" type="slidenum">
              <a:rPr lang="en-US" smtClean="0"/>
              <a:pPr/>
              <a:t>41</a:t>
            </a:fld>
            <a:endParaRPr lang="en-US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93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993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547BDA5-29BC-4CE2-A896-1448540AC2DF}" type="slidenum">
              <a:rPr lang="en-US" smtClean="0"/>
              <a:pPr/>
              <a:t>42</a:t>
            </a:fld>
            <a:endParaRPr lang="en-US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D519D9D-7241-48AF-BAA5-99375FF24357}" type="slidenum">
              <a:rPr lang="en-US" smtClean="0"/>
              <a:pPr/>
              <a:t>43</a:t>
            </a:fld>
            <a:endParaRPr lang="en-US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1013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FECF760-3A6F-4B58-9A04-BC0E0AEBB39A}" type="slidenum">
              <a:rPr lang="en-US" smtClean="0"/>
              <a:pPr/>
              <a:t>44</a:t>
            </a:fld>
            <a:endParaRPr lang="en-US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1024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51E913-D13C-4444-9AB0-5778860BE0CB}" type="slidenum">
              <a:rPr lang="en-US" smtClean="0">
                <a:solidFill>
                  <a:srgbClr val="000000"/>
                </a:solidFill>
              </a:rPr>
              <a:pPr/>
              <a:t>45</a:t>
            </a:fld>
            <a:endParaRPr 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4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1034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3CCB1AD-35C7-4F6A-820C-76C45E2D8E1A}" type="slidenum">
              <a:rPr lang="en-US" smtClean="0">
                <a:solidFill>
                  <a:srgbClr val="000000"/>
                </a:solidFill>
              </a:rPr>
              <a:pPr/>
              <a:t>46</a:t>
            </a:fld>
            <a:endParaRPr 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4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1044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04C5558-C054-4CB0-82E8-68AF1DF8CB65}" type="slidenum">
              <a:rPr lang="en-US" smtClean="0"/>
              <a:pPr/>
              <a:t>47</a:t>
            </a:fld>
            <a:endParaRPr lang="en-US" smtClean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54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1054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B0A3755-D0B0-4F0A-A276-055D529B0694}" type="slidenum">
              <a:rPr lang="en-US" smtClean="0"/>
              <a:pPr/>
              <a:t>48</a:t>
            </a:fld>
            <a:endParaRPr lang="en-US" smtClean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1065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C087660-5667-4C60-9EA7-068BA753759B}" type="slidenum">
              <a:rPr lang="en-US" smtClean="0"/>
              <a:pPr/>
              <a:t>49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3CB2CDE-1C2F-4F74-B469-6E1681F0E730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75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1075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353F5F7-2B81-487B-9306-EA324F8282C0}" type="slidenum">
              <a:rPr lang="en-US" smtClean="0"/>
              <a:pPr/>
              <a:t>50</a:t>
            </a:fld>
            <a:endParaRPr lang="en-US" smtClean="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85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1085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69814E-95A6-4FBB-8F79-7B9B86A134E0}" type="slidenum">
              <a:rPr lang="en-US" smtClean="0"/>
              <a:pPr/>
              <a:t>51</a:t>
            </a:fld>
            <a:endParaRPr lang="en-US" smtClean="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95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1095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447BDDA-74F5-4B5C-A51C-28689432AE55}" type="slidenum">
              <a:rPr lang="en-US" smtClean="0"/>
              <a:pPr/>
              <a:t>52</a:t>
            </a:fld>
            <a:endParaRPr lang="en-US" smtClean="0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05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1105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74F5706-FB9C-4163-B0FA-03F94ED9A975}" type="slidenum">
              <a:rPr lang="en-US" smtClean="0"/>
              <a:pPr/>
              <a:t>53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AC4A098-9002-4459-BA15-A99D16016702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68C45D7-B822-494B-A08F-E90D4641DE67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BA9A5C0-59AA-4E6F-A133-8CD791FF0B58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7B04F0D-953E-4562-9087-1CD5D0A2C589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3C40C4-4E5D-48B3-BBAF-2A9D0BFC1D1E}" type="datetime1">
              <a:rPr lang="en-US"/>
              <a:pPr>
                <a:defRPr/>
              </a:pPr>
              <a:t>9/29/2010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CD5EF-01DD-41E4-937B-CE9D4C2D88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A9CC5D-1467-4EB5-AE2C-BAC903786614}" type="datetime1">
              <a:rPr lang="en-US"/>
              <a:pPr>
                <a:defRPr/>
              </a:pPr>
              <a:t>9/29/2010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FD08B1-E5F4-4A3B-807F-963C6278B3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A9E48D-8ED6-4FB1-AA98-923EC21A55E6}" type="datetime1">
              <a:rPr lang="en-US"/>
              <a:pPr>
                <a:defRPr/>
              </a:pPr>
              <a:t>9/29/2010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269F89-9164-42A4-A2F5-A999A088BC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E105D8-3E5E-46FE-8263-0E4E9F13B0DF}" type="datetime1">
              <a:rPr lang="en-US"/>
              <a:pPr>
                <a:defRPr/>
              </a:pPr>
              <a:t>9/29/2010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672C8D-DC21-4AD7-A0E1-A3520D142F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C42F0F-78C6-4DE4-B47D-60414B2938F2}" type="datetime1">
              <a:rPr lang="en-US"/>
              <a:pPr>
                <a:defRPr/>
              </a:pPr>
              <a:t>9/29/2010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C82EA-F08D-438F-AC76-DC630CD7E1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946DBE-F5A8-49EB-90B2-FB81B34B7ACA}" type="datetime1">
              <a:rPr lang="en-US"/>
              <a:pPr>
                <a:defRPr/>
              </a:pPr>
              <a:t>9/29/2010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6BDA31-4276-48AA-93CC-18CC332857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3ED6E6-BF5A-4EC3-A933-45DE5180A2CB}" type="datetime1">
              <a:rPr lang="en-US"/>
              <a:pPr>
                <a:defRPr/>
              </a:pPr>
              <a:t>9/29/2010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627DE-7DE9-4FF3-BB2C-E7513BB9E6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72C12-B087-4BD4-B239-856A7721B2E9}" type="datetime1">
              <a:rPr lang="en-US"/>
              <a:pPr>
                <a:defRPr/>
              </a:pPr>
              <a:t>9/29/2010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D297AD-1C7D-4CA3-A4D3-42FAE466BF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346541-702E-4141-A912-776F750C566A}" type="datetime1">
              <a:rPr lang="en-US"/>
              <a:pPr>
                <a:defRPr/>
              </a:pPr>
              <a:t>9/29/2010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0FFA4-CCB0-4C3B-B8F1-781CB6F459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548622-554A-44A9-8E92-C1061453C442}" type="datetime1">
              <a:rPr lang="en-US"/>
              <a:pPr>
                <a:defRPr/>
              </a:pPr>
              <a:t>9/29/2010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E08D7A-E2A6-42D4-8B48-0B07DEBB8F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9ABB5B-B806-4C77-8F65-0F17D11CB49C}" type="datetime1">
              <a:rPr lang="en-US"/>
              <a:pPr>
                <a:defRPr/>
              </a:pPr>
              <a:t>9/29/2010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AA8881-9FAC-42D3-A41D-875E71A1D3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9E5BBE4-49FD-433B-8000-A1EB30E4FFA4}" type="datetime1">
              <a:rPr lang="en-US"/>
              <a:pPr>
                <a:defRPr/>
              </a:pPr>
              <a:t>9/29/2010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45704A2-12A7-4102-8655-1CE620CE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5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6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7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An international comparison of savings rates from microdata and national accounts</a:t>
            </a:r>
          </a:p>
        </p:txBody>
      </p:sp>
      <p:sp>
        <p:nvSpPr>
          <p:cNvPr id="20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endParaRPr lang="en-US" smtClean="0"/>
          </a:p>
          <a:p>
            <a:pPr marL="0" indent="0" algn="ctr" eaLnBrk="1" hangingPunct="1">
              <a:buFont typeface="Arial" charset="0"/>
              <a:buNone/>
            </a:pPr>
            <a:r>
              <a:rPr lang="en-US" smtClean="0"/>
              <a:t> </a:t>
            </a:r>
            <a:r>
              <a:rPr lang="en-US" sz="2000" smtClean="0"/>
              <a:t>Garry Barrett, U. Sydney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2000" smtClean="0"/>
              <a:t>Thomas Crossley, U. Cambridge and IFS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2000" smtClean="0"/>
              <a:t>Kevin Milligan, U. British Columbia</a:t>
            </a:r>
          </a:p>
          <a:p>
            <a:pPr marL="0" indent="0" algn="ctr" eaLnBrk="1" hangingPunct="1">
              <a:buFont typeface="Arial" charset="0"/>
              <a:buNone/>
            </a:pPr>
            <a:endParaRPr lang="en-US" sz="2000" smtClean="0"/>
          </a:p>
          <a:p>
            <a:pPr marL="0" indent="0" algn="ctr" eaLnBrk="1" hangingPunct="1">
              <a:buFont typeface="Arial" charset="0"/>
              <a:buNone/>
            </a:pPr>
            <a:r>
              <a:rPr lang="en-US" sz="2000" smtClean="0"/>
              <a:t>*Note: Very preliminary and exploratory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2000" smtClean="0"/>
              <a:t>Comments welcome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E45B0E-6627-4C4D-8BEE-C14151763D57}" type="slidenum">
              <a:rPr lang="en-US" smtClean="0"/>
              <a:pPr>
                <a:defRPr/>
              </a:pPr>
              <a:t>1</a:t>
            </a:fld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Putting it together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5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 smtClean="0"/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GB" dirty="0" smtClean="0"/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GB" sz="4600" dirty="0" smtClean="0"/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GB" sz="4600" dirty="0" smtClean="0"/>
              <a:t>Framework clarifies two issues:</a:t>
            </a:r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GB" sz="4600" dirty="0" smtClean="0"/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GB" dirty="0" smtClean="0"/>
              <a:t>1. Need something that varies </a:t>
            </a:r>
            <a:r>
              <a:rPr lang="en-GB" u="sng" dirty="0" smtClean="0"/>
              <a:t>over time</a:t>
            </a:r>
            <a:r>
              <a:rPr lang="en-GB" dirty="0" smtClean="0"/>
              <a:t>: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dirty="0" smtClean="0"/>
              <a:t>An adjustment we cant make to SNA </a:t>
            </a:r>
            <a:r>
              <a:rPr lang="en-GB" i="1" dirty="0" smtClean="0"/>
              <a:t>C </a:t>
            </a:r>
            <a:r>
              <a:rPr lang="en-GB" dirty="0" smtClean="0"/>
              <a:t>or </a:t>
            </a:r>
            <a:r>
              <a:rPr lang="en-GB" i="1" dirty="0" smtClean="0"/>
              <a:t>Y</a:t>
            </a:r>
            <a:r>
              <a:rPr lang="en-GB" dirty="0" smtClean="0"/>
              <a:t> that varies over time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dirty="0" smtClean="0"/>
              <a:t>Error in SNA </a:t>
            </a:r>
            <a:r>
              <a:rPr lang="en-GB" i="1" dirty="0" smtClean="0"/>
              <a:t>C </a:t>
            </a:r>
            <a:r>
              <a:rPr lang="en-GB" dirty="0" smtClean="0"/>
              <a:t>or </a:t>
            </a:r>
            <a:r>
              <a:rPr lang="en-GB" i="1" dirty="0" smtClean="0"/>
              <a:t>Y</a:t>
            </a:r>
            <a:r>
              <a:rPr lang="en-GB" dirty="0" smtClean="0"/>
              <a:t> that varies over time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dirty="0" smtClean="0"/>
              <a:t>Error in Survey </a:t>
            </a:r>
            <a:r>
              <a:rPr lang="en-GB" i="1" dirty="0" smtClean="0"/>
              <a:t>C</a:t>
            </a:r>
            <a:r>
              <a:rPr lang="en-GB" dirty="0" smtClean="0"/>
              <a:t> or </a:t>
            </a:r>
            <a:r>
              <a:rPr lang="en-GB" i="1" dirty="0" smtClean="0"/>
              <a:t>Y</a:t>
            </a:r>
            <a:r>
              <a:rPr lang="en-GB" dirty="0" smtClean="0"/>
              <a:t> that varies over time</a:t>
            </a:r>
          </a:p>
          <a:p>
            <a:pPr marL="457200" lvl="1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GB" dirty="0" smtClean="0"/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GB" dirty="0" smtClean="0"/>
              <a:t>2. Measurement errors common to </a:t>
            </a:r>
            <a:r>
              <a:rPr lang="en-GB" i="1" dirty="0" smtClean="0"/>
              <a:t>C</a:t>
            </a:r>
            <a:r>
              <a:rPr lang="en-GB" dirty="0" smtClean="0"/>
              <a:t> and </a:t>
            </a:r>
            <a:r>
              <a:rPr lang="en-GB" i="1" dirty="0" smtClean="0"/>
              <a:t>Y</a:t>
            </a:r>
            <a:r>
              <a:rPr lang="en-GB" dirty="0" smtClean="0"/>
              <a:t> may cancel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dirty="0" err="1" smtClean="0"/>
              <a:t>eg</a:t>
            </a:r>
            <a:r>
              <a:rPr lang="en-GB" dirty="0" smtClean="0"/>
              <a:t>., declining survey participation by more affluent households (their saving rate has to be different for this to matter, not just their level of income)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GB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GB" dirty="0"/>
          </a:p>
        </p:txBody>
      </p:sp>
      <p:sp>
        <p:nvSpPr>
          <p:cNvPr id="1126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>
              <a:latin typeface="Calibri" pitchFamily="34" charset="0"/>
            </a:endParaRPr>
          </a:p>
        </p:txBody>
      </p:sp>
      <p:graphicFrame>
        <p:nvGraphicFramePr>
          <p:cNvPr id="11269" name="Object 1"/>
          <p:cNvGraphicFramePr>
            <a:graphicFrameLocks noChangeAspect="1"/>
          </p:cNvGraphicFramePr>
          <p:nvPr/>
        </p:nvGraphicFramePr>
        <p:xfrm>
          <a:off x="117475" y="1371600"/>
          <a:ext cx="8874125" cy="1547813"/>
        </p:xfrm>
        <a:graphic>
          <a:graphicData uri="http://schemas.openxmlformats.org/presentationml/2006/ole">
            <p:oleObj spid="_x0000_s11269" name="Equation" r:id="rId4" imgW="3721100" imgH="635000" progId="Equation.DSMT4">
              <p:embed/>
            </p:oleObj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954F13-13D1-466F-B05C-E73ED0FBF7A3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Game Plan</a:t>
            </a:r>
          </a:p>
        </p:txBody>
      </p:sp>
      <p:sp>
        <p:nvSpPr>
          <p:cNvPr id="1946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GB" dirty="0" smtClean="0"/>
          </a:p>
          <a:p>
            <a:pPr eaLnBrk="1" hangingPunct="1">
              <a:defRPr/>
            </a:pPr>
            <a:endParaRPr lang="en-GB" dirty="0" smtClean="0"/>
          </a:p>
          <a:p>
            <a:pPr eaLnBrk="1" hangingPunct="1">
              <a:defRPr/>
            </a:pPr>
            <a:endParaRPr lang="en-GB" sz="2800" dirty="0" smtClean="0"/>
          </a:p>
          <a:p>
            <a:pPr eaLnBrk="1" hangingPunct="1">
              <a:defRPr/>
            </a:pPr>
            <a:r>
              <a:rPr lang="en-GB" sz="2400" dirty="0" smtClean="0"/>
              <a:t>We try to assess the importance of these different components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en-GB" sz="2400" dirty="0" smtClean="0"/>
          </a:p>
          <a:p>
            <a:pPr eaLnBrk="1" hangingPunct="1">
              <a:defRPr/>
            </a:pPr>
            <a:r>
              <a:rPr lang="en-GB" sz="2400" dirty="0" smtClean="0"/>
              <a:t>One key idea: The methodology of Household Expenditures varies significantly across countries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en-GB" sz="2400" dirty="0" smtClean="0"/>
          </a:p>
          <a:p>
            <a:pPr eaLnBrk="1" hangingPunct="1">
              <a:defRPr/>
            </a:pPr>
            <a:r>
              <a:rPr lang="en-GB" sz="2400" dirty="0" smtClean="0"/>
              <a:t>Thus international comparison might help </a:t>
            </a:r>
          </a:p>
        </p:txBody>
      </p:sp>
      <p:graphicFrame>
        <p:nvGraphicFramePr>
          <p:cNvPr id="12292" name="Object 3"/>
          <p:cNvGraphicFramePr>
            <a:graphicFrameLocks noChangeAspect="1"/>
          </p:cNvGraphicFramePr>
          <p:nvPr/>
        </p:nvGraphicFramePr>
        <p:xfrm>
          <a:off x="117475" y="1371600"/>
          <a:ext cx="8874125" cy="1547813"/>
        </p:xfrm>
        <a:graphic>
          <a:graphicData uri="http://schemas.openxmlformats.org/presentationml/2006/ole">
            <p:oleObj spid="_x0000_s12292" name="Equation" r:id="rId4" imgW="3721100" imgH="635000" progId="Equation.DSMT4">
              <p:embed/>
            </p:oleObj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7C4CF4-A8F0-4706-A2E5-3C1AAEA789B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Household Expenditure Surveys</a:t>
            </a:r>
          </a:p>
        </p:txBody>
      </p:sp>
      <p:graphicFrame>
        <p:nvGraphicFramePr>
          <p:cNvPr id="28702" name="Group 30"/>
          <p:cNvGraphicFramePr>
            <a:graphicFrameLocks noGrp="1"/>
          </p:cNvGraphicFramePr>
          <p:nvPr>
            <p:ph idx="1"/>
          </p:nvPr>
        </p:nvGraphicFramePr>
        <p:xfrm>
          <a:off x="457200" y="1295400"/>
          <a:ext cx="8382000" cy="5341938"/>
        </p:xfrm>
        <a:graphic>
          <a:graphicData uri="http://schemas.openxmlformats.org/drawingml/2006/table">
            <a:tbl>
              <a:tblPr/>
              <a:tblGrid>
                <a:gridCol w="1319213"/>
                <a:gridCol w="1785937"/>
                <a:gridCol w="5276850"/>
              </a:tblGrid>
              <a:tr h="4953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Country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Survey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Main Features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2192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US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CEX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Separate interview and diary Samples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Interview is quarterly recall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Considerable income imputation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005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UK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FES/EFS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Mainly diary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Some recall  - by same households  (for larger items)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6155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Canada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FAMEX/SHS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Annual Recall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Balance edit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Crude reweighting to tax data on income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Unusually large samples (for provincial estimates)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005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Australia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HES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Two-week diary for expenditures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Some recall - infrequent expenditure items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Personal Interview for current income, LFS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8BC3F2-1C05-4BFD-AB54-132A030B58D3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we have done so far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en-US" sz="2400" dirty="0"/>
              <a:t>Here are the things we are going to go through:</a:t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1. Graphs of macro micro comparisons across 4 countries</a:t>
            </a:r>
            <a:br>
              <a:rPr lang="en-US" sz="2400" dirty="0"/>
            </a:br>
            <a:r>
              <a:rPr lang="en-US" sz="2400" dirty="0"/>
              <a:t>a) ‘raw’</a:t>
            </a:r>
            <a:br>
              <a:rPr lang="en-US" sz="2400" dirty="0"/>
            </a:br>
            <a:r>
              <a:rPr lang="en-US" sz="2400" dirty="0"/>
              <a:t>b) adjusted</a:t>
            </a:r>
            <a:br>
              <a:rPr lang="en-US" sz="2400" dirty="0"/>
            </a:br>
            <a:endParaRPr lang="en-US" sz="2400" dirty="0"/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sz="2400" dirty="0"/>
              <a:t>2. Explore some of the reasons for the observed differences</a:t>
            </a:r>
            <a:br>
              <a:rPr lang="en-US" sz="2400" dirty="0"/>
            </a:br>
            <a:r>
              <a:rPr lang="en-US" sz="2400" dirty="0"/>
              <a:t>a) ‘balance edit</a:t>
            </a:r>
            <a:r>
              <a:rPr lang="en-US" sz="2400" dirty="0" smtClean="0"/>
              <a:t>’</a:t>
            </a:r>
            <a:endParaRPr lang="en-US" sz="2400" dirty="0"/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sz="2400" dirty="0"/>
              <a:t>b</a:t>
            </a:r>
            <a:r>
              <a:rPr lang="en-US" sz="2400" dirty="0" smtClean="0"/>
              <a:t>)</a:t>
            </a:r>
            <a:r>
              <a:rPr lang="en-US" sz="2400" dirty="0"/>
              <a:t> Decline in coverage / decline in response rates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sz="2400" dirty="0"/>
              <a:t>c) Decline in coverage rates in certain categories.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pPr eaLnBrk="1" hangingPunct="1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84B515-A6D7-4E55-A313-E103021D1B3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Digression on Aggregation (1)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GB" smtClean="0"/>
          </a:p>
          <a:p>
            <a:pPr eaLnBrk="1" hangingPunct="1"/>
            <a:endParaRPr lang="en-GB" smtClean="0"/>
          </a:p>
          <a:p>
            <a:pPr eaLnBrk="1" hangingPunct="1"/>
            <a:endParaRPr lang="en-GB" smtClean="0"/>
          </a:p>
          <a:p>
            <a:pPr eaLnBrk="1" hangingPunct="1"/>
            <a:endParaRPr lang="en-GB" smtClean="0"/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Aggregate saving rate depends on only the average saving rate but also on dispersion of incomes. </a:t>
            </a:r>
          </a:p>
        </p:txBody>
      </p:sp>
      <p:sp>
        <p:nvSpPr>
          <p:cNvPr id="1536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/>
          </a:p>
        </p:txBody>
      </p:sp>
      <p:graphicFrame>
        <p:nvGraphicFramePr>
          <p:cNvPr id="15365" name="Object 1"/>
          <p:cNvGraphicFramePr>
            <a:graphicFrameLocks noChangeAspect="1"/>
          </p:cNvGraphicFramePr>
          <p:nvPr/>
        </p:nvGraphicFramePr>
        <p:xfrm>
          <a:off x="1600200" y="1223963"/>
          <a:ext cx="6486525" cy="3195637"/>
        </p:xfrm>
        <a:graphic>
          <a:graphicData uri="http://schemas.openxmlformats.org/presentationml/2006/ole">
            <p:oleObj spid="_x0000_s15365" name="Equation" r:id="rId4" imgW="4483100" imgH="2209800" progId="Equation.DSMT4">
              <p:embed/>
            </p:oleObj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37ADE3-22B2-41BE-B74B-3AB7C660774E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Digression on Aggregation (2)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z="2800" smtClean="0"/>
              <a:t>Define household weights as the household’s share to total income:</a:t>
            </a:r>
          </a:p>
          <a:p>
            <a:pPr eaLnBrk="1" hangingPunct="1"/>
            <a:endParaRPr lang="en-GB" sz="2800" smtClean="0"/>
          </a:p>
          <a:p>
            <a:pPr eaLnBrk="1" hangingPunct="1"/>
            <a:r>
              <a:rPr lang="en-GB" sz="2800" smtClean="0"/>
              <a:t>Then</a:t>
            </a:r>
          </a:p>
          <a:p>
            <a:pPr eaLnBrk="1" hangingPunct="1"/>
            <a:endParaRPr lang="en-GB" sz="2800" smtClean="0"/>
          </a:p>
          <a:p>
            <a:pPr eaLnBrk="1" hangingPunct="1"/>
            <a:endParaRPr lang="en-GB" sz="2800" smtClean="0"/>
          </a:p>
          <a:p>
            <a:pPr eaLnBrk="1" hangingPunct="1"/>
            <a:endParaRPr lang="en-GB" sz="2800" smtClean="0"/>
          </a:p>
          <a:p>
            <a:pPr eaLnBrk="1" hangingPunct="1"/>
            <a:r>
              <a:rPr lang="en-GB" sz="2800" smtClean="0"/>
              <a:t>Aggregate Saving Rate is a “plutocratic” measure.</a:t>
            </a:r>
          </a:p>
          <a:p>
            <a:pPr eaLnBrk="1" hangingPunct="1"/>
            <a:r>
              <a:rPr lang="en-GB" sz="2800" smtClean="0"/>
              <a:t>Will also compare to medians</a:t>
            </a:r>
          </a:p>
        </p:txBody>
      </p:sp>
      <p:sp>
        <p:nvSpPr>
          <p:cNvPr id="1638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/>
          </a:p>
        </p:txBody>
      </p:sp>
      <p:graphicFrame>
        <p:nvGraphicFramePr>
          <p:cNvPr id="16389" name="Object 1"/>
          <p:cNvGraphicFramePr>
            <a:graphicFrameLocks noChangeAspect="1"/>
          </p:cNvGraphicFramePr>
          <p:nvPr/>
        </p:nvGraphicFramePr>
        <p:xfrm>
          <a:off x="1905000" y="3200400"/>
          <a:ext cx="6802438" cy="1371600"/>
        </p:xfrm>
        <a:graphic>
          <a:graphicData uri="http://schemas.openxmlformats.org/presentationml/2006/ole">
            <p:oleObj spid="_x0000_s16389" name="Equation" r:id="rId4" imgW="3543300" imgH="711200" progId="Equation.DSMT4">
              <p:embed/>
            </p:oleObj>
          </a:graphicData>
        </a:graphic>
      </p:graphicFrame>
      <p:sp>
        <p:nvSpPr>
          <p:cNvPr id="1639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/>
          </a:p>
        </p:txBody>
      </p:sp>
      <p:graphicFrame>
        <p:nvGraphicFramePr>
          <p:cNvPr id="16391" name="Object 3"/>
          <p:cNvGraphicFramePr>
            <a:graphicFrameLocks noChangeAspect="1"/>
          </p:cNvGraphicFramePr>
          <p:nvPr/>
        </p:nvGraphicFramePr>
        <p:xfrm>
          <a:off x="4724400" y="2133600"/>
          <a:ext cx="2800350" cy="914400"/>
        </p:xfrm>
        <a:graphic>
          <a:graphicData uri="http://schemas.openxmlformats.org/presentationml/2006/ole">
            <p:oleObj spid="_x0000_s16391" name="Equation" r:id="rId5" imgW="1397000" imgH="457200" progId="Equation.DSMT4">
              <p:embed/>
            </p:oleObj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FAC372-8EDA-4B89-93E0-0F5B54373F77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we 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en-US" sz="2400" dirty="0"/>
              <a:t>Here are the things we are going to go through:</a:t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FF0000"/>
                </a:solidFill>
              </a:rPr>
              <a:t>1</a:t>
            </a:r>
            <a:r>
              <a:rPr lang="en-US" sz="2400" b="1" dirty="0">
                <a:solidFill>
                  <a:srgbClr val="FF0000"/>
                </a:solidFill>
              </a:rPr>
              <a:t>. Graphs of macro micro comparisons across 4 countries</a:t>
            </a:r>
            <a:br>
              <a:rPr lang="en-US" sz="2400" b="1" dirty="0">
                <a:solidFill>
                  <a:srgbClr val="FF0000"/>
                </a:solidFill>
              </a:rPr>
            </a:br>
            <a:r>
              <a:rPr lang="en-US" sz="2400" b="1" dirty="0">
                <a:solidFill>
                  <a:srgbClr val="FF0000"/>
                </a:solidFill>
              </a:rPr>
              <a:t>a) ‘raw’</a:t>
            </a:r>
            <a:br>
              <a:rPr lang="en-US" sz="2400" b="1" dirty="0">
                <a:solidFill>
                  <a:srgbClr val="FF0000"/>
                </a:solidFill>
              </a:rPr>
            </a:br>
            <a:r>
              <a:rPr lang="en-US" sz="2400" b="1" dirty="0">
                <a:solidFill>
                  <a:srgbClr val="FF0000"/>
                </a:solidFill>
              </a:rPr>
              <a:t>b) adjusted</a:t>
            </a:r>
            <a:r>
              <a:rPr lang="en-US" sz="2400" b="1" dirty="0"/>
              <a:t/>
            </a:r>
            <a:br>
              <a:rPr lang="en-US" sz="2400" b="1" dirty="0"/>
            </a:br>
            <a:endParaRPr lang="en-US" sz="2400" b="1" dirty="0"/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sz="2400" dirty="0"/>
              <a:t>2. Explore some of the reasons for the observed differences</a:t>
            </a:r>
            <a:br>
              <a:rPr lang="en-US" sz="2400" dirty="0"/>
            </a:br>
            <a:r>
              <a:rPr lang="en-US" sz="2400" dirty="0"/>
              <a:t>a) ‘balance edit</a:t>
            </a:r>
            <a:r>
              <a:rPr lang="en-US" sz="2400" dirty="0" smtClean="0"/>
              <a:t>’</a:t>
            </a:r>
            <a:endParaRPr lang="en-US" sz="2400" dirty="0"/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sz="2400" dirty="0"/>
              <a:t>b</a:t>
            </a:r>
            <a:r>
              <a:rPr lang="en-US" sz="2400" dirty="0" smtClean="0"/>
              <a:t>)</a:t>
            </a:r>
            <a:r>
              <a:rPr lang="en-US" sz="2400" dirty="0"/>
              <a:t> Decline in coverage / decline in response rates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sz="2400" dirty="0"/>
              <a:t>c) Decline in coverage rates in certain categories.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pPr eaLnBrk="1" hangingPunct="1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1F4062-ED2C-4CDA-8BF3-7A825440B459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What’s in the raw measures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smtClean="0"/>
              <a:t>National Accounts: Gross income less transfers less expenditures is savings, divided by gross income less transfers.</a:t>
            </a:r>
          </a:p>
          <a:p>
            <a:pPr marL="0" indent="0" eaLnBrk="1" hangingPunct="1">
              <a:buFont typeface="Arial" charset="0"/>
              <a:buNone/>
            </a:pPr>
            <a:endParaRPr lang="en-US" smtClean="0"/>
          </a:p>
          <a:p>
            <a:pPr marL="0" indent="0" eaLnBrk="1" hangingPunct="1">
              <a:buFont typeface="Arial" charset="0"/>
              <a:buNone/>
            </a:pPr>
            <a:r>
              <a:rPr lang="en-US" smtClean="0"/>
              <a:t>Survey: Cash income less taxes less cash expenditures, divided by cash income less taxes</a:t>
            </a:r>
          </a:p>
          <a:p>
            <a:pPr marL="0" indent="0" eaLnBrk="1" hangingPunct="1">
              <a:buFont typeface="Arial" charset="0"/>
              <a:buNone/>
            </a:pPr>
            <a:endParaRPr lang="en-US" smtClean="0"/>
          </a:p>
          <a:p>
            <a:pPr marL="0" indent="0" eaLnBrk="1" hangingPunct="1">
              <a:buFont typeface="Arial" charset="0"/>
              <a:buNone/>
            </a:pPr>
            <a:r>
              <a:rPr lang="en-US" smtClean="0"/>
              <a:t>What do these look like in our four countries?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18FDEA-3658-453D-B483-3D68AAAB834B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United States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DA4304-EBED-4921-8CF7-910F511394A2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pic>
        <p:nvPicPr>
          <p:cNvPr id="19460" name="Content Placeholder 6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524000" y="1524000"/>
            <a:ext cx="6264275" cy="4556125"/>
          </a:xfr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United Kingdom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C33DD9-BD5C-4506-BE34-7B1C0BF3E0BD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pic>
        <p:nvPicPr>
          <p:cNvPr id="20484" name="Content Placeholder 6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371600" y="1600200"/>
            <a:ext cx="5940425" cy="4319588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Why does this matter?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Important to know who is (not) saving 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dirty="0" smtClean="0"/>
              <a:t>Saving adequacy/retirement preparation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dirty="0" smtClean="0"/>
              <a:t>Distinguish between alternative explanations for aggregate movements</a:t>
            </a:r>
          </a:p>
          <a:p>
            <a:pPr marL="457200" lvl="1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GB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/>
              <a:t>Q</a:t>
            </a:r>
            <a:r>
              <a:rPr lang="en-GB" dirty="0" smtClean="0"/>
              <a:t>uality of micro data on consumption expenditure</a:t>
            </a:r>
          </a:p>
          <a:p>
            <a:pPr marL="857250" lvl="2" indent="-457200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en-GB" dirty="0" smtClean="0"/>
              <a:t>Active literature (e.g. Garner et al 2009, </a:t>
            </a:r>
            <a:r>
              <a:rPr lang="en-GB" dirty="0" err="1" smtClean="0"/>
              <a:t>Battistin</a:t>
            </a:r>
            <a:r>
              <a:rPr lang="en-GB" dirty="0" smtClean="0"/>
              <a:t> </a:t>
            </a:r>
            <a:r>
              <a:rPr lang="en-GB" dirty="0" err="1" smtClean="0"/>
              <a:t>Padula</a:t>
            </a:r>
            <a:r>
              <a:rPr lang="en-GB" dirty="0" smtClean="0"/>
              <a:t> 2009, others)</a:t>
            </a:r>
          </a:p>
          <a:p>
            <a:pPr marL="857250" lvl="2" indent="-457200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en-GB" dirty="0" smtClean="0"/>
              <a:t>Looking at savings (income and consumption) can provide additional insight.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710D05-7BB1-4CBB-BF69-75995D178A3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Australia</a:t>
            </a:r>
          </a:p>
        </p:txBody>
      </p:sp>
      <p:pic>
        <p:nvPicPr>
          <p:cNvPr id="21507" name="Content Placeholder 4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371600" y="1371600"/>
            <a:ext cx="6397625" cy="4652963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3AE115-8656-40E3-97F4-4CD88A2A6003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Canada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85879E-AA34-4608-B5A1-D66FB658B11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pic>
        <p:nvPicPr>
          <p:cNvPr id="22532" name="Content Placeholder 4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524000" y="1265238"/>
            <a:ext cx="6400800" cy="4654550"/>
          </a:xfr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Canada: 1997+ SHS era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1837DF-A453-497D-988C-BE5CC873A6C2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pic>
        <p:nvPicPr>
          <p:cNvPr id="23556" name="Content Placeholder 6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371600" y="1447800"/>
            <a:ext cx="6318250" cy="4595813"/>
          </a:xfr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Basic Savings: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 smtClean="0"/>
              <a:t>In US and UK, micro savings increasing over last ten years, not matching SNA trends.</a:t>
            </a:r>
          </a:p>
          <a:p>
            <a:pPr lvl="1">
              <a:defRPr/>
            </a:pPr>
            <a:r>
              <a:rPr lang="en-US" sz="2400" dirty="0" smtClean="0"/>
              <a:t>Is this because of worsening expenditure measurement?</a:t>
            </a:r>
          </a:p>
          <a:p>
            <a:pPr marL="457200" lvl="1" indent="0">
              <a:buFont typeface="Arial" charset="0"/>
              <a:buNone/>
              <a:defRPr/>
            </a:pPr>
            <a:endParaRPr lang="en-US" sz="2400" dirty="0" smtClean="0"/>
          </a:p>
          <a:p>
            <a:pPr>
              <a:defRPr/>
            </a:pPr>
            <a:r>
              <a:rPr lang="en-US" sz="2400" dirty="0" smtClean="0"/>
              <a:t>In Australia and more so in Canada, micro follows macro.</a:t>
            </a:r>
          </a:p>
          <a:p>
            <a:pPr lvl="1">
              <a:defRPr/>
            </a:pPr>
            <a:r>
              <a:rPr lang="en-US" sz="2400" dirty="0" smtClean="0"/>
              <a:t>We will explore possible explanations</a:t>
            </a:r>
          </a:p>
          <a:p>
            <a:pPr marL="457200" lvl="1" indent="0">
              <a:buFont typeface="Arial" charset="0"/>
              <a:buNone/>
              <a:defRPr/>
            </a:pPr>
            <a:endParaRPr lang="en-US" sz="2400" dirty="0" smtClean="0"/>
          </a:p>
          <a:p>
            <a:pPr>
              <a:defRPr/>
            </a:pPr>
            <a:r>
              <a:rPr lang="en-US" sz="2400" dirty="0" smtClean="0"/>
              <a:t> Next: Try to adjust both series to common base</a:t>
            </a:r>
          </a:p>
          <a:p>
            <a:pPr lvl="1">
              <a:defRPr/>
            </a:pPr>
            <a:r>
              <a:rPr lang="en-US" sz="2400" dirty="0" smtClean="0"/>
              <a:t>Take out non-cash items from SNA, also adjust micro measures.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3E0C67-5D69-4AC7-A02F-2E9745280A70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Canada Adjustments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smtClean="0"/>
              <a:t>SNA: </a:t>
            </a:r>
          </a:p>
          <a:p>
            <a:pPr lvl="1"/>
            <a:r>
              <a:rPr lang="en-US" smtClean="0"/>
              <a:t>Imputed rent</a:t>
            </a:r>
          </a:p>
          <a:p>
            <a:pPr lvl="1"/>
            <a:r>
              <a:rPr lang="en-US" smtClean="0"/>
              <a:t>Operating expenses of non-profits</a:t>
            </a:r>
          </a:p>
          <a:p>
            <a:pPr lvl="1"/>
            <a:r>
              <a:rPr lang="en-US" smtClean="0"/>
              <a:t>Health, auto, property insurance</a:t>
            </a:r>
          </a:p>
          <a:p>
            <a:pPr lvl="1"/>
            <a:r>
              <a:rPr lang="en-US" smtClean="0"/>
              <a:t>Financial and legal services</a:t>
            </a:r>
          </a:p>
          <a:p>
            <a:pPr lvl="1"/>
            <a:r>
              <a:rPr lang="en-US" smtClean="0"/>
              <a:t>Supplemental labour income</a:t>
            </a:r>
          </a:p>
          <a:p>
            <a:r>
              <a:rPr lang="en-US" sz="2800" smtClean="0"/>
              <a:t>SHS:</a:t>
            </a:r>
          </a:p>
          <a:p>
            <a:pPr lvl="1"/>
            <a:r>
              <a:rPr lang="en-US" smtClean="0"/>
              <a:t>Health, auto, property insurance</a:t>
            </a:r>
          </a:p>
          <a:p>
            <a:pPr lvl="1"/>
            <a:r>
              <a:rPr lang="en-US" smtClean="0"/>
              <a:t>mortgage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28A9FE-B08C-467D-A593-7C0F557C807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Canada: adjusted</a:t>
            </a:r>
          </a:p>
        </p:txBody>
      </p:sp>
      <p:pic>
        <p:nvPicPr>
          <p:cNvPr id="26627" name="Content Placeholder 4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447800" y="1524000"/>
            <a:ext cx="6464300" cy="4700588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2BEECD-D30F-4FA7-959D-0CA25AC99FED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/>
              <a:t>Canada: adjusted, mortgage expensed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52AD56-D4D5-41D6-9EDF-6380E07FA475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pic>
        <p:nvPicPr>
          <p:cNvPr id="27652" name="Content Placeholder 2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057400" y="2033588"/>
            <a:ext cx="5029200" cy="3657600"/>
          </a:xfr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 of adjusted Series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In Canada</a:t>
            </a:r>
          </a:p>
          <a:p>
            <a:pPr lvl="1"/>
            <a:r>
              <a:rPr lang="en-US" smtClean="0"/>
              <a:t>Doesn’t have a large difference to trends</a:t>
            </a:r>
          </a:p>
          <a:p>
            <a:pPr lvl="1"/>
            <a:r>
              <a:rPr lang="en-US" smtClean="0"/>
              <a:t>Shifting things like mortgage and insurance from savings to expense makes big difference to level.</a:t>
            </a:r>
          </a:p>
          <a:p>
            <a:pPr lvl="1"/>
            <a:endParaRPr lang="en-US" smtClean="0"/>
          </a:p>
          <a:p>
            <a:pPr lvl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D412A6-2DBD-46CC-965F-BB23819FB40E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we 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en-US" sz="2400" dirty="0"/>
              <a:t>Here are the things we are going to go through:</a:t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1. Graphs of macro micro comparisons across 4 countries</a:t>
            </a:r>
            <a:br>
              <a:rPr lang="en-US" sz="2400" dirty="0"/>
            </a:br>
            <a:r>
              <a:rPr lang="en-US" sz="2400" dirty="0"/>
              <a:t>a) ‘raw’</a:t>
            </a:r>
            <a:br>
              <a:rPr lang="en-US" sz="2400" dirty="0"/>
            </a:br>
            <a:r>
              <a:rPr lang="en-US" sz="2400" dirty="0"/>
              <a:t>b) adjusted</a:t>
            </a:r>
            <a:br>
              <a:rPr lang="en-US" sz="2400" dirty="0"/>
            </a:br>
            <a:endParaRPr lang="en-US" sz="2400" dirty="0"/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sz="2400" b="1" dirty="0">
                <a:solidFill>
                  <a:srgbClr val="FF0000"/>
                </a:solidFill>
              </a:rPr>
              <a:t>2. Explore some of the reasons for the observed differences</a:t>
            </a:r>
            <a:br>
              <a:rPr lang="en-US" sz="2400" b="1" dirty="0">
                <a:solidFill>
                  <a:srgbClr val="FF0000"/>
                </a:solidFill>
              </a:rPr>
            </a:br>
            <a:r>
              <a:rPr lang="en-US" sz="2400" b="1" dirty="0">
                <a:solidFill>
                  <a:srgbClr val="FF0000"/>
                </a:solidFill>
              </a:rPr>
              <a:t>a) ‘balance edit</a:t>
            </a:r>
            <a:r>
              <a:rPr lang="en-US" sz="2400" b="1" dirty="0" smtClean="0">
                <a:solidFill>
                  <a:srgbClr val="FF0000"/>
                </a:solidFill>
              </a:rPr>
              <a:t>’</a:t>
            </a:r>
            <a:endParaRPr lang="en-US" sz="2400" b="1" dirty="0">
              <a:solidFill>
                <a:srgbClr val="FF0000"/>
              </a:solidFill>
            </a:endParaRP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sz="2400" b="1" dirty="0">
                <a:solidFill>
                  <a:srgbClr val="FF0000"/>
                </a:solidFill>
              </a:rPr>
              <a:t>b</a:t>
            </a:r>
            <a:r>
              <a:rPr lang="en-US" sz="2400" b="1" dirty="0" smtClean="0">
                <a:solidFill>
                  <a:srgbClr val="FF0000"/>
                </a:solidFill>
              </a:rPr>
              <a:t>)</a:t>
            </a:r>
            <a:r>
              <a:rPr lang="en-US" sz="2400" b="1" dirty="0">
                <a:solidFill>
                  <a:srgbClr val="FF0000"/>
                </a:solidFill>
              </a:rPr>
              <a:t> Decline in coverage / decline in response rates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sz="2400" b="1" dirty="0">
                <a:solidFill>
                  <a:srgbClr val="FF0000"/>
                </a:solidFill>
              </a:rPr>
              <a:t>c) Decline in coverage rates in certain categories.</a:t>
            </a: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b="1" dirty="0">
              <a:solidFill>
                <a:srgbClr val="FF0000"/>
              </a:solidFill>
            </a:endParaRPr>
          </a:p>
          <a:p>
            <a:pPr eaLnBrk="1" hangingPunct="1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2D0182-2B77-4BDA-976B-5AC4C3D85F58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/>
              <a:t>Exploration #1: The Balance Edit ‘experiment’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GB" sz="1800" dirty="0" smtClean="0"/>
              <a:t>We build and borrow from </a:t>
            </a:r>
            <a:r>
              <a:rPr lang="en-GB" sz="1800" dirty="0" err="1" smtClean="0"/>
              <a:t>Brzozowski</a:t>
            </a:r>
            <a:r>
              <a:rPr lang="en-GB" sz="1800" dirty="0" smtClean="0"/>
              <a:t> and Crossley (2010).</a:t>
            </a:r>
          </a:p>
          <a:p>
            <a:pPr marL="0" indent="0">
              <a:buFont typeface="Arial" charset="0"/>
              <a:buNone/>
              <a:defRPr/>
            </a:pPr>
            <a:endParaRPr lang="en-GB" sz="1800" dirty="0" smtClean="0"/>
          </a:p>
          <a:p>
            <a:pPr>
              <a:defRPr/>
            </a:pPr>
            <a:r>
              <a:rPr lang="en-GB" sz="1800" dirty="0" smtClean="0"/>
              <a:t>Until 2006: pencil and paper in-person.</a:t>
            </a:r>
          </a:p>
          <a:p>
            <a:pPr lvl="1">
              <a:defRPr/>
            </a:pPr>
            <a:r>
              <a:rPr lang="en-GB" sz="1400" dirty="0" smtClean="0"/>
              <a:t>Included a “balance edit” check that flagged households that had expenditure +/- 20% from income + asset change.</a:t>
            </a:r>
          </a:p>
          <a:p>
            <a:pPr lvl="1">
              <a:defRPr/>
            </a:pPr>
            <a:r>
              <a:rPr lang="en-GB" sz="1400" dirty="0" smtClean="0"/>
              <a:t>Interviewer tried to get more information until difference was within 15%</a:t>
            </a:r>
          </a:p>
          <a:p>
            <a:pPr lvl="1">
              <a:defRPr/>
            </a:pPr>
            <a:r>
              <a:rPr lang="en-GB" sz="1400" dirty="0" smtClean="0"/>
              <a:t>After the check, if still out of balance you were discarded.</a:t>
            </a:r>
          </a:p>
          <a:p>
            <a:pPr lvl="1">
              <a:defRPr/>
            </a:pPr>
            <a:r>
              <a:rPr lang="en-GB" sz="1400" dirty="0" smtClean="0"/>
              <a:t>Statistics Canada reported most of the adjustment was to income and asset changes, not expenditures.</a:t>
            </a:r>
          </a:p>
          <a:p>
            <a:pPr lvl="1">
              <a:defRPr/>
            </a:pPr>
            <a:endParaRPr lang="en-GB" sz="1400" dirty="0"/>
          </a:p>
          <a:p>
            <a:pPr>
              <a:defRPr/>
            </a:pPr>
            <a:r>
              <a:rPr lang="en-GB" sz="1800" dirty="0" smtClean="0"/>
              <a:t>In 2006, Statistics Canada adopted CAPI</a:t>
            </a:r>
          </a:p>
          <a:p>
            <a:pPr lvl="1">
              <a:defRPr/>
            </a:pPr>
            <a:r>
              <a:rPr lang="en-GB" sz="1400" dirty="0" smtClean="0"/>
              <a:t>NO balance edit.</a:t>
            </a:r>
          </a:p>
          <a:p>
            <a:pPr lvl="1">
              <a:defRPr/>
            </a:pPr>
            <a:r>
              <a:rPr lang="en-GB" sz="1400" dirty="0" smtClean="0"/>
              <a:t>number of unbalanced (&gt;20%) records increased from 546 in 2005 to 4,300 (29.4% of completed questionnaires.)</a:t>
            </a:r>
          </a:p>
          <a:p>
            <a:pPr lvl="1">
              <a:defRPr/>
            </a:pPr>
            <a:r>
              <a:rPr lang="en-GB" sz="1400" dirty="0" smtClean="0"/>
              <a:t>Statistics Canada decided it could not discard this many records so unbalanced records are included in the 2006.</a:t>
            </a:r>
          </a:p>
          <a:p>
            <a:pPr lvl="1">
              <a:defRPr/>
            </a:pPr>
            <a:r>
              <a:rPr lang="en-GB" sz="1400" dirty="0" smtClean="0"/>
              <a:t>Balance edit re-introduced in 2007</a:t>
            </a:r>
          </a:p>
          <a:p>
            <a:pPr marL="457200" lvl="1" indent="0">
              <a:buFont typeface="Arial" charset="0"/>
              <a:buNone/>
              <a:defRPr/>
            </a:pPr>
            <a:endParaRPr lang="en-GB" sz="1800" dirty="0" smtClean="0"/>
          </a:p>
          <a:p>
            <a:pPr>
              <a:defRPr/>
            </a:pPr>
            <a:endParaRPr lang="en-GB" sz="1600" dirty="0" smtClean="0"/>
          </a:p>
          <a:p>
            <a:pPr>
              <a:defRPr/>
            </a:pP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6DC13D-4265-445B-A326-AA7E7B1F6D35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/>
              <a:t>Understanding Aggregate Movements in Saving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UK Aggregate Personal Sector Saving Rate</a:t>
            </a:r>
            <a:endParaRPr lang="en-GB" dirty="0"/>
          </a:p>
        </p:txBody>
      </p:sp>
      <p:pic>
        <p:nvPicPr>
          <p:cNvPr id="410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1447800"/>
            <a:ext cx="82296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Oval 6"/>
          <p:cNvSpPr/>
          <p:nvPr/>
        </p:nvSpPr>
        <p:spPr>
          <a:xfrm>
            <a:off x="7239000" y="2895600"/>
            <a:ext cx="1143000" cy="16764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2D2EAC-6E19-4322-8BF6-84F0E1F87EB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/>
              <a:t>Exploration #1: The Balance Edit ‘experiment’</a:t>
            </a:r>
          </a:p>
        </p:txBody>
      </p:sp>
      <p:sp>
        <p:nvSpPr>
          <p:cNvPr id="3" name="Content Placeholder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blipFill rotWithShape="1">
            <a:blip r:embed="rId3" cstate="print"/>
            <a:stretch>
              <a:fillRect l="-815" t="-809"/>
            </a:stretch>
          </a:blipFill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37D486-647C-4251-A5D9-47DA9DDBEAAB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/>
              <a:t>Median Savings by (actual) income vingtile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1D3433-BD46-4450-94AD-4F52F1DF6A02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pic>
        <p:nvPicPr>
          <p:cNvPr id="32772" name="Content Placeholder 2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057400" y="1600200"/>
            <a:ext cx="5626100" cy="4090988"/>
          </a:xfr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/>
              <a:t>Average Expenditures by (actual) income vingtile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52C564-9178-40FD-A09C-C47C76387707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pic>
        <p:nvPicPr>
          <p:cNvPr id="33796" name="Content Placeholder 2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676400" y="1524000"/>
            <a:ext cx="6111875" cy="4445000"/>
          </a:xfr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Income by Expenditure vingtile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975CE0-9445-4E63-B8D9-55A47DD2160E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pic>
        <p:nvPicPr>
          <p:cNvPr id="34820" name="Content Placeholder 6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600200" y="1646238"/>
            <a:ext cx="6019800" cy="4378325"/>
          </a:xfr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Balance Edit impact on adjusted savings rate</a:t>
            </a:r>
          </a:p>
        </p:txBody>
      </p:sp>
      <p:pic>
        <p:nvPicPr>
          <p:cNvPr id="35843" name="Content Placeholder 4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676400" y="1752600"/>
            <a:ext cx="5797550" cy="421640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FC0902-47EC-40D9-85CB-C8BB0FE1399A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 of Balance Edit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 smtClean="0"/>
              <a:t>Bunching of low income reporters at the bottom.</a:t>
            </a:r>
          </a:p>
          <a:p>
            <a:pPr lvl="1">
              <a:defRPr/>
            </a:pPr>
            <a:r>
              <a:rPr lang="en-US" sz="2400" dirty="0" smtClean="0"/>
              <a:t>Accord with </a:t>
            </a:r>
            <a:r>
              <a:rPr lang="en-US" sz="2400" dirty="0" err="1" smtClean="0"/>
              <a:t>Brzozowski</a:t>
            </a:r>
            <a:r>
              <a:rPr lang="en-US" sz="2400" dirty="0"/>
              <a:t> </a:t>
            </a:r>
            <a:r>
              <a:rPr lang="en-US" sz="2400" dirty="0" smtClean="0"/>
              <a:t>and Crossley (2010)</a:t>
            </a:r>
          </a:p>
          <a:p>
            <a:pPr marL="0" indent="0">
              <a:buFont typeface="Arial" charset="0"/>
              <a:buNone/>
              <a:defRPr/>
            </a:pPr>
            <a:endParaRPr lang="en-US" sz="2800" dirty="0" smtClean="0"/>
          </a:p>
          <a:p>
            <a:pPr>
              <a:defRPr/>
            </a:pPr>
            <a:r>
              <a:rPr lang="en-US" sz="2800" dirty="0" smtClean="0"/>
              <a:t>Little apparent impact on overall savings rate</a:t>
            </a:r>
          </a:p>
          <a:p>
            <a:pPr lvl="1">
              <a:defRPr/>
            </a:pPr>
            <a:r>
              <a:rPr lang="en-US" sz="2400" dirty="0" smtClean="0"/>
              <a:t>Guys at bottom little impact on median or plutocratic mean.</a:t>
            </a:r>
          </a:p>
          <a:p>
            <a:pPr marL="0" indent="0">
              <a:buFont typeface="Arial" charset="0"/>
              <a:buNone/>
              <a:defRPr/>
            </a:pPr>
            <a:endParaRPr lang="en-US" sz="2800" dirty="0" smtClean="0"/>
          </a:p>
          <a:p>
            <a:pPr>
              <a:defRPr/>
            </a:pPr>
            <a:r>
              <a:rPr lang="en-US" sz="2800" dirty="0" smtClean="0"/>
              <a:t>Findings tentative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3C0F3A-4FC9-48C2-A2FF-DEB8B8029FA1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/>
              <a:t>Exploration #2: coverage and response rates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 smtClean="0"/>
              <a:t>Response rates in surveys has been declining in most countries.</a:t>
            </a:r>
          </a:p>
          <a:p>
            <a:pPr marL="0" indent="0">
              <a:buFont typeface="Arial" charset="0"/>
              <a:buNone/>
              <a:defRPr/>
            </a:pPr>
            <a:endParaRPr lang="en-US" sz="2400" dirty="0" smtClean="0"/>
          </a:p>
          <a:p>
            <a:pPr>
              <a:defRPr/>
            </a:pPr>
            <a:r>
              <a:rPr lang="en-US" sz="2400" dirty="0" smtClean="0"/>
              <a:t>Coverage rates (percent of PCE covered by CEX) have been declining in US.</a:t>
            </a:r>
          </a:p>
          <a:p>
            <a:pPr marL="0" indent="0">
              <a:buFont typeface="Arial" charset="0"/>
              <a:buNone/>
              <a:defRPr/>
            </a:pPr>
            <a:endParaRPr lang="en-US" sz="2400" dirty="0" smtClean="0"/>
          </a:p>
          <a:p>
            <a:pPr>
              <a:defRPr/>
            </a:pPr>
            <a:r>
              <a:rPr lang="en-US" sz="2400" dirty="0" smtClean="0"/>
              <a:t>Does this have any impact on estimates of savings rates?</a:t>
            </a:r>
          </a:p>
          <a:p>
            <a:pPr lvl="1">
              <a:defRPr/>
            </a:pPr>
            <a:r>
              <a:rPr lang="en-US" sz="2400" dirty="0" smtClean="0"/>
              <a:t>Recall our framework: has to change both Y and C differentially through time.</a:t>
            </a:r>
          </a:p>
          <a:p>
            <a:pPr marL="457200" lvl="1" indent="0">
              <a:buFont typeface="Arial" charset="0"/>
              <a:buNone/>
              <a:defRPr/>
            </a:pPr>
            <a:endParaRPr lang="en-US" dirty="0" smtClean="0"/>
          </a:p>
          <a:p>
            <a:pPr lvl="1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731B11-570C-47D5-8289-98C2D00AA22B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Survey response rates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90BADF-C1CF-451A-834E-5B5427C487F0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  <p:pic>
        <p:nvPicPr>
          <p:cNvPr id="38916" name="Content Placeholder 6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524000" y="1447800"/>
            <a:ext cx="6045200" cy="4395788"/>
          </a:xfrm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Coverage United States</a:t>
            </a:r>
          </a:p>
        </p:txBody>
      </p:sp>
      <p:pic>
        <p:nvPicPr>
          <p:cNvPr id="39939" name="Content Placeholder 4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295400" y="1522413"/>
            <a:ext cx="5943600" cy="4322762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8B1BB-AA1D-4920-B57D-F3EF91CD1FA7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Coverage UK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C5B6CD-651D-4EDF-93A7-F58BD321A4DC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  <p:pic>
        <p:nvPicPr>
          <p:cNvPr id="40964" name="Content Placeholder 2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676400" y="1423988"/>
            <a:ext cx="6248400" cy="4545012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/>
              <a:t>Understanding Aggregate Movements in Saving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GB" dirty="0" smtClean="0"/>
              <a:t>An Example: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Alan, Crossley and Low (2010) show that the recent dramatic increase in savings rate can be generated in a life-cycle model with stable preferences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In the their model, agents face a probability of a recession and a probability of a stock market crash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Recessions bring a temporary increase in variance of uninsurable idiosyncratic shocks to permanent income (Blundell, </a:t>
            </a:r>
            <a:r>
              <a:rPr lang="en-GB" dirty="0" err="1" smtClean="0"/>
              <a:t>Pistaferri</a:t>
            </a:r>
            <a:r>
              <a:rPr lang="en-GB" dirty="0" smtClean="0"/>
              <a:t> and Preston, 2009; Blundell, Low and Preston, 2009)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CB4B2A-5598-40D1-96C3-088613B72625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Coverage UK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DD50C1-9B1C-41CD-94CA-FF625FF7F36E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  <p:pic>
        <p:nvPicPr>
          <p:cNvPr id="41988" name="Content Placeholder 4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057400" y="1371600"/>
            <a:ext cx="5940425" cy="4319588"/>
          </a:xfrm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Coverage Canada</a:t>
            </a:r>
          </a:p>
        </p:txBody>
      </p:sp>
      <p:pic>
        <p:nvPicPr>
          <p:cNvPr id="43011" name="Content Placeholder 4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676400" y="1600200"/>
            <a:ext cx="5730875" cy="4167188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7AB426-A948-45BC-AF1C-B9B2898631EC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Coverage Canada 1997+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160AA5-7468-45AB-9F1B-E6F82A5AC58A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  <p:pic>
        <p:nvPicPr>
          <p:cNvPr id="44036" name="Content Placeholder 6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447800" y="1447800"/>
            <a:ext cx="6149975" cy="4471988"/>
          </a:xfrm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Summary: Response rates and coverage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Similar decline in US, UK, and Canada—no decline in AUS.</a:t>
            </a:r>
          </a:p>
          <a:p>
            <a:pPr marL="0" indent="0">
              <a:buFont typeface="Arial" charset="0"/>
              <a:buNone/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Expenditure coverage decline in US and UK, but not at all in Canada.</a:t>
            </a:r>
          </a:p>
          <a:p>
            <a:pPr>
              <a:defRPr/>
            </a:pPr>
            <a:r>
              <a:rPr lang="en-US" dirty="0" smtClean="0"/>
              <a:t>Contrast in UK: income coverage doesn’t trend down.</a:t>
            </a:r>
          </a:p>
          <a:p>
            <a:pPr>
              <a:defRPr/>
            </a:pPr>
            <a:r>
              <a:rPr lang="en-US" dirty="0" smtClean="0"/>
              <a:t>Next: Look at coverage in specific categories.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1A75CF-A18D-4957-89CC-9C68EDB22980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/>
              <a:t>Exploration #3: Coverage by category</a:t>
            </a: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Lots of recent attention to coverage in the US</a:t>
            </a:r>
          </a:p>
          <a:p>
            <a:pPr lvl="1">
              <a:defRPr/>
            </a:pPr>
            <a:r>
              <a:rPr lang="en-US" dirty="0" smtClean="0"/>
              <a:t>Is it low? Is it trending down?</a:t>
            </a:r>
          </a:p>
          <a:p>
            <a:pPr marL="457200" lvl="1" indent="0">
              <a:buFont typeface="Arial" charset="0"/>
              <a:buNone/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What is going on in Canada and the UK?</a:t>
            </a:r>
          </a:p>
          <a:p>
            <a:pPr lvl="1">
              <a:defRPr/>
            </a:pPr>
            <a:r>
              <a:rPr lang="en-US" dirty="0" smtClean="0"/>
              <a:t> Dig in a little more closely.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A21A80-D8B1-4775-B75A-B038066B44A6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UK Adjusted Series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Adjustments made for low coverage:</a:t>
            </a:r>
          </a:p>
          <a:p>
            <a:pPr lvl="1">
              <a:defRPr/>
            </a:pPr>
            <a:r>
              <a:rPr lang="en-US" dirty="0" smtClean="0"/>
              <a:t>Housing expenditures</a:t>
            </a:r>
          </a:p>
          <a:p>
            <a:pPr lvl="1">
              <a:defRPr/>
            </a:pPr>
            <a:r>
              <a:rPr lang="en-US" dirty="0" smtClean="0"/>
              <a:t>Alcohol</a:t>
            </a:r>
          </a:p>
          <a:p>
            <a:pPr lvl="1">
              <a:defRPr/>
            </a:pPr>
            <a:r>
              <a:rPr lang="en-US" dirty="0" smtClean="0"/>
              <a:t>Catering</a:t>
            </a:r>
          </a:p>
          <a:p>
            <a:pPr lvl="1">
              <a:defRPr/>
            </a:pPr>
            <a:endParaRPr lang="en-US" dirty="0"/>
          </a:p>
          <a:p>
            <a:pPr marL="457200" lvl="1" indent="0">
              <a:buFont typeface="Arial" charset="0"/>
              <a:buNone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5E0EEE-6805-4E3F-8D1C-14651F566F7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UK Adjusted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6454E7-0999-41FC-B340-3E91D792A33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48132" name="Content Placeholder 6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066800" y="1447800"/>
            <a:ext cx="6826250" cy="4964113"/>
          </a:xfrm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United Kingdom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7FD08B-081E-4FE5-A29E-CD433D8D958B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  <p:pic>
        <p:nvPicPr>
          <p:cNvPr id="49156" name="Content Placeholder 6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371600" y="1600200"/>
            <a:ext cx="5940425" cy="4319588"/>
          </a:xfrm>
        </p:spPr>
      </p:pic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Canada: Coverage overall</a:t>
            </a:r>
          </a:p>
        </p:txBody>
      </p:sp>
      <p:pic>
        <p:nvPicPr>
          <p:cNvPr id="50179" name="Content Placeholder 4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524000" y="1219200"/>
            <a:ext cx="6254750" cy="4548188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938E3A-0052-4819-B53F-D5F3EBFA396B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‘Core’ consumption</a:t>
            </a:r>
          </a:p>
        </p:txBody>
      </p:sp>
      <p:pic>
        <p:nvPicPr>
          <p:cNvPr id="51203" name="Content Placeholder 4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676400" y="1646238"/>
            <a:ext cx="5943600" cy="4322762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EC66BE-F74F-4956-B987-1D8A19BE7BDA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600" smtClean="0"/>
              <a:t>Example: Alan, Crossley, and Low (2010)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The financial crisis raises saving through two channels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dirty="0" smtClean="0"/>
              <a:t>Wealth losses: </a:t>
            </a:r>
            <a:r>
              <a:rPr lang="en-GB" i="1" dirty="0" smtClean="0"/>
              <a:t>permanent</a:t>
            </a:r>
            <a:r>
              <a:rPr lang="en-GB" dirty="0" smtClean="0"/>
              <a:t> increase in savings rate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dirty="0" smtClean="0"/>
              <a:t>Uncertainty/buffer stock: </a:t>
            </a:r>
            <a:r>
              <a:rPr lang="en-GB" i="1" dirty="0" smtClean="0"/>
              <a:t>temporary</a:t>
            </a:r>
            <a:r>
              <a:rPr lang="en-GB" dirty="0" smtClean="0"/>
              <a:t> increase in saving</a:t>
            </a:r>
          </a:p>
          <a:p>
            <a:pPr marL="457200" lvl="1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GB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Can distinguish these stories in micro-data</a:t>
            </a:r>
            <a:endParaRPr lang="en-GB" dirty="0"/>
          </a:p>
          <a:p>
            <a:pPr marL="457200" lvl="1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GB" dirty="0" smtClean="0"/>
              <a:t>- But for this we need to know how to relate micro to macro.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8D2410-1D3D-4203-B65A-61C626DC33F8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Irregular purchases</a:t>
            </a:r>
          </a:p>
        </p:txBody>
      </p:sp>
      <p:pic>
        <p:nvPicPr>
          <p:cNvPr id="52227" name="Content Placeholder 4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295400" y="1279525"/>
            <a:ext cx="6172200" cy="4487863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176104-6946-4726-B319-541EF131719C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Durables</a:t>
            </a:r>
          </a:p>
        </p:txBody>
      </p:sp>
      <p:pic>
        <p:nvPicPr>
          <p:cNvPr id="53251" name="Content Placeholder 4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447800" y="1447800"/>
            <a:ext cx="6445250" cy="4687888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56061C-8B3C-4086-9502-13C1374EA379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Summary: category analysis</a:t>
            </a:r>
          </a:p>
        </p:txBody>
      </p:sp>
      <p:sp>
        <p:nvSpPr>
          <p:cNvPr id="532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 the UK, a few categories may make a big difference to how the savings graphs look.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/>
              <a:t>F</a:t>
            </a:r>
            <a:r>
              <a:rPr lang="en-US" dirty="0" smtClean="0"/>
              <a:t>or Canada, not much evidence of a decline in any category.</a:t>
            </a:r>
          </a:p>
          <a:p>
            <a:pPr marL="0" indent="0">
              <a:buFont typeface="Arial" charset="0"/>
              <a:buNone/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Level of coverage for irregular purchases much higher in Canada.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3EE59D-A1D3-445D-A988-2FF02A0A1DD5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Progress report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  <a:defRPr/>
            </a:pPr>
            <a:r>
              <a:rPr lang="en-US" sz="2400" dirty="0" smtClean="0"/>
              <a:t>Canada looking good. Why?</a:t>
            </a:r>
          </a:p>
          <a:p>
            <a:pPr marL="914400" lvl="1" indent="-514350">
              <a:buFont typeface="+mj-lt"/>
              <a:buAutoNum type="arabicPeriod"/>
              <a:defRPr/>
            </a:pPr>
            <a:r>
              <a:rPr lang="en-US" sz="2400" dirty="0" smtClean="0"/>
              <a:t>Balance edit doesn’t seem to be a big part of the story.</a:t>
            </a:r>
          </a:p>
          <a:p>
            <a:pPr marL="914400" lvl="1" indent="-514350">
              <a:buFont typeface="+mj-lt"/>
              <a:buAutoNum type="arabicPeriod"/>
              <a:defRPr/>
            </a:pPr>
            <a:r>
              <a:rPr lang="en-US" sz="2400" dirty="0" smtClean="0"/>
              <a:t>Declining response rates? Canada has them too.</a:t>
            </a:r>
          </a:p>
          <a:p>
            <a:pPr marL="400050" lvl="1" indent="0">
              <a:buFont typeface="Arial" charset="0"/>
              <a:buNone/>
              <a:defRPr/>
            </a:pPr>
            <a:endParaRPr lang="en-US" sz="2400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400" dirty="0" smtClean="0"/>
              <a:t>UK: certain expenditure categories seem key.</a:t>
            </a:r>
          </a:p>
          <a:p>
            <a:pPr marL="514350" indent="-514350">
              <a:buFont typeface="+mj-lt"/>
              <a:buAutoNum type="arabicPeriod"/>
              <a:defRPr/>
            </a:pPr>
            <a:endParaRPr lang="en-US" sz="2400" dirty="0"/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400" dirty="0" smtClean="0"/>
              <a:t>Thoughts for directions:</a:t>
            </a:r>
          </a:p>
          <a:p>
            <a:pPr marL="914400" lvl="1" indent="-514350">
              <a:buFont typeface="+mj-lt"/>
              <a:buAutoNum type="arabicPeriod"/>
              <a:defRPr/>
            </a:pPr>
            <a:r>
              <a:rPr lang="en-US" sz="2400" dirty="0" smtClean="0"/>
              <a:t>Look more closely at coverage  by category in UK </a:t>
            </a:r>
            <a:r>
              <a:rPr lang="en-US" sz="2400" dirty="0" err="1" smtClean="0"/>
              <a:t>vs</a:t>
            </a:r>
            <a:r>
              <a:rPr lang="en-US" sz="2400" dirty="0" smtClean="0"/>
              <a:t> US.</a:t>
            </a:r>
          </a:p>
          <a:p>
            <a:pPr marL="914400" lvl="1" indent="-514350">
              <a:buFont typeface="+mj-lt"/>
              <a:buAutoNum type="arabicPeriod"/>
              <a:defRPr/>
            </a:pPr>
            <a:r>
              <a:rPr lang="en-US" sz="2400" dirty="0" smtClean="0"/>
              <a:t>Explore weighting in Canada—does this matter.</a:t>
            </a:r>
          </a:p>
          <a:p>
            <a:pPr marL="914400" lvl="1" indent="-514350">
              <a:buFont typeface="+mj-lt"/>
              <a:buAutoNum type="arabicPeriod"/>
              <a:defRPr/>
            </a:pPr>
            <a:r>
              <a:rPr lang="en-US" sz="2400" dirty="0" smtClean="0"/>
              <a:t>Other ideas . . 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8B69-5D22-4C40-A2BE-C09CA456DFE2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Framework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GB" smtClean="0"/>
              <a:t>		 </a:t>
            </a:r>
          </a:p>
          <a:p>
            <a:pPr eaLnBrk="1" hangingPunct="1"/>
            <a:endParaRPr lang="en-GB" smtClean="0"/>
          </a:p>
          <a:p>
            <a:pPr eaLnBrk="1" hangingPunct="1"/>
            <a:endParaRPr lang="en-GB" sz="2400" smtClean="0"/>
          </a:p>
          <a:p>
            <a:pPr eaLnBrk="1" hangingPunct="1"/>
            <a:endParaRPr lang="en-GB" sz="2400" smtClean="0"/>
          </a:p>
          <a:p>
            <a:pPr eaLnBrk="1" hangingPunct="1"/>
            <a:endParaRPr lang="en-GB" sz="2400" smtClean="0"/>
          </a:p>
          <a:p>
            <a:pPr eaLnBrk="1" hangingPunct="1"/>
            <a:endParaRPr lang="en-GB" sz="2400" smtClean="0"/>
          </a:p>
          <a:p>
            <a:pPr eaLnBrk="1" hangingPunct="1"/>
            <a:r>
              <a:rPr lang="en-GB" sz="2400" smtClean="0"/>
              <a:t>Where </a:t>
            </a:r>
            <a:r>
              <a:rPr lang="en-GB" sz="2400" i="1" smtClean="0"/>
              <a:t>k</a:t>
            </a:r>
            <a:r>
              <a:rPr lang="en-GB" sz="2400" smtClean="0"/>
              <a:t> indexes measures (</a:t>
            </a:r>
            <a:r>
              <a:rPr lang="en-GB" sz="2400" i="1" smtClean="0"/>
              <a:t>NA </a:t>
            </a:r>
            <a:r>
              <a:rPr lang="en-GB" sz="2400" smtClean="0"/>
              <a:t>= National Accounts, </a:t>
            </a:r>
            <a:r>
              <a:rPr lang="en-GB" sz="2400" i="1" smtClean="0"/>
              <a:t>S</a:t>
            </a:r>
            <a:r>
              <a:rPr lang="en-GB" sz="2400" smtClean="0"/>
              <a:t> = survey, </a:t>
            </a:r>
            <a:r>
              <a:rPr lang="en-GB" sz="2400" i="1" smtClean="0"/>
              <a:t>A</a:t>
            </a:r>
            <a:r>
              <a:rPr lang="en-GB" sz="2400" smtClean="0"/>
              <a:t>=Adjusted (Cash Basis) National Accounts), </a:t>
            </a:r>
            <a:r>
              <a:rPr lang="en-GB" sz="2400" i="1" smtClean="0"/>
              <a:t>c</a:t>
            </a:r>
            <a:r>
              <a:rPr lang="en-GB" sz="2400" smtClean="0"/>
              <a:t> indexes countries (UK, US, Can, Aus), and </a:t>
            </a:r>
            <a:r>
              <a:rPr lang="en-GB" sz="2400" i="1" smtClean="0"/>
              <a:t>t</a:t>
            </a:r>
            <a:r>
              <a:rPr lang="en-GB" sz="2400" smtClean="0"/>
              <a:t> indexes time. * denotes “true” and small letters denote logs.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>
              <a:latin typeface="Calibri" pitchFamily="34" charset="0"/>
            </a:endParaRPr>
          </a:p>
        </p:txBody>
      </p:sp>
      <p:graphicFrame>
        <p:nvGraphicFramePr>
          <p:cNvPr id="7173" name="Object 3"/>
          <p:cNvGraphicFramePr>
            <a:graphicFrameLocks noChangeAspect="1"/>
          </p:cNvGraphicFramePr>
          <p:nvPr/>
        </p:nvGraphicFramePr>
        <p:xfrm>
          <a:off x="1219200" y="1524000"/>
          <a:ext cx="6505575" cy="2851150"/>
        </p:xfrm>
        <a:graphic>
          <a:graphicData uri="http://schemas.openxmlformats.org/presentationml/2006/ole">
            <p:oleObj spid="_x0000_s7173" name="Equation" r:id="rId4" imgW="2578100" imgH="1041400" progId="Equation.DSMT4">
              <p:embed/>
            </p:oleObj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EC6C60-D898-4D20-85FD-3E89F95787A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Conceptual Differences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GB" smtClean="0"/>
          </a:p>
          <a:p>
            <a:pPr eaLnBrk="1" hangingPunct="1"/>
            <a:endParaRPr lang="en-GB" smtClean="0"/>
          </a:p>
          <a:p>
            <a:pPr eaLnBrk="1" hangingPunct="1"/>
            <a:r>
              <a:rPr lang="en-GB" sz="2400" smtClean="0"/>
              <a:t>Where  </a:t>
            </a:r>
            <a:r>
              <a:rPr lang="el-GR" sz="2400" i="1" smtClean="0"/>
              <a:t>α</a:t>
            </a:r>
            <a:r>
              <a:rPr lang="en-GB" sz="2400" smtClean="0"/>
              <a:t> and  </a:t>
            </a:r>
            <a:r>
              <a:rPr lang="el-GR" sz="2400" smtClean="0"/>
              <a:t>δ</a:t>
            </a:r>
            <a:r>
              <a:rPr lang="en-GB" sz="2400" smtClean="0"/>
              <a:t> are conceptual differences which we can correct for; </a:t>
            </a:r>
            <a:r>
              <a:rPr lang="en-GB" sz="2400" i="1" smtClean="0"/>
              <a:t>v</a:t>
            </a:r>
            <a:r>
              <a:rPr lang="en-GB" sz="2400" smtClean="0"/>
              <a:t> and </a:t>
            </a:r>
            <a:r>
              <a:rPr lang="en-GB" sz="2400" i="1" smtClean="0"/>
              <a:t>u </a:t>
            </a:r>
            <a:r>
              <a:rPr lang="en-GB" sz="2400" smtClean="0"/>
              <a:t> are conceptual differences we can’t correct for. </a:t>
            </a:r>
          </a:p>
          <a:p>
            <a:pPr eaLnBrk="1" hangingPunct="1"/>
            <a:r>
              <a:rPr lang="en-GB" sz="2400" smtClean="0"/>
              <a:t>Denote adjusted (or cash basis) national account measures by </a:t>
            </a:r>
            <a:r>
              <a:rPr lang="en-GB" sz="2400" i="1" smtClean="0"/>
              <a:t>ANA</a:t>
            </a:r>
            <a:r>
              <a:rPr lang="en-GB" sz="2400" smtClean="0"/>
              <a:t>:</a:t>
            </a:r>
          </a:p>
        </p:txBody>
      </p:sp>
      <p:sp>
        <p:nvSpPr>
          <p:cNvPr id="819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>
              <a:latin typeface="Calibri" pitchFamily="34" charset="0"/>
            </a:endParaRPr>
          </a:p>
        </p:txBody>
      </p:sp>
      <p:graphicFrame>
        <p:nvGraphicFramePr>
          <p:cNvPr id="8197" name="Object 1"/>
          <p:cNvGraphicFramePr>
            <a:graphicFrameLocks noChangeAspect="1"/>
          </p:cNvGraphicFramePr>
          <p:nvPr/>
        </p:nvGraphicFramePr>
        <p:xfrm>
          <a:off x="2590800" y="1447800"/>
          <a:ext cx="3543300" cy="1219200"/>
        </p:xfrm>
        <a:graphic>
          <a:graphicData uri="http://schemas.openxmlformats.org/presentationml/2006/ole">
            <p:oleObj spid="_x0000_s8197" name="Equation" r:id="rId4" imgW="1460500" imgH="508000" progId="Equation.DSMT4">
              <p:embed/>
            </p:oleObj>
          </a:graphicData>
        </a:graphic>
      </p:graphicFrame>
      <p:sp>
        <p:nvSpPr>
          <p:cNvPr id="819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>
              <a:latin typeface="Calibri" pitchFamily="34" charset="0"/>
            </a:endParaRPr>
          </a:p>
        </p:txBody>
      </p:sp>
      <p:graphicFrame>
        <p:nvGraphicFramePr>
          <p:cNvPr id="8199" name="Object 3"/>
          <p:cNvGraphicFramePr>
            <a:graphicFrameLocks noChangeAspect="1"/>
          </p:cNvGraphicFramePr>
          <p:nvPr/>
        </p:nvGraphicFramePr>
        <p:xfrm>
          <a:off x="950913" y="4572000"/>
          <a:ext cx="7432675" cy="1752600"/>
        </p:xfrm>
        <a:graphic>
          <a:graphicData uri="http://schemas.openxmlformats.org/presentationml/2006/ole">
            <p:oleObj spid="_x0000_s8199" name="Equation" r:id="rId5" imgW="3479800" imgH="812800" progId="Equation.DSMT4">
              <p:embed/>
            </p:oleObj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631096-472D-45EB-888A-220ED5EA7E00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Key Conceptual Differences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2000" dirty="0" smtClean="0"/>
              <a:t>Main correctable conceptual differences are</a:t>
            </a:r>
          </a:p>
          <a:p>
            <a:pPr lvl="1" eaLnBrk="1" hangingPunct="1">
              <a:defRPr/>
            </a:pPr>
            <a:r>
              <a:rPr lang="en-GB" sz="2000" dirty="0" smtClean="0"/>
              <a:t>Noncash items: e.g. Imputed rent, imputed income/expenditures from pensions/insurance</a:t>
            </a:r>
          </a:p>
          <a:p>
            <a:pPr lvl="1" eaLnBrk="1" hangingPunct="1">
              <a:defRPr/>
            </a:pPr>
            <a:r>
              <a:rPr lang="en-GB" sz="2000" dirty="0" smtClean="0"/>
              <a:t>Net vs. gross concept for insurance</a:t>
            </a:r>
          </a:p>
          <a:p>
            <a:pPr lvl="1" eaLnBrk="1" hangingPunct="1">
              <a:defRPr/>
            </a:pPr>
            <a:r>
              <a:rPr lang="en-GB" sz="2000" dirty="0" smtClean="0"/>
              <a:t>Categories specifically for NPISH</a:t>
            </a:r>
          </a:p>
          <a:p>
            <a:pPr marL="457200" lvl="1" indent="0" eaLnBrk="1" hangingPunct="1">
              <a:buFont typeface="Arial" charset="0"/>
              <a:buNone/>
              <a:defRPr/>
            </a:pPr>
            <a:endParaRPr lang="en-GB" sz="2000" dirty="0" smtClean="0"/>
          </a:p>
          <a:p>
            <a:pPr eaLnBrk="1" hangingPunct="1">
              <a:defRPr/>
            </a:pPr>
            <a:r>
              <a:rPr lang="en-GB" sz="2000" dirty="0" smtClean="0"/>
              <a:t>Main </a:t>
            </a:r>
            <a:r>
              <a:rPr lang="en-GB" sz="2000" dirty="0" err="1" smtClean="0"/>
              <a:t>uncorrectable</a:t>
            </a:r>
            <a:r>
              <a:rPr lang="en-GB" sz="2000" dirty="0" smtClean="0"/>
              <a:t> conceptual differences are</a:t>
            </a:r>
          </a:p>
          <a:p>
            <a:pPr lvl="1" eaLnBrk="1" hangingPunct="1">
              <a:defRPr/>
            </a:pPr>
            <a:r>
              <a:rPr lang="en-GB" sz="2000" dirty="0" smtClean="0"/>
              <a:t>SNA includes NPISH; In Canada </a:t>
            </a:r>
            <a:r>
              <a:rPr lang="en-GB" sz="2000" dirty="0" err="1" smtClean="0"/>
              <a:t>unincorp</a:t>
            </a:r>
            <a:r>
              <a:rPr lang="en-GB" sz="2000" dirty="0" smtClean="0"/>
              <a:t>. business in ‘household’ sector</a:t>
            </a:r>
          </a:p>
          <a:p>
            <a:pPr lvl="1" eaLnBrk="1" hangingPunct="1">
              <a:defRPr/>
            </a:pPr>
            <a:r>
              <a:rPr lang="en-GB" sz="2000" dirty="0" smtClean="0"/>
              <a:t>Micro survey frames miss some households</a:t>
            </a:r>
          </a:p>
          <a:p>
            <a:pPr lvl="1" eaLnBrk="1" hangingPunct="1">
              <a:defRPr/>
            </a:pPr>
            <a:r>
              <a:rPr lang="en-GB" sz="2000" dirty="0" smtClean="0"/>
              <a:t>Overseas expenditures treated differently</a:t>
            </a:r>
          </a:p>
          <a:p>
            <a:pPr marL="457200" lvl="1" indent="0" eaLnBrk="1" hangingPunct="1">
              <a:buFont typeface="Arial" charset="0"/>
              <a:buNone/>
              <a:defRPr/>
            </a:pPr>
            <a:endParaRPr lang="en-GB" sz="20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AB0192-0400-4133-A911-43E83B85AB41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Measurement Error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GB" smtClean="0"/>
          </a:p>
          <a:p>
            <a:pPr eaLnBrk="1" hangingPunct="1"/>
            <a:endParaRPr lang="en-GB" smtClean="0"/>
          </a:p>
          <a:p>
            <a:pPr eaLnBrk="1" hangingPunct="1"/>
            <a:endParaRPr lang="en-GB" smtClean="0"/>
          </a:p>
          <a:p>
            <a:pPr eaLnBrk="1" hangingPunct="1"/>
            <a:endParaRPr lang="en-GB" smtClean="0"/>
          </a:p>
          <a:p>
            <a:pPr eaLnBrk="1" hangingPunct="1"/>
            <a:endParaRPr lang="en-GB" sz="2000" smtClean="0"/>
          </a:p>
          <a:p>
            <a:pPr eaLnBrk="1" hangingPunct="1"/>
            <a:r>
              <a:rPr lang="en-GB" sz="2000" smtClean="0"/>
              <a:t>In addition to these conceptual errors, there will also be measurement error in each source.</a:t>
            </a:r>
          </a:p>
          <a:p>
            <a:pPr lvl="1" eaLnBrk="1" hangingPunct="1"/>
            <a:r>
              <a:rPr lang="en-GB" sz="2000" smtClean="0"/>
              <a:t>National accounts are revised, rebalanced. The allocation of expenditures to household sector is inexact.</a:t>
            </a:r>
          </a:p>
          <a:p>
            <a:pPr lvl="1" eaLnBrk="1" hangingPunct="1"/>
            <a:r>
              <a:rPr lang="en-GB" sz="2000" smtClean="0"/>
              <a:t>Surveys suffer from non-response, and mis-reporting by those who respond.</a:t>
            </a:r>
          </a:p>
        </p:txBody>
      </p:sp>
      <p:sp>
        <p:nvSpPr>
          <p:cNvPr id="1024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>
              <a:latin typeface="Calibri" pitchFamily="34" charset="0"/>
            </a:endParaRPr>
          </a:p>
        </p:txBody>
      </p:sp>
      <p:graphicFrame>
        <p:nvGraphicFramePr>
          <p:cNvPr id="10245" name="Object 1"/>
          <p:cNvGraphicFramePr>
            <a:graphicFrameLocks noChangeAspect="1"/>
          </p:cNvGraphicFramePr>
          <p:nvPr/>
        </p:nvGraphicFramePr>
        <p:xfrm>
          <a:off x="2465388" y="1787525"/>
          <a:ext cx="4206875" cy="2149475"/>
        </p:xfrm>
        <a:graphic>
          <a:graphicData uri="http://schemas.openxmlformats.org/presentationml/2006/ole">
            <p:oleObj spid="_x0000_s10245" name="Equation" r:id="rId4" imgW="1536700" imgH="787400" progId="Equation.DSMT4">
              <p:embed/>
            </p:oleObj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6A5736-39EF-4AF4-BFBA-4F1C09F115F2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865</TotalTime>
  <Words>1549</Words>
  <Application>Microsoft Office PowerPoint</Application>
  <PresentationFormat>On-screen Show (4:3)</PresentationFormat>
  <Paragraphs>375</Paragraphs>
  <Slides>53</Slides>
  <Notes>53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7" baseType="lpstr">
      <vt:lpstr>Arial</vt:lpstr>
      <vt:lpstr>Calibri</vt:lpstr>
      <vt:lpstr>Office Theme</vt:lpstr>
      <vt:lpstr>Equation</vt:lpstr>
      <vt:lpstr>An international comparison of savings rates from microdata and national accounts</vt:lpstr>
      <vt:lpstr>Why does this matter?</vt:lpstr>
      <vt:lpstr>Understanding Aggregate Movements in Saving</vt:lpstr>
      <vt:lpstr>Understanding Aggregate Movements in Saving</vt:lpstr>
      <vt:lpstr>Example: Alan, Crossley, and Low (2010)</vt:lpstr>
      <vt:lpstr>Framework</vt:lpstr>
      <vt:lpstr>Conceptual Differences</vt:lpstr>
      <vt:lpstr>Key Conceptual Differences</vt:lpstr>
      <vt:lpstr>Measurement Error</vt:lpstr>
      <vt:lpstr>Putting it together</vt:lpstr>
      <vt:lpstr>Game Plan</vt:lpstr>
      <vt:lpstr>Household Expenditure Surveys</vt:lpstr>
      <vt:lpstr>What we have done so far</vt:lpstr>
      <vt:lpstr>Digression on Aggregation (1)</vt:lpstr>
      <vt:lpstr>Digression on Aggregation (2)</vt:lpstr>
      <vt:lpstr>What we do</vt:lpstr>
      <vt:lpstr>What’s in the raw measures</vt:lpstr>
      <vt:lpstr>United States</vt:lpstr>
      <vt:lpstr>United Kingdom</vt:lpstr>
      <vt:lpstr>Australia</vt:lpstr>
      <vt:lpstr>Canada</vt:lpstr>
      <vt:lpstr>Canada: 1997+ SHS era</vt:lpstr>
      <vt:lpstr>Basic Savings: Summary</vt:lpstr>
      <vt:lpstr>Canada Adjustments</vt:lpstr>
      <vt:lpstr>Canada: adjusted</vt:lpstr>
      <vt:lpstr>Canada: adjusted, mortgage expensed</vt:lpstr>
      <vt:lpstr>Summary of adjusted Series</vt:lpstr>
      <vt:lpstr>What we do</vt:lpstr>
      <vt:lpstr>Exploration #1: The Balance Edit ‘experiment’</vt:lpstr>
      <vt:lpstr>Exploration #1: The Balance Edit ‘experiment’</vt:lpstr>
      <vt:lpstr>Median Savings by (actual) income vingtile</vt:lpstr>
      <vt:lpstr>Average Expenditures by (actual) income vingtile</vt:lpstr>
      <vt:lpstr>Income by Expenditure vingtile</vt:lpstr>
      <vt:lpstr>Balance Edit impact on adjusted savings rate</vt:lpstr>
      <vt:lpstr>Summary of Balance Edit</vt:lpstr>
      <vt:lpstr>Exploration #2: coverage and response rates </vt:lpstr>
      <vt:lpstr>Survey response rates</vt:lpstr>
      <vt:lpstr>Coverage United States</vt:lpstr>
      <vt:lpstr>Coverage UK</vt:lpstr>
      <vt:lpstr>Coverage UK</vt:lpstr>
      <vt:lpstr>Coverage Canada</vt:lpstr>
      <vt:lpstr>Coverage Canada 1997+</vt:lpstr>
      <vt:lpstr>Summary: Response rates and coverage</vt:lpstr>
      <vt:lpstr>Exploration #3: Coverage by category</vt:lpstr>
      <vt:lpstr>UK Adjusted Series</vt:lpstr>
      <vt:lpstr>UK Adjusted</vt:lpstr>
      <vt:lpstr>United Kingdom</vt:lpstr>
      <vt:lpstr>Canada: Coverage overall</vt:lpstr>
      <vt:lpstr>‘Core’ consumption</vt:lpstr>
      <vt:lpstr>Irregular purchases</vt:lpstr>
      <vt:lpstr>Durables</vt:lpstr>
      <vt:lpstr>Summary: category analysis</vt:lpstr>
      <vt:lpstr>Progress report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does this matter?</dc:title>
  <dc:creator>Kevin Milligan</dc:creator>
  <cp:lastModifiedBy>cbeck</cp:lastModifiedBy>
  <cp:revision>59</cp:revision>
  <dcterms:created xsi:type="dcterms:W3CDTF">2006-08-16T00:00:00Z</dcterms:created>
  <dcterms:modified xsi:type="dcterms:W3CDTF">2010-09-29T12:26:03Z</dcterms:modified>
</cp:coreProperties>
</file>