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3" r:id="rId3"/>
    <p:sldId id="274" r:id="rId4"/>
    <p:sldId id="276" r:id="rId5"/>
    <p:sldId id="292" r:id="rId6"/>
    <p:sldId id="277" r:id="rId7"/>
    <p:sldId id="293" r:id="rId8"/>
    <p:sldId id="278" r:id="rId9"/>
    <p:sldId id="279" r:id="rId10"/>
    <p:sldId id="290" r:id="rId11"/>
    <p:sldId id="294" r:id="rId12"/>
    <p:sldId id="291" r:id="rId13"/>
    <p:sldId id="284" r:id="rId14"/>
    <p:sldId id="285" r:id="rId15"/>
    <p:sldId id="286" r:id="rId16"/>
    <p:sldId id="287" r:id="rId17"/>
    <p:sldId id="295" r:id="rId18"/>
    <p:sldId id="288" r:id="rId19"/>
    <p:sldId id="289" r:id="rId2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  <p:clrMru>
    <a:srgbClr val="FFFF66"/>
    <a:srgbClr val="FFCC00"/>
    <a:srgbClr val="00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16" autoAdjust="0"/>
    <p:restoredTop sz="90929"/>
  </p:normalViewPr>
  <p:slideViewPr>
    <p:cSldViewPr>
      <p:cViewPr varScale="1">
        <p:scale>
          <a:sx n="105" d="100"/>
          <a:sy n="105" d="100"/>
        </p:scale>
        <p:origin x="-17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2106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25A0E1FD-15E4-4A15-A51C-BE35A4DB957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2" name="Rectangle 1028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1741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EC2C75E9-AD57-43F1-9B63-3BDF541649F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82" name="Group 1026"/>
          <p:cNvGrpSpPr>
            <a:grpSpLocks/>
          </p:cNvGrpSpPr>
          <p:nvPr/>
        </p:nvGrpSpPr>
        <p:grpSpPr bwMode="auto">
          <a:xfrm>
            <a:off x="-7758113" y="1463675"/>
            <a:ext cx="16902113" cy="10795000"/>
            <a:chOff x="-4887" y="922"/>
            <a:chExt cx="10647" cy="6800"/>
          </a:xfrm>
        </p:grpSpPr>
        <p:sp>
          <p:nvSpPr>
            <p:cNvPr id="20483" name="Freeform 1027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/>
              <a:ahLst/>
              <a:cxnLst>
                <a:cxn ang="0">
                  <a:pos x="1523" y="2611"/>
                </a:cxn>
                <a:cxn ang="0">
                  <a:pos x="3698" y="2612"/>
                </a:cxn>
                <a:cxn ang="0">
                  <a:pos x="3698" y="2228"/>
                </a:cxn>
                <a:cxn ang="0">
                  <a:pos x="0" y="0"/>
                </a:cxn>
                <a:cxn ang="0">
                  <a:pos x="160" y="118"/>
                </a:cxn>
                <a:cxn ang="0">
                  <a:pos x="292" y="219"/>
                </a:cxn>
                <a:cxn ang="0">
                  <a:pos x="441" y="347"/>
                </a:cxn>
                <a:cxn ang="0">
                  <a:pos x="585" y="482"/>
                </a:cxn>
                <a:cxn ang="0">
                  <a:pos x="796" y="711"/>
                </a:cxn>
                <a:cxn ang="0">
                  <a:pos x="983" y="955"/>
                </a:cxn>
                <a:cxn ang="0">
                  <a:pos x="1119" y="1168"/>
                </a:cxn>
                <a:cxn ang="0">
                  <a:pos x="1238" y="1388"/>
                </a:cxn>
                <a:cxn ang="0">
                  <a:pos x="1331" y="1608"/>
                </a:cxn>
                <a:cxn ang="0">
                  <a:pos x="1400" y="1809"/>
                </a:cxn>
                <a:cxn ang="0">
                  <a:pos x="1447" y="1979"/>
                </a:cxn>
                <a:cxn ang="0">
                  <a:pos x="1490" y="2190"/>
                </a:cxn>
                <a:cxn ang="0">
                  <a:pos x="1511" y="2374"/>
                </a:cxn>
                <a:cxn ang="0">
                  <a:pos x="1523" y="2611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84" name="Arc 1028"/>
            <p:cNvSpPr>
              <a:spLocks/>
            </p:cNvSpPr>
            <p:nvPr/>
          </p:nvSpPr>
          <p:spPr bwMode="auto">
            <a:xfrm>
              <a:off x="-4887" y="922"/>
              <a:ext cx="8474" cy="6800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4979 w 43200"/>
                <a:gd name="T3" fmla="*/ 266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70"/>
                    <a:pt x="9670" y="0"/>
                    <a:pt x="21600" y="0"/>
                  </a:cubicBezTo>
                  <a:cubicBezTo>
                    <a:pt x="22731" y="-1"/>
                    <a:pt x="23861" y="88"/>
                    <a:pt x="24979" y="265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485" name="Rectangle 1029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86" name="Rectangle 103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429000" y="2085975"/>
            <a:ext cx="5638800" cy="1038225"/>
          </a:xfrm>
        </p:spPr>
        <p:txBody>
          <a:bodyPr lIns="92075" rIns="92075"/>
          <a:lstStyle>
            <a:lvl1pPr marL="0" indent="0">
              <a:lnSpc>
                <a:spcPct val="70000"/>
              </a:lnSpc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0487" name="Rectangle 103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8" name="Rectangle 1032"/>
          <p:cNvSpPr>
            <a:spLocks noGrp="1" noChangeArrowheads="1"/>
          </p:cNvSpPr>
          <p:nvPr>
            <p:ph type="ftr" sz="quarter" idx="3"/>
          </p:nvPr>
        </p:nvSpPr>
        <p:spPr>
          <a:xfrm>
            <a:off x="1295400" y="6365875"/>
            <a:ext cx="42672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20489" name="Rectangle 103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2pPr lvl="1">
              <a:defRPr>
                <a:latin typeface="+mn-lt"/>
              </a:defRPr>
            </a:lvl2pPr>
          </a:lstStyle>
          <a:p>
            <a:pPr lvl="1"/>
            <a:fld id="{C2172BC6-6EE6-4EB4-9733-A521FC2DFE20}" type="slidenum">
              <a:rPr lang="en-US"/>
              <a:pPr lvl="1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FF2A628C-1818-4CF6-87CE-B8391B8CE940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609600"/>
            <a:ext cx="20193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2625" y="609600"/>
            <a:ext cx="59086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6739FAC-A6F2-4A5F-8A94-DD56276BF916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939D86B4-4DB0-4F10-8738-EDA6E75FD26C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0D652AC7-AD2D-4E44-B084-9AAEF10A1DC8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26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3611C56-42F2-4678-94DC-C13508FB3B40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3C6C36EC-FC56-4DD4-8740-CF73C2658929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84235F5E-CE57-4F59-8FB8-7C6AE9F0B974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7005CACF-4B84-4A05-BE4B-3FBA7A42728E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B40AC308-A97D-4988-8461-252FD5FBF9C2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2pPr lvl="1">
              <a:defRPr/>
            </a:lvl2pPr>
          </a:lstStyle>
          <a:p>
            <a:pPr lvl="1"/>
            <a:fld id="{5FFC6468-C51A-4295-A9A3-C6CAC2218D8B}" type="slidenum">
              <a:rPr lang="en-US"/>
              <a:pPr lvl="1"/>
              <a:t>‹#›</a:t>
            </a:fld>
            <a:endParaRPr lang="en-US">
              <a:latin typeface="+mn-lt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Group 2050"/>
          <p:cNvGrpSpPr>
            <a:grpSpLocks/>
          </p:cNvGrpSpPr>
          <p:nvPr/>
        </p:nvGrpSpPr>
        <p:grpSpPr bwMode="auto">
          <a:xfrm>
            <a:off x="-8405813" y="4763"/>
            <a:ext cx="17538701" cy="13690600"/>
            <a:chOff x="-5295" y="3"/>
            <a:chExt cx="11048" cy="8624"/>
          </a:xfrm>
        </p:grpSpPr>
        <p:sp>
          <p:nvSpPr>
            <p:cNvPr id="19459" name="Freeform 2051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/>
              <a:ahLst/>
              <a:cxnLst>
                <a:cxn ang="0">
                  <a:pos x="1905" y="3312"/>
                </a:cxn>
                <a:cxn ang="0">
                  <a:pos x="2358" y="3313"/>
                </a:cxn>
                <a:cxn ang="0">
                  <a:pos x="2358" y="1437"/>
                </a:cxn>
                <a:cxn ang="0">
                  <a:pos x="0" y="0"/>
                </a:cxn>
                <a:cxn ang="0">
                  <a:pos x="201" y="150"/>
                </a:cxn>
                <a:cxn ang="0">
                  <a:pos x="366" y="279"/>
                </a:cxn>
                <a:cxn ang="0">
                  <a:pos x="552" y="441"/>
                </a:cxn>
                <a:cxn ang="0">
                  <a:pos x="732" y="612"/>
                </a:cxn>
                <a:cxn ang="0">
                  <a:pos x="996" y="903"/>
                </a:cxn>
                <a:cxn ang="0">
                  <a:pos x="1230" y="1212"/>
                </a:cxn>
                <a:cxn ang="0">
                  <a:pos x="1400" y="1482"/>
                </a:cxn>
                <a:cxn ang="0">
                  <a:pos x="1548" y="1761"/>
                </a:cxn>
                <a:cxn ang="0">
                  <a:pos x="1665" y="2040"/>
                </a:cxn>
                <a:cxn ang="0">
                  <a:pos x="1751" y="2295"/>
                </a:cxn>
                <a:cxn ang="0">
                  <a:pos x="1809" y="2511"/>
                </a:cxn>
                <a:cxn ang="0">
                  <a:pos x="1863" y="2778"/>
                </a:cxn>
                <a:cxn ang="0">
                  <a:pos x="1890" y="3012"/>
                </a:cxn>
                <a:cxn ang="0">
                  <a:pos x="1905" y="3312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folHlink">
                    <a:gamma/>
                    <a:shade val="46275"/>
                    <a:invGamma/>
                  </a:schemeClr>
                </a:gs>
                <a:gs pos="100000">
                  <a:schemeClr val="folHlink"/>
                </a:gs>
              </a:gsLst>
              <a:lin ang="0" scaled="1"/>
            </a:gradFill>
            <a:ln w="9525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460" name="Arc 2052"/>
            <p:cNvSpPr>
              <a:spLocks/>
            </p:cNvSpPr>
            <p:nvPr/>
          </p:nvSpPr>
          <p:spPr bwMode="auto">
            <a:xfrm>
              <a:off x="-5295" y="3"/>
              <a:ext cx="10596" cy="8624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3200 w 43200"/>
                <a:gd name="T1" fmla="*/ 21600 h 43200"/>
                <a:gd name="T2" fmla="*/ 21600 w 43200"/>
                <a:gd name="T3" fmla="*/ 0 h 43200"/>
                <a:gd name="T4" fmla="*/ 21600 w 43200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3200" h="43200" fill="none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</a:path>
                <a:path w="43200" h="43200" stroke="0" extrusionOk="0">
                  <a:moveTo>
                    <a:pt x="43200" y="21600"/>
                  </a:moveTo>
                  <a:cubicBezTo>
                    <a:pt x="43200" y="33529"/>
                    <a:pt x="33529" y="43200"/>
                    <a:pt x="21600" y="43200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-1" y="9670"/>
                    <a:pt x="9670" y="0"/>
                    <a:pt x="21599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12700" cap="sq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61" name="Rectangle 2053"/>
          <p:cNvSpPr>
            <a:spLocks noGrp="1" noChangeArrowheads="1"/>
          </p:cNvSpPr>
          <p:nvPr>
            <p:ph type="title"/>
          </p:nvPr>
        </p:nvSpPr>
        <p:spPr bwMode="auto">
          <a:xfrm>
            <a:off x="682625" y="609600"/>
            <a:ext cx="80803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9462" name="Rectangle 205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2625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2562" tIns="46038" rIns="182562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9463" name="Rectangle 205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15188" y="6442075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19464" name="Rectangle 205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82625" y="6365875"/>
            <a:ext cx="4267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r>
              <a:rPr lang="en-US"/>
              <a:t>Stern Economics</a:t>
            </a:r>
          </a:p>
        </p:txBody>
      </p:sp>
      <p:sp>
        <p:nvSpPr>
          <p:cNvPr id="19465" name="Rectangle 205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99313" y="6148388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0" rIns="92075" bIns="0" numCol="1" anchor="b" anchorCtr="0" compatLnSpc="1">
            <a:prstTxWarp prst="textNoShape">
              <a:avLst/>
            </a:prstTxWarp>
          </a:bodyPr>
          <a:lstStyle>
            <a:lvl2pPr lvl="1" algn="r">
              <a:defRPr sz="1400">
                <a:latin typeface="+mj-lt"/>
              </a:defRPr>
            </a:lvl2pPr>
          </a:lstStyle>
          <a:p>
            <a:pPr lvl="1"/>
            <a:fld id="{C6E95FE6-8E66-4FF1-990A-943974BDDD57}" type="slidenum">
              <a:rPr lang="en-US"/>
              <a:pPr lvl="1"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lnSpc>
          <a:spcPct val="90000"/>
        </a:lnSpc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00CCFF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93813" y="762000"/>
            <a:ext cx="7772400" cy="1524000"/>
          </a:xfrm>
        </p:spPr>
        <p:txBody>
          <a:bodyPr/>
          <a:lstStyle/>
          <a:p>
            <a:r>
              <a:rPr lang="en-US" sz="4000"/>
              <a:t>Increasing Spectrum for Broadband: What Are the Options?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2514600"/>
            <a:ext cx="6172200" cy="1828800"/>
          </a:xfrm>
        </p:spPr>
        <p:txBody>
          <a:bodyPr/>
          <a:lstStyle/>
          <a:p>
            <a:r>
              <a:rPr lang="en-US"/>
              <a:t>Lawrence J. White</a:t>
            </a:r>
          </a:p>
          <a:p>
            <a:r>
              <a:rPr lang="en-US"/>
              <a:t>Stern School of Business</a:t>
            </a:r>
          </a:p>
          <a:p>
            <a:r>
              <a:rPr lang="en-US"/>
              <a:t>New York University</a:t>
            </a:r>
          </a:p>
          <a:p>
            <a:r>
              <a:rPr lang="en-US"/>
              <a:t>Lwhite@stern.nyu.edu</a:t>
            </a:r>
          </a:p>
          <a:p>
            <a:endParaRPr lang="en-US"/>
          </a:p>
          <a:p>
            <a:r>
              <a:rPr lang="en-US"/>
              <a:t>Presentation at NBER, Cambridge, MA, July 26, 2010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utoUpdateAnimBg="0"/>
      <p:bldP spid="410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z="4000"/>
              <a:t>Freeing up government-held spectrum in the long run (1)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Use the model of the Government Services Administration</a:t>
            </a:r>
          </a:p>
          <a:p>
            <a:pPr lvl="1"/>
            <a:r>
              <a:rPr lang="en-US"/>
              <a:t>GSA owns or leases buildings</a:t>
            </a:r>
          </a:p>
          <a:p>
            <a:pPr lvl="1"/>
            <a:r>
              <a:rPr lang="en-US"/>
              <a:t>Government agencies lease space in GSA buildings</a:t>
            </a:r>
          </a:p>
          <a:p>
            <a:pPr lvl="1"/>
            <a:r>
              <a:rPr lang="en-US"/>
              <a:t>Agencies pay market-oriented rents to GSA</a:t>
            </a:r>
          </a:p>
          <a:p>
            <a:pPr lvl="1"/>
            <a:r>
              <a:rPr lang="en-US"/>
              <a:t>GSA returns surplus to U.S. Treasury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r>
              <a:rPr lang="en-US" sz="4000"/>
              <a:t>Freeing up government-held spectrum in the long run (2)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A “Government Spectrum Ownership Corporation” should take possession of all government-held spectrum</a:t>
            </a:r>
          </a:p>
          <a:p>
            <a:pPr lvl="1">
              <a:lnSpc>
                <a:spcPct val="90000"/>
              </a:lnSpc>
            </a:pPr>
            <a:r>
              <a:rPr lang="en-US"/>
              <a:t>All agencies would have annual leases, perpetually renewable at the option of the agency</a:t>
            </a:r>
          </a:p>
          <a:p>
            <a:pPr>
              <a:lnSpc>
                <a:spcPct val="80000"/>
              </a:lnSpc>
            </a:pPr>
            <a:r>
              <a:rPr lang="en-US"/>
              <a:t>The GSOC would charge annual rental rates that approximate opportunity costs, return surplus to Treasury</a:t>
            </a:r>
          </a:p>
          <a:p>
            <a:pPr lvl="1">
              <a:lnSpc>
                <a:spcPct val="90000"/>
              </a:lnSpc>
            </a:pPr>
            <a:r>
              <a:rPr lang="en-US"/>
              <a:t>OMB’s annual budget negotiations with agencies would recognize GSOC rents but not adjust one-for-one</a:t>
            </a:r>
          </a:p>
          <a:p>
            <a:pPr>
              <a:lnSpc>
                <a:spcPct val="80000"/>
              </a:lnSpc>
            </a:pPr>
            <a:r>
              <a:rPr lang="en-US"/>
              <a:t>Agencies would have the appropriate incentives to economize on spectrum</a:t>
            </a:r>
          </a:p>
          <a:p>
            <a:pPr>
              <a:lnSpc>
                <a:spcPct val="80000"/>
              </a:lnSpc>
            </a:pPr>
            <a:r>
              <a:rPr lang="en-US"/>
              <a:t>Surplus GSOC spectrum could be auctioned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Broadcast TV Spectrum</a:t>
            </a:r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Availability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Broadcast TV currently uses 294 MHz of spectrum</a:t>
            </a:r>
          </a:p>
          <a:p>
            <a:r>
              <a:rPr lang="en-US"/>
              <a:t>Less than 10% of all U.S. households exclusively use over-the-air broadcasts</a:t>
            </a:r>
          </a:p>
          <a:p>
            <a:r>
              <a:rPr lang="en-US"/>
              <a:t>The current market value of that spectrum (for TV broadcast use) is about $12 billion</a:t>
            </a:r>
          </a:p>
          <a:p>
            <a:r>
              <a:rPr lang="en-US"/>
              <a:t>The market value of that spectrum if auctioned for alternative uses could be $60-$120 billion</a:t>
            </a:r>
          </a:p>
          <a:p>
            <a:r>
              <a:rPr lang="en-US"/>
              <a:t>The value of the new services for consumers would likely be 10 times these amounts</a:t>
            </a:r>
          </a:p>
          <a:p>
            <a:r>
              <a:rPr lang="en-US"/>
              <a:t>How to free up this spectrum?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Freeing up broadcast TV spectrum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Retain only standard-definition video stream; or</a:t>
            </a:r>
          </a:p>
          <a:p>
            <a:r>
              <a:rPr lang="en-US"/>
              <a:t>Retain only VHF (2-13) over-the-air channels; or</a:t>
            </a:r>
          </a:p>
          <a:p>
            <a:r>
              <a:rPr lang="en-US"/>
              <a:t>Subsidize the transition of </a:t>
            </a:r>
            <a:r>
              <a:rPr lang="en-US" u="sng"/>
              <a:t>all</a:t>
            </a:r>
            <a:r>
              <a:rPr lang="en-US"/>
              <a:t> over-the-air viewers to MVPDs</a:t>
            </a:r>
          </a:p>
          <a:p>
            <a:pPr lvl="1"/>
            <a:r>
              <a:rPr lang="en-US"/>
              <a:t>Lifetime subscriptions would cost about $9.3 billion</a:t>
            </a:r>
          </a:p>
          <a:p>
            <a:pPr lvl="2"/>
            <a:r>
              <a:rPr lang="en-US"/>
              <a:t>Federal government revenues from spectrum auctions would be more than adequate</a:t>
            </a:r>
          </a:p>
          <a:p>
            <a:pPr lvl="2"/>
            <a:r>
              <a:rPr lang="en-US"/>
              <a:t>Need to prevent current MVPD subscribers from canceling so as to qualify for subsidy</a:t>
            </a:r>
          </a:p>
          <a:p>
            <a:pPr lvl="1"/>
            <a:r>
              <a:rPr lang="en-US"/>
              <a:t>Hold reverse auctions in which MVPDs bid for blocks of transitioning viewers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z="4000"/>
              <a:t>Who would get the windfall from auctioning the broadcast TV spectrum?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Option 1: Incumbent broadcasters keep their (now flexible) spectrum</a:t>
            </a:r>
          </a:p>
          <a:p>
            <a:pPr lvl="1"/>
            <a:r>
              <a:rPr lang="en-US"/>
              <a:t>Government clears and auctions the “white spaces”</a:t>
            </a:r>
          </a:p>
          <a:p>
            <a:pPr lvl="1"/>
            <a:r>
              <a:rPr lang="en-US"/>
              <a:t>Government also gains tax revenues from increased broadcaster profits</a:t>
            </a:r>
          </a:p>
          <a:p>
            <a:r>
              <a:rPr lang="en-US"/>
              <a:t>Option 2: The government clears the spectrum and auctions it</a:t>
            </a:r>
          </a:p>
          <a:p>
            <a:pPr lvl="1"/>
            <a:r>
              <a:rPr lang="en-US"/>
              <a:t>Incumbent broadcasters are given transferable auction vouchers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Mobile Satellite Service Spectrum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Availability</a:t>
            </a: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About 154 MHz of spectrum</a:t>
            </a:r>
          </a:p>
          <a:p>
            <a:r>
              <a:rPr lang="en-US"/>
              <a:t>Underutilized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Freeing up MSS spectrum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Allow it to be flexibly used</a:t>
            </a:r>
          </a:p>
          <a:p>
            <a:pPr lvl="1"/>
            <a:r>
              <a:rPr lang="en-US"/>
              <a:t>How will the windfall be shared?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Conclusion</a:t>
            </a:r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There are large social gains to devoting more spectrum to mobile broadband</a:t>
            </a:r>
          </a:p>
          <a:p>
            <a:pPr>
              <a:lnSpc>
                <a:spcPct val="80000"/>
              </a:lnSpc>
            </a:pPr>
            <a:r>
              <a:rPr lang="en-US"/>
              <a:t>There are 3 prominent potential sources of spectrum for more flexible licensing</a:t>
            </a:r>
          </a:p>
          <a:p>
            <a:pPr lvl="1">
              <a:lnSpc>
                <a:spcPct val="90000"/>
              </a:lnSpc>
            </a:pPr>
            <a:r>
              <a:rPr lang="en-US"/>
              <a:t>Under-utilized government spectrum</a:t>
            </a:r>
          </a:p>
          <a:p>
            <a:pPr lvl="1">
              <a:lnSpc>
                <a:spcPct val="90000"/>
              </a:lnSpc>
            </a:pPr>
            <a:r>
              <a:rPr lang="en-US"/>
              <a:t>Broadcast TV spectrum</a:t>
            </a:r>
          </a:p>
          <a:p>
            <a:pPr lvl="1">
              <a:lnSpc>
                <a:spcPct val="90000"/>
              </a:lnSpc>
            </a:pPr>
            <a:r>
              <a:rPr lang="en-US"/>
              <a:t>Mobile satellite service spectrum</a:t>
            </a:r>
          </a:p>
          <a:p>
            <a:pPr>
              <a:lnSpc>
                <a:spcPct val="80000"/>
              </a:lnSpc>
            </a:pPr>
            <a:r>
              <a:rPr lang="en-US"/>
              <a:t>Freeing up spectrum from these sources is feasible</a:t>
            </a:r>
          </a:p>
          <a:p>
            <a:pPr lvl="1">
              <a:lnSpc>
                <a:spcPct val="90000"/>
              </a:lnSpc>
            </a:pPr>
            <a:r>
              <a:rPr lang="en-US"/>
              <a:t>Consumers gain, incumbents gain, federal government revenues increase</a:t>
            </a:r>
          </a:p>
          <a:p>
            <a:pPr>
              <a:lnSpc>
                <a:spcPct val="80000"/>
              </a:lnSpc>
            </a:pPr>
            <a:r>
              <a:rPr lang="en-US"/>
              <a:t>This is truly a “win-win” opportunity that should be seized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53251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Recent TPI paper</a:t>
            </a:r>
          </a:p>
          <a:p>
            <a:r>
              <a:rPr lang="en-US"/>
              <a:t>The expanding demand for mobile broadband</a:t>
            </a:r>
          </a:p>
          <a:p>
            <a:r>
              <a:rPr lang="en-US"/>
              <a:t>The problem of the supply of spectrum</a:t>
            </a:r>
          </a:p>
          <a:p>
            <a:r>
              <a:rPr lang="en-US"/>
              <a:t>The 3 potential sources of supply</a:t>
            </a:r>
          </a:p>
          <a:p>
            <a:pPr lvl="1"/>
            <a:r>
              <a:rPr lang="en-US"/>
              <a:t>Under-utilized government spectrum</a:t>
            </a:r>
          </a:p>
          <a:p>
            <a:pPr lvl="1"/>
            <a:r>
              <a:rPr lang="en-US"/>
              <a:t>Broadcast TV spectrum</a:t>
            </a:r>
          </a:p>
          <a:p>
            <a:pPr lvl="1"/>
            <a:r>
              <a:rPr lang="en-US"/>
              <a:t>Mobile satellite services spectrum</a:t>
            </a:r>
          </a:p>
          <a:p>
            <a:r>
              <a:rPr lang="en-US"/>
              <a:t>Proposals for freeing up spectrum from each source</a:t>
            </a:r>
          </a:p>
          <a:p>
            <a:r>
              <a:rPr lang="en-US"/>
              <a:t>Conclusion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Recent TPI paper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“Increasing Spectrum for Broadband: What Are the Options?”</a:t>
            </a:r>
          </a:p>
          <a:p>
            <a:pPr lvl="1"/>
            <a:r>
              <a:rPr lang="en-US"/>
              <a:t>Thomas M. Lenard, Lawrence J. White, and James L. Riso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z="4000"/>
              <a:t>The expanding demand for mobile broadband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The expansion of wireless broadband is a bright spot in the U.S. economy</a:t>
            </a:r>
          </a:p>
          <a:p>
            <a:r>
              <a:rPr lang="en-US"/>
              <a:t>New uses and services</a:t>
            </a:r>
          </a:p>
          <a:p>
            <a:r>
              <a:rPr lang="en-US"/>
              <a:t>Predictions that the number of users will double between 2008 and 2013</a:t>
            </a:r>
          </a:p>
          <a:p>
            <a:r>
              <a:rPr lang="en-US"/>
              <a:t>More spectrum is needed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z="4000"/>
              <a:t>The problem of the supply of spectrum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Most spectrum is locked into narrow uses by “command-and-control” regulation</a:t>
            </a:r>
          </a:p>
          <a:p>
            <a:pPr lvl="1"/>
            <a:r>
              <a:rPr lang="en-US"/>
              <a:t>Flexibly licensed spectrum accounts for only a small fraction of all spectrum</a:t>
            </a:r>
          </a:p>
          <a:p>
            <a:r>
              <a:rPr lang="en-US"/>
              <a:t>The unavailability of more spectrum for wireless broadband will mean</a:t>
            </a:r>
          </a:p>
          <a:p>
            <a:pPr lvl="1"/>
            <a:r>
              <a:rPr lang="en-US"/>
              <a:t>Slower expansion</a:t>
            </a:r>
          </a:p>
          <a:p>
            <a:pPr lvl="1"/>
            <a:r>
              <a:rPr lang="en-US"/>
              <a:t>Higher prices</a:t>
            </a:r>
          </a:p>
          <a:p>
            <a:pPr lvl="1"/>
            <a:r>
              <a:rPr lang="en-US"/>
              <a:t>Delay in new services</a:t>
            </a:r>
          </a:p>
          <a:p>
            <a:pPr lvl="1"/>
            <a:r>
              <a:rPr lang="en-US"/>
              <a:t>Loss of consumer satisfaction</a:t>
            </a:r>
          </a:p>
          <a:p>
            <a:pPr lvl="1"/>
            <a:r>
              <a:rPr lang="en-US"/>
              <a:t>Loss of potential government revenues from auctions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z="4000"/>
              <a:t>Where can additional spectrum come from?</a:t>
            </a: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Freeing up government-held spectrum</a:t>
            </a:r>
          </a:p>
          <a:p>
            <a:r>
              <a:rPr lang="en-US"/>
              <a:t>Broadcast TV spectrum</a:t>
            </a:r>
          </a:p>
          <a:p>
            <a:r>
              <a:rPr lang="en-US"/>
              <a:t>Mobile satellite service spectrum</a:t>
            </a:r>
          </a:p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Government-Held Spectrum</a:t>
            </a:r>
          </a:p>
        </p:txBody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/>
              <a:t>The dilemma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Difficult to know whether government-held spectrum is being used efficiently</a:t>
            </a:r>
          </a:p>
          <a:p>
            <a:pPr lvl="1"/>
            <a:r>
              <a:rPr lang="en-US"/>
              <a:t>Strong suspicion of inefficiency</a:t>
            </a:r>
          </a:p>
          <a:p>
            <a:r>
              <a:rPr lang="en-US"/>
              <a:t>Difficult to motivate government agencies to consider the opportunity costs of spectrum</a:t>
            </a:r>
          </a:p>
          <a:p>
            <a:pPr lvl="1"/>
            <a:r>
              <a:rPr lang="en-US"/>
              <a:t>The absence of a market context</a:t>
            </a:r>
          </a:p>
          <a:p>
            <a:pPr lvl="1"/>
            <a:r>
              <a:rPr lang="en-US"/>
              <a:t>The absence of a profit motive</a:t>
            </a:r>
          </a:p>
          <a:p>
            <a:pPr lvl="1"/>
            <a:r>
              <a:rPr lang="en-US"/>
              <a:t>Spectrum licenses, once obtained, are a free good</a:t>
            </a:r>
          </a:p>
          <a:p>
            <a:pPr lvl="1"/>
            <a:r>
              <a:rPr lang="en-US"/>
              <a:t>Budget re-allocations could net-out the extra revenues from any sale of surplus spectrum</a:t>
            </a:r>
          </a:p>
          <a:p>
            <a:pPr lvl="2"/>
            <a:r>
              <a:rPr lang="en-US"/>
              <a:t>So why not just hold on to it?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219200"/>
          </a:xfrm>
        </p:spPr>
        <p:txBody>
          <a:bodyPr/>
          <a:lstStyle/>
          <a:p>
            <a:r>
              <a:rPr lang="en-US" sz="4000"/>
              <a:t>Freeing up government-held spectrum in the short run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71600"/>
            <a:ext cx="9144000" cy="5486400"/>
          </a:xfrm>
        </p:spPr>
        <p:txBody>
          <a:bodyPr/>
          <a:lstStyle/>
          <a:p>
            <a:r>
              <a:rPr lang="en-US"/>
              <a:t>NAS study to provide a census of government-held spectrum and likely sources of surplus spectrum</a:t>
            </a:r>
          </a:p>
          <a:p>
            <a:r>
              <a:rPr lang="en-US"/>
              <a:t>Government task force to recommend spectrum package for auctioning</a:t>
            </a:r>
          </a:p>
          <a:p>
            <a:r>
              <a:rPr lang="en-US"/>
              <a:t>Annual NTIA reports on likely surplus spectrum</a:t>
            </a:r>
          </a:p>
          <a:p>
            <a:r>
              <a:rPr lang="en-US"/>
              <a:t>OMB becomes a skeptical auditor of government-held spectrum</a:t>
            </a:r>
          </a:p>
          <a:p>
            <a:r>
              <a:rPr lang="en-US"/>
              <a:t>Agency incentive programs for employees to economize on the use of spectrum</a:t>
            </a:r>
          </a:p>
          <a:p>
            <a:r>
              <a:rPr lang="en-US"/>
              <a:t>Agencies should pay opportunity costs for any new/additional spectrum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aining">
  <a:themeElements>
    <a:clrScheme name="Train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CCFF"/>
      </a:accent1>
      <a:accent2>
        <a:srgbClr val="FFFF00"/>
      </a:accent2>
      <a:accent3>
        <a:srgbClr val="AAAAFF"/>
      </a:accent3>
      <a:accent4>
        <a:srgbClr val="DADADA"/>
      </a:accent4>
      <a:accent5>
        <a:srgbClr val="AAE2FF"/>
      </a:accent5>
      <a:accent6>
        <a:srgbClr val="E7E700"/>
      </a:accent6>
      <a:hlink>
        <a:srgbClr val="FF0033"/>
      </a:hlink>
      <a:folHlink>
        <a:srgbClr val="3366FF"/>
      </a:folHlink>
    </a:clrScheme>
    <a:fontScheme name="Training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rain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CCFF"/>
        </a:accent1>
        <a:accent2>
          <a:srgbClr val="FFFF00"/>
        </a:accent2>
        <a:accent3>
          <a:srgbClr val="AAAAFF"/>
        </a:accent3>
        <a:accent4>
          <a:srgbClr val="DADADA"/>
        </a:accent4>
        <a:accent5>
          <a:srgbClr val="AAE2FF"/>
        </a:accent5>
        <a:accent6>
          <a:srgbClr val="E7E700"/>
        </a:accent6>
        <a:hlink>
          <a:srgbClr val="FF0033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00CCCC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00B9B9"/>
        </a:accent6>
        <a:hlink>
          <a:srgbClr val="CC99FF"/>
        </a:hlink>
        <a:folHlink>
          <a:srgbClr val="66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ain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FFFF0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E7E700"/>
        </a:accent6>
        <a:hlink>
          <a:srgbClr val="6600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ain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FFFF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E7E700"/>
        </a:accent6>
        <a:hlink>
          <a:srgbClr val="CC0000"/>
        </a:hlink>
        <a:folHlink>
          <a:srgbClr val="CC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Office\Templates\1033\Training.pot</Template>
  <TotalTime>12203</TotalTime>
  <Words>807</Words>
  <Application>Microsoft Office PowerPoint</Application>
  <PresentationFormat>On-screen Show (4:3)</PresentationFormat>
  <Paragraphs>106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Times New Roman</vt:lpstr>
      <vt:lpstr>Arial</vt:lpstr>
      <vt:lpstr>Wingdings</vt:lpstr>
      <vt:lpstr>Training</vt:lpstr>
      <vt:lpstr>Increasing Spectrum for Broadband: What Are the Options?</vt:lpstr>
      <vt:lpstr>Overview</vt:lpstr>
      <vt:lpstr>Recent TPI paper</vt:lpstr>
      <vt:lpstr>The expanding demand for mobile broadband</vt:lpstr>
      <vt:lpstr>The problem of the supply of spectrum</vt:lpstr>
      <vt:lpstr>Where can additional spectrum come from?</vt:lpstr>
      <vt:lpstr>Government-Held Spectrum</vt:lpstr>
      <vt:lpstr>The dilemma</vt:lpstr>
      <vt:lpstr>Freeing up government-held spectrum in the short run</vt:lpstr>
      <vt:lpstr>Freeing up government-held spectrum in the long run (1)</vt:lpstr>
      <vt:lpstr>Freeing up government-held spectrum in the long run (2)</vt:lpstr>
      <vt:lpstr>Broadcast TV Spectrum</vt:lpstr>
      <vt:lpstr>Availability</vt:lpstr>
      <vt:lpstr>Freeing up broadcast TV spectrum</vt:lpstr>
      <vt:lpstr>Who would get the windfall from auctioning the broadcast TV spectrum?</vt:lpstr>
      <vt:lpstr>Mobile Satellite Service Spectrum</vt:lpstr>
      <vt:lpstr>Availability</vt:lpstr>
      <vt:lpstr>Freeing up MSS spectrum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cbeck</dc:creator>
  <cp:lastModifiedBy>cbeck</cp:lastModifiedBy>
  <cp:revision>114</cp:revision>
  <cp:lastPrinted>1601-01-01T00:00:00Z</cp:lastPrinted>
  <dcterms:created xsi:type="dcterms:W3CDTF">1601-01-01T00:00:00Z</dcterms:created>
  <dcterms:modified xsi:type="dcterms:W3CDTF">2010-07-30T12:33:52Z</dcterms:modified>
</cp:coreProperties>
</file>