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drawings/drawing4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drawings/drawing5.xml" ContentType="application/vnd.openxmlformats-officedocument.drawingml.chartshape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24"/>
  </p:notesMasterIdLst>
  <p:sldIdLst>
    <p:sldId id="256" r:id="rId2"/>
    <p:sldId id="294" r:id="rId3"/>
    <p:sldId id="298" r:id="rId4"/>
    <p:sldId id="299" r:id="rId5"/>
    <p:sldId id="317" r:id="rId6"/>
    <p:sldId id="318" r:id="rId7"/>
    <p:sldId id="304" r:id="rId8"/>
    <p:sldId id="300" r:id="rId9"/>
    <p:sldId id="305" r:id="rId10"/>
    <p:sldId id="306" r:id="rId11"/>
    <p:sldId id="307" r:id="rId12"/>
    <p:sldId id="308" r:id="rId13"/>
    <p:sldId id="309" r:id="rId14"/>
    <p:sldId id="312" r:id="rId15"/>
    <p:sldId id="310" r:id="rId16"/>
    <p:sldId id="311" r:id="rId17"/>
    <p:sldId id="313" r:id="rId18"/>
    <p:sldId id="315" r:id="rId19"/>
    <p:sldId id="314" r:id="rId20"/>
    <p:sldId id="302" r:id="rId21"/>
    <p:sldId id="303" r:id="rId22"/>
    <p:sldId id="31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ER Daniel" initials="KD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EDED"/>
    <a:srgbClr val="8CC841"/>
    <a:srgbClr val="727272"/>
    <a:srgbClr val="0462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72" autoAdjust="0"/>
    <p:restoredTop sz="91274" autoAdjust="0"/>
  </p:normalViewPr>
  <p:slideViewPr>
    <p:cSldViewPr>
      <p:cViewPr>
        <p:scale>
          <a:sx n="80" d="100"/>
          <a:sy n="80" d="100"/>
        </p:scale>
        <p:origin x="-1008" y="5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main.oecd.org\sdataSTI\Applic\EAS\NESTI\FrascatiRevision2013_14\chapters_and_annexes\ANNEXES\FM_R&amp;D_and_SNA\Capital%20analysis%20OCT2017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main.oecd.org\sdataSTI\Applic\EAS\NESTI\S&amp;T%20indicators%20unit\presentations&amp;missions\2018\CRIW_Mar\Domestic-foreign_analysis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https://portal.oecd.org/eshare/sti/pc/Deliverables/CRIW%20conference%20Mar2018%20paper/Tradechar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main.oecd.org\sdataSTI\Applic\EAS\NESTI\S&amp;T%20indicators%20unit\presentations&amp;missions\2018\CRIW_Mar\Domestic-foreign_analysi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main.oecd.org\sdataSTI\Applic\EAS\NESTI\S&amp;T%20indicators%20unit\presentations&amp;missions\2018\CRIW_Mar\data\USA\bea\rdbilatandaffiliate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https://portal.oecd.org/eshare/sti/pc/Deliverables/CRIW%20conference%20Mar2018%20paper/Tradecharts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https://portal.oecd.org/eshare/sti/pc/Deliverables/CRIW%20conference%20Mar2018%20paper/Tradecharts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main.oecd.org\sdataSTI\Applic\EAS\NESTI\MNEs\FCAvsROWbus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\\main.oecd.org\sdataSTI\Applic\EAS\NESTI\S&amp;T%20indicators%20unit\presentations&amp;missions\2018\CRIW_Mar\data\USA\bea\Part%20II%20I1-I5%20Outward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main.oecd.org\sdataSTI\Applic\EAS\NESTI\S&amp;T%20indicators%20unit\presentations&amp;missions\2018\CRIW_Mar\Domestic-foreign_analysi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9125320042155899E-2"/>
          <c:y val="0.11358879411721549"/>
          <c:w val="0.91585142108910711"/>
          <c:h val="0.76913912081047597"/>
        </c:manualLayout>
      </c:layout>
      <c:lineChart>
        <c:grouping val="standard"/>
        <c:varyColors val="0"/>
        <c:ser>
          <c:idx val="10"/>
          <c:order val="9"/>
          <c:tx>
            <c:strRef>
              <c:f>RDGFCFtoGERD!$A$9</c:f>
              <c:strCache>
                <c:ptCount val="1"/>
                <c:pt idx="0">
                  <c:v>Austria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RDGFCFtoGERD!$D$9:$X$9</c:f>
              <c:numCache>
                <c:formatCode>0%</c:formatCode>
                <c:ptCount val="21"/>
                <c:pt idx="0">
                  <c:v>0.97762503331260553</c:v>
                </c:pt>
                <c:pt idx="1">
                  <c:v>0.98678934691826503</c:v>
                </c:pt>
                <c:pt idx="2">
                  <c:v>0.97741426288978328</c:v>
                </c:pt>
                <c:pt idx="3">
                  <c:v>0.95744940563292047</c:v>
                </c:pt>
                <c:pt idx="4">
                  <c:v>0.92597958424158644</c:v>
                </c:pt>
                <c:pt idx="5">
                  <c:v>0.92200403607145776</c:v>
                </c:pt>
                <c:pt idx="6">
                  <c:v>0.91297014174533186</c:v>
                </c:pt>
                <c:pt idx="7">
                  <c:v>0.89785204361877602</c:v>
                </c:pt>
                <c:pt idx="8">
                  <c:v>0.88506896100341537</c:v>
                </c:pt>
                <c:pt idx="9">
                  <c:v>0.85117074886094912</c:v>
                </c:pt>
                <c:pt idx="10">
                  <c:v>0.81160434574223717</c:v>
                </c:pt>
                <c:pt idx="11">
                  <c:v>0.86547356236449691</c:v>
                </c:pt>
                <c:pt idx="12">
                  <c:v>0.87805364588300661</c:v>
                </c:pt>
                <c:pt idx="13">
                  <c:v>0.83326974083406857</c:v>
                </c:pt>
                <c:pt idx="14">
                  <c:v>0.8942296829637908</c:v>
                </c:pt>
                <c:pt idx="15">
                  <c:v>0.84120132301238226</c:v>
                </c:pt>
                <c:pt idx="16">
                  <c:v>0.8863222670421147</c:v>
                </c:pt>
                <c:pt idx="17">
                  <c:v>0.86802313562679811</c:v>
                </c:pt>
                <c:pt idx="18">
                  <c:v>0.91967199378306907</c:v>
                </c:pt>
                <c:pt idx="19">
                  <c:v>0.8765629921799033</c:v>
                </c:pt>
                <c:pt idx="20">
                  <c:v>0.87362380566496423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C715-4FA6-9246-2A6CB02F6A21}"/>
            </c:ext>
          </c:extLst>
        </c:ser>
        <c:ser>
          <c:idx val="11"/>
          <c:order val="10"/>
          <c:tx>
            <c:strRef>
              <c:f>RDGFCFtoGERD!$A$10</c:f>
              <c:strCache>
                <c:ptCount val="1"/>
                <c:pt idx="0">
                  <c:v>Belgium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RDGFCFtoGERD!$D$10:$X$10</c:f>
              <c:numCache>
                <c:formatCode>0%</c:formatCode>
                <c:ptCount val="21"/>
                <c:pt idx="0">
                  <c:v>0.96898039051386375</c:v>
                </c:pt>
                <c:pt idx="1">
                  <c:v>0.96835504300596198</c:v>
                </c:pt>
                <c:pt idx="2">
                  <c:v>0.96839012357219523</c:v>
                </c:pt>
                <c:pt idx="3">
                  <c:v>0.9596817365312339</c:v>
                </c:pt>
                <c:pt idx="4">
                  <c:v>0.96813777328141737</c:v>
                </c:pt>
                <c:pt idx="5">
                  <c:v>0.89714889871928827</c:v>
                </c:pt>
                <c:pt idx="6">
                  <c:v>0.93760390751719924</c:v>
                </c:pt>
                <c:pt idx="7">
                  <c:v>1.0272582099597183</c:v>
                </c:pt>
                <c:pt idx="8">
                  <c:v>1.0321502202252071</c:v>
                </c:pt>
                <c:pt idx="9">
                  <c:v>1.0439673246715024</c:v>
                </c:pt>
                <c:pt idx="10">
                  <c:v>1.087659593029086</c:v>
                </c:pt>
                <c:pt idx="11">
                  <c:v>1.0289187086726834</c:v>
                </c:pt>
                <c:pt idx="12">
                  <c:v>1.0181170436452105</c:v>
                </c:pt>
                <c:pt idx="13">
                  <c:v>1.043874109862686</c:v>
                </c:pt>
                <c:pt idx="14">
                  <c:v>1.0823874303208849</c:v>
                </c:pt>
                <c:pt idx="15">
                  <c:v>1.0180434056761269</c:v>
                </c:pt>
                <c:pt idx="16">
                  <c:v>1.0236935503610329</c:v>
                </c:pt>
                <c:pt idx="17">
                  <c:v>0.94141038946850941</c:v>
                </c:pt>
                <c:pt idx="18">
                  <c:v>0.93113489490835666</c:v>
                </c:pt>
                <c:pt idx="19">
                  <c:v>1.0250158513086989</c:v>
                </c:pt>
                <c:pt idx="20">
                  <c:v>1.1556034311584131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C715-4FA6-9246-2A6CB02F6A21}"/>
            </c:ext>
          </c:extLst>
        </c:ser>
        <c:ser>
          <c:idx val="12"/>
          <c:order val="11"/>
          <c:tx>
            <c:strRef>
              <c:f>RDGFCFtoGERD!$A$12</c:f>
              <c:strCache>
                <c:ptCount val="1"/>
                <c:pt idx="0">
                  <c:v>Czech Republic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RDGFCFtoGERD!$D$12:$X$12</c:f>
              <c:numCache>
                <c:formatCode>0%</c:formatCode>
                <c:ptCount val="21"/>
                <c:pt idx="0">
                  <c:v>0.94975183442278255</c:v>
                </c:pt>
                <c:pt idx="1">
                  <c:v>0.99647694644097817</c:v>
                </c:pt>
                <c:pt idx="2">
                  <c:v>0.87845400310102983</c:v>
                </c:pt>
                <c:pt idx="3">
                  <c:v>0.910299584517822</c:v>
                </c:pt>
                <c:pt idx="4">
                  <c:v>0.97239783986771933</c:v>
                </c:pt>
                <c:pt idx="5">
                  <c:v>0.99889758071823365</c:v>
                </c:pt>
                <c:pt idx="6">
                  <c:v>1.0204326498923668</c:v>
                </c:pt>
                <c:pt idx="7">
                  <c:v>1.0103477913657866</c:v>
                </c:pt>
                <c:pt idx="8">
                  <c:v>0.8874425126139982</c:v>
                </c:pt>
                <c:pt idx="9">
                  <c:v>0.93925728719140589</c:v>
                </c:pt>
                <c:pt idx="10">
                  <c:v>0.96204700348371797</c:v>
                </c:pt>
                <c:pt idx="11">
                  <c:v>0.89016766150745386</c:v>
                </c:pt>
                <c:pt idx="12">
                  <c:v>0.86818567253031098</c:v>
                </c:pt>
                <c:pt idx="13">
                  <c:v>0.89236486167816487</c:v>
                </c:pt>
                <c:pt idx="14">
                  <c:v>0.94937320279514104</c:v>
                </c:pt>
                <c:pt idx="15">
                  <c:v>0.89958071793172145</c:v>
                </c:pt>
                <c:pt idx="16">
                  <c:v>0.81774051413131521</c:v>
                </c:pt>
                <c:pt idx="17">
                  <c:v>0.83895442402140885</c:v>
                </c:pt>
                <c:pt idx="18">
                  <c:v>0.77446856315607537</c:v>
                </c:pt>
                <c:pt idx="19">
                  <c:v>0.76631700316370444</c:v>
                </c:pt>
                <c:pt idx="20">
                  <c:v>0.78898404768285368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C715-4FA6-9246-2A6CB02F6A21}"/>
            </c:ext>
          </c:extLst>
        </c:ser>
        <c:ser>
          <c:idx val="13"/>
          <c:order val="12"/>
          <c:tx>
            <c:strRef>
              <c:f>RDGFCFtoGERD!$A$13</c:f>
              <c:strCache>
                <c:ptCount val="1"/>
                <c:pt idx="0">
                  <c:v>Denmark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RDGFCFtoGERD!$D$13:$X$13</c:f>
              <c:numCache>
                <c:formatCode>0%</c:formatCode>
                <c:ptCount val="21"/>
                <c:pt idx="0">
                  <c:v>0.92061694439950381</c:v>
                </c:pt>
                <c:pt idx="1">
                  <c:v>0.9550287429414458</c:v>
                </c:pt>
                <c:pt idx="2">
                  <c:v>0.96545353777941989</c:v>
                </c:pt>
                <c:pt idx="3">
                  <c:v>0.93913623842838734</c:v>
                </c:pt>
                <c:pt idx="4">
                  <c:v>0.9101987639799024</c:v>
                </c:pt>
                <c:pt idx="5">
                  <c:v>0.93784305336256257</c:v>
                </c:pt>
                <c:pt idx="6">
                  <c:v>0.96548734274522263</c:v>
                </c:pt>
                <c:pt idx="7">
                  <c:v>0.90197786878104036</c:v>
                </c:pt>
                <c:pt idx="8">
                  <c:v>0.81550460088976273</c:v>
                </c:pt>
                <c:pt idx="9">
                  <c:v>0.87465576259598776</c:v>
                </c:pt>
                <c:pt idx="10">
                  <c:v>0.94721828795854945</c:v>
                </c:pt>
                <c:pt idx="11">
                  <c:v>0.96908437778716117</c:v>
                </c:pt>
                <c:pt idx="12">
                  <c:v>0.89770875643845682</c:v>
                </c:pt>
                <c:pt idx="13">
                  <c:v>0.94656045473650496</c:v>
                </c:pt>
                <c:pt idx="14">
                  <c:v>0.92133447625057252</c:v>
                </c:pt>
                <c:pt idx="15">
                  <c:v>1.0161492752608094</c:v>
                </c:pt>
                <c:pt idx="16">
                  <c:v>0.93589220239999704</c:v>
                </c:pt>
                <c:pt idx="17">
                  <c:v>0.94916868308000579</c:v>
                </c:pt>
                <c:pt idx="18">
                  <c:v>0.93283927097889596</c:v>
                </c:pt>
                <c:pt idx="19">
                  <c:v>0.97061833875577741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C715-4FA6-9246-2A6CB02F6A21}"/>
            </c:ext>
          </c:extLst>
        </c:ser>
        <c:ser>
          <c:idx val="14"/>
          <c:order val="13"/>
          <c:tx>
            <c:strRef>
              <c:f>RDGFCFtoGERD!$A$15</c:f>
              <c:strCache>
                <c:ptCount val="1"/>
                <c:pt idx="0">
                  <c:v>Finland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RDGFCFtoGERD!$D$15:$X$15</c:f>
              <c:numCache>
                <c:formatCode>0%</c:formatCode>
                <c:ptCount val="21"/>
                <c:pt idx="0">
                  <c:v>0.96898219707297994</c:v>
                </c:pt>
                <c:pt idx="1">
                  <c:v>1.0101270435332765</c:v>
                </c:pt>
                <c:pt idx="2">
                  <c:v>1.0179382232084775</c:v>
                </c:pt>
                <c:pt idx="3">
                  <c:v>0.96675870593408686</c:v>
                </c:pt>
                <c:pt idx="4">
                  <c:v>1.0119107916469905</c:v>
                </c:pt>
                <c:pt idx="5">
                  <c:v>0.99918454493938436</c:v>
                </c:pt>
                <c:pt idx="6">
                  <c:v>1.0119033556509551</c:v>
                </c:pt>
                <c:pt idx="7">
                  <c:v>1.0092405350398628</c:v>
                </c:pt>
                <c:pt idx="8">
                  <c:v>1.0107855755963315</c:v>
                </c:pt>
                <c:pt idx="9">
                  <c:v>1.0296156098721287</c:v>
                </c:pt>
                <c:pt idx="10">
                  <c:v>1.0261797321738495</c:v>
                </c:pt>
                <c:pt idx="11">
                  <c:v>1.008991847908252</c:v>
                </c:pt>
                <c:pt idx="12">
                  <c:v>1.0223189101894599</c:v>
                </c:pt>
                <c:pt idx="13">
                  <c:v>1.0337513333944104</c:v>
                </c:pt>
                <c:pt idx="14">
                  <c:v>1.0146655867929266</c:v>
                </c:pt>
                <c:pt idx="15">
                  <c:v>1.017313741752669</c:v>
                </c:pt>
                <c:pt idx="16">
                  <c:v>0.95746718312289247</c:v>
                </c:pt>
                <c:pt idx="17">
                  <c:v>0.94922516294178128</c:v>
                </c:pt>
                <c:pt idx="18">
                  <c:v>0.94837001241752816</c:v>
                </c:pt>
                <c:pt idx="19">
                  <c:v>0.93472151840420137</c:v>
                </c:pt>
                <c:pt idx="20">
                  <c:v>0.95340064899767751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C715-4FA6-9246-2A6CB02F6A21}"/>
            </c:ext>
          </c:extLst>
        </c:ser>
        <c:ser>
          <c:idx val="15"/>
          <c:order val="14"/>
          <c:tx>
            <c:strRef>
              <c:f>RDGFCFtoGERD!$A$16</c:f>
              <c:strCache>
                <c:ptCount val="1"/>
                <c:pt idx="0">
                  <c:v>France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RDGFCFtoGERD!$D$16:$X$16</c:f>
              <c:numCache>
                <c:formatCode>0%</c:formatCode>
                <c:ptCount val="21"/>
                <c:pt idx="0">
                  <c:v>0.97657858843564982</c:v>
                </c:pt>
                <c:pt idx="1">
                  <c:v>0.97853948595860574</c:v>
                </c:pt>
                <c:pt idx="2">
                  <c:v>0.98199356234679214</c:v>
                </c:pt>
                <c:pt idx="3">
                  <c:v>0.98103938218974351</c:v>
                </c:pt>
                <c:pt idx="4">
                  <c:v>0.98423893670795914</c:v>
                </c:pt>
                <c:pt idx="5">
                  <c:v>0.98188902098625042</c:v>
                </c:pt>
                <c:pt idx="6">
                  <c:v>0.98426842888318522</c:v>
                </c:pt>
                <c:pt idx="7">
                  <c:v>0.98449762346438519</c:v>
                </c:pt>
                <c:pt idx="8">
                  <c:v>0.98226464201524222</c:v>
                </c:pt>
                <c:pt idx="9">
                  <c:v>0.98398545282361671</c:v>
                </c:pt>
                <c:pt idx="10">
                  <c:v>0.98052194860496522</c:v>
                </c:pt>
                <c:pt idx="11">
                  <c:v>0.98389552398240732</c:v>
                </c:pt>
                <c:pt idx="12">
                  <c:v>0.98353601271330204</c:v>
                </c:pt>
                <c:pt idx="13">
                  <c:v>0.98294654226991074</c:v>
                </c:pt>
                <c:pt idx="14">
                  <c:v>0.97576937513743467</c:v>
                </c:pt>
                <c:pt idx="15">
                  <c:v>1.001292148826507</c:v>
                </c:pt>
                <c:pt idx="16">
                  <c:v>1.0103850648860953</c:v>
                </c:pt>
                <c:pt idx="17">
                  <c:v>0.9961083244264064</c:v>
                </c:pt>
                <c:pt idx="18">
                  <c:v>1.006227666056227</c:v>
                </c:pt>
                <c:pt idx="19">
                  <c:v>0.99343185944153745</c:v>
                </c:pt>
                <c:pt idx="20">
                  <c:v>0.99927184396162938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C715-4FA6-9246-2A6CB02F6A21}"/>
            </c:ext>
          </c:extLst>
        </c:ser>
        <c:ser>
          <c:idx val="16"/>
          <c:order val="15"/>
          <c:tx>
            <c:strRef>
              <c:f>RDGFCFtoGERD!$A$17</c:f>
              <c:strCache>
                <c:ptCount val="1"/>
                <c:pt idx="0">
                  <c:v>Germany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RDGFCFtoGERD!$D$17:$X$17</c:f>
              <c:numCache>
                <c:formatCode>0%</c:formatCode>
                <c:ptCount val="21"/>
                <c:pt idx="0">
                  <c:v>0.88734114018220378</c:v>
                </c:pt>
                <c:pt idx="1">
                  <c:v>0.90185566224771296</c:v>
                </c:pt>
                <c:pt idx="2">
                  <c:v>0.87456747606681462</c:v>
                </c:pt>
                <c:pt idx="3">
                  <c:v>0.8860379224002789</c:v>
                </c:pt>
                <c:pt idx="4">
                  <c:v>0.88888441501901871</c:v>
                </c:pt>
                <c:pt idx="5">
                  <c:v>0.88988324542167963</c:v>
                </c:pt>
                <c:pt idx="6">
                  <c:v>0.92329141186877428</c:v>
                </c:pt>
                <c:pt idx="7">
                  <c:v>0.91860109309032645</c:v>
                </c:pt>
                <c:pt idx="8">
                  <c:v>0.89835620708306974</c:v>
                </c:pt>
                <c:pt idx="9">
                  <c:v>0.91160316481373338</c:v>
                </c:pt>
                <c:pt idx="10">
                  <c:v>0.90487747563924592</c:v>
                </c:pt>
                <c:pt idx="11">
                  <c:v>0.9050155582511471</c:v>
                </c:pt>
                <c:pt idx="12">
                  <c:v>0.91114501130572723</c:v>
                </c:pt>
                <c:pt idx="13">
                  <c:v>0.89213326491465561</c:v>
                </c:pt>
                <c:pt idx="14">
                  <c:v>0.900502267476047</c:v>
                </c:pt>
                <c:pt idx="15">
                  <c:v>0.88447762445176337</c:v>
                </c:pt>
                <c:pt idx="16">
                  <c:v>0.86974734304808599</c:v>
                </c:pt>
                <c:pt idx="17">
                  <c:v>0.88956723225364953</c:v>
                </c:pt>
                <c:pt idx="18">
                  <c:v>0.88447805518749223</c:v>
                </c:pt>
                <c:pt idx="19">
                  <c:v>0.88427133456235474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C715-4FA6-9246-2A6CB02F6A21}"/>
            </c:ext>
          </c:extLst>
        </c:ser>
        <c:ser>
          <c:idx val="18"/>
          <c:order val="16"/>
          <c:tx>
            <c:strRef>
              <c:f>RDGFCFtoGERD!$A$22</c:f>
              <c:strCache>
                <c:ptCount val="1"/>
                <c:pt idx="0">
                  <c:v>Italy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RDGFCFtoGERD!$D$22:$X$22</c:f>
              <c:numCache>
                <c:formatCode>0%</c:formatCode>
                <c:ptCount val="21"/>
                <c:pt idx="0">
                  <c:v>1.069867670838988</c:v>
                </c:pt>
                <c:pt idx="1">
                  <c:v>1.0256692922175292</c:v>
                </c:pt>
                <c:pt idx="2">
                  <c:v>0.97108222187207449</c:v>
                </c:pt>
                <c:pt idx="3">
                  <c:v>0.96827611849003847</c:v>
                </c:pt>
                <c:pt idx="4">
                  <c:v>1.0049393705365277</c:v>
                </c:pt>
                <c:pt idx="5">
                  <c:v>1.0053486432910925</c:v>
                </c:pt>
                <c:pt idx="6">
                  <c:v>1.0062249524763855</c:v>
                </c:pt>
                <c:pt idx="7">
                  <c:v>0.99585744717284841</c:v>
                </c:pt>
                <c:pt idx="8">
                  <c:v>1.0206367391157154</c:v>
                </c:pt>
                <c:pt idx="9">
                  <c:v>1.0105668655346489</c:v>
                </c:pt>
                <c:pt idx="10">
                  <c:v>1.0660435995076545</c:v>
                </c:pt>
                <c:pt idx="11">
                  <c:v>1.0212650240920191</c:v>
                </c:pt>
                <c:pt idx="12">
                  <c:v>0.99659823710740791</c:v>
                </c:pt>
                <c:pt idx="13">
                  <c:v>1.0385074765174171</c:v>
                </c:pt>
                <c:pt idx="14">
                  <c:v>1.0705478161278565</c:v>
                </c:pt>
                <c:pt idx="15">
                  <c:v>1.0558944045574754</c:v>
                </c:pt>
                <c:pt idx="16">
                  <c:v>1.0352750093384351</c:v>
                </c:pt>
                <c:pt idx="17">
                  <c:v>1.0243463236190709</c:v>
                </c:pt>
                <c:pt idx="18">
                  <c:v>0.98382718950012149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C715-4FA6-9246-2A6CB02F6A21}"/>
            </c:ext>
          </c:extLst>
        </c:ser>
        <c:ser>
          <c:idx val="19"/>
          <c:order val="17"/>
          <c:tx>
            <c:strRef>
              <c:f>RDGFCFtoGERD!$A$23</c:f>
              <c:strCache>
                <c:ptCount val="1"/>
                <c:pt idx="0">
                  <c:v>Japan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RDGFCFtoGERD!$D$23:$X$23</c:f>
              <c:numCache>
                <c:formatCode>0%</c:formatCode>
                <c:ptCount val="21"/>
                <c:pt idx="0">
                  <c:v>1.0303272173233382</c:v>
                </c:pt>
                <c:pt idx="1">
                  <c:v>1.0318502403875702</c:v>
                </c:pt>
                <c:pt idx="2">
                  <c:v>1.0338021485693891</c:v>
                </c:pt>
                <c:pt idx="3">
                  <c:v>1.0377011897065389</c:v>
                </c:pt>
                <c:pt idx="4">
                  <c:v>1.029624830203038</c:v>
                </c:pt>
                <c:pt idx="5">
                  <c:v>1.0280165413619318</c:v>
                </c:pt>
                <c:pt idx="6">
                  <c:v>1.022716466803776</c:v>
                </c:pt>
                <c:pt idx="7">
                  <c:v>1.0221835007307649</c:v>
                </c:pt>
                <c:pt idx="8">
                  <c:v>1.0196192752299995</c:v>
                </c:pt>
                <c:pt idx="9">
                  <c:v>1.0187139206410445</c:v>
                </c:pt>
                <c:pt idx="10">
                  <c:v>1.0107822208275214</c:v>
                </c:pt>
                <c:pt idx="11">
                  <c:v>1.009856108081703</c:v>
                </c:pt>
                <c:pt idx="12">
                  <c:v>1.0203794294714905</c:v>
                </c:pt>
                <c:pt idx="13">
                  <c:v>1.049247232871541</c:v>
                </c:pt>
                <c:pt idx="14">
                  <c:v>1.055922822797307</c:v>
                </c:pt>
                <c:pt idx="15">
                  <c:v>1.0387488811981336</c:v>
                </c:pt>
                <c:pt idx="16">
                  <c:v>1.0301749921511731</c:v>
                </c:pt>
                <c:pt idx="17">
                  <c:v>1.0348792640858566</c:v>
                </c:pt>
                <c:pt idx="18">
                  <c:v>1.0170041862536661</c:v>
                </c:pt>
                <c:pt idx="19">
                  <c:v>1.0349966379378086</c:v>
                </c:pt>
                <c:pt idx="20">
                  <c:v>1.0892660792706972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C715-4FA6-9246-2A6CB02F6A21}"/>
            </c:ext>
          </c:extLst>
        </c:ser>
        <c:ser>
          <c:idx val="20"/>
          <c:order val="18"/>
          <c:tx>
            <c:strRef>
              <c:f>RDGFCFtoGERD!$A$24</c:f>
              <c:strCache>
                <c:ptCount val="1"/>
                <c:pt idx="0">
                  <c:v>Korea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RDGFCFtoGERD!$D$24:$X$24</c:f>
              <c:numCache>
                <c:formatCode>0%</c:formatCode>
                <c:ptCount val="21"/>
                <c:pt idx="0">
                  <c:v>0.9465917759940411</c:v>
                </c:pt>
                <c:pt idx="1">
                  <c:v>0.89727478730103283</c:v>
                </c:pt>
                <c:pt idx="2">
                  <c:v>0.94001981157259429</c:v>
                </c:pt>
                <c:pt idx="3">
                  <c:v>1.0280403757134955</c:v>
                </c:pt>
                <c:pt idx="4">
                  <c:v>1.010614882778974</c:v>
                </c:pt>
                <c:pt idx="5">
                  <c:v>1.0452394811539532</c:v>
                </c:pt>
                <c:pt idx="6">
                  <c:v>1.1148180744744383</c:v>
                </c:pt>
                <c:pt idx="7">
                  <c:v>1.0994522911610052</c:v>
                </c:pt>
                <c:pt idx="8">
                  <c:v>1.0903585832706519</c:v>
                </c:pt>
                <c:pt idx="9">
                  <c:v>1.0802311975055823</c:v>
                </c:pt>
                <c:pt idx="10">
                  <c:v>1.049723280250519</c:v>
                </c:pt>
                <c:pt idx="11">
                  <c:v>0.98060740736238705</c:v>
                </c:pt>
                <c:pt idx="12">
                  <c:v>0.98493749153323995</c:v>
                </c:pt>
                <c:pt idx="13">
                  <c:v>1.0160892020916388</c:v>
                </c:pt>
                <c:pt idx="14">
                  <c:v>1.0203724828128093</c:v>
                </c:pt>
                <c:pt idx="15">
                  <c:v>1.0247513355083131</c:v>
                </c:pt>
                <c:pt idx="16">
                  <c:v>0.97505695529943026</c:v>
                </c:pt>
                <c:pt idx="17">
                  <c:v>0.99132705778209373</c:v>
                </c:pt>
                <c:pt idx="18">
                  <c:v>1.0032132819483146</c:v>
                </c:pt>
                <c:pt idx="19">
                  <c:v>1.0143184390046469</c:v>
                </c:pt>
                <c:pt idx="20">
                  <c:v>1.0052157603080865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9-C715-4FA6-9246-2A6CB02F6A21}"/>
            </c:ext>
          </c:extLst>
        </c:ser>
        <c:ser>
          <c:idx val="21"/>
          <c:order val="19"/>
          <c:tx>
            <c:strRef>
              <c:f>RDGFCFtoGERD!$A$27</c:f>
              <c:strCache>
                <c:ptCount val="1"/>
                <c:pt idx="0">
                  <c:v>Netherlands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RDGFCFtoGERD!$D$27:$X$27</c:f>
              <c:numCache>
                <c:formatCode>0%</c:formatCode>
                <c:ptCount val="21"/>
                <c:pt idx="0">
                  <c:v>1.0037144058296588</c:v>
                </c:pt>
                <c:pt idx="1">
                  <c:v>0.98529369929940391</c:v>
                </c:pt>
                <c:pt idx="2">
                  <c:v>1.0004311677664988</c:v>
                </c:pt>
                <c:pt idx="3">
                  <c:v>1.0099184957325122</c:v>
                </c:pt>
                <c:pt idx="4">
                  <c:v>1.0172639288516871</c:v>
                </c:pt>
                <c:pt idx="5">
                  <c:v>1.015327564894932</c:v>
                </c:pt>
                <c:pt idx="6">
                  <c:v>1.0108607741190063</c:v>
                </c:pt>
                <c:pt idx="7">
                  <c:v>1.0010289242025838</c:v>
                </c:pt>
                <c:pt idx="8">
                  <c:v>0.98469610843900302</c:v>
                </c:pt>
                <c:pt idx="9">
                  <c:v>1.0002112155454641</c:v>
                </c:pt>
                <c:pt idx="10">
                  <c:v>0.99580433892754805</c:v>
                </c:pt>
                <c:pt idx="11">
                  <c:v>0.98024570024570024</c:v>
                </c:pt>
                <c:pt idx="12">
                  <c:v>0.97708373622123379</c:v>
                </c:pt>
                <c:pt idx="13">
                  <c:v>0.9702913730717958</c:v>
                </c:pt>
                <c:pt idx="14">
                  <c:v>0.99231360491929288</c:v>
                </c:pt>
                <c:pt idx="15">
                  <c:v>1.0052331986779288</c:v>
                </c:pt>
                <c:pt idx="16">
                  <c:v>0.93050438314968287</c:v>
                </c:pt>
                <c:pt idx="17">
                  <c:v>0.90540618809328899</c:v>
                </c:pt>
                <c:pt idx="18">
                  <c:v>0.91604869750337914</c:v>
                </c:pt>
                <c:pt idx="19">
                  <c:v>0.90210480587896902</c:v>
                </c:pt>
                <c:pt idx="20">
                  <c:v>0.90645634629493765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A-C715-4FA6-9246-2A6CB02F6A21}"/>
            </c:ext>
          </c:extLst>
        </c:ser>
        <c:ser>
          <c:idx val="22"/>
          <c:order val="20"/>
          <c:tx>
            <c:strRef>
              <c:f>RDGFCFtoGERD!$A$28</c:f>
              <c:strCache>
                <c:ptCount val="1"/>
                <c:pt idx="0">
                  <c:v>New Zealand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RDGFCFtoGERD!$D$28:$X$28</c:f>
              <c:numCache>
                <c:formatCode>0%</c:formatCode>
                <c:ptCount val="21"/>
                <c:pt idx="0">
                  <c:v>1.1030557234201723</c:v>
                </c:pt>
                <c:pt idx="1">
                  <c:v>1.1046477047452044</c:v>
                </c:pt>
                <c:pt idx="2">
                  <c:v>1.1062396860702364</c:v>
                </c:pt>
                <c:pt idx="3">
                  <c:v>1.1102126979527454</c:v>
                </c:pt>
                <c:pt idx="4">
                  <c:v>1.1141857098352543</c:v>
                </c:pt>
                <c:pt idx="5">
                  <c:v>1.0612589331551643</c:v>
                </c:pt>
                <c:pt idx="6">
                  <c:v>1.008332156475074</c:v>
                </c:pt>
                <c:pt idx="7">
                  <c:v>0.97278431700395074</c:v>
                </c:pt>
                <c:pt idx="8">
                  <c:v>0.93723647753282735</c:v>
                </c:pt>
                <c:pt idx="9">
                  <c:v>0.94024400563757937</c:v>
                </c:pt>
                <c:pt idx="10">
                  <c:v>0.94325153374233128</c:v>
                </c:pt>
                <c:pt idx="11">
                  <c:v>0.94848833049911563</c:v>
                </c:pt>
                <c:pt idx="12">
                  <c:v>0.95372512725590008</c:v>
                </c:pt>
                <c:pt idx="13">
                  <c:v>0.9505575903439385</c:v>
                </c:pt>
                <c:pt idx="14">
                  <c:v>0.94739005343197702</c:v>
                </c:pt>
                <c:pt idx="15">
                  <c:v>0.93579026481122662</c:v>
                </c:pt>
                <c:pt idx="16">
                  <c:v>0.92419047619047623</c:v>
                </c:pt>
                <c:pt idx="17">
                  <c:v>0.93211386006916741</c:v>
                </c:pt>
                <c:pt idx="18">
                  <c:v>0.94003724394785848</c:v>
                </c:pt>
                <c:pt idx="19">
                  <c:v>0.88388678117790942</c:v>
                </c:pt>
                <c:pt idx="20">
                  <c:v>0.82773631840796025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B-C715-4FA6-9246-2A6CB02F6A21}"/>
            </c:ext>
          </c:extLst>
        </c:ser>
        <c:ser>
          <c:idx val="23"/>
          <c:order val="21"/>
          <c:tx>
            <c:strRef>
              <c:f>RDGFCFtoGERD!$A$29</c:f>
              <c:strCache>
                <c:ptCount val="1"/>
                <c:pt idx="0">
                  <c:v>Norway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RDGFCFtoGERD!$D$29:$X$29</c:f>
              <c:numCache>
                <c:formatCode>0%</c:formatCode>
                <c:ptCount val="21"/>
                <c:pt idx="0">
                  <c:v>0.95218637632326686</c:v>
                </c:pt>
                <c:pt idx="1">
                  <c:v>0.94290501186181808</c:v>
                </c:pt>
                <c:pt idx="2">
                  <c:v>0.93362364740036941</c:v>
                </c:pt>
                <c:pt idx="3">
                  <c:v>0.93224514374526635</c:v>
                </c:pt>
                <c:pt idx="4">
                  <c:v>0.93086664009016318</c:v>
                </c:pt>
                <c:pt idx="5">
                  <c:v>0.89509413244255009</c:v>
                </c:pt>
                <c:pt idx="6">
                  <c:v>0.8593216247949369</c:v>
                </c:pt>
                <c:pt idx="7">
                  <c:v>0.84402515723270444</c:v>
                </c:pt>
                <c:pt idx="8">
                  <c:v>0.80954463114498099</c:v>
                </c:pt>
                <c:pt idx="9">
                  <c:v>0.83497078019954452</c:v>
                </c:pt>
                <c:pt idx="10">
                  <c:v>0.7981206333709614</c:v>
                </c:pt>
                <c:pt idx="11">
                  <c:v>0.82091125551862687</c:v>
                </c:pt>
                <c:pt idx="12">
                  <c:v>0.87880947071269677</c:v>
                </c:pt>
                <c:pt idx="13">
                  <c:v>0.88536693093688856</c:v>
                </c:pt>
                <c:pt idx="14">
                  <c:v>0.88982797932409363</c:v>
                </c:pt>
                <c:pt idx="15">
                  <c:v>0.94784502012437122</c:v>
                </c:pt>
                <c:pt idx="16">
                  <c:v>0.924375665707168</c:v>
                </c:pt>
                <c:pt idx="17">
                  <c:v>0.96497965385536022</c:v>
                </c:pt>
                <c:pt idx="18">
                  <c:v>0.98541426099841967</c:v>
                </c:pt>
                <c:pt idx="19">
                  <c:v>0.98117768054222532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C-C715-4FA6-9246-2A6CB02F6A21}"/>
            </c:ext>
          </c:extLst>
        </c:ser>
        <c:ser>
          <c:idx val="24"/>
          <c:order val="22"/>
          <c:tx>
            <c:strRef>
              <c:f>RDGFCFtoGERD!$A$30</c:f>
              <c:strCache>
                <c:ptCount val="1"/>
                <c:pt idx="0">
                  <c:v>Poland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RDGFCFtoGERD!$D$30:$X$30</c:f>
              <c:numCache>
                <c:formatCode>General</c:formatCode>
                <c:ptCount val="21"/>
                <c:pt idx="5" formatCode="0%">
                  <c:v>0.79564646275098516</c:v>
                </c:pt>
                <c:pt idx="6" formatCode="0%">
                  <c:v>0.82091395636064224</c:v>
                </c:pt>
                <c:pt idx="7" formatCode="0%">
                  <c:v>0.86842105263157898</c:v>
                </c:pt>
                <c:pt idx="8" formatCode="0%">
                  <c:v>0.93260497564828226</c:v>
                </c:pt>
                <c:pt idx="9" formatCode="0%">
                  <c:v>0.88485306383721607</c:v>
                </c:pt>
                <c:pt idx="10" formatCode="0%">
                  <c:v>0.96767638353215535</c:v>
                </c:pt>
                <c:pt idx="11" formatCode="0%">
                  <c:v>0.98713311159380934</c:v>
                </c:pt>
                <c:pt idx="12" formatCode="0%">
                  <c:v>0.96222973175483284</c:v>
                </c:pt>
                <c:pt idx="13" formatCode="0%">
                  <c:v>1.0048318237263503</c:v>
                </c:pt>
                <c:pt idx="14" formatCode="0%">
                  <c:v>0.9610291182923737</c:v>
                </c:pt>
                <c:pt idx="15" formatCode="0%">
                  <c:v>0.84894030452564273</c:v>
                </c:pt>
                <c:pt idx="16" formatCode="0%">
                  <c:v>0.80393481478946138</c:v>
                </c:pt>
                <c:pt idx="17" formatCode="0%">
                  <c:v>0.752693950351497</c:v>
                </c:pt>
                <c:pt idx="18" formatCode="0%">
                  <c:v>0.77031004312317153</c:v>
                </c:pt>
                <c:pt idx="19" formatCode="0%">
                  <c:v>0.75928872725473462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D-C715-4FA6-9246-2A6CB02F6A21}"/>
            </c:ext>
          </c:extLst>
        </c:ser>
        <c:ser>
          <c:idx val="25"/>
          <c:order val="23"/>
          <c:tx>
            <c:strRef>
              <c:f>RDGFCFtoGERD!$A$31</c:f>
              <c:strCache>
                <c:ptCount val="1"/>
                <c:pt idx="0">
                  <c:v>Portugal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RDGFCFtoGERD!$D$31:$X$31</c:f>
              <c:numCache>
                <c:formatCode>0%</c:formatCode>
                <c:ptCount val="21"/>
                <c:pt idx="0">
                  <c:v>0.87883089293277872</c:v>
                </c:pt>
                <c:pt idx="1">
                  <c:v>0.88394666888386064</c:v>
                </c:pt>
                <c:pt idx="2">
                  <c:v>0.88819614239677636</c:v>
                </c:pt>
                <c:pt idx="3">
                  <c:v>0.89440931302098314</c:v>
                </c:pt>
                <c:pt idx="4">
                  <c:v>0.9111258299814845</c:v>
                </c:pt>
                <c:pt idx="5">
                  <c:v>0.93273781064646755</c:v>
                </c:pt>
                <c:pt idx="6">
                  <c:v>0.92589233547684235</c:v>
                </c:pt>
                <c:pt idx="7">
                  <c:v>0.92820511405705142</c:v>
                </c:pt>
                <c:pt idx="8">
                  <c:v>0.92814789704573575</c:v>
                </c:pt>
                <c:pt idx="9">
                  <c:v>0.93329078836143264</c:v>
                </c:pt>
                <c:pt idx="10">
                  <c:v>0.940489615088973</c:v>
                </c:pt>
                <c:pt idx="11">
                  <c:v>0.95080155478331285</c:v>
                </c:pt>
                <c:pt idx="12">
                  <c:v>0.93739719209790517</c:v>
                </c:pt>
                <c:pt idx="13">
                  <c:v>0.96802649702722332</c:v>
                </c:pt>
                <c:pt idx="14">
                  <c:v>0.94815568063454458</c:v>
                </c:pt>
                <c:pt idx="15">
                  <c:v>0.95073504976220247</c:v>
                </c:pt>
                <c:pt idx="16">
                  <c:v>1.0075708082203358</c:v>
                </c:pt>
                <c:pt idx="17">
                  <c:v>1.0039196894246742</c:v>
                </c:pt>
                <c:pt idx="18">
                  <c:v>1.0116792204934564</c:v>
                </c:pt>
                <c:pt idx="19">
                  <c:v>1.002864420719392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E-C715-4FA6-9246-2A6CB02F6A21}"/>
            </c:ext>
          </c:extLst>
        </c:ser>
        <c:ser>
          <c:idx val="26"/>
          <c:order val="24"/>
          <c:tx>
            <c:strRef>
              <c:f>RDGFCFtoGERD!$A$33</c:f>
              <c:strCache>
                <c:ptCount val="1"/>
                <c:pt idx="0">
                  <c:v>Slovenia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RDGFCFtoGERD!$D$33:$X$33</c:f>
              <c:numCache>
                <c:formatCode>0%</c:formatCode>
                <c:ptCount val="21"/>
                <c:pt idx="0">
                  <c:v>0.96445537437508144</c:v>
                </c:pt>
                <c:pt idx="1">
                  <c:v>1.0257159595727936</c:v>
                </c:pt>
                <c:pt idx="2">
                  <c:v>1.0405788179614111</c:v>
                </c:pt>
                <c:pt idx="3">
                  <c:v>1.0313269118238375</c:v>
                </c:pt>
                <c:pt idx="4">
                  <c:v>1.046023061546087</c:v>
                </c:pt>
                <c:pt idx="5">
                  <c:v>1.0805483683227806</c:v>
                </c:pt>
                <c:pt idx="6">
                  <c:v>1.0533681180979879</c:v>
                </c:pt>
                <c:pt idx="7">
                  <c:v>1.0309905670924837</c:v>
                </c:pt>
                <c:pt idx="8">
                  <c:v>1.1231337595119377</c:v>
                </c:pt>
                <c:pt idx="9">
                  <c:v>1.107466786498569</c:v>
                </c:pt>
                <c:pt idx="10">
                  <c:v>1.0574210999054792</c:v>
                </c:pt>
                <c:pt idx="11">
                  <c:v>0.99105941590471758</c:v>
                </c:pt>
                <c:pt idx="12">
                  <c:v>1.0077093364767937</c:v>
                </c:pt>
                <c:pt idx="13">
                  <c:v>0.91963101025789162</c:v>
                </c:pt>
                <c:pt idx="14">
                  <c:v>0.93870083456427544</c:v>
                </c:pt>
                <c:pt idx="15">
                  <c:v>0.91922294226628876</c:v>
                </c:pt>
                <c:pt idx="16">
                  <c:v>0.76979937433223378</c:v>
                </c:pt>
                <c:pt idx="17">
                  <c:v>0.75907567116877406</c:v>
                </c:pt>
                <c:pt idx="18">
                  <c:v>0.76937571282995521</c:v>
                </c:pt>
                <c:pt idx="19">
                  <c:v>0.83172927491332316</c:v>
                </c:pt>
                <c:pt idx="20">
                  <c:v>0.85116630457363274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F-C715-4FA6-9246-2A6CB02F6A21}"/>
            </c:ext>
          </c:extLst>
        </c:ser>
        <c:ser>
          <c:idx val="27"/>
          <c:order val="25"/>
          <c:tx>
            <c:strRef>
              <c:f>RDGFCFtoGERD!$A$34</c:f>
              <c:strCache>
                <c:ptCount val="1"/>
                <c:pt idx="0">
                  <c:v>Spain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RDGFCFtoGERD!$D$34:$X$34</c:f>
              <c:numCache>
                <c:formatCode>0%</c:formatCode>
                <c:ptCount val="21"/>
                <c:pt idx="0">
                  <c:v>1.0270109565338867</c:v>
                </c:pt>
                <c:pt idx="1">
                  <c:v>0.9782918276370185</c:v>
                </c:pt>
                <c:pt idx="2">
                  <c:v>0.98170281532202297</c:v>
                </c:pt>
                <c:pt idx="3">
                  <c:v>0.88992280812616387</c:v>
                </c:pt>
                <c:pt idx="4">
                  <c:v>0.85038950161329774</c:v>
                </c:pt>
                <c:pt idx="5">
                  <c:v>0.84542929623213059</c:v>
                </c:pt>
                <c:pt idx="6">
                  <c:v>0.8340884933525845</c:v>
                </c:pt>
                <c:pt idx="7">
                  <c:v>0.85576805182651439</c:v>
                </c:pt>
                <c:pt idx="8">
                  <c:v>0.9392385471097412</c:v>
                </c:pt>
                <c:pt idx="9">
                  <c:v>0.87751058853461428</c:v>
                </c:pt>
                <c:pt idx="10">
                  <c:v>0.85957741350263239</c:v>
                </c:pt>
                <c:pt idx="11">
                  <c:v>0.85897696393733036</c:v>
                </c:pt>
                <c:pt idx="12">
                  <c:v>0.83373489865436656</c:v>
                </c:pt>
                <c:pt idx="13">
                  <c:v>0.83903613759594076</c:v>
                </c:pt>
                <c:pt idx="14">
                  <c:v>0.89708482544293588</c:v>
                </c:pt>
                <c:pt idx="15">
                  <c:v>0.95294532560164869</c:v>
                </c:pt>
                <c:pt idx="16">
                  <c:v>0.95704442010108848</c:v>
                </c:pt>
                <c:pt idx="17">
                  <c:v>0.97254946284713206</c:v>
                </c:pt>
                <c:pt idx="18">
                  <c:v>1.0249928564830164</c:v>
                </c:pt>
                <c:pt idx="19">
                  <c:v>1.0460381261124343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0-C715-4FA6-9246-2A6CB02F6A21}"/>
            </c:ext>
          </c:extLst>
        </c:ser>
        <c:ser>
          <c:idx val="28"/>
          <c:order val="26"/>
          <c:tx>
            <c:strRef>
              <c:f>RDGFCFtoGERD!$A$36</c:f>
              <c:strCache>
                <c:ptCount val="1"/>
                <c:pt idx="0">
                  <c:v>United Kingdom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RDGFCFtoGERD!$D$36:$X$36</c:f>
              <c:numCache>
                <c:formatCode>General</c:formatCode>
                <c:ptCount val="21"/>
                <c:pt idx="2" formatCode="0%">
                  <c:v>0.92442994964725789</c:v>
                </c:pt>
                <c:pt idx="3" formatCode="0%">
                  <c:v>0.93649135228989944</c:v>
                </c:pt>
                <c:pt idx="4" formatCode="0%">
                  <c:v>0.93941403477473462</c:v>
                </c:pt>
                <c:pt idx="5" formatCode="0%">
                  <c:v>0.93323174173157242</c:v>
                </c:pt>
                <c:pt idx="6" formatCode="0%">
                  <c:v>0.89018921579350319</c:v>
                </c:pt>
                <c:pt idx="7" formatCode="0%">
                  <c:v>0.88710096838951935</c:v>
                </c:pt>
                <c:pt idx="8" formatCode="0%">
                  <c:v>0.88033530839627916</c:v>
                </c:pt>
                <c:pt idx="9" formatCode="0%">
                  <c:v>0.88358907749369087</c:v>
                </c:pt>
                <c:pt idx="10" formatCode="0%">
                  <c:v>0.91733852369795021</c:v>
                </c:pt>
                <c:pt idx="11" formatCode="0%">
                  <c:v>0.89858682676021739</c:v>
                </c:pt>
                <c:pt idx="12" formatCode="0%">
                  <c:v>0.94479953603729949</c:v>
                </c:pt>
                <c:pt idx="13" formatCode="0%">
                  <c:v>1.0272525739911427</c:v>
                </c:pt>
                <c:pt idx="14" formatCode="0%">
                  <c:v>0.96811735411930289</c:v>
                </c:pt>
                <c:pt idx="15" formatCode="0%">
                  <c:v>1.0144146878082088</c:v>
                </c:pt>
                <c:pt idx="16" formatCode="0%">
                  <c:v>0.98565725701888618</c:v>
                </c:pt>
                <c:pt idx="17" formatCode="0%">
                  <c:v>0.99637117677553133</c:v>
                </c:pt>
                <c:pt idx="18" formatCode="0%">
                  <c:v>0.9890182198503209</c:v>
                </c:pt>
                <c:pt idx="19" formatCode="0%">
                  <c:v>0.96589497901933363</c:v>
                </c:pt>
                <c:pt idx="20" formatCode="0%">
                  <c:v>0.96210608287174848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1-C715-4FA6-9246-2A6CB02F6A21}"/>
            </c:ext>
          </c:extLst>
        </c:ser>
        <c:ser>
          <c:idx val="29"/>
          <c:order val="29"/>
          <c:tx>
            <c:strRef>
              <c:f>RDGFCFtoGERD!$A$37</c:f>
              <c:strCache>
                <c:ptCount val="1"/>
                <c:pt idx="0">
                  <c:v>Other countries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RDGFCFtoGERD!$D$37:$X$37</c:f>
              <c:numCache>
                <c:formatCode>0%</c:formatCode>
                <c:ptCount val="21"/>
                <c:pt idx="0">
                  <c:v>1.018595522338027</c:v>
                </c:pt>
                <c:pt idx="1">
                  <c:v>1.0106568965710483</c:v>
                </c:pt>
                <c:pt idx="2">
                  <c:v>0.99713792277733659</c:v>
                </c:pt>
                <c:pt idx="3">
                  <c:v>0.97957996598129848</c:v>
                </c:pt>
                <c:pt idx="4">
                  <c:v>0.966002573834851</c:v>
                </c:pt>
                <c:pt idx="5">
                  <c:v>0.9480062186239625</c:v>
                </c:pt>
                <c:pt idx="6">
                  <c:v>0.93884483902968197</c:v>
                </c:pt>
                <c:pt idx="7">
                  <c:v>0.94929811962513977</c:v>
                </c:pt>
                <c:pt idx="8">
                  <c:v>0.9443529395750242</c:v>
                </c:pt>
                <c:pt idx="9">
                  <c:v>0.95308205732233997</c:v>
                </c:pt>
                <c:pt idx="10">
                  <c:v>0.9542007996879267</c:v>
                </c:pt>
                <c:pt idx="11">
                  <c:v>0.94699542634605804</c:v>
                </c:pt>
                <c:pt idx="12">
                  <c:v>0.94631832476151412</c:v>
                </c:pt>
                <c:pt idx="13">
                  <c:v>0.93409750563552518</c:v>
                </c:pt>
                <c:pt idx="14">
                  <c:v>0.92223274812071698</c:v>
                </c:pt>
                <c:pt idx="15">
                  <c:v>0.95612458637431019</c:v>
                </c:pt>
                <c:pt idx="16">
                  <c:v>0.94022224704042889</c:v>
                </c:pt>
                <c:pt idx="17">
                  <c:v>0.94604890169099087</c:v>
                </c:pt>
                <c:pt idx="18">
                  <c:v>0.93485310699894231</c:v>
                </c:pt>
                <c:pt idx="19">
                  <c:v>0.91768573800791897</c:v>
                </c:pt>
                <c:pt idx="20">
                  <c:v>0.90297538442571279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2-C715-4FA6-9246-2A6CB02F6A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537408"/>
        <c:axId val="115538944"/>
      </c:lineChart>
      <c:lineChart>
        <c:grouping val="standard"/>
        <c:varyColors val="0"/>
        <c:ser>
          <c:idx val="0"/>
          <c:order val="0"/>
          <c:tx>
            <c:strRef>
              <c:f>RDGFCFtoGERD!$A$8</c:f>
              <c:strCache>
                <c:ptCount val="1"/>
                <c:pt idx="0">
                  <c:v>Australia</c:v>
                </c:pt>
              </c:strCache>
            </c:strRef>
          </c:tx>
          <c:spPr>
            <a:ln>
              <a:solidFill>
                <a:srgbClr val="1F497D"/>
              </a:solidFill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RDGFCFtoGERD!$D$8:$X$8</c:f>
              <c:numCache>
                <c:formatCode>0%</c:formatCode>
                <c:ptCount val="21"/>
                <c:pt idx="1">
                  <c:v>0.6643213677101546</c:v>
                </c:pt>
                <c:pt idx="2">
                  <c:v>0.66199181569782584</c:v>
                </c:pt>
                <c:pt idx="3">
                  <c:v>0.65966226368549707</c:v>
                </c:pt>
                <c:pt idx="4">
                  <c:v>0.6610653524991692</c:v>
                </c:pt>
                <c:pt idx="5">
                  <c:v>0.66246844131284133</c:v>
                </c:pt>
                <c:pt idx="6">
                  <c:v>0.66927049181207177</c:v>
                </c:pt>
                <c:pt idx="7">
                  <c:v>0.6760725423113022</c:v>
                </c:pt>
                <c:pt idx="8">
                  <c:v>0.67601416513442181</c:v>
                </c:pt>
                <c:pt idx="9">
                  <c:v>0.67595578795754141</c:v>
                </c:pt>
                <c:pt idx="10">
                  <c:v>0.67190512061947749</c:v>
                </c:pt>
                <c:pt idx="11">
                  <c:v>0.66785445328141357</c:v>
                </c:pt>
                <c:pt idx="12">
                  <c:v>0.63897226340866053</c:v>
                </c:pt>
                <c:pt idx="13">
                  <c:v>0.6100900735359075</c:v>
                </c:pt>
                <c:pt idx="14">
                  <c:v>0.60527146406861687</c:v>
                </c:pt>
                <c:pt idx="15">
                  <c:v>0.60045285460132625</c:v>
                </c:pt>
                <c:pt idx="16">
                  <c:v>0.6483183325438181</c:v>
                </c:pt>
                <c:pt idx="17">
                  <c:v>0.63993527430411556</c:v>
                </c:pt>
                <c:pt idx="18">
                  <c:v>0.63155221606441303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3-C715-4FA6-9246-2A6CB02F6A21}"/>
            </c:ext>
          </c:extLst>
        </c:ser>
        <c:ser>
          <c:idx val="1"/>
          <c:order val="1"/>
          <c:tx>
            <c:strRef>
              <c:f>RDGFCFtoGERD!$A$11</c:f>
              <c:strCache>
                <c:ptCount val="1"/>
                <c:pt idx="0">
                  <c:v>Canada</c:v>
                </c:pt>
              </c:strCache>
            </c:strRef>
          </c:tx>
          <c:spPr>
            <a:ln>
              <a:solidFill>
                <a:srgbClr val="95B3D7"/>
              </a:solidFill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RDGFCFtoGERD!$D$11:$X$11</c:f>
              <c:numCache>
                <c:formatCode>0%</c:formatCode>
                <c:ptCount val="21"/>
                <c:pt idx="0">
                  <c:v>0.67863894139886582</c:v>
                </c:pt>
                <c:pt idx="1">
                  <c:v>0.70367689635205555</c:v>
                </c:pt>
                <c:pt idx="2">
                  <c:v>0.6522273845312927</c:v>
                </c:pt>
                <c:pt idx="3">
                  <c:v>0.64283938339134761</c:v>
                </c:pt>
                <c:pt idx="4">
                  <c:v>0.64999716505074556</c:v>
                </c:pt>
                <c:pt idx="5">
                  <c:v>0.68203930725822148</c:v>
                </c:pt>
                <c:pt idx="6">
                  <c:v>0.70025504690269313</c:v>
                </c:pt>
                <c:pt idx="7">
                  <c:v>0.74638851121685923</c:v>
                </c:pt>
                <c:pt idx="8">
                  <c:v>0.75817099347940542</c:v>
                </c:pt>
                <c:pt idx="9">
                  <c:v>0.75887402076539601</c:v>
                </c:pt>
                <c:pt idx="10">
                  <c:v>0.74588730685508331</c:v>
                </c:pt>
                <c:pt idx="11">
                  <c:v>0.73644210598713844</c:v>
                </c:pt>
                <c:pt idx="12">
                  <c:v>0.69708977091102819</c:v>
                </c:pt>
                <c:pt idx="13">
                  <c:v>0.73142336834574484</c:v>
                </c:pt>
                <c:pt idx="14">
                  <c:v>0.72319028178831024</c:v>
                </c:pt>
                <c:pt idx="15">
                  <c:v>0.72883919763235783</c:v>
                </c:pt>
                <c:pt idx="16">
                  <c:v>0.73262892288282611</c:v>
                </c:pt>
                <c:pt idx="17">
                  <c:v>0.69116022099447516</c:v>
                </c:pt>
                <c:pt idx="18">
                  <c:v>0.74059802712700373</c:v>
                </c:pt>
                <c:pt idx="19">
                  <c:v>0.70604435425423973</c:v>
                </c:pt>
                <c:pt idx="20">
                  <c:v>0.70736811081638673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4-C715-4FA6-9246-2A6CB02F6A21}"/>
            </c:ext>
          </c:extLst>
        </c:ser>
        <c:ser>
          <c:idx val="2"/>
          <c:order val="2"/>
          <c:tx>
            <c:strRef>
              <c:f>RDGFCFtoGERD!$A$14</c:f>
              <c:strCache>
                <c:ptCount val="1"/>
                <c:pt idx="0">
                  <c:v>Estonia</c:v>
                </c:pt>
              </c:strCache>
            </c:strRef>
          </c:tx>
          <c:spPr>
            <a:ln>
              <a:solidFill>
                <a:srgbClr val="4F81BD"/>
              </a:solidFill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RDGFCFtoGERD!$D$14:$X$14</c:f>
              <c:numCache>
                <c:formatCode>General</c:formatCode>
                <c:ptCount val="21"/>
                <c:pt idx="3" formatCode="0%">
                  <c:v>0.71830882235334181</c:v>
                </c:pt>
                <c:pt idx="4" formatCode="0%">
                  <c:v>0.68016993016108085</c:v>
                </c:pt>
                <c:pt idx="5" formatCode="0%">
                  <c:v>0.81284753882528837</c:v>
                </c:pt>
                <c:pt idx="6" formatCode="0%">
                  <c:v>0.76235102553502732</c:v>
                </c:pt>
                <c:pt idx="7" formatCode="0%">
                  <c:v>0.79580499655908965</c:v>
                </c:pt>
                <c:pt idx="8" formatCode="0%">
                  <c:v>0.68646604473779138</c:v>
                </c:pt>
                <c:pt idx="9" formatCode="0%">
                  <c:v>0.73880193508937031</c:v>
                </c:pt>
                <c:pt idx="10" formatCode="0%">
                  <c:v>0.70849988367912364</c:v>
                </c:pt>
                <c:pt idx="11" formatCode="0%">
                  <c:v>0.60533289004068447</c:v>
                </c:pt>
                <c:pt idx="12" formatCode="0%">
                  <c:v>0.72099921738183992</c:v>
                </c:pt>
                <c:pt idx="13" formatCode="0%">
                  <c:v>0.73640109441123469</c:v>
                </c:pt>
                <c:pt idx="14" formatCode="0%">
                  <c:v>0.75382497784879221</c:v>
                </c:pt>
                <c:pt idx="15" formatCode="0%">
                  <c:v>0.66162684589593723</c:v>
                </c:pt>
                <c:pt idx="16" formatCode="0%">
                  <c:v>0.45806101549604028</c:v>
                </c:pt>
                <c:pt idx="17" formatCode="0%">
                  <c:v>0.60494669350532071</c:v>
                </c:pt>
                <c:pt idx="18" formatCode="0%">
                  <c:v>0.72873465777381374</c:v>
                </c:pt>
                <c:pt idx="19" formatCode="0%">
                  <c:v>0.83909938061492106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5-C715-4FA6-9246-2A6CB02F6A21}"/>
            </c:ext>
          </c:extLst>
        </c:ser>
        <c:ser>
          <c:idx val="3"/>
          <c:order val="3"/>
          <c:tx>
            <c:strRef>
              <c:f>RDGFCFtoGERD!$A$18</c:f>
              <c:strCache>
                <c:ptCount val="1"/>
                <c:pt idx="0">
                  <c:v>Greece</c:v>
                </c:pt>
              </c:strCache>
            </c:strRef>
          </c:tx>
          <c:spPr>
            <a:ln>
              <a:solidFill>
                <a:srgbClr val="800000"/>
              </a:solidFill>
              <a:prstDash val="solid"/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RDGFCFtoGERD!$D$18:$X$18</c:f>
              <c:numCache>
                <c:formatCode>0%</c:formatCode>
                <c:ptCount val="21"/>
                <c:pt idx="0">
                  <c:v>1.1660368132264076</c:v>
                </c:pt>
                <c:pt idx="1">
                  <c:v>1.2035520820644174</c:v>
                </c:pt>
                <c:pt idx="2">
                  <c:v>1.2410673509024273</c:v>
                </c:pt>
                <c:pt idx="3">
                  <c:v>1.2375538148805998</c:v>
                </c:pt>
                <c:pt idx="4">
                  <c:v>1.2340402788587723</c:v>
                </c:pt>
                <c:pt idx="5">
                  <c:v>1.2679833220482939</c:v>
                </c:pt>
                <c:pt idx="6">
                  <c:v>1.3019263652378157</c:v>
                </c:pt>
                <c:pt idx="7">
                  <c:v>1.293616744769903</c:v>
                </c:pt>
                <c:pt idx="8">
                  <c:v>1.2853071243019902</c:v>
                </c:pt>
                <c:pt idx="9">
                  <c:v>1.2923914554514573</c:v>
                </c:pt>
                <c:pt idx="10">
                  <c:v>1.2967976504613365</c:v>
                </c:pt>
                <c:pt idx="11">
                  <c:v>1.3150274006216263</c:v>
                </c:pt>
                <c:pt idx="12">
                  <c:v>1.3234220333929636</c:v>
                </c:pt>
                <c:pt idx="13">
                  <c:v>1.2970036901290609</c:v>
                </c:pt>
                <c:pt idx="14">
                  <c:v>1.2834951613120313</c:v>
                </c:pt>
                <c:pt idx="15">
                  <c:v>1.1195946825185581</c:v>
                </c:pt>
                <c:pt idx="16">
                  <c:v>1.0961879627624902</c:v>
                </c:pt>
                <c:pt idx="17">
                  <c:v>1.0802383373205742</c:v>
                </c:pt>
                <c:pt idx="18">
                  <c:v>1.0284906561504294</c:v>
                </c:pt>
                <c:pt idx="19">
                  <c:v>0.96480123186083044</c:v>
                </c:pt>
                <c:pt idx="20">
                  <c:v>0.82702850066321565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6-C715-4FA6-9246-2A6CB02F6A21}"/>
            </c:ext>
          </c:extLst>
        </c:ser>
        <c:ser>
          <c:idx val="4"/>
          <c:order val="4"/>
          <c:tx>
            <c:strRef>
              <c:f>RDGFCFtoGERD!$A$20</c:f>
              <c:strCache>
                <c:ptCount val="1"/>
                <c:pt idx="0">
                  <c:v>Ireland</c:v>
                </c:pt>
              </c:strCache>
            </c:strRef>
          </c:tx>
          <c:spPr>
            <a:ln>
              <a:solidFill>
                <a:schemeClr val="accent2">
                  <a:lumMod val="40000"/>
                  <a:lumOff val="60000"/>
                </a:schemeClr>
              </a:solidFill>
              <a:prstDash val="solid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0.76378062889809428"/>
                  <c:y val="-0.21822510491732197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C715-4FA6-9246-2A6CB02F6A2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RDGFCFtoGERD!$D$20:$X$20</c:f>
              <c:numCache>
                <c:formatCode>0%</c:formatCode>
                <c:ptCount val="21"/>
                <c:pt idx="0">
                  <c:v>0.98807749627421759</c:v>
                </c:pt>
                <c:pt idx="1">
                  <c:v>0.96330293877089535</c:v>
                </c:pt>
                <c:pt idx="2">
                  <c:v>0.97727410268107096</c:v>
                </c:pt>
                <c:pt idx="3">
                  <c:v>1.0578086407305178</c:v>
                </c:pt>
                <c:pt idx="4">
                  <c:v>1.2562936166229874</c:v>
                </c:pt>
                <c:pt idx="5">
                  <c:v>1.1670833404201035</c:v>
                </c:pt>
                <c:pt idx="6">
                  <c:v>2.2041061278517478</c:v>
                </c:pt>
                <c:pt idx="7">
                  <c:v>2.5706017551190974</c:v>
                </c:pt>
                <c:pt idx="8">
                  <c:v>2.2035557184750734</c:v>
                </c:pt>
                <c:pt idx="9">
                  <c:v>2.421102206042165</c:v>
                </c:pt>
                <c:pt idx="10">
                  <c:v>2.7495447783251232</c:v>
                </c:pt>
                <c:pt idx="11">
                  <c:v>2.5413330777211423</c:v>
                </c:pt>
                <c:pt idx="12">
                  <c:v>2.3611621299342107</c:v>
                </c:pt>
                <c:pt idx="13">
                  <c:v>2.1781405818237642</c:v>
                </c:pt>
                <c:pt idx="14">
                  <c:v>2.5869139582593084</c:v>
                </c:pt>
                <c:pt idx="15">
                  <c:v>2.6778661466401505</c:v>
                </c:pt>
                <c:pt idx="16">
                  <c:v>3.0013385723395474</c:v>
                </c:pt>
                <c:pt idx="17">
                  <c:v>3.5724780481508529</c:v>
                </c:pt>
                <c:pt idx="18">
                  <c:v>2.7873592126182296</c:v>
                </c:pt>
                <c:pt idx="19">
                  <c:v>3.2259496440738289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8-C715-4FA6-9246-2A6CB02F6A21}"/>
            </c:ext>
          </c:extLst>
        </c:ser>
        <c:ser>
          <c:idx val="5"/>
          <c:order val="5"/>
          <c:tx>
            <c:strRef>
              <c:f>RDGFCFtoGERD!$A$21</c:f>
              <c:strCache>
                <c:ptCount val="1"/>
                <c:pt idx="0">
                  <c:v>Israel</c:v>
                </c:pt>
              </c:strCache>
            </c:strRef>
          </c:tx>
          <c:spPr>
            <a:ln>
              <a:solidFill>
                <a:schemeClr val="accent2"/>
              </a:solidFill>
              <a:prstDash val="solid"/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RDGFCFtoGERD!$D$21:$X$21</c:f>
              <c:numCache>
                <c:formatCode>0%</c:formatCode>
                <c:ptCount val="21"/>
                <c:pt idx="0">
                  <c:v>0.80448151873954943</c:v>
                </c:pt>
                <c:pt idx="1">
                  <c:v>0.90843752955017754</c:v>
                </c:pt>
                <c:pt idx="2">
                  <c:v>0.89703490748660697</c:v>
                </c:pt>
                <c:pt idx="3">
                  <c:v>0.84964394970333679</c:v>
                </c:pt>
                <c:pt idx="4">
                  <c:v>0.82570484593776805</c:v>
                </c:pt>
                <c:pt idx="5">
                  <c:v>0.86732116791760316</c:v>
                </c:pt>
                <c:pt idx="6">
                  <c:v>0.83776484952768282</c:v>
                </c:pt>
                <c:pt idx="7">
                  <c:v>0.84271700915023862</c:v>
                </c:pt>
                <c:pt idx="8">
                  <c:v>0.70919697292782824</c:v>
                </c:pt>
                <c:pt idx="9">
                  <c:v>0.73829529462285126</c:v>
                </c:pt>
                <c:pt idx="10">
                  <c:v>0.75889234666882943</c:v>
                </c:pt>
                <c:pt idx="11">
                  <c:v>0.68957499278712509</c:v>
                </c:pt>
                <c:pt idx="12">
                  <c:v>0.63569634393864971</c:v>
                </c:pt>
                <c:pt idx="13">
                  <c:v>0.6765294199760612</c:v>
                </c:pt>
                <c:pt idx="14">
                  <c:v>0.67427084371366885</c:v>
                </c:pt>
                <c:pt idx="15">
                  <c:v>0.66107460987305089</c:v>
                </c:pt>
                <c:pt idx="16">
                  <c:v>0.60703165353869581</c:v>
                </c:pt>
                <c:pt idx="17">
                  <c:v>0.57554895623416935</c:v>
                </c:pt>
                <c:pt idx="18">
                  <c:v>0.56282588661367106</c:v>
                </c:pt>
                <c:pt idx="19">
                  <c:v>0.51469013242548289</c:v>
                </c:pt>
                <c:pt idx="20">
                  <c:v>0.49850218734150614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9-C715-4FA6-9246-2A6CB02F6A21}"/>
            </c:ext>
          </c:extLst>
        </c:ser>
        <c:ser>
          <c:idx val="6"/>
          <c:order val="6"/>
          <c:tx>
            <c:strRef>
              <c:f>RDGFCFtoGERD!$A$25</c:f>
              <c:strCache>
                <c:ptCount val="1"/>
                <c:pt idx="0">
                  <c:v>Latvia</c:v>
                </c:pt>
              </c:strCache>
            </c:strRef>
          </c:tx>
          <c:spPr>
            <a:ln>
              <a:solidFill>
                <a:srgbClr val="1F497D"/>
              </a:solidFill>
              <a:prstDash val="sysDash"/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RDGFCFtoGERD!$D$25:$X$25</c:f>
              <c:numCache>
                <c:formatCode>0%</c:formatCode>
                <c:ptCount val="21"/>
                <c:pt idx="0">
                  <c:v>1.0117266893512069</c:v>
                </c:pt>
                <c:pt idx="1">
                  <c:v>1.3193454126687727</c:v>
                </c:pt>
                <c:pt idx="2">
                  <c:v>1.6772163107110512</c:v>
                </c:pt>
                <c:pt idx="3">
                  <c:v>1.4234543110931841</c:v>
                </c:pt>
                <c:pt idx="4">
                  <c:v>1.6788936366890665</c:v>
                </c:pt>
                <c:pt idx="5">
                  <c:v>1.5123501227143819</c:v>
                </c:pt>
                <c:pt idx="6">
                  <c:v>1.6890905766385746</c:v>
                </c:pt>
                <c:pt idx="7">
                  <c:v>1.6455747817754465</c:v>
                </c:pt>
                <c:pt idx="8">
                  <c:v>1.887336148039592</c:v>
                </c:pt>
                <c:pt idx="9">
                  <c:v>1.451685871074859</c:v>
                </c:pt>
                <c:pt idx="10">
                  <c:v>1.1455892992788512</c:v>
                </c:pt>
                <c:pt idx="11">
                  <c:v>0.90105384627828511</c:v>
                </c:pt>
                <c:pt idx="12">
                  <c:v>0.99139898220090461</c:v>
                </c:pt>
                <c:pt idx="13">
                  <c:v>0.9167321793217339</c:v>
                </c:pt>
                <c:pt idx="14">
                  <c:v>1.3897453948140324</c:v>
                </c:pt>
                <c:pt idx="15">
                  <c:v>1.2126840639606575</c:v>
                </c:pt>
                <c:pt idx="16">
                  <c:v>1.0893175944878688</c:v>
                </c:pt>
                <c:pt idx="17">
                  <c:v>0.97044509487630137</c:v>
                </c:pt>
                <c:pt idx="18">
                  <c:v>0.94144086021505369</c:v>
                </c:pt>
                <c:pt idx="19">
                  <c:v>0.84517199017199007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A-C715-4FA6-9246-2A6CB02F6A21}"/>
            </c:ext>
          </c:extLst>
        </c:ser>
        <c:ser>
          <c:idx val="7"/>
          <c:order val="7"/>
          <c:tx>
            <c:strRef>
              <c:f>RDGFCFtoGERD!$A$26</c:f>
              <c:strCache>
                <c:ptCount val="1"/>
                <c:pt idx="0">
                  <c:v>Luxembourg</c:v>
                </c:pt>
              </c:strCache>
            </c:strRef>
          </c:tx>
          <c:spPr>
            <a:ln>
              <a:solidFill>
                <a:srgbClr val="95B3D7"/>
              </a:solidFill>
              <a:prstDash val="sysDash"/>
            </a:ln>
          </c:spPr>
          <c:marker>
            <c:symbol val="none"/>
          </c:marker>
          <c:dLbls>
            <c:dLbl>
              <c:idx val="9"/>
              <c:layout/>
              <c:showLegendKey val="0"/>
              <c:showVal val="0"/>
              <c:showCatName val="0"/>
              <c:showSerName val="1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C715-4FA6-9246-2A6CB02F6A2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RDGFCFtoGERD!$D$26:$X$26</c:f>
              <c:numCache>
                <c:formatCode>General</c:formatCode>
                <c:ptCount val="21"/>
                <c:pt idx="5" formatCode="0%">
                  <c:v>0.20703050288540809</c:v>
                </c:pt>
                <c:pt idx="6" formatCode="0%">
                  <c:v>0.22582243326852475</c:v>
                </c:pt>
                <c:pt idx="7" formatCode="0%">
                  <c:v>0.24461436365164141</c:v>
                </c:pt>
                <c:pt idx="8" formatCode="0%">
                  <c:v>0.26340629403475807</c:v>
                </c:pt>
                <c:pt idx="9" formatCode="0%">
                  <c:v>0.24502121956667411</c:v>
                </c:pt>
                <c:pt idx="10" formatCode="0%">
                  <c:v>0.30228262711864406</c:v>
                </c:pt>
                <c:pt idx="11" formatCode="0%">
                  <c:v>0.29639804791481811</c:v>
                </c:pt>
                <c:pt idx="12" formatCode="0%">
                  <c:v>0.32347430696416496</c:v>
                </c:pt>
                <c:pt idx="13" formatCode="0%">
                  <c:v>0.32207595345830642</c:v>
                </c:pt>
                <c:pt idx="14" formatCode="0%">
                  <c:v>0.39974833945959892</c:v>
                </c:pt>
                <c:pt idx="15" formatCode="0%">
                  <c:v>0.52718055325492785</c:v>
                </c:pt>
                <c:pt idx="16" formatCode="0%">
                  <c:v>0.49262575229648403</c:v>
                </c:pt>
                <c:pt idx="17" formatCode="0%">
                  <c:v>0.58265564484264354</c:v>
                </c:pt>
                <c:pt idx="18" formatCode="0%">
                  <c:v>0.55110880865968281</c:v>
                </c:pt>
                <c:pt idx="19" formatCode="0%">
                  <c:v>0.55618529691965712</c:v>
                </c:pt>
                <c:pt idx="20" formatCode="0%">
                  <c:v>0.53411119555336994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C-C715-4FA6-9246-2A6CB02F6A21}"/>
            </c:ext>
          </c:extLst>
        </c:ser>
        <c:ser>
          <c:idx val="8"/>
          <c:order val="8"/>
          <c:tx>
            <c:strRef>
              <c:f>RDGFCFtoGERD!$A$32</c:f>
              <c:strCache>
                <c:ptCount val="1"/>
                <c:pt idx="0">
                  <c:v>Slovak Republic</c:v>
                </c:pt>
              </c:strCache>
            </c:strRef>
          </c:tx>
          <c:spPr>
            <a:ln>
              <a:solidFill>
                <a:srgbClr val="4F81BD"/>
              </a:solidFill>
              <a:prstDash val="sysDash"/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RDGFCFtoGERD!$D$32:$X$32</c:f>
              <c:numCache>
                <c:formatCode>0%</c:formatCode>
                <c:ptCount val="21"/>
                <c:pt idx="0">
                  <c:v>1.60563619649457</c:v>
                </c:pt>
                <c:pt idx="1">
                  <c:v>1.5681539583510917</c:v>
                </c:pt>
                <c:pt idx="2">
                  <c:v>1.3822325423593416</c:v>
                </c:pt>
                <c:pt idx="3">
                  <c:v>1.5486105326691071</c:v>
                </c:pt>
                <c:pt idx="4">
                  <c:v>1.6213669949461598</c:v>
                </c:pt>
                <c:pt idx="5">
                  <c:v>1.6975550545307834</c:v>
                </c:pt>
                <c:pt idx="6">
                  <c:v>1.7271417012409325</c:v>
                </c:pt>
                <c:pt idx="7">
                  <c:v>1.8008907039269573</c:v>
                </c:pt>
                <c:pt idx="8">
                  <c:v>1.3795569637995286</c:v>
                </c:pt>
                <c:pt idx="9">
                  <c:v>1.3693164508127851</c:v>
                </c:pt>
                <c:pt idx="10">
                  <c:v>1.2224217745004584</c:v>
                </c:pt>
                <c:pt idx="11">
                  <c:v>1.1294261294261294</c:v>
                </c:pt>
                <c:pt idx="12">
                  <c:v>1.1401672011707196</c:v>
                </c:pt>
                <c:pt idx="13">
                  <c:v>1.1623643229950897</c:v>
                </c:pt>
                <c:pt idx="14">
                  <c:v>1.2088346216413972</c:v>
                </c:pt>
                <c:pt idx="15">
                  <c:v>0.96478433657477136</c:v>
                </c:pt>
                <c:pt idx="16">
                  <c:v>0.84974705372776083</c:v>
                </c:pt>
                <c:pt idx="17">
                  <c:v>0.79406351495859817</c:v>
                </c:pt>
                <c:pt idx="18">
                  <c:v>0.87340613382603727</c:v>
                </c:pt>
                <c:pt idx="19">
                  <c:v>0.82167929703355425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D-C715-4FA6-9246-2A6CB02F6A21}"/>
            </c:ext>
          </c:extLst>
        </c:ser>
        <c:ser>
          <c:idx val="17"/>
          <c:order val="27"/>
          <c:tx>
            <c:strRef>
              <c:f>RDGFCFtoGERD!$A$19</c:f>
              <c:strCache>
                <c:ptCount val="1"/>
                <c:pt idx="0">
                  <c:v>Hungary</c:v>
                </c:pt>
              </c:strCache>
            </c:strRef>
          </c:tx>
          <c:spPr>
            <a:ln>
              <a:solidFill>
                <a:srgbClr val="800000"/>
              </a:solidFill>
              <a:prstDash val="sysDash"/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RDGFCFtoGERD!$D$19:$X$19</c:f>
              <c:numCache>
                <c:formatCode>0%</c:formatCode>
                <c:ptCount val="21"/>
                <c:pt idx="0">
                  <c:v>0.91580301448993962</c:v>
                </c:pt>
                <c:pt idx="1">
                  <c:v>0.85744073211047589</c:v>
                </c:pt>
                <c:pt idx="2">
                  <c:v>0.7914421701946418</c:v>
                </c:pt>
                <c:pt idx="3">
                  <c:v>1.1060267792085154</c:v>
                </c:pt>
                <c:pt idx="4">
                  <c:v>1.0563527093066831</c:v>
                </c:pt>
                <c:pt idx="5">
                  <c:v>0.74133958833866598</c:v>
                </c:pt>
                <c:pt idx="6">
                  <c:v>0.66077214782952542</c:v>
                </c:pt>
                <c:pt idx="7">
                  <c:v>0.69414393871354896</c:v>
                </c:pt>
                <c:pt idx="8">
                  <c:v>0.7172778056230511</c:v>
                </c:pt>
                <c:pt idx="9">
                  <c:v>0.76105051965179527</c:v>
                </c:pt>
                <c:pt idx="10">
                  <c:v>0.74897479832887315</c:v>
                </c:pt>
                <c:pt idx="11">
                  <c:v>0.88134557551653014</c:v>
                </c:pt>
                <c:pt idx="12">
                  <c:v>0.92868004272001459</c:v>
                </c:pt>
                <c:pt idx="13">
                  <c:v>0.89794209949397119</c:v>
                </c:pt>
                <c:pt idx="14">
                  <c:v>0.90908604697105577</c:v>
                </c:pt>
                <c:pt idx="15">
                  <c:v>0.99199092229308805</c:v>
                </c:pt>
                <c:pt idx="16">
                  <c:v>0.8522977987878313</c:v>
                </c:pt>
                <c:pt idx="17">
                  <c:v>0.81603944529775063</c:v>
                </c:pt>
                <c:pt idx="18">
                  <c:v>0.95474818751617174</c:v>
                </c:pt>
                <c:pt idx="19">
                  <c:v>0.98170427445878083</c:v>
                </c:pt>
                <c:pt idx="20">
                  <c:v>1.0812257400194751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E-C715-4FA6-9246-2A6CB02F6A21}"/>
            </c:ext>
          </c:extLst>
        </c:ser>
        <c:ser>
          <c:idx val="9"/>
          <c:order val="28"/>
          <c:tx>
            <c:strRef>
              <c:f>RDGFCFtoGERD!$A$35</c:f>
              <c:strCache>
                <c:ptCount val="1"/>
                <c:pt idx="0">
                  <c:v>Sweden</c:v>
                </c:pt>
              </c:strCache>
            </c:strRef>
          </c:tx>
          <c:spPr>
            <a:ln>
              <a:solidFill>
                <a:schemeClr val="accent2">
                  <a:lumMod val="60000"/>
                  <a:lumOff val="40000"/>
                </a:schemeClr>
              </a:solidFill>
              <a:prstDash val="sysDash"/>
            </a:ln>
          </c:spPr>
          <c:marker>
            <c:symbol val="none"/>
          </c:marker>
          <c:cat>
            <c:strRef>
              <c:f>RDGFCFtoGERD!$D$6:$X$6</c:f>
              <c:strCach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strCache>
            </c:strRef>
          </c:cat>
          <c:val>
            <c:numRef>
              <c:f>RDGFCFtoGERD!$D$35:$X$35</c:f>
              <c:numCache>
                <c:formatCode>0%</c:formatCode>
                <c:ptCount val="21"/>
                <c:pt idx="0">
                  <c:v>1.0592142046320925</c:v>
                </c:pt>
                <c:pt idx="1">
                  <c:v>1.0817101302294563</c:v>
                </c:pt>
                <c:pt idx="2">
                  <c:v>1.1042060558268201</c:v>
                </c:pt>
                <c:pt idx="3">
                  <c:v>1.0978800925221281</c:v>
                </c:pt>
                <c:pt idx="4">
                  <c:v>1.0915541292174362</c:v>
                </c:pt>
                <c:pt idx="5">
                  <c:v>1.1131471694096522</c:v>
                </c:pt>
                <c:pt idx="6">
                  <c:v>1.1347402096018679</c:v>
                </c:pt>
                <c:pt idx="7">
                  <c:v>1.1146405211360688</c:v>
                </c:pt>
                <c:pt idx="8">
                  <c:v>1.0945408326702697</c:v>
                </c:pt>
                <c:pt idx="9">
                  <c:v>1.1564474251295582</c:v>
                </c:pt>
                <c:pt idx="10">
                  <c:v>1.0990636932325941</c:v>
                </c:pt>
                <c:pt idx="11">
                  <c:v>1.0236100824639009</c:v>
                </c:pt>
                <c:pt idx="12">
                  <c:v>1.1226297358715494</c:v>
                </c:pt>
                <c:pt idx="13">
                  <c:v>1.0640091212364342</c:v>
                </c:pt>
                <c:pt idx="14">
                  <c:v>1.1153188413462387</c:v>
                </c:pt>
                <c:pt idx="15">
                  <c:v>1.1841582234314132</c:v>
                </c:pt>
                <c:pt idx="16">
                  <c:v>1.1461000429260411</c:v>
                </c:pt>
                <c:pt idx="17">
                  <c:v>1.1120907113496705</c:v>
                </c:pt>
                <c:pt idx="18">
                  <c:v>1.1730172102539416</c:v>
                </c:pt>
                <c:pt idx="19">
                  <c:v>1.3547493701957238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F-C715-4FA6-9246-2A6CB02F6A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939584"/>
        <c:axId val="115938048"/>
      </c:lineChart>
      <c:catAx>
        <c:axId val="115537408"/>
        <c:scaling>
          <c:orientation val="minMax"/>
        </c:scaling>
        <c:delete val="0"/>
        <c:axPos val="b"/>
        <c:majorGridlines>
          <c:spPr>
            <a:ln>
              <a:solidFill>
                <a:schemeClr val="bg1"/>
              </a:solidFill>
            </a:ln>
          </c:spPr>
        </c:majorGridlines>
        <c:numFmt formatCode="General" sourceLinked="0"/>
        <c:majorTickMark val="in"/>
        <c:minorTickMark val="none"/>
        <c:tickLblPos val="nextTo"/>
        <c:txPr>
          <a:bodyPr rot="-2700000"/>
          <a:lstStyle/>
          <a:p>
            <a:pPr>
              <a:defRPr sz="1400"/>
            </a:pPr>
            <a:endParaRPr lang="en-US"/>
          </a:p>
        </c:txPr>
        <c:crossAx val="115538944"/>
        <c:crossesAt val="0.1"/>
        <c:auto val="1"/>
        <c:lblAlgn val="ctr"/>
        <c:lblOffset val="100"/>
        <c:noMultiLvlLbl val="0"/>
      </c:catAx>
      <c:valAx>
        <c:axId val="115538944"/>
        <c:scaling>
          <c:logBase val="10"/>
          <c:orientation val="minMax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%" sourceLinked="1"/>
        <c:majorTickMark val="in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5537408"/>
        <c:crosses val="autoZero"/>
        <c:crossBetween val="midCat"/>
      </c:valAx>
      <c:valAx>
        <c:axId val="115938048"/>
        <c:scaling>
          <c:logBase val="10"/>
          <c:orientation val="minMax"/>
        </c:scaling>
        <c:delete val="1"/>
        <c:axPos val="r"/>
        <c:numFmt formatCode="0%" sourceLinked="1"/>
        <c:majorTickMark val="out"/>
        <c:minorTickMark val="none"/>
        <c:tickLblPos val="nextTo"/>
        <c:crossAx val="115939584"/>
        <c:crosses val="max"/>
        <c:crossBetween val="between"/>
      </c:valAx>
      <c:catAx>
        <c:axId val="1159395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5938048"/>
        <c:crosses val="autoZero"/>
        <c:auto val="1"/>
        <c:lblAlgn val="ctr"/>
        <c:lblOffset val="100"/>
        <c:noMultiLvlLbl val="0"/>
      </c:catAx>
      <c:spPr>
        <a:solidFill>
          <a:srgbClr val="D9D9D9"/>
        </a:solidFill>
      </c:spPr>
    </c:plotArea>
    <c:legend>
      <c:legendPos val="r"/>
      <c:legendEntry>
        <c:idx val="0"/>
        <c:delete val="1"/>
      </c:legendEntry>
      <c:legendEntry>
        <c:idx val="1"/>
        <c:delete val="1"/>
      </c:legendEntry>
      <c:legendEntry>
        <c:idx val="2"/>
        <c:delete val="1"/>
      </c:legendEntry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egendEntry>
        <c:idx val="8"/>
        <c:delete val="1"/>
      </c:legendEntry>
      <c:legendEntry>
        <c:idx val="9"/>
        <c:delete val="1"/>
      </c:legendEntry>
      <c:legendEntry>
        <c:idx val="10"/>
        <c:delete val="1"/>
      </c:legendEntry>
      <c:legendEntry>
        <c:idx val="11"/>
        <c:delete val="1"/>
      </c:legendEntry>
      <c:legendEntry>
        <c:idx val="12"/>
        <c:delete val="1"/>
      </c:legendEntry>
      <c:legendEntry>
        <c:idx val="13"/>
        <c:delete val="1"/>
      </c:legendEntry>
      <c:legendEntry>
        <c:idx val="14"/>
        <c:delete val="1"/>
      </c:legendEntry>
      <c:legendEntry>
        <c:idx val="15"/>
        <c:delete val="1"/>
      </c:legendEntry>
      <c:legendEntry>
        <c:idx val="16"/>
        <c:delete val="1"/>
      </c:legendEntry>
      <c:legendEntry>
        <c:idx val="17"/>
        <c:delete val="1"/>
      </c:legendEntry>
      <c:layout>
        <c:manualLayout>
          <c:xMode val="edge"/>
          <c:yMode val="edge"/>
          <c:x val="0"/>
          <c:y val="2.8744185656520173E-4"/>
          <c:w val="0.99035805714328673"/>
          <c:h val="9.5629573653241887E-2"/>
        </c:manualLayout>
      </c:layout>
      <c:overlay val="0"/>
      <c:spPr>
        <a:solidFill>
          <a:srgbClr val="D9D9D9"/>
        </a:solidFill>
      </c:spPr>
      <c:txPr>
        <a:bodyPr/>
        <a:lstStyle/>
        <a:p>
          <a:pPr>
            <a:defRPr sz="1050"/>
          </a:pPr>
          <a:endParaRPr lang="en-US"/>
        </a:p>
      </c:txPr>
    </c:legend>
    <c:plotVisOnly val="1"/>
    <c:dispBlanksAs val="span"/>
    <c:showDLblsOverMax val="0"/>
  </c:chart>
  <c:spPr>
    <a:ln>
      <a:noFill/>
    </a:ln>
  </c:spPr>
  <c:txPr>
    <a:bodyPr/>
    <a:lstStyle/>
    <a:p>
      <a:pPr>
        <a:defRPr sz="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8106393648684735E-2"/>
          <c:y val="0.15321346092047228"/>
          <c:w val="0.92742968419270166"/>
          <c:h val="0.7136718821545065"/>
        </c:manualLayout>
      </c:layout>
      <c:lineChart>
        <c:grouping val="standard"/>
        <c:varyColors val="0"/>
        <c:ser>
          <c:idx val="2"/>
          <c:order val="0"/>
          <c:tx>
            <c:strRef>
              <c:f>'BERD RoW series'!$A$13</c:f>
              <c:strCache>
                <c:ptCount val="1"/>
                <c:pt idx="0">
                  <c:v>China</c:v>
                </c:pt>
              </c:strCache>
            </c:strRef>
          </c:tx>
          <c:spPr>
            <a:ln>
              <a:solidFill>
                <a:schemeClr val="accent4">
                  <a:lumMod val="50000"/>
                </a:schemeClr>
              </a:solidFill>
              <a:prstDash val="sysDot"/>
            </a:ln>
          </c:spPr>
          <c:marker>
            <c:symbol val="none"/>
          </c:marker>
          <c:cat>
            <c:strRef>
              <c:f>'BERD RoW series'!$B$3:$Q$3</c:f>
              <c:strCach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strCache>
            </c:strRef>
          </c:cat>
          <c:val>
            <c:numRef>
              <c:f>'BERD RoW series'!$B$13:$Q$13</c:f>
              <c:numCache>
                <c:formatCode>General</c:formatCode>
                <c:ptCount val="16"/>
                <c:pt idx="0" formatCode="#\,##0_ ;\-#\,##0\ ">
                  <c:v>3.9847610819185002</c:v>
                </c:pt>
                <c:pt idx="3" formatCode="#\,##0_ ;\-#\,##0\ ">
                  <c:v>2.6149712571857</c:v>
                </c:pt>
                <c:pt idx="4" formatCode="#\,##0_ ;\-#\,##0\ ">
                  <c:v>1.5076447711895999</c:v>
                </c:pt>
                <c:pt idx="5" formatCode="#\,##0_ ;\-#\,##0\ ">
                  <c:v>1.0057636074954099</c:v>
                </c:pt>
                <c:pt idx="6" formatCode="#\,##0_ ;\-#\,##0\ ">
                  <c:v>1.9604228453022301</c:v>
                </c:pt>
                <c:pt idx="7" formatCode="#\,##0_ ;\-#\,##0\ ">
                  <c:v>1.5465664606342999</c:v>
                </c:pt>
                <c:pt idx="8" formatCode="#\,##0_ ;\-#\,##0\ ">
                  <c:v>1.42466146192806</c:v>
                </c:pt>
                <c:pt idx="9" formatCode="#\,##0_ ;\-#\,##0\ ">
                  <c:v>1.6171433292308099</c:v>
                </c:pt>
                <c:pt idx="10" formatCode="#\,##0_ ;\-#\,##0\ ">
                  <c:v>1.5976002152169599</c:v>
                </c:pt>
                <c:pt idx="11" formatCode="#\,##0_ ;\-#\,##0\ ">
                  <c:v>1.59127514069206</c:v>
                </c:pt>
                <c:pt idx="12" formatCode="#\,##0_ ;\-#\,##0\ ">
                  <c:v>1.13167651950508</c:v>
                </c:pt>
                <c:pt idx="13" formatCode="#\,##0_ ;\-#\,##0\ ">
                  <c:v>1.03904150944486</c:v>
                </c:pt>
                <c:pt idx="14" formatCode="#\,##0_ ;\-#\,##0\ ">
                  <c:v>0.92049680319903004</c:v>
                </c:pt>
                <c:pt idx="15" formatCode="#\,##0_ ;\-#\,##0\ ">
                  <c:v>0.86919115813809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A20-4030-A57E-F435ED0EE226}"/>
            </c:ext>
          </c:extLst>
        </c:ser>
        <c:ser>
          <c:idx val="0"/>
          <c:order val="1"/>
          <c:tx>
            <c:strRef>
              <c:f>'BERD RoW series'!$A$4</c:f>
              <c:strCache>
                <c:ptCount val="1"/>
                <c:pt idx="0">
                  <c:v>Czech Republic</c:v>
                </c:pt>
              </c:strCache>
            </c:strRef>
          </c:tx>
          <c:spPr>
            <a:ln w="22225">
              <a:solidFill>
                <a:schemeClr val="accent4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'BERD RoW series'!$B$3:$Q$3</c:f>
              <c:strCach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strCache>
            </c:strRef>
          </c:cat>
          <c:val>
            <c:numRef>
              <c:f>'BERD RoW series'!$B$4:$Q$4</c:f>
              <c:numCache>
                <c:formatCode>#\,##0_ ;\-#\,##0\ </c:formatCode>
                <c:ptCount val="16"/>
                <c:pt idx="0">
                  <c:v>3.6122882022931799</c:v>
                </c:pt>
                <c:pt idx="1">
                  <c:v>1.8807288337370001</c:v>
                </c:pt>
                <c:pt idx="2">
                  <c:v>2.3438755103510598</c:v>
                </c:pt>
                <c:pt idx="3">
                  <c:v>5.4578425825194596</c:v>
                </c:pt>
                <c:pt idx="4">
                  <c:v>3.9227744359093699</c:v>
                </c:pt>
                <c:pt idx="5">
                  <c:v>5.4418418941123203</c:v>
                </c:pt>
                <c:pt idx="6">
                  <c:v>4.3883108539587097</c:v>
                </c:pt>
                <c:pt idx="7">
                  <c:v>7.0560824852577602</c:v>
                </c:pt>
                <c:pt idx="8">
                  <c:v>10.6205237312421</c:v>
                </c:pt>
                <c:pt idx="9">
                  <c:v>14.7606462459964</c:v>
                </c:pt>
                <c:pt idx="10">
                  <c:v>16.126154586146399</c:v>
                </c:pt>
                <c:pt idx="11">
                  <c:v>18.2643464750664</c:v>
                </c:pt>
                <c:pt idx="12">
                  <c:v>20.463767809618201</c:v>
                </c:pt>
                <c:pt idx="13">
                  <c:v>21.221235610077301</c:v>
                </c:pt>
                <c:pt idx="14">
                  <c:v>28.322034471384399</c:v>
                </c:pt>
                <c:pt idx="15">
                  <c:v>31.875183052709399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A20-4030-A57E-F435ED0EE226}"/>
            </c:ext>
          </c:extLst>
        </c:ser>
        <c:ser>
          <c:idx val="5"/>
          <c:order val="2"/>
          <c:tx>
            <c:strRef>
              <c:f>'BERD RoW series'!$A$5</c:f>
              <c:strCache>
                <c:ptCount val="1"/>
                <c:pt idx="0">
                  <c:v>Finland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none"/>
          </c:marker>
          <c:cat>
            <c:strRef>
              <c:f>'BERD RoW series'!$B$3:$Q$3</c:f>
              <c:strCach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strCache>
            </c:strRef>
          </c:cat>
          <c:val>
            <c:numRef>
              <c:f>'BERD RoW series'!$B$5:$Q$5</c:f>
              <c:numCache>
                <c:formatCode>#\,##0_ ;\-#\,##0\ </c:formatCode>
                <c:ptCount val="16"/>
                <c:pt idx="0">
                  <c:v>1.0070483170833799</c:v>
                </c:pt>
                <c:pt idx="1">
                  <c:v>0.70097527252906999</c:v>
                </c:pt>
                <c:pt idx="2">
                  <c:v>1.01001447744599</c:v>
                </c:pt>
                <c:pt idx="3">
                  <c:v>0.83346419397686</c:v>
                </c:pt>
                <c:pt idx="4">
                  <c:v>0.98834078877791998</c:v>
                </c:pt>
                <c:pt idx="5">
                  <c:v>5.2929600257938096</c:v>
                </c:pt>
                <c:pt idx="6">
                  <c:v>6.2950414348396997</c:v>
                </c:pt>
                <c:pt idx="7">
                  <c:v>5.5271938035280801</c:v>
                </c:pt>
                <c:pt idx="8">
                  <c:v>6.0155188602554901</c:v>
                </c:pt>
                <c:pt idx="9">
                  <c:v>5.5783649985847399</c:v>
                </c:pt>
                <c:pt idx="10">
                  <c:v>5.4652306547603704</c:v>
                </c:pt>
                <c:pt idx="11">
                  <c:v>4.96798775471364</c:v>
                </c:pt>
                <c:pt idx="12">
                  <c:v>8.1236448873707605</c:v>
                </c:pt>
                <c:pt idx="13">
                  <c:v>11.7004171736485</c:v>
                </c:pt>
                <c:pt idx="14">
                  <c:v>20.371924254450601</c:v>
                </c:pt>
                <c:pt idx="15">
                  <c:v>16.667902058162198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1A20-4030-A57E-F435ED0EE226}"/>
            </c:ext>
          </c:extLst>
        </c:ser>
        <c:ser>
          <c:idx val="1"/>
          <c:order val="3"/>
          <c:tx>
            <c:strRef>
              <c:f>'BERD RoW series'!$A$6</c:f>
              <c:strCache>
                <c:ptCount val="1"/>
                <c:pt idx="0">
                  <c:v>Ireland</c:v>
                </c:pt>
              </c:strCache>
            </c:strRef>
          </c:tx>
          <c:spPr>
            <a:ln w="22225">
              <a:solidFill>
                <a:schemeClr val="accent4">
                  <a:lumMod val="60000"/>
                  <a:lumOff val="40000"/>
                </a:schemeClr>
              </a:solidFill>
              <a:prstDash val="solid"/>
            </a:ln>
          </c:spPr>
          <c:marker>
            <c:symbol val="none"/>
          </c:marker>
          <c:cat>
            <c:strRef>
              <c:f>'BERD RoW series'!$B$3:$Q$3</c:f>
              <c:strCach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strCache>
            </c:strRef>
          </c:cat>
          <c:val>
            <c:numRef>
              <c:f>'BERD RoW series'!$B$6:$Q$6</c:f>
              <c:numCache>
                <c:formatCode>#\,##0_ ;\-#\,##0\ </c:formatCode>
                <c:ptCount val="16"/>
                <c:pt idx="0">
                  <c:v>7.5635241035383496</c:v>
                </c:pt>
                <c:pt idx="1">
                  <c:v>4.5555555555555598</c:v>
                </c:pt>
                <c:pt idx="2">
                  <c:v>7.0532280914794603</c:v>
                </c:pt>
                <c:pt idx="3">
                  <c:v>8.9321266968325794</c:v>
                </c:pt>
                <c:pt idx="4">
                  <c:v>9.5041322314049594</c:v>
                </c:pt>
                <c:pt idx="5">
                  <c:v>9.7744360902255707</c:v>
                </c:pt>
                <c:pt idx="6">
                  <c:v>15.684669939989099</c:v>
                </c:pt>
                <c:pt idx="7">
                  <c:v>20.621257485029901</c:v>
                </c:pt>
                <c:pt idx="8">
                  <c:v>20.621983755261802</c:v>
                </c:pt>
                <c:pt idx="9">
                  <c:v>20.7552653099672</c:v>
                </c:pt>
                <c:pt idx="10">
                  <c:v>20.754613874345601</c:v>
                </c:pt>
                <c:pt idx="11">
                  <c:v>24.844052484405299</c:v>
                </c:pt>
                <c:pt idx="12">
                  <c:v>24.8440529909894</c:v>
                </c:pt>
                <c:pt idx="13">
                  <c:v>21.509471289381299</c:v>
                </c:pt>
                <c:pt idx="14">
                  <c:v>21.511296753370001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1A20-4030-A57E-F435ED0EE226}"/>
            </c:ext>
          </c:extLst>
        </c:ser>
        <c:ser>
          <c:idx val="8"/>
          <c:order val="4"/>
          <c:tx>
            <c:strRef>
              <c:f>'BERD RoW series'!$A$8</c:f>
              <c:strCache>
                <c:ptCount val="1"/>
                <c:pt idx="0">
                  <c:v>Japan</c:v>
                </c:pt>
              </c:strCache>
            </c:strRef>
          </c:tx>
          <c:spPr>
            <a:ln>
              <a:solidFill>
                <a:schemeClr val="bg1"/>
              </a:solidFill>
              <a:prstDash val="sysDash"/>
            </a:ln>
          </c:spPr>
          <c:marker>
            <c:symbol val="none"/>
          </c:marker>
          <c:cat>
            <c:strRef>
              <c:f>'BERD RoW series'!$B$3:$Q$3</c:f>
              <c:strCach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strCache>
            </c:strRef>
          </c:cat>
          <c:val>
            <c:numRef>
              <c:f>'BERD RoW series'!$B$8:$Q$8</c:f>
              <c:numCache>
                <c:formatCode>#\,##0_ ;\-#\,##0\ </c:formatCode>
                <c:ptCount val="16"/>
                <c:pt idx="0">
                  <c:v>0.56949148796778004</c:v>
                </c:pt>
                <c:pt idx="1">
                  <c:v>0.54283416547237995</c:v>
                </c:pt>
                <c:pt idx="2">
                  <c:v>0.49217230263181</c:v>
                </c:pt>
                <c:pt idx="3">
                  <c:v>0.37408136907590001</c:v>
                </c:pt>
                <c:pt idx="4">
                  <c:v>0.41166987268181998</c:v>
                </c:pt>
                <c:pt idx="5">
                  <c:v>0.43259604702396998</c:v>
                </c:pt>
                <c:pt idx="6">
                  <c:v>0.39661926329017</c:v>
                </c:pt>
                <c:pt idx="7">
                  <c:v>0.36181802840157001</c:v>
                </c:pt>
                <c:pt idx="8">
                  <c:v>0.44513622010317999</c:v>
                </c:pt>
                <c:pt idx="9">
                  <c:v>0.51591959975446999</c:v>
                </c:pt>
                <c:pt idx="10">
                  <c:v>0.54645145437984999</c:v>
                </c:pt>
                <c:pt idx="11">
                  <c:v>0.57087897124606002</c:v>
                </c:pt>
                <c:pt idx="12">
                  <c:v>0.53502431088350999</c:v>
                </c:pt>
                <c:pt idx="13">
                  <c:v>0.61126910708397997</c:v>
                </c:pt>
                <c:pt idx="14">
                  <c:v>0.52890546106535996</c:v>
                </c:pt>
                <c:pt idx="15">
                  <c:v>0.55069709394702004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1A20-4030-A57E-F435ED0EE226}"/>
            </c:ext>
          </c:extLst>
        </c:ser>
        <c:ser>
          <c:idx val="4"/>
          <c:order val="5"/>
          <c:tx>
            <c:strRef>
              <c:f>'BERD RoW series'!$A$9</c:f>
              <c:strCache>
                <c:ptCount val="1"/>
                <c:pt idx="0">
                  <c:v>Switzerland</c:v>
                </c:pt>
              </c:strCache>
            </c:strRef>
          </c:tx>
          <c:spPr>
            <a:ln>
              <a:solidFill>
                <a:schemeClr val="accent4"/>
              </a:solidFill>
              <a:prstDash val="sysDash"/>
            </a:ln>
          </c:spPr>
          <c:marker>
            <c:symbol val="none"/>
          </c:marker>
          <c:cat>
            <c:strRef>
              <c:f>'BERD RoW series'!$B$3:$Q$3</c:f>
              <c:strCach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strCache>
            </c:strRef>
          </c:cat>
          <c:val>
            <c:numRef>
              <c:f>'BERD RoW series'!$B$9:$Q$9</c:f>
              <c:numCache>
                <c:formatCode>General</c:formatCode>
                <c:ptCount val="16"/>
                <c:pt idx="0" formatCode="#\,##0_ ;\-#\,##0\ ">
                  <c:v>5.8301647655259803</c:v>
                </c:pt>
                <c:pt idx="4" formatCode="#\,##0_ ;\-#\,##0\ ">
                  <c:v>7.0910973084886102</c:v>
                </c:pt>
                <c:pt idx="8" formatCode="#\,##0_ ;\-#\,##0\ ">
                  <c:v>7.0534223706177004</c:v>
                </c:pt>
                <c:pt idx="12" formatCode="#\,##0_ ;\-#\,##0\ ">
                  <c:v>13.8274904338775</c:v>
                </c:pt>
                <c:pt idx="15" formatCode="#\,##0_ ;\-#\,##0\ ">
                  <c:v>12.6479971976729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1A20-4030-A57E-F435ED0EE226}"/>
            </c:ext>
          </c:extLst>
        </c:ser>
        <c:ser>
          <c:idx val="6"/>
          <c:order val="6"/>
          <c:tx>
            <c:strRef>
              <c:f>'BERD RoW series'!$A$10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22225">
              <a:solidFill>
                <a:schemeClr val="accent4">
                  <a:lumMod val="60000"/>
                  <a:lumOff val="40000"/>
                </a:schemeClr>
              </a:solidFill>
              <a:prstDash val="dash"/>
            </a:ln>
          </c:spPr>
          <c:marker>
            <c:symbol val="none"/>
          </c:marker>
          <c:cat>
            <c:strRef>
              <c:f>'BERD RoW series'!$B$3:$Q$3</c:f>
              <c:strCach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strCache>
            </c:strRef>
          </c:cat>
          <c:val>
            <c:numRef>
              <c:f>'BERD RoW series'!$B$10:$Q$10</c:f>
              <c:numCache>
                <c:formatCode>#\,##0_ ;\-#\,##0\ </c:formatCode>
                <c:ptCount val="16"/>
                <c:pt idx="0">
                  <c:v>21.463317177458201</c:v>
                </c:pt>
                <c:pt idx="1">
                  <c:v>26.949407246618801</c:v>
                </c:pt>
                <c:pt idx="2">
                  <c:v>29.6877882124612</c:v>
                </c:pt>
                <c:pt idx="3">
                  <c:v>28.055187429004199</c:v>
                </c:pt>
                <c:pt idx="4">
                  <c:v>23.3535155787463</c:v>
                </c:pt>
                <c:pt idx="5">
                  <c:v>27.1300414738234</c:v>
                </c:pt>
                <c:pt idx="6">
                  <c:v>22.990996532826301</c:v>
                </c:pt>
                <c:pt idx="7">
                  <c:v>23.223115513764899</c:v>
                </c:pt>
                <c:pt idx="8">
                  <c:v>23.519861853494099</c:v>
                </c:pt>
                <c:pt idx="9">
                  <c:v>21.646185355862801</c:v>
                </c:pt>
                <c:pt idx="10">
                  <c:v>22.365784134334099</c:v>
                </c:pt>
                <c:pt idx="11">
                  <c:v>21.449087211773801</c:v>
                </c:pt>
                <c:pt idx="12">
                  <c:v>23.705916395330501</c:v>
                </c:pt>
                <c:pt idx="13">
                  <c:v>21.548910981255201</c:v>
                </c:pt>
                <c:pt idx="14">
                  <c:v>19.358010323603299</c:v>
                </c:pt>
                <c:pt idx="15">
                  <c:v>19.357817400073301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1A20-4030-A57E-F435ED0EE226}"/>
            </c:ext>
          </c:extLst>
        </c:ser>
        <c:ser>
          <c:idx val="7"/>
          <c:order val="7"/>
          <c:tx>
            <c:strRef>
              <c:f>'BERD RoW series'!$A$11</c:f>
              <c:strCache>
                <c:ptCount val="1"/>
                <c:pt idx="0">
                  <c:v>United States</c:v>
                </c:pt>
              </c:strCache>
            </c:strRef>
          </c:tx>
          <c:spPr>
            <a:ln w="34925"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strRef>
              <c:f>'BERD RoW series'!$B$3:$Q$3</c:f>
              <c:strCach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strCache>
            </c:strRef>
          </c:cat>
          <c:val>
            <c:numRef>
              <c:f>'BERD RoW series'!$B$11:$Q$11</c:f>
              <c:numCache>
                <c:formatCode>General</c:formatCode>
                <c:ptCount val="16"/>
                <c:pt idx="9" formatCode="#\,##0_ ;\-#\,##0\ ">
                  <c:v>4.1045634983869999</c:v>
                </c:pt>
                <c:pt idx="10" formatCode="#\,##0_ ;\-#\,##0\ ">
                  <c:v>5.2488197951802498</c:v>
                </c:pt>
                <c:pt idx="11" formatCode="#\,##0_ ;\-#\,##0\ ">
                  <c:v>5.2850808590509102</c:v>
                </c:pt>
                <c:pt idx="12" formatCode="#\,##0_ ;\-#\,##0\ ">
                  <c:v>5.5718591501765102</c:v>
                </c:pt>
                <c:pt idx="13" formatCode="#\,##0_ ;\-#\,##0\ ">
                  <c:v>6.0000992161920799</c:v>
                </c:pt>
                <c:pt idx="14" formatCode="#\,##0_ ;\-#\,##0\ ">
                  <c:v>6.7543612500293504</c:v>
                </c:pt>
                <c:pt idx="15" formatCode="#\,##0_ ;\-#\,##0\ ">
                  <c:v>6.2129502963976302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1A20-4030-A57E-F435ED0EE2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694400"/>
        <c:axId val="116700288"/>
      </c:lineChart>
      <c:catAx>
        <c:axId val="116694400"/>
        <c:scaling>
          <c:orientation val="minMax"/>
        </c:scaling>
        <c:delete val="0"/>
        <c:axPos val="b"/>
        <c:majorGridlines>
          <c:spPr>
            <a:ln>
              <a:solidFill>
                <a:schemeClr val="bg1"/>
              </a:solidFill>
            </a:ln>
          </c:spPr>
        </c:majorGridlines>
        <c:numFmt formatCode="General" sourceLinked="1"/>
        <c:majorTickMark val="in"/>
        <c:minorTickMark val="none"/>
        <c:tickLblPos val="nextTo"/>
        <c:txPr>
          <a:bodyPr rot="-27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700288"/>
        <c:crossesAt val="-10"/>
        <c:auto val="1"/>
        <c:lblAlgn val="ctr"/>
        <c:lblOffset val="100"/>
        <c:tickLblSkip val="1"/>
        <c:noMultiLvlLbl val="0"/>
      </c:catAx>
      <c:valAx>
        <c:axId val="116700288"/>
        <c:scaling>
          <c:orientation val="minMax"/>
          <c:min val="0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/>
                  <a:t>%</a:t>
                </a:r>
              </a:p>
            </c:rich>
          </c:tx>
          <c:layout>
            <c:manualLayout>
              <c:xMode val="edge"/>
              <c:yMode val="edge"/>
              <c:x val="6.1673928476062073E-3"/>
              <c:y val="9.7438064144420959E-3"/>
            </c:manualLayout>
          </c:layout>
          <c:overlay val="0"/>
        </c:title>
        <c:numFmt formatCode="0" sourceLinked="0"/>
        <c:majorTickMark val="in"/>
        <c:minorTickMark val="none"/>
        <c:tickLblPos val="nextTo"/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694400"/>
        <c:crosses val="autoZero"/>
        <c:crossBetween val="midCat"/>
      </c:valAx>
      <c:spPr>
        <a:solidFill>
          <a:sysClr val="window" lastClr="FFFFFF">
            <a:lumMod val="85000"/>
          </a:sysClr>
        </a:solidFill>
        <a:ln>
          <a:noFill/>
        </a:ln>
      </c:spPr>
    </c:plotArea>
    <c:legend>
      <c:legendPos val="t"/>
      <c:layout>
        <c:manualLayout>
          <c:xMode val="edge"/>
          <c:yMode val="edge"/>
          <c:x val="4.2551861896927362E-2"/>
          <c:y val="1.9512195121951219E-2"/>
          <c:w val="0.93211038694364734"/>
          <c:h val="0.11366808921941994"/>
        </c:manualLayout>
      </c:layout>
      <c:overlay val="0"/>
      <c:spPr>
        <a:solidFill>
          <a:schemeClr val="bg1">
            <a:lumMod val="85000"/>
          </a:schemeClr>
        </a:solidFill>
      </c:spPr>
      <c:txPr>
        <a:bodyPr/>
        <a:lstStyle/>
        <a:p>
          <a:pPr>
            <a:defRPr sz="82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span"/>
    <c:showDLblsOverMax val="0"/>
  </c:chart>
  <c:spPr>
    <a:ln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39465796142085E-2"/>
          <c:y val="8.0653519227527753E-2"/>
          <c:w val="0.91992034320514848"/>
          <c:h val="0.775423390456615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'R&amp;D Net'!$AG$180</c:f>
              <c:strCache>
                <c:ptCount val="1"/>
                <c:pt idx="0">
                  <c:v>Total net R&amp;D services trade, % of GDP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79000">
                    <a:schemeClr val="accent4">
                      <a:lumMod val="40000"/>
                      <a:lumOff val="60000"/>
                    </a:schemeClr>
                  </a:gs>
                  <a:gs pos="95000">
                    <a:schemeClr val="accent4">
                      <a:lumMod val="75000"/>
                    </a:schemeClr>
                  </a:gs>
                </a:gsLst>
                <a:lin ang="5400000" scaled="0"/>
              </a:gra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DA9-4E11-AB66-C39FCD43322A}"/>
              </c:ext>
            </c:extLst>
          </c:dPt>
          <c:dLbls>
            <c:dLbl>
              <c:idx val="0"/>
              <c:layout>
                <c:manualLayout>
                  <c:x val="3.5549685727055656E-2"/>
                  <c:y val="9.8711575248009248E-2"/>
                </c:manualLayout>
              </c:layout>
              <c:numFmt formatCode="0%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DA9-4E11-AB66-C39FCD43322A}"/>
                </c:ext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'R&amp;D Net'!$D$182:$D$215</c:f>
              <c:strCache>
                <c:ptCount val="34"/>
                <c:pt idx="0">
                  <c:v>IRL</c:v>
                </c:pt>
                <c:pt idx="1">
                  <c:v>CHE</c:v>
                </c:pt>
                <c:pt idx="2">
                  <c:v>FIN</c:v>
                </c:pt>
                <c:pt idx="3">
                  <c:v>DNK</c:v>
                </c:pt>
                <c:pt idx="4">
                  <c:v>SWE</c:v>
                </c:pt>
                <c:pt idx="5">
                  <c:v>JPN</c:v>
                </c:pt>
                <c:pt idx="6">
                  <c:v>HUN</c:v>
                </c:pt>
                <c:pt idx="7">
                  <c:v>KOR</c:v>
                </c:pt>
                <c:pt idx="8">
                  <c:v>FRA</c:v>
                </c:pt>
                <c:pt idx="9">
                  <c:v>SVK</c:v>
                </c:pt>
                <c:pt idx="10">
                  <c:v>NLD</c:v>
                </c:pt>
                <c:pt idx="11">
                  <c:v>CZE</c:v>
                </c:pt>
                <c:pt idx="12">
                  <c:v>MEX</c:v>
                </c:pt>
                <c:pt idx="13">
                  <c:v>PRT</c:v>
                </c:pt>
                <c:pt idx="14">
                  <c:v>RUS</c:v>
                </c:pt>
                <c:pt idx="15">
                  <c:v>USA</c:v>
                </c:pt>
                <c:pt idx="16">
                  <c:v>SVN</c:v>
                </c:pt>
                <c:pt idx="17">
                  <c:v>DEU</c:v>
                </c:pt>
                <c:pt idx="18">
                  <c:v>NZL</c:v>
                </c:pt>
                <c:pt idx="19">
                  <c:v>LTU</c:v>
                </c:pt>
                <c:pt idx="20">
                  <c:v>GRC</c:v>
                </c:pt>
                <c:pt idx="21">
                  <c:v>AUS</c:v>
                </c:pt>
                <c:pt idx="22">
                  <c:v>ESP</c:v>
                </c:pt>
                <c:pt idx="23">
                  <c:v>LVA</c:v>
                </c:pt>
                <c:pt idx="24">
                  <c:v>GBR</c:v>
                </c:pt>
                <c:pt idx="25">
                  <c:v>BEL</c:v>
                </c:pt>
                <c:pt idx="26">
                  <c:v>ITA</c:v>
                </c:pt>
                <c:pt idx="27">
                  <c:v>POL</c:v>
                </c:pt>
                <c:pt idx="28">
                  <c:v>CAN</c:v>
                </c:pt>
                <c:pt idx="29">
                  <c:v>EST</c:v>
                </c:pt>
                <c:pt idx="30">
                  <c:v>AUT</c:v>
                </c:pt>
                <c:pt idx="31">
                  <c:v>ISL</c:v>
                </c:pt>
                <c:pt idx="32">
                  <c:v>LUX</c:v>
                </c:pt>
                <c:pt idx="33">
                  <c:v>ISR</c:v>
                </c:pt>
              </c:strCache>
            </c:strRef>
          </c:cat>
          <c:val>
            <c:numRef>
              <c:f>'R&amp;D Net'!$AG$182:$AG$215</c:f>
              <c:numCache>
                <c:formatCode>_-* #\ ##0.0_-;\-* #\ ##0.0_-;_-* "-"??_-;_-@_-</c:formatCode>
                <c:ptCount val="34"/>
                <c:pt idx="0" formatCode="_-* #\ ##0.000_-;\-* #\ ##0.000_-;_-* &quot;-&quot;??_-;_-@_-">
                  <c:v>0.14024463545571531</c:v>
                </c:pt>
                <c:pt idx="1">
                  <c:v>1.3133791603047141E-2</c:v>
                </c:pt>
                <c:pt idx="2">
                  <c:v>5.484431657788889E-3</c:v>
                </c:pt>
                <c:pt idx="3">
                  <c:v>4.5488745610754435E-3</c:v>
                </c:pt>
                <c:pt idx="4">
                  <c:v>4.3838242353030693E-3</c:v>
                </c:pt>
                <c:pt idx="5">
                  <c:v>2.0897492448719692E-3</c:v>
                </c:pt>
                <c:pt idx="6">
                  <c:v>1.4119882874258792E-3</c:v>
                </c:pt>
                <c:pt idx="7">
                  <c:v>1.198472933894618E-3</c:v>
                </c:pt>
                <c:pt idx="8">
                  <c:v>7.0434619174476558E-4</c:v>
                </c:pt>
                <c:pt idx="9">
                  <c:v>3.4759158298748409E-4</c:v>
                </c:pt>
                <c:pt idx="10">
                  <c:v>2.1901064050765004E-4</c:v>
                </c:pt>
                <c:pt idx="11">
                  <c:v>1.8683356791445282E-4</c:v>
                </c:pt>
                <c:pt idx="12">
                  <c:v>1.1848604833572955E-4</c:v>
                </c:pt>
                <c:pt idx="13">
                  <c:v>8.7650664344682229E-5</c:v>
                </c:pt>
                <c:pt idx="14" formatCode="_-* #\ ##0.00000_-;\-* #\ ##0.00000_-;_-* &quot;-&quot;??_-;_-@_-">
                  <c:v>-6.3341130189241727E-5</c:v>
                </c:pt>
                <c:pt idx="15" formatCode="_-* #\ ##0.00000_-;\-* #\ ##0.00000_-;_-* &quot;-&quot;??_-;_-@_-">
                  <c:v>-1.5748094912742508E-4</c:v>
                </c:pt>
                <c:pt idx="16">
                  <c:v>-3.0188890422323383E-4</c:v>
                </c:pt>
                <c:pt idx="17">
                  <c:v>-3.3922195883993655E-4</c:v>
                </c:pt>
                <c:pt idx="18">
                  <c:v>-3.6520322944232233E-4</c:v>
                </c:pt>
                <c:pt idx="19">
                  <c:v>-4.3548259709734802E-4</c:v>
                </c:pt>
                <c:pt idx="20">
                  <c:v>-4.4483992258385994E-4</c:v>
                </c:pt>
                <c:pt idx="21">
                  <c:v>-4.6071084321323976E-4</c:v>
                </c:pt>
                <c:pt idx="22">
                  <c:v>-4.6539106184301959E-4</c:v>
                </c:pt>
                <c:pt idx="23" formatCode="_-* #\ ##0.00000_-;\-* #\ ##0.00000_-;_-* &quot;-&quot;??_-;_-@_-">
                  <c:v>-5.2852565864827694E-4</c:v>
                </c:pt>
                <c:pt idx="24" formatCode="_-* #\ ##0.00000_-;\-* #\ ##0.00000_-;_-* &quot;-&quot;??_-;_-@_-">
                  <c:v>-5.8076113722191813E-4</c:v>
                </c:pt>
                <c:pt idx="25" formatCode="_-* #\ ##0.000000_-;\-* #\ ##0.000000_-;_-* &quot;-&quot;??_-;_-@_-">
                  <c:v>-7.3324014127210905E-4</c:v>
                </c:pt>
                <c:pt idx="26">
                  <c:v>-9.7123998126905976E-4</c:v>
                </c:pt>
                <c:pt idx="27">
                  <c:v>-1.5406670978102533E-3</c:v>
                </c:pt>
                <c:pt idx="28">
                  <c:v>-1.8395909346354861E-3</c:v>
                </c:pt>
                <c:pt idx="29">
                  <c:v>-2.0952591373829374E-3</c:v>
                </c:pt>
                <c:pt idx="30">
                  <c:v>-3.2905193314605569E-3</c:v>
                </c:pt>
                <c:pt idx="31">
                  <c:v>-3.867462097711204E-3</c:v>
                </c:pt>
                <c:pt idx="32">
                  <c:v>-6.5528802391361966E-3</c:v>
                </c:pt>
                <c:pt idx="33">
                  <c:v>-1.9864400183642154E-2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DA9-4E11-AB66-C39FCD4332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5454208"/>
        <c:axId val="125455744"/>
      </c:barChart>
      <c:catAx>
        <c:axId val="125454208"/>
        <c:scaling>
          <c:orientation val="minMax"/>
        </c:scaling>
        <c:delete val="0"/>
        <c:axPos val="b"/>
        <c:majorGridlines>
          <c:spPr>
            <a:ln>
              <a:solidFill>
                <a:schemeClr val="bg1"/>
              </a:solidFill>
            </a:ln>
          </c:spPr>
        </c:majorGridlines>
        <c:numFmt formatCode="General" sourceLinked="0"/>
        <c:majorTickMark val="out"/>
        <c:minorTickMark val="none"/>
        <c:tickLblPos val="low"/>
        <c:txPr>
          <a:bodyPr rot="-2700000"/>
          <a:lstStyle/>
          <a:p>
            <a:pPr>
              <a:defRPr sz="1400"/>
            </a:pPr>
            <a:endParaRPr lang="en-US"/>
          </a:p>
        </c:txPr>
        <c:crossAx val="125455744"/>
        <c:crosses val="autoZero"/>
        <c:auto val="1"/>
        <c:lblAlgn val="ctr"/>
        <c:lblOffset val="100"/>
        <c:tickLblSkip val="1"/>
        <c:noMultiLvlLbl val="0"/>
      </c:catAx>
      <c:valAx>
        <c:axId val="125455744"/>
        <c:scaling>
          <c:orientation val="minMax"/>
          <c:max val="3.0000000000000006E-2"/>
          <c:min val="-2.0000000000000004E-2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5454208"/>
        <c:crosses val="autoZero"/>
        <c:crossBetween val="between"/>
      </c:valAx>
      <c:spPr>
        <a:solidFill>
          <a:srgbClr val="EDEDED"/>
        </a:solidFill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+mj-lt"/>
        </a:defRPr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1539550784142955E-2"/>
          <c:y val="0.19165670193804571"/>
          <c:w val="0.91486559665369127"/>
          <c:h val="0.69033940962859097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'RoW by SOF'!$K$421</c:f>
              <c:strCache>
                <c:ptCount val="1"/>
                <c:pt idx="0">
                  <c:v>Foreign Affiliates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Pt>
            <c:idx val="13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38C0-4E55-A6D6-9B3AD186CD09}"/>
              </c:ext>
            </c:extLst>
          </c:dPt>
          <c:dPt>
            <c:idx val="14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38C0-4E55-A6D6-9B3AD186CD09}"/>
              </c:ext>
            </c:extLst>
          </c:dPt>
          <c:dPt>
            <c:idx val="2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38C0-4E55-A6D6-9B3AD186CD09}"/>
              </c:ext>
            </c:extLst>
          </c:dPt>
          <c:cat>
            <c:strRef>
              <c:f>'RoW by SOF'!$F$422:$F$449</c:f>
              <c:strCache>
                <c:ptCount val="28"/>
                <c:pt idx="0">
                  <c:v>FIN</c:v>
                </c:pt>
                <c:pt idx="1">
                  <c:v>HUN</c:v>
                </c:pt>
                <c:pt idx="2">
                  <c:v>ISL</c:v>
                </c:pt>
                <c:pt idx="3">
                  <c:v>SWE</c:v>
                </c:pt>
                <c:pt idx="4">
                  <c:v>BEL</c:v>
                </c:pt>
                <c:pt idx="5">
                  <c:v>CHE</c:v>
                </c:pt>
                <c:pt idx="6">
                  <c:v>GBR</c:v>
                </c:pt>
                <c:pt idx="7">
                  <c:v>IRL</c:v>
                </c:pt>
                <c:pt idx="8">
                  <c:v>DEU</c:v>
                </c:pt>
                <c:pt idx="9">
                  <c:v>SVK</c:v>
                </c:pt>
                <c:pt idx="10">
                  <c:v>ROM</c:v>
                </c:pt>
                <c:pt idx="11">
                  <c:v>USA</c:v>
                </c:pt>
                <c:pt idx="12">
                  <c:v>NOR</c:v>
                </c:pt>
                <c:pt idx="13">
                  <c:v>ITA</c:v>
                </c:pt>
                <c:pt idx="14">
                  <c:v>DNK</c:v>
                </c:pt>
                <c:pt idx="15">
                  <c:v>NLD</c:v>
                </c:pt>
                <c:pt idx="16">
                  <c:v>AUT</c:v>
                </c:pt>
                <c:pt idx="17">
                  <c:v>CAN</c:v>
                </c:pt>
                <c:pt idx="18">
                  <c:v>KOR</c:v>
                </c:pt>
                <c:pt idx="19">
                  <c:v>CZE</c:v>
                </c:pt>
                <c:pt idx="20">
                  <c:v>FRA</c:v>
                </c:pt>
                <c:pt idx="21">
                  <c:v>EST</c:v>
                </c:pt>
                <c:pt idx="22">
                  <c:v>ESP</c:v>
                </c:pt>
                <c:pt idx="23">
                  <c:v>PRT</c:v>
                </c:pt>
                <c:pt idx="24">
                  <c:v>GRC</c:v>
                </c:pt>
                <c:pt idx="25">
                  <c:v>LVA</c:v>
                </c:pt>
                <c:pt idx="26">
                  <c:v>POL</c:v>
                </c:pt>
                <c:pt idx="27">
                  <c:v>SLV</c:v>
                </c:pt>
              </c:strCache>
            </c:strRef>
          </c:cat>
          <c:val>
            <c:numRef>
              <c:f>'RoW by SOF'!$K$422:$K$449</c:f>
              <c:numCache>
                <c:formatCode>_-* #\,##0_-;\-* #\,##0_-;_-* "-"??_-;_-@_-</c:formatCode>
                <c:ptCount val="28"/>
                <c:pt idx="0">
                  <c:v>715.58451819273137</c:v>
                </c:pt>
                <c:pt idx="1">
                  <c:v>361.96281184629697</c:v>
                </c:pt>
                <c:pt idx="2">
                  <c:v>68.900286884750585</c:v>
                </c:pt>
                <c:pt idx="3">
                  <c:v>1235.7119324119924</c:v>
                </c:pt>
                <c:pt idx="4">
                  <c:v>1128.3304586940533</c:v>
                </c:pt>
                <c:pt idx="5">
                  <c:v>1308.0842539295891</c:v>
                </c:pt>
                <c:pt idx="6">
                  <c:v>4604.9503288664018</c:v>
                </c:pt>
                <c:pt idx="7">
                  <c:v>620.11246986079414</c:v>
                </c:pt>
                <c:pt idx="8">
                  <c:v>3975.0062692934762</c:v>
                </c:pt>
                <c:pt idx="9">
                  <c:v>61.780968550029883</c:v>
                </c:pt>
                <c:pt idx="10">
                  <c:v>115.76573236761244</c:v>
                </c:pt>
                <c:pt idx="11">
                  <c:v>12578</c:v>
                </c:pt>
                <c:pt idx="12">
                  <c:v>324.29014419342673</c:v>
                </c:pt>
                <c:pt idx="13">
                  <c:v>1264.0640880080111</c:v>
                </c:pt>
                <c:pt idx="14">
                  <c:v>204.47710183835625</c:v>
                </c:pt>
                <c:pt idx="15">
                  <c:v>1234.2840646374207</c:v>
                </c:pt>
                <c:pt idx="16">
                  <c:v>1363.3699977520575</c:v>
                </c:pt>
                <c:pt idx="17">
                  <c:v>2167</c:v>
                </c:pt>
                <c:pt idx="18">
                  <c:v>284.25583942825324</c:v>
                </c:pt>
                <c:pt idx="19">
                  <c:v>774.0970594405203</c:v>
                </c:pt>
                <c:pt idx="20">
                  <c:v>2138.4809924625943</c:v>
                </c:pt>
                <c:pt idx="21">
                  <c:v>10.064835448096737</c:v>
                </c:pt>
                <c:pt idx="22">
                  <c:v>359.57751960721157</c:v>
                </c:pt>
                <c:pt idx="23">
                  <c:v>34.573744743125232</c:v>
                </c:pt>
                <c:pt idx="24">
                  <c:v>30.746024925331643</c:v>
                </c:pt>
                <c:pt idx="25">
                  <c:v>0.60618637320068958</c:v>
                </c:pt>
                <c:pt idx="26">
                  <c:v>2.1544716826311352</c:v>
                </c:pt>
                <c:pt idx="27">
                  <c:v>0.29927403148625831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8C0-4E55-A6D6-9B3AD186CD09}"/>
            </c:ext>
          </c:extLst>
        </c:ser>
        <c:ser>
          <c:idx val="1"/>
          <c:order val="1"/>
          <c:tx>
            <c:strRef>
              <c:f>'RoW by SOF'!$L$421</c:f>
              <c:strCache>
                <c:ptCount val="1"/>
                <c:pt idx="0">
                  <c:v>Foreign unaffiliated businesses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Pt>
            <c:idx val="13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38C0-4E55-A6D6-9B3AD186CD09}"/>
              </c:ext>
            </c:extLst>
          </c:dPt>
          <c:dPt>
            <c:idx val="14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38C0-4E55-A6D6-9B3AD186CD09}"/>
              </c:ext>
            </c:extLst>
          </c:dPt>
          <c:dPt>
            <c:idx val="2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38C0-4E55-A6D6-9B3AD186CD09}"/>
              </c:ext>
            </c:extLst>
          </c:dPt>
          <c:cat>
            <c:strRef>
              <c:f>'RoW by SOF'!$F$422:$F$449</c:f>
              <c:strCache>
                <c:ptCount val="28"/>
                <c:pt idx="0">
                  <c:v>FIN</c:v>
                </c:pt>
                <c:pt idx="1">
                  <c:v>HUN</c:v>
                </c:pt>
                <c:pt idx="2">
                  <c:v>ISL</c:v>
                </c:pt>
                <c:pt idx="3">
                  <c:v>SWE</c:v>
                </c:pt>
                <c:pt idx="4">
                  <c:v>BEL</c:v>
                </c:pt>
                <c:pt idx="5">
                  <c:v>CHE</c:v>
                </c:pt>
                <c:pt idx="6">
                  <c:v>GBR</c:v>
                </c:pt>
                <c:pt idx="7">
                  <c:v>IRL</c:v>
                </c:pt>
                <c:pt idx="8">
                  <c:v>DEU</c:v>
                </c:pt>
                <c:pt idx="9">
                  <c:v>SVK</c:v>
                </c:pt>
                <c:pt idx="10">
                  <c:v>ROM</c:v>
                </c:pt>
                <c:pt idx="11">
                  <c:v>USA</c:v>
                </c:pt>
                <c:pt idx="12">
                  <c:v>NOR</c:v>
                </c:pt>
                <c:pt idx="13">
                  <c:v>ITA</c:v>
                </c:pt>
                <c:pt idx="14">
                  <c:v>DNK</c:v>
                </c:pt>
                <c:pt idx="15">
                  <c:v>NLD</c:v>
                </c:pt>
                <c:pt idx="16">
                  <c:v>AUT</c:v>
                </c:pt>
                <c:pt idx="17">
                  <c:v>CAN</c:v>
                </c:pt>
                <c:pt idx="18">
                  <c:v>KOR</c:v>
                </c:pt>
                <c:pt idx="19">
                  <c:v>CZE</c:v>
                </c:pt>
                <c:pt idx="20">
                  <c:v>FRA</c:v>
                </c:pt>
                <c:pt idx="21">
                  <c:v>EST</c:v>
                </c:pt>
                <c:pt idx="22">
                  <c:v>ESP</c:v>
                </c:pt>
                <c:pt idx="23">
                  <c:v>PRT</c:v>
                </c:pt>
                <c:pt idx="24">
                  <c:v>GRC</c:v>
                </c:pt>
                <c:pt idx="25">
                  <c:v>LVA</c:v>
                </c:pt>
                <c:pt idx="26">
                  <c:v>POL</c:v>
                </c:pt>
                <c:pt idx="27">
                  <c:v>SLV</c:v>
                </c:pt>
              </c:strCache>
            </c:strRef>
          </c:cat>
          <c:val>
            <c:numRef>
              <c:f>'RoW by SOF'!$L$422:$L$449</c:f>
              <c:numCache>
                <c:formatCode>_-* #\,##0_-;\-* #\,##0_-;_-* "-"??_-;_-@_-</c:formatCode>
                <c:ptCount val="28"/>
                <c:pt idx="0">
                  <c:v>3.8698173882487015</c:v>
                </c:pt>
                <c:pt idx="1">
                  <c:v>9.8309545438826493</c:v>
                </c:pt>
                <c:pt idx="2">
                  <c:v>1.0581517573360768</c:v>
                </c:pt>
                <c:pt idx="3">
                  <c:v>146.26794302019502</c:v>
                </c:pt>
                <c:pt idx="4">
                  <c:v>81.19943395932745</c:v>
                </c:pt>
                <c:pt idx="5">
                  <c:v>175.90190799812348</c:v>
                </c:pt>
                <c:pt idx="6">
                  <c:v>400.18415734108061</c:v>
                </c:pt>
                <c:pt idx="7">
                  <c:v>129.24187748601722</c:v>
                </c:pt>
                <c:pt idx="8">
                  <c:v>410.2089599788012</c:v>
                </c:pt>
                <c:pt idx="9">
                  <c:v>3.1994415292350888</c:v>
                </c:pt>
                <c:pt idx="10">
                  <c:v>0.24642120486988131</c:v>
                </c:pt>
                <c:pt idx="11">
                  <c:v>3738</c:v>
                </c:pt>
                <c:pt idx="12">
                  <c:v>62.443332965809674</c:v>
                </c:pt>
                <c:pt idx="13">
                  <c:v>85.389296057105952</c:v>
                </c:pt>
                <c:pt idx="14">
                  <c:v>24.169220902317463</c:v>
                </c:pt>
                <c:pt idx="15">
                  <c:v>335.80242252506559</c:v>
                </c:pt>
                <c:pt idx="16">
                  <c:v>451.06588832203784</c:v>
                </c:pt>
                <c:pt idx="17">
                  <c:v>942</c:v>
                </c:pt>
                <c:pt idx="18">
                  <c:v>145.22194379515747</c:v>
                </c:pt>
                <c:pt idx="19">
                  <c:v>259.04871025966111</c:v>
                </c:pt>
                <c:pt idx="20">
                  <c:v>602.01508106296387</c:v>
                </c:pt>
                <c:pt idx="21">
                  <c:v>8.0556664095898789</c:v>
                </c:pt>
                <c:pt idx="22">
                  <c:v>40.4524709558113</c:v>
                </c:pt>
                <c:pt idx="23">
                  <c:v>8.659710617208308</c:v>
                </c:pt>
                <c:pt idx="24">
                  <c:v>4.3018461484756516</c:v>
                </c:pt>
                <c:pt idx="25">
                  <c:v>6.8701122296078152</c:v>
                </c:pt>
                <c:pt idx="26">
                  <c:v>108.34724698705526</c:v>
                </c:pt>
                <c:pt idx="27">
                  <c:v>57.619656816380001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38C0-4E55-A6D6-9B3AD186CD09}"/>
            </c:ext>
          </c:extLst>
        </c:ser>
        <c:ser>
          <c:idx val="3"/>
          <c:order val="2"/>
          <c:tx>
            <c:strRef>
              <c:f>'RoW by SOF'!$M$421</c:f>
              <c:strCache>
                <c:ptCount val="1"/>
                <c:pt idx="0">
                  <c:v>European Commission</c:v>
                </c:pt>
              </c:strCache>
            </c:strRef>
          </c:tx>
          <c:invertIfNegative val="0"/>
          <c:cat>
            <c:strRef>
              <c:f>'RoW by SOF'!$F$422:$F$449</c:f>
              <c:strCache>
                <c:ptCount val="28"/>
                <c:pt idx="0">
                  <c:v>FIN</c:v>
                </c:pt>
                <c:pt idx="1">
                  <c:v>HUN</c:v>
                </c:pt>
                <c:pt idx="2">
                  <c:v>ISL</c:v>
                </c:pt>
                <c:pt idx="3">
                  <c:v>SWE</c:v>
                </c:pt>
                <c:pt idx="4">
                  <c:v>BEL</c:v>
                </c:pt>
                <c:pt idx="5">
                  <c:v>CHE</c:v>
                </c:pt>
                <c:pt idx="6">
                  <c:v>GBR</c:v>
                </c:pt>
                <c:pt idx="7">
                  <c:v>IRL</c:v>
                </c:pt>
                <c:pt idx="8">
                  <c:v>DEU</c:v>
                </c:pt>
                <c:pt idx="9">
                  <c:v>SVK</c:v>
                </c:pt>
                <c:pt idx="10">
                  <c:v>ROM</c:v>
                </c:pt>
                <c:pt idx="11">
                  <c:v>USA</c:v>
                </c:pt>
                <c:pt idx="12">
                  <c:v>NOR</c:v>
                </c:pt>
                <c:pt idx="13">
                  <c:v>ITA</c:v>
                </c:pt>
                <c:pt idx="14">
                  <c:v>DNK</c:v>
                </c:pt>
                <c:pt idx="15">
                  <c:v>NLD</c:v>
                </c:pt>
                <c:pt idx="16">
                  <c:v>AUT</c:v>
                </c:pt>
                <c:pt idx="17">
                  <c:v>CAN</c:v>
                </c:pt>
                <c:pt idx="18">
                  <c:v>KOR</c:v>
                </c:pt>
                <c:pt idx="19">
                  <c:v>CZE</c:v>
                </c:pt>
                <c:pt idx="20">
                  <c:v>FRA</c:v>
                </c:pt>
                <c:pt idx="21">
                  <c:v>EST</c:v>
                </c:pt>
                <c:pt idx="22">
                  <c:v>ESP</c:v>
                </c:pt>
                <c:pt idx="23">
                  <c:v>PRT</c:v>
                </c:pt>
                <c:pt idx="24">
                  <c:v>GRC</c:v>
                </c:pt>
                <c:pt idx="25">
                  <c:v>LVA</c:v>
                </c:pt>
                <c:pt idx="26">
                  <c:v>POL</c:v>
                </c:pt>
                <c:pt idx="27">
                  <c:v>SLV</c:v>
                </c:pt>
              </c:strCache>
            </c:strRef>
          </c:cat>
          <c:val>
            <c:numRef>
              <c:f>'RoW by SOF'!$M$422:$M$449</c:f>
              <c:numCache>
                <c:formatCode>_-* #\,##0_-;\-* #\,##0_-;_-* "-"??_-;_-@_-</c:formatCode>
                <c:ptCount val="28"/>
                <c:pt idx="0">
                  <c:v>24.103434018234768</c:v>
                </c:pt>
                <c:pt idx="1">
                  <c:v>39.493726459589915</c:v>
                </c:pt>
                <c:pt idx="2">
                  <c:v>9.3858417155762996</c:v>
                </c:pt>
                <c:pt idx="3">
                  <c:v>71.957103003038469</c:v>
                </c:pt>
                <c:pt idx="4">
                  <c:v>70.741171472345656</c:v>
                </c:pt>
                <c:pt idx="5">
                  <c:v>53.412938448795217</c:v>
                </c:pt>
                <c:pt idx="6">
                  <c:v>96.88669072468268</c:v>
                </c:pt>
                <c:pt idx="7">
                  <c:v>13.669813964867206</c:v>
                </c:pt>
                <c:pt idx="8">
                  <c:v>526.94980172505313</c:v>
                </c:pt>
                <c:pt idx="9">
                  <c:v>17.634035335745455</c:v>
                </c:pt>
                <c:pt idx="10">
                  <c:v>37.988809136786017</c:v>
                </c:pt>
                <c:pt idx="12">
                  <c:v>36.716184037951273</c:v>
                </c:pt>
                <c:pt idx="13">
                  <c:v>211.61695109804518</c:v>
                </c:pt>
                <c:pt idx="14">
                  <c:v>31.996752671818005</c:v>
                </c:pt>
                <c:pt idx="15">
                  <c:v>99.325669998297855</c:v>
                </c:pt>
                <c:pt idx="16">
                  <c:v>98.846355161343197</c:v>
                </c:pt>
                <c:pt idx="18">
                  <c:v>0</c:v>
                </c:pt>
                <c:pt idx="19">
                  <c:v>159.64312478334648</c:v>
                </c:pt>
                <c:pt idx="20">
                  <c:v>297.95335743000362</c:v>
                </c:pt>
                <c:pt idx="21">
                  <c:v>3.5948553779711556</c:v>
                </c:pt>
                <c:pt idx="22">
                  <c:v>391.04055257284256</c:v>
                </c:pt>
                <c:pt idx="23">
                  <c:v>36.045295963734922</c:v>
                </c:pt>
                <c:pt idx="24">
                  <c:v>43.408062645373178</c:v>
                </c:pt>
                <c:pt idx="25">
                  <c:v>29.905194411234021</c:v>
                </c:pt>
                <c:pt idx="26">
                  <c:v>354.24050192314036</c:v>
                </c:pt>
                <c:pt idx="27">
                  <c:v>21.816221826686842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38C0-4E55-A6D6-9B3AD186CD09}"/>
            </c:ext>
          </c:extLst>
        </c:ser>
        <c:ser>
          <c:idx val="2"/>
          <c:order val="3"/>
          <c:tx>
            <c:strRef>
              <c:f>'RoW by SOF'!$N$421</c:f>
              <c:strCache>
                <c:ptCount val="1"/>
                <c:pt idx="0">
                  <c:v>Other funding from Rest of World</c:v>
                </c:pt>
              </c:strCache>
            </c:strRef>
          </c:tx>
          <c:spPr>
            <a:pattFill prst="pct50">
              <a:fgClr>
                <a:schemeClr val="accent4">
                  <a:lumMod val="40000"/>
                  <a:lumOff val="60000"/>
                </a:schemeClr>
              </a:fgClr>
              <a:bgClr>
                <a:schemeClr val="bg1"/>
              </a:bgClr>
            </a:pattFill>
          </c:spPr>
          <c:invertIfNegative val="0"/>
          <c:cat>
            <c:strRef>
              <c:f>'RoW by SOF'!$F$422:$F$449</c:f>
              <c:strCache>
                <c:ptCount val="28"/>
                <c:pt idx="0">
                  <c:v>FIN</c:v>
                </c:pt>
                <c:pt idx="1">
                  <c:v>HUN</c:v>
                </c:pt>
                <c:pt idx="2">
                  <c:v>ISL</c:v>
                </c:pt>
                <c:pt idx="3">
                  <c:v>SWE</c:v>
                </c:pt>
                <c:pt idx="4">
                  <c:v>BEL</c:v>
                </c:pt>
                <c:pt idx="5">
                  <c:v>CHE</c:v>
                </c:pt>
                <c:pt idx="6">
                  <c:v>GBR</c:v>
                </c:pt>
                <c:pt idx="7">
                  <c:v>IRL</c:v>
                </c:pt>
                <c:pt idx="8">
                  <c:v>DEU</c:v>
                </c:pt>
                <c:pt idx="9">
                  <c:v>SVK</c:v>
                </c:pt>
                <c:pt idx="10">
                  <c:v>ROM</c:v>
                </c:pt>
                <c:pt idx="11">
                  <c:v>USA</c:v>
                </c:pt>
                <c:pt idx="12">
                  <c:v>NOR</c:v>
                </c:pt>
                <c:pt idx="13">
                  <c:v>ITA</c:v>
                </c:pt>
                <c:pt idx="14">
                  <c:v>DNK</c:v>
                </c:pt>
                <c:pt idx="15">
                  <c:v>NLD</c:v>
                </c:pt>
                <c:pt idx="16">
                  <c:v>AUT</c:v>
                </c:pt>
                <c:pt idx="17">
                  <c:v>CAN</c:v>
                </c:pt>
                <c:pt idx="18">
                  <c:v>KOR</c:v>
                </c:pt>
                <c:pt idx="19">
                  <c:v>CZE</c:v>
                </c:pt>
                <c:pt idx="20">
                  <c:v>FRA</c:v>
                </c:pt>
                <c:pt idx="21">
                  <c:v>EST</c:v>
                </c:pt>
                <c:pt idx="22">
                  <c:v>ESP</c:v>
                </c:pt>
                <c:pt idx="23">
                  <c:v>PRT</c:v>
                </c:pt>
                <c:pt idx="24">
                  <c:v>GRC</c:v>
                </c:pt>
                <c:pt idx="25">
                  <c:v>LVA</c:v>
                </c:pt>
                <c:pt idx="26">
                  <c:v>POL</c:v>
                </c:pt>
                <c:pt idx="27">
                  <c:v>SLV</c:v>
                </c:pt>
              </c:strCache>
            </c:strRef>
          </c:cat>
          <c:val>
            <c:numRef>
              <c:f>'RoW by SOF'!$N$422:$N$449</c:f>
              <c:numCache>
                <c:formatCode>_-* #\,##0_-;\-* #\,##0_-;_-* "-"??_-;_-@_-</c:formatCode>
                <c:ptCount val="28"/>
                <c:pt idx="0">
                  <c:v>2.3218904329492207</c:v>
                </c:pt>
                <c:pt idx="1">
                  <c:v>5.3498148899758444</c:v>
                </c:pt>
                <c:pt idx="2">
                  <c:v>0.8187315617368025</c:v>
                </c:pt>
                <c:pt idx="3">
                  <c:v>0</c:v>
                </c:pt>
                <c:pt idx="4">
                  <c:v>74.978873470006889</c:v>
                </c:pt>
                <c:pt idx="5">
                  <c:v>50.843636099260884</c:v>
                </c:pt>
                <c:pt idx="6">
                  <c:v>517.11637028466305</c:v>
                </c:pt>
                <c:pt idx="7">
                  <c:v>19.883365767079571</c:v>
                </c:pt>
                <c:pt idx="8">
                  <c:v>337.29441430340131</c:v>
                </c:pt>
                <c:pt idx="9">
                  <c:v>0.31334736626529219</c:v>
                </c:pt>
                <c:pt idx="10">
                  <c:v>1.531375667171432</c:v>
                </c:pt>
                <c:pt idx="11">
                  <c:v>626</c:v>
                </c:pt>
                <c:pt idx="12">
                  <c:v>4.2138405309378673</c:v>
                </c:pt>
                <c:pt idx="13">
                  <c:v>208.17937879300871</c:v>
                </c:pt>
                <c:pt idx="14">
                  <c:v>17.165639845395926</c:v>
                </c:pt>
                <c:pt idx="15">
                  <c:v>84.656521198509253</c:v>
                </c:pt>
                <c:pt idx="16">
                  <c:v>26.083548283800368</c:v>
                </c:pt>
                <c:pt idx="17">
                  <c:v>40</c:v>
                </c:pt>
                <c:pt idx="18">
                  <c:v>1.6436076717136767</c:v>
                </c:pt>
                <c:pt idx="19">
                  <c:v>6.2993305999637403</c:v>
                </c:pt>
                <c:pt idx="20">
                  <c:v>540.77737441082934</c:v>
                </c:pt>
                <c:pt idx="21">
                  <c:v>0.68554822580432351</c:v>
                </c:pt>
                <c:pt idx="22">
                  <c:v>25.470074305510821</c:v>
                </c:pt>
                <c:pt idx="23">
                  <c:v>6.922629199631805</c:v>
                </c:pt>
                <c:pt idx="24">
                  <c:v>2.2402066735458108</c:v>
                </c:pt>
                <c:pt idx="25">
                  <c:v>1.0103106220011493</c:v>
                </c:pt>
                <c:pt idx="26">
                  <c:v>16.101840996506382</c:v>
                </c:pt>
                <c:pt idx="27">
                  <c:v>8.8396998214426805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38C0-4E55-A6D6-9B3AD186CD09}"/>
            </c:ext>
          </c:extLst>
        </c:ser>
        <c:ser>
          <c:idx val="4"/>
          <c:order val="4"/>
          <c:tx>
            <c:strRef>
              <c:f>'RoW by SOF'!$H$421</c:f>
              <c:strCache>
                <c:ptCount val="1"/>
                <c:pt idx="0">
                  <c:v>BERD funded by RoW, billion USD PPP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cat>
            <c:strRef>
              <c:f>'RoW by SOF'!$F$422:$F$449</c:f>
              <c:strCache>
                <c:ptCount val="28"/>
                <c:pt idx="0">
                  <c:v>FIN</c:v>
                </c:pt>
                <c:pt idx="1">
                  <c:v>HUN</c:v>
                </c:pt>
                <c:pt idx="2">
                  <c:v>ISL</c:v>
                </c:pt>
                <c:pt idx="3">
                  <c:v>SWE</c:v>
                </c:pt>
                <c:pt idx="4">
                  <c:v>BEL</c:v>
                </c:pt>
                <c:pt idx="5">
                  <c:v>CHE</c:v>
                </c:pt>
                <c:pt idx="6">
                  <c:v>GBR</c:v>
                </c:pt>
                <c:pt idx="7">
                  <c:v>IRL</c:v>
                </c:pt>
                <c:pt idx="8">
                  <c:v>DEU</c:v>
                </c:pt>
                <c:pt idx="9">
                  <c:v>SVK</c:v>
                </c:pt>
                <c:pt idx="10">
                  <c:v>ROM</c:v>
                </c:pt>
                <c:pt idx="11">
                  <c:v>USA</c:v>
                </c:pt>
                <c:pt idx="12">
                  <c:v>NOR</c:v>
                </c:pt>
                <c:pt idx="13">
                  <c:v>ITA</c:v>
                </c:pt>
                <c:pt idx="14">
                  <c:v>DNK</c:v>
                </c:pt>
                <c:pt idx="15">
                  <c:v>NLD</c:v>
                </c:pt>
                <c:pt idx="16">
                  <c:v>AUT</c:v>
                </c:pt>
                <c:pt idx="17">
                  <c:v>CAN</c:v>
                </c:pt>
                <c:pt idx="18">
                  <c:v>KOR</c:v>
                </c:pt>
                <c:pt idx="19">
                  <c:v>CZE</c:v>
                </c:pt>
                <c:pt idx="20">
                  <c:v>FRA</c:v>
                </c:pt>
                <c:pt idx="21">
                  <c:v>EST</c:v>
                </c:pt>
                <c:pt idx="22">
                  <c:v>ESP</c:v>
                </c:pt>
                <c:pt idx="23">
                  <c:v>PRT</c:v>
                </c:pt>
                <c:pt idx="24">
                  <c:v>GRC</c:v>
                </c:pt>
                <c:pt idx="25">
                  <c:v>LVA</c:v>
                </c:pt>
                <c:pt idx="26">
                  <c:v>POL</c:v>
                </c:pt>
                <c:pt idx="27">
                  <c:v>SLV</c:v>
                </c:pt>
              </c:strCache>
            </c:strRef>
          </c:cat>
          <c:val>
            <c:numRef>
              <c:f>'RoW by SOF'!$H$422:$H$449</c:f>
              <c:numCache>
                <c:formatCode>_-* #\,##0.0_-;\-* #\,##0.0_-;_-* "-"??_-;_-@_-</c:formatCode>
                <c:ptCount val="28"/>
                <c:pt idx="0">
                  <c:v>0.74576909382107115</c:v>
                </c:pt>
                <c:pt idx="1">
                  <c:v>0.41663654238711451</c:v>
                </c:pt>
                <c:pt idx="2">
                  <c:v>8.0163011919399771E-2</c:v>
                </c:pt>
                <c:pt idx="3">
                  <c:v>1.4539369784352256</c:v>
                </c:pt>
                <c:pt idx="4">
                  <c:v>1.3552499375957334</c:v>
                </c:pt>
                <c:pt idx="5">
                  <c:v>1.5882427586071699</c:v>
                </c:pt>
                <c:pt idx="6">
                  <c:v>5.6191375472168286</c:v>
                </c:pt>
                <c:pt idx="7">
                  <c:v>0.78415023743920065</c:v>
                </c:pt>
                <c:pt idx="8">
                  <c:v>5.2488130397539647</c:v>
                </c:pt>
                <c:pt idx="9">
                  <c:v>8.2927792781275711E-2</c:v>
                </c:pt>
                <c:pt idx="10">
                  <c:v>0.15553233837643979</c:v>
                </c:pt>
                <c:pt idx="11">
                  <c:v>16.942</c:v>
                </c:pt>
                <c:pt idx="12">
                  <c:v>0.4383323675821913</c:v>
                </c:pt>
                <c:pt idx="13">
                  <c:v>1.7692497139561711</c:v>
                </c:pt>
                <c:pt idx="14">
                  <c:v>0.29016797594657273</c:v>
                </c:pt>
                <c:pt idx="15">
                  <c:v>1.7540674377343948</c:v>
                </c:pt>
                <c:pt idx="16">
                  <c:v>1.9393657895192391</c:v>
                </c:pt>
                <c:pt idx="17">
                  <c:v>3.149</c:v>
                </c:pt>
                <c:pt idx="18">
                  <c:v>0.43112139089512447</c:v>
                </c:pt>
                <c:pt idx="19">
                  <c:v>1.1990882250834916</c:v>
                </c:pt>
                <c:pt idx="20">
                  <c:v>3.5792255630710477</c:v>
                </c:pt>
                <c:pt idx="21">
                  <c:v>2.2400905461462096E-2</c:v>
                </c:pt>
                <c:pt idx="22">
                  <c:v>0.81504237777634614</c:v>
                </c:pt>
                <c:pt idx="23">
                  <c:v>8.6203093621745205E-2</c:v>
                </c:pt>
                <c:pt idx="24">
                  <c:v>8.0696140392726295E-2</c:v>
                </c:pt>
                <c:pt idx="25" formatCode="_(* #\,##0.00_);_(* \(#\,##0.00\);_(* &quot;-&quot;??_);_(@_)">
                  <c:v>3.8391803636043671E-2</c:v>
                </c:pt>
                <c:pt idx="26">
                  <c:v>0.48090075821256034</c:v>
                </c:pt>
                <c:pt idx="27">
                  <c:v>8.8573142358673015E-2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6-38C0-4E55-A6D6-9B3AD186CD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25560704"/>
        <c:axId val="125562240"/>
      </c:barChart>
      <c:catAx>
        <c:axId val="125560704"/>
        <c:scaling>
          <c:orientation val="minMax"/>
        </c:scaling>
        <c:delete val="0"/>
        <c:axPos val="b"/>
        <c:majorGridlines>
          <c:spPr>
            <a:ln>
              <a:solidFill>
                <a:sysClr val="window" lastClr="FFFFFF"/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txPr>
          <a:bodyPr rot="-2700000" vert="horz"/>
          <a:lstStyle/>
          <a:p>
            <a:pPr>
              <a:defRPr sz="1400"/>
            </a:pPr>
            <a:endParaRPr lang="en-US"/>
          </a:p>
        </c:txPr>
        <c:crossAx val="125562240"/>
        <c:crosses val="autoZero"/>
        <c:auto val="1"/>
        <c:lblAlgn val="ctr"/>
        <c:lblOffset val="100"/>
        <c:noMultiLvlLbl val="0"/>
      </c:catAx>
      <c:valAx>
        <c:axId val="125562240"/>
        <c:scaling>
          <c:orientation val="minMax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400"/>
                </a:pPr>
                <a:r>
                  <a:rPr lang="en-GB" sz="1400"/>
                  <a:t>%</a:t>
                </a:r>
              </a:p>
            </c:rich>
          </c:tx>
          <c:layout>
            <c:manualLayout>
              <c:xMode val="edge"/>
              <c:yMode val="edge"/>
              <c:x val="1.9154174237835653E-2"/>
              <c:y val="0.10072779965004375"/>
            </c:manualLayout>
          </c:layout>
          <c:overlay val="0"/>
        </c:title>
        <c:numFmt formatCode="0%" sourceLinked="0"/>
        <c:majorTickMark val="in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en-US"/>
          </a:p>
        </c:txPr>
        <c:crossAx val="125560704"/>
        <c:crosses val="autoZero"/>
        <c:crossBetween val="between"/>
        <c:majorUnit val="0.2"/>
      </c:valAx>
      <c:spPr>
        <a:solidFill>
          <a:sysClr val="window" lastClr="FFFFFF">
            <a:lumMod val="85000"/>
          </a:sysClr>
        </a:solidFill>
      </c:spPr>
    </c:plotArea>
    <c:legend>
      <c:legendPos val="t"/>
      <c:legendEntry>
        <c:idx val="4"/>
        <c:delete val="1"/>
      </c:legendEntry>
      <c:layout>
        <c:manualLayout>
          <c:xMode val="edge"/>
          <c:yMode val="edge"/>
          <c:x val="7.3802724067073777E-2"/>
          <c:y val="5.3593154215180815E-2"/>
          <c:w val="0.91662579745727513"/>
          <c:h val="0.112440250025324"/>
        </c:manualLayout>
      </c:layout>
      <c:overlay val="0"/>
      <c:spPr>
        <a:solidFill>
          <a:srgbClr val="EDEDED"/>
        </a:solidFill>
      </c:spPr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863306432744963E-2"/>
          <c:y val="0.21313320209973755"/>
          <c:w val="0.90081143824837129"/>
          <c:h val="0.6930628463108777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Unaffiliated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cat>
            <c:strRef>
              <c:f>Sheet1!$C$2:$F$2</c:f>
              <c:strCache>
                <c:ptCount val="4"/>
                <c:pt idx="0">
                  <c:v>R&amp;D Exports</c:v>
                </c:pt>
                <c:pt idx="1">
                  <c:v>R&amp;D Imports</c:v>
                </c:pt>
                <c:pt idx="2">
                  <c:v>LicIndProc Exports</c:v>
                </c:pt>
                <c:pt idx="3">
                  <c:v>LicIndProc Imports</c:v>
                </c:pt>
              </c:strCache>
            </c:strRef>
          </c:cat>
          <c:val>
            <c:numRef>
              <c:f>Sheet1!$C$3:$F$3</c:f>
              <c:numCache>
                <c:formatCode>0.00</c:formatCode>
                <c:ptCount val="4"/>
                <c:pt idx="0">
                  <c:v>8.6964708414030562E-2</c:v>
                </c:pt>
                <c:pt idx="1">
                  <c:v>0.13199778056829134</c:v>
                </c:pt>
                <c:pt idx="2">
                  <c:v>0.28845951463871522</c:v>
                </c:pt>
                <c:pt idx="3">
                  <c:v>0.21318965517241378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0EF-4E6D-8559-43D2A012DCEF}"/>
            </c:ext>
          </c:extLst>
        </c:ser>
        <c:ser>
          <c:idx val="2"/>
          <c:order val="1"/>
          <c:tx>
            <c:strRef>
              <c:f>Sheet1!$B$5</c:f>
              <c:strCache>
                <c:ptCount val="1"/>
                <c:pt idx="0">
                  <c:v>U.S. parents' trade with their foreign affiliates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cat>
            <c:strRef>
              <c:f>Sheet1!$C$2:$F$2</c:f>
              <c:strCache>
                <c:ptCount val="4"/>
                <c:pt idx="0">
                  <c:v>R&amp;D Exports</c:v>
                </c:pt>
                <c:pt idx="1">
                  <c:v>R&amp;D Imports</c:v>
                </c:pt>
                <c:pt idx="2">
                  <c:v>LicIndProc Exports</c:v>
                </c:pt>
                <c:pt idx="3">
                  <c:v>LicIndProc Imports</c:v>
                </c:pt>
              </c:strCache>
            </c:strRef>
          </c:cat>
          <c:val>
            <c:numRef>
              <c:f>Sheet1!$C$5:$F$5</c:f>
              <c:numCache>
                <c:formatCode>0.00</c:formatCode>
                <c:ptCount val="4"/>
                <c:pt idx="0">
                  <c:v>0.55517000215192602</c:v>
                </c:pt>
                <c:pt idx="1">
                  <c:v>0.79070174926262304</c:v>
                </c:pt>
                <c:pt idx="2">
                  <c:v>0.57872913641051549</c:v>
                </c:pt>
                <c:pt idx="3">
                  <c:v>9.2672413793103453E-2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0EF-4E6D-8559-43D2A012DCEF}"/>
            </c:ext>
          </c:extLst>
        </c:ser>
        <c:ser>
          <c:idx val="3"/>
          <c:order val="2"/>
          <c:tx>
            <c:strRef>
              <c:f>Sheet1!$B$6</c:f>
              <c:strCache>
                <c:ptCount val="1"/>
                <c:pt idx="0">
                  <c:v>U.S. affiliates' trade with their foreign parent groups</c:v>
                </c:pt>
              </c:strCache>
            </c:strRef>
          </c:tx>
          <c:invertIfNegative val="0"/>
          <c:cat>
            <c:strRef>
              <c:f>Sheet1!$C$2:$F$2</c:f>
              <c:strCache>
                <c:ptCount val="4"/>
                <c:pt idx="0">
                  <c:v>R&amp;D Exports</c:v>
                </c:pt>
                <c:pt idx="1">
                  <c:v>R&amp;D Imports</c:v>
                </c:pt>
                <c:pt idx="2">
                  <c:v>LicIndProc Exports</c:v>
                </c:pt>
                <c:pt idx="3">
                  <c:v>LicIndProc Imports</c:v>
                </c:pt>
              </c:strCache>
            </c:strRef>
          </c:cat>
          <c:val>
            <c:numRef>
              <c:f>Sheet1!$C$6:$F$6</c:f>
              <c:numCache>
                <c:formatCode>0.00</c:formatCode>
                <c:ptCount val="4"/>
                <c:pt idx="0">
                  <c:v>0.35786528943404344</c:v>
                </c:pt>
                <c:pt idx="1">
                  <c:v>7.7300470169085658E-2</c:v>
                </c:pt>
                <c:pt idx="2">
                  <c:v>0.13281134895076929</c:v>
                </c:pt>
                <c:pt idx="3">
                  <c:v>0.69413793103448274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0EF-4E6D-8559-43D2A012DC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5567616"/>
        <c:axId val="115569408"/>
      </c:barChart>
      <c:catAx>
        <c:axId val="115567616"/>
        <c:scaling>
          <c:orientation val="minMax"/>
        </c:scaling>
        <c:delete val="0"/>
        <c:axPos val="b"/>
        <c:numFmt formatCode="General" sourceLinked="0"/>
        <c:majorTickMark val="in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5569408"/>
        <c:crosses val="autoZero"/>
        <c:auto val="1"/>
        <c:lblAlgn val="ctr"/>
        <c:lblOffset val="100"/>
        <c:noMultiLvlLbl val="0"/>
      </c:catAx>
      <c:valAx>
        <c:axId val="115569408"/>
        <c:scaling>
          <c:orientation val="minMax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%" sourceLinked="0"/>
        <c:majorTickMark val="in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5567616"/>
        <c:crosses val="autoZero"/>
        <c:crossBetween val="between"/>
      </c:valAx>
      <c:spPr>
        <a:solidFill>
          <a:schemeClr val="bg1">
            <a:lumMod val="85000"/>
          </a:schemeClr>
        </a:solidFill>
      </c:spPr>
    </c:plotArea>
    <c:legend>
      <c:legendPos val="t"/>
      <c:layout>
        <c:manualLayout>
          <c:xMode val="edge"/>
          <c:yMode val="edge"/>
          <c:x val="6.0515272340534595E-2"/>
          <c:y val="2.7777777777777776E-2"/>
          <c:w val="0.90851621007148431"/>
          <c:h val="0.15757764654418197"/>
        </c:manualLayout>
      </c:layout>
      <c:overlay val="0"/>
      <c:spPr>
        <a:solidFill>
          <a:schemeClr val="bg1">
            <a:lumMod val="85000"/>
          </a:schemeClr>
        </a:solidFill>
      </c:spPr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567147856517936E-2"/>
          <c:y val="8.3333333333333329E-2"/>
          <c:w val="0.91528654570352619"/>
          <c:h val="0.797233158355205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ExportsvsROWfunding!$Y$191</c:f>
              <c:strCache>
                <c:ptCount val="1"/>
                <c:pt idx="0">
                  <c:v>R&amp;D services exports/BERD funded by RoW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ExportsvsROWfunding!$B$192:$B$224</c:f>
              <c:strCache>
                <c:ptCount val="33"/>
                <c:pt idx="0">
                  <c:v>LUX</c:v>
                </c:pt>
                <c:pt idx="1">
                  <c:v>JPN</c:v>
                </c:pt>
                <c:pt idx="2">
                  <c:v>DEU</c:v>
                </c:pt>
                <c:pt idx="3">
                  <c:v>DNK</c:v>
                </c:pt>
                <c:pt idx="4">
                  <c:v>EST</c:v>
                </c:pt>
                <c:pt idx="5">
                  <c:v>FRA</c:v>
                </c:pt>
                <c:pt idx="6">
                  <c:v>AUS</c:v>
                </c:pt>
                <c:pt idx="7">
                  <c:v>SWE</c:v>
                </c:pt>
                <c:pt idx="8">
                  <c:v>BEL</c:v>
                </c:pt>
                <c:pt idx="9">
                  <c:v>NLD</c:v>
                </c:pt>
                <c:pt idx="10">
                  <c:v>IRL</c:v>
                </c:pt>
                <c:pt idx="11">
                  <c:v>CHE</c:v>
                </c:pt>
                <c:pt idx="12">
                  <c:v>KOR</c:v>
                </c:pt>
                <c:pt idx="13">
                  <c:v>GRC</c:v>
                </c:pt>
                <c:pt idx="14">
                  <c:v>POL</c:v>
                </c:pt>
                <c:pt idx="15">
                  <c:v>ITA</c:v>
                </c:pt>
                <c:pt idx="16">
                  <c:v>CAN</c:v>
                </c:pt>
                <c:pt idx="17">
                  <c:v>PRT</c:v>
                </c:pt>
                <c:pt idx="18">
                  <c:v>ESP</c:v>
                </c:pt>
                <c:pt idx="19">
                  <c:v>HUN</c:v>
                </c:pt>
                <c:pt idx="20">
                  <c:v>USA</c:v>
                </c:pt>
                <c:pt idx="21">
                  <c:v>AUT</c:v>
                </c:pt>
                <c:pt idx="22">
                  <c:v>GBR</c:v>
                </c:pt>
                <c:pt idx="23">
                  <c:v>ISL</c:v>
                </c:pt>
                <c:pt idx="24">
                  <c:v>ISR</c:v>
                </c:pt>
                <c:pt idx="25">
                  <c:v>SLV</c:v>
                </c:pt>
                <c:pt idx="26">
                  <c:v>FIN</c:v>
                </c:pt>
                <c:pt idx="27">
                  <c:v>LVA</c:v>
                </c:pt>
                <c:pt idx="28">
                  <c:v>NZL</c:v>
                </c:pt>
                <c:pt idx="29">
                  <c:v>RUS</c:v>
                </c:pt>
                <c:pt idx="30">
                  <c:v>SVK</c:v>
                </c:pt>
                <c:pt idx="31">
                  <c:v>CZE</c:v>
                </c:pt>
                <c:pt idx="32">
                  <c:v>MEX</c:v>
                </c:pt>
              </c:strCache>
            </c:strRef>
          </c:cat>
          <c:val>
            <c:numRef>
              <c:f>ExportsvsROWfunding!$Y$192:$Y$224</c:f>
              <c:numCache>
                <c:formatCode>0.00</c:formatCode>
                <c:ptCount val="33"/>
                <c:pt idx="0">
                  <c:v>162.1056145254565</c:v>
                </c:pt>
                <c:pt idx="1">
                  <c:v>8.0125492032690691</c:v>
                </c:pt>
                <c:pt idx="2">
                  <c:v>4.1991398499179802</c:v>
                </c:pt>
                <c:pt idx="3">
                  <c:v>4.0897000991539523</c:v>
                </c:pt>
                <c:pt idx="4">
                  <c:v>3.893416072759539</c:v>
                </c:pt>
                <c:pt idx="5">
                  <c:v>3.8932164945882164</c:v>
                </c:pt>
                <c:pt idx="6">
                  <c:v>3.7313265446557815</c:v>
                </c:pt>
                <c:pt idx="7">
                  <c:v>3.526139165471581</c:v>
                </c:pt>
                <c:pt idx="8">
                  <c:v>3.1784543061052282</c:v>
                </c:pt>
                <c:pt idx="9">
                  <c:v>3.020693438585063</c:v>
                </c:pt>
                <c:pt idx="10">
                  <c:v>2.564176995681775</c:v>
                </c:pt>
                <c:pt idx="11">
                  <c:v>2.5621398101437753</c:v>
                </c:pt>
                <c:pt idx="12">
                  <c:v>2.2949452773515557</c:v>
                </c:pt>
                <c:pt idx="13">
                  <c:v>2.1748252041038016</c:v>
                </c:pt>
                <c:pt idx="14">
                  <c:v>2.172797572380099</c:v>
                </c:pt>
                <c:pt idx="15">
                  <c:v>2.043973765531204</c:v>
                </c:pt>
                <c:pt idx="16">
                  <c:v>2.0088815095297212</c:v>
                </c:pt>
                <c:pt idx="17">
                  <c:v>1.6727937936049284</c:v>
                </c:pt>
                <c:pt idx="18">
                  <c:v>1.6682568134795956</c:v>
                </c:pt>
                <c:pt idx="19">
                  <c:v>1.5190698261218432</c:v>
                </c:pt>
                <c:pt idx="20">
                  <c:v>1.4556220498988537</c:v>
                </c:pt>
                <c:pt idx="21">
                  <c:v>1.227256875862504</c:v>
                </c:pt>
                <c:pt idx="22">
                  <c:v>1.1776426442937822</c:v>
                </c:pt>
                <c:pt idx="23">
                  <c:v>0.96179020914933322</c:v>
                </c:pt>
                <c:pt idx="24">
                  <c:v>0.79078787434605002</c:v>
                </c:pt>
                <c:pt idx="25">
                  <c:v>0.77224312222114966</c:v>
                </c:pt>
                <c:pt idx="26">
                  <c:v>0.70343488935982224</c:v>
                </c:pt>
                <c:pt idx="27">
                  <c:v>0.66420427239473689</c:v>
                </c:pt>
                <c:pt idx="28">
                  <c:v>0.64701270817678569</c:v>
                </c:pt>
                <c:pt idx="29">
                  <c:v>0.63291104313892355</c:v>
                </c:pt>
                <c:pt idx="30">
                  <c:v>0.55469943739279592</c:v>
                </c:pt>
                <c:pt idx="31">
                  <c:v>0.46602075502917323</c:v>
                </c:pt>
                <c:pt idx="32">
                  <c:v>0.2148817094635091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9F0-4AAC-8F74-6124164558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5587712"/>
        <c:axId val="115589504"/>
      </c:barChart>
      <c:catAx>
        <c:axId val="115587712"/>
        <c:scaling>
          <c:orientation val="minMax"/>
        </c:scaling>
        <c:delete val="0"/>
        <c:axPos val="b"/>
        <c:majorGridlines>
          <c:spPr>
            <a:ln>
              <a:solidFill>
                <a:schemeClr val="bg1"/>
              </a:solidFill>
            </a:ln>
          </c:spPr>
        </c:majorGridlines>
        <c:numFmt formatCode="General" sourceLinked="0"/>
        <c:majorTickMark val="out"/>
        <c:minorTickMark val="none"/>
        <c:tickLblPos val="low"/>
        <c:txPr>
          <a:bodyPr rot="-3960000" vert="horz"/>
          <a:lstStyle/>
          <a:p>
            <a:pPr>
              <a:defRPr sz="1400">
                <a:latin typeface="+mj-lt"/>
              </a:defRPr>
            </a:pPr>
            <a:endParaRPr lang="en-US"/>
          </a:p>
        </c:txPr>
        <c:crossAx val="115589504"/>
        <c:crosses val="autoZero"/>
        <c:auto val="1"/>
        <c:lblAlgn val="ctr"/>
        <c:lblOffset val="100"/>
        <c:noMultiLvlLbl val="0"/>
      </c:catAx>
      <c:valAx>
        <c:axId val="115589504"/>
        <c:scaling>
          <c:logBase val="10"/>
          <c:orientation val="minMax"/>
          <c:max val="200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+mj-lt"/>
              </a:defRPr>
            </a:pPr>
            <a:endParaRPr lang="en-US"/>
          </a:p>
        </c:txPr>
        <c:crossAx val="115587712"/>
        <c:crosses val="autoZero"/>
        <c:crossBetween val="between"/>
      </c:valAx>
      <c:spPr>
        <a:solidFill>
          <a:srgbClr val="EDEDED"/>
        </a:solidFill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1051787823954297E-2"/>
          <c:y val="0.15868924133696868"/>
          <c:w val="0.86978288893209099"/>
          <c:h val="0.7088754565866155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'R&amp;D exports'!$AB$179</c:f>
              <c:strCache>
                <c:ptCount val="1"/>
                <c:pt idx="0">
                  <c:v>Customised+non-customised R&amp;D services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'R&amp;D exports'!$Y$181:$Y$214</c:f>
              <c:strCache>
                <c:ptCount val="34"/>
                <c:pt idx="0">
                  <c:v>LUX</c:v>
                </c:pt>
                <c:pt idx="1">
                  <c:v>ISR</c:v>
                </c:pt>
                <c:pt idx="2">
                  <c:v>IRL</c:v>
                </c:pt>
                <c:pt idx="3">
                  <c:v>BEL</c:v>
                </c:pt>
                <c:pt idx="4">
                  <c:v>SWE</c:v>
                </c:pt>
                <c:pt idx="5">
                  <c:v>CHE</c:v>
                </c:pt>
                <c:pt idx="6">
                  <c:v>ISL</c:v>
                </c:pt>
                <c:pt idx="7">
                  <c:v>NLD</c:v>
                </c:pt>
                <c:pt idx="8">
                  <c:v>DEU</c:v>
                </c:pt>
                <c:pt idx="9">
                  <c:v>AUT</c:v>
                </c:pt>
                <c:pt idx="10">
                  <c:v>FRA</c:v>
                </c:pt>
                <c:pt idx="11">
                  <c:v>DNK</c:v>
                </c:pt>
                <c:pt idx="12">
                  <c:v>GBR</c:v>
                </c:pt>
                <c:pt idx="13">
                  <c:v>CAN</c:v>
                </c:pt>
                <c:pt idx="14">
                  <c:v>FIN</c:v>
                </c:pt>
                <c:pt idx="15">
                  <c:v>EST</c:v>
                </c:pt>
                <c:pt idx="16">
                  <c:v>HUN</c:v>
                </c:pt>
                <c:pt idx="17">
                  <c:v>POL</c:v>
                </c:pt>
                <c:pt idx="18">
                  <c:v>USA</c:v>
                </c:pt>
                <c:pt idx="19">
                  <c:v>ITA</c:v>
                </c:pt>
                <c:pt idx="20">
                  <c:v>CZE</c:v>
                </c:pt>
                <c:pt idx="21">
                  <c:v>JPN</c:v>
                </c:pt>
                <c:pt idx="22">
                  <c:v>SVN</c:v>
                </c:pt>
                <c:pt idx="23">
                  <c:v>ESP</c:v>
                </c:pt>
                <c:pt idx="24">
                  <c:v>GRC</c:v>
                </c:pt>
                <c:pt idx="25">
                  <c:v>LVA</c:v>
                </c:pt>
                <c:pt idx="26">
                  <c:v>AUS</c:v>
                </c:pt>
                <c:pt idx="27">
                  <c:v>NZL</c:v>
                </c:pt>
                <c:pt idx="28">
                  <c:v>PRT</c:v>
                </c:pt>
                <c:pt idx="29">
                  <c:v>KOR</c:v>
                </c:pt>
                <c:pt idx="30">
                  <c:v>LTU</c:v>
                </c:pt>
                <c:pt idx="31">
                  <c:v>SVK</c:v>
                </c:pt>
                <c:pt idx="32">
                  <c:v>RUS</c:v>
                </c:pt>
                <c:pt idx="33">
                  <c:v>MEX</c:v>
                </c:pt>
              </c:strCache>
            </c:strRef>
          </c:cat>
          <c:val>
            <c:numRef>
              <c:f>'R&amp;D exports'!$AB$181:$AB$214</c:f>
              <c:numCache>
                <c:formatCode>General</c:formatCode>
                <c:ptCount val="34"/>
                <c:pt idx="0" formatCode="_-* #\,##0_-;\-* #\,##0_-;_-* &quot;-&quot;??_-;_-@_-">
                  <c:v>184.7</c:v>
                </c:pt>
                <c:pt idx="2" formatCode="_-* #\,##0_-;\-* #\,##0_-;_-* &quot;-&quot;??_-;_-@_-">
                  <c:v>2075.1</c:v>
                </c:pt>
                <c:pt idx="3" formatCode="_-* #\,##0_-;\-* #\,##0_-;_-* &quot;-&quot;??_-;_-@_-">
                  <c:v>5222.1000000000004</c:v>
                </c:pt>
                <c:pt idx="4" formatCode="_-* #\,##0_-;\-* #\,##0_-;_-* &quot;-&quot;??_-;_-@_-">
                  <c:v>1597.6</c:v>
                </c:pt>
                <c:pt idx="7" formatCode="_-* #\,##0_-;\-* #\,##0_-;_-* &quot;-&quot;??_-;_-@_-">
                  <c:v>5142.2</c:v>
                </c:pt>
                <c:pt idx="8" formatCode="_-* #\,##0_-;\-* #\,##0_-;_-* &quot;-&quot;??_-;_-@_-">
                  <c:v>21563.3</c:v>
                </c:pt>
                <c:pt idx="9" formatCode="_-* #\,##0_-;\-* #\,##0_-;_-* &quot;-&quot;??_-;_-@_-">
                  <c:v>2161.4</c:v>
                </c:pt>
                <c:pt idx="10" formatCode="_-* #\,##0_-;\-* #\,##0_-;_-* &quot;-&quot;??_-;_-@_-">
                  <c:v>9602.5</c:v>
                </c:pt>
                <c:pt idx="11" formatCode="_-* #\,##0_-;\-* #\,##0_-;_-* &quot;-&quot;??_-;_-@_-">
                  <c:v>943.9</c:v>
                </c:pt>
                <c:pt idx="12" formatCode="_-* #\,##0_-;\-* #\,##0_-;_-* &quot;-&quot;??_-;_-@_-">
                  <c:v>6331.3177907810859</c:v>
                </c:pt>
                <c:pt idx="14" formatCode="_-* #\,##0_-;\-* #\,##0_-;_-* &quot;-&quot;??_-;_-@_-">
                  <c:v>372.8</c:v>
                </c:pt>
                <c:pt idx="15" formatCode="_-* #\,##0_-;\-* #\,##0_-;_-* &quot;-&quot;??_-;_-@_-">
                  <c:v>67.3</c:v>
                </c:pt>
                <c:pt idx="16" formatCode="_-* #\,##0_-;\-* #\,##0_-;_-* &quot;-&quot;??_-;_-@_-">
                  <c:v>195.8</c:v>
                </c:pt>
                <c:pt idx="17" formatCode="_-* #\,##0_-;\-* #\,##0_-;_-* &quot;-&quot;??_-;_-@_-">
                  <c:v>1200.0999999999999</c:v>
                </c:pt>
                <c:pt idx="19" formatCode="_-* #\,##0_-;\-* #\,##0_-;_-* &quot;-&quot;??_-;_-@_-">
                  <c:v>3369.8</c:v>
                </c:pt>
                <c:pt idx="20" formatCode="_-* #\,##0_-;\-* #\,##0_-;_-* &quot;-&quot;??_-;_-@_-">
                  <c:v>399.4</c:v>
                </c:pt>
                <c:pt idx="22" formatCode="_-* #\,##0_-;\-* #\,##0_-;_-* &quot;-&quot;??_-;_-@_-">
                  <c:v>28.8</c:v>
                </c:pt>
                <c:pt idx="24" formatCode="_-* #\,##0_-;\-* #\,##0_-;_-* &quot;-&quot;??_-;_-@_-">
                  <c:v>176.8</c:v>
                </c:pt>
                <c:pt idx="25" formatCode="_-* #\,##0_-;\-* #\,##0_-;_-* &quot;-&quot;??_-;_-@_-">
                  <c:v>31</c:v>
                </c:pt>
                <c:pt idx="28" formatCode="_-* #\,##0_-;\-* #\,##0_-;_-* &quot;-&quot;??_-;_-@_-">
                  <c:v>137.19999999999999</c:v>
                </c:pt>
                <c:pt idx="29" formatCode="_-* #\,##0_-;\-* #\,##0_-;_-* &quot;-&quot;??_-;_-@_-">
                  <c:v>669.9</c:v>
                </c:pt>
                <c:pt idx="30" formatCode="_-* #\,##0_-;\-* #\,##0_-;_-* &quot;-&quot;??_-;_-@_-">
                  <c:v>0</c:v>
                </c:pt>
                <c:pt idx="31" formatCode="_-* #\,##0_-;\-* #\,##0_-;_-* &quot;-&quot;??_-;_-@_-">
                  <c:v>8.5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48F-4163-9934-52A7B5DE2950}"/>
            </c:ext>
          </c:extLst>
        </c:ser>
        <c:ser>
          <c:idx val="2"/>
          <c:order val="1"/>
          <c:tx>
            <c:strRef>
              <c:f>'R&amp;D exports'!$AD$179</c:f>
              <c:strCache>
                <c:ptCount val="1"/>
                <c:pt idx="0">
                  <c:v>Other R&amp;D services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cat>
            <c:strRef>
              <c:f>'R&amp;D exports'!$Y$181:$Y$214</c:f>
              <c:strCache>
                <c:ptCount val="34"/>
                <c:pt idx="0">
                  <c:v>LUX</c:v>
                </c:pt>
                <c:pt idx="1">
                  <c:v>ISR</c:v>
                </c:pt>
                <c:pt idx="2">
                  <c:v>IRL</c:v>
                </c:pt>
                <c:pt idx="3">
                  <c:v>BEL</c:v>
                </c:pt>
                <c:pt idx="4">
                  <c:v>SWE</c:v>
                </c:pt>
                <c:pt idx="5">
                  <c:v>CHE</c:v>
                </c:pt>
                <c:pt idx="6">
                  <c:v>ISL</c:v>
                </c:pt>
                <c:pt idx="7">
                  <c:v>NLD</c:v>
                </c:pt>
                <c:pt idx="8">
                  <c:v>DEU</c:v>
                </c:pt>
                <c:pt idx="9">
                  <c:v>AUT</c:v>
                </c:pt>
                <c:pt idx="10">
                  <c:v>FRA</c:v>
                </c:pt>
                <c:pt idx="11">
                  <c:v>DNK</c:v>
                </c:pt>
                <c:pt idx="12">
                  <c:v>GBR</c:v>
                </c:pt>
                <c:pt idx="13">
                  <c:v>CAN</c:v>
                </c:pt>
                <c:pt idx="14">
                  <c:v>FIN</c:v>
                </c:pt>
                <c:pt idx="15">
                  <c:v>EST</c:v>
                </c:pt>
                <c:pt idx="16">
                  <c:v>HUN</c:v>
                </c:pt>
                <c:pt idx="17">
                  <c:v>POL</c:v>
                </c:pt>
                <c:pt idx="18">
                  <c:v>USA</c:v>
                </c:pt>
                <c:pt idx="19">
                  <c:v>ITA</c:v>
                </c:pt>
                <c:pt idx="20">
                  <c:v>CZE</c:v>
                </c:pt>
                <c:pt idx="21">
                  <c:v>JPN</c:v>
                </c:pt>
                <c:pt idx="22">
                  <c:v>SVN</c:v>
                </c:pt>
                <c:pt idx="23">
                  <c:v>ESP</c:v>
                </c:pt>
                <c:pt idx="24">
                  <c:v>GRC</c:v>
                </c:pt>
                <c:pt idx="25">
                  <c:v>LVA</c:v>
                </c:pt>
                <c:pt idx="26">
                  <c:v>AUS</c:v>
                </c:pt>
                <c:pt idx="27">
                  <c:v>NZL</c:v>
                </c:pt>
                <c:pt idx="28">
                  <c:v>PRT</c:v>
                </c:pt>
                <c:pt idx="29">
                  <c:v>KOR</c:v>
                </c:pt>
                <c:pt idx="30">
                  <c:v>LTU</c:v>
                </c:pt>
                <c:pt idx="31">
                  <c:v>SVK</c:v>
                </c:pt>
                <c:pt idx="32">
                  <c:v>RUS</c:v>
                </c:pt>
                <c:pt idx="33">
                  <c:v>MEX</c:v>
                </c:pt>
              </c:strCache>
            </c:strRef>
          </c:cat>
          <c:val>
            <c:numRef>
              <c:f>'R&amp;D exports'!$AD$181:$AD$214</c:f>
              <c:numCache>
                <c:formatCode>_-* #\,##0_-;\-* #\,##0_-;_-* "-"??_-;_-@_-</c:formatCode>
                <c:ptCount val="34"/>
                <c:pt idx="0">
                  <c:v>1763.2</c:v>
                </c:pt>
                <c:pt idx="1">
                  <c:v>6949</c:v>
                </c:pt>
                <c:pt idx="2">
                  <c:v>0</c:v>
                </c:pt>
                <c:pt idx="3">
                  <c:v>0</c:v>
                </c:pt>
                <c:pt idx="4">
                  <c:v>1586.9</c:v>
                </c:pt>
                <c:pt idx="7">
                  <c:v>105.4</c:v>
                </c:pt>
                <c:pt idx="8">
                  <c:v>410.4</c:v>
                </c:pt>
                <c:pt idx="9">
                  <c:v>143.89999999999992</c:v>
                </c:pt>
                <c:pt idx="10">
                  <c:v>1480</c:v>
                </c:pt>
                <c:pt idx="11">
                  <c:v>218.8</c:v>
                </c:pt>
                <c:pt idx="12">
                  <c:v>1251.5563294005881</c:v>
                </c:pt>
                <c:pt idx="14">
                  <c:v>191.4</c:v>
                </c:pt>
                <c:pt idx="15">
                  <c:v>3.5</c:v>
                </c:pt>
                <c:pt idx="16">
                  <c:v>382.4</c:v>
                </c:pt>
                <c:pt idx="17">
                  <c:v>949.8</c:v>
                </c:pt>
                <c:pt idx="19">
                  <c:v>347.7</c:v>
                </c:pt>
                <c:pt idx="20">
                  <c:v>0</c:v>
                </c:pt>
                <c:pt idx="22">
                  <c:v>39.700000000000003</c:v>
                </c:pt>
                <c:pt idx="24">
                  <c:v>9.3000000000000007</c:v>
                </c:pt>
                <c:pt idx="25">
                  <c:v>0</c:v>
                </c:pt>
                <c:pt idx="28">
                  <c:v>25.4</c:v>
                </c:pt>
                <c:pt idx="30">
                  <c:v>28.2</c:v>
                </c:pt>
                <c:pt idx="31">
                  <c:v>40.9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48F-4163-9934-52A7B5DE2950}"/>
            </c:ext>
          </c:extLst>
        </c:ser>
        <c:ser>
          <c:idx val="1"/>
          <c:order val="2"/>
          <c:tx>
            <c:strRef>
              <c:f>'R&amp;D exports'!$AC$179</c:f>
              <c:strCache>
                <c:ptCount val="1"/>
                <c:pt idx="0">
                  <c:v>Sale of proprietary rights arising from R&amp;D</c:v>
                </c:pt>
              </c:strCache>
            </c:strRef>
          </c:tx>
          <c:spPr>
            <a:pattFill prst="pct75">
              <a:fgClr>
                <a:schemeClr val="accent4">
                  <a:lumMod val="40000"/>
                  <a:lumOff val="60000"/>
                </a:schemeClr>
              </a:fgClr>
              <a:bgClr>
                <a:schemeClr val="bg1"/>
              </a:bgClr>
            </a:pattFill>
          </c:spPr>
          <c:invertIfNegative val="0"/>
          <c:cat>
            <c:strRef>
              <c:f>'R&amp;D exports'!$Y$181:$Y$214</c:f>
              <c:strCache>
                <c:ptCount val="34"/>
                <c:pt idx="0">
                  <c:v>LUX</c:v>
                </c:pt>
                <c:pt idx="1">
                  <c:v>ISR</c:v>
                </c:pt>
                <c:pt idx="2">
                  <c:v>IRL</c:v>
                </c:pt>
                <c:pt idx="3">
                  <c:v>BEL</c:v>
                </c:pt>
                <c:pt idx="4">
                  <c:v>SWE</c:v>
                </c:pt>
                <c:pt idx="5">
                  <c:v>CHE</c:v>
                </c:pt>
                <c:pt idx="6">
                  <c:v>ISL</c:v>
                </c:pt>
                <c:pt idx="7">
                  <c:v>NLD</c:v>
                </c:pt>
                <c:pt idx="8">
                  <c:v>DEU</c:v>
                </c:pt>
                <c:pt idx="9">
                  <c:v>AUT</c:v>
                </c:pt>
                <c:pt idx="10">
                  <c:v>FRA</c:v>
                </c:pt>
                <c:pt idx="11">
                  <c:v>DNK</c:v>
                </c:pt>
                <c:pt idx="12">
                  <c:v>GBR</c:v>
                </c:pt>
                <c:pt idx="13">
                  <c:v>CAN</c:v>
                </c:pt>
                <c:pt idx="14">
                  <c:v>FIN</c:v>
                </c:pt>
                <c:pt idx="15">
                  <c:v>EST</c:v>
                </c:pt>
                <c:pt idx="16">
                  <c:v>HUN</c:v>
                </c:pt>
                <c:pt idx="17">
                  <c:v>POL</c:v>
                </c:pt>
                <c:pt idx="18">
                  <c:v>USA</c:v>
                </c:pt>
                <c:pt idx="19">
                  <c:v>ITA</c:v>
                </c:pt>
                <c:pt idx="20">
                  <c:v>CZE</c:v>
                </c:pt>
                <c:pt idx="21">
                  <c:v>JPN</c:v>
                </c:pt>
                <c:pt idx="22">
                  <c:v>SVN</c:v>
                </c:pt>
                <c:pt idx="23">
                  <c:v>ESP</c:v>
                </c:pt>
                <c:pt idx="24">
                  <c:v>GRC</c:v>
                </c:pt>
                <c:pt idx="25">
                  <c:v>LVA</c:v>
                </c:pt>
                <c:pt idx="26">
                  <c:v>AUS</c:v>
                </c:pt>
                <c:pt idx="27">
                  <c:v>NZL</c:v>
                </c:pt>
                <c:pt idx="28">
                  <c:v>PRT</c:v>
                </c:pt>
                <c:pt idx="29">
                  <c:v>KOR</c:v>
                </c:pt>
                <c:pt idx="30">
                  <c:v>LTU</c:v>
                </c:pt>
                <c:pt idx="31">
                  <c:v>SVK</c:v>
                </c:pt>
                <c:pt idx="32">
                  <c:v>RUS</c:v>
                </c:pt>
                <c:pt idx="33">
                  <c:v>MEX</c:v>
                </c:pt>
              </c:strCache>
            </c:strRef>
          </c:cat>
          <c:val>
            <c:numRef>
              <c:f>'R&amp;D exports'!$AC$181:$AC$214</c:f>
              <c:numCache>
                <c:formatCode>_-* #\,##0_-;\-* #\,##0_-;_-* "-"??_-;_-@_-</c:formatCode>
                <c:ptCount val="34"/>
                <c:pt idx="0">
                  <c:v>1.1000000000000001</c:v>
                </c:pt>
                <c:pt idx="1">
                  <c:v>11</c:v>
                </c:pt>
                <c:pt idx="2">
                  <c:v>2466.6999999999998</c:v>
                </c:pt>
                <c:pt idx="3">
                  <c:v>3.3</c:v>
                </c:pt>
                <c:pt idx="4">
                  <c:v>1009.4</c:v>
                </c:pt>
                <c:pt idx="7">
                  <c:v>50.8</c:v>
                </c:pt>
                <c:pt idx="8">
                  <c:v>317.5</c:v>
                </c:pt>
                <c:pt idx="9">
                  <c:v>44.2</c:v>
                </c:pt>
                <c:pt idx="10">
                  <c:v>1185.8</c:v>
                </c:pt>
                <c:pt idx="11">
                  <c:v>44.7</c:v>
                </c:pt>
                <c:pt idx="12">
                  <c:v>0</c:v>
                </c:pt>
                <c:pt idx="14">
                  <c:v>33.200000000000003</c:v>
                </c:pt>
                <c:pt idx="15">
                  <c:v>22.3</c:v>
                </c:pt>
                <c:pt idx="16">
                  <c:v>0</c:v>
                </c:pt>
                <c:pt idx="17">
                  <c:v>118.8</c:v>
                </c:pt>
                <c:pt idx="19">
                  <c:v>7</c:v>
                </c:pt>
                <c:pt idx="20">
                  <c:v>148.6</c:v>
                </c:pt>
                <c:pt idx="22">
                  <c:v>7.1</c:v>
                </c:pt>
                <c:pt idx="24">
                  <c:v>0</c:v>
                </c:pt>
                <c:pt idx="25">
                  <c:v>0</c:v>
                </c:pt>
                <c:pt idx="28">
                  <c:v>2.2000000000000002</c:v>
                </c:pt>
                <c:pt idx="29">
                  <c:v>147.5</c:v>
                </c:pt>
                <c:pt idx="30">
                  <c:v>0</c:v>
                </c:pt>
                <c:pt idx="31">
                  <c:v>2.8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48F-4163-9934-52A7B5DE29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15699712"/>
        <c:axId val="115697920"/>
      </c:barChart>
      <c:lineChart>
        <c:grouping val="standard"/>
        <c:varyColors val="0"/>
        <c:ser>
          <c:idx val="3"/>
          <c:order val="3"/>
          <c:tx>
            <c:strRef>
              <c:f>'R&amp;D exports'!$AG$179</c:f>
              <c:strCache>
                <c:ptCount val="1"/>
                <c:pt idx="0">
                  <c:v>Total R&amp;D services exports, % of GDP</c:v>
                </c:pt>
              </c:strCache>
            </c:strRef>
          </c:tx>
          <c:spPr>
            <a:ln>
              <a:solidFill>
                <a:schemeClr val="accent4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'R&amp;D exports'!$Y$181:$Y$214</c:f>
              <c:strCache>
                <c:ptCount val="34"/>
                <c:pt idx="0">
                  <c:v>LUX</c:v>
                </c:pt>
                <c:pt idx="1">
                  <c:v>ISR</c:v>
                </c:pt>
                <c:pt idx="2">
                  <c:v>IRL</c:v>
                </c:pt>
                <c:pt idx="3">
                  <c:v>BEL</c:v>
                </c:pt>
                <c:pt idx="4">
                  <c:v>SWE</c:v>
                </c:pt>
                <c:pt idx="5">
                  <c:v>CHE</c:v>
                </c:pt>
                <c:pt idx="6">
                  <c:v>ISL</c:v>
                </c:pt>
                <c:pt idx="7">
                  <c:v>NLD</c:v>
                </c:pt>
                <c:pt idx="8">
                  <c:v>DEU</c:v>
                </c:pt>
                <c:pt idx="9">
                  <c:v>AUT</c:v>
                </c:pt>
                <c:pt idx="10">
                  <c:v>FRA</c:v>
                </c:pt>
                <c:pt idx="11">
                  <c:v>DNK</c:v>
                </c:pt>
                <c:pt idx="12">
                  <c:v>GBR</c:v>
                </c:pt>
                <c:pt idx="13">
                  <c:v>CAN</c:v>
                </c:pt>
                <c:pt idx="14">
                  <c:v>FIN</c:v>
                </c:pt>
                <c:pt idx="15">
                  <c:v>EST</c:v>
                </c:pt>
                <c:pt idx="16">
                  <c:v>HUN</c:v>
                </c:pt>
                <c:pt idx="17">
                  <c:v>POL</c:v>
                </c:pt>
                <c:pt idx="18">
                  <c:v>USA</c:v>
                </c:pt>
                <c:pt idx="19">
                  <c:v>ITA</c:v>
                </c:pt>
                <c:pt idx="20">
                  <c:v>CZE</c:v>
                </c:pt>
                <c:pt idx="21">
                  <c:v>JPN</c:v>
                </c:pt>
                <c:pt idx="22">
                  <c:v>SVN</c:v>
                </c:pt>
                <c:pt idx="23">
                  <c:v>ESP</c:v>
                </c:pt>
                <c:pt idx="24">
                  <c:v>GRC</c:v>
                </c:pt>
                <c:pt idx="25">
                  <c:v>LVA</c:v>
                </c:pt>
                <c:pt idx="26">
                  <c:v>AUS</c:v>
                </c:pt>
                <c:pt idx="27">
                  <c:v>NZL</c:v>
                </c:pt>
                <c:pt idx="28">
                  <c:v>PRT</c:v>
                </c:pt>
                <c:pt idx="29">
                  <c:v>KOR</c:v>
                </c:pt>
                <c:pt idx="30">
                  <c:v>LTU</c:v>
                </c:pt>
                <c:pt idx="31">
                  <c:v>SVK</c:v>
                </c:pt>
                <c:pt idx="32">
                  <c:v>RUS</c:v>
                </c:pt>
                <c:pt idx="33">
                  <c:v>MEX</c:v>
                </c:pt>
              </c:strCache>
            </c:strRef>
          </c:cat>
          <c:val>
            <c:numRef>
              <c:f>'R&amp;D exports'!$AG$181:$AG$214</c:f>
              <c:numCache>
                <c:formatCode>_-* #\,##0.000_-;\-* #\,##0.000_-;_-* "-"??_-;_-@_-</c:formatCode>
                <c:ptCount val="34"/>
                <c:pt idx="0" formatCode="_(* #\,##0.00_);_(* \(#\,##0.00\);_(* &quot;-&quot;??_);_(@_)">
                  <c:v>3.2705668594305883E-2</c:v>
                </c:pt>
                <c:pt idx="1">
                  <c:v>2.1858691743580932E-2</c:v>
                </c:pt>
                <c:pt idx="2">
                  <c:v>1.3379089428381771E-2</c:v>
                </c:pt>
                <c:pt idx="3">
                  <c:v>9.9262859021176323E-3</c:v>
                </c:pt>
                <c:pt idx="4">
                  <c:v>8.6421549593106786E-3</c:v>
                </c:pt>
                <c:pt idx="5">
                  <c:v>7.1396168323113645E-3</c:v>
                </c:pt>
                <c:pt idx="6">
                  <c:v>6.4616366740221035E-3</c:v>
                </c:pt>
                <c:pt idx="7">
                  <c:v>6.1561160675320092E-3</c:v>
                </c:pt>
                <c:pt idx="8">
                  <c:v>5.53049399117764E-3</c:v>
                </c:pt>
                <c:pt idx="9">
                  <c:v>5.3229655530615382E-3</c:v>
                </c:pt>
                <c:pt idx="10">
                  <c:v>4.4357285298893111E-3</c:v>
                </c:pt>
                <c:pt idx="11">
                  <c:v>4.2996211604685699E-3</c:v>
                </c:pt>
                <c:pt idx="12">
                  <c:v>2.7100468683674073E-3</c:v>
                </c:pt>
                <c:pt idx="13">
                  <c:v>2.5679212852781244E-3</c:v>
                </c:pt>
                <c:pt idx="14">
                  <c:v>2.507540591853416E-3</c:v>
                </c:pt>
                <c:pt idx="15">
                  <c:v>2.3788856791506275E-3</c:v>
                </c:pt>
                <c:pt idx="16">
                  <c:v>2.2065179129449821E-3</c:v>
                </c:pt>
                <c:pt idx="17">
                  <c:v>2.1814976660548199E-3</c:v>
                </c:pt>
                <c:pt idx="18">
                  <c:v>1.9960831110675602E-3</c:v>
                </c:pt>
                <c:pt idx="19">
                  <c:v>1.6010371382830012E-3</c:v>
                </c:pt>
                <c:pt idx="20">
                  <c:v>1.4927620783369037E-3</c:v>
                </c:pt>
                <c:pt idx="21">
                  <c:v>1.3752730048594486E-3</c:v>
                </c:pt>
                <c:pt idx="22">
                  <c:v>1.1187647627096311E-3</c:v>
                </c:pt>
                <c:pt idx="23">
                  <c:v>8.8485927253651787E-4</c:v>
                </c:pt>
                <c:pt idx="24">
                  <c:v>6.4524325481571572E-4</c:v>
                </c:pt>
                <c:pt idx="25">
                  <c:v>6.1827529879609762E-4</c:v>
                </c:pt>
                <c:pt idx="26">
                  <c:v>5.7838597589725358E-4</c:v>
                </c:pt>
                <c:pt idx="27">
                  <c:v>5.6134112120030178E-4</c:v>
                </c:pt>
                <c:pt idx="28">
                  <c:v>5.2147398859218885E-4</c:v>
                </c:pt>
                <c:pt idx="29">
                  <c:v>4.3661442089649273E-4</c:v>
                </c:pt>
                <c:pt idx="30">
                  <c:v>3.2923885356957682E-4</c:v>
                </c:pt>
                <c:pt idx="31">
                  <c:v>3.1555270664255082E-4</c:v>
                </c:pt>
                <c:pt idx="32">
                  <c:v>1.0855729086276035E-4</c:v>
                </c:pt>
                <c:pt idx="33">
                  <c:v>1.1206292922179726E-5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648F-4163-9934-52A7B5DE29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5694592"/>
        <c:axId val="115696384"/>
      </c:lineChart>
      <c:catAx>
        <c:axId val="115694592"/>
        <c:scaling>
          <c:orientation val="minMax"/>
        </c:scaling>
        <c:delete val="0"/>
        <c:axPos val="b"/>
        <c:majorGridlines>
          <c:spPr>
            <a:ln>
              <a:solidFill>
                <a:schemeClr val="bg1"/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-4200000" vert="horz"/>
          <a:lstStyle/>
          <a:p>
            <a:pPr>
              <a:defRPr sz="1200"/>
            </a:pPr>
            <a:endParaRPr lang="en-US"/>
          </a:p>
        </c:txPr>
        <c:crossAx val="115696384"/>
        <c:crosses val="autoZero"/>
        <c:auto val="1"/>
        <c:lblAlgn val="ctr"/>
        <c:lblOffset val="100"/>
        <c:noMultiLvlLbl val="0"/>
      </c:catAx>
      <c:valAx>
        <c:axId val="115696384"/>
        <c:scaling>
          <c:orientation val="minMax"/>
          <c:max val="5.000000000000001E-2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5694592"/>
        <c:crosses val="autoZero"/>
        <c:crossBetween val="between"/>
      </c:valAx>
      <c:valAx>
        <c:axId val="115697920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5699712"/>
        <c:crosses val="max"/>
        <c:crossBetween val="between"/>
        <c:majorUnit val="0.2"/>
      </c:valAx>
      <c:catAx>
        <c:axId val="1156997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5697920"/>
        <c:crosses val="autoZero"/>
        <c:auto val="1"/>
        <c:lblAlgn val="ctr"/>
        <c:lblOffset val="100"/>
        <c:noMultiLvlLbl val="0"/>
      </c:catAx>
      <c:spPr>
        <a:solidFill>
          <a:srgbClr val="EDEDED"/>
        </a:solidFill>
      </c:spPr>
    </c:plotArea>
    <c:legend>
      <c:legendPos val="t"/>
      <c:layout>
        <c:manualLayout>
          <c:xMode val="edge"/>
          <c:yMode val="edge"/>
          <c:x val="5.95457985015478E-2"/>
          <c:y val="0"/>
          <c:w val="0.86986819004321891"/>
          <c:h val="0.13961417326969724"/>
        </c:manualLayout>
      </c:layout>
      <c:overlay val="0"/>
      <c:spPr>
        <a:solidFill>
          <a:srgbClr val="EDEDED"/>
        </a:solidFill>
      </c:spPr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6419072615923025E-2"/>
          <c:y val="0.17901424683538175"/>
          <c:w val="0.89886570428696411"/>
          <c:h val="0.68233179843849057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Foreign-Controlled Affiliate share of BERD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cat>
            <c:strRef>
              <c:f>Sheet1!$A$2:$A$22</c:f>
              <c:strCache>
                <c:ptCount val="20"/>
                <c:pt idx="0">
                  <c:v>IRL</c:v>
                </c:pt>
                <c:pt idx="1">
                  <c:v>BEL</c:v>
                </c:pt>
                <c:pt idx="2">
                  <c:v>CZE</c:v>
                </c:pt>
                <c:pt idx="3">
                  <c:v>SVK</c:v>
                </c:pt>
                <c:pt idx="4">
                  <c:v>GBR</c:v>
                </c:pt>
                <c:pt idx="5">
                  <c:v>AUT</c:v>
                </c:pt>
                <c:pt idx="6">
                  <c:v>POL</c:v>
                </c:pt>
                <c:pt idx="7">
                  <c:v>SWE</c:v>
                </c:pt>
                <c:pt idx="8">
                  <c:v>ESP</c:v>
                </c:pt>
                <c:pt idx="9">
                  <c:v>NOR</c:v>
                </c:pt>
                <c:pt idx="10">
                  <c:v>NLD</c:v>
                </c:pt>
                <c:pt idx="11">
                  <c:v>SVN</c:v>
                </c:pt>
                <c:pt idx="12">
                  <c:v>ITA</c:v>
                </c:pt>
                <c:pt idx="13">
                  <c:v>EST</c:v>
                </c:pt>
                <c:pt idx="14">
                  <c:v>DEU</c:v>
                </c:pt>
                <c:pt idx="15">
                  <c:v>FRA</c:v>
                </c:pt>
                <c:pt idx="16">
                  <c:v>FIN</c:v>
                </c:pt>
                <c:pt idx="17">
                  <c:v>USA</c:v>
                </c:pt>
                <c:pt idx="18">
                  <c:v>CHE</c:v>
                </c:pt>
                <c:pt idx="19">
                  <c:v>JPN</c:v>
                </c:pt>
              </c:strCache>
            </c:strRef>
          </c:cat>
          <c:val>
            <c:numRef>
              <c:f>Sheet1!$C$2:$C$22</c:f>
              <c:numCache>
                <c:formatCode>0</c:formatCode>
                <c:ptCount val="20"/>
                <c:pt idx="0">
                  <c:v>63.741991359826464</c:v>
                </c:pt>
                <c:pt idx="1">
                  <c:v>62.342475908080061</c:v>
                </c:pt>
                <c:pt idx="2">
                  <c:v>59.623700397742631</c:v>
                </c:pt>
                <c:pt idx="3">
                  <c:v>58.731890390296549</c:v>
                </c:pt>
                <c:pt idx="4">
                  <c:v>50.964807277950683</c:v>
                </c:pt>
                <c:pt idx="5">
                  <c:v>50.652071285259062</c:v>
                </c:pt>
                <c:pt idx="6">
                  <c:v>47.048090707676259</c:v>
                </c:pt>
                <c:pt idx="7">
                  <c:v>42.094249602410649</c:v>
                </c:pt>
                <c:pt idx="8">
                  <c:v>37.044320516583504</c:v>
                </c:pt>
                <c:pt idx="9">
                  <c:v>31.607124472356634</c:v>
                </c:pt>
                <c:pt idx="10">
                  <c:v>31.320493599354172</c:v>
                </c:pt>
                <c:pt idx="11">
                  <c:v>29.143105698129624</c:v>
                </c:pt>
                <c:pt idx="12">
                  <c:v>23.940578645488475</c:v>
                </c:pt>
                <c:pt idx="13">
                  <c:v>23.76760563380282</c:v>
                </c:pt>
                <c:pt idx="14">
                  <c:v>23</c:v>
                </c:pt>
                <c:pt idx="15">
                  <c:v>20.973746103845443</c:v>
                </c:pt>
                <c:pt idx="16">
                  <c:v>20.930959075288971</c:v>
                </c:pt>
                <c:pt idx="17">
                  <c:v>15.8</c:v>
                </c:pt>
                <c:pt idx="18">
                  <c:v>12.93</c:v>
                </c:pt>
                <c:pt idx="19">
                  <c:v>6.6429050901050761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4F1-4225-BEE8-CF1D19B44E9C}"/>
            </c:ext>
          </c:extLst>
        </c:ser>
        <c:ser>
          <c:idx val="0"/>
          <c:order val="1"/>
          <c:tx>
            <c:strRef>
              <c:f>Sheet1!$B$1</c:f>
              <c:strCache>
                <c:ptCount val="1"/>
                <c:pt idx="0">
                  <c:v>Foreign business funded share of BERD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cat>
            <c:strRef>
              <c:f>Sheet1!$A$2:$A$22</c:f>
              <c:strCache>
                <c:ptCount val="20"/>
                <c:pt idx="0">
                  <c:v>IRL</c:v>
                </c:pt>
                <c:pt idx="1">
                  <c:v>BEL</c:v>
                </c:pt>
                <c:pt idx="2">
                  <c:v>CZE</c:v>
                </c:pt>
                <c:pt idx="3">
                  <c:v>SVK</c:v>
                </c:pt>
                <c:pt idx="4">
                  <c:v>GBR</c:v>
                </c:pt>
                <c:pt idx="5">
                  <c:v>AUT</c:v>
                </c:pt>
                <c:pt idx="6">
                  <c:v>POL</c:v>
                </c:pt>
                <c:pt idx="7">
                  <c:v>SWE</c:v>
                </c:pt>
                <c:pt idx="8">
                  <c:v>ESP</c:v>
                </c:pt>
                <c:pt idx="9">
                  <c:v>NOR</c:v>
                </c:pt>
                <c:pt idx="10">
                  <c:v>NLD</c:v>
                </c:pt>
                <c:pt idx="11">
                  <c:v>SVN</c:v>
                </c:pt>
                <c:pt idx="12">
                  <c:v>ITA</c:v>
                </c:pt>
                <c:pt idx="13">
                  <c:v>EST</c:v>
                </c:pt>
                <c:pt idx="14">
                  <c:v>DEU</c:v>
                </c:pt>
                <c:pt idx="15">
                  <c:v>FRA</c:v>
                </c:pt>
                <c:pt idx="16">
                  <c:v>FIN</c:v>
                </c:pt>
                <c:pt idx="17">
                  <c:v>USA</c:v>
                </c:pt>
                <c:pt idx="18">
                  <c:v>CHE</c:v>
                </c:pt>
                <c:pt idx="19">
                  <c:v>JPN</c:v>
                </c:pt>
              </c:strCache>
            </c:strRef>
          </c:cat>
          <c:val>
            <c:numRef>
              <c:f>Sheet1!$B$2:$B$22</c:f>
              <c:numCache>
                <c:formatCode>0</c:formatCode>
                <c:ptCount val="20"/>
                <c:pt idx="0">
                  <c:v>27</c:v>
                </c:pt>
                <c:pt idx="1">
                  <c:v>11</c:v>
                </c:pt>
                <c:pt idx="2">
                  <c:v>28</c:v>
                </c:pt>
                <c:pt idx="3">
                  <c:v>12</c:v>
                </c:pt>
                <c:pt idx="4">
                  <c:v>17</c:v>
                </c:pt>
                <c:pt idx="5">
                  <c:v>20</c:v>
                </c:pt>
                <c:pt idx="6">
                  <c:v>2</c:v>
                </c:pt>
                <c:pt idx="7">
                  <c:v>13</c:v>
                </c:pt>
                <c:pt idx="8">
                  <c:v>4</c:v>
                </c:pt>
                <c:pt idx="9">
                  <c:v>9</c:v>
                </c:pt>
                <c:pt idx="10">
                  <c:v>13</c:v>
                </c:pt>
                <c:pt idx="11">
                  <c:v>3</c:v>
                </c:pt>
                <c:pt idx="12">
                  <c:v>10</c:v>
                </c:pt>
                <c:pt idx="13">
                  <c:v>4</c:v>
                </c:pt>
                <c:pt idx="14">
                  <c:v>6</c:v>
                </c:pt>
                <c:pt idx="15">
                  <c:v>7</c:v>
                </c:pt>
                <c:pt idx="16">
                  <c:v>11</c:v>
                </c:pt>
                <c:pt idx="17">
                  <c:v>5</c:v>
                </c:pt>
                <c:pt idx="18">
                  <c:v>12</c:v>
                </c:pt>
                <c:pt idx="19" formatCode="0.0">
                  <c:v>0.46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4F1-4225-BEE8-CF1D19B44E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6825472"/>
        <c:axId val="116860032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Difference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3.5542432195975505E-2"/>
                  <c:y val="-0.3517070694032098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4F1-4225-BEE8-CF1D19B44E9C}"/>
                </c:ext>
              </c:extLst>
            </c:dLbl>
            <c:dLbl>
              <c:idx val="1"/>
              <c:layout>
                <c:manualLayout>
                  <c:x val="-3.6111111111111108E-2"/>
                  <c:y val="-0.209485994578546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4F1-4225-BEE8-CF1D19B44E9C}"/>
                </c:ext>
              </c:extLst>
            </c:dLbl>
            <c:dLbl>
              <c:idx val="2"/>
              <c:layout>
                <c:manualLayout>
                  <c:x val="-3.6111111111111108E-2"/>
                  <c:y val="-0.401563443913773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4F1-4225-BEE8-CF1D19B44E9C}"/>
                </c:ext>
              </c:extLst>
            </c:dLbl>
            <c:dLbl>
              <c:idx val="3"/>
              <c:layout>
                <c:manualLayout>
                  <c:x val="-3.6111111111111108E-2"/>
                  <c:y val="-0.254396970870444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4F1-4225-BEE8-CF1D19B44E9C}"/>
                </c:ext>
              </c:extLst>
            </c:dLbl>
            <c:dLbl>
              <c:idx val="4"/>
              <c:layout>
                <c:manualLayout>
                  <c:x val="-3.6111329833770779E-2"/>
                  <c:y val="-0.378758917430403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4F1-4225-BEE8-CF1D19B44E9C}"/>
                </c:ext>
              </c:extLst>
            </c:dLbl>
            <c:dLbl>
              <c:idx val="5"/>
              <c:layout>
                <c:manualLayout>
                  <c:x val="-3.6111111111111108E-2"/>
                  <c:y val="-0.411027752678456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4F1-4225-BEE8-CF1D19B44E9C}"/>
                </c:ext>
              </c:extLst>
            </c:dLbl>
            <c:dLbl>
              <c:idx val="6"/>
              <c:layout>
                <c:manualLayout>
                  <c:x val="-3.6111111111111108E-2"/>
                  <c:y val="-0.270798674755819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4F1-4225-BEE8-CF1D19B44E9C}"/>
                </c:ext>
              </c:extLst>
            </c:dLbl>
            <c:dLbl>
              <c:idx val="7"/>
              <c:layout>
                <c:manualLayout>
                  <c:x val="-3.6111111111111108E-2"/>
                  <c:y val="-0.426202314874575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4F1-4225-BEE8-CF1D19B44E9C}"/>
                </c:ext>
              </c:extLst>
            </c:dLbl>
            <c:dLbl>
              <c:idx val="8"/>
              <c:layout>
                <c:manualLayout>
                  <c:x val="-3.6111111111111108E-2"/>
                  <c:y val="-0.387725140914762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4F1-4225-BEE8-CF1D19B44E9C}"/>
                </c:ext>
              </c:extLst>
            </c:dLbl>
            <c:dLbl>
              <c:idx val="9"/>
              <c:layout>
                <c:manualLayout>
                  <c:x val="-3.6111329833770779E-2"/>
                  <c:y val="-0.4893920227184716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4F1-4225-BEE8-CF1D19B44E9C}"/>
                </c:ext>
              </c:extLst>
            </c:dLbl>
            <c:dLbl>
              <c:idx val="10"/>
              <c:layout>
                <c:manualLayout>
                  <c:x val="-3.6111111111111108E-2"/>
                  <c:y val="-0.531147540983606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4F1-4225-BEE8-CF1D19B44E9C}"/>
                </c:ext>
              </c:extLst>
            </c:dLbl>
            <c:dLbl>
              <c:idx val="11"/>
              <c:layout>
                <c:manualLayout>
                  <c:x val="-3.6111329833770779E-2"/>
                  <c:y val="-0.454948754356525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4F1-4225-BEE8-CF1D19B44E9C}"/>
                </c:ext>
              </c:extLst>
            </c:dLbl>
            <c:dLbl>
              <c:idx val="12"/>
              <c:layout>
                <c:manualLayout>
                  <c:x val="-3.6111111111111108E-2"/>
                  <c:y val="-0.573811453896131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4F1-4225-BEE8-CF1D19B44E9C}"/>
                </c:ext>
              </c:extLst>
            </c:dLbl>
            <c:dLbl>
              <c:idx val="13"/>
              <c:layout>
                <c:manualLayout>
                  <c:x val="-3.6111111111111108E-2"/>
                  <c:y val="-0.517051417753108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4F1-4225-BEE8-CF1D19B44E9C}"/>
                </c:ext>
              </c:extLst>
            </c:dLbl>
            <c:dLbl>
              <c:idx val="14"/>
              <c:layout>
                <c:manualLayout>
                  <c:x val="-3.6111111111111108E-2"/>
                  <c:y val="-0.544010326578030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4F1-4225-BEE8-CF1D19B44E9C}"/>
                </c:ext>
              </c:extLst>
            </c:dLbl>
            <c:dLbl>
              <c:idx val="15"/>
              <c:layout>
                <c:manualLayout>
                  <c:x val="-3.6111111111111108E-2"/>
                  <c:y val="-0.5734885762230540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4F1-4225-BEE8-CF1D19B44E9C}"/>
                </c:ext>
              </c:extLst>
            </c:dLbl>
            <c:dLbl>
              <c:idx val="16"/>
              <c:layout>
                <c:manualLayout>
                  <c:x val="-3.6111111111111108E-2"/>
                  <c:y val="-0.6128686373219740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4F1-4225-BEE8-CF1D19B44E9C}"/>
                </c:ext>
              </c:extLst>
            </c:dLbl>
            <c:dLbl>
              <c:idx val="17"/>
              <c:layout>
                <c:manualLayout>
                  <c:x val="-3.6111111111111011E-2"/>
                  <c:y val="-0.604403252872079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4F1-4225-BEE8-CF1D19B44E9C}"/>
                </c:ext>
              </c:extLst>
            </c:dLbl>
            <c:dLbl>
              <c:idx val="18"/>
              <c:layout>
                <c:manualLayout>
                  <c:x val="-3.6111329833770779E-2"/>
                  <c:y val="-0.700545415429628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04F1-4225-BEE8-CF1D19B44E9C}"/>
                </c:ext>
              </c:extLst>
            </c:dLbl>
            <c:dLbl>
              <c:idx val="19"/>
              <c:layout>
                <c:manualLayout>
                  <c:x val="-3.6111111111111108E-2"/>
                  <c:y val="-0.649377565509229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04F1-4225-BEE8-CF1D19B44E9C}"/>
                </c:ext>
              </c:extLst>
            </c:dLbl>
            <c:dLbl>
              <c:idx val="20"/>
              <c:layout>
                <c:manualLayout>
                  <c:x val="-2.1872265966754156E-7"/>
                  <c:y val="-0.648065404867869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04F1-4225-BEE8-CF1D19B44E9C}"/>
                </c:ext>
              </c:extLst>
            </c:dLbl>
            <c:dLbl>
              <c:idx val="21"/>
              <c:layout>
                <c:manualLayout>
                  <c:x val="0"/>
                  <c:y val="-0.596897670399895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04F1-4225-BEE8-CF1D19B44E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Sheet1!$A$2:$A$22</c:f>
              <c:strCache>
                <c:ptCount val="20"/>
                <c:pt idx="0">
                  <c:v>IRL</c:v>
                </c:pt>
                <c:pt idx="1">
                  <c:v>BEL</c:v>
                </c:pt>
                <c:pt idx="2">
                  <c:v>CZE</c:v>
                </c:pt>
                <c:pt idx="3">
                  <c:v>SVK</c:v>
                </c:pt>
                <c:pt idx="4">
                  <c:v>GBR</c:v>
                </c:pt>
                <c:pt idx="5">
                  <c:v>AUT</c:v>
                </c:pt>
                <c:pt idx="6">
                  <c:v>POL</c:v>
                </c:pt>
                <c:pt idx="7">
                  <c:v>SWE</c:v>
                </c:pt>
                <c:pt idx="8">
                  <c:v>ESP</c:v>
                </c:pt>
                <c:pt idx="9">
                  <c:v>NOR</c:v>
                </c:pt>
                <c:pt idx="10">
                  <c:v>NLD</c:v>
                </c:pt>
                <c:pt idx="11">
                  <c:v>SVN</c:v>
                </c:pt>
                <c:pt idx="12">
                  <c:v>ITA</c:v>
                </c:pt>
                <c:pt idx="13">
                  <c:v>EST</c:v>
                </c:pt>
                <c:pt idx="14">
                  <c:v>DEU</c:v>
                </c:pt>
                <c:pt idx="15">
                  <c:v>FRA</c:v>
                </c:pt>
                <c:pt idx="16">
                  <c:v>FIN</c:v>
                </c:pt>
                <c:pt idx="17">
                  <c:v>USA</c:v>
                </c:pt>
                <c:pt idx="18">
                  <c:v>CHE</c:v>
                </c:pt>
                <c:pt idx="19">
                  <c:v>JPN</c:v>
                </c:pt>
              </c:strCache>
            </c:strRef>
          </c:cat>
          <c:val>
            <c:numRef>
              <c:f>Sheet1!$D$2:$D$22</c:f>
              <c:numCache>
                <c:formatCode>0</c:formatCode>
                <c:ptCount val="20"/>
                <c:pt idx="0">
                  <c:v>36.741991359826464</c:v>
                </c:pt>
                <c:pt idx="1">
                  <c:v>51.342475908080061</c:v>
                </c:pt>
                <c:pt idx="2">
                  <c:v>31.623700397742631</c:v>
                </c:pt>
                <c:pt idx="3">
                  <c:v>46.731890390296549</c:v>
                </c:pt>
                <c:pt idx="4">
                  <c:v>33.964807277950683</c:v>
                </c:pt>
                <c:pt idx="5">
                  <c:v>30.652071285259062</c:v>
                </c:pt>
                <c:pt idx="6">
                  <c:v>45.048090707676259</c:v>
                </c:pt>
                <c:pt idx="7">
                  <c:v>29.094249602410649</c:v>
                </c:pt>
                <c:pt idx="8">
                  <c:v>33.044320516583504</c:v>
                </c:pt>
                <c:pt idx="9">
                  <c:v>22.607124472356634</c:v>
                </c:pt>
                <c:pt idx="10">
                  <c:v>18.320493599354172</c:v>
                </c:pt>
                <c:pt idx="11">
                  <c:v>26.143105698129624</c:v>
                </c:pt>
                <c:pt idx="12">
                  <c:v>13.940578645488475</c:v>
                </c:pt>
                <c:pt idx="13">
                  <c:v>19.76760563380282</c:v>
                </c:pt>
                <c:pt idx="14">
                  <c:v>17</c:v>
                </c:pt>
                <c:pt idx="15">
                  <c:v>13.973746103845443</c:v>
                </c:pt>
                <c:pt idx="16">
                  <c:v>9.9309590752889711</c:v>
                </c:pt>
                <c:pt idx="17">
                  <c:v>10.8</c:v>
                </c:pt>
                <c:pt idx="18">
                  <c:v>0.92999999999999972</c:v>
                </c:pt>
                <c:pt idx="19">
                  <c:v>6.1829050901050762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8-04F1-4225-BEE8-CF1D19B44E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863360"/>
        <c:axId val="116861568"/>
      </c:lineChart>
      <c:catAx>
        <c:axId val="116825472"/>
        <c:scaling>
          <c:orientation val="minMax"/>
        </c:scaling>
        <c:delete val="0"/>
        <c:axPos val="b"/>
        <c:majorGridlines>
          <c:spPr>
            <a:ln>
              <a:solidFill>
                <a:schemeClr val="bg1"/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-2700000"/>
          <a:lstStyle/>
          <a:p>
            <a:pPr>
              <a:defRPr sz="1200"/>
            </a:pPr>
            <a:endParaRPr lang="en-US"/>
          </a:p>
        </c:txPr>
        <c:crossAx val="116860032"/>
        <c:crosses val="autoZero"/>
        <c:auto val="1"/>
        <c:lblAlgn val="ctr"/>
        <c:lblOffset val="100"/>
        <c:noMultiLvlLbl val="0"/>
      </c:catAx>
      <c:valAx>
        <c:axId val="116860032"/>
        <c:scaling>
          <c:orientation val="minMax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6825472"/>
        <c:crosses val="autoZero"/>
        <c:crossBetween val="between"/>
      </c:valAx>
      <c:valAx>
        <c:axId val="116861568"/>
        <c:scaling>
          <c:orientation val="minMax"/>
          <c:max val="60"/>
        </c:scaling>
        <c:delete val="1"/>
        <c:axPos val="r"/>
        <c:numFmt formatCode="0" sourceLinked="1"/>
        <c:majorTickMark val="out"/>
        <c:minorTickMark val="none"/>
        <c:tickLblPos val="nextTo"/>
        <c:crossAx val="116863360"/>
        <c:crosses val="max"/>
        <c:crossBetween val="between"/>
      </c:valAx>
      <c:catAx>
        <c:axId val="1168633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6861568"/>
        <c:crosses val="autoZero"/>
        <c:auto val="1"/>
        <c:lblAlgn val="ctr"/>
        <c:lblOffset val="100"/>
        <c:noMultiLvlLbl val="0"/>
      </c:catAx>
      <c:spPr>
        <a:solidFill>
          <a:srgbClr val="EDEDED"/>
        </a:solidFill>
      </c:spPr>
    </c:plotArea>
    <c:legend>
      <c:legendPos val="t"/>
      <c:legendEntry>
        <c:idx val="2"/>
        <c:delete val="1"/>
      </c:legendEntry>
      <c:layout>
        <c:manualLayout>
          <c:xMode val="edge"/>
          <c:yMode val="edge"/>
          <c:x val="7.4999999999999997E-2"/>
          <c:y val="2.7777777777777776E-2"/>
          <c:w val="0.9"/>
          <c:h val="7.3771008132180182E-2"/>
        </c:manualLayout>
      </c:layout>
      <c:overlay val="0"/>
      <c:spPr>
        <a:solidFill>
          <a:srgbClr val="EDEDED"/>
        </a:solidFill>
      </c:spPr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2692038495188102E-2"/>
          <c:y val="5.0925925925925923E-2"/>
          <c:w val="0.91797462817147857"/>
          <c:h val="0.82778579760863225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diamond"/>
            <c:size val="6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-1.3888888888888888E-2"/>
                  <c:y val="-4.6296296296296294E-3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CAN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492-47BD-ABCD-A5B9D29538D7}"/>
                </c:ext>
              </c:extLst>
            </c:dLbl>
            <c:dLbl>
              <c:idx val="1"/>
              <c:layout>
                <c:manualLayout>
                  <c:x val="-1.1111111111111112E-2"/>
                  <c:y val="-2.3148148148148147E-2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BEL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92-47BD-ABCD-A5B9D29538D7}"/>
                </c:ext>
              </c:extLst>
            </c:dLbl>
            <c:dLbl>
              <c:idx val="2"/>
              <c:layout>
                <c:manualLayout>
                  <c:x val="-1.1111111111111112E-2"/>
                  <c:y val="4.6296296296296294E-2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JPN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92-47BD-ABCD-A5B9D29538D7}"/>
                </c:ext>
              </c:extLst>
            </c:dLbl>
            <c:dLbl>
              <c:idx val="3"/>
              <c:layout>
                <c:manualLayout>
                  <c:x val="-0.05"/>
                  <c:y val="-5.0925925925925923E-2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DEU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492-47BD-ABCD-A5B9D29538D7}"/>
                </c:ext>
              </c:extLst>
            </c:dLbl>
            <c:dLbl>
              <c:idx val="4"/>
              <c:layout>
                <c:manualLayout>
                  <c:x val="-1.111111111111111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IRL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492-47BD-ABCD-A5B9D29538D7}"/>
                </c:ext>
              </c:extLst>
            </c:dLbl>
            <c:dLbl>
              <c:idx val="5"/>
              <c:layout>
                <c:manualLayout>
                  <c:x val="-1.3889107611548556E-2"/>
                  <c:y val="-9.2592592592592587E-3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ITA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92-47BD-ABCD-A5B9D29538D7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LUX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492-47BD-ABCD-A5B9D29538D7}"/>
                </c:ext>
              </c:extLst>
            </c:dLbl>
            <c:dLbl>
              <c:idx val="7"/>
              <c:layout>
                <c:manualLayout>
                  <c:x val="-1.6666666666666666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AUS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492-47BD-ABCD-A5B9D29538D7}"/>
                </c:ext>
              </c:extLst>
            </c:dLbl>
            <c:dLbl>
              <c:idx val="8"/>
              <c:layout>
                <c:manualLayout>
                  <c:x val="-8.611111111111111E-2"/>
                  <c:y val="4.6296296296296294E-3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SWE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492-47BD-ABCD-A5B9D29538D7}"/>
                </c:ext>
              </c:extLst>
            </c:dLbl>
            <c:dLbl>
              <c:idx val="9"/>
              <c:layout>
                <c:manualLayout>
                  <c:x val="-1.111111111111111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CHE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492-47BD-ABCD-A5B9D29538D7}"/>
                </c:ext>
              </c:extLst>
            </c:dLbl>
            <c:dLbl>
              <c:idx val="10"/>
              <c:layout>
                <c:manualLayout>
                  <c:x val="-1.6666666666666666E-2"/>
                  <c:y val="1.8518518518518517E-2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GBR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492-47BD-ABCD-A5B9D29538D7}"/>
                </c:ext>
              </c:extLst>
            </c:dLbl>
            <c:dLbl>
              <c:idx val="11"/>
              <c:layout>
                <c:manualLayout>
                  <c:x val="-7.2222222222222215E-2"/>
                  <c:y val="-5.5555555555555552E-2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S.America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492-47BD-ABCD-A5B9D29538D7}"/>
                </c:ext>
              </c:extLst>
            </c:dLbl>
            <c:dLbl>
              <c:idx val="12"/>
              <c:layout>
                <c:manualLayout>
                  <c:x val="-0.05"/>
                  <c:y val="-3.2407407407407489E-2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BRA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492-47BD-ABCD-A5B9D29538D7}"/>
                </c:ext>
              </c:extLst>
            </c:dLbl>
            <c:dLbl>
              <c:idx val="13"/>
              <c:layout>
                <c:manualLayout>
                  <c:x val="-3.6111111111111108E-2"/>
                  <c:y val="-4.1666666666666664E-2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C.America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492-47BD-ABCD-A5B9D29538D7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Africa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492-47BD-ABCD-A5B9D29538D7}"/>
                </c:ext>
              </c:extLst>
            </c:dLbl>
            <c:dLbl>
              <c:idx val="15"/>
              <c:layout>
                <c:manualLayout>
                  <c:x val="-7.2222222222222215E-2"/>
                  <c:y val="-3.7037037037037035E-2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ISR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492-47BD-ABCD-A5B9D29538D7}"/>
                </c:ext>
              </c:extLst>
            </c:dLbl>
            <c:dLbl>
              <c:idx val="16"/>
              <c:layout>
                <c:manualLayout>
                  <c:x val="8.3333333333333332E-3"/>
                  <c:y val="-4.6296296296296294E-3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M.East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492-47BD-ABCD-A5B9D29538D7}"/>
                </c:ext>
              </c:extLst>
            </c:dLbl>
            <c:dLbl>
              <c:idx val="17"/>
              <c:layout>
                <c:manualLayout>
                  <c:x val="-7.2222222222222215E-2"/>
                  <c:y val="1.3888888888888888E-2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NLD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492-47BD-ABCD-A5B9D29538D7}"/>
                </c:ext>
              </c:extLst>
            </c:dLbl>
            <c:dLbl>
              <c:idx val="18"/>
              <c:layout>
                <c:manualLayout>
                  <c:x val="-8.61111111111111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CHN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9492-47BD-ABCD-A5B9D29538D7}"/>
                </c:ext>
              </c:extLst>
            </c:dLbl>
            <c:dLbl>
              <c:idx val="19"/>
              <c:layout>
                <c:manualLayout>
                  <c:x val="-4.4444444444444446E-2"/>
                  <c:y val="-3.7037037037037035E-2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IND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492-47BD-ABCD-A5B9D29538D7}"/>
                </c:ext>
              </c:extLst>
            </c:dLbl>
            <c:dLbl>
              <c:idx val="20"/>
              <c:layout>
                <c:manualLayout>
                  <c:x val="-8.61111111111111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FRA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9492-47BD-ABCD-A5B9D29538D7}"/>
                </c:ext>
              </c:extLst>
            </c:dLbl>
            <c:dLbl>
              <c:idx val="21"/>
              <c:layout>
                <c:manualLayout>
                  <c:x val="-4.7222440944881892E-2"/>
                  <c:y val="-3.2407407407407406E-2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KOR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492-47BD-ABCD-A5B9D29538D7}"/>
                </c:ext>
              </c:extLst>
            </c:dLbl>
            <c:dLbl>
              <c:idx val="22"/>
              <c:layout>
                <c:manualLayout>
                  <c:x val="-8.3333333333333332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SGP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492-47BD-ABCD-A5B9D29538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trendlineType val="linear"/>
            <c:dispRSqr val="0"/>
            <c:dispEq val="0"/>
          </c:trendline>
          <c:xVal>
            <c:numRef>
              <c:f>'Table II.I 1'!$B$104:$B$126</c:f>
              <c:numCache>
                <c:formatCode>0.00</c:formatCode>
                <c:ptCount val="23"/>
                <c:pt idx="0">
                  <c:v>6.5511557480737528</c:v>
                </c:pt>
                <c:pt idx="1">
                  <c:v>2.2060796565339058</c:v>
                </c:pt>
                <c:pt idx="2">
                  <c:v>4.5904090159849735</c:v>
                </c:pt>
                <c:pt idx="3">
                  <c:v>15.992640012266646</c:v>
                </c:pt>
                <c:pt idx="4">
                  <c:v>4.6287422854295244</c:v>
                </c:pt>
                <c:pt idx="5">
                  <c:v>1.5333307777820371</c:v>
                </c:pt>
                <c:pt idx="6">
                  <c:v>0.59608233986276682</c:v>
                </c:pt>
                <c:pt idx="7">
                  <c:v>2.3498294169509717</c:v>
                </c:pt>
                <c:pt idx="8">
                  <c:v>1.3627477287537855</c:v>
                </c:pt>
                <c:pt idx="9">
                  <c:v>7.9349867750220415</c:v>
                </c:pt>
                <c:pt idx="10">
                  <c:v>12.086479855866907</c:v>
                </c:pt>
                <c:pt idx="11">
                  <c:v>2.9478284202859664</c:v>
                </c:pt>
                <c:pt idx="12">
                  <c:v>2.3402460995898338</c:v>
                </c:pt>
                <c:pt idx="13">
                  <c:v>1.0445815923640127</c:v>
                </c:pt>
                <c:pt idx="14">
                  <c:v>0.1954996741672097</c:v>
                </c:pt>
                <c:pt idx="15">
                  <c:v>5.5698240502932501</c:v>
                </c:pt>
                <c:pt idx="16">
                  <c:v>5.165408057653238</c:v>
                </c:pt>
                <c:pt idx="17">
                  <c:v>2.2712462145896422</c:v>
                </c:pt>
                <c:pt idx="18">
                  <c:v>5.8189903016828302</c:v>
                </c:pt>
                <c:pt idx="19">
                  <c:v>5.5698240502932501</c:v>
                </c:pt>
                <c:pt idx="20">
                  <c:v>4.8319086134856439</c:v>
                </c:pt>
                <c:pt idx="21">
                  <c:v>1.8131636447272585</c:v>
                </c:pt>
                <c:pt idx="22">
                  <c:v>1.4700808831985279</c:v>
                </c:pt>
              </c:numCache>
            </c:numRef>
          </c:xVal>
          <c:yVal>
            <c:numRef>
              <c:f>'Table II.I 1'!$I$104:$I$126</c:f>
              <c:numCache>
                <c:formatCode>#\,##0.0</c:formatCode>
                <c:ptCount val="23"/>
                <c:pt idx="0">
                  <c:v>7.3162620552045228</c:v>
                </c:pt>
                <c:pt idx="1">
                  <c:v>1.0309278350515465</c:v>
                </c:pt>
                <c:pt idx="2">
                  <c:v>4.2899900232790156</c:v>
                </c:pt>
                <c:pt idx="3">
                  <c:v>12.238111074160292</c:v>
                </c:pt>
                <c:pt idx="4">
                  <c:v>1.8290655138011307</c:v>
                </c:pt>
                <c:pt idx="5">
                  <c:v>1.6627868307283009</c:v>
                </c:pt>
                <c:pt idx="6">
                  <c:v>0.33255736614566012</c:v>
                </c:pt>
                <c:pt idx="7">
                  <c:v>2.1616228799467909</c:v>
                </c:pt>
                <c:pt idx="8">
                  <c:v>1.1306950448952444</c:v>
                </c:pt>
                <c:pt idx="9">
                  <c:v>2.3611572996341867</c:v>
                </c:pt>
                <c:pt idx="10">
                  <c:v>9.3781177253076144</c:v>
                </c:pt>
                <c:pt idx="11">
                  <c:v>3.7246425008313935</c:v>
                </c:pt>
                <c:pt idx="12">
                  <c:v>2.7934818756235451</c:v>
                </c:pt>
                <c:pt idx="13">
                  <c:v>2.1616228799467909</c:v>
                </c:pt>
                <c:pt idx="14">
                  <c:v>0.4323245759893582</c:v>
                </c:pt>
                <c:pt idx="15">
                  <c:v>4.7555703358829398</c:v>
                </c:pt>
                <c:pt idx="16">
                  <c:v>4.7223145992683735</c:v>
                </c:pt>
                <c:pt idx="17">
                  <c:v>2.1616228799467909</c:v>
                </c:pt>
                <c:pt idx="18">
                  <c:v>9.01230462254739</c:v>
                </c:pt>
                <c:pt idx="19">
                  <c:v>13.601596275357499</c:v>
                </c:pt>
                <c:pt idx="20">
                  <c:v>4.0239441303624872</c:v>
                </c:pt>
                <c:pt idx="21">
                  <c:v>2.3279015630196209</c:v>
                </c:pt>
                <c:pt idx="22">
                  <c:v>1.1972065181243765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8-9492-47BD-ABCD-A5B9D29538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6953472"/>
        <c:axId val="116955008"/>
      </c:scatterChart>
      <c:valAx>
        <c:axId val="116953472"/>
        <c:scaling>
          <c:logBase val="10"/>
          <c:orientation val="minMax"/>
          <c:max val="20"/>
          <c:min val="1"/>
        </c:scaling>
        <c:delete val="0"/>
        <c:axPos val="b"/>
        <c:majorGridlines>
          <c:spPr>
            <a:ln>
              <a:solidFill>
                <a:schemeClr val="bg1"/>
              </a:solidFill>
            </a:ln>
          </c:spPr>
        </c:majorGridlines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6955008"/>
        <c:crossesAt val="0.1"/>
        <c:crossBetween val="midCat"/>
        <c:majorUnit val="10"/>
        <c:minorUnit val="10"/>
      </c:valAx>
      <c:valAx>
        <c:axId val="116955008"/>
        <c:scaling>
          <c:logBase val="10"/>
          <c:orientation val="minMax"/>
          <c:max val="30"/>
          <c:min val="1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6953472"/>
        <c:crossesAt val="0.1"/>
        <c:crossBetween val="midCat"/>
      </c:valAx>
      <c:spPr>
        <a:solidFill>
          <a:srgbClr val="EDEDED"/>
        </a:solidFill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35059632672817E-2"/>
          <c:y val="0.11380019706371425"/>
          <c:w val="0.91740599202017259"/>
          <c:h val="0.7790525551805719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'BERD by SOF'!$C$53</c:f>
              <c:strCache>
                <c:ptCount val="1"/>
                <c:pt idx="0">
                  <c:v>Funded by business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'BERD by SOF'!$B$54:$B$93</c:f>
              <c:strCache>
                <c:ptCount val="40"/>
                <c:pt idx="0">
                  <c:v>TWN</c:v>
                </c:pt>
                <c:pt idx="1">
                  <c:v>JPN</c:v>
                </c:pt>
                <c:pt idx="2">
                  <c:v>MEX</c:v>
                </c:pt>
                <c:pt idx="3">
                  <c:v>KOR</c:v>
                </c:pt>
                <c:pt idx="4">
                  <c:v>CHN</c:v>
                </c:pt>
                <c:pt idx="5">
                  <c:v>AUS</c:v>
                </c:pt>
                <c:pt idx="6">
                  <c:v>TUR</c:v>
                </c:pt>
                <c:pt idx="7">
                  <c:v>CHL</c:v>
                </c:pt>
                <c:pt idx="8">
                  <c:v>RUS</c:v>
                </c:pt>
                <c:pt idx="9">
                  <c:v>PRT</c:v>
                </c:pt>
                <c:pt idx="10">
                  <c:v>DNK</c:v>
                </c:pt>
                <c:pt idx="11">
                  <c:v>USA</c:v>
                </c:pt>
                <c:pt idx="12">
                  <c:v>DEU</c:v>
                </c:pt>
                <c:pt idx="13">
                  <c:v>SWE</c:v>
                </c:pt>
                <c:pt idx="14">
                  <c:v>OECD</c:v>
                </c:pt>
                <c:pt idx="15">
                  <c:v>ESP</c:v>
                </c:pt>
                <c:pt idx="16">
                  <c:v>SVA</c:v>
                </c:pt>
                <c:pt idx="17">
                  <c:v>EST</c:v>
                </c:pt>
                <c:pt idx="18">
                  <c:v>GRC</c:v>
                </c:pt>
                <c:pt idx="19">
                  <c:v>FRA</c:v>
                </c:pt>
                <c:pt idx="20">
                  <c:v>POL</c:v>
                </c:pt>
                <c:pt idx="21">
                  <c:v>NZL</c:v>
                </c:pt>
                <c:pt idx="22">
                  <c:v>BEL</c:v>
                </c:pt>
                <c:pt idx="23">
                  <c:v>ITA</c:v>
                </c:pt>
                <c:pt idx="24">
                  <c:v>CHE</c:v>
                </c:pt>
                <c:pt idx="25">
                  <c:v>NOR</c:v>
                </c:pt>
                <c:pt idx="26">
                  <c:v>ARG</c:v>
                </c:pt>
                <c:pt idx="27">
                  <c:v>SVK</c:v>
                </c:pt>
                <c:pt idx="28">
                  <c:v>HUN</c:v>
                </c:pt>
                <c:pt idx="29">
                  <c:v>CAN</c:v>
                </c:pt>
                <c:pt idx="30">
                  <c:v>ROM</c:v>
                </c:pt>
                <c:pt idx="31">
                  <c:v>FIN</c:v>
                </c:pt>
                <c:pt idx="32">
                  <c:v>NLD</c:v>
                </c:pt>
                <c:pt idx="33">
                  <c:v>GBR</c:v>
                </c:pt>
                <c:pt idx="34">
                  <c:v>AUT</c:v>
                </c:pt>
                <c:pt idx="35">
                  <c:v>IRL</c:v>
                </c:pt>
                <c:pt idx="36">
                  <c:v>CZE</c:v>
                </c:pt>
                <c:pt idx="37">
                  <c:v>ISL</c:v>
                </c:pt>
                <c:pt idx="38">
                  <c:v>LVA</c:v>
                </c:pt>
                <c:pt idx="39">
                  <c:v>ISR</c:v>
                </c:pt>
              </c:strCache>
            </c:strRef>
          </c:cat>
          <c:val>
            <c:numRef>
              <c:f>'BERD by SOF'!$C$54:$C$93</c:f>
              <c:numCache>
                <c:formatCode>0.0</c:formatCode>
                <c:ptCount val="40"/>
                <c:pt idx="0">
                  <c:v>-98.487876964277106</c:v>
                </c:pt>
                <c:pt idx="1">
                  <c:v>-98.283308654370003</c:v>
                </c:pt>
                <c:pt idx="2">
                  <c:v>-63.704971009283902</c:v>
                </c:pt>
                <c:pt idx="3">
                  <c:v>-94.053618688464894</c:v>
                </c:pt>
                <c:pt idx="4">
                  <c:v>-93.717911333823395</c:v>
                </c:pt>
                <c:pt idx="5">
                  <c:v>-96.2</c:v>
                </c:pt>
                <c:pt idx="6">
                  <c:v>-87.617683168308204</c:v>
                </c:pt>
                <c:pt idx="7">
                  <c:v>-88.374941398552906</c:v>
                </c:pt>
                <c:pt idx="8">
                  <c:v>-34.169176362442101</c:v>
                </c:pt>
                <c:pt idx="9">
                  <c:v>-88.17</c:v>
                </c:pt>
                <c:pt idx="10">
                  <c:v>-91.355128004588394</c:v>
                </c:pt>
                <c:pt idx="11">
                  <c:v>-88.190250575556405</c:v>
                </c:pt>
                <c:pt idx="12">
                  <c:v>-89.7493109331933</c:v>
                </c:pt>
                <c:pt idx="13">
                  <c:v>-86.71</c:v>
                </c:pt>
                <c:pt idx="14">
                  <c:v>-87.617363443647804</c:v>
                </c:pt>
                <c:pt idx="15">
                  <c:v>-81.916773300897006</c:v>
                </c:pt>
                <c:pt idx="16">
                  <c:v>-87.763739170530201</c:v>
                </c:pt>
                <c:pt idx="17">
                  <c:v>-83.505593032069498</c:v>
                </c:pt>
                <c:pt idx="18">
                  <c:v>-82.332306486938904</c:v>
                </c:pt>
                <c:pt idx="19">
                  <c:v>-82.87</c:v>
                </c:pt>
                <c:pt idx="20">
                  <c:v>-79.770311719808902</c:v>
                </c:pt>
                <c:pt idx="21">
                  <c:v>-76.279650436953801</c:v>
                </c:pt>
                <c:pt idx="22">
                  <c:v>-82.53</c:v>
                </c:pt>
                <c:pt idx="23">
                  <c:v>-81.599999999999994</c:v>
                </c:pt>
                <c:pt idx="24">
                  <c:v>-85.415473243015001</c:v>
                </c:pt>
                <c:pt idx="25">
                  <c:v>-78.221431829669697</c:v>
                </c:pt>
                <c:pt idx="26">
                  <c:v>-79.347395515205406</c:v>
                </c:pt>
                <c:pt idx="27">
                  <c:v>-77.971389979709798</c:v>
                </c:pt>
                <c:pt idx="28">
                  <c:v>-64.777284505050702</c:v>
                </c:pt>
                <c:pt idx="29">
                  <c:v>-78.086713286713305</c:v>
                </c:pt>
                <c:pt idx="30">
                  <c:v>-69.514672258176802</c:v>
                </c:pt>
                <c:pt idx="31">
                  <c:v>-79.670397548983303</c:v>
                </c:pt>
                <c:pt idx="32">
                  <c:v>-80.089780829152403</c:v>
                </c:pt>
                <c:pt idx="33">
                  <c:v>-70.642967138790198</c:v>
                </c:pt>
                <c:pt idx="34">
                  <c:v>-66.739999999999995</c:v>
                </c:pt>
                <c:pt idx="35">
                  <c:v>-72.430000000000007</c:v>
                </c:pt>
                <c:pt idx="36">
                  <c:v>-60.475073484622897</c:v>
                </c:pt>
                <c:pt idx="37">
                  <c:v>-49.322152786634398</c:v>
                </c:pt>
                <c:pt idx="38">
                  <c:v>-48.010610079575599</c:v>
                </c:pt>
                <c:pt idx="39">
                  <c:v>-42.01</c:v>
                </c:pt>
              </c:numCache>
            </c:numRef>
          </c:val>
        </c:ser>
        <c:ser>
          <c:idx val="2"/>
          <c:order val="1"/>
          <c:tx>
            <c:strRef>
              <c:f>'BERD by SOF'!$D$53</c:f>
              <c:strCache>
                <c:ptCount val="1"/>
                <c:pt idx="0">
                  <c:v>Funded by government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cat>
            <c:strRef>
              <c:f>'BERD by SOF'!$B$54:$B$93</c:f>
              <c:strCache>
                <c:ptCount val="40"/>
                <c:pt idx="0">
                  <c:v>TWN</c:v>
                </c:pt>
                <c:pt idx="1">
                  <c:v>JPN</c:v>
                </c:pt>
                <c:pt idx="2">
                  <c:v>MEX</c:v>
                </c:pt>
                <c:pt idx="3">
                  <c:v>KOR</c:v>
                </c:pt>
                <c:pt idx="4">
                  <c:v>CHN</c:v>
                </c:pt>
                <c:pt idx="5">
                  <c:v>AUS</c:v>
                </c:pt>
                <c:pt idx="6">
                  <c:v>TUR</c:v>
                </c:pt>
                <c:pt idx="7">
                  <c:v>CHL</c:v>
                </c:pt>
                <c:pt idx="8">
                  <c:v>RUS</c:v>
                </c:pt>
                <c:pt idx="9">
                  <c:v>PRT</c:v>
                </c:pt>
                <c:pt idx="10">
                  <c:v>DNK</c:v>
                </c:pt>
                <c:pt idx="11">
                  <c:v>USA</c:v>
                </c:pt>
                <c:pt idx="12">
                  <c:v>DEU</c:v>
                </c:pt>
                <c:pt idx="13">
                  <c:v>SWE</c:v>
                </c:pt>
                <c:pt idx="14">
                  <c:v>OECD</c:v>
                </c:pt>
                <c:pt idx="15">
                  <c:v>ESP</c:v>
                </c:pt>
                <c:pt idx="16">
                  <c:v>SVA</c:v>
                </c:pt>
                <c:pt idx="17">
                  <c:v>EST</c:v>
                </c:pt>
                <c:pt idx="18">
                  <c:v>GRC</c:v>
                </c:pt>
                <c:pt idx="19">
                  <c:v>FRA</c:v>
                </c:pt>
                <c:pt idx="20">
                  <c:v>POL</c:v>
                </c:pt>
                <c:pt idx="21">
                  <c:v>NZL</c:v>
                </c:pt>
                <c:pt idx="22">
                  <c:v>BEL</c:v>
                </c:pt>
                <c:pt idx="23">
                  <c:v>ITA</c:v>
                </c:pt>
                <c:pt idx="24">
                  <c:v>CHE</c:v>
                </c:pt>
                <c:pt idx="25">
                  <c:v>NOR</c:v>
                </c:pt>
                <c:pt idx="26">
                  <c:v>ARG</c:v>
                </c:pt>
                <c:pt idx="27">
                  <c:v>SVK</c:v>
                </c:pt>
                <c:pt idx="28">
                  <c:v>HUN</c:v>
                </c:pt>
                <c:pt idx="29">
                  <c:v>CAN</c:v>
                </c:pt>
                <c:pt idx="30">
                  <c:v>ROM</c:v>
                </c:pt>
                <c:pt idx="31">
                  <c:v>FIN</c:v>
                </c:pt>
                <c:pt idx="32">
                  <c:v>NLD</c:v>
                </c:pt>
                <c:pt idx="33">
                  <c:v>GBR</c:v>
                </c:pt>
                <c:pt idx="34">
                  <c:v>AUT</c:v>
                </c:pt>
                <c:pt idx="35">
                  <c:v>IRL</c:v>
                </c:pt>
                <c:pt idx="36">
                  <c:v>CZE</c:v>
                </c:pt>
                <c:pt idx="37">
                  <c:v>ISL</c:v>
                </c:pt>
                <c:pt idx="38">
                  <c:v>LVA</c:v>
                </c:pt>
                <c:pt idx="39">
                  <c:v>ISR</c:v>
                </c:pt>
              </c:strCache>
            </c:strRef>
          </c:cat>
          <c:val>
            <c:numRef>
              <c:f>'BERD by SOF'!$D$54:$D$93</c:f>
              <c:numCache>
                <c:formatCode>0.0</c:formatCode>
                <c:ptCount val="40"/>
                <c:pt idx="0">
                  <c:v>-1.44336245841192</c:v>
                </c:pt>
                <c:pt idx="1">
                  <c:v>-1.0456354403797501</c:v>
                </c:pt>
                <c:pt idx="2">
                  <c:v>-35.3065052689441</c:v>
                </c:pt>
                <c:pt idx="3">
                  <c:v>-5.1309581835122797</c:v>
                </c:pt>
                <c:pt idx="4">
                  <c:v>-4.2588547397266998</c:v>
                </c:pt>
                <c:pt idx="5">
                  <c:v>-2.13</c:v>
                </c:pt>
                <c:pt idx="6">
                  <c:v>-10.615778682269999</c:v>
                </c:pt>
                <c:pt idx="7">
                  <c:v>-9.6547710402128395</c:v>
                </c:pt>
                <c:pt idx="8">
                  <c:v>-63.4119871897027</c:v>
                </c:pt>
                <c:pt idx="9">
                  <c:v>-9.07</c:v>
                </c:pt>
                <c:pt idx="10">
                  <c:v>-2.8155795401220098</c:v>
                </c:pt>
                <c:pt idx="11">
                  <c:v>-5.4611124086617098</c:v>
                </c:pt>
                <c:pt idx="12">
                  <c:v>-3.3239270245439001</c:v>
                </c:pt>
                <c:pt idx="13">
                  <c:v>-6.13</c:v>
                </c:pt>
                <c:pt idx="14">
                  <c:v>-5.04704931924761</c:v>
                </c:pt>
                <c:pt idx="15">
                  <c:v>-9.3687334084879907</c:v>
                </c:pt>
                <c:pt idx="16">
                  <c:v>-4.2714041742574702</c:v>
                </c:pt>
                <c:pt idx="17">
                  <c:v>-8.3717281354002093</c:v>
                </c:pt>
                <c:pt idx="18">
                  <c:v>-8.8106981961929502</c:v>
                </c:pt>
                <c:pt idx="19">
                  <c:v>-7.79</c:v>
                </c:pt>
                <c:pt idx="20">
                  <c:v>-10.005468768576</c:v>
                </c:pt>
                <c:pt idx="21">
                  <c:v>-10.986267166042399</c:v>
                </c:pt>
                <c:pt idx="22">
                  <c:v>-6.06</c:v>
                </c:pt>
                <c:pt idx="23">
                  <c:v>-5.74</c:v>
                </c:pt>
                <c:pt idx="24">
                  <c:v>-1.4131806946451699</c:v>
                </c:pt>
                <c:pt idx="25">
                  <c:v>-8.6441137672136392</c:v>
                </c:pt>
                <c:pt idx="26">
                  <c:v>-7.0815733160179697</c:v>
                </c:pt>
                <c:pt idx="27">
                  <c:v>-6.5023270041166601</c:v>
                </c:pt>
                <c:pt idx="28">
                  <c:v>-19.3550159498837</c:v>
                </c:pt>
                <c:pt idx="29">
                  <c:v>-4.8951048951049003</c:v>
                </c:pt>
                <c:pt idx="30">
                  <c:v>-13.663555087256899</c:v>
                </c:pt>
                <c:pt idx="31">
                  <c:v>-3.6394633459343302</c:v>
                </c:pt>
                <c:pt idx="32">
                  <c:v>-1.8220227092685499</c:v>
                </c:pt>
                <c:pt idx="33">
                  <c:v>-9.3160601027031706</c:v>
                </c:pt>
                <c:pt idx="34">
                  <c:v>-12.48</c:v>
                </c:pt>
                <c:pt idx="35">
                  <c:v>-5.97</c:v>
                </c:pt>
                <c:pt idx="36">
                  <c:v>-7.5977517343860796</c:v>
                </c:pt>
                <c:pt idx="37">
                  <c:v>-8.2543680652978004</c:v>
                </c:pt>
                <c:pt idx="38">
                  <c:v>-1.59151193633952</c:v>
                </c:pt>
                <c:pt idx="39">
                  <c:v>-3.15</c:v>
                </c:pt>
              </c:numCache>
            </c:numRef>
          </c:val>
        </c:ser>
        <c:ser>
          <c:idx val="1"/>
          <c:order val="2"/>
          <c:tx>
            <c:strRef>
              <c:f>'BERD by SOF'!$E$53</c:f>
              <c:strCache>
                <c:ptCount val="1"/>
                <c:pt idx="0">
                  <c:v>Other domestic funder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'BERD by SOF'!$B$54:$B$93</c:f>
              <c:strCache>
                <c:ptCount val="40"/>
                <c:pt idx="0">
                  <c:v>TWN</c:v>
                </c:pt>
                <c:pt idx="1">
                  <c:v>JPN</c:v>
                </c:pt>
                <c:pt idx="2">
                  <c:v>MEX</c:v>
                </c:pt>
                <c:pt idx="3">
                  <c:v>KOR</c:v>
                </c:pt>
                <c:pt idx="4">
                  <c:v>CHN</c:v>
                </c:pt>
                <c:pt idx="5">
                  <c:v>AUS</c:v>
                </c:pt>
                <c:pt idx="6">
                  <c:v>TUR</c:v>
                </c:pt>
                <c:pt idx="7">
                  <c:v>CHL</c:v>
                </c:pt>
                <c:pt idx="8">
                  <c:v>RUS</c:v>
                </c:pt>
                <c:pt idx="9">
                  <c:v>PRT</c:v>
                </c:pt>
                <c:pt idx="10">
                  <c:v>DNK</c:v>
                </c:pt>
                <c:pt idx="11">
                  <c:v>USA</c:v>
                </c:pt>
                <c:pt idx="12">
                  <c:v>DEU</c:v>
                </c:pt>
                <c:pt idx="13">
                  <c:v>SWE</c:v>
                </c:pt>
                <c:pt idx="14">
                  <c:v>OECD</c:v>
                </c:pt>
                <c:pt idx="15">
                  <c:v>ESP</c:v>
                </c:pt>
                <c:pt idx="16">
                  <c:v>SVA</c:v>
                </c:pt>
                <c:pt idx="17">
                  <c:v>EST</c:v>
                </c:pt>
                <c:pt idx="18">
                  <c:v>GRC</c:v>
                </c:pt>
                <c:pt idx="19">
                  <c:v>FRA</c:v>
                </c:pt>
                <c:pt idx="20">
                  <c:v>POL</c:v>
                </c:pt>
                <c:pt idx="21">
                  <c:v>NZL</c:v>
                </c:pt>
                <c:pt idx="22">
                  <c:v>BEL</c:v>
                </c:pt>
                <c:pt idx="23">
                  <c:v>ITA</c:v>
                </c:pt>
                <c:pt idx="24">
                  <c:v>CHE</c:v>
                </c:pt>
                <c:pt idx="25">
                  <c:v>NOR</c:v>
                </c:pt>
                <c:pt idx="26">
                  <c:v>ARG</c:v>
                </c:pt>
                <c:pt idx="27">
                  <c:v>SVK</c:v>
                </c:pt>
                <c:pt idx="28">
                  <c:v>HUN</c:v>
                </c:pt>
                <c:pt idx="29">
                  <c:v>CAN</c:v>
                </c:pt>
                <c:pt idx="30">
                  <c:v>ROM</c:v>
                </c:pt>
                <c:pt idx="31">
                  <c:v>FIN</c:v>
                </c:pt>
                <c:pt idx="32">
                  <c:v>NLD</c:v>
                </c:pt>
                <c:pt idx="33">
                  <c:v>GBR</c:v>
                </c:pt>
                <c:pt idx="34">
                  <c:v>AUT</c:v>
                </c:pt>
                <c:pt idx="35">
                  <c:v>IRL</c:v>
                </c:pt>
                <c:pt idx="36">
                  <c:v>CZE</c:v>
                </c:pt>
                <c:pt idx="37">
                  <c:v>ISL</c:v>
                </c:pt>
                <c:pt idx="38">
                  <c:v>LVA</c:v>
                </c:pt>
                <c:pt idx="39">
                  <c:v>ISR</c:v>
                </c:pt>
              </c:strCache>
            </c:strRef>
          </c:cat>
          <c:val>
            <c:numRef>
              <c:f>'BERD by SOF'!$E$54:$E$93</c:f>
              <c:numCache>
                <c:formatCode>0.0</c:formatCode>
                <c:ptCount val="40"/>
                <c:pt idx="0">
                  <c:v>-1.265494547836E-2</c:v>
                </c:pt>
                <c:pt idx="1">
                  <c:v>-0.12036611817624999</c:v>
                </c:pt>
                <c:pt idx="2">
                  <c:v>-0.37072440193915002</c:v>
                </c:pt>
                <c:pt idx="3">
                  <c:v>-6.4471153196969999E-2</c:v>
                </c:pt>
                <c:pt idx="4">
                  <c:v>-1.1540427683118155</c:v>
                </c:pt>
                <c:pt idx="5">
                  <c:v>-7.0000000000000007E-2</c:v>
                </c:pt>
                <c:pt idx="6">
                  <c:v>-0.14081917144414</c:v>
                </c:pt>
                <c:pt idx="7">
                  <c:v>-8.3795228320799997E-2</c:v>
                </c:pt>
                <c:pt idx="8">
                  <c:v>-0.18163248008293001</c:v>
                </c:pt>
                <c:pt idx="9">
                  <c:v>-0.02</c:v>
                </c:pt>
                <c:pt idx="10">
                  <c:v>-0.32066322540278003</c:v>
                </c:pt>
                <c:pt idx="11">
                  <c:v>-0.13568671938429</c:v>
                </c:pt>
                <c:pt idx="12">
                  <c:v>-0.26578291114319003</c:v>
                </c:pt>
                <c:pt idx="13">
                  <c:v>-0.27</c:v>
                </c:pt>
                <c:pt idx="14">
                  <c:v>-0.20291884139381999</c:v>
                </c:pt>
                <c:pt idx="15">
                  <c:v>-0.84715286267694001</c:v>
                </c:pt>
                <c:pt idx="16">
                  <c:v>-3.7595745106700001E-3</c:v>
                </c:pt>
                <c:pt idx="17">
                  <c:v>-1.9576867170600001E-2</c:v>
                </c:pt>
                <c:pt idx="18">
                  <c:v>-5.3419754625300001E-3</c:v>
                </c:pt>
                <c:pt idx="19">
                  <c:v>-0.09</c:v>
                </c:pt>
                <c:pt idx="20">
                  <c:v>-0.13909693986732</c:v>
                </c:pt>
                <c:pt idx="21">
                  <c:v>-2.2471910112359996</c:v>
                </c:pt>
                <c:pt idx="22">
                  <c:v>-0.01</c:v>
                </c:pt>
                <c:pt idx="23">
                  <c:v>-0.36</c:v>
                </c:pt>
                <c:pt idx="24">
                  <c:v>-0.52334886466698005</c:v>
                </c:pt>
                <c:pt idx="25">
                  <c:v>-5.3628888094390002E-2</c:v>
                </c:pt>
                <c:pt idx="26">
                  <c:v>0</c:v>
                </c:pt>
                <c:pt idx="27">
                  <c:v>-5.7872861895300002E-3</c:v>
                </c:pt>
                <c:pt idx="28">
                  <c:v>-4.2182231309219997E-2</c:v>
                </c:pt>
                <c:pt idx="29">
                  <c:v>-1.16923076923077</c:v>
                </c:pt>
                <c:pt idx="30">
                  <c:v>-0.27805199223721</c:v>
                </c:pt>
                <c:pt idx="31">
                  <c:v>-2.2237046920169999E-2</c:v>
                </c:pt>
                <c:pt idx="32">
                  <c:v>-0.26406126221282999</c:v>
                </c:pt>
                <c:pt idx="33">
                  <c:v>-0.68317774086490002</c:v>
                </c:pt>
                <c:pt idx="34">
                  <c:v>-0.06</c:v>
                </c:pt>
                <c:pt idx="35">
                  <c:v>-0.09</c:v>
                </c:pt>
                <c:pt idx="36">
                  <c:v>-5.1991728281670001E-2</c:v>
                </c:pt>
                <c:pt idx="37">
                  <c:v>-6.5543298048718297</c:v>
                </c:pt>
                <c:pt idx="38">
                  <c:v>0</c:v>
                </c:pt>
                <c:pt idx="39">
                  <c:v>-0.57999999999999996</c:v>
                </c:pt>
              </c:numCache>
            </c:numRef>
          </c:val>
        </c:ser>
        <c:ser>
          <c:idx val="3"/>
          <c:order val="3"/>
          <c:tx>
            <c:strRef>
              <c:f>'BERD by SOF'!$F$53</c:f>
              <c:strCache>
                <c:ptCount val="1"/>
                <c:pt idx="0">
                  <c:v>Funding from RoW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cat>
            <c:strRef>
              <c:f>'BERD by SOF'!$B$54:$B$93</c:f>
              <c:strCache>
                <c:ptCount val="40"/>
                <c:pt idx="0">
                  <c:v>TWN</c:v>
                </c:pt>
                <c:pt idx="1">
                  <c:v>JPN</c:v>
                </c:pt>
                <c:pt idx="2">
                  <c:v>MEX</c:v>
                </c:pt>
                <c:pt idx="3">
                  <c:v>KOR</c:v>
                </c:pt>
                <c:pt idx="4">
                  <c:v>CHN</c:v>
                </c:pt>
                <c:pt idx="5">
                  <c:v>AUS</c:v>
                </c:pt>
                <c:pt idx="6">
                  <c:v>TUR</c:v>
                </c:pt>
                <c:pt idx="7">
                  <c:v>CHL</c:v>
                </c:pt>
                <c:pt idx="8">
                  <c:v>RUS</c:v>
                </c:pt>
                <c:pt idx="9">
                  <c:v>PRT</c:v>
                </c:pt>
                <c:pt idx="10">
                  <c:v>DNK</c:v>
                </c:pt>
                <c:pt idx="11">
                  <c:v>USA</c:v>
                </c:pt>
                <c:pt idx="12">
                  <c:v>DEU</c:v>
                </c:pt>
                <c:pt idx="13">
                  <c:v>SWE</c:v>
                </c:pt>
                <c:pt idx="14">
                  <c:v>OECD</c:v>
                </c:pt>
                <c:pt idx="15">
                  <c:v>ESP</c:v>
                </c:pt>
                <c:pt idx="16">
                  <c:v>SVA</c:v>
                </c:pt>
                <c:pt idx="17">
                  <c:v>EST</c:v>
                </c:pt>
                <c:pt idx="18">
                  <c:v>GRC</c:v>
                </c:pt>
                <c:pt idx="19">
                  <c:v>FRA</c:v>
                </c:pt>
                <c:pt idx="20">
                  <c:v>POL</c:v>
                </c:pt>
                <c:pt idx="21">
                  <c:v>NZL</c:v>
                </c:pt>
                <c:pt idx="22">
                  <c:v>BEL</c:v>
                </c:pt>
                <c:pt idx="23">
                  <c:v>ITA</c:v>
                </c:pt>
                <c:pt idx="24">
                  <c:v>CHE</c:v>
                </c:pt>
                <c:pt idx="25">
                  <c:v>NOR</c:v>
                </c:pt>
                <c:pt idx="26">
                  <c:v>ARG</c:v>
                </c:pt>
                <c:pt idx="27">
                  <c:v>SVK</c:v>
                </c:pt>
                <c:pt idx="28">
                  <c:v>HUN</c:v>
                </c:pt>
                <c:pt idx="29">
                  <c:v>CAN</c:v>
                </c:pt>
                <c:pt idx="30">
                  <c:v>ROM</c:v>
                </c:pt>
                <c:pt idx="31">
                  <c:v>FIN</c:v>
                </c:pt>
                <c:pt idx="32">
                  <c:v>NLD</c:v>
                </c:pt>
                <c:pt idx="33">
                  <c:v>GBR</c:v>
                </c:pt>
                <c:pt idx="34">
                  <c:v>AUT</c:v>
                </c:pt>
                <c:pt idx="35">
                  <c:v>IRL</c:v>
                </c:pt>
                <c:pt idx="36">
                  <c:v>CZE</c:v>
                </c:pt>
                <c:pt idx="37">
                  <c:v>ISL</c:v>
                </c:pt>
                <c:pt idx="38">
                  <c:v>LVA</c:v>
                </c:pt>
                <c:pt idx="39">
                  <c:v>ISR</c:v>
                </c:pt>
              </c:strCache>
            </c:strRef>
          </c:cat>
          <c:val>
            <c:numRef>
              <c:f>'BERD by SOF'!$F$54:$F$93</c:f>
              <c:numCache>
                <c:formatCode>0.0</c:formatCode>
                <c:ptCount val="40"/>
                <c:pt idx="0">
                  <c:v>5.6105630320660002E-2</c:v>
                </c:pt>
                <c:pt idx="1">
                  <c:v>0.55069709394702004</c:v>
                </c:pt>
                <c:pt idx="2">
                  <c:v>0.61779931983008995</c:v>
                </c:pt>
                <c:pt idx="3">
                  <c:v>0.75095197560807003</c:v>
                </c:pt>
                <c:pt idx="4">
                  <c:v>0.86919115813809</c:v>
                </c:pt>
                <c:pt idx="5">
                  <c:v>1.6</c:v>
                </c:pt>
                <c:pt idx="6">
                  <c:v>1.62571897797758</c:v>
                </c:pt>
                <c:pt idx="7">
                  <c:v>1.88649233291345</c:v>
                </c:pt>
                <c:pt idx="8">
                  <c:v>2.23722243386415</c:v>
                </c:pt>
                <c:pt idx="9">
                  <c:v>2.75</c:v>
                </c:pt>
                <c:pt idx="10">
                  <c:v>5.5086292298868598</c:v>
                </c:pt>
                <c:pt idx="11">
                  <c:v>6.2129502963976302</c:v>
                </c:pt>
                <c:pt idx="12">
                  <c:v>6.6609791311195696</c:v>
                </c:pt>
                <c:pt idx="13">
                  <c:v>6.88</c:v>
                </c:pt>
                <c:pt idx="14">
                  <c:v>7.1326683957107662</c:v>
                </c:pt>
                <c:pt idx="15">
                  <c:v>7.8673420218653902</c:v>
                </c:pt>
                <c:pt idx="16">
                  <c:v>7.9610970807016903</c:v>
                </c:pt>
                <c:pt idx="17">
                  <c:v>8.1032453856320199</c:v>
                </c:pt>
                <c:pt idx="18">
                  <c:v>8.8516533414056493</c:v>
                </c:pt>
                <c:pt idx="19">
                  <c:v>9.25</c:v>
                </c:pt>
                <c:pt idx="20">
                  <c:v>10.083933709014</c:v>
                </c:pt>
                <c:pt idx="21">
                  <c:v>10.4868913857678</c:v>
                </c:pt>
                <c:pt idx="22">
                  <c:v>11.39</c:v>
                </c:pt>
                <c:pt idx="23">
                  <c:v>12.3</c:v>
                </c:pt>
                <c:pt idx="24">
                  <c:v>12.6479971976729</c:v>
                </c:pt>
                <c:pt idx="25">
                  <c:v>13.080825515022299</c:v>
                </c:pt>
                <c:pt idx="26">
                  <c:v>13.571035884468399</c:v>
                </c:pt>
                <c:pt idx="27">
                  <c:v>15.520495729984001</c:v>
                </c:pt>
                <c:pt idx="28">
                  <c:v>15.8255173137564</c:v>
                </c:pt>
                <c:pt idx="29">
                  <c:v>15.848951048951101</c:v>
                </c:pt>
                <c:pt idx="30">
                  <c:v>16.5437206623292</c:v>
                </c:pt>
                <c:pt idx="31">
                  <c:v>16.667902058162198</c:v>
                </c:pt>
                <c:pt idx="32">
                  <c:v>17.8241351993663</c:v>
                </c:pt>
                <c:pt idx="33">
                  <c:v>19.357817400073301</c:v>
                </c:pt>
                <c:pt idx="34">
                  <c:v>20.73</c:v>
                </c:pt>
                <c:pt idx="35">
                  <c:v>21.51</c:v>
                </c:pt>
                <c:pt idx="36">
                  <c:v>31.875183052709399</c:v>
                </c:pt>
                <c:pt idx="37">
                  <c:v>35.869149343196</c:v>
                </c:pt>
                <c:pt idx="38">
                  <c:v>50.3978779840849</c:v>
                </c:pt>
                <c:pt idx="39">
                  <c:v>54.26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76579584"/>
        <c:axId val="77254016"/>
      </c:barChart>
      <c:barChart>
        <c:barDir val="col"/>
        <c:grouping val="stacked"/>
        <c:varyColors val="0"/>
        <c:ser>
          <c:idx val="4"/>
          <c:order val="4"/>
          <c:tx>
            <c:strRef>
              <c:f>'BERD by SOF'!$G$53</c:f>
              <c:strCache>
                <c:ptCount val="1"/>
                <c:pt idx="0">
                  <c:v>BERD in USD PPP, 2015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cat>
            <c:numRef>
              <c:f>'[1]Patenting by industries_e'!$B$11:$B$32</c:f>
              <c:numCache>
                <c:formatCode>General</c:formatCode>
                <c:ptCount val="2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</c:numCache>
            </c:numRef>
          </c:cat>
          <c:val>
            <c:numRef>
              <c:f>'BERD by SOF'!$G$54:$G$93</c:f>
              <c:numCache>
                <c:formatCode>_-* #\,##0_-;\-* #\,##0_-;_-* "-"??_-;_-@_-</c:formatCode>
                <c:ptCount val="40"/>
                <c:pt idx="0">
                  <c:v>26.115422695949498</c:v>
                </c:pt>
                <c:pt idx="1">
                  <c:v>133.43720334934</c:v>
                </c:pt>
                <c:pt idx="2" formatCode="_-* #\,##0.0_-;\-* #\,##0.0_-;_-* &quot;-&quot;??_-;_-@_-">
                  <c:v>3.4650615670751401</c:v>
                </c:pt>
                <c:pt idx="3">
                  <c:v>57.409981583180702</c:v>
                </c:pt>
                <c:pt idx="4">
                  <c:v>313.94829686399999</c:v>
                </c:pt>
                <c:pt idx="5">
                  <c:v>13.027610000000001</c:v>
                </c:pt>
                <c:pt idx="6" formatCode="_-* #\,##0.0_-;\-* #\,##0.0_-;_-* &quot;-&quot;??_-;_-@_-">
                  <c:v>8.30313667881315</c:v>
                </c:pt>
                <c:pt idx="7" formatCode="_-* #\,##0.0_-;\-* #\,##0.0_-;_-* &quot;-&quot;??_-;_-@_-">
                  <c:v>0.55015592162203697</c:v>
                </c:pt>
                <c:pt idx="8">
                  <c:v>22.578277023473202</c:v>
                </c:pt>
                <c:pt idx="9" formatCode="_-* #\,##0.0_-;\-* #\,##0.0_-;_-* &quot;-&quot;??_-;_-@_-">
                  <c:v>1.79335411965508</c:v>
                </c:pt>
                <c:pt idx="10" formatCode="_-* #\,##0.0_-;\-* #\,##0.0_-;_-* &quot;-&quot;??_-;_-@_-">
                  <c:v>5.2675169055175806</c:v>
                </c:pt>
                <c:pt idx="11">
                  <c:v>359.65199999999999</c:v>
                </c:pt>
                <c:pt idx="12">
                  <c:v>78.799421773173293</c:v>
                </c:pt>
                <c:pt idx="13">
                  <c:v>9.9950200000000002</c:v>
                </c:pt>
                <c:pt idx="14">
                  <c:v>862.06166735475995</c:v>
                </c:pt>
                <c:pt idx="15">
                  <c:v>10.3678400412272</c:v>
                </c:pt>
                <c:pt idx="16" formatCode="_-* #\,##0.0_-;\-* #\,##0.0_-;_-* &quot;-&quot;??_-;_-@_-">
                  <c:v>1.1125793267077499</c:v>
                </c:pt>
                <c:pt idx="17" formatCode="_-* #\,##0.0_-;\-* #\,##0.0_-;_-* &quot;-&quot;??_-;_-@_-">
                  <c:v>0.26219153612871599</c:v>
                </c:pt>
                <c:pt idx="18" formatCode="_-* #\,##0.0_-;\-* #\,##0.0_-;_-* &quot;-&quot;??_-;_-@_-">
                  <c:v>0.91165048246129898</c:v>
                </c:pt>
                <c:pt idx="19">
                  <c:v>38.676307627220602</c:v>
                </c:pt>
                <c:pt idx="20" formatCode="_-* #\,##0.0_-;\-* #\,##0.0_-;_-* &quot;-&quot;??_-;_-@_-">
                  <c:v>4.7689797661272495</c:v>
                </c:pt>
                <c:pt idx="21" formatCode="_-* #\,##0.0_-;\-* #\,##0.0_-;_-* &quot;-&quot;??_-;_-@_-">
                  <c:v>1.1097761707612301</c:v>
                </c:pt>
                <c:pt idx="22" formatCode="_-* #\,##0.0_-;\-* #\,##0.0_-;_-* &quot;-&quot;??_-;_-@_-">
                  <c:v>8.3674400000000002</c:v>
                </c:pt>
                <c:pt idx="23">
                  <c:v>16.792104410817799</c:v>
                </c:pt>
                <c:pt idx="24">
                  <c:v>12.557266844583001</c:v>
                </c:pt>
                <c:pt idx="25" formatCode="_-* #\,##0.0_-;\-* #\,##0.0_-;_-* &quot;-&quot;??_-;_-@_-">
                  <c:v>3.3509534018231704</c:v>
                </c:pt>
                <c:pt idx="26" formatCode="_-* #\,##0.0_-;\-* #\,##0.0_-;_-* &quot;-&quot;??_-;_-@_-">
                  <c:v>1.1848785584494201</c:v>
                </c:pt>
                <c:pt idx="27" formatCode="_-* #\,##0.0_-;\-* #\,##0.0_-;_-* &quot;-&quot;??_-;_-@_-">
                  <c:v>0.53431671508357603</c:v>
                </c:pt>
                <c:pt idx="28" formatCode="_-* #\,##0.0_-;\-* #\,##0.0_-;_-* &quot;-&quot;??_-;_-@_-">
                  <c:v>2.6326882978097101</c:v>
                </c:pt>
                <c:pt idx="29">
                  <c:v>14.261590558804999</c:v>
                </c:pt>
                <c:pt idx="30" formatCode="_-* #\,##0.0_-;\-* #\,##0.0_-;_-* &quot;-&quot;??_-;_-@_-">
                  <c:v>0.94012826089748791</c:v>
                </c:pt>
                <c:pt idx="31" formatCode="_-* #\,##0.0_-;\-* #\,##0.0_-;_-* &quot;-&quot;??_-;_-@_-">
                  <c:v>4.47494626155971</c:v>
                </c:pt>
                <c:pt idx="32" formatCode="_-* #\,##0.0_-;\-* #\,##0.0_-;_-* &quot;-&quot;??_-;_-@_-">
                  <c:v>9.3964929811906899</c:v>
                </c:pt>
                <c:pt idx="33">
                  <c:v>30.404692678540101</c:v>
                </c:pt>
                <c:pt idx="34" formatCode="_-* #\,##0.0_-;\-* #\,##0.0_-;_-* &quot;-&quot;??_-;_-@_-">
                  <c:v>8.5040499999999994</c:v>
                </c:pt>
                <c:pt idx="35" formatCode="_-* #\,##0.0_-;\-* #\,##0.0_-;_-* &quot;-&quot;??_-;_-@_-">
                  <c:v>2.5817508502444002</c:v>
                </c:pt>
                <c:pt idx="36" formatCode="_-* #\,##0.0_-;\-* #\,##0.0_-;_-* &quot;-&quot;??_-;_-@_-">
                  <c:v>3.7618238992046398</c:v>
                </c:pt>
                <c:pt idx="37" formatCode="_-* #\,##0.0_-;\-* #\,##0.0_-;_-* &quot;-&quot;??_-;_-@_-">
                  <c:v>0.22348735163022701</c:v>
                </c:pt>
                <c:pt idx="38" formatCode="_-* #\,##0.0_-;\-* #\,##0.0_-;_-* &quot;-&quot;??_-;_-@_-">
                  <c:v>7.6177420898886697E-2</c:v>
                </c:pt>
                <c:pt idx="39">
                  <c:v>10.386865864326602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16113792"/>
        <c:axId val="115980928"/>
      </c:barChart>
      <c:catAx>
        <c:axId val="76579584"/>
        <c:scaling>
          <c:orientation val="minMax"/>
        </c:scaling>
        <c:delete val="0"/>
        <c:axPos val="b"/>
        <c:majorGridlines>
          <c:spPr>
            <a:ln>
              <a:solidFill>
                <a:schemeClr val="bg1"/>
              </a:solidFill>
            </a:ln>
          </c:spPr>
        </c:majorGridlines>
        <c:numFmt formatCode="General" sourceLinked="1"/>
        <c:majorTickMark val="none"/>
        <c:minorTickMark val="none"/>
        <c:tickLblPos val="low"/>
        <c:txPr>
          <a:bodyPr rot="-27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7254016"/>
        <c:crosses val="autoZero"/>
        <c:auto val="1"/>
        <c:lblAlgn val="ctr"/>
        <c:lblOffset val="100"/>
        <c:tickLblSkip val="1"/>
        <c:noMultiLvlLbl val="0"/>
      </c:catAx>
      <c:valAx>
        <c:axId val="77254016"/>
        <c:scaling>
          <c:orientation val="minMax"/>
          <c:max val="75"/>
          <c:min val="-100"/>
        </c:scaling>
        <c:delete val="0"/>
        <c:axPos val="l"/>
        <c:majorGridlines>
          <c:spPr>
            <a:ln w="9525">
              <a:solidFill>
                <a:schemeClr val="bg1"/>
              </a:solidFill>
            </a:ln>
          </c:spPr>
        </c:majorGridlines>
        <c:numFmt formatCode="0;[Black]0" sourceLinked="0"/>
        <c:majorTickMark val="in"/>
        <c:minorTickMark val="none"/>
        <c:tickLblPos val="nextTo"/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579584"/>
        <c:crosses val="autoZero"/>
        <c:crossBetween val="between"/>
        <c:majorUnit val="25"/>
      </c:valAx>
      <c:valAx>
        <c:axId val="115980928"/>
        <c:scaling>
          <c:orientation val="minMax"/>
          <c:max val="1000000"/>
          <c:min val="900000"/>
        </c:scaling>
        <c:delete val="1"/>
        <c:axPos val="r"/>
        <c:numFmt formatCode="_-* #\,##0_-;\-* #\,##0_-;_-* &quot;-&quot;??_-;_-@_-" sourceLinked="1"/>
        <c:majorTickMark val="out"/>
        <c:minorTickMark val="none"/>
        <c:tickLblPos val="nextTo"/>
        <c:crossAx val="116113792"/>
        <c:crosses val="max"/>
        <c:crossBetween val="between"/>
      </c:valAx>
      <c:catAx>
        <c:axId val="1161137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5980928"/>
        <c:crosses val="autoZero"/>
        <c:auto val="1"/>
        <c:lblAlgn val="ctr"/>
        <c:lblOffset val="100"/>
        <c:noMultiLvlLbl val="0"/>
      </c:catAx>
      <c:spPr>
        <a:solidFill>
          <a:schemeClr val="bg1">
            <a:lumMod val="85000"/>
          </a:schemeClr>
        </a:solidFill>
      </c:spPr>
    </c:plotArea>
    <c:legend>
      <c:legendPos val="t"/>
      <c:legendEntry>
        <c:idx val="4"/>
        <c:delete val="1"/>
      </c:legendEntry>
      <c:layout>
        <c:manualLayout>
          <c:xMode val="edge"/>
          <c:yMode val="edge"/>
          <c:x val="6.2468527414775626E-2"/>
          <c:y val="2.9176696325219732E-2"/>
          <c:w val="0.92203217271897586"/>
          <c:h val="4.9336986781965783E-2"/>
        </c:manualLayout>
      </c:layout>
      <c:overlay val="0"/>
      <c:spPr>
        <a:solidFill>
          <a:schemeClr val="bg1">
            <a:lumMod val="85000"/>
          </a:schemeClr>
        </a:solidFill>
      </c:spPr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0.00643</cdr:y>
    </cdr:from>
    <cdr:to>
      <cdr:x>0.16875</cdr:x>
      <cdr:y>0.05948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29617"/>
          <a:ext cx="1489613" cy="2444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0" tIns="0" rtlCol="0"/>
        <a:lstStyle xmlns:a="http://schemas.openxmlformats.org/drawingml/2006/main"/>
        <a:p xmlns:a="http://schemas.openxmlformats.org/drawingml/2006/main">
          <a:pPr algn="ctr"/>
          <a:r>
            <a:rPr lang="en-GB" sz="1400" dirty="0"/>
            <a:t>% of GDP</a:t>
          </a:r>
        </a:p>
      </cdr:txBody>
    </cdr:sp>
  </cdr:relSizeAnchor>
  <cdr:relSizeAnchor xmlns:cdr="http://schemas.openxmlformats.org/drawingml/2006/chartDrawing">
    <cdr:from>
      <cdr:x>0.06344</cdr:x>
      <cdr:y>0.14217</cdr:y>
    </cdr:from>
    <cdr:to>
      <cdr:x>0.08427</cdr:x>
      <cdr:y>0.15243</cdr:y>
    </cdr:to>
    <cdr:cxnSp macro="">
      <cdr:nvCxnSpPr>
        <cdr:cNvPr id="6" name="Straight Connector 5"/>
        <cdr:cNvCxnSpPr/>
      </cdr:nvCxnSpPr>
      <cdr:spPr>
        <a:xfrm xmlns:a="http://schemas.openxmlformats.org/drawingml/2006/main" flipV="1">
          <a:off x="314888" y="307209"/>
          <a:ext cx="103396" cy="22171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0.06196</cdr:x>
      <cdr:y>0.15609</cdr:y>
    </cdr:from>
    <cdr:to>
      <cdr:x>0.08279</cdr:x>
      <cdr:y>0.16634</cdr:y>
    </cdr:to>
    <cdr:cxnSp macro="">
      <cdr:nvCxnSpPr>
        <cdr:cNvPr id="7" name="Straight Connector 6"/>
        <cdr:cNvCxnSpPr/>
      </cdr:nvCxnSpPr>
      <cdr:spPr>
        <a:xfrm xmlns:a="http://schemas.openxmlformats.org/drawingml/2006/main" flipV="1">
          <a:off x="307573" y="337287"/>
          <a:ext cx="103396" cy="22149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0.16647</cdr:x>
      <cdr:y>0.19095</cdr:y>
    </cdr:from>
    <cdr:to>
      <cdr:x>0.36647</cdr:x>
      <cdr:y>0.28294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761086" y="413363"/>
          <a:ext cx="914400" cy="1991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GB" sz="1400" dirty="0"/>
            <a:t>Net</a:t>
          </a:r>
          <a:r>
            <a:rPr lang="en-GB" sz="1400" baseline="0" dirty="0"/>
            <a:t> importers</a:t>
          </a:r>
          <a:endParaRPr lang="en-GB" sz="1400" dirty="0"/>
        </a:p>
      </cdr:txBody>
    </cdr:sp>
  </cdr:relSizeAnchor>
  <cdr:relSizeAnchor xmlns:cdr="http://schemas.openxmlformats.org/drawingml/2006/chartDrawing">
    <cdr:from>
      <cdr:x>0.62986</cdr:x>
      <cdr:y>0.64188</cdr:y>
    </cdr:from>
    <cdr:to>
      <cdr:x>0.82986</cdr:x>
      <cdr:y>0.70085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2879725" y="2384425"/>
          <a:ext cx="914400" cy="2190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400"/>
            <a:t>Net</a:t>
          </a:r>
          <a:r>
            <a:rPr lang="en-GB" sz="1400" baseline="0"/>
            <a:t> exporters</a:t>
          </a:r>
          <a:endParaRPr lang="en-GB" sz="14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0.00583</cdr:x>
      <cdr:y>0</cdr:y>
    </cdr:from>
    <cdr:to>
      <cdr:x>0.19223</cdr:x>
      <cdr:y>0.33333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575" y="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lIns="0" rtlCol="0"/>
        <a:lstStyle xmlns:a="http://schemas.openxmlformats.org/drawingml/2006/main"/>
        <a:p xmlns:a="http://schemas.openxmlformats.org/drawingml/2006/main">
          <a:r>
            <a:rPr lang="en-GB" sz="1200" dirty="0"/>
            <a:t>Log scale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0.89051</cdr:x>
      <cdr:y>0</cdr:y>
    </cdr:from>
    <cdr:to>
      <cdr:x>1</cdr:x>
      <cdr:y>0.14629</cdr:y>
    </cdr:to>
    <cdr:sp macro="" textlink="">
      <cdr:nvSpPr>
        <cdr:cNvPr id="2" name="TextBox 7"/>
        <cdr:cNvSpPr txBox="1"/>
      </cdr:nvSpPr>
      <cdr:spPr>
        <a:xfrm xmlns:a="http://schemas.openxmlformats.org/drawingml/2006/main">
          <a:off x="4648195" y="0"/>
          <a:ext cx="571505" cy="324669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square" rIns="0" rtlCol="0" anchor="t">
          <a:no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GB" sz="1200" dirty="0"/>
            <a:t>% </a:t>
          </a:r>
          <a:r>
            <a:rPr lang="en-GB" sz="1200" dirty="0" smtClean="0"/>
            <a:t>of RD </a:t>
          </a:r>
          <a:r>
            <a:rPr lang="en-GB" sz="1200" dirty="0"/>
            <a:t>exports</a:t>
          </a:r>
        </a:p>
      </cdr:txBody>
    </cdr:sp>
  </cdr:relSizeAnchor>
  <cdr:relSizeAnchor xmlns:cdr="http://schemas.openxmlformats.org/drawingml/2006/chartDrawing">
    <cdr:from>
      <cdr:x>0</cdr:x>
      <cdr:y>0.00114</cdr:y>
    </cdr:from>
    <cdr:to>
      <cdr:x>0.07753</cdr:x>
      <cdr:y>0.14743</cdr:y>
    </cdr:to>
    <cdr:sp macro="" textlink="">
      <cdr:nvSpPr>
        <cdr:cNvPr id="3" name="TextBox 7"/>
        <cdr:cNvSpPr txBox="1"/>
      </cdr:nvSpPr>
      <cdr:spPr>
        <a:xfrm xmlns:a="http://schemas.openxmlformats.org/drawingml/2006/main">
          <a:off x="0" y="4323"/>
          <a:ext cx="648072" cy="554712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square" rIns="0" rtlCol="0" anchor="t">
          <a:no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GB" sz="1200" dirty="0"/>
            <a:t>% of </a:t>
          </a:r>
          <a:r>
            <a:rPr lang="en-GB" sz="1200" dirty="0" smtClean="0"/>
            <a:t>GDP</a:t>
          </a:r>
          <a:endParaRPr lang="en-GB" sz="12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0.00208</cdr:x>
      <cdr:y>0</cdr:y>
    </cdr:from>
    <cdr:to>
      <cdr:x>0.09149</cdr:x>
      <cdr:y>0.33333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505" y="0"/>
          <a:ext cx="537568" cy="12362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0" tIns="0" rtlCol="0"/>
        <a:lstStyle xmlns:a="http://schemas.openxmlformats.org/drawingml/2006/main"/>
        <a:p xmlns:a="http://schemas.openxmlformats.org/drawingml/2006/main">
          <a:r>
            <a:rPr lang="en-GB" dirty="0"/>
            <a:t>% of BERD</a:t>
          </a:r>
        </a:p>
      </cdr:txBody>
    </cdr:sp>
  </cdr:relSizeAnchor>
  <cdr:relSizeAnchor xmlns:cdr="http://schemas.openxmlformats.org/drawingml/2006/chartDrawing">
    <cdr:from>
      <cdr:x>0.87429</cdr:x>
      <cdr:y>0.18122</cdr:y>
    </cdr:from>
    <cdr:to>
      <cdr:x>0.90428</cdr:x>
      <cdr:y>0.25549</cdr:y>
    </cdr:to>
    <cdr:sp macro="" textlink="">
      <cdr:nvSpPr>
        <cdr:cNvPr id="3" name="Straight Arrow Connector 2"/>
        <cdr:cNvSpPr/>
      </cdr:nvSpPr>
      <cdr:spPr>
        <a:xfrm xmlns:a="http://schemas.openxmlformats.org/drawingml/2006/main" flipH="1" flipV="1">
          <a:off x="3997274" y="467790"/>
          <a:ext cx="137117" cy="191709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ysClr val="windowText" lastClr="000000"/>
          </a:solidFill>
          <a:prstDash val="solid"/>
          <a:tailEnd type="triangle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GB" sz="1000"/>
        </a:p>
      </cdr:txBody>
    </cdr:sp>
  </cdr:relSizeAnchor>
  <cdr:relSizeAnchor xmlns:cdr="http://schemas.openxmlformats.org/drawingml/2006/chartDrawing">
    <cdr:from>
      <cdr:x>0.82708</cdr:x>
      <cdr:y>0.24918</cdr:y>
    </cdr:from>
    <cdr:to>
      <cdr:x>1</cdr:x>
      <cdr:y>0.3377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781425" y="723900"/>
          <a:ext cx="790575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GB" sz="1400" dirty="0"/>
            <a:t>Difference</a:t>
          </a:r>
          <a:endParaRPr lang="en-GB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0.50417</cdr:x>
      <cdr:y>0.08681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0"/>
          <a:ext cx="2305050" cy="2381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lIns="36000" tIns="0" rtlCol="0"/>
        <a:lstStyle xmlns:a="http://schemas.openxmlformats.org/drawingml/2006/main"/>
        <a:p xmlns:a="http://schemas.openxmlformats.org/drawingml/2006/main">
          <a:r>
            <a:rPr lang="en-GB" sz="1400" dirty="0">
              <a:latin typeface="Arial" panose="020B0604020202020204" pitchFamily="34" charset="0"/>
              <a:cs typeface="Arial" panose="020B0604020202020204" pitchFamily="34" charset="0"/>
            </a:rPr>
            <a:t>% of foreign affiliate R&amp;D employees</a:t>
          </a:r>
        </a:p>
      </cdr:txBody>
    </cdr:sp>
  </cdr:relSizeAnchor>
  <cdr:relSizeAnchor xmlns:cdr="http://schemas.openxmlformats.org/drawingml/2006/chartDrawing">
    <cdr:from>
      <cdr:x>0.49583</cdr:x>
      <cdr:y>0.94792</cdr:y>
    </cdr:from>
    <cdr:to>
      <cdr:x>1</cdr:x>
      <cdr:y>0.99769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266950" y="2600325"/>
          <a:ext cx="2305050" cy="136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3600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GB" sz="1400" dirty="0">
              <a:latin typeface="Arial" panose="020B0604020202020204" pitchFamily="34" charset="0"/>
              <a:cs typeface="Arial" panose="020B0604020202020204" pitchFamily="34" charset="0"/>
            </a:rPr>
            <a:t>% of foreign affiliate R&amp;D expenditure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515B7E-D6D2-45FF-AB5D-33AF5A64649B}" type="datetimeFigureOut">
              <a:rPr lang="en-GB" smtClean="0"/>
              <a:t>09/03/2018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62DCA9-7376-4ABE-B27C-8AE201E8C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7269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Source side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62DCA9-7376-4ABE-B27C-8AE201E8CCB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5386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 the US this has been done for decades but in</a:t>
            </a:r>
            <a:r>
              <a:rPr lang="en-GB" baseline="0" dirty="0" smtClean="0"/>
              <a:t> many OECD countries this is still not done….especially the country of ultimately owner.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62DCA9-7376-4ABE-B27C-8AE201E8CCB5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5566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62DCA9-7376-4ABE-B27C-8AE201E8CCB5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9957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62DCA9-7376-4ABE-B27C-8AE201E8CCB5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9957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62DCA9-7376-4ABE-B27C-8AE201E8CCB5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995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GB" dirty="0" smtClean="0"/>
              <a:t>Businesses do around 70% of OECD R&amp;D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</a:rPr>
              <a:t>MNEs are businesses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62DCA9-7376-4ABE-B27C-8AE201E8CCB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137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62DCA9-7376-4ABE-B27C-8AE201E8CCB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223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Royalties may be flowing to “real” or “artificial” units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62DCA9-7376-4ABE-B27C-8AE201E8CCB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058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extremes here are consistent with the earlier chart.</a:t>
            </a:r>
          </a:p>
          <a:p>
            <a:r>
              <a:rPr lang="en-GB" b="1" dirty="0" smtClean="0">
                <a:solidFill>
                  <a:srgbClr val="FF0000"/>
                </a:solidFill>
              </a:rPr>
              <a:t>In</a:t>
            </a:r>
            <a:r>
              <a:rPr lang="en-GB" b="1" baseline="0" dirty="0" smtClean="0">
                <a:solidFill>
                  <a:srgbClr val="FF0000"/>
                </a:solidFill>
              </a:rPr>
              <a:t> Israel, when an R&amp;D performer is taken over by a foreign business this is treated as an export.  Soli Peleg</a:t>
            </a:r>
            <a:endParaRPr lang="en-GB" b="1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62DCA9-7376-4ABE-B27C-8AE201E8CCB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1150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 smtClean="0"/>
              <a:t>SLOVENIA SVN!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62DCA9-7376-4ABE-B27C-8AE201E8CCB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0515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Other R&amp;D services…testing, some activities relating to</a:t>
            </a:r>
            <a:r>
              <a:rPr lang="en-GB" baseline="0" dirty="0" smtClean="0"/>
              <a:t> patenting in there.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62DCA9-7376-4ABE-B27C-8AE201E8CCB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5892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62DCA9-7376-4ABE-B27C-8AE201E8CCB5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9957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62DCA9-7376-4ABE-B27C-8AE201E8CCB5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995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Imag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000" y="2628508"/>
            <a:ext cx="2628000" cy="4229631"/>
          </a:xfrm>
          <a:prstGeom prst="rect">
            <a:avLst/>
          </a:prstGeom>
        </p:spPr>
      </p:pic>
      <p:pic>
        <p:nvPicPr>
          <p:cNvPr id="36" name="Imag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508"/>
            <a:ext cx="2628000" cy="4229631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1368000" y="2480400"/>
            <a:ext cx="6300000" cy="1267200"/>
          </a:xfrm>
          <a:prstGeom prst="rect">
            <a:avLst/>
          </a:prstGeom>
        </p:spPr>
        <p:txBody>
          <a:bodyPr lIns="90000" rIns="90000" anchor="b">
            <a:spAutoFit/>
          </a:bodyPr>
          <a:lstStyle>
            <a:lvl1pPr>
              <a:lnSpc>
                <a:spcPts val="4500"/>
              </a:lnSpc>
              <a:defRPr sz="4500" cap="all" baseline="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Presentation title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1368000" y="3805200"/>
            <a:ext cx="6300000" cy="352800"/>
          </a:xfrm>
        </p:spPr>
        <p:txBody>
          <a:bodyPr lIns="90000" rIns="90000">
            <a:spAutoFit/>
          </a:bodyPr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dirty="0" smtClean="0"/>
              <a:t>Click to </a:t>
            </a:r>
            <a:r>
              <a:rPr kumimoji="0" lang="fr-FR" dirty="0" err="1" smtClean="0"/>
              <a:t>edit</a:t>
            </a:r>
            <a:r>
              <a:rPr kumimoji="0" lang="fr-FR" dirty="0" smtClean="0"/>
              <a:t> </a:t>
            </a:r>
            <a:r>
              <a:rPr kumimoji="0" lang="fr-FR" dirty="0" err="1" smtClean="0"/>
              <a:t>Subtitle</a:t>
            </a:r>
            <a:endParaRPr kumimoji="0" lang="en-US" dirty="0"/>
          </a:p>
        </p:txBody>
      </p:sp>
      <p:pic>
        <p:nvPicPr>
          <p:cNvPr id="37" name="Image 1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1200" y="432000"/>
            <a:ext cx="692307" cy="1440000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79885A7B-3728-4155-97AD-41A103857783}" type="datetime1">
              <a:rPr lang="en-GB" smtClean="0"/>
              <a:t>09/03/2018</a:t>
            </a:fld>
            <a:endParaRPr lang="en-GB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/>
          </a:p>
        </p:txBody>
      </p:sp>
      <p:pic>
        <p:nvPicPr>
          <p:cNvPr id="10" name="Imag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000" y="6055200"/>
            <a:ext cx="1742400" cy="57882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eaLnBrk="1" latinLnBrk="0" hangingPunct="1">
              <a:defRPr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rgbClr val="727272"/>
                </a:solidFill>
                <a:latin typeface="Arial"/>
              </a:defRPr>
            </a:lvl1pPr>
          </a:lstStyle>
          <a:p>
            <a:fld id="{CFF1E3AD-AC23-4DEF-B61C-C22D568F3099}" type="datetime1">
              <a:rPr lang="en-GB" smtClean="0"/>
              <a:t>09/03/2018</a:t>
            </a:fld>
            <a:endParaRPr lang="en-GB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CC64AA1E-4DDE-4402-943B-7A07D0ABE40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080000" y="237600"/>
            <a:ext cx="7416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r>
              <a:rPr lang="en-US" dirty="0" smtClean="0"/>
              <a:t>Click to edit Slide title</a:t>
            </a:r>
            <a:br>
              <a:rPr lang="en-US" dirty="0" smtClean="0"/>
            </a:br>
            <a:r>
              <a:rPr lang="en-US" dirty="0" smtClean="0"/>
              <a:t>Slide title can be extended to two lines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93600" y="5328000"/>
            <a:ext cx="950407" cy="1530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600" y="468000"/>
            <a:ext cx="692308" cy="1440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260000" y="2928144"/>
            <a:ext cx="6624000" cy="1041311"/>
          </a:xfrm>
        </p:spPr>
        <p:txBody>
          <a:bodyPr anchor="ctr" anchorCtr="0">
            <a:spAutoFit/>
          </a:bodyPr>
          <a:lstStyle>
            <a:lvl1pPr algn="ctr">
              <a:lnSpc>
                <a:spcPts val="3700"/>
              </a:lnSpc>
              <a:defRPr sz="3700" b="0" i="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Header title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AA56234C-93A6-46CF-B20A-F2CE33C8A8E8}" type="datetime1">
              <a:rPr lang="en-GB" smtClean="0"/>
              <a:t>09/03/2018</a:t>
            </a:fld>
            <a:endParaRPr lang="en-GB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tx2"/>
                </a:solidFill>
                <a:latin typeface="Arial"/>
              </a:defRPr>
            </a:lvl1pPr>
          </a:lstStyle>
          <a:p>
            <a:fld id="{CC64AA1E-4DDE-4402-943B-7A07D0ABE4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image" Target="../media/image2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3600" y="5328184"/>
            <a:ext cx="950407" cy="1529631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 bwMode="auto">
          <a:xfrm>
            <a:off x="504000" y="1306800"/>
            <a:ext cx="8154000" cy="0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 65 Medium" pitchFamily="34" charset="0"/>
            </a:endParaRPr>
          </a:p>
        </p:txBody>
      </p:sp>
      <p:pic>
        <p:nvPicPr>
          <p:cNvPr id="24" name="Image 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400" y="288000"/>
            <a:ext cx="458653" cy="954000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68000" y="1602000"/>
            <a:ext cx="8218800" cy="4525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416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Slide title</a:t>
            </a:r>
            <a:br>
              <a:rPr lang="en-US" dirty="0" smtClean="0"/>
            </a:br>
            <a:r>
              <a:rPr lang="en-US" dirty="0" smtClean="0"/>
              <a:t>Slide title can be extended to two lines</a:t>
            </a:r>
            <a:endParaRPr lang="en-US" dirty="0"/>
          </a:p>
        </p:txBody>
      </p:sp>
      <p:sp>
        <p:nvSpPr>
          <p:cNvPr id="26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rgbClr val="727272"/>
                </a:solidFill>
                <a:latin typeface="Arial"/>
              </a:defRPr>
            </a:lvl1pPr>
          </a:lstStyle>
          <a:p>
            <a:fld id="{87DE6484-02CB-4E05-AB4B-2E1C86535F68}" type="datetime1">
              <a:rPr lang="en-GB" smtClean="0"/>
              <a:t>09/03/2018</a:t>
            </a:fld>
            <a:endParaRPr lang="en-GB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4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CC64AA1E-4DDE-4402-943B-7A07D0ABE40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000" indent="-342000" algn="l" rtl="0" eaLnBrk="1" latinLnBrk="0" hangingPunct="1">
        <a:spcBef>
          <a:spcPts val="768"/>
        </a:spcBef>
        <a:buClr>
          <a:schemeClr val="tx1"/>
        </a:buClr>
        <a:buFont typeface="Arial" pitchFamily="34" charset="0"/>
        <a:buChar char="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600" indent="-284400" algn="l" rtl="0" eaLnBrk="1" latinLnBrk="0" hangingPunct="1">
        <a:spcBef>
          <a:spcPts val="672"/>
        </a:spcBef>
        <a:buClr>
          <a:schemeClr val="tx1"/>
        </a:buClr>
        <a:buFont typeface="Arial" pitchFamily="34" charset="0"/>
        <a:buChar char="–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4800" indent="-230400" algn="l" rtl="0" eaLnBrk="1" latinLnBrk="0" hangingPunct="1">
        <a:spcBef>
          <a:spcPts val="576"/>
        </a:spcBef>
        <a:buClr>
          <a:schemeClr val="tx1"/>
        </a:buClr>
        <a:buFont typeface="Arial" pitchFamily="34" charset="0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2000" indent="-230400" algn="l" rtl="0" eaLnBrk="1" latinLnBrk="0" hangingPunct="1">
        <a:spcBef>
          <a:spcPts val="480"/>
        </a:spcBef>
        <a:buClr>
          <a:schemeClr val="tx1"/>
        </a:buClr>
        <a:buFont typeface="Arial" pitchFamily="34" charset="0"/>
        <a:buChar char="–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9200" indent="-230400" algn="l" rtl="0" eaLnBrk="1" latinLnBrk="0" hangingPunct="1">
        <a:spcBef>
          <a:spcPts val="480"/>
        </a:spcBef>
        <a:buClr>
          <a:schemeClr val="tx1"/>
        </a:buClr>
        <a:buFont typeface="Arial" pitchFamily="34" charset="0"/>
        <a:buChar char="»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oe.cs/rds" TargetMode="Externa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oe.cd/1Fb" TargetMode="External"/><Relationship Id="rId4" Type="http://schemas.openxmlformats.org/officeDocument/2006/relationships/hyperlink" Target="http://oe.cd/2dm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faq.bea.gov/international/xls/usdia2014p/Part%20II%20I1-I5.xls" TargetMode="Externa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faq.bea.gov/international/xls/usdia2014p/Part%20II%20I1-I5.xls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oe.cd/microberd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oe.cs/msti" TargetMode="Externa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oe.cs/msti" TargetMode="Externa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oe.cd/1Fb" TargetMode="External"/><Relationship Id="rId4" Type="http://schemas.openxmlformats.org/officeDocument/2006/relationships/hyperlink" Target="http://oe.cd/2dm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5736" y="764704"/>
            <a:ext cx="6300000" cy="2977738"/>
          </a:xfrm>
        </p:spPr>
        <p:txBody>
          <a:bodyPr/>
          <a:lstStyle/>
          <a:p>
            <a:r>
              <a:rPr lang="en-GB" sz="2400" i="1" dirty="0"/>
              <a:t>Capturing international R&amp;D trade and financing flows: </a:t>
            </a:r>
            <a:r>
              <a:rPr lang="en-GB" sz="2400" i="1" dirty="0" smtClean="0"/>
              <a:t/>
            </a:r>
            <a:br>
              <a:rPr lang="en-GB" sz="2400" i="1" dirty="0" smtClean="0"/>
            </a:br>
            <a:r>
              <a:rPr lang="en-GB" sz="1800" i="1" dirty="0" smtClean="0"/>
              <a:t>what </a:t>
            </a:r>
            <a:r>
              <a:rPr lang="en-GB" sz="1800" i="1" dirty="0"/>
              <a:t>do available sources reveal about the structure of knowledge-based global production?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4077072"/>
            <a:ext cx="6336704" cy="2144177"/>
          </a:xfrm>
        </p:spPr>
        <p:txBody>
          <a:bodyPr/>
          <a:lstStyle/>
          <a:p>
            <a:r>
              <a:rPr lang="en-GB" dirty="0"/>
              <a:t>Conference on Research in Income and Wealth (CRIW)</a:t>
            </a:r>
          </a:p>
          <a:p>
            <a:r>
              <a:rPr lang="en-GB" dirty="0"/>
              <a:t>9-10 March 2018, Washington DC</a:t>
            </a:r>
          </a:p>
          <a:p>
            <a:endParaRPr lang="en-GB" dirty="0" smtClean="0"/>
          </a:p>
          <a:p>
            <a:r>
              <a:rPr lang="en-GB" dirty="0" smtClean="0"/>
              <a:t>Fernando Galindo-Rueda, Daniel </a:t>
            </a:r>
            <a:r>
              <a:rPr lang="en-GB" dirty="0" smtClean="0"/>
              <a:t>Ker</a:t>
            </a:r>
            <a:endParaRPr lang="en-GB" sz="1100" dirty="0"/>
          </a:p>
          <a:p>
            <a:r>
              <a:rPr lang="en-GB" dirty="0" smtClean="0"/>
              <a:t>OECD Directorate for Science, Technology and Innovation</a:t>
            </a:r>
          </a:p>
          <a:p>
            <a:endParaRPr lang="en-GB" dirty="0"/>
          </a:p>
          <a:p>
            <a:r>
              <a:rPr lang="en-GB" dirty="0" smtClean="0"/>
              <a:t>Francisco Moris, John Jankowski</a:t>
            </a:r>
          </a:p>
          <a:p>
            <a:r>
              <a:rPr lang="en-GB" dirty="0" smtClean="0"/>
              <a:t>National Science </a:t>
            </a:r>
            <a:r>
              <a:rPr lang="en-GB" dirty="0" smtClean="0"/>
              <a:t>Foundation, NCSES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533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Same for R&amp;D services trade stats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64AA1E-4DDE-4402-943B-7A07D0ABE406}" type="slidenum">
              <a:rPr lang="en-GB" smtClean="0"/>
              <a:t>10</a:t>
            </a:fld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539552" y="1412776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Affiliate and non-affiliate R&amp;D-based trade, United States, 2016</a:t>
            </a:r>
          </a:p>
          <a:p>
            <a:pPr algn="ctr"/>
            <a:r>
              <a:rPr lang="en-GB" dirty="0"/>
              <a:t>Shares of total trade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562969308"/>
              </p:ext>
            </p:extLst>
          </p:nvPr>
        </p:nvGraphicFramePr>
        <p:xfrm>
          <a:off x="323528" y="1916832"/>
          <a:ext cx="8505638" cy="4294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323528" y="6211669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i="1" dirty="0" err="1"/>
              <a:t>Notes</a:t>
            </a:r>
            <a:r>
              <a:rPr lang="en-GB" sz="1200" dirty="0" err="1"/>
              <a:t>:LicIndProc</a:t>
            </a:r>
            <a:r>
              <a:rPr lang="en-GB" sz="1200" dirty="0"/>
              <a:t>: “Licensing of Industrial Processes”; considered a proxy for licenses to use R&amp;D outcomes. </a:t>
            </a:r>
          </a:p>
          <a:p>
            <a:r>
              <a:rPr lang="en-GB" sz="1200" i="1" dirty="0"/>
              <a:t>Source</a:t>
            </a:r>
            <a:r>
              <a:rPr lang="en-GB" sz="1200" dirty="0"/>
              <a:t>: Bureau of Economic Analysis.  US Trade in Services, by Type of Service and by Country or Affiliation, 2017.</a:t>
            </a:r>
          </a:p>
        </p:txBody>
      </p:sp>
    </p:spTree>
    <p:extLst>
      <p:ext uri="{BB962C8B-B14F-4D97-AF65-F5344CB8AC3E}">
        <p14:creationId xmlns:p14="http://schemas.microsoft.com/office/powerpoint/2010/main" val="16141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But R&amp;D services exports </a:t>
            </a:r>
            <a:r>
              <a:rPr lang="en-GB" i="1" dirty="0" smtClean="0"/>
              <a:t>much larger</a:t>
            </a:r>
            <a:r>
              <a:rPr lang="en-GB" dirty="0" smtClean="0"/>
              <a:t> than </a:t>
            </a:r>
            <a:r>
              <a:rPr lang="en-GB" dirty="0" smtClean="0"/>
              <a:t>Business R&amp;D </a:t>
            </a:r>
            <a:r>
              <a:rPr lang="en-GB" dirty="0" smtClean="0"/>
              <a:t>funded by </a:t>
            </a:r>
            <a:r>
              <a:rPr lang="en-GB" dirty="0" err="1" smtClean="0"/>
              <a:t>RoW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64AA1E-4DDE-4402-943B-7A07D0ABE406}" type="slidenum">
              <a:rPr lang="en-GB" smtClean="0"/>
              <a:t>11</a:t>
            </a:fld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539552" y="1412776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R&amp;D services exports relative to BERD funded by the </a:t>
            </a:r>
            <a:r>
              <a:rPr lang="en-GB" b="1" dirty="0" err="1" smtClean="0"/>
              <a:t>RoW</a:t>
            </a:r>
            <a:r>
              <a:rPr lang="en-GB" b="1" dirty="0" smtClean="0"/>
              <a:t>, </a:t>
            </a:r>
            <a:r>
              <a:rPr lang="en-GB" b="1" dirty="0"/>
              <a:t>2015 </a:t>
            </a:r>
          </a:p>
          <a:p>
            <a:pPr algn="ctr"/>
            <a:r>
              <a:rPr lang="en-GB" dirty="0"/>
              <a:t>R&amp;D services exports / BERD funded by the Rest of the World, Log10 scale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765725224"/>
              </p:ext>
            </p:extLst>
          </p:nvPr>
        </p:nvGraphicFramePr>
        <p:xfrm>
          <a:off x="539552" y="2024558"/>
          <a:ext cx="8170956" cy="4007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179512" y="609329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i="1" dirty="0"/>
              <a:t>Note</a:t>
            </a:r>
            <a:r>
              <a:rPr lang="en-GB" sz="1200" dirty="0"/>
              <a:t>: When multiple is 1, R&amp;D services exports = BERD funded by the Rest of the World.  Latest year for which both export and R&amp;D expenditure data are available: data for France 2014, Sweden 2013.</a:t>
            </a:r>
          </a:p>
          <a:p>
            <a:r>
              <a:rPr lang="en-GB" sz="1200" i="1" dirty="0"/>
              <a:t>Source</a:t>
            </a:r>
            <a:r>
              <a:rPr lang="en-GB" sz="1200" dirty="0"/>
              <a:t>: OECD Trade Statistics database, OECD R&amp;D statistics database (</a:t>
            </a:r>
            <a:r>
              <a:rPr lang="en-GB" sz="1200" u="sng" dirty="0">
                <a:hlinkClick r:id="rId3"/>
              </a:rPr>
              <a:t>http://oe.cs/rds</a:t>
            </a:r>
            <a:r>
              <a:rPr lang="en-GB" sz="12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29887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Why? </a:t>
            </a:r>
            <a:r>
              <a:rPr lang="en-GB" dirty="0" smtClean="0"/>
              <a:t>1</a:t>
            </a:r>
            <a:r>
              <a:rPr lang="en-GB" dirty="0" smtClean="0"/>
              <a:t>. Trade stats R&amp;D </a:t>
            </a:r>
            <a:r>
              <a:rPr lang="en-GB" dirty="0" smtClean="0"/>
              <a:t>reporting is broader than Frascati R&amp;D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64AA1E-4DDE-4402-943B-7A07D0ABE406}" type="slidenum">
              <a:rPr lang="en-GB" smtClean="0"/>
              <a:t>12</a:t>
            </a:fld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51520" y="1412776"/>
            <a:ext cx="87849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Exports of R&amp;D Services, 2016 or latest</a:t>
            </a:r>
          </a:p>
          <a:p>
            <a:pPr algn="ctr"/>
            <a:r>
              <a:rPr lang="en-GB" dirty="0"/>
              <a:t>Total R&amp;D services exports as a ratio to share of GDP (left scale), breakdown of total R&amp;D exports (right scale)</a:t>
            </a: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532597429"/>
              </p:ext>
            </p:extLst>
          </p:nvPr>
        </p:nvGraphicFramePr>
        <p:xfrm>
          <a:off x="464695" y="2336106"/>
          <a:ext cx="8358625" cy="3973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/>
          <p:cNvSpPr/>
          <p:nvPr/>
        </p:nvSpPr>
        <p:spPr>
          <a:xfrm>
            <a:off x="0" y="6211669"/>
            <a:ext cx="83164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i="1" dirty="0"/>
              <a:t>Note:</a:t>
            </a:r>
            <a:r>
              <a:rPr lang="en-GB" sz="1200" dirty="0"/>
              <a:t> Absence of bars indicates that only total exports is available. Netherlands: 2015 data.</a:t>
            </a:r>
          </a:p>
          <a:p>
            <a:r>
              <a:rPr lang="en-GB" sz="1200" i="1" dirty="0"/>
              <a:t>Source:</a:t>
            </a:r>
            <a:r>
              <a:rPr lang="en-GB" sz="1200" dirty="0"/>
              <a:t> OECD Trade in Services by Partner Country database (</a:t>
            </a:r>
            <a:r>
              <a:rPr lang="en-GB" sz="1200" u="sng" dirty="0">
                <a:hlinkClick r:id="rId4"/>
              </a:rPr>
              <a:t>http://oe.cd/2dm</a:t>
            </a:r>
            <a:r>
              <a:rPr lang="en-GB" sz="1200" dirty="0"/>
              <a:t>), OECD National Accounts database (</a:t>
            </a:r>
            <a:r>
              <a:rPr lang="en-GB" sz="1200" u="sng" dirty="0">
                <a:hlinkClick r:id="rId5"/>
              </a:rPr>
              <a:t>http://oe.cd/1Fb</a:t>
            </a:r>
            <a:r>
              <a:rPr lang="en-GB" sz="1200" dirty="0"/>
              <a:t>), UK Office for National Statistics. </a:t>
            </a:r>
          </a:p>
        </p:txBody>
      </p:sp>
    </p:spTree>
    <p:extLst>
      <p:ext uri="{BB962C8B-B14F-4D97-AF65-F5344CB8AC3E}">
        <p14:creationId xmlns:p14="http://schemas.microsoft.com/office/powerpoint/2010/main" val="404030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484784"/>
            <a:ext cx="8136904" cy="5040560"/>
          </a:xfrm>
        </p:spPr>
        <p:txBody>
          <a:bodyPr>
            <a:normAutofit fontScale="92500"/>
          </a:bodyPr>
          <a:lstStyle/>
          <a:p>
            <a:pPr marL="0" lvl="1" indent="0">
              <a:spcBef>
                <a:spcPts val="768"/>
              </a:spcBef>
              <a:buNone/>
            </a:pPr>
            <a:r>
              <a:rPr lang="en-GB" dirty="0" smtClean="0"/>
              <a:t>2. R&amp;D services trade stats are </a:t>
            </a:r>
            <a:r>
              <a:rPr lang="en-GB" i="1" dirty="0" smtClean="0"/>
              <a:t>value</a:t>
            </a:r>
            <a:r>
              <a:rPr lang="en-GB" dirty="0" smtClean="0"/>
              <a:t> based, whereas FM R&amp;D funding  is </a:t>
            </a:r>
            <a:r>
              <a:rPr lang="en-GB" i="1" dirty="0" smtClean="0"/>
              <a:t>input cost </a:t>
            </a:r>
            <a:r>
              <a:rPr lang="en-GB" dirty="0" smtClean="0"/>
              <a:t>based </a:t>
            </a:r>
          </a:p>
          <a:p>
            <a:pPr marL="403200" lvl="2" indent="0">
              <a:spcBef>
                <a:spcPts val="768"/>
              </a:spcBef>
              <a:buNone/>
            </a:pPr>
            <a:r>
              <a:rPr lang="en-GB" dirty="0" smtClean="0">
                <a:sym typeface="Wingdings" panose="05000000000000000000" pitchFamily="2" charset="2"/>
              </a:rPr>
              <a:t> </a:t>
            </a:r>
            <a:r>
              <a:rPr lang="en-GB" dirty="0"/>
              <a:t>FM is more </a:t>
            </a:r>
            <a:r>
              <a:rPr lang="en-GB" dirty="0" smtClean="0"/>
              <a:t>restrictive (e.g. excludes profit margins)</a:t>
            </a:r>
            <a:endParaRPr lang="en-GB" dirty="0"/>
          </a:p>
          <a:p>
            <a:pPr marL="0" indent="0">
              <a:buNone/>
            </a:pPr>
            <a:endParaRPr lang="en-GB" sz="1300" dirty="0" smtClean="0"/>
          </a:p>
          <a:p>
            <a:pPr marL="0" indent="0">
              <a:buNone/>
            </a:pPr>
            <a:r>
              <a:rPr lang="en-GB" sz="2800" dirty="0" smtClean="0"/>
              <a:t>3. FM funding includes unrequited R&amp;D funds (i.e. grants/donations etc. not related to sales)</a:t>
            </a:r>
          </a:p>
          <a:p>
            <a:pPr marL="457200" lvl="3" indent="0">
              <a:spcBef>
                <a:spcPts val="768"/>
              </a:spcBef>
              <a:buNone/>
            </a:pPr>
            <a:r>
              <a:rPr lang="en-GB" sz="2400" dirty="0">
                <a:sym typeface="Wingdings" panose="05000000000000000000" pitchFamily="2" charset="2"/>
              </a:rPr>
              <a:t> </a:t>
            </a:r>
            <a:r>
              <a:rPr lang="en-GB" sz="2400" dirty="0"/>
              <a:t>FM is </a:t>
            </a:r>
            <a:r>
              <a:rPr lang="en-GB" sz="2400" dirty="0" smtClean="0"/>
              <a:t>less restrictive</a:t>
            </a:r>
            <a:endParaRPr lang="en-GB" sz="2400" dirty="0"/>
          </a:p>
          <a:p>
            <a:pPr marL="0" indent="0">
              <a:buNone/>
            </a:pPr>
            <a:endParaRPr lang="en-GB" sz="1300" dirty="0" smtClean="0"/>
          </a:p>
          <a:p>
            <a:pPr>
              <a:buFont typeface="Wingdings"/>
              <a:buChar char="à"/>
            </a:pPr>
            <a:r>
              <a:rPr lang="en-GB" sz="2800" dirty="0" smtClean="0">
                <a:sym typeface="Wingdings" panose="05000000000000000000" pitchFamily="2" charset="2"/>
              </a:rPr>
              <a:t>FM 2015 introduces </a:t>
            </a:r>
            <a:r>
              <a:rPr lang="en-GB" sz="2800" i="1" dirty="0" smtClean="0">
                <a:sym typeface="Wingdings" panose="05000000000000000000" pitchFamily="2" charset="2"/>
              </a:rPr>
              <a:t>nature</a:t>
            </a:r>
            <a:r>
              <a:rPr lang="en-GB" sz="2800" dirty="0" smtClean="0">
                <a:sym typeface="Wingdings" panose="05000000000000000000" pitchFamily="2" charset="2"/>
              </a:rPr>
              <a:t> of funds breakdown to distinguish sales from current/capital transfers</a:t>
            </a:r>
          </a:p>
          <a:p>
            <a:pPr>
              <a:buFont typeface="Wingdings"/>
              <a:buChar char="à"/>
            </a:pPr>
            <a:r>
              <a:rPr lang="en-GB" sz="2800" dirty="0" smtClean="0">
                <a:sym typeface="Wingdings" panose="05000000000000000000" pitchFamily="2" charset="2"/>
              </a:rPr>
              <a:t>Available data (CHE+FIN) suggest &lt;20% of R&amp;D funding from </a:t>
            </a:r>
            <a:r>
              <a:rPr lang="en-GB" sz="2800" dirty="0" err="1" smtClean="0">
                <a:sym typeface="Wingdings" panose="05000000000000000000" pitchFamily="2" charset="2"/>
              </a:rPr>
              <a:t>RoW</a:t>
            </a:r>
            <a:r>
              <a:rPr lang="en-GB" sz="2800" dirty="0" smtClean="0">
                <a:sym typeface="Wingdings" panose="05000000000000000000" pitchFamily="2" charset="2"/>
              </a:rPr>
              <a:t> is of transfer nature</a:t>
            </a:r>
            <a:endParaRPr lang="en-GB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64AA1E-4DDE-4402-943B-7A07D0ABE406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8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en-GB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Why? </a:t>
            </a:r>
            <a:r>
              <a:rPr lang="en-GB" sz="32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GB" sz="32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GB" sz="32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4</a:t>
            </a:r>
            <a:r>
              <a:rPr lang="en-GB" sz="3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 Both affected by MNE </a:t>
            </a:r>
            <a:r>
              <a:rPr lang="en-GB" sz="32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complexity</a:t>
            </a:r>
            <a:endParaRPr lang="en-GB" sz="3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64AA1E-4DDE-4402-943B-7A07D0ABE406}" type="slidenum">
              <a:rPr lang="en-GB" smtClean="0"/>
              <a:t>14</a:t>
            </a:fld>
            <a:endParaRPr lang="en-GB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861709926"/>
              </p:ext>
            </p:extLst>
          </p:nvPr>
        </p:nvGraphicFramePr>
        <p:xfrm>
          <a:off x="3157831" y="2132856"/>
          <a:ext cx="6012160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0516" y="1390997"/>
            <a:ext cx="291931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tabLst>
                <a:tab pos="2606675" algn="l"/>
              </a:tabLst>
            </a:pPr>
            <a:r>
              <a:rPr lang="en-GB" sz="2000" dirty="0" smtClean="0"/>
              <a:t>Both affected by intra-MNE cost sharing &amp; other arrangements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2606675" algn="l"/>
              </a:tabLst>
            </a:pPr>
            <a:r>
              <a:rPr lang="en-GB" sz="2000" dirty="0" smtClean="0"/>
              <a:t>Trade </a:t>
            </a:r>
            <a:r>
              <a:rPr lang="en-GB" sz="2000" dirty="0" smtClean="0"/>
              <a:t>stats:</a:t>
            </a: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2606675" algn="l"/>
              </a:tabLst>
            </a:pPr>
            <a:r>
              <a:rPr lang="en-GB" dirty="0" smtClean="0"/>
              <a:t>Only reflect explicit sale/purchase related </a:t>
            </a:r>
            <a:r>
              <a:rPr lang="en-GB" dirty="0" smtClean="0"/>
              <a:t>flows</a:t>
            </a:r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  <a:tabLst>
                <a:tab pos="2606675" algn="l"/>
              </a:tabLst>
            </a:pPr>
            <a:r>
              <a:rPr lang="en-GB" sz="2000" dirty="0" smtClean="0"/>
              <a:t>Frascati data: 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2606675" algn="l"/>
              </a:tabLst>
            </a:pPr>
            <a:r>
              <a:rPr lang="en-GB" dirty="0"/>
              <a:t>Intra-MNE  R&amp;D funding is assumed “domestic funding” unless was explicitly received for R&amp;D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3236860" y="1403252"/>
            <a:ext cx="57961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dirty="0"/>
              <a:t>BERD performed by FCAs and BERD funded by foreign businesses</a:t>
            </a:r>
          </a:p>
          <a:p>
            <a:pPr algn="ctr"/>
            <a:r>
              <a:rPr lang="en-GB" sz="1600" dirty="0"/>
              <a:t>As a percentage of BERD, 2015 or latest</a:t>
            </a:r>
          </a:p>
        </p:txBody>
      </p:sp>
    </p:spTree>
    <p:extLst>
      <p:ext uri="{BB962C8B-B14F-4D97-AF65-F5344CB8AC3E}">
        <p14:creationId xmlns:p14="http://schemas.microsoft.com/office/powerpoint/2010/main" val="10248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Useful further information is possible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64AA1E-4DDE-4402-943B-7A07D0ABE406}" type="slidenum">
              <a:rPr lang="en-GB" smtClean="0"/>
              <a:t>15</a:t>
            </a:fld>
            <a:endParaRPr lang="en-GB"/>
          </a:p>
        </p:txBody>
      </p:sp>
      <p:pic>
        <p:nvPicPr>
          <p:cNvPr id="2049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0445" y="1552575"/>
            <a:ext cx="5172075" cy="530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8100392" y="6380747"/>
            <a:ext cx="104360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  <a:tab pos="755650" algn="l"/>
                <a:tab pos="971550" algn="l"/>
              </a:tabLst>
            </a:pPr>
            <a:r>
              <a:rPr lang="en-US" altLang="en-US" sz="1100" dirty="0" smtClean="0">
                <a:latin typeface="Arial Narrow" pitchFamily="34" charset="0"/>
                <a:cs typeface="Times New Roman" pitchFamily="18" charset="0"/>
              </a:rPr>
              <a:t>“residual countries</a:t>
            </a:r>
            <a:r>
              <a:rPr lang="en-US" altLang="en-US" sz="900" dirty="0" smtClean="0">
                <a:latin typeface="Arial Narrow" pitchFamily="34" charset="0"/>
                <a:cs typeface="Times New Roman" pitchFamily="18" charset="0"/>
              </a:rPr>
              <a:t>”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25"/>
          <p:cNvSpPr txBox="1">
            <a:spLocks noChangeArrowheads="1"/>
          </p:cNvSpPr>
          <p:nvPr/>
        </p:nvSpPr>
        <p:spPr bwMode="auto">
          <a:xfrm>
            <a:off x="3368675" y="2700722"/>
            <a:ext cx="990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  <a:tab pos="755650" algn="l"/>
                <a:tab pos="971550" algn="l"/>
              </a:tabLst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R&amp;D performed in DEU by subsidiaries of US MNEs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244003" y="2996952"/>
            <a:ext cx="630238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27"/>
          <p:cNvSpPr txBox="1">
            <a:spLocks noChangeArrowheads="1"/>
          </p:cNvSpPr>
          <p:nvPr/>
        </p:nvSpPr>
        <p:spPr bwMode="auto">
          <a:xfrm>
            <a:off x="4244003" y="1751535"/>
            <a:ext cx="1260476" cy="59734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755650" algn="l"/>
                <a:tab pos="9715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  <a:tab pos="755650" algn="l"/>
                <a:tab pos="971550" algn="l"/>
              </a:tabLst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R&amp;D performed in USA by subsidiaries of German MNEs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Straight Arrow Connector 10"/>
          <p:cNvCxnSpPr>
            <a:stCxn id="8" idx="2"/>
          </p:cNvCxnSpPr>
          <p:nvPr/>
        </p:nvCxnSpPr>
        <p:spPr>
          <a:xfrm>
            <a:off x="4874241" y="2348880"/>
            <a:ext cx="401021" cy="2642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41287" y="1329910"/>
            <a:ext cx="48672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/>
              <a:t>FCAs’ R&amp;D expenditure by country of FCA majority owner</a:t>
            </a:r>
          </a:p>
          <a:p>
            <a:r>
              <a:rPr lang="en-GB" dirty="0" smtClean="0"/>
              <a:t>Ribbon colour indicates FCA location (country of R&amp;D performance)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141287" y="2622413"/>
            <a:ext cx="32473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Identify MNEs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Identify location of ultimate owner (e.g. from info held in business register)</a:t>
            </a:r>
          </a:p>
          <a:p>
            <a:r>
              <a:rPr lang="en-GB" dirty="0" smtClean="0">
                <a:sym typeface="Wingdings" panose="05000000000000000000" pitchFamily="2" charset="2"/>
              </a:rPr>
              <a:t> Disclosure can be managed</a:t>
            </a:r>
            <a:endParaRPr lang="en-GB" dirty="0" smtClean="0"/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141287" y="4687976"/>
            <a:ext cx="421798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DEU net exports of R&amp;D $10bn; </a:t>
            </a:r>
          </a:p>
          <a:p>
            <a:r>
              <a:rPr lang="en-GB" dirty="0" smtClean="0"/>
              <a:t>R&amp;D GFCF &lt; R&amp;D output</a:t>
            </a:r>
          </a:p>
          <a:p>
            <a:endParaRPr lang="en-GB" sz="1200" dirty="0"/>
          </a:p>
          <a:p>
            <a:r>
              <a:rPr lang="en-GB" dirty="0" smtClean="0"/>
              <a:t>FCAs in DEU R&amp;D: $16.9bn</a:t>
            </a:r>
          </a:p>
          <a:p>
            <a:r>
              <a:rPr lang="en-GB" dirty="0" smtClean="0"/>
              <a:t>DEU FCAs in ROW R&amp;D: $14.1bn</a:t>
            </a:r>
          </a:p>
          <a:p>
            <a:endParaRPr lang="en-GB" sz="1200" dirty="0"/>
          </a:p>
          <a:p>
            <a:r>
              <a:rPr lang="en-GB" i="1" dirty="0" smtClean="0"/>
              <a:t>Suggests</a:t>
            </a:r>
            <a:r>
              <a:rPr lang="en-GB" dirty="0" smtClean="0"/>
              <a:t> positive net income flows </a:t>
            </a:r>
          </a:p>
          <a:p>
            <a:r>
              <a:rPr lang="en-GB" dirty="0" smtClean="0">
                <a:sym typeface="Wingdings" panose="05000000000000000000" pitchFamily="2" charset="2"/>
              </a:rPr>
              <a:t> raise GNI relative to GDP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13460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884488" cy="1022400"/>
          </a:xfrm>
        </p:spPr>
        <p:txBody>
          <a:bodyPr/>
          <a:lstStyle/>
          <a:p>
            <a:r>
              <a:rPr lang="en-GB" dirty="0" smtClean="0"/>
              <a:t>R&amp;D employment vs expenditures in FCAs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64AA1E-4DDE-4402-943B-7A07D0ABE406}" type="slidenum">
              <a:rPr lang="en-GB" smtClean="0"/>
              <a:t>16</a:t>
            </a:fld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07504" y="1412776"/>
            <a:ext cx="90364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US majority-owned foreign affiliates R&amp;D expenditure and personnel, 2014</a:t>
            </a:r>
          </a:p>
          <a:p>
            <a:pPr algn="ctr"/>
            <a:r>
              <a:rPr lang="en-GB" dirty="0"/>
              <a:t>Shares of economy over total affiliate values, log scale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159914423"/>
              </p:ext>
            </p:extLst>
          </p:nvPr>
        </p:nvGraphicFramePr>
        <p:xfrm>
          <a:off x="1475656" y="2059107"/>
          <a:ext cx="6534472" cy="40976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107504" y="6211669"/>
            <a:ext cx="80720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i="1" dirty="0"/>
              <a:t>Source</a:t>
            </a:r>
            <a:r>
              <a:rPr lang="en-GB" sz="1200" dirty="0"/>
              <a:t>: US Bureau of Economic Analysis, Activities of US Multinational Enterprises: US Parent Companies and Their Foreign Affiliates: US MNE Activities: Preliminary 2014 Statistics (</a:t>
            </a:r>
            <a:r>
              <a:rPr lang="en-GB" sz="1200" u="sng" dirty="0">
                <a:hlinkClick r:id="rId3"/>
              </a:rPr>
              <a:t>https://faq.bea.gov/international/xls/usdia2014p/Part%20II%20I1-I5.xls</a:t>
            </a:r>
            <a:r>
              <a:rPr lang="en-GB" sz="12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19328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002" y="5596790"/>
            <a:ext cx="8497462" cy="126120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 smtClean="0"/>
              <a:t>Varying degrees of </a:t>
            </a:r>
            <a:r>
              <a:rPr lang="en-GB" b="1" dirty="0" smtClean="0"/>
              <a:t>concordance</a:t>
            </a:r>
            <a:r>
              <a:rPr lang="en-GB" dirty="0" smtClean="0"/>
              <a:t> between what US parent companies say their subsidiaries have spent on R&amp;D vs what the subsidiaries report in national R&amp;D surveys </a:t>
            </a:r>
          </a:p>
          <a:p>
            <a:pPr marL="0" indent="0">
              <a:buNone/>
            </a:pPr>
            <a:r>
              <a:rPr lang="en-GB" dirty="0" smtClean="0">
                <a:sym typeface="Wingdings" panose="05000000000000000000" pitchFamily="2" charset="2"/>
              </a:rPr>
              <a:t> systematic international comparison and investigation of differences</a:t>
            </a: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Concordance of FCA R&amp;D data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64AA1E-4DDE-4402-943B-7A07D0ABE406}" type="slidenum">
              <a:rPr lang="en-GB" smtClean="0"/>
              <a:t>17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95536" y="1340768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Business R&amp;D performed by affiliates of US companies abroad, 2014 </a:t>
            </a:r>
          </a:p>
          <a:p>
            <a:pPr algn="ctr"/>
            <a:r>
              <a:rPr lang="en-GB" dirty="0"/>
              <a:t>US and partner country data sources, Million USD PPP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186958"/>
              </p:ext>
            </p:extLst>
          </p:nvPr>
        </p:nvGraphicFramePr>
        <p:xfrm>
          <a:off x="611559" y="2126774"/>
          <a:ext cx="8064896" cy="2438400"/>
        </p:xfrm>
        <a:graphic>
          <a:graphicData uri="http://schemas.openxmlformats.org/drawingml/2006/table">
            <a:tbl>
              <a:tblPr firstRow="1" firstCol="1" bandRow="1"/>
              <a:tblGrid>
                <a:gridCol w="2958799"/>
                <a:gridCol w="2495471"/>
                <a:gridCol w="2610626"/>
              </a:tblGrid>
              <a:tr h="294114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 i="1" dirty="0">
                          <a:effectLst/>
                          <a:latin typeface="Arial Narrow"/>
                          <a:ea typeface="SimSun"/>
                          <a:cs typeface="Arial"/>
                        </a:rPr>
                        <a:t>Country of R&amp;D performance</a:t>
                      </a:r>
                      <a:endParaRPr lang="en-GB" sz="1600" dirty="0">
                        <a:effectLst/>
                        <a:latin typeface="Arial Narrow"/>
                        <a:ea typeface="SimSun"/>
                        <a:cs typeface="Arial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 b="1">
                          <a:effectLst/>
                          <a:latin typeface="Arial Narrow"/>
                          <a:ea typeface="SimSun"/>
                          <a:cs typeface="Arial"/>
                        </a:rPr>
                        <a:t>R&amp;D performed by majority owned subsidiaries of US companies*</a:t>
                      </a:r>
                      <a:endParaRPr lang="en-GB" sz="1600">
                        <a:effectLst/>
                        <a:latin typeface="Arial Narrow"/>
                        <a:ea typeface="SimSu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 b="1" dirty="0" smtClean="0">
                          <a:effectLst/>
                          <a:latin typeface="Arial Narrow"/>
                          <a:ea typeface="SimSun"/>
                          <a:cs typeface="Arial"/>
                        </a:rPr>
                        <a:t>R&amp;D </a:t>
                      </a:r>
                      <a:r>
                        <a:rPr lang="en-GB" sz="1600" b="1" dirty="0">
                          <a:effectLst/>
                          <a:latin typeface="Arial Narrow"/>
                          <a:ea typeface="SimSun"/>
                          <a:cs typeface="Arial"/>
                        </a:rPr>
                        <a:t>performed by FCAs ultimately owned by US companies **</a:t>
                      </a:r>
                      <a:endParaRPr lang="en-GB" sz="1600" dirty="0">
                        <a:effectLst/>
                        <a:latin typeface="Arial Narrow"/>
                        <a:ea typeface="SimSu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0F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>
                          <a:effectLst/>
                          <a:latin typeface="Arial Narrow"/>
                          <a:ea typeface="SimSun"/>
                          <a:cs typeface="Arial"/>
                        </a:rPr>
                        <a:t>Total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 dirty="0">
                          <a:effectLst/>
                          <a:latin typeface="Arial Narrow"/>
                          <a:ea typeface="SimSun"/>
                          <a:cs typeface="Arial"/>
                        </a:rPr>
                        <a:t>52 174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>
                        <a:effectLst/>
                        <a:latin typeface="Georgia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>
                          <a:effectLst/>
                          <a:latin typeface="Arial Narrow"/>
                          <a:ea typeface="SimSun"/>
                          <a:cs typeface="Arial"/>
                        </a:rPr>
                        <a:t>Germany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D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>
                          <a:effectLst/>
                          <a:latin typeface="Arial Narrow"/>
                          <a:ea typeface="SimSun"/>
                          <a:cs typeface="Arial"/>
                        </a:rPr>
                        <a:t>8 344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D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>
                          <a:effectLst/>
                          <a:latin typeface="Arial Narrow"/>
                          <a:ea typeface="SimSun"/>
                          <a:cs typeface="Arial"/>
                        </a:rPr>
                        <a:t>6 309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DF0F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>
                          <a:effectLst/>
                          <a:latin typeface="Arial Narrow"/>
                          <a:ea typeface="SimSun"/>
                          <a:cs typeface="Arial"/>
                        </a:rPr>
                        <a:t>United Kingdom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>
                          <a:effectLst/>
                          <a:latin typeface="Arial Narrow"/>
                          <a:ea typeface="SimSun"/>
                          <a:cs typeface="Arial"/>
                        </a:rPr>
                        <a:t>6 306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 dirty="0">
                          <a:effectLst/>
                          <a:latin typeface="Arial Narrow"/>
                          <a:ea typeface="SimSun"/>
                          <a:cs typeface="Arial"/>
                        </a:rPr>
                        <a:t>5 669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>
                          <a:effectLst/>
                          <a:latin typeface="Arial Narrow"/>
                          <a:ea typeface="SimSun"/>
                          <a:cs typeface="Arial"/>
                        </a:rPr>
                        <a:t>Switzerland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 dirty="0">
                          <a:solidFill>
                            <a:schemeClr val="accent2"/>
                          </a:solidFill>
                          <a:effectLst/>
                          <a:latin typeface="Arial Narrow"/>
                          <a:ea typeface="SimSun"/>
                          <a:cs typeface="Arial"/>
                        </a:rPr>
                        <a:t>4 140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 dirty="0">
                          <a:solidFill>
                            <a:schemeClr val="accent2"/>
                          </a:solidFill>
                          <a:effectLst/>
                          <a:latin typeface="Arial Narrow"/>
                          <a:ea typeface="SimSun"/>
                          <a:cs typeface="Arial"/>
                        </a:rPr>
                        <a:t>396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F0F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 dirty="0">
                          <a:effectLst/>
                          <a:latin typeface="Arial Narrow"/>
                          <a:ea typeface="SimSun"/>
                          <a:cs typeface="Arial"/>
                        </a:rPr>
                        <a:t>Canada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>
                          <a:effectLst/>
                          <a:latin typeface="Arial Narrow"/>
                          <a:ea typeface="SimSun"/>
                          <a:cs typeface="Arial"/>
                        </a:rPr>
                        <a:t>3 418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 dirty="0">
                          <a:effectLst/>
                          <a:latin typeface="Arial Narrow"/>
                          <a:ea typeface="SimSun"/>
                          <a:cs typeface="Arial"/>
                        </a:rPr>
                        <a:t>3 216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 dirty="0">
                          <a:effectLst/>
                          <a:latin typeface="Arial Narrow"/>
                          <a:ea typeface="SimSun"/>
                          <a:cs typeface="Arial"/>
                        </a:rPr>
                        <a:t>France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 dirty="0">
                          <a:effectLst/>
                          <a:latin typeface="Arial Narrow"/>
                          <a:ea typeface="SimSun"/>
                          <a:cs typeface="Arial"/>
                        </a:rPr>
                        <a:t>2 395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 dirty="0">
                          <a:effectLst/>
                          <a:latin typeface="Arial Narrow"/>
                          <a:ea typeface="SimSun"/>
                          <a:cs typeface="Arial"/>
                        </a:rPr>
                        <a:t>2 216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930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 i="1" dirty="0">
                          <a:effectLst/>
                          <a:latin typeface="Arial Narrow"/>
                          <a:ea typeface="SimSun"/>
                          <a:cs typeface="Arial"/>
                        </a:rPr>
                        <a:t>Reporting source</a:t>
                      </a:r>
                      <a:endParaRPr lang="en-GB" sz="1600" dirty="0">
                        <a:effectLst/>
                        <a:latin typeface="Arial Narrow"/>
                        <a:ea typeface="SimSu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>
                          <a:effectLst/>
                          <a:latin typeface="Arial Narrow"/>
                          <a:ea typeface="SimSun"/>
                          <a:cs typeface="Arial"/>
                        </a:rPr>
                        <a:t>United States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15900" algn="l"/>
                          <a:tab pos="431800" algn="l"/>
                        </a:tabLst>
                      </a:pPr>
                      <a:r>
                        <a:rPr lang="en-GB" sz="1600" dirty="0">
                          <a:effectLst/>
                          <a:latin typeface="Arial Narrow"/>
                          <a:ea typeface="SimSun"/>
                          <a:cs typeface="Arial"/>
                        </a:rPr>
                        <a:t>Partner country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37676" y="4581128"/>
            <a:ext cx="80648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i="1" dirty="0"/>
              <a:t>Note</a:t>
            </a:r>
            <a:r>
              <a:rPr lang="en-GB" sz="1200" dirty="0"/>
              <a:t>: Germany, Switzerland: </a:t>
            </a:r>
            <a:r>
              <a:rPr lang="en-GB" sz="1200" dirty="0" smtClean="0"/>
              <a:t>2015 data</a:t>
            </a:r>
            <a:r>
              <a:rPr lang="en-GB" sz="1200" dirty="0"/>
              <a:t>.</a:t>
            </a:r>
          </a:p>
          <a:p>
            <a:r>
              <a:rPr lang="en-GB" sz="1200" i="1" dirty="0"/>
              <a:t>Source</a:t>
            </a:r>
            <a:r>
              <a:rPr lang="en-GB" sz="1200" dirty="0"/>
              <a:t>: * US Bureau of Economic Analysis, Activities of US Multinational Enterprises: US Parent Companies and Their Foreign Affiliates: US MNE Activities: Preliminary 2014 Statistics (</a:t>
            </a:r>
            <a:r>
              <a:rPr lang="en-GB" sz="1200" u="sng" dirty="0">
                <a:hlinkClick r:id="rId3"/>
              </a:rPr>
              <a:t>https://faq.bea.gov/international/xls/usdia2014p/Part%20II%20I1-I5.xls</a:t>
            </a:r>
            <a:r>
              <a:rPr lang="en-GB" sz="1200" dirty="0"/>
              <a:t>) **UK Office for National Statistics, </a:t>
            </a:r>
            <a:r>
              <a:rPr lang="en-GB" sz="1200" dirty="0" err="1"/>
              <a:t>Stifterverband</a:t>
            </a:r>
            <a:r>
              <a:rPr lang="en-GB" sz="1200" dirty="0"/>
              <a:t> Germany, Statistics Canada, Federal Statistical Office Switzerland.</a:t>
            </a:r>
          </a:p>
        </p:txBody>
      </p:sp>
    </p:spTree>
    <p:extLst>
      <p:ext uri="{BB962C8B-B14F-4D97-AF65-F5344CB8AC3E}">
        <p14:creationId xmlns:p14="http://schemas.microsoft.com/office/powerpoint/2010/main" val="77322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484784"/>
            <a:ext cx="8424936" cy="5040560"/>
          </a:xfrm>
        </p:spPr>
        <p:txBody>
          <a:bodyPr>
            <a:normAutofit fontScale="62500" lnSpcReduction="20000"/>
          </a:bodyPr>
          <a:lstStyle/>
          <a:p>
            <a:pPr marL="57600" indent="-457200"/>
            <a:r>
              <a:rPr lang="en-GB" dirty="0" smtClean="0"/>
              <a:t>Economic ownership is a key organising concept for statistics but identifying it remains a challenge for R&amp;D; especially </a:t>
            </a:r>
            <a:r>
              <a:rPr lang="en-GB" dirty="0" err="1" smtClean="0"/>
              <a:t>wrt</a:t>
            </a:r>
            <a:r>
              <a:rPr lang="en-GB" dirty="0" smtClean="0"/>
              <a:t>. MNEs</a:t>
            </a:r>
            <a:endParaRPr lang="en-GB" dirty="0"/>
          </a:p>
          <a:p>
            <a:pPr marL="57600" indent="-457200"/>
            <a:r>
              <a:rPr lang="en-GB" dirty="0" smtClean="0"/>
              <a:t>Variations </a:t>
            </a:r>
            <a:r>
              <a:rPr lang="en-GB" dirty="0" smtClean="0"/>
              <a:t>in conceptual frameworks need understanding and bridging; </a:t>
            </a:r>
            <a:r>
              <a:rPr lang="en-GB" dirty="0" smtClean="0"/>
              <a:t>but what are the records available to companies?</a:t>
            </a:r>
          </a:p>
          <a:p>
            <a:pPr marL="57600" indent="-457200"/>
            <a:r>
              <a:rPr lang="en-GB" dirty="0" smtClean="0"/>
              <a:t>Data development needs:</a:t>
            </a:r>
            <a:endParaRPr lang="en-GB" dirty="0" smtClean="0"/>
          </a:p>
          <a:p>
            <a:pPr marL="457200" lvl="1" indent="-457200"/>
            <a:r>
              <a:rPr lang="en-GB" dirty="0" smtClean="0"/>
              <a:t>Implementation </a:t>
            </a:r>
            <a:r>
              <a:rPr lang="en-GB" dirty="0"/>
              <a:t>of </a:t>
            </a:r>
            <a:r>
              <a:rPr lang="en-GB" dirty="0" smtClean="0"/>
              <a:t>Frascati 2015 </a:t>
            </a:r>
            <a:r>
              <a:rPr lang="en-GB" dirty="0"/>
              <a:t>identification of </a:t>
            </a:r>
            <a:r>
              <a:rPr lang="en-GB" i="1" dirty="0"/>
              <a:t>nature of funding, MNE R&amp;D;</a:t>
            </a:r>
            <a:r>
              <a:rPr lang="en-GB" dirty="0"/>
              <a:t> as well as R&amp;D globalisation </a:t>
            </a:r>
            <a:r>
              <a:rPr lang="en-GB" dirty="0" smtClean="0"/>
              <a:t>chapter</a:t>
            </a:r>
            <a:endParaRPr lang="en-GB" dirty="0"/>
          </a:p>
          <a:p>
            <a:pPr marL="457200" lvl="1" indent="-457200"/>
            <a:r>
              <a:rPr lang="en-GB" dirty="0" smtClean="0"/>
              <a:t>Microdata </a:t>
            </a:r>
            <a:r>
              <a:rPr lang="en-GB" dirty="0" smtClean="0"/>
              <a:t>linking &amp; analysis related </a:t>
            </a:r>
            <a:r>
              <a:rPr lang="en-GB" dirty="0" smtClean="0"/>
              <a:t>to R&amp;D globalisation </a:t>
            </a:r>
            <a:r>
              <a:rPr lang="en-GB" dirty="0"/>
              <a:t>(</a:t>
            </a:r>
            <a:r>
              <a:rPr lang="en-GB" u="sng" dirty="0">
                <a:hlinkClick r:id="rId3"/>
              </a:rPr>
              <a:t>http://oe.cd/microberd</a:t>
            </a:r>
            <a:r>
              <a:rPr lang="en-GB" dirty="0" smtClean="0"/>
              <a:t>)</a:t>
            </a:r>
            <a:r>
              <a:rPr lang="en-GB" dirty="0"/>
              <a:t> </a:t>
            </a:r>
            <a:endParaRPr lang="en-GB" dirty="0" smtClean="0"/>
          </a:p>
          <a:p>
            <a:pPr marL="57600" indent="-457200"/>
            <a:r>
              <a:rPr lang="en-GB" dirty="0" smtClean="0"/>
              <a:t>Analysis of R&amp;D globalisation can be better integrated into global innovation networks analysis </a:t>
            </a:r>
            <a:r>
              <a:rPr lang="en-GB" dirty="0" smtClean="0">
                <a:sym typeface="Wingdings" panose="05000000000000000000" pitchFamily="2" charset="2"/>
              </a:rPr>
              <a:t> </a:t>
            </a:r>
            <a:r>
              <a:rPr lang="en-GB" dirty="0" smtClean="0">
                <a:sym typeface="Wingdings" panose="05000000000000000000" pitchFamily="2" charset="2"/>
              </a:rPr>
              <a:t>revised OECD </a:t>
            </a:r>
            <a:r>
              <a:rPr lang="en-GB" dirty="0" smtClean="0">
                <a:sym typeface="Wingdings" panose="05000000000000000000" pitchFamily="2" charset="2"/>
              </a:rPr>
              <a:t>Oslo Manual.</a:t>
            </a:r>
          </a:p>
          <a:p>
            <a:pPr marL="57600" lvl="0" indent="-457200"/>
            <a:r>
              <a:rPr lang="en-GB" dirty="0"/>
              <a:t>Administrative data on intangibles have yet to be integrated in the analysis of R&amp;D and innovation globalisation. </a:t>
            </a:r>
          </a:p>
          <a:p>
            <a:pPr marL="57600" indent="-457200"/>
            <a:r>
              <a:rPr lang="en-GB" dirty="0" smtClean="0">
                <a:sym typeface="Wingdings" panose="05000000000000000000" pitchFamily="2" charset="2"/>
              </a:rPr>
              <a:t>Inclusion of IPPs in aggregate GVC-related measures such as extended </a:t>
            </a:r>
            <a:r>
              <a:rPr lang="en-GB" dirty="0" smtClean="0">
                <a:sym typeface="Wingdings" panose="05000000000000000000" pitchFamily="2" charset="2"/>
              </a:rPr>
              <a:t>SUTs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Conclusions/areas </a:t>
            </a:r>
            <a:r>
              <a:rPr lang="en-GB" dirty="0"/>
              <a:t>for further 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64AA1E-4DDE-4402-943B-7A07D0ABE406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23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484784"/>
            <a:ext cx="8136904" cy="5040560"/>
          </a:xfrm>
        </p:spPr>
        <p:txBody>
          <a:bodyPr>
            <a:normAutofit fontScale="77500" lnSpcReduction="20000"/>
          </a:bodyPr>
          <a:lstStyle/>
          <a:p>
            <a:pPr marL="57600" indent="-457200"/>
            <a:r>
              <a:rPr lang="en-GB" dirty="0" smtClean="0"/>
              <a:t>MNE </a:t>
            </a:r>
            <a:r>
              <a:rPr lang="en-GB" dirty="0"/>
              <a:t>activities represent the largest share of international R&amp;D transactions </a:t>
            </a:r>
          </a:p>
          <a:p>
            <a:pPr>
              <a:buFont typeface="Wingdings"/>
              <a:buChar char="à"/>
            </a:pPr>
            <a:r>
              <a:rPr lang="en-GB" dirty="0">
                <a:sym typeface="Wingdings" panose="05000000000000000000" pitchFamily="2" charset="2"/>
              </a:rPr>
              <a:t>Important to understand exchanges between affiliates; parents-subsidiary links a start</a:t>
            </a:r>
          </a:p>
          <a:p>
            <a:pPr>
              <a:buFont typeface="Wingdings"/>
              <a:buChar char="à"/>
            </a:pPr>
            <a:r>
              <a:rPr lang="en-GB" dirty="0"/>
              <a:t>Official statistics compiled at the level of MNE groups might better </a:t>
            </a:r>
            <a:r>
              <a:rPr lang="en-GB" dirty="0" smtClean="0"/>
              <a:t>suit some statistical purposes</a:t>
            </a:r>
            <a:endParaRPr lang="en-GB" dirty="0" smtClean="0"/>
          </a:p>
          <a:p>
            <a:pPr>
              <a:buFont typeface="Wingdings"/>
              <a:buChar char="à"/>
            </a:pPr>
            <a:r>
              <a:rPr lang="en-GB" dirty="0"/>
              <a:t>Within </a:t>
            </a:r>
            <a:r>
              <a:rPr lang="en-GB" dirty="0" smtClean="0"/>
              <a:t>countries: coordinating </a:t>
            </a:r>
            <a:r>
              <a:rPr lang="en-GB" dirty="0"/>
              <a:t>or benchmarking data collection on MNEs, </a:t>
            </a:r>
            <a:r>
              <a:rPr lang="en-GB" dirty="0" smtClean="0"/>
              <a:t>data </a:t>
            </a:r>
            <a:r>
              <a:rPr lang="en-GB" dirty="0"/>
              <a:t>linking across different statistical </a:t>
            </a:r>
            <a:r>
              <a:rPr lang="en-GB" dirty="0" smtClean="0"/>
              <a:t>domains</a:t>
            </a:r>
          </a:p>
          <a:p>
            <a:pPr>
              <a:buFont typeface="Wingdings"/>
              <a:buChar char="à"/>
            </a:pPr>
            <a:r>
              <a:rPr lang="en-GB" dirty="0" smtClean="0"/>
              <a:t>Across countries: coordination between statistical agencies could help ensure a comprehensive view of R&amp;D globalisation. Data guardianship needs managing; new tools and standards may enable this.</a:t>
            </a:r>
          </a:p>
          <a:p>
            <a:pPr marL="57600" indent="-457200"/>
            <a:endParaRPr lang="en-GB" sz="3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Conclusions/areas for further 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64AA1E-4DDE-4402-943B-7A07D0ABE406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80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484784"/>
            <a:ext cx="8218800" cy="5040560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Various policy questions related to R&amp;D globalisation – need to understand extent</a:t>
            </a:r>
          </a:p>
          <a:p>
            <a:r>
              <a:rPr lang="en-GB" dirty="0" smtClean="0"/>
              <a:t>New statistical guidelines, new data:</a:t>
            </a:r>
          </a:p>
          <a:p>
            <a:pPr lvl="1"/>
            <a:r>
              <a:rPr lang="en-GB" dirty="0" smtClean="0"/>
              <a:t>SNA, OECD IPP Handbook: R&amp;D in capital formation</a:t>
            </a:r>
          </a:p>
          <a:p>
            <a:pPr lvl="1"/>
            <a:r>
              <a:rPr lang="en-GB" dirty="0" smtClean="0"/>
              <a:t>BPM6, MSITS: new detail on R&amp;D services + IP charges </a:t>
            </a:r>
            <a:endParaRPr lang="en-GB" dirty="0" smtClean="0">
              <a:solidFill>
                <a:srgbClr val="FF0000"/>
              </a:solidFill>
            </a:endParaRPr>
          </a:p>
          <a:p>
            <a:pPr lvl="1"/>
            <a:r>
              <a:rPr lang="en-GB" dirty="0" smtClean="0"/>
              <a:t>Frascati Manual: includes new chapter on R&amp;D globalisation</a:t>
            </a:r>
          </a:p>
          <a:p>
            <a:pPr>
              <a:buFont typeface="Wingdings"/>
              <a:buChar char="à"/>
            </a:pPr>
            <a:r>
              <a:rPr lang="en-GB" dirty="0" smtClean="0">
                <a:sym typeface="Wingdings" panose="05000000000000000000" pitchFamily="2" charset="2"/>
              </a:rPr>
              <a:t>First analysis bringing the revised sources together to look at R&amp;D globalisation</a:t>
            </a:r>
          </a:p>
          <a:p>
            <a:pPr lvl="1"/>
            <a:r>
              <a:rPr lang="en-GB" dirty="0" smtClean="0"/>
              <a:t>Explore </a:t>
            </a:r>
            <a:r>
              <a:rPr lang="en-GB" dirty="0"/>
              <a:t>and compare the information available </a:t>
            </a:r>
            <a:endParaRPr lang="en-GB" dirty="0" smtClean="0"/>
          </a:p>
          <a:p>
            <a:pPr lvl="1"/>
            <a:r>
              <a:rPr lang="en-GB" dirty="0" smtClean="0"/>
              <a:t>Examine </a:t>
            </a:r>
            <a:r>
              <a:rPr lang="en-GB" dirty="0"/>
              <a:t>their measurement frameworks to identify (in)compatibility</a:t>
            </a:r>
          </a:p>
          <a:p>
            <a:pPr lvl="1"/>
            <a:r>
              <a:rPr lang="en-GB" dirty="0"/>
              <a:t>Identify areas for further investigation and improvement</a:t>
            </a:r>
          </a:p>
          <a:p>
            <a:r>
              <a:rPr lang="en-GB" dirty="0" smtClean="0"/>
              <a:t>Focus </a:t>
            </a:r>
            <a:r>
              <a:rPr lang="en-GB" dirty="0"/>
              <a:t>on business </a:t>
            </a:r>
            <a:r>
              <a:rPr lang="en-GB" dirty="0" smtClean="0"/>
              <a:t>R&amp;D</a:t>
            </a:r>
            <a:endParaRPr lang="en-GB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Motivation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64AA1E-4DDE-4402-943B-7A07D0ABE40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31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812480" cy="1022400"/>
          </a:xfrm>
        </p:spPr>
        <p:txBody>
          <a:bodyPr/>
          <a:lstStyle/>
          <a:p>
            <a:r>
              <a:rPr lang="en-GB" dirty="0" smtClean="0"/>
              <a:t>Most business R&amp;D domestically funded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64AA1E-4DDE-4402-943B-7A07D0ABE406}" type="slidenum">
              <a:rPr lang="en-GB" smtClean="0"/>
              <a:t>20</a:t>
            </a:fld>
            <a:endParaRPr lang="en-GB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155340710"/>
              </p:ext>
            </p:extLst>
          </p:nvPr>
        </p:nvGraphicFramePr>
        <p:xfrm>
          <a:off x="179512" y="1775517"/>
          <a:ext cx="8618222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8"/>
          <p:cNvSpPr/>
          <p:nvPr/>
        </p:nvSpPr>
        <p:spPr>
          <a:xfrm>
            <a:off x="957952" y="1406185"/>
            <a:ext cx="7632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/>
              <a:t>Business R&amp;D expenditure and distribution of funding sources, 2015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5536" y="6205954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i="1" dirty="0"/>
              <a:t>Source:</a:t>
            </a:r>
            <a:r>
              <a:rPr lang="en-GB" sz="1200" dirty="0"/>
              <a:t> OECD Main Science and Technology Indicators database (</a:t>
            </a:r>
            <a:r>
              <a:rPr lang="en-GB" sz="1200" u="sng" dirty="0">
                <a:hlinkClick r:id="rId3"/>
              </a:rPr>
              <a:t>http://oe.cs/msti</a:t>
            </a:r>
            <a:r>
              <a:rPr lang="en-GB" sz="1200" dirty="0"/>
              <a:t>); January 2018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008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But </a:t>
            </a:r>
            <a:r>
              <a:rPr lang="en-GB" dirty="0" err="1" smtClean="0"/>
              <a:t>RoW</a:t>
            </a:r>
            <a:r>
              <a:rPr lang="en-GB" dirty="0" smtClean="0"/>
              <a:t> funding share </a:t>
            </a:r>
            <a:r>
              <a:rPr lang="en-GB" dirty="0" smtClean="0"/>
              <a:t>rising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64AA1E-4DDE-4402-943B-7A07D0ABE406}" type="slidenum">
              <a:rPr lang="en-GB" smtClean="0"/>
              <a:t>21</a:t>
            </a:fld>
            <a:endParaRPr lang="en-GB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151215786"/>
              </p:ext>
            </p:extLst>
          </p:nvPr>
        </p:nvGraphicFramePr>
        <p:xfrm>
          <a:off x="514188" y="1916832"/>
          <a:ext cx="8234276" cy="4365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539552" y="1412776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Share of BERD funded by the Rest of the World, selected countries, 2000-2015</a:t>
            </a:r>
          </a:p>
        </p:txBody>
      </p:sp>
      <p:sp>
        <p:nvSpPr>
          <p:cNvPr id="7" name="Rectangle 6"/>
          <p:cNvSpPr/>
          <p:nvPr/>
        </p:nvSpPr>
        <p:spPr>
          <a:xfrm>
            <a:off x="395536" y="6205954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i="1" dirty="0"/>
              <a:t>Source:</a:t>
            </a:r>
            <a:r>
              <a:rPr lang="en-GB" sz="1200" dirty="0"/>
              <a:t> OECD Main Science and Technology Indicators database (</a:t>
            </a:r>
            <a:r>
              <a:rPr lang="en-GB" sz="1200" u="sng" dirty="0">
                <a:hlinkClick r:id="rId3"/>
              </a:rPr>
              <a:t>http://oe.cs/msti</a:t>
            </a:r>
            <a:r>
              <a:rPr lang="en-GB" sz="1200" dirty="0"/>
              <a:t>); January 2018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3899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484784"/>
            <a:ext cx="8218800" cy="5040560"/>
          </a:xfrm>
        </p:spPr>
        <p:txBody>
          <a:bodyPr>
            <a:normAutofit/>
          </a:bodyPr>
          <a:lstStyle/>
          <a:p>
            <a:r>
              <a:rPr lang="en-GB" dirty="0" smtClean="0"/>
              <a:t>Owners accept the risks and get the benefits associated with assets</a:t>
            </a:r>
          </a:p>
          <a:p>
            <a:r>
              <a:rPr lang="en-GB" dirty="0" smtClean="0"/>
              <a:t>???</a:t>
            </a:r>
          </a:p>
          <a:p>
            <a:r>
              <a:rPr lang="en-GB" dirty="0" smtClean="0"/>
              <a:t>Ownership </a:t>
            </a:r>
            <a:r>
              <a:rPr lang="en-GB" dirty="0"/>
              <a:t>for the purpose of where it is used (productivity analysis)</a:t>
            </a:r>
          </a:p>
          <a:p>
            <a:r>
              <a:rPr lang="en-GB" dirty="0"/>
              <a:t>Where value is created</a:t>
            </a:r>
          </a:p>
          <a:p>
            <a:r>
              <a:rPr lang="en-GB" dirty="0"/>
              <a:t>Where incomes flow to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416000" cy="1022400"/>
          </a:xfrm>
        </p:spPr>
        <p:txBody>
          <a:bodyPr/>
          <a:lstStyle/>
          <a:p>
            <a:r>
              <a:rPr lang="en-GB" dirty="0"/>
              <a:t>Economic ownership </a:t>
            </a:r>
            <a:r>
              <a:rPr lang="en-GB" dirty="0" smtClean="0"/>
              <a:t>of R&amp;D as </a:t>
            </a:r>
            <a:r>
              <a:rPr lang="en-GB" dirty="0"/>
              <a:t>key organising </a:t>
            </a:r>
            <a:r>
              <a:rPr lang="en-GB" dirty="0" smtClean="0"/>
              <a:t>concept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64AA1E-4DDE-4402-943B-7A07D0ABE406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395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7488832" cy="647700"/>
          </a:xfrm>
        </p:spPr>
        <p:txBody>
          <a:bodyPr/>
          <a:lstStyle/>
          <a:p>
            <a:pPr eaLnBrk="1" hangingPunct="1"/>
            <a:r>
              <a:rPr lang="en-US" dirty="0" smtClean="0"/>
              <a:t>R&amp;D is subject to </a:t>
            </a:r>
            <a:r>
              <a:rPr lang="en-US" dirty="0" err="1" smtClean="0"/>
              <a:t>globalising</a:t>
            </a:r>
            <a:r>
              <a:rPr lang="en-US" dirty="0" smtClean="0"/>
              <a:t> forces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38E88E2-7EC5-4299-8B32-2B68630312A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" name="AutoShape 2" descr="Image result for flags oec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0375" y="5805264"/>
            <a:ext cx="8218800" cy="93610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dirty="0" smtClean="0"/>
              <a:t>While there are some differences between SNA and Frascati Manual </a:t>
            </a:r>
            <a:r>
              <a:rPr lang="en-GB" dirty="0" smtClean="0"/>
              <a:t>frameworks….</a:t>
            </a:r>
            <a:endParaRPr lang="en-GB" dirty="0" smtClean="0"/>
          </a:p>
          <a:p>
            <a:pPr marL="0" indent="0">
              <a:buNone/>
            </a:pPr>
            <a:r>
              <a:rPr lang="en-GB" sz="4200" dirty="0"/>
              <a:t>i</a:t>
            </a:r>
            <a:r>
              <a:rPr lang="en-GB" sz="4200" dirty="0" smtClean="0"/>
              <a:t>nternational trade in R&amp;D is (or should be) a key driver of differences between </a:t>
            </a:r>
            <a:r>
              <a:rPr lang="en-GB" sz="4200" dirty="0"/>
              <a:t>spending on R&amp;D performance </a:t>
            </a:r>
            <a:r>
              <a:rPr lang="en-GB" sz="4200" dirty="0" smtClean="0"/>
              <a:t>(output) and </a:t>
            </a:r>
            <a:r>
              <a:rPr lang="en-GB" sz="4200" dirty="0"/>
              <a:t>R&amp;D </a:t>
            </a:r>
            <a:r>
              <a:rPr lang="en-GB" sz="4200" dirty="0" smtClean="0"/>
              <a:t>GFCF</a:t>
            </a:r>
            <a:endParaRPr lang="en-GB" sz="4200" dirty="0" smtClean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283098473"/>
              </p:ext>
            </p:extLst>
          </p:nvPr>
        </p:nvGraphicFramePr>
        <p:xfrm>
          <a:off x="307976" y="1916832"/>
          <a:ext cx="8512496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155575" y="1268760"/>
            <a:ext cx="85208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Evolution of R&amp;D </a:t>
            </a:r>
            <a:r>
              <a:rPr lang="en-GB" b="1" dirty="0" smtClean="0"/>
              <a:t>GFCF as </a:t>
            </a:r>
            <a:r>
              <a:rPr lang="en-GB" b="1" dirty="0"/>
              <a:t>ratio to R&amp;D performance, 1995-2015</a:t>
            </a:r>
          </a:p>
          <a:p>
            <a:pPr algn="ctr"/>
            <a:r>
              <a:rPr lang="en-GB" dirty="0"/>
              <a:t>Ratio as % in log scale</a:t>
            </a:r>
          </a:p>
        </p:txBody>
      </p:sp>
    </p:spTree>
    <p:extLst>
      <p:ext uri="{BB962C8B-B14F-4D97-AF65-F5344CB8AC3E}">
        <p14:creationId xmlns:p14="http://schemas.microsoft.com/office/powerpoint/2010/main" val="385906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484784"/>
            <a:ext cx="8218800" cy="4525200"/>
          </a:xfrm>
        </p:spPr>
        <p:txBody>
          <a:bodyPr>
            <a:normAutofit/>
          </a:bodyPr>
          <a:lstStyle/>
          <a:p>
            <a:r>
              <a:rPr lang="en-GB" dirty="0" smtClean="0"/>
              <a:t>Fragmentation </a:t>
            </a:r>
            <a:r>
              <a:rPr lang="en-GB" dirty="0"/>
              <a:t>of R&amp;D activity across global value chains, often within MNEs (link to FDI)</a:t>
            </a:r>
          </a:p>
          <a:p>
            <a:r>
              <a:rPr lang="en-GB" dirty="0" smtClean="0"/>
              <a:t>International </a:t>
            </a:r>
            <a:r>
              <a:rPr lang="en-GB" dirty="0" smtClean="0"/>
              <a:t>R&amp;D financing flows</a:t>
            </a:r>
          </a:p>
          <a:p>
            <a:r>
              <a:rPr lang="en-GB" dirty="0" smtClean="0"/>
              <a:t>International trade in R&amp;D services, </a:t>
            </a:r>
            <a:r>
              <a:rPr lang="en-GB" dirty="0" smtClean="0"/>
              <a:t>outcomes of R&amp;D</a:t>
            </a:r>
            <a:endParaRPr lang="en-GB" dirty="0" smtClean="0"/>
          </a:p>
          <a:p>
            <a:r>
              <a:rPr lang="en-GB" dirty="0" smtClean="0"/>
              <a:t>International </a:t>
            </a:r>
            <a:r>
              <a:rPr lang="en-GB" dirty="0" smtClean="0"/>
              <a:t>flows of R&amp;D-related </a:t>
            </a:r>
            <a:r>
              <a:rPr lang="en-GB" dirty="0" smtClean="0"/>
              <a:t>income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R&amp;D globalisation is multidimensional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64AA1E-4DDE-4402-943B-7A07D0ABE40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44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484784"/>
            <a:ext cx="8218800" cy="504056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R&amp;D performers and those owning resulting outcomes not necessarily the same</a:t>
            </a:r>
          </a:p>
          <a:p>
            <a:r>
              <a:rPr lang="en-GB" dirty="0" smtClean="0"/>
              <a:t>Levels of ownership:  </a:t>
            </a:r>
          </a:p>
          <a:p>
            <a:pPr lvl="1"/>
            <a:r>
              <a:rPr lang="en-GB" dirty="0" smtClean="0"/>
              <a:t>Ownership in terms </a:t>
            </a:r>
            <a:r>
              <a:rPr lang="en-GB" dirty="0"/>
              <a:t>of where </a:t>
            </a:r>
            <a:r>
              <a:rPr lang="en-GB" dirty="0" smtClean="0"/>
              <a:t>R&amp;D results are </a:t>
            </a:r>
            <a:r>
              <a:rPr lang="en-GB" dirty="0"/>
              <a:t>used (productivity analysis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Ownership </a:t>
            </a:r>
            <a:r>
              <a:rPr lang="en-GB" i="1" dirty="0" smtClean="0"/>
              <a:t>vis a vis </a:t>
            </a:r>
            <a:r>
              <a:rPr lang="en-GB" dirty="0" smtClean="0"/>
              <a:t>royalty incomes, damages, capital gains</a:t>
            </a:r>
          </a:p>
          <a:p>
            <a:pPr lvl="1"/>
            <a:r>
              <a:rPr lang="en-GB" dirty="0" smtClean="0"/>
              <a:t>Ultimate claimant over profits from IPP</a:t>
            </a:r>
          </a:p>
          <a:p>
            <a:r>
              <a:rPr lang="en-GB" dirty="0"/>
              <a:t>Different “indicators” of ownership:</a:t>
            </a:r>
          </a:p>
          <a:p>
            <a:pPr lvl="1"/>
            <a:r>
              <a:rPr lang="en-GB" dirty="0"/>
              <a:t>Who funds the R&amp;D (R&amp;D stats)</a:t>
            </a:r>
          </a:p>
          <a:p>
            <a:pPr lvl="1"/>
            <a:r>
              <a:rPr lang="en-GB" dirty="0"/>
              <a:t>Who owns the company doing it (MNE stats)</a:t>
            </a:r>
          </a:p>
          <a:p>
            <a:pPr lvl="1"/>
            <a:r>
              <a:rPr lang="en-GB" dirty="0"/>
              <a:t>Who buys it (trade stats)</a:t>
            </a:r>
          </a:p>
          <a:p>
            <a:pPr lvl="1"/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416000" cy="1022400"/>
          </a:xfrm>
        </p:spPr>
        <p:txBody>
          <a:bodyPr/>
          <a:lstStyle/>
          <a:p>
            <a:r>
              <a:rPr lang="en-GB" dirty="0"/>
              <a:t>Economic ownership </a:t>
            </a:r>
            <a:r>
              <a:rPr lang="en-GB" dirty="0" smtClean="0"/>
              <a:t>of R&amp;D a </a:t>
            </a:r>
            <a:r>
              <a:rPr lang="en-GB" dirty="0"/>
              <a:t>key organising </a:t>
            </a:r>
            <a:r>
              <a:rPr lang="en-GB" dirty="0" smtClean="0"/>
              <a:t>concept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64AA1E-4DDE-4402-943B-7A07D0ABE40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39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484784"/>
            <a:ext cx="8218800" cy="5040560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R&amp;D </a:t>
            </a:r>
            <a:r>
              <a:rPr lang="en-GB" dirty="0" smtClean="0"/>
              <a:t>trade in services statistics</a:t>
            </a:r>
          </a:p>
          <a:p>
            <a:pPr lvl="1">
              <a:buFont typeface="Wingdings"/>
              <a:buChar char="à"/>
            </a:pPr>
            <a:r>
              <a:rPr lang="en-GB" dirty="0" smtClean="0">
                <a:sym typeface="Wingdings" panose="05000000000000000000" pitchFamily="2" charset="2"/>
              </a:rPr>
              <a:t>commonly used </a:t>
            </a:r>
            <a:r>
              <a:rPr lang="en-GB" dirty="0" smtClean="0">
                <a:sym typeface="Wingdings" panose="05000000000000000000" pitchFamily="2" charset="2"/>
              </a:rPr>
              <a:t>in</a:t>
            </a:r>
            <a:r>
              <a:rPr lang="en-GB" dirty="0" smtClean="0">
                <a:sym typeface="Wingdings" panose="05000000000000000000" pitchFamily="2" charset="2"/>
              </a:rPr>
              <a:t> adjusting from R&amp;D output to GFCF </a:t>
            </a:r>
            <a:r>
              <a:rPr lang="en-GB" dirty="0" smtClean="0">
                <a:sym typeface="Wingdings" panose="05000000000000000000" pitchFamily="2" charset="2"/>
              </a:rPr>
              <a:t>in National Accounts</a:t>
            </a:r>
          </a:p>
          <a:p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Issues:</a:t>
            </a:r>
          </a:p>
          <a:p>
            <a:pPr lvl="1"/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Some 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IPP-related flows may be subsumed in BOP income measures</a:t>
            </a:r>
          </a:p>
          <a:p>
            <a:pPr lvl="1"/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Arms length principle. As 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with all IPPs, can be difficult to identify economic 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owners</a:t>
            </a:r>
          </a:p>
          <a:p>
            <a:pPr lvl="1"/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R&amp;D </a:t>
            </a:r>
            <a:r>
              <a:rPr lang="en-GB" dirty="0">
                <a:solidFill>
                  <a:schemeClr val="bg1">
                    <a:lumMod val="75000"/>
                  </a:schemeClr>
                </a:solidFill>
              </a:rPr>
              <a:t>services 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trade cover transactions relating to both current  and past R&amp;D. Frascati approach covers current production of R&amp;D only.</a:t>
            </a:r>
            <a:endParaRPr lang="en-GB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chemeClr val="bg1">
                    <a:lumMod val="75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  <a:sym typeface="Wingdings" panose="05000000000000000000" pitchFamily="2" charset="2"/>
              </a:rPr>
              <a:t>Frascati 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  <a:sym typeface="Wingdings" panose="05000000000000000000" pitchFamily="2" charset="2"/>
              </a:rPr>
              <a:t>data on funding flows provide complementary information</a:t>
            </a:r>
            <a:endParaRPr lang="en-GB" dirty="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Capturing R&amp;D globalisation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64AA1E-4DDE-4402-943B-7A07D0ABE40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19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Imported R&amp;D adds to total supply, exported R&amp;D subtracts (use in IO)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64AA1E-4DDE-4402-943B-7A07D0ABE406}" type="slidenum">
              <a:rPr lang="en-GB" smtClean="0"/>
              <a:t>7</a:t>
            </a:fld>
            <a:endParaRPr lang="en-GB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372140550"/>
              </p:ext>
            </p:extLst>
          </p:nvPr>
        </p:nvGraphicFramePr>
        <p:xfrm>
          <a:off x="0" y="1844824"/>
          <a:ext cx="8827334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323528" y="1412776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Net imports (imports </a:t>
            </a:r>
            <a:r>
              <a:rPr lang="en-GB" b="1" i="1" dirty="0"/>
              <a:t>minus</a:t>
            </a:r>
            <a:r>
              <a:rPr lang="en-GB" b="1" dirty="0"/>
              <a:t> exports) of all R&amp;D services (SJ1), 2016</a:t>
            </a:r>
          </a:p>
          <a:p>
            <a:pPr algn="ctr"/>
            <a:r>
              <a:rPr lang="en-GB" dirty="0"/>
              <a:t>As a percentage of GDP</a:t>
            </a:r>
          </a:p>
        </p:txBody>
      </p:sp>
      <p:sp>
        <p:nvSpPr>
          <p:cNvPr id="7" name="Rectangle 6"/>
          <p:cNvSpPr/>
          <p:nvPr/>
        </p:nvSpPr>
        <p:spPr>
          <a:xfrm>
            <a:off x="323528" y="6311015"/>
            <a:ext cx="81440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i="1" dirty="0"/>
              <a:t>Source:</a:t>
            </a:r>
            <a:r>
              <a:rPr lang="en-GB" sz="1200" dirty="0"/>
              <a:t> OECD Trade in Services by Partner Country database (</a:t>
            </a:r>
            <a:r>
              <a:rPr lang="en-GB" sz="1200" u="sng" dirty="0">
                <a:hlinkClick r:id="rId4"/>
              </a:rPr>
              <a:t>http://oe.cd/2dm</a:t>
            </a:r>
            <a:r>
              <a:rPr lang="en-GB" sz="1200" dirty="0"/>
              <a:t>), OECD National Accounts database (</a:t>
            </a:r>
            <a:r>
              <a:rPr lang="en-GB" sz="1200" u="sng" dirty="0">
                <a:hlinkClick r:id="rId5"/>
              </a:rPr>
              <a:t>http://oe.cd/1Fb</a:t>
            </a:r>
            <a:r>
              <a:rPr lang="en-GB" sz="1200" dirty="0"/>
              <a:t>), </a:t>
            </a:r>
            <a:r>
              <a:rPr lang="en-GB" sz="1200" dirty="0" smtClean="0"/>
              <a:t>UK Office </a:t>
            </a:r>
            <a:r>
              <a:rPr lang="en-GB" sz="1200" dirty="0"/>
              <a:t>for National Statistics</a:t>
            </a:r>
          </a:p>
        </p:txBody>
      </p:sp>
    </p:spTree>
    <p:extLst>
      <p:ext uri="{BB962C8B-B14F-4D97-AF65-F5344CB8AC3E}">
        <p14:creationId xmlns:p14="http://schemas.microsoft.com/office/powerpoint/2010/main" val="62969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484784"/>
            <a:ext cx="8218800" cy="5040560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R&amp;D </a:t>
            </a:r>
            <a:r>
              <a:rPr lang="en-GB" dirty="0" smtClean="0"/>
              <a:t>trade in services statistics</a:t>
            </a:r>
          </a:p>
          <a:p>
            <a:pPr lvl="1">
              <a:buFont typeface="Wingdings"/>
              <a:buChar char="à"/>
            </a:pPr>
            <a:r>
              <a:rPr lang="en-GB" dirty="0" smtClean="0">
                <a:sym typeface="Wingdings" panose="05000000000000000000" pitchFamily="2" charset="2"/>
              </a:rPr>
              <a:t>commonly used </a:t>
            </a:r>
            <a:r>
              <a:rPr lang="en-GB" dirty="0" smtClean="0">
                <a:sym typeface="Wingdings" panose="05000000000000000000" pitchFamily="2" charset="2"/>
              </a:rPr>
              <a:t>in</a:t>
            </a:r>
            <a:r>
              <a:rPr lang="en-GB" dirty="0" smtClean="0">
                <a:sym typeface="Wingdings" panose="05000000000000000000" pitchFamily="2" charset="2"/>
              </a:rPr>
              <a:t> adjusting from R&amp;D output to GFCF </a:t>
            </a:r>
            <a:r>
              <a:rPr lang="en-GB" dirty="0" smtClean="0">
                <a:sym typeface="Wingdings" panose="05000000000000000000" pitchFamily="2" charset="2"/>
              </a:rPr>
              <a:t>in National Accounts</a:t>
            </a:r>
          </a:p>
          <a:p>
            <a:r>
              <a:rPr lang="en-GB" dirty="0" smtClean="0"/>
              <a:t>Issues:</a:t>
            </a:r>
          </a:p>
          <a:p>
            <a:pPr lvl="1"/>
            <a:r>
              <a:rPr lang="en-GB" dirty="0" smtClean="0"/>
              <a:t>Some </a:t>
            </a:r>
            <a:r>
              <a:rPr lang="en-GB" dirty="0" smtClean="0"/>
              <a:t>IPP-related flows may be subsumed in BOP income measures</a:t>
            </a:r>
          </a:p>
          <a:p>
            <a:pPr lvl="1"/>
            <a:r>
              <a:rPr lang="en-GB" dirty="0" smtClean="0"/>
              <a:t>Arms length principle. As </a:t>
            </a:r>
            <a:r>
              <a:rPr lang="en-GB" dirty="0" smtClean="0"/>
              <a:t>with all IPPs, can be difficult to identify economic </a:t>
            </a:r>
            <a:r>
              <a:rPr lang="en-GB" dirty="0" smtClean="0"/>
              <a:t>owners</a:t>
            </a:r>
          </a:p>
          <a:p>
            <a:pPr lvl="1"/>
            <a:r>
              <a:rPr lang="en-GB" dirty="0" smtClean="0"/>
              <a:t>R&amp;D </a:t>
            </a:r>
            <a:r>
              <a:rPr lang="en-GB" dirty="0"/>
              <a:t>services </a:t>
            </a:r>
            <a:r>
              <a:rPr lang="en-GB" dirty="0" smtClean="0"/>
              <a:t>trade cover transactions relating to both current  and past R&amp;D. Frascati approach covers current production of R&amp;D only.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sym typeface="Wingdings" panose="05000000000000000000" pitchFamily="2" charset="2"/>
              </a:rPr>
              <a:t> </a:t>
            </a:r>
            <a:r>
              <a:rPr lang="en-GB" dirty="0" smtClean="0">
                <a:sym typeface="Wingdings" panose="05000000000000000000" pitchFamily="2" charset="2"/>
              </a:rPr>
              <a:t>Frascati </a:t>
            </a:r>
            <a:r>
              <a:rPr lang="en-GB" dirty="0" smtClean="0">
                <a:sym typeface="Wingdings" panose="05000000000000000000" pitchFamily="2" charset="2"/>
              </a:rPr>
              <a:t>data on funding flows provide complementary information</a:t>
            </a: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Capturing R&amp;D globalisation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64AA1E-4DDE-4402-943B-7A07D0ABE40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56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RoW</a:t>
            </a:r>
            <a:r>
              <a:rPr lang="en-GB" dirty="0" smtClean="0"/>
              <a:t> R&amp;D funding dominated by affiliates (MNEs)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64AA1E-4DDE-4402-943B-7A07D0ABE406}" type="slidenum">
              <a:rPr lang="en-GB" smtClean="0"/>
              <a:t>9</a:t>
            </a:fld>
            <a:endParaRPr lang="en-GB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93996845"/>
              </p:ext>
            </p:extLst>
          </p:nvPr>
        </p:nvGraphicFramePr>
        <p:xfrm>
          <a:off x="179512" y="2025863"/>
          <a:ext cx="8568952" cy="4610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539552" y="1412776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Funding of Business R&amp;D by non-resident sources, 2015</a:t>
            </a:r>
          </a:p>
          <a:p>
            <a:pPr algn="ctr"/>
            <a:r>
              <a:rPr lang="en-GB" dirty="0"/>
              <a:t>Shares of total BERD funding from abroad, 2015</a:t>
            </a:r>
          </a:p>
        </p:txBody>
      </p:sp>
    </p:spTree>
    <p:extLst>
      <p:ext uri="{BB962C8B-B14F-4D97-AF65-F5344CB8AC3E}">
        <p14:creationId xmlns:p14="http://schemas.microsoft.com/office/powerpoint/2010/main" val="333617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ECD_English_white">
  <a:themeElements>
    <a:clrScheme name="OECD white">
      <a:dk1>
        <a:srgbClr val="727272"/>
      </a:dk1>
      <a:lt1>
        <a:sysClr val="window" lastClr="FFFFFF"/>
      </a:lt1>
      <a:dk2>
        <a:srgbClr val="006299"/>
      </a:dk2>
      <a:lt2>
        <a:srgbClr val="E6E6E6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ECD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OECD_English_white</Template>
  <TotalTime>6451</TotalTime>
  <Words>1853</Words>
  <Application>Microsoft Office PowerPoint</Application>
  <PresentationFormat>On-screen Show (4:3)</PresentationFormat>
  <Paragraphs>274</Paragraphs>
  <Slides>22</Slides>
  <Notes>13</Notes>
  <HiddenSlides>3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OECD_English_white</vt:lpstr>
      <vt:lpstr>Capturing international R&amp;D trade and financing flows:  what do available sources reveal about the structure of knowledge-based global production?</vt:lpstr>
      <vt:lpstr>Motivation</vt:lpstr>
      <vt:lpstr>R&amp;D is subject to globalising forces</vt:lpstr>
      <vt:lpstr>R&amp;D globalisation is multidimensional</vt:lpstr>
      <vt:lpstr>Economic ownership of R&amp;D a key organising concept</vt:lpstr>
      <vt:lpstr>Capturing R&amp;D globalisation</vt:lpstr>
      <vt:lpstr>Imported R&amp;D adds to total supply, exported R&amp;D subtracts (use in IO)</vt:lpstr>
      <vt:lpstr>Capturing R&amp;D globalisation</vt:lpstr>
      <vt:lpstr>RoW R&amp;D funding dominated by affiliates (MNEs)</vt:lpstr>
      <vt:lpstr>Same for R&amp;D services trade stats</vt:lpstr>
      <vt:lpstr>But R&amp;D services exports much larger than Business R&amp;D funded by RoW</vt:lpstr>
      <vt:lpstr>Why? 1. Trade stats R&amp;D reporting is broader than Frascati R&amp;D</vt:lpstr>
      <vt:lpstr>Why?</vt:lpstr>
      <vt:lpstr>Why?  4. Both affected by MNE complexity</vt:lpstr>
      <vt:lpstr>Useful further information is possible</vt:lpstr>
      <vt:lpstr>R&amp;D employment vs expenditures in FCAs</vt:lpstr>
      <vt:lpstr>Concordance of FCA R&amp;D data</vt:lpstr>
      <vt:lpstr>Conclusions/areas for further work</vt:lpstr>
      <vt:lpstr>Conclusions/areas for further work</vt:lpstr>
      <vt:lpstr>Most business R&amp;D domestically funded </vt:lpstr>
      <vt:lpstr>But RoW funding share rising</vt:lpstr>
      <vt:lpstr>Economic ownership of R&amp;D as key organising concept</vt:lpstr>
    </vt:vector>
  </TitlesOfParts>
  <Company>OECD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GALINDO-RUEDA Fernando</dc:creator>
  <cp:lastModifiedBy>KER Daniel</cp:lastModifiedBy>
  <cp:revision>141</cp:revision>
  <dcterms:created xsi:type="dcterms:W3CDTF">2015-09-09T06:46:16Z</dcterms:created>
  <dcterms:modified xsi:type="dcterms:W3CDTF">2018-03-10T14:11:53Z</dcterms:modified>
</cp:coreProperties>
</file>