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312" r:id="rId2"/>
    <p:sldId id="335" r:id="rId3"/>
    <p:sldId id="478" r:id="rId4"/>
    <p:sldId id="437" r:id="rId5"/>
    <p:sldId id="414" r:id="rId6"/>
    <p:sldId id="479" r:id="rId7"/>
    <p:sldId id="459" r:id="rId8"/>
    <p:sldId id="352" r:id="rId9"/>
    <p:sldId id="475" r:id="rId10"/>
    <p:sldId id="472" r:id="rId11"/>
    <p:sldId id="321" r:id="rId12"/>
    <p:sldId id="322" r:id="rId13"/>
    <p:sldId id="413" r:id="rId14"/>
    <p:sldId id="477" r:id="rId15"/>
    <p:sldId id="342" r:id="rId16"/>
    <p:sldId id="469" r:id="rId17"/>
    <p:sldId id="476" r:id="rId18"/>
    <p:sldId id="470" r:id="rId19"/>
    <p:sldId id="471" r:id="rId20"/>
    <p:sldId id="440" r:id="rId21"/>
    <p:sldId id="441" r:id="rId22"/>
    <p:sldId id="444" r:id="rId23"/>
    <p:sldId id="445" r:id="rId24"/>
    <p:sldId id="446" r:id="rId25"/>
    <p:sldId id="465" r:id="rId26"/>
    <p:sldId id="447" r:id="rId27"/>
    <p:sldId id="448" r:id="rId28"/>
    <p:sldId id="450" r:id="rId29"/>
    <p:sldId id="451" r:id="rId30"/>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san helper" initials="sh" lastIdx="3" clrIdx="0">
    <p:extLst>
      <p:ext uri="{19B8F6BF-5375-455C-9EA6-DF929625EA0E}">
        <p15:presenceInfo xmlns:p15="http://schemas.microsoft.com/office/powerpoint/2012/main" userId="3677cef9fced41e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p:cViewPr varScale="1">
        <p:scale>
          <a:sx n="63" d="100"/>
          <a:sy n="63" d="100"/>
        </p:scale>
        <p:origin x="222" y="60"/>
      </p:cViewPr>
      <p:guideLst>
        <p:guide orient="horz" pos="2160"/>
        <p:guide pos="3840"/>
      </p:guideLst>
    </p:cSldViewPr>
  </p:slideViewPr>
  <p:outlineViewPr>
    <p:cViewPr>
      <p:scale>
        <a:sx n="33" d="100"/>
        <a:sy n="33" d="100"/>
      </p:scale>
      <p:origin x="0" y="-18054"/>
    </p:cViewPr>
  </p:outlineViewPr>
  <p:notesTextViewPr>
    <p:cViewPr>
      <p:scale>
        <a:sx n="3" d="2"/>
        <a:sy n="3" d="2"/>
      </p:scale>
      <p:origin x="0" y="0"/>
    </p:cViewPr>
  </p:notesTextViewPr>
  <p:sorterViewPr>
    <p:cViewPr>
      <p:scale>
        <a:sx n="160" d="100"/>
        <a:sy n="160" d="100"/>
      </p:scale>
      <p:origin x="0" y="-204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7672EED-32B1-4114-9B63-4196C210764E}" type="datetimeFigureOut">
              <a:rPr lang="en-US"/>
              <a:pPr>
                <a:defRPr/>
              </a:pPr>
              <a:t>4/8/2021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A0BD3FB3-5585-4A2C-9AEC-E4A06F7867F9}" type="slidenum">
              <a:rPr lang="en-US" altLang="en-US"/>
              <a:pPr/>
              <a:t>‹#›</a:t>
            </a:fld>
            <a:endParaRPr lang="en-US" altLang="en-US"/>
          </a:p>
        </p:txBody>
      </p:sp>
    </p:spTree>
    <p:extLst>
      <p:ext uri="{BB962C8B-B14F-4D97-AF65-F5344CB8AC3E}">
        <p14:creationId xmlns:p14="http://schemas.microsoft.com/office/powerpoint/2010/main" val="36129454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Very</a:t>
            </a:r>
            <a:r>
              <a:rPr lang="en-US" baseline="0" dirty="0"/>
              <a:t> pleased to have this opportunity, and want to</a:t>
            </a:r>
            <a:r>
              <a:rPr lang="en-US" dirty="0"/>
              <a:t> intro my coauthor, Abdul </a:t>
            </a:r>
            <a:r>
              <a:rPr lang="en-US" dirty="0" err="1"/>
              <a:t>Munasib</a:t>
            </a:r>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1</a:t>
            </a:fld>
            <a:endParaRPr lang="en-US" dirty="0"/>
          </a:p>
        </p:txBody>
      </p:sp>
    </p:spTree>
    <p:extLst>
      <p:ext uri="{BB962C8B-B14F-4D97-AF65-F5344CB8AC3E}">
        <p14:creationId xmlns:p14="http://schemas.microsoft.com/office/powerpoint/2010/main" val="39896815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sym typeface="Wingdings" panose="05000000000000000000" pitchFamily="2" charset="2"/>
            </a:endParaRPr>
          </a:p>
        </p:txBody>
      </p:sp>
      <p:sp>
        <p:nvSpPr>
          <p:cNvPr id="4" name="Slide Number Placeholder 3"/>
          <p:cNvSpPr>
            <a:spLocks noGrp="1"/>
          </p:cNvSpPr>
          <p:nvPr>
            <p:ph type="sldNum" sz="quarter" idx="5"/>
          </p:nvPr>
        </p:nvSpPr>
        <p:spPr/>
        <p:txBody>
          <a:bodyPr/>
          <a:lstStyle/>
          <a:p>
            <a:fld id="{A0BD3FB3-5585-4A2C-9AEC-E4A06F7867F9}" type="slidenum">
              <a:rPr lang="en-US" altLang="en-US" smtClean="0"/>
              <a:pPr/>
              <a:t>13</a:t>
            </a:fld>
            <a:endParaRPr lang="en-US" altLang="en-US"/>
          </a:p>
        </p:txBody>
      </p:sp>
    </p:spTree>
    <p:extLst>
      <p:ext uri="{BB962C8B-B14F-4D97-AF65-F5344CB8AC3E}">
        <p14:creationId xmlns:p14="http://schemas.microsoft.com/office/powerpoint/2010/main" val="649314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Since</a:t>
            </a:r>
            <a:r>
              <a:rPr lang="en-US" baseline="0" dirty="0"/>
              <a:t> all cars have roughly the same parts, this variance would be surprising to TC analyst</a:t>
            </a:r>
          </a:p>
          <a:p>
            <a:endParaRPr lang="en-US" baseline="0" dirty="0"/>
          </a:p>
          <a:p>
            <a:r>
              <a:rPr lang="en-US" baseline="0" dirty="0"/>
              <a:t>Can ‘t confirm that any of these companies are in our data set</a:t>
            </a:r>
          </a:p>
          <a:p>
            <a:endParaRPr lang="en-US" dirty="0"/>
          </a:p>
        </p:txBody>
      </p:sp>
      <p:sp>
        <p:nvSpPr>
          <p:cNvPr id="4" name="Slide Number Placeholder 3"/>
          <p:cNvSpPr>
            <a:spLocks noGrp="1"/>
          </p:cNvSpPr>
          <p:nvPr>
            <p:ph type="sldNum" sz="quarter" idx="10"/>
          </p:nvPr>
        </p:nvSpPr>
        <p:spPr/>
        <p:txBody>
          <a:bodyPr/>
          <a:lstStyle/>
          <a:p>
            <a:fld id="{A0BD3FB3-5585-4A2C-9AEC-E4A06F7867F9}" type="slidenum">
              <a:rPr lang="en-US" altLang="en-US" smtClean="0"/>
              <a:pPr/>
              <a:t>15</a:t>
            </a:fld>
            <a:endParaRPr lang="en-US" altLang="en-US"/>
          </a:p>
        </p:txBody>
      </p:sp>
    </p:spTree>
    <p:extLst>
      <p:ext uri="{BB962C8B-B14F-4D97-AF65-F5344CB8AC3E}">
        <p14:creationId xmlns:p14="http://schemas.microsoft.com/office/powerpoint/2010/main" val="32773538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BD3FB3-5585-4A2C-9AEC-E4A06F7867F9}" type="slidenum">
              <a:rPr lang="en-US" altLang="en-US" smtClean="0"/>
              <a:pPr/>
              <a:t>16</a:t>
            </a:fld>
            <a:endParaRPr lang="en-US" altLang="en-US"/>
          </a:p>
        </p:txBody>
      </p:sp>
    </p:spTree>
    <p:extLst>
      <p:ext uri="{BB962C8B-B14F-4D97-AF65-F5344CB8AC3E}">
        <p14:creationId xmlns:p14="http://schemas.microsoft.com/office/powerpoint/2010/main" val="16092553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Prod </a:t>
            </a:r>
            <a:r>
              <a:rPr lang="en-US" dirty="0" err="1"/>
              <a:t>fe</a:t>
            </a:r>
            <a:r>
              <a:rPr lang="en-US" dirty="0"/>
              <a:t> alone are sig : last row</a:t>
            </a:r>
          </a:p>
        </p:txBody>
      </p:sp>
      <p:sp>
        <p:nvSpPr>
          <p:cNvPr id="4" name="Slide Number Placeholder 3"/>
          <p:cNvSpPr>
            <a:spLocks noGrp="1"/>
          </p:cNvSpPr>
          <p:nvPr>
            <p:ph type="sldNum" sz="quarter" idx="10"/>
          </p:nvPr>
        </p:nvSpPr>
        <p:spPr/>
        <p:txBody>
          <a:bodyPr/>
          <a:lstStyle/>
          <a:p>
            <a:fld id="{A0BD3FB3-5585-4A2C-9AEC-E4A06F7867F9}" type="slidenum">
              <a:rPr lang="en-US" altLang="en-US" smtClean="0"/>
              <a:pPr/>
              <a:t>21</a:t>
            </a:fld>
            <a:endParaRPr lang="en-US" altLang="en-US"/>
          </a:p>
        </p:txBody>
      </p:sp>
    </p:spTree>
    <p:extLst>
      <p:ext uri="{BB962C8B-B14F-4D97-AF65-F5344CB8AC3E}">
        <p14:creationId xmlns:p14="http://schemas.microsoft.com/office/powerpoint/2010/main" val="22928338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BD3FB3-5585-4A2C-9AEC-E4A06F7867F9}" type="slidenum">
              <a:rPr lang="en-US" altLang="en-US" smtClean="0"/>
              <a:pPr/>
              <a:t>25</a:t>
            </a:fld>
            <a:endParaRPr lang="en-US" altLang="en-US"/>
          </a:p>
        </p:txBody>
      </p:sp>
    </p:spTree>
    <p:extLst>
      <p:ext uri="{BB962C8B-B14F-4D97-AF65-F5344CB8AC3E}">
        <p14:creationId xmlns:p14="http://schemas.microsoft.com/office/powerpoint/2010/main" val="611175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1" dirty="0"/>
              <a:t>The Evolution of the Toyota Production System</a:t>
            </a:r>
          </a:p>
          <a:p>
            <a:r>
              <a:rPr lang="en-US" dirty="0"/>
              <a:t>Authors: </a:t>
            </a:r>
            <a:r>
              <a:rPr lang="en-US" b="1" dirty="0"/>
              <a:t>Wada</a:t>
            </a:r>
            <a:r>
              <a:rPr lang="en-US" dirty="0"/>
              <a:t>, Kazuo ; Springer, 2020</a:t>
            </a:r>
          </a:p>
          <a:p>
            <a:endParaRPr lang="en-US" dirty="0"/>
          </a:p>
        </p:txBody>
      </p:sp>
      <p:sp>
        <p:nvSpPr>
          <p:cNvPr id="4" name="Slide Number Placeholder 3"/>
          <p:cNvSpPr>
            <a:spLocks noGrp="1"/>
          </p:cNvSpPr>
          <p:nvPr>
            <p:ph type="sldNum" sz="quarter" idx="10"/>
          </p:nvPr>
        </p:nvSpPr>
        <p:spPr/>
        <p:txBody>
          <a:bodyPr/>
          <a:lstStyle/>
          <a:p>
            <a:fld id="{A0BD3FB3-5585-4A2C-9AEC-E4A06F7867F9}" type="slidenum">
              <a:rPr lang="en-US" altLang="en-US" smtClean="0"/>
              <a:pPr/>
              <a:t>3</a:t>
            </a:fld>
            <a:endParaRPr lang="en-US" altLang="en-US"/>
          </a:p>
        </p:txBody>
      </p:sp>
    </p:spTree>
    <p:extLst>
      <p:ext uri="{BB962C8B-B14F-4D97-AF65-F5344CB8AC3E}">
        <p14:creationId xmlns:p14="http://schemas.microsoft.com/office/powerpoint/2010/main" val="643103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Investment: Toyota</a:t>
            </a:r>
            <a:r>
              <a:rPr lang="en-US" baseline="0" dirty="0"/>
              <a:t> incurs</a:t>
            </a:r>
            <a:r>
              <a:rPr lang="en-US" dirty="0"/>
              <a:t> start-up</a:t>
            </a:r>
            <a:r>
              <a:rPr lang="en-US" baseline="0" dirty="0"/>
              <a:t> cost (largely fixed) of </a:t>
            </a:r>
            <a:r>
              <a:rPr lang="en-US" dirty="0"/>
              <a:t>organizing</a:t>
            </a:r>
            <a:r>
              <a:rPr lang="en-US" baseline="0" dirty="0"/>
              <a:t> supplier associations so suppliers can learn Toyota’s techniques for set-up, quality control, etc. and a per-supplier cost (</a:t>
            </a:r>
            <a:r>
              <a:rPr lang="en-US" baseline="0" dirty="0" err="1"/>
              <a:t>eg</a:t>
            </a:r>
            <a:r>
              <a:rPr lang="en-US" baseline="0" dirty="0"/>
              <a:t>, of </a:t>
            </a:r>
            <a:r>
              <a:rPr lang="en-US" dirty="0"/>
              <a:t>sending engineers to the supplier’s plant). </a:t>
            </a:r>
          </a:p>
        </p:txBody>
      </p:sp>
      <p:sp>
        <p:nvSpPr>
          <p:cNvPr id="4" name="Slide Number Placeholder 3"/>
          <p:cNvSpPr>
            <a:spLocks noGrp="1"/>
          </p:cNvSpPr>
          <p:nvPr>
            <p:ph type="sldNum" sz="quarter" idx="10"/>
          </p:nvPr>
        </p:nvSpPr>
        <p:spPr/>
        <p:txBody>
          <a:bodyPr/>
          <a:lstStyle/>
          <a:p>
            <a:fld id="{A0BD3FB3-5585-4A2C-9AEC-E4A06F7867F9}" type="slidenum">
              <a:rPr lang="en-US" altLang="en-US" smtClean="0"/>
              <a:pPr/>
              <a:t>5</a:t>
            </a:fld>
            <a:endParaRPr lang="en-US" altLang="en-US"/>
          </a:p>
        </p:txBody>
      </p:sp>
    </p:spTree>
    <p:extLst>
      <p:ext uri="{BB962C8B-B14F-4D97-AF65-F5344CB8AC3E}">
        <p14:creationId xmlns:p14="http://schemas.microsoft.com/office/powerpoint/2010/main" val="3086085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BD3FB3-5585-4A2C-9AEC-E4A06F7867F9}" type="slidenum">
              <a:rPr lang="en-US" altLang="en-US" smtClean="0"/>
              <a:pPr/>
              <a:t>6</a:t>
            </a:fld>
            <a:endParaRPr lang="en-US" altLang="en-US"/>
          </a:p>
        </p:txBody>
      </p:sp>
    </p:spTree>
    <p:extLst>
      <p:ext uri="{BB962C8B-B14F-4D97-AF65-F5344CB8AC3E}">
        <p14:creationId xmlns:p14="http://schemas.microsoft.com/office/powerpoint/2010/main" val="3375167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8132"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75E2AB6-D2CF-43E8-9810-3DE5100B70F0}" type="slidenum">
              <a:rPr lang="en-US" altLang="en-US">
                <a:latin typeface="Calibri" panose="020F0502020204030204" pitchFamily="34" charset="0"/>
              </a:rPr>
              <a:pPr eaLnBrk="1" hangingPunct="1"/>
              <a:t>8</a:t>
            </a:fld>
            <a:endParaRPr lang="en-US" altLang="en-US">
              <a:latin typeface="Calibri" panose="020F0502020204030204" pitchFamily="34" charset="0"/>
            </a:endParaRPr>
          </a:p>
        </p:txBody>
      </p:sp>
    </p:spTree>
    <p:extLst>
      <p:ext uri="{BB962C8B-B14F-4D97-AF65-F5344CB8AC3E}">
        <p14:creationId xmlns:p14="http://schemas.microsoft.com/office/powerpoint/2010/main" val="1451012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US VMs as well as J have organization-wide</a:t>
            </a:r>
            <a:r>
              <a:rPr lang="en-US" baseline="0" dirty="0"/>
              <a:t> governance practices</a:t>
            </a:r>
            <a:endParaRPr lang="en-US" dirty="0"/>
          </a:p>
        </p:txBody>
      </p:sp>
      <p:sp>
        <p:nvSpPr>
          <p:cNvPr id="4" name="Slide Number Placeholder 3"/>
          <p:cNvSpPr>
            <a:spLocks noGrp="1"/>
          </p:cNvSpPr>
          <p:nvPr>
            <p:ph type="sldNum" sz="quarter" idx="10"/>
          </p:nvPr>
        </p:nvSpPr>
        <p:spPr/>
        <p:txBody>
          <a:bodyPr/>
          <a:lstStyle/>
          <a:p>
            <a:fld id="{A0BD3FB3-5585-4A2C-9AEC-E4A06F7867F9}" type="slidenum">
              <a:rPr lang="en-US" altLang="en-US" smtClean="0"/>
              <a:pPr/>
              <a:t>9</a:t>
            </a:fld>
            <a:endParaRPr lang="en-US" altLang="en-US"/>
          </a:p>
        </p:txBody>
      </p:sp>
    </p:spTree>
    <p:extLst>
      <p:ext uri="{BB962C8B-B14F-4D97-AF65-F5344CB8AC3E}">
        <p14:creationId xmlns:p14="http://schemas.microsoft.com/office/powerpoint/2010/main" val="1214252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BD3FB3-5585-4A2C-9AEC-E4A06F7867F9}" type="slidenum">
              <a:rPr lang="en-US" altLang="en-US" smtClean="0"/>
              <a:pPr/>
              <a:t>10</a:t>
            </a:fld>
            <a:endParaRPr lang="en-US" altLang="en-US"/>
          </a:p>
        </p:txBody>
      </p:sp>
    </p:spTree>
    <p:extLst>
      <p:ext uri="{BB962C8B-B14F-4D97-AF65-F5344CB8AC3E}">
        <p14:creationId xmlns:p14="http://schemas.microsoft.com/office/powerpoint/2010/main" val="1445715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sz="1400" dirty="0">
              <a:latin typeface="+mn-lt"/>
            </a:endParaRPr>
          </a:p>
        </p:txBody>
      </p:sp>
      <p:sp>
        <p:nvSpPr>
          <p:cNvPr id="4" name="Slide Number Placeholder 3"/>
          <p:cNvSpPr>
            <a:spLocks noGrp="1"/>
          </p:cNvSpPr>
          <p:nvPr>
            <p:ph type="sldNum" sz="quarter" idx="10"/>
          </p:nvPr>
        </p:nvSpPr>
        <p:spPr/>
        <p:txBody>
          <a:bodyPr/>
          <a:lstStyle/>
          <a:p>
            <a:fld id="{5CEB353C-816D-A442-BDDB-FEC34ABCCCAA}" type="slidenum">
              <a:rPr lang="en-US" smtClean="0"/>
              <a:t>11</a:t>
            </a:fld>
            <a:endParaRPr lang="en-US" dirty="0"/>
          </a:p>
        </p:txBody>
      </p:sp>
    </p:spTree>
    <p:extLst>
      <p:ext uri="{BB962C8B-B14F-4D97-AF65-F5344CB8AC3E}">
        <p14:creationId xmlns:p14="http://schemas.microsoft.com/office/powerpoint/2010/main" val="1730594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400" dirty="0"/>
              <a:t>Robustness test: use individual OEM dummies instead of a single Japan dummy.</a:t>
            </a:r>
          </a:p>
          <a:p>
            <a:r>
              <a:rPr lang="en-US" sz="1400" dirty="0"/>
              <a:t>Finding: </a:t>
            </a:r>
            <a:r>
              <a:rPr lang="en-US" sz="1400" b="1" dirty="0"/>
              <a:t>The sign and significance of the individual OEM dummies strongly support the sign and significance of the Japan dummy of regressions </a:t>
            </a:r>
            <a:r>
              <a:rPr lang="en-US" sz="1400" dirty="0"/>
              <a:t> </a:t>
            </a:r>
          </a:p>
          <a:p>
            <a:endParaRPr lang="en-US" sz="1400" dirty="0">
              <a:latin typeface="+mn-lt"/>
            </a:endParaRPr>
          </a:p>
          <a:p>
            <a:r>
              <a:rPr lang="en-US" sz="1400" dirty="0">
                <a:latin typeface="+mn-lt"/>
              </a:rPr>
              <a:t>How do we calculate standard</a:t>
            </a:r>
            <a:r>
              <a:rPr lang="en-US" sz="1400" baseline="0" dirty="0">
                <a:latin typeface="+mn-lt"/>
              </a:rPr>
              <a:t> errors of the </a:t>
            </a:r>
            <a:r>
              <a:rPr lang="en-US" sz="1400" baseline="0" dirty="0" err="1">
                <a:latin typeface="+mn-lt"/>
              </a:rPr>
              <a:t>avg</a:t>
            </a:r>
            <a:r>
              <a:rPr lang="en-US" sz="1400" baseline="0" dirty="0">
                <a:latin typeface="+mn-lt"/>
              </a:rPr>
              <a:t>? </a:t>
            </a:r>
            <a:endParaRPr lang="en-US" sz="1400" dirty="0">
              <a:latin typeface="+mn-lt"/>
            </a:endParaRPr>
          </a:p>
        </p:txBody>
      </p:sp>
      <p:sp>
        <p:nvSpPr>
          <p:cNvPr id="4" name="Slide Number Placeholder 3"/>
          <p:cNvSpPr>
            <a:spLocks noGrp="1"/>
          </p:cNvSpPr>
          <p:nvPr>
            <p:ph type="sldNum" sz="quarter" idx="10"/>
          </p:nvPr>
        </p:nvSpPr>
        <p:spPr/>
        <p:txBody>
          <a:bodyPr/>
          <a:lstStyle/>
          <a:p>
            <a:fld id="{5CEB353C-816D-A442-BDDB-FEC34ABCCCAA}" type="slidenum">
              <a:rPr lang="en-US" smtClean="0"/>
              <a:t>12</a:t>
            </a:fld>
            <a:endParaRPr lang="en-US" dirty="0"/>
          </a:p>
        </p:txBody>
      </p:sp>
    </p:spTree>
    <p:extLst>
      <p:ext uri="{BB962C8B-B14F-4D97-AF65-F5344CB8AC3E}">
        <p14:creationId xmlns:p14="http://schemas.microsoft.com/office/powerpoint/2010/main" val="170646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8B419248-074C-41CC-9C13-DE070B4BE998}" type="datetime1">
              <a:rPr lang="en-US" smtClean="0"/>
              <a:t>4/8/2021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848CA52-7F8F-457C-B005-36234F43092E}" type="slidenum">
              <a:rPr lang="en-US" altLang="en-US"/>
              <a:pPr/>
              <a:t>‹#›</a:t>
            </a:fld>
            <a:endParaRPr lang="en-US" altLang="en-US"/>
          </a:p>
        </p:txBody>
      </p:sp>
    </p:spTree>
    <p:extLst>
      <p:ext uri="{BB962C8B-B14F-4D97-AF65-F5344CB8AC3E}">
        <p14:creationId xmlns:p14="http://schemas.microsoft.com/office/powerpoint/2010/main" val="2040162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734234E-A3B5-4537-9B8A-3EAC6F23A5F5}" type="datetime1">
              <a:rPr lang="en-US" smtClean="0"/>
              <a:t>4/8/2021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0AEA8D6-B17B-47EB-A3A6-908986B25DD2}" type="slidenum">
              <a:rPr lang="en-US" altLang="en-US"/>
              <a:pPr/>
              <a:t>‹#›</a:t>
            </a:fld>
            <a:endParaRPr lang="en-US" altLang="en-US"/>
          </a:p>
        </p:txBody>
      </p:sp>
    </p:spTree>
    <p:extLst>
      <p:ext uri="{BB962C8B-B14F-4D97-AF65-F5344CB8AC3E}">
        <p14:creationId xmlns:p14="http://schemas.microsoft.com/office/powerpoint/2010/main" val="3807367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534E79C-05F7-4F13-BB3B-C2452CDD46FE}" type="datetime1">
              <a:rPr lang="en-US" smtClean="0"/>
              <a:t>4/8/2021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E094E3A-C230-486B-A082-50FDFBE9573D}" type="slidenum">
              <a:rPr lang="en-US" altLang="en-US"/>
              <a:pPr/>
              <a:t>‹#›</a:t>
            </a:fld>
            <a:endParaRPr lang="en-US" altLang="en-US"/>
          </a:p>
        </p:txBody>
      </p:sp>
    </p:spTree>
    <p:extLst>
      <p:ext uri="{BB962C8B-B14F-4D97-AF65-F5344CB8AC3E}">
        <p14:creationId xmlns:p14="http://schemas.microsoft.com/office/powerpoint/2010/main" val="4149268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152400"/>
            <a:ext cx="10972800" cy="1143000"/>
          </a:xfrm>
        </p:spPr>
        <p:txBody>
          <a:bodyPr/>
          <a:lstStyle>
            <a:lvl1pPr algn="l">
              <a:defRPr sz="3600" b="1">
                <a:solidFill>
                  <a:schemeClr val="bg1">
                    <a:lumMod val="50000"/>
                  </a:schemeClr>
                </a:solidFill>
              </a:defRPr>
            </a:lvl1pPr>
          </a:lstStyle>
          <a:p>
            <a:r>
              <a:rPr lang="en-US" dirty="0"/>
              <a:t>Click to edit master title style</a:t>
            </a:r>
          </a:p>
        </p:txBody>
      </p:sp>
      <p:sp>
        <p:nvSpPr>
          <p:cNvPr id="3" name="Content Placeholder 2"/>
          <p:cNvSpPr>
            <a:spLocks noGrp="1"/>
          </p:cNvSpPr>
          <p:nvPr>
            <p:ph idx="1"/>
          </p:nvPr>
        </p:nvSpPr>
        <p:spPr>
          <a:xfrm>
            <a:off x="609600" y="1417638"/>
            <a:ext cx="10972800" cy="4525963"/>
          </a:xfrm>
        </p:spPr>
        <p:txBody>
          <a:bodyPr/>
          <a:lstStyle>
            <a:lvl1pPr>
              <a:defRPr sz="2400" baseline="0"/>
            </a:lvl1pPr>
            <a:lvl2pPr>
              <a:defRPr sz="2000"/>
            </a:lvl2pPr>
            <a:lvl3pPr>
              <a:defRPr sz="16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AC385A6B-A9E4-4AE8-B922-4D4DE1C0D1E7}" type="datetime1">
              <a:rPr lang="en-US" smtClean="0"/>
              <a:t>4/8/2021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B581DD2-13B2-4BDB-AF7F-CF187A3CA9C3}" type="slidenum">
              <a:rPr lang="en-US" altLang="en-US"/>
              <a:pPr/>
              <a:t>‹#›</a:t>
            </a:fld>
            <a:endParaRPr lang="en-US" altLang="en-US"/>
          </a:p>
        </p:txBody>
      </p:sp>
    </p:spTree>
    <p:extLst>
      <p:ext uri="{BB962C8B-B14F-4D97-AF65-F5344CB8AC3E}">
        <p14:creationId xmlns:p14="http://schemas.microsoft.com/office/powerpoint/2010/main" val="3191068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9F218FB-FF10-4282-AFDE-BFA342464B2F}" type="datetime1">
              <a:rPr lang="en-US" smtClean="0"/>
              <a:t>4/8/2021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F9736B2-7795-4A65-8416-E4C5324DA705}" type="slidenum">
              <a:rPr lang="en-US" altLang="en-US"/>
              <a:pPr/>
              <a:t>‹#›</a:t>
            </a:fld>
            <a:endParaRPr lang="en-US" altLang="en-US"/>
          </a:p>
        </p:txBody>
      </p:sp>
    </p:spTree>
    <p:extLst>
      <p:ext uri="{BB962C8B-B14F-4D97-AF65-F5344CB8AC3E}">
        <p14:creationId xmlns:p14="http://schemas.microsoft.com/office/powerpoint/2010/main" val="410183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72A9FB6-2CE8-432D-9B80-BC51F907F749}" type="datetime1">
              <a:rPr lang="en-US" smtClean="0"/>
              <a:t>4/8/2021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E12512E-F60E-4965-81B7-DB845410FEEB}" type="slidenum">
              <a:rPr lang="en-US" altLang="en-US"/>
              <a:pPr/>
              <a:t>‹#›</a:t>
            </a:fld>
            <a:endParaRPr lang="en-US" altLang="en-US"/>
          </a:p>
        </p:txBody>
      </p:sp>
    </p:spTree>
    <p:extLst>
      <p:ext uri="{BB962C8B-B14F-4D97-AF65-F5344CB8AC3E}">
        <p14:creationId xmlns:p14="http://schemas.microsoft.com/office/powerpoint/2010/main" val="2699571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FEDF7843-E589-482C-9284-DBA9F12AAF11}" type="datetime1">
              <a:rPr lang="en-US" smtClean="0"/>
              <a:t>4/8/2021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2E103412-CEE2-4DD3-A5C6-3B0ECB30AB1D}" type="slidenum">
              <a:rPr lang="en-US" altLang="en-US"/>
              <a:pPr/>
              <a:t>‹#›</a:t>
            </a:fld>
            <a:endParaRPr lang="en-US" altLang="en-US"/>
          </a:p>
        </p:txBody>
      </p:sp>
    </p:spTree>
    <p:extLst>
      <p:ext uri="{BB962C8B-B14F-4D97-AF65-F5344CB8AC3E}">
        <p14:creationId xmlns:p14="http://schemas.microsoft.com/office/powerpoint/2010/main" val="830383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E7F2155F-483F-46F7-8A76-BD45CE5E9502}" type="datetime1">
              <a:rPr lang="en-US" smtClean="0"/>
              <a:t>4/8/2021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C2F41E17-D874-4794-AF58-BF7AC30A1526}" type="slidenum">
              <a:rPr lang="en-US" altLang="en-US"/>
              <a:pPr/>
              <a:t>‹#›</a:t>
            </a:fld>
            <a:endParaRPr lang="en-US" altLang="en-US"/>
          </a:p>
        </p:txBody>
      </p:sp>
    </p:spTree>
    <p:extLst>
      <p:ext uri="{BB962C8B-B14F-4D97-AF65-F5344CB8AC3E}">
        <p14:creationId xmlns:p14="http://schemas.microsoft.com/office/powerpoint/2010/main" val="902941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A3DFC8C-6CB4-45D3-B2C4-6D5608F285C8}" type="datetime1">
              <a:rPr lang="en-US" smtClean="0"/>
              <a:t>4/8/2021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54A15CE-FC17-471E-B1F3-7C2333DDA2A5}" type="slidenum">
              <a:rPr lang="en-US" altLang="en-US"/>
              <a:pPr/>
              <a:t>‹#›</a:t>
            </a:fld>
            <a:endParaRPr lang="en-US" altLang="en-US"/>
          </a:p>
        </p:txBody>
      </p:sp>
    </p:spTree>
    <p:extLst>
      <p:ext uri="{BB962C8B-B14F-4D97-AF65-F5344CB8AC3E}">
        <p14:creationId xmlns:p14="http://schemas.microsoft.com/office/powerpoint/2010/main" val="59444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1515AD0-DDEE-44BE-A1A0-36B5BD11F642}" type="datetime1">
              <a:rPr lang="en-US" smtClean="0"/>
              <a:t>4/8/2021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67C49F2-B977-45E0-9793-8535AEAF0890}" type="slidenum">
              <a:rPr lang="en-US" altLang="en-US"/>
              <a:pPr/>
              <a:t>‹#›</a:t>
            </a:fld>
            <a:endParaRPr lang="en-US" altLang="en-US"/>
          </a:p>
        </p:txBody>
      </p:sp>
    </p:spTree>
    <p:extLst>
      <p:ext uri="{BB962C8B-B14F-4D97-AF65-F5344CB8AC3E}">
        <p14:creationId xmlns:p14="http://schemas.microsoft.com/office/powerpoint/2010/main" val="2332150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B9688AE-449E-42C8-B6CD-0F437B7E04AA}" type="datetime1">
              <a:rPr lang="en-US" smtClean="0"/>
              <a:t>4/8/2021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0E3E29A-6EA0-430A-A689-6593B226D5D9}" type="slidenum">
              <a:rPr lang="en-US" altLang="en-US"/>
              <a:pPr/>
              <a:t>‹#›</a:t>
            </a:fld>
            <a:endParaRPr lang="en-US" altLang="en-US"/>
          </a:p>
        </p:txBody>
      </p:sp>
    </p:spTree>
    <p:extLst>
      <p:ext uri="{BB962C8B-B14F-4D97-AF65-F5344CB8AC3E}">
        <p14:creationId xmlns:p14="http://schemas.microsoft.com/office/powerpoint/2010/main" val="2823021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14ADA84-4AAA-4986-8D08-918AB8E29B2E}" type="datetime1">
              <a:rPr lang="en-US" smtClean="0"/>
              <a:t>4/8/2021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3FEDE38B-ADF3-4C9B-BCF2-4139D96B31C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Word_Document.docx"/></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936494B-01FE-4880-B95B-B35EAF390123}"/>
              </a:ext>
            </a:extLst>
          </p:cNvPr>
          <p:cNvSpPr/>
          <p:nvPr/>
        </p:nvSpPr>
        <p:spPr>
          <a:xfrm>
            <a:off x="381000" y="766227"/>
            <a:ext cx="11353800" cy="1138773"/>
          </a:xfrm>
          <a:prstGeom prst="rect">
            <a:avLst/>
          </a:prstGeom>
          <a:noFill/>
          <a:ln>
            <a:noFill/>
          </a:ln>
          <a:effectLst>
            <a:outerShdw blurRad="50800" dist="63500" dir="10800000" algn="r" rotWithShape="0">
              <a:schemeClr val="bg2">
                <a:lumMod val="50000"/>
                <a:alpha val="40000"/>
              </a:schemeClr>
            </a:outerShdw>
          </a:effectLst>
        </p:spPr>
        <p:style>
          <a:lnRef idx="0">
            <a:scrgbClr r="0" g="0" b="0"/>
          </a:lnRef>
          <a:fillRef idx="0">
            <a:scrgbClr r="0" g="0" b="0"/>
          </a:fillRef>
          <a:effectRef idx="0">
            <a:scrgbClr r="0" g="0" b="0"/>
          </a:effectRef>
          <a:fontRef idx="minor">
            <a:schemeClr val="lt1"/>
          </a:fontRef>
        </p:style>
        <p:txBody>
          <a:bodyPr wrap="square" lIns="91440" tIns="45720" rIns="91440" bIns="45720">
            <a:spAutoFit/>
          </a:bodyPr>
          <a:lstStyle/>
          <a:p>
            <a:pPr algn="ctr"/>
            <a:r>
              <a:rPr lang="en-US" sz="3400" b="1" dirty="0">
                <a:solidFill>
                  <a:schemeClr val="bg1">
                    <a:lumMod val="50000"/>
                  </a:schemeClr>
                </a:solidFill>
                <a:effectLst>
                  <a:outerShdw blurRad="50800" dist="190500" dir="8400000" algn="ctr" rotWithShape="0">
                    <a:schemeClr val="bg2">
                      <a:lumMod val="75000"/>
                      <a:alpha val="43000"/>
                    </a:schemeClr>
                  </a:outerShdw>
                </a:effectLst>
                <a:latin typeface="+mj-lt"/>
              </a:rPr>
              <a:t>Economies of scope and relational contracts: </a:t>
            </a:r>
          </a:p>
          <a:p>
            <a:pPr algn="ctr"/>
            <a:r>
              <a:rPr lang="en-US" sz="3400" b="1" dirty="0">
                <a:solidFill>
                  <a:schemeClr val="bg1">
                    <a:lumMod val="50000"/>
                  </a:schemeClr>
                </a:solidFill>
                <a:effectLst>
                  <a:outerShdw blurRad="50800" dist="190500" dir="8400000" algn="ctr" rotWithShape="0">
                    <a:schemeClr val="bg2">
                      <a:lumMod val="75000"/>
                      <a:alpha val="43000"/>
                    </a:schemeClr>
                  </a:outerShdw>
                </a:effectLst>
                <a:latin typeface="+mj-lt"/>
              </a:rPr>
              <a:t>Exploring global value chains in the automotive industry</a:t>
            </a:r>
            <a:endParaRPr lang="en-US" sz="3400" b="1" spc="50" dirty="0">
              <a:ln w="0"/>
              <a:solidFill>
                <a:schemeClr val="bg1">
                  <a:lumMod val="50000"/>
                </a:schemeClr>
              </a:solidFill>
              <a:effectLst>
                <a:outerShdw blurRad="50800" dist="190500" dir="8400000" algn="ctr" rotWithShape="0">
                  <a:schemeClr val="bg2">
                    <a:lumMod val="75000"/>
                    <a:alpha val="43000"/>
                  </a:schemeClr>
                </a:outerShdw>
              </a:effectLst>
              <a:latin typeface="+mj-lt"/>
            </a:endParaRPr>
          </a:p>
        </p:txBody>
      </p:sp>
      <p:sp>
        <p:nvSpPr>
          <p:cNvPr id="4" name="Rectangle 3">
            <a:extLst>
              <a:ext uri="{FF2B5EF4-FFF2-40B4-BE49-F238E27FC236}">
                <a16:creationId xmlns:a16="http://schemas.microsoft.com/office/drawing/2014/main" id="{65431F97-8107-47DD-A3E5-D5FD425B239A}"/>
              </a:ext>
            </a:extLst>
          </p:cNvPr>
          <p:cNvSpPr/>
          <p:nvPr/>
        </p:nvSpPr>
        <p:spPr>
          <a:xfrm>
            <a:off x="2917253" y="3207604"/>
            <a:ext cx="6421310" cy="830997"/>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lIns="91440" tIns="45720" rIns="91440" bIns="45720">
            <a:spAutoFit/>
          </a:bodyPr>
          <a:lstStyle/>
          <a:p>
            <a:pPr algn="ctr"/>
            <a:r>
              <a:rPr lang="en-US" sz="2400" b="1" spc="50" dirty="0">
                <a:ln w="0"/>
                <a:solidFill>
                  <a:schemeClr val="accent1">
                    <a:lumMod val="75000"/>
                  </a:schemeClr>
                </a:solidFill>
                <a:effectLst>
                  <a:innerShdw blurRad="63500" dist="50800" dir="13500000">
                    <a:srgbClr val="000000">
                      <a:alpha val="50000"/>
                    </a:srgbClr>
                  </a:innerShdw>
                </a:effectLst>
                <a:latin typeface="Cambria" panose="02040503050406030204" pitchFamily="18" charset="0"/>
              </a:rPr>
              <a:t>Susan Helper</a:t>
            </a:r>
            <a:r>
              <a:rPr lang="en-US" b="1" spc="50" dirty="0">
                <a:ln w="0"/>
                <a:solidFill>
                  <a:schemeClr val="accent1">
                    <a:lumMod val="75000"/>
                  </a:schemeClr>
                </a:solidFill>
                <a:effectLst>
                  <a:innerShdw blurRad="63500" dist="50800" dir="13500000">
                    <a:srgbClr val="000000">
                      <a:alpha val="50000"/>
                    </a:srgbClr>
                  </a:innerShdw>
                </a:effectLst>
                <a:latin typeface="Cambria" panose="02040503050406030204" pitchFamily="18" charset="0"/>
              </a:rPr>
              <a:t> </a:t>
            </a:r>
            <a:r>
              <a:rPr lang="en-US" sz="2000" b="1" spc="50" dirty="0">
                <a:ln w="0"/>
                <a:solidFill>
                  <a:schemeClr val="bg1">
                    <a:lumMod val="50000"/>
                  </a:schemeClr>
                </a:solidFill>
                <a:effectLst>
                  <a:innerShdw blurRad="63500" dist="50800" dir="13500000">
                    <a:srgbClr val="000000">
                      <a:alpha val="50000"/>
                    </a:srgbClr>
                  </a:innerShdw>
                </a:effectLst>
                <a:latin typeface="Cambria" panose="02040503050406030204" pitchFamily="18" charset="0"/>
                <a:sym typeface="Symbol" panose="05050102010706020507" pitchFamily="18" charset="2"/>
              </a:rPr>
              <a:t></a:t>
            </a:r>
            <a:r>
              <a:rPr lang="en-US" sz="2000" b="1" spc="50" dirty="0">
                <a:ln w="0"/>
                <a:solidFill>
                  <a:schemeClr val="accent6">
                    <a:lumMod val="75000"/>
                  </a:schemeClr>
                </a:solidFill>
                <a:effectLst>
                  <a:innerShdw blurRad="63500" dist="50800" dir="13500000">
                    <a:srgbClr val="000000">
                      <a:alpha val="50000"/>
                    </a:srgbClr>
                  </a:innerShdw>
                </a:effectLst>
                <a:latin typeface="Cambria" panose="02040503050406030204" pitchFamily="18" charset="0"/>
                <a:sym typeface="Symbol" panose="05050102010706020507" pitchFamily="18" charset="2"/>
              </a:rPr>
              <a:t> Case Western Reserve University</a:t>
            </a:r>
          </a:p>
          <a:p>
            <a:pPr algn="ctr"/>
            <a:r>
              <a:rPr lang="en-US" sz="2400" b="1" spc="50" dirty="0">
                <a:ln w="0"/>
                <a:solidFill>
                  <a:schemeClr val="tx2"/>
                </a:solidFill>
                <a:effectLst>
                  <a:innerShdw blurRad="63500" dist="50800" dir="13500000">
                    <a:srgbClr val="000000">
                      <a:alpha val="50000"/>
                    </a:srgbClr>
                  </a:innerShdw>
                </a:effectLst>
                <a:latin typeface="Cambria" panose="02040503050406030204" pitchFamily="18" charset="0"/>
                <a:sym typeface="Symbol" panose="05050102010706020507" pitchFamily="18" charset="2"/>
              </a:rPr>
              <a:t>Abdul </a:t>
            </a:r>
            <a:r>
              <a:rPr lang="en-US" sz="2400" b="1" spc="50" dirty="0" err="1">
                <a:ln w="0"/>
                <a:solidFill>
                  <a:schemeClr val="tx2"/>
                </a:solidFill>
                <a:effectLst>
                  <a:innerShdw blurRad="63500" dist="50800" dir="13500000">
                    <a:srgbClr val="000000">
                      <a:alpha val="50000"/>
                    </a:srgbClr>
                  </a:innerShdw>
                </a:effectLst>
                <a:latin typeface="Cambria" panose="02040503050406030204" pitchFamily="18" charset="0"/>
                <a:sym typeface="Symbol" panose="05050102010706020507" pitchFamily="18" charset="2"/>
              </a:rPr>
              <a:t>Munasib</a:t>
            </a:r>
            <a:r>
              <a:rPr lang="en-US" sz="2400" b="1" spc="50" dirty="0">
                <a:ln w="0"/>
                <a:solidFill>
                  <a:schemeClr val="tx2"/>
                </a:solidFill>
                <a:effectLst>
                  <a:innerShdw blurRad="63500" dist="50800" dir="13500000">
                    <a:srgbClr val="000000">
                      <a:alpha val="50000"/>
                    </a:srgbClr>
                  </a:innerShdw>
                </a:effectLst>
                <a:latin typeface="Cambria" panose="02040503050406030204" pitchFamily="18" charset="0"/>
              </a:rPr>
              <a:t> </a:t>
            </a:r>
            <a:r>
              <a:rPr lang="en-US" sz="2000" b="1" spc="50" dirty="0">
                <a:ln w="0"/>
                <a:solidFill>
                  <a:schemeClr val="bg1">
                    <a:lumMod val="50000"/>
                  </a:schemeClr>
                </a:solidFill>
                <a:effectLst>
                  <a:innerShdw blurRad="63500" dist="50800" dir="13500000">
                    <a:srgbClr val="000000">
                      <a:alpha val="50000"/>
                    </a:srgbClr>
                  </a:innerShdw>
                </a:effectLst>
                <a:latin typeface="Cambria" panose="02040503050406030204" pitchFamily="18" charset="0"/>
                <a:sym typeface="Symbol" panose="05050102010706020507" pitchFamily="18" charset="2"/>
              </a:rPr>
              <a:t></a:t>
            </a:r>
            <a:r>
              <a:rPr lang="en-US" sz="2000" b="1" spc="50" dirty="0">
                <a:ln w="0"/>
                <a:solidFill>
                  <a:schemeClr val="accent6">
                    <a:lumMod val="75000"/>
                  </a:schemeClr>
                </a:solidFill>
                <a:effectLst>
                  <a:innerShdw blurRad="63500" dist="50800" dir="13500000">
                    <a:srgbClr val="000000">
                      <a:alpha val="50000"/>
                    </a:srgbClr>
                  </a:innerShdw>
                </a:effectLst>
                <a:latin typeface="Cambria" panose="02040503050406030204" pitchFamily="18" charset="0"/>
                <a:sym typeface="Symbol" panose="05050102010706020507" pitchFamily="18" charset="2"/>
              </a:rPr>
              <a:t> Bureau of Economic Analysis</a:t>
            </a:r>
            <a:endParaRPr lang="en-US" sz="2000" b="1" spc="50" dirty="0">
              <a:ln w="0"/>
              <a:effectLst>
                <a:innerShdw blurRad="63500" dist="50800" dir="13500000">
                  <a:srgbClr val="000000">
                    <a:alpha val="50000"/>
                  </a:srgbClr>
                </a:innerShdw>
              </a:effectLst>
              <a:latin typeface="Cambria" panose="02040503050406030204" pitchFamily="18" charset="0"/>
              <a:sym typeface="Symbol" panose="05050102010706020507" pitchFamily="18" charset="2"/>
            </a:endParaRPr>
          </a:p>
        </p:txBody>
      </p:sp>
      <p:sp>
        <p:nvSpPr>
          <p:cNvPr id="6" name="Rectangle 5">
            <a:extLst>
              <a:ext uri="{FF2B5EF4-FFF2-40B4-BE49-F238E27FC236}">
                <a16:creationId xmlns:a16="http://schemas.microsoft.com/office/drawing/2014/main" id="{161E8F3B-A81A-4EE2-B82F-E1A7B45ADC1B}"/>
              </a:ext>
            </a:extLst>
          </p:cNvPr>
          <p:cNvSpPr/>
          <p:nvPr/>
        </p:nvSpPr>
        <p:spPr>
          <a:xfrm>
            <a:off x="1752601" y="5334001"/>
            <a:ext cx="8610599" cy="646331"/>
          </a:xfrm>
          <a:prstGeom prst="rect">
            <a:avLst/>
          </a:prstGeom>
          <a:noFill/>
          <a:effectLst>
            <a:outerShdw blurRad="50800" dist="38100" dir="8100000" algn="tr" rotWithShape="0">
              <a:prstClr val="black">
                <a:alpha val="40000"/>
              </a:prstClr>
            </a:outerShdw>
          </a:effectLst>
        </p:spPr>
        <p:txBody>
          <a:bodyPr wrap="square" lIns="91440" tIns="45720" rIns="91440" bIns="45720">
            <a:spAutoFit/>
          </a:bodyPr>
          <a:lstStyle/>
          <a:p>
            <a:pPr algn="ctr"/>
            <a:r>
              <a:rPr lang="en-US" b="1" dirty="0">
                <a:solidFill>
                  <a:schemeClr val="accent6">
                    <a:lumMod val="75000"/>
                  </a:schemeClr>
                </a:solidFill>
                <a:latin typeface="Cambria" panose="02040503050406030204" pitchFamily="18" charset="0"/>
              </a:rPr>
              <a:t>NBER Organizational Economic Meeting</a:t>
            </a:r>
          </a:p>
          <a:p>
            <a:pPr algn="ctr"/>
            <a:r>
              <a:rPr lang="en-US" b="1" dirty="0">
                <a:solidFill>
                  <a:schemeClr val="accent6">
                    <a:lumMod val="75000"/>
                  </a:schemeClr>
                </a:solidFill>
                <a:latin typeface="Cambria" panose="02040503050406030204" pitchFamily="18" charset="0"/>
              </a:rPr>
              <a:t>April 2021</a:t>
            </a:r>
          </a:p>
        </p:txBody>
      </p:sp>
    </p:spTree>
    <p:extLst>
      <p:ext uri="{BB962C8B-B14F-4D97-AF65-F5344CB8AC3E}">
        <p14:creationId xmlns:p14="http://schemas.microsoft.com/office/powerpoint/2010/main" val="1260788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533400"/>
          </a:xfrm>
        </p:spPr>
        <p:txBody>
          <a:bodyPr/>
          <a:lstStyle/>
          <a:p>
            <a:r>
              <a:rPr lang="en-US" dirty="0"/>
              <a:t>Adding Economies of Scope to TCA</a:t>
            </a:r>
          </a:p>
        </p:txBody>
      </p:sp>
      <p:sp>
        <p:nvSpPr>
          <p:cNvPr id="3" name="Content Placeholder 2"/>
          <p:cNvSpPr>
            <a:spLocks noGrp="1"/>
          </p:cNvSpPr>
          <p:nvPr>
            <p:ph idx="1"/>
          </p:nvPr>
        </p:nvSpPr>
        <p:spPr>
          <a:xfrm>
            <a:off x="609600" y="990600"/>
            <a:ext cx="10668000" cy="5287963"/>
          </a:xfrm>
        </p:spPr>
        <p:txBody>
          <a:bodyPr/>
          <a:lstStyle/>
          <a:p>
            <a:r>
              <a:rPr lang="en-US" dirty="0">
                <a:latin typeface="+mj-lt"/>
              </a:rPr>
              <a:t>​We first test propositions on transaction cost analysis </a:t>
            </a:r>
          </a:p>
          <a:p>
            <a:pPr marL="1139825" lvl="1" indent="-225425">
              <a:spcBef>
                <a:spcPts val="1200"/>
              </a:spcBef>
              <a:spcAft>
                <a:spcPts val="0"/>
              </a:spcAft>
            </a:pPr>
            <a:r>
              <a:rPr lang="en-US" b="1" dirty="0">
                <a:latin typeface="+mj-lt"/>
              </a:rPr>
              <a:t>T1</a:t>
            </a:r>
            <a:r>
              <a:rPr lang="en-US" dirty="0">
                <a:latin typeface="+mj-lt"/>
              </a:rPr>
              <a:t>: </a:t>
            </a:r>
            <a:r>
              <a:rPr lang="en-US" b="1" dirty="0">
                <a:solidFill>
                  <a:schemeClr val="accent6">
                    <a:lumMod val="75000"/>
                  </a:schemeClr>
                </a:solidFill>
                <a:latin typeface="+mj-lt"/>
              </a:rPr>
              <a:t>Product attributes are a significant determinant of supply chain governance practices</a:t>
            </a:r>
          </a:p>
          <a:p>
            <a:pPr marL="2054225" lvl="2" indent="-225425">
              <a:spcBef>
                <a:spcPts val="0"/>
              </a:spcBef>
              <a:spcAft>
                <a:spcPts val="0"/>
              </a:spcAft>
            </a:pPr>
            <a:r>
              <a:rPr lang="en-US" sz="2000" dirty="0">
                <a:latin typeface="+mj-lt"/>
              </a:rPr>
              <a:t>Product fixed effects</a:t>
            </a:r>
          </a:p>
          <a:p>
            <a:pPr marL="2054225" lvl="2" indent="-225425">
              <a:spcBef>
                <a:spcPts val="0"/>
              </a:spcBef>
              <a:spcAft>
                <a:spcPts val="0"/>
              </a:spcAft>
            </a:pPr>
            <a:r>
              <a:rPr lang="en-US" sz="2000" dirty="0">
                <a:latin typeface="+mj-lt"/>
              </a:rPr>
              <a:t>R&amp;D intensity of product category (measures uncertainty)</a:t>
            </a:r>
          </a:p>
          <a:p>
            <a:pPr marL="2054225" lvl="2" indent="-225425">
              <a:spcBef>
                <a:spcPts val="0"/>
              </a:spcBef>
              <a:spcAft>
                <a:spcPts val="0"/>
              </a:spcAft>
            </a:pPr>
            <a:r>
              <a:rPr lang="en-US" sz="2000" dirty="0">
                <a:latin typeface="+mj-lt"/>
              </a:rPr>
              <a:t>Product differentiation or substitutability</a:t>
            </a:r>
          </a:p>
          <a:p>
            <a:pPr marL="2054225" lvl="2" indent="-225425">
              <a:spcBef>
                <a:spcPts val="0"/>
              </a:spcBef>
              <a:spcAft>
                <a:spcPts val="0"/>
              </a:spcAft>
            </a:pPr>
            <a:r>
              <a:rPr lang="en-US" sz="2000" dirty="0" err="1">
                <a:latin typeface="+mj-lt"/>
              </a:rPr>
              <a:t>Upstreamness</a:t>
            </a:r>
            <a:r>
              <a:rPr lang="en-US" sz="2000" dirty="0">
                <a:latin typeface="+mj-lt"/>
              </a:rPr>
              <a:t> (</a:t>
            </a:r>
            <a:r>
              <a:rPr lang="en-US" sz="2000" dirty="0" err="1">
                <a:latin typeface="+mj-lt"/>
              </a:rPr>
              <a:t>Antras-Chor-Fally-Hillberry</a:t>
            </a:r>
            <a:r>
              <a:rPr lang="en-US" sz="2000" dirty="0">
                <a:latin typeface="+mj-lt"/>
              </a:rPr>
              <a:t>)</a:t>
            </a:r>
          </a:p>
          <a:p>
            <a:pPr>
              <a:spcBef>
                <a:spcPts val="1800"/>
              </a:spcBef>
            </a:pPr>
            <a:r>
              <a:rPr lang="en-US" dirty="0">
                <a:latin typeface="+mj-lt"/>
              </a:rPr>
              <a:t>We then test theory that firms/nations have organization-wide (not product dependent) relational contracts</a:t>
            </a:r>
          </a:p>
          <a:p>
            <a:pPr marL="1139825" lvl="1" indent="-225425">
              <a:spcBef>
                <a:spcPts val="1200"/>
              </a:spcBef>
            </a:pPr>
            <a:r>
              <a:rPr lang="en-US" b="1" dirty="0">
                <a:latin typeface="+mj-lt"/>
              </a:rPr>
              <a:t>O1</a:t>
            </a:r>
            <a:r>
              <a:rPr lang="en-US" dirty="0">
                <a:latin typeface="+mj-lt"/>
              </a:rPr>
              <a:t>: </a:t>
            </a:r>
            <a:r>
              <a:rPr lang="en-US" b="1" dirty="0">
                <a:solidFill>
                  <a:schemeClr val="accent6">
                    <a:lumMod val="75000"/>
                  </a:schemeClr>
                </a:solidFill>
                <a:latin typeface="+mj-lt"/>
              </a:rPr>
              <a:t>U.S. VMs are more likely to engage in spot buying compared to the Japanese, even after controlling for product attributes</a:t>
            </a:r>
          </a:p>
          <a:p>
            <a:pPr marL="1139825" lvl="1" indent="-225425">
              <a:spcBef>
                <a:spcPts val="1200"/>
              </a:spcBef>
              <a:spcAft>
                <a:spcPts val="0"/>
              </a:spcAft>
            </a:pPr>
            <a:r>
              <a:rPr lang="en-US" b="1" dirty="0">
                <a:latin typeface="+mj-lt"/>
              </a:rPr>
              <a:t>O2</a:t>
            </a:r>
            <a:r>
              <a:rPr lang="en-US" dirty="0">
                <a:latin typeface="+mj-lt"/>
              </a:rPr>
              <a:t>: </a:t>
            </a:r>
            <a:r>
              <a:rPr lang="en-US" b="1" dirty="0">
                <a:solidFill>
                  <a:schemeClr val="accent6">
                    <a:lumMod val="75000"/>
                  </a:schemeClr>
                </a:solidFill>
                <a:latin typeface="+mj-lt"/>
              </a:rPr>
              <a:t>Japanese VMs are more loyal to their suppliers than are U.S. vehicle manufacturers</a:t>
            </a:r>
          </a:p>
          <a:p>
            <a:pPr marL="2054225" lvl="3" indent="-225425">
              <a:spcBef>
                <a:spcPts val="0"/>
              </a:spcBef>
              <a:spcAft>
                <a:spcPts val="0"/>
              </a:spcAft>
              <a:buFont typeface="Arial" panose="020B0604020202020204" pitchFamily="34" charset="0"/>
              <a:buChar char="•"/>
            </a:pPr>
            <a:r>
              <a:rPr lang="en-US" dirty="0">
                <a:latin typeface="+mj-lt"/>
              </a:rPr>
              <a:t>e.g., they are less likely to exit a relationship when the exchange rate rises in the supplier country</a:t>
            </a:r>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10</a:t>
            </a:fld>
            <a:endParaRPr lang="en-US" altLang="en-US"/>
          </a:p>
        </p:txBody>
      </p:sp>
    </p:spTree>
    <p:extLst>
      <p:ext uri="{BB962C8B-B14F-4D97-AF65-F5344CB8AC3E}">
        <p14:creationId xmlns:p14="http://schemas.microsoft.com/office/powerpoint/2010/main" val="3057949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685800" y="990600"/>
            <a:ext cx="10820400" cy="5334000"/>
          </a:xfrm>
          <a:prstGeom prst="rect">
            <a:avLst/>
          </a:prstGeom>
        </p:spPr>
        <p:txBody>
          <a:bodyPr vert="horz" lIns="91440" tIns="45720" rIns="91440" bIns="45720" rtlCol="0">
            <a:noAutofit/>
          </a:bodyPr>
          <a:lstStyle>
            <a:lvl1pPr marL="230188" indent="-222250" algn="l" defTabSz="914400" rtl="0" eaLnBrk="1" latinLnBrk="0" hangingPunct="1">
              <a:spcBef>
                <a:spcPts val="300"/>
              </a:spcBef>
              <a:spcAft>
                <a:spcPts val="600"/>
              </a:spcAft>
              <a:buFont typeface="Arial" panose="020B0604020202020204" pitchFamily="34" charset="0"/>
              <a:buChar char="•"/>
              <a:tabLst/>
              <a:defRPr sz="3200" kern="1200">
                <a:solidFill>
                  <a:schemeClr val="tx1"/>
                </a:solidFill>
                <a:latin typeface="+mn-lt"/>
                <a:ea typeface="+mn-ea"/>
                <a:cs typeface="+mn-cs"/>
              </a:defRPr>
            </a:lvl1pPr>
            <a:lvl2pPr marL="685800" indent="-287338" algn="l" defTabSz="914400" rtl="0" eaLnBrk="1" latinLnBrk="0" hangingPunct="1">
              <a:spcBef>
                <a:spcPts val="300"/>
              </a:spcBef>
              <a:spcAft>
                <a:spcPts val="600"/>
              </a:spcAft>
              <a:buFont typeface="Arial" panose="020B0604020202020204" pitchFamily="34" charset="0"/>
              <a:buChar char="–"/>
              <a:tabLst/>
              <a:defRPr sz="2800" kern="1200">
                <a:solidFill>
                  <a:schemeClr val="tx1"/>
                </a:solidFill>
                <a:latin typeface="+mn-lt"/>
                <a:ea typeface="+mn-ea"/>
                <a:cs typeface="+mn-cs"/>
              </a:defRPr>
            </a:lvl2pPr>
            <a:lvl3pPr marL="1143000" indent="-228600" algn="l" defTabSz="914400" rtl="0" eaLnBrk="1" latinLnBrk="0" hangingPunct="1">
              <a:spcBef>
                <a:spcPts val="300"/>
              </a:spcBef>
              <a:spcAft>
                <a:spcPts val="600"/>
              </a:spcAft>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ts val="300"/>
              </a:spcBef>
              <a:spcAft>
                <a:spcPts val="600"/>
              </a:spcAft>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ts val="300"/>
              </a:spcBef>
              <a:spcAft>
                <a:spcPts val="6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spcBef>
                <a:spcPts val="600"/>
              </a:spcBef>
              <a:spcAft>
                <a:spcPts val="0"/>
              </a:spcAft>
            </a:pPr>
            <a:r>
              <a:rPr lang="en-US" sz="2400" dirty="0">
                <a:solidFill>
                  <a:srgbClr val="011D2D"/>
                </a:solidFill>
                <a:latin typeface="Cambria" panose="02040503050406030204" pitchFamily="18" charset="0"/>
              </a:rPr>
              <a:t>Longitudinal Firm Trade Transactions Database (LFTTD)</a:t>
            </a:r>
          </a:p>
          <a:p>
            <a:pPr marL="1139825" lvl="1" indent="-225425">
              <a:spcBef>
                <a:spcPts val="600"/>
              </a:spcBef>
              <a:spcAft>
                <a:spcPts val="0"/>
              </a:spcAft>
            </a:pPr>
            <a:r>
              <a:rPr lang="en-US" sz="2000" dirty="0">
                <a:latin typeface="Cambria" panose="02040503050406030204" pitchFamily="18" charset="0"/>
              </a:rPr>
              <a:t>By firm, transaction-level data collected by the U.S. Customs and Border Protection</a:t>
            </a:r>
          </a:p>
          <a:p>
            <a:pPr marL="1139825" lvl="1" indent="-225425">
              <a:spcBef>
                <a:spcPts val="600"/>
              </a:spcBef>
              <a:spcAft>
                <a:spcPts val="0"/>
              </a:spcAft>
            </a:pPr>
            <a:r>
              <a:rPr lang="en-US" sz="2000" dirty="0">
                <a:latin typeface="Cambria" panose="02040503050406030204" pitchFamily="18" charset="0"/>
              </a:rPr>
              <a:t>For all VMs assembling cars and trucks in the U.S.</a:t>
            </a:r>
          </a:p>
          <a:p>
            <a:pPr marL="1139825" lvl="1" indent="-225425">
              <a:spcBef>
                <a:spcPts val="600"/>
              </a:spcBef>
              <a:spcAft>
                <a:spcPts val="0"/>
              </a:spcAft>
            </a:pPr>
            <a:r>
              <a:rPr lang="en-US" sz="2000" dirty="0">
                <a:latin typeface="Cambria" panose="02040503050406030204" pitchFamily="18" charset="0"/>
              </a:rPr>
              <a:t>Detailed 10-digit HTS categories (e.g., ‘Vulcanized gaskets’, ‘washers and other seals’, ‘Mountings, fittings and similar articles, of base metal’, etc.)</a:t>
            </a:r>
          </a:p>
          <a:p>
            <a:pPr marL="1139825" lvl="1" indent="-225425">
              <a:spcBef>
                <a:spcPts val="600"/>
              </a:spcBef>
              <a:spcAft>
                <a:spcPts val="0"/>
              </a:spcAft>
            </a:pPr>
            <a:r>
              <a:rPr lang="en-US" sz="2000" dirty="0">
                <a:latin typeface="Cambria" panose="02040503050406030204" pitchFamily="18" charset="0"/>
              </a:rPr>
              <a:t>Identifies related party transactions</a:t>
            </a:r>
          </a:p>
          <a:p>
            <a:pPr marL="342900" indent="-342900">
              <a:spcBef>
                <a:spcPts val="1200"/>
              </a:spcBef>
              <a:spcAft>
                <a:spcPts val="0"/>
              </a:spcAft>
            </a:pPr>
            <a:r>
              <a:rPr lang="en-US" sz="2400" dirty="0">
                <a:solidFill>
                  <a:srgbClr val="011D2D"/>
                </a:solidFill>
                <a:latin typeface="Cambria" panose="02040503050406030204" pitchFamily="18" charset="0"/>
              </a:rPr>
              <a:t>Our sample </a:t>
            </a:r>
          </a:p>
          <a:p>
            <a:pPr marL="1139825" lvl="1" indent="-279400">
              <a:spcBef>
                <a:spcPts val="600"/>
              </a:spcBef>
              <a:spcAft>
                <a:spcPts val="0"/>
              </a:spcAft>
            </a:pPr>
            <a:r>
              <a:rPr lang="en-US" sz="2000" dirty="0">
                <a:solidFill>
                  <a:srgbClr val="011D2D"/>
                </a:solidFill>
                <a:latin typeface="Cambria" panose="02040503050406030204" pitchFamily="18" charset="0"/>
              </a:rPr>
              <a:t>All U.S. and Japanese VMs, annual transactions 1997-2015</a:t>
            </a:r>
          </a:p>
          <a:p>
            <a:pPr marL="1603375" lvl="2" indent="-227013">
              <a:spcBef>
                <a:spcPts val="600"/>
              </a:spcBef>
              <a:spcAft>
                <a:spcPts val="0"/>
              </a:spcAft>
            </a:pPr>
            <a:r>
              <a:rPr lang="en-US" sz="2000" dirty="0">
                <a:solidFill>
                  <a:srgbClr val="011D2D"/>
                </a:solidFill>
                <a:latin typeface="Cambria" panose="02040503050406030204" pitchFamily="18" charset="0"/>
              </a:rPr>
              <a:t>44 countries, 600 products</a:t>
            </a:r>
          </a:p>
          <a:p>
            <a:pPr marL="1139825" lvl="1" indent="-279400">
              <a:spcBef>
                <a:spcPts val="600"/>
              </a:spcBef>
              <a:spcAft>
                <a:spcPts val="0"/>
              </a:spcAft>
            </a:pPr>
            <a:r>
              <a:rPr lang="en-US" sz="2000" dirty="0">
                <a:solidFill>
                  <a:srgbClr val="011D2D"/>
                </a:solidFill>
                <a:latin typeface="Cambria" panose="02040503050406030204" pitchFamily="18" charset="0"/>
              </a:rPr>
              <a:t>All establishments within a country belonging to the same supplier</a:t>
            </a:r>
          </a:p>
          <a:p>
            <a:pPr marL="1139825" lvl="1" indent="-279400">
              <a:spcBef>
                <a:spcPts val="600"/>
              </a:spcBef>
              <a:spcAft>
                <a:spcPts val="0"/>
              </a:spcAft>
            </a:pPr>
            <a:r>
              <a:rPr lang="en-US" sz="2000" dirty="0">
                <a:solidFill>
                  <a:srgbClr val="011D2D"/>
                </a:solidFill>
                <a:latin typeface="Cambria" panose="02040503050406030204" pitchFamily="18" charset="0"/>
              </a:rPr>
              <a:t>We exclude purchases from the VM’s home countries </a:t>
            </a:r>
          </a:p>
          <a:p>
            <a:pPr marL="1603375" lvl="2" indent="-227013">
              <a:spcBef>
                <a:spcPts val="600"/>
              </a:spcBef>
              <a:spcAft>
                <a:spcPts val="0"/>
              </a:spcAft>
            </a:pPr>
            <a:r>
              <a:rPr lang="en-US" sz="2000" dirty="0">
                <a:latin typeface="Cambria" panose="02040503050406030204" pitchFamily="18" charset="0"/>
              </a:rPr>
              <a:t>Since we do not have data on purchases from U.S. suppliers, we also exclude purchases from Japan (does not affect results)</a:t>
            </a:r>
          </a:p>
        </p:txBody>
      </p:sp>
      <p:sp>
        <p:nvSpPr>
          <p:cNvPr id="2" name="Slide Number Placeholder 1"/>
          <p:cNvSpPr>
            <a:spLocks noGrp="1"/>
          </p:cNvSpPr>
          <p:nvPr>
            <p:ph type="sldNum" sz="quarter" idx="12"/>
          </p:nvPr>
        </p:nvSpPr>
        <p:spPr/>
        <p:txBody>
          <a:bodyPr/>
          <a:lstStyle/>
          <a:p>
            <a:fld id="{2F2C37F8-DB9F-4D58-B490-F5ECA928CAA2}" type="slidenum">
              <a:rPr lang="en-US" smtClean="0"/>
              <a:t>11</a:t>
            </a:fld>
            <a:endParaRPr lang="en-US" dirty="0"/>
          </a:p>
        </p:txBody>
      </p:sp>
      <p:sp>
        <p:nvSpPr>
          <p:cNvPr id="4" name="Title 3">
            <a:extLst>
              <a:ext uri="{FF2B5EF4-FFF2-40B4-BE49-F238E27FC236}">
                <a16:creationId xmlns:a16="http://schemas.microsoft.com/office/drawing/2014/main" id="{0A36F579-DC2C-47AB-A8AE-C517CF07ECB6}"/>
              </a:ext>
            </a:extLst>
          </p:cNvPr>
          <p:cNvSpPr>
            <a:spLocks noGrp="1"/>
          </p:cNvSpPr>
          <p:nvPr>
            <p:ph type="title"/>
          </p:nvPr>
        </p:nvSpPr>
        <p:spPr>
          <a:xfrm>
            <a:off x="685800" y="0"/>
            <a:ext cx="8229600" cy="1143000"/>
          </a:xfrm>
        </p:spPr>
        <p:txBody>
          <a:bodyPr/>
          <a:lstStyle/>
          <a:p>
            <a:r>
              <a:rPr lang="en-US" dirty="0"/>
              <a:t>U.S. Customs data</a:t>
            </a:r>
          </a:p>
        </p:txBody>
      </p:sp>
    </p:spTree>
    <p:extLst>
      <p:ext uri="{BB962C8B-B14F-4D97-AF65-F5344CB8AC3E}">
        <p14:creationId xmlns:p14="http://schemas.microsoft.com/office/powerpoint/2010/main" val="2220998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685800" y="990600"/>
            <a:ext cx="10896600" cy="5334000"/>
          </a:xfrm>
          <a:prstGeom prst="rect">
            <a:avLst/>
          </a:prstGeom>
        </p:spPr>
        <p:txBody>
          <a:bodyPr vert="horz" lIns="91440" tIns="45720" rIns="91440" bIns="45720" rtlCol="0">
            <a:noAutofit/>
          </a:bodyPr>
          <a:lstStyle>
            <a:lvl1pPr marL="230188" indent="-222250" algn="l" defTabSz="914400" rtl="0" eaLnBrk="1" latinLnBrk="0" hangingPunct="1">
              <a:spcBef>
                <a:spcPts val="300"/>
              </a:spcBef>
              <a:spcAft>
                <a:spcPts val="600"/>
              </a:spcAft>
              <a:buFont typeface="Arial" panose="020B0604020202020204" pitchFamily="34" charset="0"/>
              <a:buChar char="•"/>
              <a:tabLst/>
              <a:defRPr sz="3200" kern="1200">
                <a:solidFill>
                  <a:schemeClr val="tx1"/>
                </a:solidFill>
                <a:latin typeface="+mn-lt"/>
                <a:ea typeface="+mn-ea"/>
                <a:cs typeface="+mn-cs"/>
              </a:defRPr>
            </a:lvl1pPr>
            <a:lvl2pPr marL="685800" indent="-287338" algn="l" defTabSz="914400" rtl="0" eaLnBrk="1" latinLnBrk="0" hangingPunct="1">
              <a:spcBef>
                <a:spcPts val="300"/>
              </a:spcBef>
              <a:spcAft>
                <a:spcPts val="600"/>
              </a:spcAft>
              <a:buFont typeface="Arial" panose="020B0604020202020204" pitchFamily="34" charset="0"/>
              <a:buChar char="–"/>
              <a:tabLst/>
              <a:defRPr sz="2800" kern="1200">
                <a:solidFill>
                  <a:schemeClr val="tx1"/>
                </a:solidFill>
                <a:latin typeface="+mn-lt"/>
                <a:ea typeface="+mn-ea"/>
                <a:cs typeface="+mn-cs"/>
              </a:defRPr>
            </a:lvl2pPr>
            <a:lvl3pPr marL="1143000" indent="-228600" algn="l" defTabSz="914400" rtl="0" eaLnBrk="1" latinLnBrk="0" hangingPunct="1">
              <a:spcBef>
                <a:spcPts val="300"/>
              </a:spcBef>
              <a:spcAft>
                <a:spcPts val="600"/>
              </a:spcAft>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ts val="300"/>
              </a:spcBef>
              <a:spcAft>
                <a:spcPts val="600"/>
              </a:spcAft>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ts val="300"/>
              </a:spcBef>
              <a:spcAft>
                <a:spcPts val="6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spcBef>
                <a:spcPts val="600"/>
              </a:spcBef>
              <a:spcAft>
                <a:spcPts val="0"/>
              </a:spcAft>
            </a:pPr>
            <a:r>
              <a:rPr lang="en-US" sz="2400" dirty="0">
                <a:latin typeface="Cambria" panose="02040503050406030204" pitchFamily="18" charset="0"/>
              </a:rPr>
              <a:t>Unit of analysis</a:t>
            </a:r>
          </a:p>
          <a:p>
            <a:pPr marL="1139825" lvl="1" indent="-225425">
              <a:spcBef>
                <a:spcPts val="600"/>
              </a:spcBef>
              <a:spcAft>
                <a:spcPts val="0"/>
              </a:spcAft>
            </a:pPr>
            <a:r>
              <a:rPr lang="en-US" sz="2000" dirty="0">
                <a:latin typeface="Cambria" panose="02040503050406030204" pitchFamily="18" charset="0"/>
              </a:rPr>
              <a:t>Pool all VMs into two broad VMs: ‘representative’ U.S.- and Japanese-owned VMs</a:t>
            </a:r>
          </a:p>
          <a:p>
            <a:pPr marL="1139825" lvl="1" indent="-225425">
              <a:spcBef>
                <a:spcPts val="600"/>
              </a:spcBef>
              <a:spcAft>
                <a:spcPts val="0"/>
              </a:spcAft>
            </a:pPr>
            <a:r>
              <a:rPr lang="en-US" sz="2000" dirty="0">
                <a:latin typeface="Cambria" panose="02040503050406030204" pitchFamily="18" charset="0"/>
              </a:rPr>
              <a:t>Use individual OEM-level imports as weights in above calculations</a:t>
            </a:r>
          </a:p>
          <a:p>
            <a:pPr marL="342900" indent="-342900">
              <a:spcBef>
                <a:spcPts val="1800"/>
              </a:spcBef>
              <a:spcAft>
                <a:spcPts val="0"/>
              </a:spcAft>
            </a:pPr>
            <a:r>
              <a:rPr lang="en-US" sz="2400" dirty="0">
                <a:latin typeface="Cambria" panose="02040503050406030204" pitchFamily="18" charset="0"/>
              </a:rPr>
              <a:t>Outcome variables (for representative U.S. &amp; Japanese VMs)</a:t>
            </a:r>
          </a:p>
          <a:p>
            <a:pPr marL="1139825" lvl="1" indent="-225425">
              <a:spcBef>
                <a:spcPts val="600"/>
              </a:spcBef>
              <a:spcAft>
                <a:spcPts val="0"/>
              </a:spcAft>
            </a:pPr>
            <a:r>
              <a:rPr lang="en-US" sz="2000" dirty="0">
                <a:latin typeface="Cambria" panose="02040503050406030204" pitchFamily="18" charset="0"/>
              </a:rPr>
              <a:t>Number of suppliers per component (HTS-10 product) per year</a:t>
            </a:r>
          </a:p>
          <a:p>
            <a:pPr marL="1139825" lvl="1" indent="-225425">
              <a:spcBef>
                <a:spcPts val="600"/>
              </a:spcBef>
              <a:spcAft>
                <a:spcPts val="0"/>
              </a:spcAft>
            </a:pPr>
            <a:r>
              <a:rPr lang="en-US" sz="2000" dirty="0">
                <a:latin typeface="Cambria" panose="02040503050406030204" pitchFamily="18" charset="0"/>
              </a:rPr>
              <a:t>Hirschman-Herfindahl Index of suppliers for a component per year</a:t>
            </a:r>
          </a:p>
          <a:p>
            <a:pPr marL="1139825" lvl="1" indent="-225425">
              <a:spcBef>
                <a:spcPts val="600"/>
              </a:spcBef>
              <a:spcAft>
                <a:spcPts val="0"/>
              </a:spcAft>
            </a:pPr>
            <a:r>
              <a:rPr lang="en-US" sz="2000" dirty="0">
                <a:latin typeface="Cambria" panose="02040503050406030204" pitchFamily="18" charset="0"/>
              </a:rPr>
              <a:t>Share of related party imports of a component per year</a:t>
            </a:r>
          </a:p>
          <a:p>
            <a:pPr marL="1139825" lvl="1" indent="-225425">
              <a:spcBef>
                <a:spcPts val="600"/>
              </a:spcBef>
              <a:spcAft>
                <a:spcPts val="0"/>
              </a:spcAft>
            </a:pPr>
            <a:r>
              <a:rPr lang="en-US" sz="2000" dirty="0">
                <a:latin typeface="Cambria" panose="02040503050406030204" pitchFamily="18" charset="0"/>
              </a:rPr>
              <a:t>Average number of years supplied by a supplier of a component</a:t>
            </a:r>
          </a:p>
          <a:p>
            <a:pPr marL="342900" indent="-342900">
              <a:spcBef>
                <a:spcPts val="1800"/>
              </a:spcBef>
              <a:spcAft>
                <a:spcPts val="0"/>
              </a:spcAft>
            </a:pPr>
            <a:r>
              <a:rPr lang="en-US" sz="2400" dirty="0">
                <a:latin typeface="Cambria" panose="02040503050406030204" pitchFamily="18" charset="0"/>
              </a:rPr>
              <a:t>Representativeness</a:t>
            </a:r>
          </a:p>
          <a:p>
            <a:pPr marL="1139825" lvl="1" indent="-225425">
              <a:spcBef>
                <a:spcPts val="600"/>
              </a:spcBef>
              <a:spcAft>
                <a:spcPts val="0"/>
              </a:spcAft>
            </a:pPr>
            <a:r>
              <a:rPr lang="en-US" sz="2000" dirty="0">
                <a:latin typeface="Cambria" panose="02040503050406030204" pitchFamily="18" charset="0"/>
              </a:rPr>
              <a:t>Foreign sourcing at least 1/4 of sales for US-headquartered VMs, over 40 percent of sales for foreign-headquartered VMs</a:t>
            </a:r>
          </a:p>
          <a:p>
            <a:pPr marL="1139825" lvl="1" indent="-225425">
              <a:spcBef>
                <a:spcPts val="600"/>
              </a:spcBef>
              <a:spcAft>
                <a:spcPts val="0"/>
              </a:spcAft>
            </a:pPr>
            <a:r>
              <a:rPr lang="en-US" sz="2000" dirty="0">
                <a:latin typeface="Cambria" panose="02040503050406030204" pitchFamily="18" charset="0"/>
              </a:rPr>
              <a:t>Use of non-spot (collaborative) buying from suppliers in the U.S. is similar to those of foreign suppliers (Helper, Krueger, and </a:t>
            </a:r>
            <a:r>
              <a:rPr lang="en-US" sz="2000" dirty="0" err="1">
                <a:latin typeface="Cambria" panose="02040503050406030204" pitchFamily="18" charset="0"/>
              </a:rPr>
              <a:t>Wial</a:t>
            </a:r>
            <a:r>
              <a:rPr lang="en-US" sz="2000" dirty="0">
                <a:latin typeface="Cambria" panose="02040503050406030204" pitchFamily="18" charset="0"/>
              </a:rPr>
              <a:t> 2012)</a:t>
            </a:r>
          </a:p>
        </p:txBody>
      </p:sp>
      <p:sp>
        <p:nvSpPr>
          <p:cNvPr id="2" name="Slide Number Placeholder 1"/>
          <p:cNvSpPr>
            <a:spLocks noGrp="1"/>
          </p:cNvSpPr>
          <p:nvPr>
            <p:ph type="sldNum" sz="quarter" idx="12"/>
          </p:nvPr>
        </p:nvSpPr>
        <p:spPr/>
        <p:txBody>
          <a:bodyPr/>
          <a:lstStyle/>
          <a:p>
            <a:fld id="{2F2C37F8-DB9F-4D58-B490-F5ECA928CAA2}" type="slidenum">
              <a:rPr lang="en-US" smtClean="0"/>
              <a:t>12</a:t>
            </a:fld>
            <a:endParaRPr lang="en-US" dirty="0"/>
          </a:p>
        </p:txBody>
      </p:sp>
      <p:sp>
        <p:nvSpPr>
          <p:cNvPr id="4" name="Title 3">
            <a:extLst>
              <a:ext uri="{FF2B5EF4-FFF2-40B4-BE49-F238E27FC236}">
                <a16:creationId xmlns:a16="http://schemas.microsoft.com/office/drawing/2014/main" id="{263EE7C0-41A3-4E5C-A989-A1E4896ADDF2}"/>
              </a:ext>
            </a:extLst>
          </p:cNvPr>
          <p:cNvSpPr>
            <a:spLocks noGrp="1"/>
          </p:cNvSpPr>
          <p:nvPr>
            <p:ph type="title"/>
          </p:nvPr>
        </p:nvSpPr>
        <p:spPr>
          <a:xfrm>
            <a:off x="685800" y="-76200"/>
            <a:ext cx="10698480" cy="1143000"/>
          </a:xfrm>
        </p:spPr>
        <p:txBody>
          <a:bodyPr/>
          <a:lstStyle/>
          <a:p>
            <a:r>
              <a:rPr lang="en-US" dirty="0"/>
              <a:t>Empirical strategy and measures</a:t>
            </a:r>
          </a:p>
        </p:txBody>
      </p:sp>
    </p:spTree>
    <p:extLst>
      <p:ext uri="{BB962C8B-B14F-4D97-AF65-F5344CB8AC3E}">
        <p14:creationId xmlns:p14="http://schemas.microsoft.com/office/powerpoint/2010/main" val="2154968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10363200" cy="1143000"/>
          </a:xfrm>
        </p:spPr>
        <p:txBody>
          <a:bodyPr/>
          <a:lstStyle/>
          <a:p>
            <a:r>
              <a:rPr lang="en-US" dirty="0"/>
              <a:t>Results: Vehicle Manufacturers </a:t>
            </a:r>
          </a:p>
        </p:txBody>
      </p:sp>
      <p:sp>
        <p:nvSpPr>
          <p:cNvPr id="3" name="Content Placeholder 2"/>
          <p:cNvSpPr>
            <a:spLocks noGrp="1"/>
          </p:cNvSpPr>
          <p:nvPr>
            <p:ph idx="1"/>
          </p:nvPr>
        </p:nvSpPr>
        <p:spPr>
          <a:xfrm>
            <a:off x="685800" y="914400"/>
            <a:ext cx="10820400" cy="5791200"/>
          </a:xfrm>
        </p:spPr>
        <p:txBody>
          <a:bodyPr>
            <a:noAutofit/>
          </a:bodyPr>
          <a:lstStyle/>
          <a:p>
            <a:pPr>
              <a:lnSpc>
                <a:spcPct val="120000"/>
              </a:lnSpc>
              <a:spcBef>
                <a:spcPts val="0"/>
              </a:spcBef>
            </a:pPr>
            <a:r>
              <a:rPr lang="en-US" dirty="0"/>
              <a:t>We find support for both theories</a:t>
            </a:r>
          </a:p>
          <a:p>
            <a:pPr>
              <a:lnSpc>
                <a:spcPct val="120000"/>
              </a:lnSpc>
              <a:spcBef>
                <a:spcPts val="1200"/>
              </a:spcBef>
            </a:pPr>
            <a:r>
              <a:rPr lang="en-US" dirty="0"/>
              <a:t>Transaction-based theory</a:t>
            </a:r>
          </a:p>
          <a:p>
            <a:pPr marL="1139825" lvl="1" indent="-225425">
              <a:lnSpc>
                <a:spcPct val="120000"/>
              </a:lnSpc>
              <a:spcBef>
                <a:spcPts val="0"/>
              </a:spcBef>
            </a:pPr>
            <a:r>
              <a:rPr lang="en-US" dirty="0"/>
              <a:t>Product and country fixed effects significant</a:t>
            </a:r>
          </a:p>
          <a:p>
            <a:pPr marL="1139825" lvl="1" indent="-225425">
              <a:lnSpc>
                <a:spcPct val="120000"/>
              </a:lnSpc>
              <a:spcBef>
                <a:spcPts val="0"/>
              </a:spcBef>
            </a:pPr>
            <a:r>
              <a:rPr lang="en-US" dirty="0"/>
              <a:t>Firms do less spot buying if products are R&amp;D intensive, differentiated</a:t>
            </a:r>
          </a:p>
          <a:p>
            <a:pPr>
              <a:lnSpc>
                <a:spcPct val="120000"/>
              </a:lnSpc>
              <a:spcBef>
                <a:spcPts val="1200"/>
              </a:spcBef>
            </a:pPr>
            <a:r>
              <a:rPr lang="en-US" dirty="0">
                <a:sym typeface="Wingdings" panose="05000000000000000000" pitchFamily="2" charset="2"/>
              </a:rPr>
              <a:t>Organization-based theory</a:t>
            </a:r>
          </a:p>
          <a:p>
            <a:pPr marL="1139825" lvl="1" indent="-225425">
              <a:lnSpc>
                <a:spcPct val="120000"/>
              </a:lnSpc>
              <a:spcBef>
                <a:spcPts val="0"/>
              </a:spcBef>
            </a:pPr>
            <a:r>
              <a:rPr lang="en-US" dirty="0">
                <a:sym typeface="Wingdings" panose="05000000000000000000" pitchFamily="2" charset="2"/>
              </a:rPr>
              <a:t>Japanese VMs have fewer suppliers per product, more integration, longer relationships</a:t>
            </a:r>
          </a:p>
          <a:p>
            <a:pPr marL="2054225" lvl="2" indent="-225425">
              <a:lnSpc>
                <a:spcPct val="120000"/>
              </a:lnSpc>
              <a:spcBef>
                <a:spcPts val="0"/>
              </a:spcBef>
            </a:pPr>
            <a:r>
              <a:rPr lang="en-US" sz="2000" dirty="0">
                <a:sym typeface="Wingdings" panose="05000000000000000000" pitchFamily="2" charset="2"/>
              </a:rPr>
              <a:t>Adding product controls does not reduce coefficients</a:t>
            </a:r>
          </a:p>
          <a:p>
            <a:pPr marL="2054225" lvl="2" indent="-225425">
              <a:lnSpc>
                <a:spcPct val="120000"/>
              </a:lnSpc>
              <a:spcBef>
                <a:spcPts val="0"/>
              </a:spcBef>
            </a:pPr>
            <a:r>
              <a:rPr lang="en-US" sz="2000" dirty="0">
                <a:sym typeface="Wingdings" panose="05000000000000000000" pitchFamily="2" charset="2"/>
              </a:rPr>
              <a:t>Effect sizes are much greater than those for TCA variables</a:t>
            </a:r>
          </a:p>
          <a:p>
            <a:pPr marL="2290763" lvl="3" indent="-236538">
              <a:lnSpc>
                <a:spcPct val="120000"/>
              </a:lnSpc>
              <a:spcBef>
                <a:spcPts val="0"/>
              </a:spcBef>
            </a:pPr>
            <a:r>
              <a:rPr lang="en-US" dirty="0">
                <a:solidFill>
                  <a:prstClr val="black"/>
                </a:solidFill>
              </a:rPr>
              <a:t>Japan effect is 10 times greater than that from 1 standard deviation change in R&amp;D</a:t>
            </a:r>
          </a:p>
          <a:p>
            <a:pPr marL="1139825" lvl="1" indent="-225425">
              <a:lnSpc>
                <a:spcPct val="120000"/>
              </a:lnSpc>
              <a:spcBef>
                <a:spcPts val="0"/>
              </a:spcBef>
            </a:pPr>
            <a:r>
              <a:rPr lang="en-US" dirty="0">
                <a:sym typeface="Wingdings" panose="05000000000000000000" pitchFamily="2" charset="2"/>
              </a:rPr>
              <a:t>Japanese more loyal: less likely to drop supplier if exchange rate rises</a:t>
            </a:r>
          </a:p>
          <a:p>
            <a:pPr marL="1139825" lvl="1" indent="-225425">
              <a:lnSpc>
                <a:spcPct val="120000"/>
              </a:lnSpc>
              <a:spcBef>
                <a:spcPts val="0"/>
              </a:spcBef>
            </a:pPr>
            <a:r>
              <a:rPr lang="en-US" dirty="0">
                <a:sym typeface="Wingdings" panose="05000000000000000000" pitchFamily="2" charset="2"/>
              </a:rPr>
              <a:t>Significant variance of automaker strategy within national groups</a:t>
            </a:r>
          </a:p>
          <a:p>
            <a:pPr marL="2054225" lvl="2" indent="-225425">
              <a:lnSpc>
                <a:spcPct val="120000"/>
              </a:lnSpc>
              <a:spcBef>
                <a:spcPts val="0"/>
              </a:spcBef>
            </a:pPr>
            <a:r>
              <a:rPr lang="en-US" sz="2000" dirty="0">
                <a:sym typeface="Wingdings" panose="05000000000000000000" pitchFamily="2" charset="2"/>
              </a:rPr>
              <a:t>Corporate culture and national culture affect supplier governance</a:t>
            </a:r>
          </a:p>
        </p:txBody>
      </p:sp>
    </p:spTree>
    <p:extLst>
      <p:ext uri="{BB962C8B-B14F-4D97-AF65-F5344CB8AC3E}">
        <p14:creationId xmlns:p14="http://schemas.microsoft.com/office/powerpoint/2010/main" val="3506614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10591800" cy="1143000"/>
          </a:xfrm>
        </p:spPr>
        <p:txBody>
          <a:bodyPr/>
          <a:lstStyle/>
          <a:p>
            <a:r>
              <a:rPr lang="en-US" dirty="0"/>
              <a:t>R&amp;D and number of suppliers</a:t>
            </a:r>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14</a:t>
            </a:fld>
            <a:endParaRPr lang="en-US" altLang="en-US"/>
          </a:p>
        </p:txBody>
      </p:sp>
      <p:sp>
        <p:nvSpPr>
          <p:cNvPr id="5" name="Content Placeholder 2">
            <a:extLst>
              <a:ext uri="{FF2B5EF4-FFF2-40B4-BE49-F238E27FC236}">
                <a16:creationId xmlns:a16="http://schemas.microsoft.com/office/drawing/2014/main" id="{CA1AD846-86C5-4EAF-8E6C-CB801652656F}"/>
              </a:ext>
            </a:extLst>
          </p:cNvPr>
          <p:cNvSpPr txBox="1">
            <a:spLocks/>
          </p:cNvSpPr>
          <p:nvPr/>
        </p:nvSpPr>
        <p:spPr bwMode="auto">
          <a:xfrm>
            <a:off x="533400" y="5562600"/>
            <a:ext cx="10821088" cy="914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Japanese are less sensitive to R&amp;D intensity in choosing the number of suppliers</a:t>
            </a:r>
          </a:p>
          <a:p>
            <a:pPr marL="344488" lvl="1" indent="0">
              <a:buNone/>
            </a:pPr>
            <a:r>
              <a:rPr lang="en-US" sz="1800" dirty="0"/>
              <a:t>Even at the highest levels of R&amp;D intensity, the US still has more suppliers per part than Japanese have for commodity products</a:t>
            </a:r>
            <a:endParaRPr lang="en-US" dirty="0"/>
          </a:p>
        </p:txBody>
      </p:sp>
      <p:pic>
        <p:nvPicPr>
          <p:cNvPr id="8" name="Picture 7">
            <a:extLst>
              <a:ext uri="{FF2B5EF4-FFF2-40B4-BE49-F238E27FC236}">
                <a16:creationId xmlns:a16="http://schemas.microsoft.com/office/drawing/2014/main" id="{EF155EA8-50C3-4686-80F0-36A6166A1A9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427" r="7481"/>
          <a:stretch/>
        </p:blipFill>
        <p:spPr>
          <a:xfrm>
            <a:off x="5867400" y="533400"/>
            <a:ext cx="5943601" cy="4998269"/>
          </a:xfrm>
          <a:prstGeom prst="rect">
            <a:avLst/>
          </a:prstGeom>
        </p:spPr>
      </p:pic>
      <p:sp>
        <p:nvSpPr>
          <p:cNvPr id="3" name="Content Placeholder 2"/>
          <p:cNvSpPr>
            <a:spLocks noGrp="1"/>
          </p:cNvSpPr>
          <p:nvPr>
            <p:ph idx="1"/>
          </p:nvPr>
        </p:nvSpPr>
        <p:spPr>
          <a:xfrm>
            <a:off x="609600" y="914400"/>
            <a:ext cx="4876800" cy="4098924"/>
          </a:xfrm>
        </p:spPr>
        <p:txBody>
          <a:bodyPr/>
          <a:lstStyle/>
          <a:p>
            <a:pPr marL="0" indent="0">
              <a:buNone/>
            </a:pPr>
            <a:r>
              <a:rPr lang="en-US" dirty="0"/>
              <a:t>Support for transaction cost theory</a:t>
            </a:r>
            <a:endParaRPr lang="en-US" sz="2000" dirty="0"/>
          </a:p>
          <a:p>
            <a:pPr marL="461963" indent="-171450">
              <a:buNone/>
            </a:pPr>
            <a:r>
              <a:rPr lang="en-US" sz="1800" dirty="0"/>
              <a:t>As R&amp;D intensity increases from its mean to 3 times its standard deviation</a:t>
            </a:r>
          </a:p>
          <a:p>
            <a:pPr marL="461963" indent="-171450"/>
            <a:r>
              <a:rPr lang="en-US" sz="1800" dirty="0"/>
              <a:t>number of U.S. suppliers falls from 8.2 to 6.8</a:t>
            </a:r>
          </a:p>
          <a:p>
            <a:pPr marL="461963" indent="-171450"/>
            <a:r>
              <a:rPr lang="en-US" sz="1800" dirty="0"/>
              <a:t>number of Japanese suppliers also falls a bit – from 1.16 to 0.75</a:t>
            </a:r>
          </a:p>
          <a:p>
            <a:pPr marL="0" indent="0">
              <a:spcBef>
                <a:spcPts val="2400"/>
              </a:spcBef>
              <a:buNone/>
            </a:pPr>
            <a:r>
              <a:rPr lang="en-US" dirty="0"/>
              <a:t>But organization-based theories have much more explanatory power</a:t>
            </a:r>
          </a:p>
          <a:p>
            <a:pPr marL="461963" indent="-171450">
              <a:buNone/>
            </a:pPr>
            <a:r>
              <a:rPr lang="en-US" sz="1800" dirty="0"/>
              <a:t>At every level of R&amp;D intensity</a:t>
            </a:r>
          </a:p>
          <a:p>
            <a:pPr marL="461963" indent="-171450"/>
            <a:r>
              <a:rPr lang="en-US" sz="1800" dirty="0"/>
              <a:t>U.S. VM group has at least seven times more suppliers than does the Japanese VM group</a:t>
            </a:r>
          </a:p>
        </p:txBody>
      </p:sp>
    </p:spTree>
    <p:extLst>
      <p:ext uri="{BB962C8B-B14F-4D97-AF65-F5344CB8AC3E}">
        <p14:creationId xmlns:p14="http://schemas.microsoft.com/office/powerpoint/2010/main" val="373591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6978" y="0"/>
            <a:ext cx="8229600" cy="1143000"/>
          </a:xfrm>
        </p:spPr>
        <p:txBody>
          <a:bodyPr/>
          <a:lstStyle/>
          <a:p>
            <a:r>
              <a:rPr lang="en-US" dirty="0"/>
              <a:t>OEM-supplier working relations</a:t>
            </a:r>
            <a:br>
              <a:rPr lang="en-US" dirty="0"/>
            </a:br>
            <a:r>
              <a:rPr lang="en-US" sz="2400" dirty="0"/>
              <a:t>Persistent differences across OEMs in supplier strategy</a:t>
            </a:r>
          </a:p>
        </p:txBody>
      </p:sp>
      <p:pic>
        <p:nvPicPr>
          <p:cNvPr id="69633" name="Picture 9" descr="https://mma.prnewswire.com/media/690665/14_OEM_Supplier.jpg?p=publish"/>
          <p:cNvPicPr>
            <a:picLocks noChangeAspect="1" noChangeArrowheads="1"/>
          </p:cNvPicPr>
          <p:nvPr/>
        </p:nvPicPr>
        <p:blipFill rotWithShape="1">
          <a:blip r:embed="rId3">
            <a:extLst>
              <a:ext uri="{28A0092B-C50C-407E-A947-70E740481C1C}">
                <a14:useLocalDpi xmlns:a14="http://schemas.microsoft.com/office/drawing/2010/main" val="0"/>
              </a:ext>
            </a:extLst>
          </a:blip>
          <a:srcRect l="5923" t="18888" r="7669" b="7030"/>
          <a:stretch/>
        </p:blipFill>
        <p:spPr bwMode="auto">
          <a:xfrm>
            <a:off x="1603179" y="1143000"/>
            <a:ext cx="8658641" cy="536939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p:cNvSpPr>
            <a:spLocks noChangeArrowheads="1"/>
          </p:cNvSpPr>
          <p:nvPr/>
        </p:nvSpPr>
        <p:spPr bwMode="auto">
          <a:xfrm>
            <a:off x="2486261" y="1484611"/>
            <a:ext cx="10911204"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8" name="Slide Number Placeholder 7"/>
          <p:cNvSpPr>
            <a:spLocks noGrp="1"/>
          </p:cNvSpPr>
          <p:nvPr>
            <p:ph type="sldNum" sz="quarter" idx="12"/>
          </p:nvPr>
        </p:nvSpPr>
        <p:spPr/>
        <p:txBody>
          <a:bodyPr/>
          <a:lstStyle/>
          <a:p>
            <a:fld id="{6B581DD2-13B2-4BDB-AF7F-CF187A3CA9C3}" type="slidenum">
              <a:rPr lang="en-US" altLang="en-US" smtClean="0"/>
              <a:pPr/>
              <a:t>15</a:t>
            </a:fld>
            <a:endParaRPr lang="en-US" altLang="en-US"/>
          </a:p>
        </p:txBody>
      </p:sp>
      <p:pic>
        <p:nvPicPr>
          <p:cNvPr id="9" name="Picture 9" descr="https://mma.prnewswire.com/media/690665/14_OEM_Supplier.jpg?p=publish">
            <a:extLst>
              <a:ext uri="{FF2B5EF4-FFF2-40B4-BE49-F238E27FC236}">
                <a16:creationId xmlns:a16="http://schemas.microsoft.com/office/drawing/2014/main" id="{D7E26A95-D412-4699-A180-E3228CD9A7D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9870" t="95518" r="9190" b="927"/>
          <a:stretch/>
        </p:blipFill>
        <p:spPr bwMode="auto">
          <a:xfrm>
            <a:off x="2819400" y="6512391"/>
            <a:ext cx="5715000" cy="209085"/>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 Box 2">
            <a:extLst>
              <a:ext uri="{FF2B5EF4-FFF2-40B4-BE49-F238E27FC236}">
                <a16:creationId xmlns:a16="http://schemas.microsoft.com/office/drawing/2014/main" id="{3CE25754-C5AF-45F6-B734-73E51B0B5DBA}"/>
              </a:ext>
            </a:extLst>
          </p:cNvPr>
          <p:cNvSpPr txBox="1">
            <a:spLocks noChangeArrowheads="1"/>
          </p:cNvSpPr>
          <p:nvPr/>
        </p:nvSpPr>
        <p:spPr bwMode="auto">
          <a:xfrm rot="16200000">
            <a:off x="-478193" y="3297594"/>
            <a:ext cx="3702563" cy="307777"/>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eaLnBrk="0" hangingPunct="0"/>
            <a:r>
              <a:rPr lang="en-US" altLang="en-US" sz="1400" dirty="0">
                <a:latin typeface="Cambria" panose="02040503050406030204" pitchFamily="18" charset="0"/>
                <a:ea typeface="Calibri" panose="020F0502020204030204" pitchFamily="34" charset="0"/>
                <a:cs typeface="Times New Roman" panose="02020603050405020304" pitchFamily="18" charset="0"/>
              </a:rPr>
              <a:t>OEM-Supplier Working Relations Index</a:t>
            </a:r>
            <a:endParaRPr lang="en-US" altLang="en-US" sz="1400" dirty="0"/>
          </a:p>
        </p:txBody>
      </p:sp>
      <p:pic>
        <p:nvPicPr>
          <p:cNvPr id="7" name="Picture 6">
            <a:extLst>
              <a:ext uri="{FF2B5EF4-FFF2-40B4-BE49-F238E27FC236}">
                <a16:creationId xmlns:a16="http://schemas.microsoft.com/office/drawing/2014/main" id="{35B63972-E6CF-4A92-B632-6206441DD74B}"/>
              </a:ext>
            </a:extLst>
          </p:cNvPr>
          <p:cNvPicPr>
            <a:picLocks noChangeAspect="1"/>
          </p:cNvPicPr>
          <p:nvPr/>
        </p:nvPicPr>
        <p:blipFill>
          <a:blip r:embed="rId4"/>
          <a:stretch>
            <a:fillRect/>
          </a:stretch>
        </p:blipFill>
        <p:spPr>
          <a:xfrm>
            <a:off x="5334001" y="1366094"/>
            <a:ext cx="4927819" cy="462706"/>
          </a:xfrm>
          <a:prstGeom prst="rect">
            <a:avLst/>
          </a:prstGeom>
        </p:spPr>
      </p:pic>
    </p:spTree>
    <p:extLst>
      <p:ext uri="{BB962C8B-B14F-4D97-AF65-F5344CB8AC3E}">
        <p14:creationId xmlns:p14="http://schemas.microsoft.com/office/powerpoint/2010/main" val="1606192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a:t>Robustness check</a:t>
            </a:r>
          </a:p>
        </p:txBody>
      </p:sp>
      <p:sp>
        <p:nvSpPr>
          <p:cNvPr id="3" name="Content Placeholder 2"/>
          <p:cNvSpPr>
            <a:spLocks noGrp="1"/>
          </p:cNvSpPr>
          <p:nvPr>
            <p:ph idx="1"/>
          </p:nvPr>
        </p:nvSpPr>
        <p:spPr>
          <a:xfrm>
            <a:off x="609600" y="1066800"/>
            <a:ext cx="10972800" cy="4525963"/>
          </a:xfrm>
        </p:spPr>
        <p:txBody>
          <a:bodyPr/>
          <a:lstStyle/>
          <a:p>
            <a:pPr>
              <a:spcBef>
                <a:spcPts val="1200"/>
              </a:spcBef>
            </a:pPr>
            <a:r>
              <a:rPr lang="en-US" dirty="0"/>
              <a:t>Our main sample excludes suppliers from Japan for Japanese firms</a:t>
            </a:r>
          </a:p>
          <a:p>
            <a:pPr marL="1139825" lvl="1" indent="-225425">
              <a:spcBef>
                <a:spcPts val="600"/>
              </a:spcBef>
            </a:pPr>
            <a:r>
              <a:rPr lang="en-US" dirty="0"/>
              <a:t>This is for symmetry since, using international trade data, we do not have information about suppliers from within the United States for the U.S. firms</a:t>
            </a:r>
          </a:p>
          <a:p>
            <a:pPr>
              <a:spcBef>
                <a:spcPts val="1800"/>
              </a:spcBef>
            </a:pPr>
            <a:r>
              <a:rPr lang="en-US" dirty="0"/>
              <a:t>Robustness tests</a:t>
            </a:r>
          </a:p>
          <a:p>
            <a:pPr marL="1139825" lvl="1" indent="-282575">
              <a:spcBef>
                <a:spcPts val="600"/>
              </a:spcBef>
            </a:pPr>
            <a:r>
              <a:rPr lang="en-US" dirty="0"/>
              <a:t>Add all imports from Japan back into the sample</a:t>
            </a:r>
          </a:p>
          <a:p>
            <a:pPr marL="1139825" lvl="1" indent="-282575">
              <a:spcBef>
                <a:spcPts val="600"/>
              </a:spcBef>
            </a:pPr>
            <a:r>
              <a:rPr lang="en-US" dirty="0"/>
              <a:t>Done for both regression setups, except for the specification with HS10*year FEs</a:t>
            </a:r>
          </a:p>
          <a:p>
            <a:pPr>
              <a:spcBef>
                <a:spcPts val="1800"/>
              </a:spcBef>
            </a:pPr>
            <a:r>
              <a:rPr lang="en-US" dirty="0"/>
              <a:t>Finding</a:t>
            </a:r>
          </a:p>
          <a:p>
            <a:pPr marL="1139825" lvl="1" indent="-282575">
              <a:spcBef>
                <a:spcPts val="1200"/>
              </a:spcBef>
            </a:pPr>
            <a:r>
              <a:rPr lang="en-US" dirty="0"/>
              <a:t>The coefficient of the Japan dummy across all regressions have the same sign and level of significance</a:t>
            </a:r>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16</a:t>
            </a:fld>
            <a:endParaRPr lang="en-US" altLang="en-US"/>
          </a:p>
        </p:txBody>
      </p:sp>
    </p:spTree>
    <p:extLst>
      <p:ext uri="{BB962C8B-B14F-4D97-AF65-F5344CB8AC3E}">
        <p14:creationId xmlns:p14="http://schemas.microsoft.com/office/powerpoint/2010/main" val="769676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a:t>Alternative story: product complexity</a:t>
            </a:r>
          </a:p>
        </p:txBody>
      </p:sp>
      <p:sp>
        <p:nvSpPr>
          <p:cNvPr id="3" name="Content Placeholder 2"/>
          <p:cNvSpPr>
            <a:spLocks noGrp="1"/>
          </p:cNvSpPr>
          <p:nvPr>
            <p:ph idx="1"/>
          </p:nvPr>
        </p:nvSpPr>
        <p:spPr>
          <a:xfrm>
            <a:off x="609600" y="1143000"/>
            <a:ext cx="10972800" cy="4525963"/>
          </a:xfrm>
        </p:spPr>
        <p:txBody>
          <a:bodyPr/>
          <a:lstStyle/>
          <a:p>
            <a:pPr>
              <a:spcBef>
                <a:spcPts val="1200"/>
              </a:spcBef>
            </a:pPr>
            <a:r>
              <a:rPr lang="en-US" dirty="0"/>
              <a:t>Novak and Stern show that luxury car makers with more complex products vertically integrate more</a:t>
            </a:r>
          </a:p>
          <a:p>
            <a:pPr marL="1139825" lvl="1" indent="-225425">
              <a:spcBef>
                <a:spcPts val="600"/>
              </a:spcBef>
            </a:pPr>
            <a:r>
              <a:rPr lang="en-US" dirty="0"/>
              <a:t>Perhaps Japanese VMs do less spot buying because they make more luxury vehicles, vehicles that have a greater return to coordination</a:t>
            </a:r>
          </a:p>
          <a:p>
            <a:pPr marL="1139825" lvl="1" indent="-225425">
              <a:spcBef>
                <a:spcPts val="600"/>
              </a:spcBef>
            </a:pPr>
            <a:r>
              <a:rPr lang="en-US" dirty="0"/>
              <a:t>i.e. final product attributes, not organization strategy, determines supplier governance</a:t>
            </a:r>
          </a:p>
          <a:p>
            <a:pPr>
              <a:spcBef>
                <a:spcPts val="1800"/>
              </a:spcBef>
            </a:pPr>
            <a:r>
              <a:rPr lang="en-US" dirty="0"/>
              <a:t>Unlikely in our case</a:t>
            </a:r>
          </a:p>
          <a:p>
            <a:pPr marL="1139825" lvl="1" indent="-225425">
              <a:spcBef>
                <a:spcPts val="600"/>
              </a:spcBef>
            </a:pPr>
            <a:r>
              <a:rPr lang="en-US" dirty="0"/>
              <a:t>US VMs have more luxury vehicles in their product mix  (Japanese VMs still import many of these, rather than assemble them in the US)</a:t>
            </a:r>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17</a:t>
            </a:fld>
            <a:endParaRPr lang="en-US" altLang="en-US"/>
          </a:p>
        </p:txBody>
      </p:sp>
    </p:spTree>
    <p:extLst>
      <p:ext uri="{BB962C8B-B14F-4D97-AF65-F5344CB8AC3E}">
        <p14:creationId xmlns:p14="http://schemas.microsoft.com/office/powerpoint/2010/main" val="793459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10972800" cy="1143000"/>
          </a:xfrm>
        </p:spPr>
        <p:txBody>
          <a:bodyPr/>
          <a:lstStyle/>
          <a:p>
            <a:r>
              <a:rPr lang="en-US" dirty="0"/>
              <a:t>Returning to Kojima-Toyota/Chrysler-</a:t>
            </a:r>
            <a:r>
              <a:rPr lang="en-US" dirty="0" err="1"/>
              <a:t>Diematic</a:t>
            </a:r>
            <a:endParaRPr lang="en-US" dirty="0"/>
          </a:p>
        </p:txBody>
      </p:sp>
      <p:sp>
        <p:nvSpPr>
          <p:cNvPr id="3" name="Content Placeholder 2"/>
          <p:cNvSpPr>
            <a:spLocks noGrp="1"/>
          </p:cNvSpPr>
          <p:nvPr>
            <p:ph idx="1"/>
          </p:nvPr>
        </p:nvSpPr>
        <p:spPr>
          <a:xfrm>
            <a:off x="457200" y="990600"/>
            <a:ext cx="11125200" cy="4830763"/>
          </a:xfrm>
        </p:spPr>
        <p:txBody>
          <a:bodyPr/>
          <a:lstStyle/>
          <a:p>
            <a:r>
              <a:rPr lang="en-US" dirty="0"/>
              <a:t>Questions</a:t>
            </a:r>
          </a:p>
          <a:p>
            <a:pPr marL="1139825" lvl="1" indent="-225425"/>
            <a:r>
              <a:rPr lang="en-US" dirty="0"/>
              <a:t>Why give business to a firm that lacks technical capability, and pay to help them develop it? </a:t>
            </a:r>
          </a:p>
          <a:p>
            <a:pPr marL="1139825" lvl="1" indent="-225425"/>
            <a:r>
              <a:rPr lang="en-US" dirty="0"/>
              <a:t>Why establish long-term relationship for commodity product, one with few “transaction hazards”? </a:t>
            </a:r>
          </a:p>
          <a:p>
            <a:pPr marL="1139825" lvl="1" indent="-225425"/>
            <a:r>
              <a:rPr lang="en-US" dirty="0"/>
              <a:t>Why give new parts to an existing supplier, that does not specialize in making those parts? </a:t>
            </a:r>
          </a:p>
          <a:p>
            <a:pPr>
              <a:spcBef>
                <a:spcPts val="1800"/>
              </a:spcBef>
            </a:pPr>
            <a:r>
              <a:rPr lang="en-US" dirty="0"/>
              <a:t>Answer </a:t>
            </a:r>
          </a:p>
          <a:p>
            <a:pPr marL="1139825" lvl="1" indent="-225425"/>
            <a:r>
              <a:rPr lang="en-US" dirty="0"/>
              <a:t>Spillovers across transactions</a:t>
            </a:r>
          </a:p>
          <a:p>
            <a:pPr marL="1139825" lvl="1" indent="-225425"/>
            <a:r>
              <a:rPr lang="en-US" dirty="0"/>
              <a:t>Japanese VMs: Build clear, credible relational contracts with suppliers</a:t>
            </a:r>
          </a:p>
          <a:p>
            <a:pPr>
              <a:spcBef>
                <a:spcPts val="1800"/>
              </a:spcBef>
            </a:pPr>
            <a:r>
              <a:rPr lang="en-US" dirty="0"/>
              <a:t>How would U.S. firms answer? </a:t>
            </a:r>
          </a:p>
          <a:p>
            <a:pPr marL="1139825" lvl="1" indent="-225425"/>
            <a:r>
              <a:rPr lang="en-US" dirty="0"/>
              <a:t>Higher discount rate, more concerns about hold-up, more faith in market generation of capabilities </a:t>
            </a:r>
            <a:endParaRPr lang="en-US" dirty="0">
              <a:sym typeface="Wingdings" panose="05000000000000000000" pitchFamily="2" charset="2"/>
            </a:endParaRPr>
          </a:p>
          <a:p>
            <a:pPr marL="1828800" lvl="2" indent="-225425"/>
            <a:r>
              <a:rPr lang="en-US" sz="2000" dirty="0">
                <a:sym typeface="Wingdings" panose="05000000000000000000" pitchFamily="2" charset="2"/>
              </a:rPr>
              <a:t>establish relational contracts only with hi R&amp;D suppliers and maintain some option to exit even from these firms</a:t>
            </a:r>
            <a:endParaRPr lang="en-US" sz="2000" dirty="0"/>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18</a:t>
            </a:fld>
            <a:endParaRPr lang="en-US" altLang="en-US"/>
          </a:p>
        </p:txBody>
      </p:sp>
    </p:spTree>
    <p:extLst>
      <p:ext uri="{BB962C8B-B14F-4D97-AF65-F5344CB8AC3E}">
        <p14:creationId xmlns:p14="http://schemas.microsoft.com/office/powerpoint/2010/main" val="3744321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a:t>Conclusion</a:t>
            </a:r>
          </a:p>
        </p:txBody>
      </p:sp>
      <p:sp>
        <p:nvSpPr>
          <p:cNvPr id="3" name="Content Placeholder 2"/>
          <p:cNvSpPr>
            <a:spLocks noGrp="1"/>
          </p:cNvSpPr>
          <p:nvPr>
            <p:ph idx="1"/>
          </p:nvPr>
        </p:nvSpPr>
        <p:spPr>
          <a:xfrm>
            <a:off x="685800" y="1066800"/>
            <a:ext cx="10896600" cy="4648200"/>
          </a:xfrm>
        </p:spPr>
        <p:txBody>
          <a:bodyPr/>
          <a:lstStyle/>
          <a:p>
            <a:pPr>
              <a:spcBef>
                <a:spcPts val="1200"/>
              </a:spcBef>
            </a:pPr>
            <a:r>
              <a:rPr lang="en-US" dirty="0">
                <a:solidFill>
                  <a:srgbClr val="011D2D"/>
                </a:solidFill>
                <a:latin typeface="Cambria" panose="02040503050406030204" pitchFamily="18" charset="0"/>
              </a:rPr>
              <a:t>We analyze U.S. Customs microdata of all imports by vehicle manufacturers for the period 1997-2015</a:t>
            </a:r>
          </a:p>
          <a:p>
            <a:pPr>
              <a:spcBef>
                <a:spcPts val="1800"/>
              </a:spcBef>
            </a:pPr>
            <a:r>
              <a:rPr lang="en-US" dirty="0"/>
              <a:t>We offer new insights into the development of relational contracts  by considering several transactions at once</a:t>
            </a:r>
          </a:p>
          <a:p>
            <a:pPr>
              <a:spcBef>
                <a:spcPts val="1800"/>
              </a:spcBef>
            </a:pPr>
            <a:r>
              <a:rPr lang="en-US" dirty="0"/>
              <a:t>We find that while transaction-based measures are statistically significant, organization-based measures generally have much greater explanatory power</a:t>
            </a:r>
          </a:p>
          <a:p>
            <a:pPr>
              <a:spcBef>
                <a:spcPts val="1800"/>
              </a:spcBef>
            </a:pPr>
            <a:r>
              <a:rPr lang="en-US" dirty="0"/>
              <a:t>Lead firms and suppliers experience economies of scope in developing clear and credible relational contracts</a:t>
            </a:r>
          </a:p>
          <a:p>
            <a:pPr marL="1139825" lvl="1" indent="-279400">
              <a:spcBef>
                <a:spcPts val="600"/>
              </a:spcBef>
            </a:pPr>
            <a:r>
              <a:rPr lang="en-US" dirty="0"/>
              <a:t>Because of these spillovers across relationships, firms and nations have distinct and stable strategies for value chain governance, such as the number of suppliers per part, degree of vertical integration, and length of relationship with suppliers</a:t>
            </a:r>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19</a:t>
            </a:fld>
            <a:endParaRPr lang="en-US" altLang="en-US"/>
          </a:p>
        </p:txBody>
      </p:sp>
    </p:spTree>
    <p:extLst>
      <p:ext uri="{BB962C8B-B14F-4D97-AF65-F5344CB8AC3E}">
        <p14:creationId xmlns:p14="http://schemas.microsoft.com/office/powerpoint/2010/main" val="3243543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1371600"/>
            <a:ext cx="8229600" cy="1143000"/>
          </a:xfrm>
        </p:spPr>
        <p:txBody>
          <a:bodyPr/>
          <a:lstStyle/>
          <a:p>
            <a:pPr algn="r"/>
            <a:r>
              <a:rPr lang="en-US" dirty="0"/>
              <a:t>Disclaimers</a:t>
            </a:r>
          </a:p>
        </p:txBody>
      </p:sp>
      <p:sp>
        <p:nvSpPr>
          <p:cNvPr id="3" name="Content Placeholder 2"/>
          <p:cNvSpPr>
            <a:spLocks noGrp="1"/>
          </p:cNvSpPr>
          <p:nvPr>
            <p:ph idx="1"/>
          </p:nvPr>
        </p:nvSpPr>
        <p:spPr>
          <a:xfrm>
            <a:off x="1371600" y="2743200"/>
            <a:ext cx="9448800" cy="3352800"/>
          </a:xfrm>
        </p:spPr>
        <p:txBody>
          <a:bodyPr/>
          <a:lstStyle/>
          <a:p>
            <a:pPr marL="0" indent="0" algn="just">
              <a:buClr>
                <a:schemeClr val="accent6">
                  <a:lumMod val="75000"/>
                </a:schemeClr>
              </a:buClr>
              <a:buFont typeface="Wingdings" panose="05000000000000000000" pitchFamily="2" charset="2"/>
              <a:buChar char="v"/>
            </a:pPr>
            <a:r>
              <a:rPr lang="en-US" dirty="0"/>
              <a:t> Any opinions and conclusions expressed are those of the authors and do not reflect the views of the U.S. Census Bureau, the U.S. Bureau of Economic Analysis, the U.S. Department of Commerce, or the United States government.  </a:t>
            </a:r>
          </a:p>
          <a:p>
            <a:pPr marL="0" indent="0" algn="just">
              <a:spcBef>
                <a:spcPts val="1800"/>
              </a:spcBef>
              <a:buClr>
                <a:schemeClr val="accent6">
                  <a:lumMod val="75000"/>
                </a:schemeClr>
              </a:buClr>
              <a:buFont typeface="Wingdings" panose="05000000000000000000" pitchFamily="2" charset="2"/>
              <a:buChar char="v"/>
            </a:pPr>
            <a:r>
              <a:rPr lang="en-US" dirty="0"/>
              <a:t> All results have been reviewed to ensure that no confidential information is disclosed. Any reference to named firms comes from public sources, and not from Census or BEA data. The Census Bureau DRB approval numbers are CBDRB-FY21-047 and CBDRB-FY21-CED006-0003.</a:t>
            </a:r>
          </a:p>
        </p:txBody>
      </p:sp>
    </p:spTree>
    <p:extLst>
      <p:ext uri="{BB962C8B-B14F-4D97-AF65-F5344CB8AC3E}">
        <p14:creationId xmlns:p14="http://schemas.microsoft.com/office/powerpoint/2010/main" val="2853472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AF35EA-E726-4DD3-96B6-6182092858D3}"/>
              </a:ext>
            </a:extLst>
          </p:cNvPr>
          <p:cNvSpPr>
            <a:spLocks noGrp="1"/>
          </p:cNvSpPr>
          <p:nvPr>
            <p:ph type="title"/>
          </p:nvPr>
        </p:nvSpPr>
        <p:spPr>
          <a:xfrm>
            <a:off x="2057401" y="283646"/>
            <a:ext cx="7886699" cy="352960"/>
          </a:xfrm>
        </p:spPr>
        <p:txBody>
          <a:bodyPr vert="horz" wrap="square" lIns="91440" tIns="45720" rIns="91440" bIns="45720" numCol="1" rtlCol="0" anchor="b" anchorCtr="0" compatLnSpc="1">
            <a:prstTxWarp prst="textNoShape">
              <a:avLst/>
            </a:prstTxWarp>
            <a:noAutofit/>
          </a:bodyPr>
          <a:lstStyle/>
          <a:p>
            <a:pPr algn="ctr" eaLnBrk="1" hangingPunct="1">
              <a:lnSpc>
                <a:spcPct val="90000"/>
              </a:lnSpc>
            </a:pPr>
            <a:r>
              <a:rPr lang="en-US" sz="2800" dirty="0"/>
              <a:t>VM group-Product level Sample </a:t>
            </a:r>
            <a:r>
              <a:rPr lang="en-US" sz="2400" dirty="0"/>
              <a:t>– Summary Stats</a:t>
            </a:r>
            <a:r>
              <a:rPr lang="en-US" sz="2800" dirty="0"/>
              <a:t> </a:t>
            </a:r>
          </a:p>
        </p:txBody>
      </p:sp>
      <p:sp>
        <p:nvSpPr>
          <p:cNvPr id="11" name="Content Placeholder 12">
            <a:extLst>
              <a:ext uri="{FF2B5EF4-FFF2-40B4-BE49-F238E27FC236}">
                <a16:creationId xmlns:a16="http://schemas.microsoft.com/office/drawing/2014/main" id="{3E8BB7B8-51BA-4F83-AD40-AB98139CB989}"/>
              </a:ext>
            </a:extLst>
          </p:cNvPr>
          <p:cNvSpPr txBox="1">
            <a:spLocks/>
          </p:cNvSpPr>
          <p:nvPr/>
        </p:nvSpPr>
        <p:spPr bwMode="auto">
          <a:xfrm>
            <a:off x="2130879" y="6324600"/>
            <a:ext cx="7886699" cy="3529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eaLnBrk="1" hangingPunct="1">
              <a:lnSpc>
                <a:spcPct val="80000"/>
              </a:lnSpc>
              <a:spcBef>
                <a:spcPts val="0"/>
              </a:spcBef>
              <a:buNone/>
            </a:pPr>
            <a:r>
              <a:rPr lang="en-US" sz="1600" b="1" dirty="0">
                <a:solidFill>
                  <a:schemeClr val="accent6">
                    <a:lumMod val="75000"/>
                  </a:schemeClr>
                </a:solidFill>
              </a:rPr>
              <a:t>N for HHI 9,600, and 6,400, for USA, and Japan, respectively</a:t>
            </a:r>
            <a:endParaRPr lang="en-US" sz="1100" b="1" dirty="0">
              <a:solidFill>
                <a:schemeClr val="accent6">
                  <a:lumMod val="75000"/>
                </a:schemeClr>
              </a:solidFill>
            </a:endParaRPr>
          </a:p>
        </p:txBody>
      </p:sp>
      <p:graphicFrame>
        <p:nvGraphicFramePr>
          <p:cNvPr id="8" name="Table 7">
            <a:extLst>
              <a:ext uri="{FF2B5EF4-FFF2-40B4-BE49-F238E27FC236}">
                <a16:creationId xmlns:a16="http://schemas.microsoft.com/office/drawing/2014/main" id="{AAF9007E-6B71-4266-9C0D-9E0185D503EE}"/>
              </a:ext>
            </a:extLst>
          </p:cNvPr>
          <p:cNvGraphicFramePr>
            <a:graphicFrameLocks noGrp="1"/>
          </p:cNvGraphicFramePr>
          <p:nvPr>
            <p:extLst>
              <p:ext uri="{D42A27DB-BD31-4B8C-83A1-F6EECF244321}">
                <p14:modId xmlns:p14="http://schemas.microsoft.com/office/powerpoint/2010/main" val="3621545795"/>
              </p:ext>
            </p:extLst>
          </p:nvPr>
        </p:nvGraphicFramePr>
        <p:xfrm>
          <a:off x="2209800" y="826176"/>
          <a:ext cx="8305800" cy="5269824"/>
        </p:xfrm>
        <a:graphic>
          <a:graphicData uri="http://schemas.openxmlformats.org/drawingml/2006/table">
            <a:tbl>
              <a:tblPr>
                <a:tableStyleId>{5C22544A-7EE6-4342-B048-85BDC9FD1C3A}</a:tableStyleId>
              </a:tblPr>
              <a:tblGrid>
                <a:gridCol w="3692945">
                  <a:extLst>
                    <a:ext uri="{9D8B030D-6E8A-4147-A177-3AD203B41FA5}">
                      <a16:colId xmlns:a16="http://schemas.microsoft.com/office/drawing/2014/main" val="310792370"/>
                    </a:ext>
                  </a:extLst>
                </a:gridCol>
                <a:gridCol w="1153214">
                  <a:extLst>
                    <a:ext uri="{9D8B030D-6E8A-4147-A177-3AD203B41FA5}">
                      <a16:colId xmlns:a16="http://schemas.microsoft.com/office/drawing/2014/main" val="1178072840"/>
                    </a:ext>
                  </a:extLst>
                </a:gridCol>
                <a:gridCol w="1064505">
                  <a:extLst>
                    <a:ext uri="{9D8B030D-6E8A-4147-A177-3AD203B41FA5}">
                      <a16:colId xmlns:a16="http://schemas.microsoft.com/office/drawing/2014/main" val="1157740089"/>
                    </a:ext>
                  </a:extLst>
                </a:gridCol>
                <a:gridCol w="177417">
                  <a:extLst>
                    <a:ext uri="{9D8B030D-6E8A-4147-A177-3AD203B41FA5}">
                      <a16:colId xmlns:a16="http://schemas.microsoft.com/office/drawing/2014/main" val="108189171"/>
                    </a:ext>
                  </a:extLst>
                </a:gridCol>
                <a:gridCol w="1064505">
                  <a:extLst>
                    <a:ext uri="{9D8B030D-6E8A-4147-A177-3AD203B41FA5}">
                      <a16:colId xmlns:a16="http://schemas.microsoft.com/office/drawing/2014/main" val="3302407078"/>
                    </a:ext>
                  </a:extLst>
                </a:gridCol>
                <a:gridCol w="1153214">
                  <a:extLst>
                    <a:ext uri="{9D8B030D-6E8A-4147-A177-3AD203B41FA5}">
                      <a16:colId xmlns:a16="http://schemas.microsoft.com/office/drawing/2014/main" val="3053582496"/>
                    </a:ext>
                  </a:extLst>
                </a:gridCol>
              </a:tblGrid>
              <a:tr h="292768">
                <a:tc>
                  <a:txBody>
                    <a:bodyPr/>
                    <a:lstStyle/>
                    <a:p>
                      <a:pPr algn="l" fontAlgn="ctr">
                        <a:lnSpc>
                          <a:spcPct val="80000"/>
                        </a:lnSpc>
                      </a:pPr>
                      <a:endParaRPr lang="en-US" sz="1400" b="0" i="0" u="none" strike="noStrike" dirty="0">
                        <a:solidFill>
                          <a:srgbClr val="000000"/>
                        </a:solidFill>
                        <a:effectLst/>
                        <a:latin typeface="+mj-lt"/>
                      </a:endParaRPr>
                    </a:p>
                  </a:txBody>
                  <a:tcPr marL="7620" marR="7620" marT="762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gridSpan="2">
                  <a:txBody>
                    <a:bodyPr/>
                    <a:lstStyle/>
                    <a:p>
                      <a:pPr algn="ctr" fontAlgn="ctr">
                        <a:lnSpc>
                          <a:spcPct val="80000"/>
                        </a:lnSpc>
                      </a:pPr>
                      <a:r>
                        <a:rPr lang="en-US" sz="1400" u="none" strike="noStrike" dirty="0">
                          <a:effectLst/>
                          <a:latin typeface="+mj-lt"/>
                        </a:rPr>
                        <a:t>USA (N=11,500)</a:t>
                      </a:r>
                      <a:endParaRPr lang="en-US" sz="1400" b="0" i="0" u="none" strike="noStrike" dirty="0">
                        <a:solidFill>
                          <a:srgbClr val="000000"/>
                        </a:solidFill>
                        <a:effectLst/>
                        <a:latin typeface="+mj-lt"/>
                      </a:endParaRPr>
                    </a:p>
                  </a:txBody>
                  <a:tcPr marL="7620" marR="7620" marT="762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gn="ctr" fontAlgn="ctr">
                        <a:lnSpc>
                          <a:spcPct val="80000"/>
                        </a:lnSpc>
                      </a:pPr>
                      <a:endParaRPr lang="en-US" sz="1400" b="0" i="0" u="none" strike="noStrike" dirty="0">
                        <a:solidFill>
                          <a:srgbClr val="000000"/>
                        </a:solidFill>
                        <a:effectLst/>
                        <a:latin typeface="+mj-lt"/>
                      </a:endParaRPr>
                    </a:p>
                  </a:txBody>
                  <a:tcPr marL="7620" marR="7620" marT="762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gridSpan="2">
                  <a:txBody>
                    <a:bodyPr/>
                    <a:lstStyle/>
                    <a:p>
                      <a:pPr algn="ctr" fontAlgn="ctr">
                        <a:lnSpc>
                          <a:spcPct val="80000"/>
                        </a:lnSpc>
                      </a:pPr>
                      <a:r>
                        <a:rPr lang="en-US" sz="1400" u="none" strike="noStrike" dirty="0">
                          <a:effectLst/>
                          <a:latin typeface="+mj-lt"/>
                        </a:rPr>
                        <a:t>Japan (N=11,500)</a:t>
                      </a:r>
                      <a:endParaRPr lang="en-US" sz="1400" b="0" i="0" u="none" strike="noStrike" dirty="0">
                        <a:solidFill>
                          <a:srgbClr val="000000"/>
                        </a:solidFill>
                        <a:effectLst/>
                        <a:latin typeface="+mj-lt"/>
                      </a:endParaRPr>
                    </a:p>
                  </a:txBody>
                  <a:tcPr marL="7620" marR="7620" marT="762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2573801603"/>
                  </a:ext>
                </a:extLst>
              </a:tr>
              <a:tr h="292768">
                <a:tc>
                  <a:txBody>
                    <a:bodyPr/>
                    <a:lstStyle/>
                    <a:p>
                      <a:pPr algn="l" fontAlgn="ctr">
                        <a:lnSpc>
                          <a:spcPct val="80000"/>
                        </a:lnSpc>
                      </a:pPr>
                      <a:r>
                        <a:rPr lang="en-US" sz="1400" b="1" u="none" strike="noStrike" dirty="0">
                          <a:effectLst/>
                          <a:latin typeface="+mj-lt"/>
                        </a:rPr>
                        <a:t>Variable</a:t>
                      </a:r>
                      <a:endParaRPr lang="en-US" sz="1400" b="1" i="0" u="none" strike="noStrike" dirty="0">
                        <a:solidFill>
                          <a:srgbClr val="000000"/>
                        </a:solidFill>
                        <a:effectLst/>
                        <a:latin typeface="+mj-lt"/>
                      </a:endParaRPr>
                    </a:p>
                  </a:txBody>
                  <a:tcPr marL="7620" marR="7620" marT="7620" marB="0" anchor="ctr">
                    <a:lnT w="12700" cmpd="sng">
                      <a:noFill/>
                    </a:lnT>
                    <a:lnB w="12700" cap="flat" cmpd="sng" algn="ctr">
                      <a:solidFill>
                        <a:schemeClr val="tx1"/>
                      </a:solidFill>
                      <a:prstDash val="solid"/>
                      <a:round/>
                      <a:headEnd type="none" w="med" len="med"/>
                      <a:tailEnd type="none" w="med" len="med"/>
                    </a:lnB>
                  </a:tcPr>
                </a:tc>
                <a:tc>
                  <a:txBody>
                    <a:bodyPr/>
                    <a:lstStyle/>
                    <a:p>
                      <a:pPr algn="r" fontAlgn="ctr">
                        <a:lnSpc>
                          <a:spcPct val="80000"/>
                        </a:lnSpc>
                      </a:pPr>
                      <a:r>
                        <a:rPr lang="en-US" sz="1400" b="1" u="none" strike="noStrike" dirty="0">
                          <a:effectLst/>
                          <a:latin typeface="+mj-lt"/>
                        </a:rPr>
                        <a:t>Mean</a:t>
                      </a:r>
                      <a:endParaRPr lang="en-US" sz="1400" b="1" i="0" u="none" strike="noStrike" dirty="0">
                        <a:solidFill>
                          <a:srgbClr val="000000"/>
                        </a:solidFill>
                        <a:effectLst/>
                        <a:latin typeface="+mj-lt"/>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lnSpc>
                          <a:spcPct val="80000"/>
                        </a:lnSpc>
                      </a:pPr>
                      <a:r>
                        <a:rPr lang="en-US" sz="1400" b="1" u="none" strike="noStrike" dirty="0">
                          <a:effectLst/>
                          <a:latin typeface="+mj-lt"/>
                        </a:rPr>
                        <a:t>Std. Dev.</a:t>
                      </a:r>
                      <a:endParaRPr lang="en-US" sz="1400" b="1" i="0" u="none" strike="noStrike" dirty="0">
                        <a:solidFill>
                          <a:srgbClr val="000000"/>
                        </a:solidFill>
                        <a:effectLst/>
                        <a:latin typeface="+mj-lt"/>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lnSpc>
                          <a:spcPct val="80000"/>
                        </a:lnSpc>
                      </a:pPr>
                      <a:endParaRPr lang="en-US" sz="1400" b="1" i="0" u="none" strike="noStrike">
                        <a:solidFill>
                          <a:srgbClr val="000000"/>
                        </a:solidFill>
                        <a:effectLst/>
                        <a:latin typeface="+mj-lt"/>
                      </a:endParaRPr>
                    </a:p>
                  </a:txBody>
                  <a:tcPr marL="7620" marR="7620" marT="7620" marB="0" anchor="ctr">
                    <a:lnT w="12700" cmpd="sng">
                      <a:noFill/>
                    </a:lnT>
                    <a:lnB w="12700" cap="flat" cmpd="sng" algn="ctr">
                      <a:solidFill>
                        <a:schemeClr val="tx1"/>
                      </a:solidFill>
                      <a:prstDash val="solid"/>
                      <a:round/>
                      <a:headEnd type="none" w="med" len="med"/>
                      <a:tailEnd type="none" w="med" len="med"/>
                    </a:lnB>
                  </a:tcPr>
                </a:tc>
                <a:tc>
                  <a:txBody>
                    <a:bodyPr/>
                    <a:lstStyle/>
                    <a:p>
                      <a:pPr algn="r" fontAlgn="ctr">
                        <a:lnSpc>
                          <a:spcPct val="80000"/>
                        </a:lnSpc>
                      </a:pPr>
                      <a:r>
                        <a:rPr lang="en-US" sz="1400" b="1" u="none" strike="noStrike" dirty="0">
                          <a:effectLst/>
                          <a:latin typeface="+mj-lt"/>
                        </a:rPr>
                        <a:t>Mean</a:t>
                      </a:r>
                      <a:endParaRPr lang="en-US" sz="1400" b="1" i="0" u="none" strike="noStrike" dirty="0">
                        <a:solidFill>
                          <a:srgbClr val="000000"/>
                        </a:solidFill>
                        <a:effectLst/>
                        <a:latin typeface="+mj-lt"/>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lnSpc>
                          <a:spcPct val="80000"/>
                        </a:lnSpc>
                      </a:pPr>
                      <a:r>
                        <a:rPr lang="en-US" sz="1400" b="1" u="none" strike="noStrike" dirty="0">
                          <a:effectLst/>
                          <a:latin typeface="+mj-lt"/>
                        </a:rPr>
                        <a:t>Std. Dev.</a:t>
                      </a:r>
                      <a:endParaRPr lang="en-US" sz="1400" b="1" i="0" u="none" strike="noStrike" dirty="0">
                        <a:solidFill>
                          <a:srgbClr val="000000"/>
                        </a:solidFill>
                        <a:effectLst/>
                        <a:latin typeface="+mj-lt"/>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3171441"/>
                  </a:ext>
                </a:extLst>
              </a:tr>
              <a:tr h="292768">
                <a:tc>
                  <a:txBody>
                    <a:bodyPr/>
                    <a:lstStyle/>
                    <a:p>
                      <a:pPr algn="l" fontAlgn="ctr">
                        <a:lnSpc>
                          <a:spcPct val="80000"/>
                        </a:lnSpc>
                      </a:pPr>
                      <a:r>
                        <a:rPr lang="en-US" sz="1400" u="none" strike="noStrike" dirty="0">
                          <a:effectLst/>
                          <a:latin typeface="+mj-lt"/>
                        </a:rPr>
                        <a:t>Number of suppliers</a:t>
                      </a:r>
                      <a:endParaRPr lang="en-US" sz="1400" b="0" i="0" u="none" strike="noStrike" dirty="0">
                        <a:solidFill>
                          <a:srgbClr val="000000"/>
                        </a:solidFill>
                        <a:effectLst/>
                        <a:latin typeface="+mj-lt"/>
                      </a:endParaRP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ctr">
                        <a:lnSpc>
                          <a:spcPct val="80000"/>
                        </a:lnSpc>
                      </a:pPr>
                      <a:r>
                        <a:rPr lang="en-US" sz="1400" u="none" strike="noStrike" dirty="0">
                          <a:effectLst/>
                          <a:latin typeface="+mj-lt"/>
                        </a:rPr>
                        <a:t>8.155</a:t>
                      </a:r>
                      <a:endParaRPr lang="en-US" sz="1400" b="0" i="0" u="none" strike="noStrike" dirty="0">
                        <a:solidFill>
                          <a:srgbClr val="000000"/>
                        </a:solidFill>
                        <a:effectLst/>
                        <a:latin typeface="+mj-lt"/>
                      </a:endParaRP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ctr">
                        <a:lnSpc>
                          <a:spcPct val="80000"/>
                        </a:lnSpc>
                      </a:pPr>
                      <a:r>
                        <a:rPr lang="en-US" sz="1400" u="none" strike="noStrike">
                          <a:effectLst/>
                          <a:latin typeface="+mj-lt"/>
                        </a:rPr>
                        <a:t>18.26</a:t>
                      </a:r>
                      <a:endParaRPr lang="en-US" sz="1400" b="0" i="0" u="none" strike="noStrike">
                        <a:solidFill>
                          <a:srgbClr val="000000"/>
                        </a:solidFill>
                        <a:effectLst/>
                        <a:latin typeface="+mj-lt"/>
                      </a:endParaRP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ctr">
                        <a:lnSpc>
                          <a:spcPct val="80000"/>
                        </a:lnSpc>
                      </a:pPr>
                      <a:r>
                        <a:rPr lang="en-US" sz="1400" u="none" strike="noStrike">
                          <a:effectLst/>
                          <a:latin typeface="+mj-lt"/>
                        </a:rPr>
                        <a:t>1.163</a:t>
                      </a:r>
                      <a:endParaRPr lang="en-US" sz="1400" b="0" i="0" u="none" strike="noStrike">
                        <a:solidFill>
                          <a:srgbClr val="000000"/>
                        </a:solidFill>
                        <a:effectLst/>
                        <a:latin typeface="+mj-lt"/>
                      </a:endParaRPr>
                    </a:p>
                  </a:txBody>
                  <a:tcPr marL="7620" marR="7620" marT="7620" marB="0" anchor="ctr">
                    <a:lnT w="12700" cap="flat" cmpd="sng" algn="ctr">
                      <a:solidFill>
                        <a:schemeClr val="tx1"/>
                      </a:solidFill>
                      <a:prstDash val="solid"/>
                      <a:round/>
                      <a:headEnd type="none" w="med" len="med"/>
                      <a:tailEnd type="none" w="med" len="med"/>
                    </a:lnT>
                  </a:tcPr>
                </a:tc>
                <a:tc>
                  <a:txBody>
                    <a:bodyPr/>
                    <a:lstStyle/>
                    <a:p>
                      <a:pPr algn="r" fontAlgn="ctr">
                        <a:lnSpc>
                          <a:spcPct val="80000"/>
                        </a:lnSpc>
                      </a:pPr>
                      <a:r>
                        <a:rPr lang="en-US" sz="1400" u="none" strike="noStrike" dirty="0">
                          <a:effectLst/>
                          <a:latin typeface="+mj-lt"/>
                        </a:rPr>
                        <a:t>2.585</a:t>
                      </a:r>
                      <a:endParaRPr lang="en-US" sz="1400" b="0" i="0" u="none" strike="noStrike" dirty="0">
                        <a:solidFill>
                          <a:srgbClr val="000000"/>
                        </a:solidFill>
                        <a:effectLst/>
                        <a:latin typeface="+mj-lt"/>
                      </a:endParaRPr>
                    </a:p>
                  </a:txBody>
                  <a:tcPr marL="7620" marR="7620" marT="7620" marB="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07717222"/>
                  </a:ext>
                </a:extLst>
              </a:tr>
              <a:tr h="292768">
                <a:tc>
                  <a:txBody>
                    <a:bodyPr/>
                    <a:lstStyle/>
                    <a:p>
                      <a:pPr algn="l" fontAlgn="ctr">
                        <a:lnSpc>
                          <a:spcPct val="80000"/>
                        </a:lnSpc>
                      </a:pPr>
                      <a:r>
                        <a:rPr lang="en-US" sz="1400" u="none" strike="noStrike" dirty="0">
                          <a:effectLst/>
                          <a:latin typeface="+mj-lt"/>
                        </a:rPr>
                        <a:t>HH Index of suppliers</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6,560.00</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2,421.00</a:t>
                      </a:r>
                      <a:endParaRPr lang="en-US" sz="1400" b="0" i="0" u="none" strike="noStrike" dirty="0">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8,907.00</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1,811.00</a:t>
                      </a:r>
                      <a:endParaRPr lang="en-US" sz="1400" b="0" i="0" u="none" strike="noStrike">
                        <a:solidFill>
                          <a:srgbClr val="000000"/>
                        </a:solidFill>
                        <a:effectLst/>
                        <a:latin typeface="+mj-lt"/>
                      </a:endParaRPr>
                    </a:p>
                  </a:txBody>
                  <a:tcPr marL="7620" marR="7620" marT="7620" marB="0" anchor="ctr"/>
                </a:tc>
                <a:extLst>
                  <a:ext uri="{0D108BD9-81ED-4DB2-BD59-A6C34878D82A}">
                    <a16:rowId xmlns:a16="http://schemas.microsoft.com/office/drawing/2014/main" val="1254530655"/>
                  </a:ext>
                </a:extLst>
              </a:tr>
              <a:tr h="292768">
                <a:tc>
                  <a:txBody>
                    <a:bodyPr/>
                    <a:lstStyle/>
                    <a:p>
                      <a:pPr algn="l" fontAlgn="ctr">
                        <a:lnSpc>
                          <a:spcPct val="80000"/>
                        </a:lnSpc>
                      </a:pPr>
                      <a:r>
                        <a:rPr lang="en-US" sz="1400" u="none" strike="noStrike" dirty="0">
                          <a:effectLst/>
                          <a:latin typeface="+mj-lt"/>
                        </a:rPr>
                        <a:t>Related party trade share</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24.71</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32.31</a:t>
                      </a:r>
                      <a:endParaRPr lang="en-US" sz="1400" b="0" i="0" u="none" strike="noStrike">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19.15</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35.51</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1186005393"/>
                  </a:ext>
                </a:extLst>
              </a:tr>
              <a:tr h="292768">
                <a:tc>
                  <a:txBody>
                    <a:bodyPr/>
                    <a:lstStyle/>
                    <a:p>
                      <a:pPr algn="l" fontAlgn="ctr">
                        <a:lnSpc>
                          <a:spcPct val="80000"/>
                        </a:lnSpc>
                      </a:pPr>
                      <a:r>
                        <a:rPr lang="en-US" sz="1400" u="none" strike="noStrike" dirty="0">
                          <a:effectLst/>
                          <a:latin typeface="+mj-lt"/>
                        </a:rPr>
                        <a:t>Average supplier longevity</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1.787</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1.037</a:t>
                      </a:r>
                      <a:endParaRPr lang="en-US" sz="1400" b="0" i="0" u="none" strike="noStrike">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1.575</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1.894</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3718302273"/>
                  </a:ext>
                </a:extLst>
              </a:tr>
              <a:tr h="292768">
                <a:tc>
                  <a:txBody>
                    <a:bodyPr/>
                    <a:lstStyle/>
                    <a:p>
                      <a:pPr algn="l" fontAlgn="ctr">
                        <a:lnSpc>
                          <a:spcPct val="80000"/>
                        </a:lnSpc>
                      </a:pPr>
                      <a:r>
                        <a:rPr lang="en-US" sz="1400" u="none" strike="noStrike" dirty="0">
                          <a:effectLst/>
                          <a:latin typeface="+mj-lt"/>
                        </a:rPr>
                        <a:t>Length of purchase</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20.86</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120.3</a:t>
                      </a:r>
                      <a:endParaRPr lang="en-US" sz="1400" b="0" i="0" u="none" strike="noStrike" dirty="0">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15.29</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89.98</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2885179326"/>
                  </a:ext>
                </a:extLst>
              </a:tr>
              <a:tr h="292768">
                <a:tc>
                  <a:txBody>
                    <a:bodyPr/>
                    <a:lstStyle/>
                    <a:p>
                      <a:pPr algn="l" fontAlgn="ctr">
                        <a:lnSpc>
                          <a:spcPct val="80000"/>
                        </a:lnSpc>
                      </a:pPr>
                      <a:r>
                        <a:rPr lang="en-US" sz="1400" b="0" i="0" u="none" strike="noStrike" dirty="0">
                          <a:solidFill>
                            <a:schemeClr val="dk1"/>
                          </a:solidFill>
                          <a:effectLst/>
                          <a:latin typeface="+mj-lt"/>
                        </a:rPr>
                        <a:t>Log</a:t>
                      </a:r>
                      <a:r>
                        <a:rPr lang="en-US" sz="1400" b="0" i="0" u="none" strike="noStrike" baseline="0" dirty="0">
                          <a:solidFill>
                            <a:schemeClr val="dk1"/>
                          </a:solidFill>
                          <a:effectLst/>
                          <a:latin typeface="+mj-lt"/>
                        </a:rPr>
                        <a:t> value of purchase</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11.68</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6.17</a:t>
                      </a:r>
                      <a:endParaRPr lang="en-US" sz="1400" b="0" i="0" u="none" strike="noStrike" dirty="0">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6.433</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6.244</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1548570790"/>
                  </a:ext>
                </a:extLst>
              </a:tr>
              <a:tr h="292768">
                <a:tc>
                  <a:txBody>
                    <a:bodyPr/>
                    <a:lstStyle/>
                    <a:p>
                      <a:pPr algn="l" fontAlgn="ctr">
                        <a:lnSpc>
                          <a:spcPct val="80000"/>
                        </a:lnSpc>
                      </a:pPr>
                      <a:r>
                        <a:rPr lang="en-US" sz="1400" u="none" strike="noStrike">
                          <a:effectLst/>
                          <a:latin typeface="+mj-lt"/>
                        </a:rPr>
                        <a:t>RPT share – deviation from mean (RPT0)</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2.772</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32.31</a:t>
                      </a:r>
                      <a:endParaRPr lang="en-US" sz="1400" b="0" i="0" u="none" strike="noStrike" dirty="0">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-2.777</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35.51</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2583282839"/>
                  </a:ext>
                </a:extLst>
              </a:tr>
              <a:tr h="292768">
                <a:tc>
                  <a:txBody>
                    <a:bodyPr/>
                    <a:lstStyle/>
                    <a:p>
                      <a:pPr algn="l" fontAlgn="ctr">
                        <a:lnSpc>
                          <a:spcPct val="80000"/>
                        </a:lnSpc>
                      </a:pPr>
                      <a:r>
                        <a:rPr lang="en-US" sz="1400" u="none" strike="noStrike">
                          <a:effectLst/>
                          <a:latin typeface="+mj-lt"/>
                        </a:rPr>
                        <a:t>Japan × RPT0</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0</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0</a:t>
                      </a:r>
                      <a:endParaRPr lang="en-US" sz="1400" b="0" i="0" u="none" strike="noStrike" dirty="0">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-2.777</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35.51</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3599569010"/>
                  </a:ext>
                </a:extLst>
              </a:tr>
              <a:tr h="292768">
                <a:tc>
                  <a:txBody>
                    <a:bodyPr/>
                    <a:lstStyle/>
                    <a:p>
                      <a:pPr algn="l" fontAlgn="ctr">
                        <a:lnSpc>
                          <a:spcPct val="80000"/>
                        </a:lnSpc>
                      </a:pPr>
                      <a:r>
                        <a:rPr lang="en-US" sz="1400" u="none" strike="noStrike">
                          <a:effectLst/>
                          <a:latin typeface="+mj-lt"/>
                        </a:rPr>
                        <a:t>Upstreamness</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2.138</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0.66</a:t>
                      </a:r>
                      <a:endParaRPr lang="en-US" sz="1400" b="0" i="0" u="none" strike="noStrike" dirty="0">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2.131</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0.659</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2914070758"/>
                  </a:ext>
                </a:extLst>
              </a:tr>
              <a:tr h="292768">
                <a:tc>
                  <a:txBody>
                    <a:bodyPr/>
                    <a:lstStyle/>
                    <a:p>
                      <a:pPr algn="l" fontAlgn="ctr">
                        <a:lnSpc>
                          <a:spcPct val="80000"/>
                        </a:lnSpc>
                      </a:pPr>
                      <a:r>
                        <a:rPr lang="en-US" sz="1400" u="none" strike="noStrike">
                          <a:effectLst/>
                          <a:latin typeface="+mj-lt"/>
                        </a:rPr>
                        <a:t>Japan × upstreamness</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0</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0</a:t>
                      </a:r>
                      <a:endParaRPr lang="en-US" sz="1400" b="0" i="0" u="none" strike="noStrike">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2.131</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0.659</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4024473642"/>
                  </a:ext>
                </a:extLst>
              </a:tr>
              <a:tr h="292768">
                <a:tc>
                  <a:txBody>
                    <a:bodyPr/>
                    <a:lstStyle/>
                    <a:p>
                      <a:pPr algn="l" fontAlgn="ctr">
                        <a:lnSpc>
                          <a:spcPct val="80000"/>
                        </a:lnSpc>
                      </a:pPr>
                      <a:r>
                        <a:rPr lang="en-US" sz="1400" u="none" strike="noStrike">
                          <a:effectLst/>
                          <a:latin typeface="+mj-lt"/>
                        </a:rPr>
                        <a:t>R&amp;D intensity</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1.148</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1.298</a:t>
                      </a:r>
                      <a:endParaRPr lang="en-US" sz="1400" b="0" i="0" u="none" strike="noStrike">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1.142</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1.292</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303463647"/>
                  </a:ext>
                </a:extLst>
              </a:tr>
              <a:tr h="292768">
                <a:tc>
                  <a:txBody>
                    <a:bodyPr/>
                    <a:lstStyle/>
                    <a:p>
                      <a:pPr algn="l" fontAlgn="ctr">
                        <a:lnSpc>
                          <a:spcPct val="80000"/>
                        </a:lnSpc>
                      </a:pPr>
                      <a:r>
                        <a:rPr lang="en-US" sz="1400" u="none" strike="noStrike">
                          <a:effectLst/>
                          <a:latin typeface="+mj-lt"/>
                        </a:rPr>
                        <a:t>Japan × R&amp;D intensity</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0</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0</a:t>
                      </a:r>
                      <a:endParaRPr lang="en-US" sz="1400" b="0" i="0" u="none" strike="noStrike">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1.142</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1.292</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522640350"/>
                  </a:ext>
                </a:extLst>
              </a:tr>
              <a:tr h="292768">
                <a:tc>
                  <a:txBody>
                    <a:bodyPr/>
                    <a:lstStyle/>
                    <a:p>
                      <a:pPr algn="l" fontAlgn="ctr">
                        <a:lnSpc>
                          <a:spcPct val="80000"/>
                        </a:lnSpc>
                      </a:pPr>
                      <a:r>
                        <a:rPr lang="en-US" sz="1400" u="none" strike="noStrike">
                          <a:effectLst/>
                          <a:latin typeface="+mj-lt"/>
                        </a:rPr>
                        <a:t>Import elasticity</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6.778</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10.65</a:t>
                      </a:r>
                      <a:endParaRPr lang="en-US" sz="1400" b="0" i="0" u="none" strike="noStrike">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6.749</a:t>
                      </a:r>
                      <a:endParaRPr lang="en-US" sz="1400" b="0" i="0" u="none" strike="noStrike" dirty="0">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10.62</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1300271900"/>
                  </a:ext>
                </a:extLst>
              </a:tr>
              <a:tr h="292768">
                <a:tc>
                  <a:txBody>
                    <a:bodyPr/>
                    <a:lstStyle/>
                    <a:p>
                      <a:pPr algn="l" fontAlgn="ctr">
                        <a:lnSpc>
                          <a:spcPct val="80000"/>
                        </a:lnSpc>
                      </a:pPr>
                      <a:r>
                        <a:rPr lang="en-US" sz="1400" u="none" strike="noStrike">
                          <a:effectLst/>
                          <a:latin typeface="+mj-lt"/>
                        </a:rPr>
                        <a:t>Japan × import elasticity</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0</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0</a:t>
                      </a:r>
                      <a:endParaRPr lang="en-US" sz="1400" b="0" i="0" u="none" strike="noStrike">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6.749</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10.62</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345841651"/>
                  </a:ext>
                </a:extLst>
              </a:tr>
              <a:tr h="292768">
                <a:tc>
                  <a:txBody>
                    <a:bodyPr/>
                    <a:lstStyle/>
                    <a:p>
                      <a:pPr algn="l" fontAlgn="ctr">
                        <a:lnSpc>
                          <a:spcPct val="80000"/>
                        </a:lnSpc>
                      </a:pPr>
                      <a:r>
                        <a:rPr lang="en-US" sz="1400" u="none" strike="noStrike">
                          <a:effectLst/>
                          <a:latin typeface="+mj-lt"/>
                        </a:rPr>
                        <a:t>Import share</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55.97</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14.95</a:t>
                      </a:r>
                      <a:endParaRPr lang="en-US" sz="1400" b="0" i="0" u="none" strike="noStrike">
                        <a:solidFill>
                          <a:srgbClr val="000000"/>
                        </a:solidFill>
                        <a:effectLst/>
                        <a:latin typeface="+mj-lt"/>
                      </a:endParaRPr>
                    </a:p>
                  </a:txBody>
                  <a:tcPr marL="7620" marR="7620" marT="7620" marB="0" anchor="ct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a:effectLst/>
                          <a:latin typeface="+mj-lt"/>
                        </a:rPr>
                        <a:t>55.88</a:t>
                      </a:r>
                      <a:endParaRPr lang="en-US" sz="1400" b="0" i="0" u="none" strike="noStrike">
                        <a:solidFill>
                          <a:srgbClr val="000000"/>
                        </a:solidFill>
                        <a:effectLst/>
                        <a:latin typeface="+mj-lt"/>
                      </a:endParaRPr>
                    </a:p>
                  </a:txBody>
                  <a:tcPr marL="7620" marR="7620" marT="7620" marB="0" anchor="ctr"/>
                </a:tc>
                <a:tc>
                  <a:txBody>
                    <a:bodyPr/>
                    <a:lstStyle/>
                    <a:p>
                      <a:pPr algn="r" fontAlgn="ctr">
                        <a:lnSpc>
                          <a:spcPct val="80000"/>
                        </a:lnSpc>
                      </a:pPr>
                      <a:r>
                        <a:rPr lang="en-US" sz="1400" u="none" strike="noStrike" dirty="0">
                          <a:effectLst/>
                          <a:latin typeface="+mj-lt"/>
                        </a:rPr>
                        <a:t>15.01</a:t>
                      </a:r>
                      <a:endParaRPr lang="en-US" sz="1400" b="0" i="0" u="none" strike="noStrike" dirty="0">
                        <a:solidFill>
                          <a:srgbClr val="000000"/>
                        </a:solidFill>
                        <a:effectLst/>
                        <a:latin typeface="+mj-lt"/>
                      </a:endParaRPr>
                    </a:p>
                  </a:txBody>
                  <a:tcPr marL="7620" marR="7620" marT="7620" marB="0" anchor="ctr"/>
                </a:tc>
                <a:extLst>
                  <a:ext uri="{0D108BD9-81ED-4DB2-BD59-A6C34878D82A}">
                    <a16:rowId xmlns:a16="http://schemas.microsoft.com/office/drawing/2014/main" val="2963644800"/>
                  </a:ext>
                </a:extLst>
              </a:tr>
              <a:tr h="292768">
                <a:tc>
                  <a:txBody>
                    <a:bodyPr/>
                    <a:lstStyle/>
                    <a:p>
                      <a:pPr algn="l" fontAlgn="ctr">
                        <a:lnSpc>
                          <a:spcPct val="80000"/>
                        </a:lnSpc>
                      </a:pPr>
                      <a:r>
                        <a:rPr lang="en-US" sz="1400" u="none" strike="noStrike">
                          <a:effectLst/>
                          <a:latin typeface="+mj-lt"/>
                        </a:rPr>
                        <a:t>Japan × import share</a:t>
                      </a:r>
                      <a:endParaRPr lang="en-US" sz="1400" b="0" i="0" u="none" strike="noStrike">
                        <a:solidFill>
                          <a:srgbClr val="000000"/>
                        </a:solidFill>
                        <a:effectLst/>
                        <a:latin typeface="+mj-lt"/>
                      </a:endParaRP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r" fontAlgn="ctr">
                        <a:lnSpc>
                          <a:spcPct val="80000"/>
                        </a:lnSpc>
                      </a:pPr>
                      <a:r>
                        <a:rPr lang="en-US" sz="1400" u="none" strike="noStrike">
                          <a:effectLst/>
                          <a:latin typeface="+mj-lt"/>
                        </a:rPr>
                        <a:t>0</a:t>
                      </a:r>
                      <a:endParaRPr lang="en-US" sz="1400" b="0" i="0" u="none" strike="noStrike">
                        <a:solidFill>
                          <a:srgbClr val="000000"/>
                        </a:solidFill>
                        <a:effectLst/>
                        <a:latin typeface="+mj-lt"/>
                      </a:endParaRP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r" fontAlgn="ctr">
                        <a:lnSpc>
                          <a:spcPct val="80000"/>
                        </a:lnSpc>
                      </a:pPr>
                      <a:r>
                        <a:rPr lang="en-US" sz="1400" u="none" strike="noStrike" dirty="0">
                          <a:effectLst/>
                          <a:latin typeface="+mj-lt"/>
                        </a:rPr>
                        <a:t>0</a:t>
                      </a:r>
                      <a:endParaRPr lang="en-US" sz="1400" b="0" i="0" u="none" strike="noStrike" dirty="0">
                        <a:solidFill>
                          <a:srgbClr val="000000"/>
                        </a:solidFill>
                        <a:effectLst/>
                        <a:latin typeface="+mj-lt"/>
                      </a:endParaRP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l" fontAlgn="ctr">
                        <a:lnSpc>
                          <a:spcPct val="80000"/>
                        </a:lnSpc>
                      </a:pPr>
                      <a:endParaRPr lang="en-US" sz="1400" b="0" i="0" u="none" strike="noStrike">
                        <a:solidFill>
                          <a:srgbClr val="000000"/>
                        </a:solidFill>
                        <a:effectLst/>
                        <a:latin typeface="+mj-lt"/>
                      </a:endParaRP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r" fontAlgn="ctr">
                        <a:lnSpc>
                          <a:spcPct val="80000"/>
                        </a:lnSpc>
                      </a:pPr>
                      <a:r>
                        <a:rPr lang="en-US" sz="1400" u="none" strike="noStrike">
                          <a:effectLst/>
                          <a:latin typeface="+mj-lt"/>
                        </a:rPr>
                        <a:t>55.88</a:t>
                      </a:r>
                      <a:endParaRPr lang="en-US" sz="1400" b="0" i="0" u="none" strike="noStrike">
                        <a:solidFill>
                          <a:srgbClr val="000000"/>
                        </a:solidFill>
                        <a:effectLst/>
                        <a:latin typeface="+mj-lt"/>
                      </a:endParaRP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r" fontAlgn="ctr">
                        <a:lnSpc>
                          <a:spcPct val="80000"/>
                        </a:lnSpc>
                      </a:pPr>
                      <a:r>
                        <a:rPr lang="en-US" sz="1400" u="none" strike="noStrike" dirty="0">
                          <a:effectLst/>
                          <a:latin typeface="+mj-lt"/>
                        </a:rPr>
                        <a:t>15.01</a:t>
                      </a:r>
                      <a:endParaRPr lang="en-US" sz="1400" b="0" i="0" u="none" strike="noStrike" dirty="0">
                        <a:solidFill>
                          <a:srgbClr val="000000"/>
                        </a:solidFill>
                        <a:effectLst/>
                        <a:latin typeface="+mj-lt"/>
                      </a:endParaRPr>
                    </a:p>
                  </a:txBody>
                  <a:tcPr marL="7620" marR="7620" marT="762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07633"/>
                  </a:ext>
                </a:extLst>
              </a:tr>
            </a:tbl>
          </a:graphicData>
        </a:graphic>
      </p:graphicFrame>
    </p:spTree>
    <p:extLst>
      <p:ext uri="{BB962C8B-B14F-4D97-AF65-F5344CB8AC3E}">
        <p14:creationId xmlns:p14="http://schemas.microsoft.com/office/powerpoint/2010/main" val="3394156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AF35EA-E726-4DD3-96B6-6182092858D3}"/>
              </a:ext>
            </a:extLst>
          </p:cNvPr>
          <p:cNvSpPr>
            <a:spLocks noGrp="1"/>
          </p:cNvSpPr>
          <p:nvPr>
            <p:ph type="title"/>
          </p:nvPr>
        </p:nvSpPr>
        <p:spPr>
          <a:xfrm>
            <a:off x="2152650" y="228602"/>
            <a:ext cx="7886699" cy="380999"/>
          </a:xfrm>
        </p:spPr>
        <p:txBody>
          <a:bodyPr vert="horz" wrap="square" lIns="91440" tIns="45720" rIns="91440" bIns="45720" numCol="1" rtlCol="0" anchor="b" anchorCtr="0" compatLnSpc="1">
            <a:prstTxWarp prst="textNoShape">
              <a:avLst/>
            </a:prstTxWarp>
            <a:noAutofit/>
          </a:bodyPr>
          <a:lstStyle/>
          <a:p>
            <a:pPr algn="ctr" eaLnBrk="1" hangingPunct="1">
              <a:lnSpc>
                <a:spcPct val="90000"/>
              </a:lnSpc>
            </a:pPr>
            <a:r>
              <a:rPr lang="en-US" sz="2800" dirty="0"/>
              <a:t>Product level regression: Number of suppliers</a:t>
            </a:r>
          </a:p>
        </p:txBody>
      </p:sp>
      <p:sp>
        <p:nvSpPr>
          <p:cNvPr id="13" name="Content Placeholder 12">
            <a:extLst>
              <a:ext uri="{FF2B5EF4-FFF2-40B4-BE49-F238E27FC236}">
                <a16:creationId xmlns:a16="http://schemas.microsoft.com/office/drawing/2014/main" id="{4A263E33-926D-44EC-BFE9-837355663BB2}"/>
              </a:ext>
            </a:extLst>
          </p:cNvPr>
          <p:cNvSpPr>
            <a:spLocks noGrp="1"/>
          </p:cNvSpPr>
          <p:nvPr>
            <p:ph idx="1"/>
          </p:nvPr>
        </p:nvSpPr>
        <p:spPr>
          <a:xfrm>
            <a:off x="2130879" y="6052890"/>
            <a:ext cx="7886699" cy="728910"/>
          </a:xfrm>
        </p:spPr>
        <p:txBody>
          <a:bodyPr vert="horz" wrap="square" lIns="91440" tIns="45720" rIns="91440" bIns="45720" numCol="1" rtlCol="0" anchor="t" anchorCtr="0" compatLnSpc="1">
            <a:prstTxWarp prst="textNoShape">
              <a:avLst/>
            </a:prstTxWarp>
            <a:normAutofit/>
          </a:bodyPr>
          <a:lstStyle/>
          <a:p>
            <a:pPr marL="174625" indent="-174625" eaLnBrk="1" hangingPunct="1">
              <a:lnSpc>
                <a:spcPct val="80000"/>
              </a:lnSpc>
              <a:spcBef>
                <a:spcPts val="0"/>
              </a:spcBef>
            </a:pPr>
            <a:r>
              <a:rPr lang="en-US" sz="1600" b="1" dirty="0">
                <a:solidFill>
                  <a:schemeClr val="accent6">
                    <a:lumMod val="75000"/>
                  </a:schemeClr>
                </a:solidFill>
              </a:rPr>
              <a:t>44 countries, 600 products</a:t>
            </a:r>
          </a:p>
          <a:p>
            <a:pPr marL="174625" indent="-174625" eaLnBrk="1" hangingPunct="1">
              <a:lnSpc>
                <a:spcPct val="80000"/>
              </a:lnSpc>
              <a:spcBef>
                <a:spcPts val="0"/>
              </a:spcBef>
            </a:pPr>
            <a:r>
              <a:rPr lang="en-US" sz="1600" b="1" dirty="0">
                <a:solidFill>
                  <a:schemeClr val="accent6">
                    <a:lumMod val="75000"/>
                  </a:schemeClr>
                </a:solidFill>
              </a:rPr>
              <a:t>Each regression has a constant</a:t>
            </a:r>
          </a:p>
          <a:p>
            <a:pPr marL="174625" indent="-174625" eaLnBrk="1" hangingPunct="1">
              <a:lnSpc>
                <a:spcPct val="80000"/>
              </a:lnSpc>
              <a:spcBef>
                <a:spcPts val="0"/>
              </a:spcBef>
            </a:pPr>
            <a:r>
              <a:rPr lang="en-US" sz="1600" b="1" dirty="0">
                <a:solidFill>
                  <a:schemeClr val="accent6">
                    <a:lumMod val="75000"/>
                  </a:schemeClr>
                </a:solidFill>
              </a:rPr>
              <a:t>Standard errors are clustered at VM-product-year level</a:t>
            </a:r>
          </a:p>
        </p:txBody>
      </p:sp>
      <p:graphicFrame>
        <p:nvGraphicFramePr>
          <p:cNvPr id="2" name="Table 1">
            <a:extLst>
              <a:ext uri="{FF2B5EF4-FFF2-40B4-BE49-F238E27FC236}">
                <a16:creationId xmlns:a16="http://schemas.microsoft.com/office/drawing/2014/main" id="{FBE67727-A960-4AAA-AEF6-291B0242ED2E}"/>
              </a:ext>
            </a:extLst>
          </p:cNvPr>
          <p:cNvGraphicFramePr>
            <a:graphicFrameLocks noGrp="1"/>
          </p:cNvGraphicFramePr>
          <p:nvPr>
            <p:extLst>
              <p:ext uri="{D42A27DB-BD31-4B8C-83A1-F6EECF244321}">
                <p14:modId xmlns:p14="http://schemas.microsoft.com/office/powerpoint/2010/main" val="566646994"/>
              </p:ext>
            </p:extLst>
          </p:nvPr>
        </p:nvGraphicFramePr>
        <p:xfrm>
          <a:off x="2286000" y="694680"/>
          <a:ext cx="8686800" cy="5096521"/>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7576905"/>
                    </a:ext>
                  </a:extLst>
                </a:gridCol>
                <a:gridCol w="1219200">
                  <a:extLst>
                    <a:ext uri="{9D8B030D-6E8A-4147-A177-3AD203B41FA5}">
                      <a16:colId xmlns:a16="http://schemas.microsoft.com/office/drawing/2014/main" val="2474502154"/>
                    </a:ext>
                  </a:extLst>
                </a:gridCol>
                <a:gridCol w="533400">
                  <a:extLst>
                    <a:ext uri="{9D8B030D-6E8A-4147-A177-3AD203B41FA5}">
                      <a16:colId xmlns:a16="http://schemas.microsoft.com/office/drawing/2014/main" val="2910537598"/>
                    </a:ext>
                  </a:extLst>
                </a:gridCol>
                <a:gridCol w="838200">
                  <a:extLst>
                    <a:ext uri="{9D8B030D-6E8A-4147-A177-3AD203B41FA5}">
                      <a16:colId xmlns:a16="http://schemas.microsoft.com/office/drawing/2014/main" val="2565578009"/>
                    </a:ext>
                  </a:extLst>
                </a:gridCol>
                <a:gridCol w="528828">
                  <a:extLst>
                    <a:ext uri="{9D8B030D-6E8A-4147-A177-3AD203B41FA5}">
                      <a16:colId xmlns:a16="http://schemas.microsoft.com/office/drawing/2014/main" val="2313093708"/>
                    </a:ext>
                  </a:extLst>
                </a:gridCol>
                <a:gridCol w="815948">
                  <a:extLst>
                    <a:ext uri="{9D8B030D-6E8A-4147-A177-3AD203B41FA5}">
                      <a16:colId xmlns:a16="http://schemas.microsoft.com/office/drawing/2014/main" val="1905724859"/>
                    </a:ext>
                  </a:extLst>
                </a:gridCol>
                <a:gridCol w="400204">
                  <a:extLst>
                    <a:ext uri="{9D8B030D-6E8A-4147-A177-3AD203B41FA5}">
                      <a16:colId xmlns:a16="http://schemas.microsoft.com/office/drawing/2014/main" val="3555989086"/>
                    </a:ext>
                  </a:extLst>
                </a:gridCol>
                <a:gridCol w="781812">
                  <a:extLst>
                    <a:ext uri="{9D8B030D-6E8A-4147-A177-3AD203B41FA5}">
                      <a16:colId xmlns:a16="http://schemas.microsoft.com/office/drawing/2014/main" val="3521582713"/>
                    </a:ext>
                  </a:extLst>
                </a:gridCol>
                <a:gridCol w="521208">
                  <a:extLst>
                    <a:ext uri="{9D8B030D-6E8A-4147-A177-3AD203B41FA5}">
                      <a16:colId xmlns:a16="http://schemas.microsoft.com/office/drawing/2014/main" val="2247531233"/>
                    </a:ext>
                  </a:extLst>
                </a:gridCol>
              </a:tblGrid>
              <a:tr h="232829">
                <a:tc>
                  <a:txBody>
                    <a:bodyPr/>
                    <a:lstStyle/>
                    <a:p>
                      <a:pPr algn="l" fontAlgn="ctr">
                        <a:lnSpc>
                          <a:spcPct val="114000"/>
                        </a:lnSpc>
                      </a:pPr>
                      <a:r>
                        <a:rPr lang="en-US" sz="1400" u="none" strike="noStrike" dirty="0">
                          <a:effectLst/>
                          <a:latin typeface="+mj-lt"/>
                        </a:rPr>
                        <a:t> </a:t>
                      </a:r>
                      <a:endParaRPr lang="en-US" sz="1400" b="0" i="0" u="none" strike="noStrike" dirty="0">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gridSpan="2">
                  <a:txBody>
                    <a:bodyPr/>
                    <a:lstStyle/>
                    <a:p>
                      <a:pPr algn="ctr" fontAlgn="ctr">
                        <a:lnSpc>
                          <a:spcPct val="114000"/>
                        </a:lnSpc>
                      </a:pPr>
                      <a:r>
                        <a:rPr lang="en-US" sz="1400" u="none" strike="noStrike" dirty="0">
                          <a:effectLst/>
                          <a:latin typeface="+mj-lt"/>
                        </a:rPr>
                        <a:t>         (1)</a:t>
                      </a:r>
                      <a:endParaRPr lang="en-US" sz="1400" b="0" i="0" u="none" strike="noStrike" dirty="0">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lnSpc>
                          <a:spcPct val="114000"/>
                        </a:lnSpc>
                      </a:pPr>
                      <a:r>
                        <a:rPr lang="en-US" sz="1400" u="none" strike="noStrike">
                          <a:effectLst/>
                          <a:latin typeface="+mj-lt"/>
                        </a:rPr>
                        <a:t>(2)</a:t>
                      </a:r>
                      <a:endParaRPr lang="en-US" sz="1400" b="0" i="0" u="none" strike="noStrike">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lnSpc>
                          <a:spcPct val="114000"/>
                        </a:lnSpc>
                      </a:pPr>
                      <a:r>
                        <a:rPr lang="en-US" sz="1400" u="none" strike="noStrike" dirty="0">
                          <a:effectLst/>
                          <a:latin typeface="+mj-lt"/>
                        </a:rPr>
                        <a:t>(3)</a:t>
                      </a:r>
                      <a:endParaRPr lang="en-US" sz="1400" b="0" i="0" u="none" strike="noStrike" dirty="0">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lnSpc>
                          <a:spcPct val="114000"/>
                        </a:lnSpc>
                      </a:pPr>
                      <a:r>
                        <a:rPr lang="en-US" sz="1400" u="none" strike="noStrike" dirty="0">
                          <a:effectLst/>
                          <a:latin typeface="+mj-lt"/>
                        </a:rPr>
                        <a:t>(4)</a:t>
                      </a:r>
                      <a:endParaRPr lang="en-US" sz="1400" b="0" i="0" u="none" strike="noStrike" dirty="0">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899503119"/>
                  </a:ext>
                </a:extLst>
              </a:tr>
              <a:tr h="232829">
                <a:tc>
                  <a:txBody>
                    <a:bodyPr/>
                    <a:lstStyle/>
                    <a:p>
                      <a:pPr algn="l" fontAlgn="ctr">
                        <a:lnSpc>
                          <a:spcPct val="114000"/>
                        </a:lnSpc>
                      </a:pPr>
                      <a:r>
                        <a:rPr lang="en-US" sz="1400" u="none" strike="noStrike" dirty="0">
                          <a:effectLst/>
                          <a:latin typeface="+mj-lt"/>
                        </a:rPr>
                        <a:t>Japan</a:t>
                      </a:r>
                      <a:endParaRPr lang="en-US" sz="1400" b="0" i="0" u="none" strike="noStrike" dirty="0">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-3.92</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-3.73</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-4.18</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-4.45</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33579334"/>
                  </a:ext>
                </a:extLst>
              </a:tr>
              <a:tr h="232829">
                <a:tc>
                  <a:txBody>
                    <a:bodyPr/>
                    <a:lstStyle/>
                    <a:p>
                      <a:pPr algn="l" fontAlgn="ctr">
                        <a:lnSpc>
                          <a:spcPct val="114000"/>
                        </a:lnSpc>
                      </a:pPr>
                      <a:r>
                        <a:rPr lang="en-US" sz="1400" u="none" strike="noStrike" dirty="0">
                          <a:effectLst/>
                          <a:latin typeface="+mj-lt"/>
                        </a:rPr>
                        <a:t>Log value</a:t>
                      </a:r>
                      <a:r>
                        <a:rPr lang="en-US" sz="1400" u="none" strike="noStrike" baseline="0" dirty="0">
                          <a:effectLst/>
                          <a:latin typeface="+mj-lt"/>
                        </a:rPr>
                        <a:t> of purchase</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0.55</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0.62</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0.56</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0.62</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88689972"/>
                  </a:ext>
                </a:extLst>
              </a:tr>
              <a:tr h="232829">
                <a:tc>
                  <a:txBody>
                    <a:bodyPr/>
                    <a:lstStyle/>
                    <a:p>
                      <a:pPr algn="l" fontAlgn="ctr">
                        <a:lnSpc>
                          <a:spcPct val="114000"/>
                        </a:lnSpc>
                      </a:pPr>
                      <a:r>
                        <a:rPr lang="en-US" sz="1400" u="none" strike="noStrike" dirty="0">
                          <a:effectLst/>
                          <a:latin typeface="+mj-lt"/>
                        </a:rPr>
                        <a:t>Length of purchase</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0.04</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0.04</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0.04</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67530163"/>
                  </a:ext>
                </a:extLst>
              </a:tr>
              <a:tr h="281941">
                <a:tc>
                  <a:txBody>
                    <a:bodyPr/>
                    <a:lstStyle/>
                    <a:p>
                      <a:pPr algn="l" fontAlgn="ctr">
                        <a:lnSpc>
                          <a:spcPct val="114000"/>
                        </a:lnSpc>
                      </a:pPr>
                      <a:r>
                        <a:rPr lang="en-US" sz="1400" u="none" strike="noStrike" dirty="0">
                          <a:effectLst/>
                          <a:latin typeface="+mj-lt"/>
                        </a:rPr>
                        <a:t>RPT share: dev from mean (RPT0)</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-0.04</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-0.01</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-0.04</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17893492"/>
                  </a:ext>
                </a:extLst>
              </a:tr>
              <a:tr h="232829">
                <a:tc>
                  <a:txBody>
                    <a:bodyPr/>
                    <a:lstStyle/>
                    <a:p>
                      <a:pPr algn="l" fontAlgn="ctr">
                        <a:lnSpc>
                          <a:spcPct val="114000"/>
                        </a:lnSpc>
                      </a:pPr>
                      <a:r>
                        <a:rPr lang="en-US" sz="1400" u="none" strike="noStrike" dirty="0">
                          <a:effectLst/>
                          <a:latin typeface="+mj-lt"/>
                        </a:rPr>
                        <a:t>Japan × RPT0</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-0.03</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70754342"/>
                  </a:ext>
                </a:extLst>
              </a:tr>
              <a:tr h="232829">
                <a:tc>
                  <a:txBody>
                    <a:bodyPr/>
                    <a:lstStyle/>
                    <a:p>
                      <a:pPr algn="l" fontAlgn="ctr">
                        <a:lnSpc>
                          <a:spcPct val="114000"/>
                        </a:lnSpc>
                      </a:pPr>
                      <a:r>
                        <a:rPr lang="en-US" sz="1400" u="none" strike="noStrike">
                          <a:effectLst/>
                          <a:latin typeface="+mj-lt"/>
                        </a:rPr>
                        <a:t>Upstreamness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-0.33</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79701252"/>
                  </a:ext>
                </a:extLst>
              </a:tr>
              <a:tr h="232829">
                <a:tc>
                  <a:txBody>
                    <a:bodyPr/>
                    <a:lstStyle/>
                    <a:p>
                      <a:pPr algn="l" fontAlgn="ctr">
                        <a:lnSpc>
                          <a:spcPct val="114000"/>
                        </a:lnSpc>
                      </a:pPr>
                      <a:r>
                        <a:rPr lang="en-US" sz="1400" u="none" strike="noStrike" dirty="0">
                          <a:effectLst/>
                          <a:latin typeface="+mj-lt"/>
                        </a:rPr>
                        <a:t>Japan × </a:t>
                      </a:r>
                      <a:r>
                        <a:rPr lang="en-US" sz="1400" u="none" strike="noStrike" dirty="0" err="1">
                          <a:effectLst/>
                          <a:latin typeface="+mj-lt"/>
                        </a:rPr>
                        <a:t>upstreamness</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-0.08</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50715271"/>
                  </a:ext>
                </a:extLst>
              </a:tr>
              <a:tr h="232829">
                <a:tc>
                  <a:txBody>
                    <a:bodyPr/>
                    <a:lstStyle/>
                    <a:p>
                      <a:pPr algn="l" fontAlgn="ctr">
                        <a:lnSpc>
                          <a:spcPct val="114000"/>
                        </a:lnSpc>
                      </a:pPr>
                      <a:r>
                        <a:rPr lang="en-US" sz="1400" u="none" strike="noStrike">
                          <a:effectLst/>
                          <a:latin typeface="+mj-lt"/>
                        </a:rPr>
                        <a:t>R&amp;D intensity</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-0.34</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95805149"/>
                  </a:ext>
                </a:extLst>
              </a:tr>
              <a:tr h="232829">
                <a:tc>
                  <a:txBody>
                    <a:bodyPr/>
                    <a:lstStyle/>
                    <a:p>
                      <a:pPr algn="l" fontAlgn="ctr">
                        <a:lnSpc>
                          <a:spcPct val="114000"/>
                        </a:lnSpc>
                      </a:pPr>
                      <a:r>
                        <a:rPr lang="en-US" sz="1400" u="none" strike="noStrike" dirty="0">
                          <a:effectLst/>
                          <a:latin typeface="+mj-lt"/>
                        </a:rPr>
                        <a:t>Japan × R&amp;D intensity</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0.23</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42996890"/>
                  </a:ext>
                </a:extLst>
              </a:tr>
              <a:tr h="232829">
                <a:tc>
                  <a:txBody>
                    <a:bodyPr/>
                    <a:lstStyle/>
                    <a:p>
                      <a:pPr algn="l" fontAlgn="ctr">
                        <a:lnSpc>
                          <a:spcPct val="114000"/>
                        </a:lnSpc>
                      </a:pPr>
                      <a:r>
                        <a:rPr lang="en-US" sz="1400" u="none" strike="noStrike">
                          <a:effectLst/>
                          <a:latin typeface="+mj-lt"/>
                        </a:rPr>
                        <a:t>Import elasticity</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-0.11</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118501"/>
                  </a:ext>
                </a:extLst>
              </a:tr>
              <a:tr h="232829">
                <a:tc>
                  <a:txBody>
                    <a:bodyPr/>
                    <a:lstStyle/>
                    <a:p>
                      <a:pPr algn="l" fontAlgn="ctr">
                        <a:lnSpc>
                          <a:spcPct val="114000"/>
                        </a:lnSpc>
                      </a:pPr>
                      <a:r>
                        <a:rPr lang="en-US" sz="1400" u="none" strike="noStrike">
                          <a:effectLst/>
                          <a:latin typeface="+mj-lt"/>
                        </a:rPr>
                        <a:t>Japan × import elasticity</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0.13</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96871481"/>
                  </a:ext>
                </a:extLst>
              </a:tr>
              <a:tr h="232829">
                <a:tc>
                  <a:txBody>
                    <a:bodyPr/>
                    <a:lstStyle/>
                    <a:p>
                      <a:pPr algn="l" fontAlgn="ctr">
                        <a:lnSpc>
                          <a:spcPct val="114000"/>
                        </a:lnSpc>
                      </a:pPr>
                      <a:r>
                        <a:rPr lang="en-US" sz="1400" u="none" strike="noStrike">
                          <a:effectLst/>
                          <a:latin typeface="+mj-lt"/>
                        </a:rPr>
                        <a:t>Import share</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-0.01</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31638200"/>
                  </a:ext>
                </a:extLst>
              </a:tr>
              <a:tr h="232829">
                <a:tc>
                  <a:txBody>
                    <a:bodyPr/>
                    <a:lstStyle/>
                    <a:p>
                      <a:pPr algn="l" fontAlgn="ctr">
                        <a:lnSpc>
                          <a:spcPct val="114000"/>
                        </a:lnSpc>
                      </a:pPr>
                      <a:r>
                        <a:rPr lang="en-US" sz="1400" u="none" strike="noStrike" dirty="0">
                          <a:effectLst/>
                          <a:latin typeface="+mj-lt"/>
                        </a:rPr>
                        <a:t>Japan × import share</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-0.01</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43466789"/>
                  </a:ext>
                </a:extLst>
              </a:tr>
              <a:tr h="325110">
                <a:tc>
                  <a:txBody>
                    <a:bodyPr/>
                    <a:lstStyle/>
                    <a:p>
                      <a:pPr algn="l" fontAlgn="ctr">
                        <a:lnSpc>
                          <a:spcPct val="114000"/>
                        </a:lnSpc>
                      </a:pPr>
                      <a:r>
                        <a:rPr lang="en-US" sz="1400" u="none" strike="noStrike" dirty="0">
                          <a:effectLst/>
                          <a:latin typeface="+mj-lt"/>
                        </a:rPr>
                        <a:t>Observations</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23,500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dirty="0">
                          <a:effectLst/>
                          <a:latin typeface="+mj-lt"/>
                        </a:rPr>
                        <a:t>23,500</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dirty="0">
                          <a:effectLst/>
                          <a:latin typeface="+mj-lt"/>
                        </a:rPr>
                        <a:t> </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dirty="0">
                          <a:effectLst/>
                          <a:latin typeface="+mj-lt"/>
                        </a:rPr>
                        <a:t>23,500</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23,500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88872132"/>
                  </a:ext>
                </a:extLst>
              </a:tr>
              <a:tr h="232829">
                <a:tc>
                  <a:txBody>
                    <a:bodyPr/>
                    <a:lstStyle/>
                    <a:p>
                      <a:pPr algn="l" fontAlgn="ctr">
                        <a:lnSpc>
                          <a:spcPct val="114000"/>
                        </a:lnSpc>
                      </a:pPr>
                      <a:r>
                        <a:rPr lang="en-US" sz="1400" u="none" strike="noStrike">
                          <a:effectLst/>
                          <a:latin typeface="+mj-lt"/>
                        </a:rPr>
                        <a:t>Adj-R2</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0.25</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0.26</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dirty="0">
                          <a:effectLst/>
                          <a:latin typeface="+mj-lt"/>
                        </a:rPr>
                        <a:t>0.48</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0.26</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54680587"/>
                  </a:ext>
                </a:extLst>
              </a:tr>
              <a:tr h="232829">
                <a:tc>
                  <a:txBody>
                    <a:bodyPr/>
                    <a:lstStyle/>
                    <a:p>
                      <a:pPr algn="l" fontAlgn="ctr">
                        <a:lnSpc>
                          <a:spcPct val="114000"/>
                        </a:lnSpc>
                      </a:pPr>
                      <a:r>
                        <a:rPr lang="en-US" sz="1400" u="none" strike="noStrike">
                          <a:effectLst/>
                          <a:latin typeface="+mj-lt"/>
                        </a:rPr>
                        <a:t>Year FE</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dirty="0">
                          <a:effectLst/>
                          <a:latin typeface="+mj-lt"/>
                        </a:rPr>
                        <a:t>yes</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11446437"/>
                  </a:ext>
                </a:extLst>
              </a:tr>
              <a:tr h="232829">
                <a:tc>
                  <a:txBody>
                    <a:bodyPr/>
                    <a:lstStyle/>
                    <a:p>
                      <a:pPr algn="l" fontAlgn="ctr">
                        <a:lnSpc>
                          <a:spcPct val="114000"/>
                        </a:lnSpc>
                      </a:pPr>
                      <a:r>
                        <a:rPr lang="en-US" sz="1400" u="none" strike="noStrike">
                          <a:effectLst/>
                          <a:latin typeface="+mj-lt"/>
                        </a:rPr>
                        <a:t>HTS10 FE</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no</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no</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dirty="0">
                          <a:effectLst/>
                          <a:latin typeface="+mj-lt"/>
                        </a:rPr>
                        <a:t>yes</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no</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70539174"/>
                  </a:ext>
                </a:extLst>
              </a:tr>
              <a:tr h="232829">
                <a:tc>
                  <a:txBody>
                    <a:bodyPr/>
                    <a:lstStyle/>
                    <a:p>
                      <a:pPr algn="l" fontAlgn="ctr">
                        <a:lnSpc>
                          <a:spcPct val="114000"/>
                        </a:lnSpc>
                      </a:pPr>
                      <a:r>
                        <a:rPr lang="en-US" sz="1400" u="none" strike="noStrike" dirty="0">
                          <a:effectLst/>
                          <a:latin typeface="+mj-lt"/>
                        </a:rPr>
                        <a:t>p-value: joint F - Year FEs</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dirty="0">
                          <a:effectLst/>
                          <a:latin typeface="+mj-lt"/>
                        </a:rPr>
                        <a:t>0.29</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dirty="0">
                          <a:effectLst/>
                          <a:latin typeface="+mj-lt"/>
                        </a:rPr>
                        <a:t>0.14</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dirty="0">
                          <a:effectLst/>
                          <a:latin typeface="+mj-lt"/>
                        </a:rPr>
                        <a:t>0.49</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dirty="0">
                          <a:effectLst/>
                          <a:latin typeface="+mj-lt"/>
                        </a:rPr>
                        <a:t>0.14</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30041584"/>
                  </a:ext>
                </a:extLst>
              </a:tr>
              <a:tr h="232829">
                <a:tc>
                  <a:txBody>
                    <a:bodyPr/>
                    <a:lstStyle/>
                    <a:p>
                      <a:pPr algn="l" fontAlgn="ctr">
                        <a:lnSpc>
                          <a:spcPct val="114000"/>
                        </a:lnSpc>
                      </a:pPr>
                      <a:r>
                        <a:rPr lang="en-US" sz="1400" u="none" strike="noStrike" dirty="0">
                          <a:effectLst/>
                          <a:latin typeface="+mj-lt"/>
                        </a:rPr>
                        <a:t>p-value: joint F - HTS-10 FEs</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dirty="0">
                          <a:effectLst/>
                          <a:latin typeface="+mj-lt"/>
                        </a:rPr>
                        <a:t> </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dirty="0">
                          <a:effectLst/>
                          <a:latin typeface="+mj-lt"/>
                        </a:rPr>
                        <a:t> </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lnSpc>
                          <a:spcPct val="114000"/>
                        </a:lnSpc>
                      </a:pP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lnSpc>
                          <a:spcPct val="114000"/>
                        </a:lnSpc>
                      </a:pPr>
                      <a:r>
                        <a:rPr lang="en-US" sz="1400" u="none" strike="noStrike" dirty="0">
                          <a:effectLst/>
                          <a:latin typeface="+mj-lt"/>
                        </a:rPr>
                        <a:t> </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71721494"/>
                  </a:ext>
                </a:extLst>
              </a:tr>
            </a:tbl>
          </a:graphicData>
        </a:graphic>
      </p:graphicFrame>
    </p:spTree>
    <p:extLst>
      <p:ext uri="{BB962C8B-B14F-4D97-AF65-F5344CB8AC3E}">
        <p14:creationId xmlns:p14="http://schemas.microsoft.com/office/powerpoint/2010/main" val="11031042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AF35EA-E726-4DD3-96B6-6182092858D3}"/>
              </a:ext>
            </a:extLst>
          </p:cNvPr>
          <p:cNvSpPr>
            <a:spLocks noGrp="1"/>
          </p:cNvSpPr>
          <p:nvPr>
            <p:ph type="title"/>
          </p:nvPr>
        </p:nvSpPr>
        <p:spPr>
          <a:xfrm>
            <a:off x="2209801" y="283646"/>
            <a:ext cx="7886699" cy="352960"/>
          </a:xfrm>
        </p:spPr>
        <p:txBody>
          <a:bodyPr vert="horz" wrap="square" lIns="91440" tIns="45720" rIns="91440" bIns="45720" numCol="1" rtlCol="0" anchor="b" anchorCtr="0" compatLnSpc="1">
            <a:prstTxWarp prst="textNoShape">
              <a:avLst/>
            </a:prstTxWarp>
            <a:noAutofit/>
          </a:bodyPr>
          <a:lstStyle/>
          <a:p>
            <a:pPr algn="ctr" eaLnBrk="1" hangingPunct="1">
              <a:lnSpc>
                <a:spcPct val="90000"/>
              </a:lnSpc>
            </a:pPr>
            <a:r>
              <a:rPr lang="en-US" sz="2800" dirty="0"/>
              <a:t>Product level regression: HHI</a:t>
            </a:r>
          </a:p>
        </p:txBody>
      </p:sp>
      <p:graphicFrame>
        <p:nvGraphicFramePr>
          <p:cNvPr id="2" name="Table 1">
            <a:extLst>
              <a:ext uri="{FF2B5EF4-FFF2-40B4-BE49-F238E27FC236}">
                <a16:creationId xmlns:a16="http://schemas.microsoft.com/office/drawing/2014/main" id="{238B60A8-DA8E-43F5-AB60-2B6F0EE3CFDA}"/>
              </a:ext>
            </a:extLst>
          </p:cNvPr>
          <p:cNvGraphicFramePr>
            <a:graphicFrameLocks noGrp="1"/>
          </p:cNvGraphicFramePr>
          <p:nvPr>
            <p:extLst>
              <p:ext uri="{D42A27DB-BD31-4B8C-83A1-F6EECF244321}">
                <p14:modId xmlns:p14="http://schemas.microsoft.com/office/powerpoint/2010/main" val="4158804083"/>
              </p:ext>
            </p:extLst>
          </p:nvPr>
        </p:nvGraphicFramePr>
        <p:xfrm>
          <a:off x="2133601" y="797380"/>
          <a:ext cx="8686798" cy="5070020"/>
        </p:xfrm>
        <a:graphic>
          <a:graphicData uri="http://schemas.openxmlformats.org/drawingml/2006/table">
            <a:tbl>
              <a:tblPr firstRow="1" bandRow="1">
                <a:tableStyleId>{5C22544A-7EE6-4342-B048-85BDC9FD1C3A}</a:tableStyleId>
              </a:tblPr>
              <a:tblGrid>
                <a:gridCol w="3515650">
                  <a:extLst>
                    <a:ext uri="{9D8B030D-6E8A-4147-A177-3AD203B41FA5}">
                      <a16:colId xmlns:a16="http://schemas.microsoft.com/office/drawing/2014/main" val="2939627212"/>
                    </a:ext>
                  </a:extLst>
                </a:gridCol>
                <a:gridCol w="860597">
                  <a:extLst>
                    <a:ext uri="{9D8B030D-6E8A-4147-A177-3AD203B41FA5}">
                      <a16:colId xmlns:a16="http://schemas.microsoft.com/office/drawing/2014/main" val="376452665"/>
                    </a:ext>
                  </a:extLst>
                </a:gridCol>
                <a:gridCol w="432190">
                  <a:extLst>
                    <a:ext uri="{9D8B030D-6E8A-4147-A177-3AD203B41FA5}">
                      <a16:colId xmlns:a16="http://schemas.microsoft.com/office/drawing/2014/main" val="696975417"/>
                    </a:ext>
                  </a:extLst>
                </a:gridCol>
                <a:gridCol w="860597">
                  <a:extLst>
                    <a:ext uri="{9D8B030D-6E8A-4147-A177-3AD203B41FA5}">
                      <a16:colId xmlns:a16="http://schemas.microsoft.com/office/drawing/2014/main" val="1283784744"/>
                    </a:ext>
                  </a:extLst>
                </a:gridCol>
                <a:gridCol w="432190">
                  <a:extLst>
                    <a:ext uri="{9D8B030D-6E8A-4147-A177-3AD203B41FA5}">
                      <a16:colId xmlns:a16="http://schemas.microsoft.com/office/drawing/2014/main" val="3092882098"/>
                    </a:ext>
                  </a:extLst>
                </a:gridCol>
                <a:gridCol w="860597">
                  <a:extLst>
                    <a:ext uri="{9D8B030D-6E8A-4147-A177-3AD203B41FA5}">
                      <a16:colId xmlns:a16="http://schemas.microsoft.com/office/drawing/2014/main" val="3208640311"/>
                    </a:ext>
                  </a:extLst>
                </a:gridCol>
                <a:gridCol w="432190">
                  <a:extLst>
                    <a:ext uri="{9D8B030D-6E8A-4147-A177-3AD203B41FA5}">
                      <a16:colId xmlns:a16="http://schemas.microsoft.com/office/drawing/2014/main" val="3767865226"/>
                    </a:ext>
                  </a:extLst>
                </a:gridCol>
                <a:gridCol w="860597">
                  <a:extLst>
                    <a:ext uri="{9D8B030D-6E8A-4147-A177-3AD203B41FA5}">
                      <a16:colId xmlns:a16="http://schemas.microsoft.com/office/drawing/2014/main" val="955294588"/>
                    </a:ext>
                  </a:extLst>
                </a:gridCol>
                <a:gridCol w="432190">
                  <a:extLst>
                    <a:ext uri="{9D8B030D-6E8A-4147-A177-3AD203B41FA5}">
                      <a16:colId xmlns:a16="http://schemas.microsoft.com/office/drawing/2014/main" val="568531753"/>
                    </a:ext>
                  </a:extLst>
                </a:gridCol>
              </a:tblGrid>
              <a:tr h="253501">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gridSpan="2">
                  <a:txBody>
                    <a:bodyPr/>
                    <a:lstStyle/>
                    <a:p>
                      <a:pPr algn="ctr" fontAlgn="ctr"/>
                      <a:r>
                        <a:rPr lang="en-US" sz="1400" u="none" strike="noStrike">
                          <a:effectLst/>
                          <a:latin typeface="+mj-lt"/>
                        </a:rPr>
                        <a:t>(1)</a:t>
                      </a:r>
                      <a:endParaRPr lang="en-US" sz="1400" b="0" i="0" u="none" strike="noStrike">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(2)</a:t>
                      </a:r>
                      <a:endParaRPr lang="en-US" sz="1400" b="0" i="0" u="none" strike="noStrike">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dirty="0">
                          <a:effectLst/>
                          <a:latin typeface="+mj-lt"/>
                        </a:rPr>
                        <a:t>(3)</a:t>
                      </a:r>
                      <a:endParaRPr lang="en-US" sz="1400" b="0" i="0" u="none" strike="noStrike" dirty="0">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dirty="0">
                          <a:effectLst/>
                          <a:latin typeface="+mj-lt"/>
                        </a:rPr>
                        <a:t>(4)</a:t>
                      </a:r>
                      <a:endParaRPr lang="en-US" sz="1400" b="0" i="0" u="none" strike="noStrike" dirty="0">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3019150304"/>
                  </a:ext>
                </a:extLst>
              </a:tr>
              <a:tr h="253501">
                <a:tc>
                  <a:txBody>
                    <a:bodyPr/>
                    <a:lstStyle/>
                    <a:p>
                      <a:pPr algn="l" fontAlgn="ctr"/>
                      <a:r>
                        <a:rPr lang="en-US" sz="1400" u="none" strike="noStrike">
                          <a:effectLst/>
                          <a:latin typeface="+mj-lt"/>
                        </a:rPr>
                        <a:t>Japan</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1603.00</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1605.00</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2091.00</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1612.00</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49683310"/>
                  </a:ext>
                </a:extLst>
              </a:tr>
              <a:tr h="25350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Log value</a:t>
                      </a:r>
                      <a:r>
                        <a:rPr lang="en-US" sz="1400" u="none" strike="noStrike" kern="1200" baseline="0" dirty="0">
                          <a:solidFill>
                            <a:schemeClr val="dk1"/>
                          </a:solidFill>
                          <a:effectLst/>
                          <a:latin typeface="+mn-lt"/>
                          <a:ea typeface="+mn-ea"/>
                          <a:cs typeface="+mn-cs"/>
                        </a:rPr>
                        <a:t> of purchase</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-294.90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-297.10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-169.10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-295.40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49954537"/>
                  </a:ext>
                </a:extLst>
              </a:tr>
              <a:tr h="253501">
                <a:tc>
                  <a:txBody>
                    <a:bodyPr/>
                    <a:lstStyle/>
                    <a:p>
                      <a:pPr algn="l" fontAlgn="ctr"/>
                      <a:r>
                        <a:rPr lang="en-US" sz="1400" u="none" strike="noStrike" dirty="0">
                          <a:effectLst/>
                          <a:latin typeface="+mj-lt"/>
                        </a:rPr>
                        <a:t>Length of purchase</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-0.88</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-0.85</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-0.54</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-0.89</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70084008"/>
                  </a:ext>
                </a:extLst>
              </a:tr>
              <a:tr h="253501">
                <a:tc>
                  <a:txBody>
                    <a:bodyPr/>
                    <a:lstStyle/>
                    <a:p>
                      <a:pPr algn="l" fontAlgn="ctr"/>
                      <a:r>
                        <a:rPr lang="en-US" sz="1400" u="none" strike="noStrike">
                          <a:effectLst/>
                          <a:latin typeface="+mj-lt"/>
                        </a:rPr>
                        <a:t>RPT share: dev from mean (RPT0)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-1.40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-0.62</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-0.99</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33545965"/>
                  </a:ext>
                </a:extLst>
              </a:tr>
              <a:tr h="253501">
                <a:tc>
                  <a:txBody>
                    <a:bodyPr/>
                    <a:lstStyle/>
                    <a:p>
                      <a:pPr algn="l" fontAlgn="ctr"/>
                      <a:r>
                        <a:rPr lang="en-US" sz="1400" u="none" strike="noStrike">
                          <a:effectLst/>
                          <a:latin typeface="+mj-lt"/>
                        </a:rPr>
                        <a:t>Japan × RPT0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0.07</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-0.76</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98045994"/>
                  </a:ext>
                </a:extLst>
              </a:tr>
              <a:tr h="253501">
                <a:tc>
                  <a:txBody>
                    <a:bodyPr/>
                    <a:lstStyle/>
                    <a:p>
                      <a:pPr algn="l" fontAlgn="ctr"/>
                      <a:r>
                        <a:rPr lang="en-US" sz="1400" u="none" strike="noStrike">
                          <a:effectLst/>
                          <a:latin typeface="+mj-lt"/>
                        </a:rPr>
                        <a:t>Upstreamness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31.45</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5367679"/>
                  </a:ext>
                </a:extLst>
              </a:tr>
              <a:tr h="253501">
                <a:tc>
                  <a:txBody>
                    <a:bodyPr/>
                    <a:lstStyle/>
                    <a:p>
                      <a:pPr algn="l" fontAlgn="ctr"/>
                      <a:r>
                        <a:rPr lang="en-US" sz="1400" u="none" strike="noStrike">
                          <a:effectLst/>
                          <a:latin typeface="+mj-lt"/>
                        </a:rPr>
                        <a:t>Japan × upstreamness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135.70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74984200"/>
                  </a:ext>
                </a:extLst>
              </a:tr>
              <a:tr h="253501">
                <a:tc>
                  <a:txBody>
                    <a:bodyPr/>
                    <a:lstStyle/>
                    <a:p>
                      <a:pPr algn="l" fontAlgn="ctr"/>
                      <a:r>
                        <a:rPr lang="en-US" sz="1400" u="none" strike="noStrike">
                          <a:effectLst/>
                          <a:latin typeface="+mj-lt"/>
                        </a:rPr>
                        <a:t>R&amp;D intensity</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50.02</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83347216"/>
                  </a:ext>
                </a:extLst>
              </a:tr>
              <a:tr h="253501">
                <a:tc>
                  <a:txBody>
                    <a:bodyPr/>
                    <a:lstStyle/>
                    <a:p>
                      <a:pPr algn="l" fontAlgn="ctr"/>
                      <a:r>
                        <a:rPr lang="en-US" sz="1400" u="none" strike="noStrike">
                          <a:effectLst/>
                          <a:latin typeface="+mj-lt"/>
                        </a:rPr>
                        <a:t>Japan × R&amp;D intensity</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35.39</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61365150"/>
                  </a:ext>
                </a:extLst>
              </a:tr>
              <a:tr h="253501">
                <a:tc>
                  <a:txBody>
                    <a:bodyPr/>
                    <a:lstStyle/>
                    <a:p>
                      <a:pPr algn="l" fontAlgn="ctr"/>
                      <a:r>
                        <a:rPr lang="en-US" sz="1400" u="none" strike="noStrike">
                          <a:effectLst/>
                          <a:latin typeface="+mj-lt"/>
                        </a:rPr>
                        <a:t>Import elasticity</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14.51</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84660227"/>
                  </a:ext>
                </a:extLst>
              </a:tr>
              <a:tr h="253501">
                <a:tc>
                  <a:txBody>
                    <a:bodyPr/>
                    <a:lstStyle/>
                    <a:p>
                      <a:pPr algn="l" fontAlgn="ctr"/>
                      <a:r>
                        <a:rPr lang="en-US" sz="1400" u="none" strike="noStrike">
                          <a:effectLst/>
                          <a:latin typeface="+mj-lt"/>
                        </a:rPr>
                        <a:t>Japan × import elasticity</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-8.62</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0952267"/>
                  </a:ext>
                </a:extLst>
              </a:tr>
              <a:tr h="253501">
                <a:tc>
                  <a:txBody>
                    <a:bodyPr/>
                    <a:lstStyle/>
                    <a:p>
                      <a:pPr algn="l" fontAlgn="ctr"/>
                      <a:r>
                        <a:rPr lang="en-US" sz="1400" u="none" strike="noStrike">
                          <a:effectLst/>
                          <a:latin typeface="+mj-lt"/>
                        </a:rPr>
                        <a:t>Import share</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5.34</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73900744"/>
                  </a:ext>
                </a:extLst>
              </a:tr>
              <a:tr h="253501">
                <a:tc>
                  <a:txBody>
                    <a:bodyPr/>
                    <a:lstStyle/>
                    <a:p>
                      <a:pPr algn="l" fontAlgn="ctr"/>
                      <a:r>
                        <a:rPr lang="en-US" sz="1400" u="none" strike="noStrike">
                          <a:effectLst/>
                          <a:latin typeface="+mj-lt"/>
                        </a:rPr>
                        <a:t>Japan × import share</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-4.80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91925532"/>
                  </a:ext>
                </a:extLst>
              </a:tr>
              <a:tr h="253501">
                <a:tc>
                  <a:txBody>
                    <a:bodyPr/>
                    <a:lstStyle/>
                    <a:p>
                      <a:pPr algn="l" fontAlgn="ctr"/>
                      <a:r>
                        <a:rPr lang="en-US" sz="1400" u="none" strike="noStrike">
                          <a:effectLst/>
                          <a:latin typeface="+mj-lt"/>
                        </a:rPr>
                        <a:t>Observations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16,000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16,000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16,000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16,000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15681815"/>
                  </a:ext>
                </a:extLst>
              </a:tr>
              <a:tr h="253501">
                <a:tc>
                  <a:txBody>
                    <a:bodyPr/>
                    <a:lstStyle/>
                    <a:p>
                      <a:pPr algn="l" fontAlgn="ctr"/>
                      <a:r>
                        <a:rPr lang="en-US" sz="1400" u="none" strike="noStrike">
                          <a:effectLst/>
                          <a:latin typeface="+mj-lt"/>
                        </a:rPr>
                        <a:t>Adj-R2</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0.35</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0.35</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0.49</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0.35</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13720811"/>
                  </a:ext>
                </a:extLst>
              </a:tr>
              <a:tr h="253501">
                <a:tc>
                  <a:txBody>
                    <a:bodyPr/>
                    <a:lstStyle/>
                    <a:p>
                      <a:pPr algn="l" fontAlgn="ctr"/>
                      <a:r>
                        <a:rPr lang="en-US" sz="1400" u="none" strike="noStrike">
                          <a:effectLst/>
                          <a:latin typeface="+mj-lt"/>
                        </a:rPr>
                        <a:t>Year FE</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22888915"/>
                  </a:ext>
                </a:extLst>
              </a:tr>
              <a:tr h="253501">
                <a:tc>
                  <a:txBody>
                    <a:bodyPr/>
                    <a:lstStyle/>
                    <a:p>
                      <a:pPr algn="l" fontAlgn="ctr"/>
                      <a:r>
                        <a:rPr lang="en-US" sz="1400" u="none" strike="noStrike">
                          <a:effectLst/>
                          <a:latin typeface="+mj-lt"/>
                        </a:rPr>
                        <a:t>HTS10 FE</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18000323"/>
                  </a:ext>
                </a:extLst>
              </a:tr>
              <a:tr h="253501">
                <a:tc>
                  <a:txBody>
                    <a:bodyPr/>
                    <a:lstStyle/>
                    <a:p>
                      <a:pPr algn="l" fontAlgn="ctr"/>
                      <a:r>
                        <a:rPr lang="en-US" sz="1400" u="none" strike="noStrike">
                          <a:effectLst/>
                          <a:latin typeface="+mj-lt"/>
                        </a:rPr>
                        <a:t>p-value: joint F - Year FEs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67162852"/>
                  </a:ext>
                </a:extLst>
              </a:tr>
              <a:tr h="253501">
                <a:tc>
                  <a:txBody>
                    <a:bodyPr/>
                    <a:lstStyle/>
                    <a:p>
                      <a:pPr algn="l" fontAlgn="ctr"/>
                      <a:r>
                        <a:rPr lang="en-US" sz="1400" u="none" strike="noStrike">
                          <a:effectLst/>
                          <a:latin typeface="+mj-lt"/>
                        </a:rPr>
                        <a:t>p-value: joint F - HTS-10 FEs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dirty="0">
                          <a:effectLst/>
                          <a:latin typeface="+mj-lt"/>
                        </a:rPr>
                        <a:t> </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73838052"/>
                  </a:ext>
                </a:extLst>
              </a:tr>
            </a:tbl>
          </a:graphicData>
        </a:graphic>
      </p:graphicFrame>
      <p:sp>
        <p:nvSpPr>
          <p:cNvPr id="11" name="Content Placeholder 12">
            <a:extLst>
              <a:ext uri="{FF2B5EF4-FFF2-40B4-BE49-F238E27FC236}">
                <a16:creationId xmlns:a16="http://schemas.microsoft.com/office/drawing/2014/main" id="{3E8BB7B8-51BA-4F83-AD40-AB98139CB989}"/>
              </a:ext>
            </a:extLst>
          </p:cNvPr>
          <p:cNvSpPr txBox="1">
            <a:spLocks/>
          </p:cNvSpPr>
          <p:nvPr/>
        </p:nvSpPr>
        <p:spPr bwMode="auto">
          <a:xfrm>
            <a:off x="2130879" y="6052890"/>
            <a:ext cx="7886699" cy="7289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4625" indent="-174625" eaLnBrk="1" hangingPunct="1">
              <a:lnSpc>
                <a:spcPct val="80000"/>
              </a:lnSpc>
              <a:spcBef>
                <a:spcPts val="0"/>
              </a:spcBef>
            </a:pPr>
            <a:r>
              <a:rPr lang="en-US" sz="1600" b="1">
                <a:solidFill>
                  <a:schemeClr val="accent6">
                    <a:lumMod val="75000"/>
                  </a:schemeClr>
                </a:solidFill>
              </a:rPr>
              <a:t>44 countries, 600 products</a:t>
            </a:r>
          </a:p>
          <a:p>
            <a:pPr marL="174625" indent="-174625" eaLnBrk="1" hangingPunct="1">
              <a:lnSpc>
                <a:spcPct val="80000"/>
              </a:lnSpc>
              <a:spcBef>
                <a:spcPts val="0"/>
              </a:spcBef>
            </a:pPr>
            <a:r>
              <a:rPr lang="en-US" sz="1600" b="1">
                <a:solidFill>
                  <a:schemeClr val="accent6">
                    <a:lumMod val="75000"/>
                  </a:schemeClr>
                </a:solidFill>
              </a:rPr>
              <a:t>Each regression has a constant</a:t>
            </a:r>
          </a:p>
          <a:p>
            <a:pPr marL="174625" indent="-174625" eaLnBrk="1" hangingPunct="1">
              <a:lnSpc>
                <a:spcPct val="80000"/>
              </a:lnSpc>
              <a:spcBef>
                <a:spcPts val="0"/>
              </a:spcBef>
            </a:pPr>
            <a:r>
              <a:rPr lang="en-US" sz="1600" b="1">
                <a:solidFill>
                  <a:schemeClr val="accent6">
                    <a:lumMod val="75000"/>
                  </a:schemeClr>
                </a:solidFill>
              </a:rPr>
              <a:t>Standard errors are clustered at VM-product-year level</a:t>
            </a:r>
            <a:endParaRPr lang="en-US" sz="1600" b="1" dirty="0">
              <a:solidFill>
                <a:schemeClr val="accent6">
                  <a:lumMod val="75000"/>
                </a:schemeClr>
              </a:solidFill>
            </a:endParaRPr>
          </a:p>
        </p:txBody>
      </p:sp>
    </p:spTree>
    <p:extLst>
      <p:ext uri="{BB962C8B-B14F-4D97-AF65-F5344CB8AC3E}">
        <p14:creationId xmlns:p14="http://schemas.microsoft.com/office/powerpoint/2010/main" val="18990604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AF35EA-E726-4DD3-96B6-6182092858D3}"/>
              </a:ext>
            </a:extLst>
          </p:cNvPr>
          <p:cNvSpPr>
            <a:spLocks noGrp="1"/>
          </p:cNvSpPr>
          <p:nvPr>
            <p:ph type="title"/>
          </p:nvPr>
        </p:nvSpPr>
        <p:spPr>
          <a:xfrm>
            <a:off x="2057401" y="319446"/>
            <a:ext cx="7886699" cy="352960"/>
          </a:xfrm>
        </p:spPr>
        <p:txBody>
          <a:bodyPr vert="horz" wrap="square" lIns="91440" tIns="45720" rIns="91440" bIns="45720" numCol="1" rtlCol="0" anchor="b" anchorCtr="0" compatLnSpc="1">
            <a:prstTxWarp prst="textNoShape">
              <a:avLst/>
            </a:prstTxWarp>
            <a:noAutofit/>
          </a:bodyPr>
          <a:lstStyle/>
          <a:p>
            <a:pPr algn="ctr" eaLnBrk="1" hangingPunct="1">
              <a:lnSpc>
                <a:spcPct val="90000"/>
              </a:lnSpc>
            </a:pPr>
            <a:r>
              <a:rPr lang="en-US" sz="2800" dirty="0"/>
              <a:t>Product level regression: Related Party Share</a:t>
            </a:r>
          </a:p>
        </p:txBody>
      </p:sp>
      <p:graphicFrame>
        <p:nvGraphicFramePr>
          <p:cNvPr id="3" name="Table 2">
            <a:extLst>
              <a:ext uri="{FF2B5EF4-FFF2-40B4-BE49-F238E27FC236}">
                <a16:creationId xmlns:a16="http://schemas.microsoft.com/office/drawing/2014/main" id="{364DBEDD-54C2-41C5-A423-E03216CE60A6}"/>
              </a:ext>
            </a:extLst>
          </p:cNvPr>
          <p:cNvGraphicFramePr>
            <a:graphicFrameLocks noGrp="1"/>
          </p:cNvGraphicFramePr>
          <p:nvPr>
            <p:extLst>
              <p:ext uri="{D42A27DB-BD31-4B8C-83A1-F6EECF244321}">
                <p14:modId xmlns:p14="http://schemas.microsoft.com/office/powerpoint/2010/main" val="4203220566"/>
              </p:ext>
            </p:extLst>
          </p:nvPr>
        </p:nvGraphicFramePr>
        <p:xfrm>
          <a:off x="1981200" y="854952"/>
          <a:ext cx="8153398" cy="4479048"/>
        </p:xfrm>
        <a:graphic>
          <a:graphicData uri="http://schemas.openxmlformats.org/drawingml/2006/table">
            <a:tbl>
              <a:tblPr firstRow="1" bandRow="1">
                <a:tableStyleId>{5C22544A-7EE6-4342-B048-85BDC9FD1C3A}</a:tableStyleId>
              </a:tblPr>
              <a:tblGrid>
                <a:gridCol w="4024717">
                  <a:extLst>
                    <a:ext uri="{9D8B030D-6E8A-4147-A177-3AD203B41FA5}">
                      <a16:colId xmlns:a16="http://schemas.microsoft.com/office/drawing/2014/main" val="1953496603"/>
                    </a:ext>
                  </a:extLst>
                </a:gridCol>
                <a:gridCol w="875466">
                  <a:extLst>
                    <a:ext uri="{9D8B030D-6E8A-4147-A177-3AD203B41FA5}">
                      <a16:colId xmlns:a16="http://schemas.microsoft.com/office/drawing/2014/main" val="3960255786"/>
                    </a:ext>
                  </a:extLst>
                </a:gridCol>
                <a:gridCol w="500761">
                  <a:extLst>
                    <a:ext uri="{9D8B030D-6E8A-4147-A177-3AD203B41FA5}">
                      <a16:colId xmlns:a16="http://schemas.microsoft.com/office/drawing/2014/main" val="3306267393"/>
                    </a:ext>
                  </a:extLst>
                </a:gridCol>
                <a:gridCol w="875466">
                  <a:extLst>
                    <a:ext uri="{9D8B030D-6E8A-4147-A177-3AD203B41FA5}">
                      <a16:colId xmlns:a16="http://schemas.microsoft.com/office/drawing/2014/main" val="733053377"/>
                    </a:ext>
                  </a:extLst>
                </a:gridCol>
                <a:gridCol w="500761">
                  <a:extLst>
                    <a:ext uri="{9D8B030D-6E8A-4147-A177-3AD203B41FA5}">
                      <a16:colId xmlns:a16="http://schemas.microsoft.com/office/drawing/2014/main" val="3184055176"/>
                    </a:ext>
                  </a:extLst>
                </a:gridCol>
                <a:gridCol w="875466">
                  <a:extLst>
                    <a:ext uri="{9D8B030D-6E8A-4147-A177-3AD203B41FA5}">
                      <a16:colId xmlns:a16="http://schemas.microsoft.com/office/drawing/2014/main" val="1653554346"/>
                    </a:ext>
                  </a:extLst>
                </a:gridCol>
                <a:gridCol w="500761">
                  <a:extLst>
                    <a:ext uri="{9D8B030D-6E8A-4147-A177-3AD203B41FA5}">
                      <a16:colId xmlns:a16="http://schemas.microsoft.com/office/drawing/2014/main" val="4185487450"/>
                    </a:ext>
                  </a:extLst>
                </a:gridCol>
              </a:tblGrid>
              <a:tr h="248836">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gridSpan="2">
                  <a:txBody>
                    <a:bodyPr/>
                    <a:lstStyle/>
                    <a:p>
                      <a:pPr algn="ctr" fontAlgn="ctr"/>
                      <a:r>
                        <a:rPr lang="en-US" sz="1400" u="none" strike="noStrike">
                          <a:effectLst/>
                          <a:latin typeface="+mj-lt"/>
                        </a:rPr>
                        <a:t>(1)</a:t>
                      </a:r>
                      <a:endParaRPr lang="en-US" sz="1400" b="0" i="0" u="none" strike="noStrike">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(2)</a:t>
                      </a:r>
                      <a:endParaRPr lang="en-US" sz="1400" b="0" i="0" u="none" strike="noStrike">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(3)</a:t>
                      </a:r>
                      <a:endParaRPr lang="en-US" sz="1400" b="0" i="0" u="none" strike="noStrike">
                        <a:effectLst/>
                        <a:latin typeface="+mj-lt"/>
                      </a:endParaRPr>
                    </a:p>
                  </a:txBody>
                  <a:tcPr marL="6210" marR="6210" marT="621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2292134592"/>
                  </a:ext>
                </a:extLst>
              </a:tr>
              <a:tr h="248836">
                <a:tc>
                  <a:txBody>
                    <a:bodyPr/>
                    <a:lstStyle/>
                    <a:p>
                      <a:pPr algn="l" fontAlgn="ctr"/>
                      <a:r>
                        <a:rPr lang="en-US" sz="1400" u="none" strike="noStrike">
                          <a:effectLst/>
                          <a:latin typeface="+mj-lt"/>
                        </a:rPr>
                        <a:t>Japan</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5.19</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6.56</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6.62</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28518596"/>
                  </a:ext>
                </a:extLst>
              </a:tr>
              <a:tr h="24883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Log value</a:t>
                      </a:r>
                      <a:r>
                        <a:rPr lang="en-US" sz="1400" u="none" strike="noStrike" kern="1200" baseline="0" dirty="0">
                          <a:solidFill>
                            <a:schemeClr val="dk1"/>
                          </a:solidFill>
                          <a:effectLst/>
                          <a:latin typeface="+mn-lt"/>
                          <a:ea typeface="+mn-ea"/>
                          <a:cs typeface="+mn-cs"/>
                        </a:rPr>
                        <a:t> of purchase</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2.05</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2.30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2.08</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95884656"/>
                  </a:ext>
                </a:extLst>
              </a:tr>
              <a:tr h="248836">
                <a:tc>
                  <a:txBody>
                    <a:bodyPr/>
                    <a:lstStyle/>
                    <a:p>
                      <a:pPr algn="l" fontAlgn="ctr"/>
                      <a:r>
                        <a:rPr lang="en-US" sz="1400" u="none" strike="noStrike" dirty="0">
                          <a:effectLst/>
                          <a:latin typeface="+mj-lt"/>
                        </a:rPr>
                        <a:t>Length of purchase</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-0.006</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-0.004</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-0.006</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89245235"/>
                  </a:ext>
                </a:extLst>
              </a:tr>
              <a:tr h="248836">
                <a:tc>
                  <a:txBody>
                    <a:bodyPr/>
                    <a:lstStyle/>
                    <a:p>
                      <a:pPr algn="l" fontAlgn="ctr"/>
                      <a:r>
                        <a:rPr lang="en-US" sz="1400" u="none" strike="noStrike">
                          <a:effectLst/>
                          <a:latin typeface="+mj-lt"/>
                        </a:rPr>
                        <a:t>Upstreamness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dirty="0">
                          <a:effectLst/>
                          <a:latin typeface="+mj-lt"/>
                        </a:rPr>
                        <a:t>-1.52</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dirty="0">
                          <a:effectLst/>
                          <a:latin typeface="+mj-lt"/>
                        </a:rPr>
                        <a:t>***</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620460"/>
                  </a:ext>
                </a:extLst>
              </a:tr>
              <a:tr h="248836">
                <a:tc>
                  <a:txBody>
                    <a:bodyPr/>
                    <a:lstStyle/>
                    <a:p>
                      <a:pPr algn="l" fontAlgn="ctr"/>
                      <a:r>
                        <a:rPr lang="en-US" sz="1400" u="none" strike="noStrike" dirty="0">
                          <a:effectLst/>
                          <a:latin typeface="+mj-lt"/>
                        </a:rPr>
                        <a:t>Japan × </a:t>
                      </a:r>
                      <a:r>
                        <a:rPr lang="en-US" sz="1400" u="none" strike="noStrike" dirty="0" err="1">
                          <a:effectLst/>
                          <a:latin typeface="+mj-lt"/>
                        </a:rPr>
                        <a:t>upstreamness</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-2.13</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dirty="0">
                          <a:effectLst/>
                          <a:latin typeface="+mj-lt"/>
                        </a:rPr>
                        <a:t>***</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1899194"/>
                  </a:ext>
                </a:extLst>
              </a:tr>
              <a:tr h="248836">
                <a:tc>
                  <a:txBody>
                    <a:bodyPr/>
                    <a:lstStyle/>
                    <a:p>
                      <a:pPr algn="l" fontAlgn="ctr"/>
                      <a:r>
                        <a:rPr lang="en-US" sz="1400" u="none" strike="noStrike">
                          <a:effectLst/>
                          <a:latin typeface="+mj-lt"/>
                        </a:rPr>
                        <a:t>R&amp;D intensity</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0.50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48517157"/>
                  </a:ext>
                </a:extLst>
              </a:tr>
              <a:tr h="248836">
                <a:tc>
                  <a:txBody>
                    <a:bodyPr/>
                    <a:lstStyle/>
                    <a:p>
                      <a:pPr algn="l" fontAlgn="ctr"/>
                      <a:r>
                        <a:rPr lang="en-US" sz="1400" u="none" strike="noStrike">
                          <a:effectLst/>
                          <a:latin typeface="+mj-lt"/>
                        </a:rPr>
                        <a:t>Japan × R&amp;D intensity</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-0.93</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5464401"/>
                  </a:ext>
                </a:extLst>
              </a:tr>
              <a:tr h="248836">
                <a:tc>
                  <a:txBody>
                    <a:bodyPr/>
                    <a:lstStyle/>
                    <a:p>
                      <a:pPr algn="l" fontAlgn="ctr"/>
                      <a:r>
                        <a:rPr lang="en-US" sz="1400" u="none" strike="noStrike">
                          <a:effectLst/>
                          <a:latin typeface="+mj-lt"/>
                        </a:rPr>
                        <a:t>Import elasticity</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0.16</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65386699"/>
                  </a:ext>
                </a:extLst>
              </a:tr>
              <a:tr h="248836">
                <a:tc>
                  <a:txBody>
                    <a:bodyPr/>
                    <a:lstStyle/>
                    <a:p>
                      <a:pPr algn="l" fontAlgn="ctr"/>
                      <a:r>
                        <a:rPr lang="en-US" sz="1400" u="none" strike="noStrike">
                          <a:effectLst/>
                          <a:latin typeface="+mj-lt"/>
                        </a:rPr>
                        <a:t>Japan × import elasticity</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-0.07</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0839543"/>
                  </a:ext>
                </a:extLst>
              </a:tr>
              <a:tr h="248836">
                <a:tc>
                  <a:txBody>
                    <a:bodyPr/>
                    <a:lstStyle/>
                    <a:p>
                      <a:pPr algn="l" fontAlgn="ctr"/>
                      <a:r>
                        <a:rPr lang="en-US" sz="1400" u="none" strike="noStrike">
                          <a:effectLst/>
                          <a:latin typeface="+mj-lt"/>
                        </a:rPr>
                        <a:t>Import share</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-0.04</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72703898"/>
                  </a:ext>
                </a:extLst>
              </a:tr>
              <a:tr h="248836">
                <a:tc>
                  <a:txBody>
                    <a:bodyPr/>
                    <a:lstStyle/>
                    <a:p>
                      <a:pPr algn="l" fontAlgn="ctr"/>
                      <a:r>
                        <a:rPr lang="en-US" sz="1400" u="none" strike="noStrike">
                          <a:effectLst/>
                          <a:latin typeface="+mj-lt"/>
                        </a:rPr>
                        <a:t>Japan × import share</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0.08</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05184085"/>
                  </a:ext>
                </a:extLst>
              </a:tr>
              <a:tr h="248836">
                <a:tc>
                  <a:txBody>
                    <a:bodyPr/>
                    <a:lstStyle/>
                    <a:p>
                      <a:pPr algn="l" fontAlgn="ctr"/>
                      <a:r>
                        <a:rPr lang="en-US" sz="1400" u="none" strike="noStrike">
                          <a:effectLst/>
                          <a:latin typeface="+mj-lt"/>
                        </a:rPr>
                        <a:t>Observations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23,500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23,500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23,500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02036417"/>
                  </a:ext>
                </a:extLst>
              </a:tr>
              <a:tr h="248836">
                <a:tc>
                  <a:txBody>
                    <a:bodyPr/>
                    <a:lstStyle/>
                    <a:p>
                      <a:pPr algn="l" fontAlgn="ctr"/>
                      <a:r>
                        <a:rPr lang="en-US" sz="1400" u="none" strike="noStrike">
                          <a:effectLst/>
                          <a:latin typeface="+mj-lt"/>
                        </a:rPr>
                        <a:t>Adj-R2</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0.14</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0.30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0.15</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77776478"/>
                  </a:ext>
                </a:extLst>
              </a:tr>
              <a:tr h="248836">
                <a:tc>
                  <a:txBody>
                    <a:bodyPr/>
                    <a:lstStyle/>
                    <a:p>
                      <a:pPr algn="l" fontAlgn="ctr"/>
                      <a:r>
                        <a:rPr lang="en-US" sz="1400" u="none" strike="noStrike">
                          <a:effectLst/>
                          <a:latin typeface="+mj-lt"/>
                        </a:rPr>
                        <a:t>Year FE</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05930332"/>
                  </a:ext>
                </a:extLst>
              </a:tr>
              <a:tr h="248836">
                <a:tc>
                  <a:txBody>
                    <a:bodyPr/>
                    <a:lstStyle/>
                    <a:p>
                      <a:pPr algn="l" fontAlgn="ctr"/>
                      <a:r>
                        <a:rPr lang="en-US" sz="1400" u="none" strike="noStrike">
                          <a:effectLst/>
                          <a:latin typeface="+mj-lt"/>
                        </a:rPr>
                        <a:t>HTS10 FE</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31353535"/>
                  </a:ext>
                </a:extLst>
              </a:tr>
              <a:tr h="248836">
                <a:tc>
                  <a:txBody>
                    <a:bodyPr/>
                    <a:lstStyle/>
                    <a:p>
                      <a:pPr algn="l" fontAlgn="ctr"/>
                      <a:r>
                        <a:rPr lang="en-US" sz="1400" u="none" strike="noStrike">
                          <a:effectLst/>
                          <a:latin typeface="+mj-lt"/>
                        </a:rPr>
                        <a:t>p-value: joint F - Year FEs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9482260"/>
                  </a:ext>
                </a:extLst>
              </a:tr>
              <a:tr h="248836">
                <a:tc>
                  <a:txBody>
                    <a:bodyPr/>
                    <a:lstStyle/>
                    <a:p>
                      <a:pPr algn="l" fontAlgn="ctr"/>
                      <a:r>
                        <a:rPr lang="en-US" sz="1400" u="none" strike="noStrike">
                          <a:effectLst/>
                          <a:latin typeface="+mj-lt"/>
                        </a:rPr>
                        <a:t>p-value: joint F - HTS-10 FEs</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dirty="0">
                          <a:effectLst/>
                          <a:latin typeface="+mj-lt"/>
                        </a:rPr>
                        <a:t> </a:t>
                      </a:r>
                      <a:endParaRPr lang="en-US" sz="1400" b="0" i="0" u="none" strike="noStrike" dirty="0">
                        <a:effectLst/>
                        <a:latin typeface="+mj-lt"/>
                      </a:endParaRPr>
                    </a:p>
                  </a:txBody>
                  <a:tcPr marL="6210" marR="6210" marT="621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18220329"/>
                  </a:ext>
                </a:extLst>
              </a:tr>
            </a:tbl>
          </a:graphicData>
        </a:graphic>
      </p:graphicFrame>
      <p:sp>
        <p:nvSpPr>
          <p:cNvPr id="11" name="Content Placeholder 12">
            <a:extLst>
              <a:ext uri="{FF2B5EF4-FFF2-40B4-BE49-F238E27FC236}">
                <a16:creationId xmlns:a16="http://schemas.microsoft.com/office/drawing/2014/main" id="{4601954B-A5AA-4F4D-AAC0-11062A2FDCDB}"/>
              </a:ext>
            </a:extLst>
          </p:cNvPr>
          <p:cNvSpPr txBox="1">
            <a:spLocks/>
          </p:cNvSpPr>
          <p:nvPr/>
        </p:nvSpPr>
        <p:spPr bwMode="auto">
          <a:xfrm>
            <a:off x="2130879" y="5715000"/>
            <a:ext cx="7886699" cy="7289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4625" indent="-174625" eaLnBrk="1" hangingPunct="1">
              <a:lnSpc>
                <a:spcPct val="80000"/>
              </a:lnSpc>
              <a:spcBef>
                <a:spcPts val="0"/>
              </a:spcBef>
            </a:pPr>
            <a:r>
              <a:rPr lang="en-US" sz="1600" b="1" dirty="0">
                <a:solidFill>
                  <a:schemeClr val="accent6">
                    <a:lumMod val="75000"/>
                  </a:schemeClr>
                </a:solidFill>
              </a:rPr>
              <a:t>44 countries, 600 products</a:t>
            </a:r>
          </a:p>
          <a:p>
            <a:pPr marL="174625" indent="-174625" eaLnBrk="1" hangingPunct="1">
              <a:lnSpc>
                <a:spcPct val="80000"/>
              </a:lnSpc>
              <a:spcBef>
                <a:spcPts val="0"/>
              </a:spcBef>
            </a:pPr>
            <a:r>
              <a:rPr lang="en-US" sz="1600" b="1" dirty="0">
                <a:solidFill>
                  <a:schemeClr val="accent6">
                    <a:lumMod val="75000"/>
                  </a:schemeClr>
                </a:solidFill>
              </a:rPr>
              <a:t>Each regression has a constant</a:t>
            </a:r>
          </a:p>
          <a:p>
            <a:pPr marL="174625" indent="-174625" eaLnBrk="1" hangingPunct="1">
              <a:lnSpc>
                <a:spcPct val="80000"/>
              </a:lnSpc>
              <a:spcBef>
                <a:spcPts val="0"/>
              </a:spcBef>
            </a:pPr>
            <a:r>
              <a:rPr lang="en-US" sz="1600" b="1" dirty="0">
                <a:solidFill>
                  <a:schemeClr val="accent6">
                    <a:lumMod val="75000"/>
                  </a:schemeClr>
                </a:solidFill>
              </a:rPr>
              <a:t>Standard errors are clustered at VM-product-year level</a:t>
            </a:r>
          </a:p>
        </p:txBody>
      </p:sp>
    </p:spTree>
    <p:extLst>
      <p:ext uri="{BB962C8B-B14F-4D97-AF65-F5344CB8AC3E}">
        <p14:creationId xmlns:p14="http://schemas.microsoft.com/office/powerpoint/2010/main" val="32513228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AF35EA-E726-4DD3-96B6-6182092858D3}"/>
              </a:ext>
            </a:extLst>
          </p:cNvPr>
          <p:cNvSpPr>
            <a:spLocks noGrp="1"/>
          </p:cNvSpPr>
          <p:nvPr>
            <p:ph type="title"/>
          </p:nvPr>
        </p:nvSpPr>
        <p:spPr>
          <a:xfrm>
            <a:off x="2152650" y="241654"/>
            <a:ext cx="7886699" cy="383123"/>
          </a:xfrm>
        </p:spPr>
        <p:txBody>
          <a:bodyPr vert="horz" wrap="square" lIns="91440" tIns="45720" rIns="91440" bIns="45720" numCol="1" rtlCol="0" anchor="b" anchorCtr="0" compatLnSpc="1">
            <a:prstTxWarp prst="textNoShape">
              <a:avLst/>
            </a:prstTxWarp>
            <a:noAutofit/>
          </a:bodyPr>
          <a:lstStyle/>
          <a:p>
            <a:pPr algn="ctr" eaLnBrk="1" hangingPunct="1">
              <a:lnSpc>
                <a:spcPct val="90000"/>
              </a:lnSpc>
            </a:pPr>
            <a:r>
              <a:rPr lang="en-US" sz="2800" dirty="0"/>
              <a:t>Product level regression: Supplier longevity</a:t>
            </a:r>
          </a:p>
        </p:txBody>
      </p:sp>
      <p:graphicFrame>
        <p:nvGraphicFramePr>
          <p:cNvPr id="2" name="Table 1">
            <a:extLst>
              <a:ext uri="{FF2B5EF4-FFF2-40B4-BE49-F238E27FC236}">
                <a16:creationId xmlns:a16="http://schemas.microsoft.com/office/drawing/2014/main" id="{FF7BC5D9-5B33-4EAE-9A46-1A43D5FE8B4E}"/>
              </a:ext>
            </a:extLst>
          </p:cNvPr>
          <p:cNvGraphicFramePr>
            <a:graphicFrameLocks noGrp="1"/>
          </p:cNvGraphicFramePr>
          <p:nvPr>
            <p:extLst>
              <p:ext uri="{D42A27DB-BD31-4B8C-83A1-F6EECF244321}">
                <p14:modId xmlns:p14="http://schemas.microsoft.com/office/powerpoint/2010/main" val="1124660535"/>
              </p:ext>
            </p:extLst>
          </p:nvPr>
        </p:nvGraphicFramePr>
        <p:xfrm>
          <a:off x="1981201" y="685801"/>
          <a:ext cx="8229601" cy="5166425"/>
        </p:xfrm>
        <a:graphic>
          <a:graphicData uri="http://schemas.openxmlformats.org/drawingml/2006/table">
            <a:tbl>
              <a:tblPr firstRow="1" bandRow="1">
                <a:tableStyleId>{5C22544A-7EE6-4342-B048-85BDC9FD1C3A}</a:tableStyleId>
              </a:tblPr>
              <a:tblGrid>
                <a:gridCol w="3391887">
                  <a:extLst>
                    <a:ext uri="{9D8B030D-6E8A-4147-A177-3AD203B41FA5}">
                      <a16:colId xmlns:a16="http://schemas.microsoft.com/office/drawing/2014/main" val="939070055"/>
                    </a:ext>
                  </a:extLst>
                </a:gridCol>
                <a:gridCol w="791585">
                  <a:extLst>
                    <a:ext uri="{9D8B030D-6E8A-4147-A177-3AD203B41FA5}">
                      <a16:colId xmlns:a16="http://schemas.microsoft.com/office/drawing/2014/main" val="2256982088"/>
                    </a:ext>
                  </a:extLst>
                </a:gridCol>
                <a:gridCol w="417843">
                  <a:extLst>
                    <a:ext uri="{9D8B030D-6E8A-4147-A177-3AD203B41FA5}">
                      <a16:colId xmlns:a16="http://schemas.microsoft.com/office/drawing/2014/main" val="2734511178"/>
                    </a:ext>
                  </a:extLst>
                </a:gridCol>
                <a:gridCol w="791587">
                  <a:extLst>
                    <a:ext uri="{9D8B030D-6E8A-4147-A177-3AD203B41FA5}">
                      <a16:colId xmlns:a16="http://schemas.microsoft.com/office/drawing/2014/main" val="3039005928"/>
                    </a:ext>
                  </a:extLst>
                </a:gridCol>
                <a:gridCol w="417843">
                  <a:extLst>
                    <a:ext uri="{9D8B030D-6E8A-4147-A177-3AD203B41FA5}">
                      <a16:colId xmlns:a16="http://schemas.microsoft.com/office/drawing/2014/main" val="3406245154"/>
                    </a:ext>
                  </a:extLst>
                </a:gridCol>
                <a:gridCol w="791585">
                  <a:extLst>
                    <a:ext uri="{9D8B030D-6E8A-4147-A177-3AD203B41FA5}">
                      <a16:colId xmlns:a16="http://schemas.microsoft.com/office/drawing/2014/main" val="2758767924"/>
                    </a:ext>
                  </a:extLst>
                </a:gridCol>
                <a:gridCol w="417843">
                  <a:extLst>
                    <a:ext uri="{9D8B030D-6E8A-4147-A177-3AD203B41FA5}">
                      <a16:colId xmlns:a16="http://schemas.microsoft.com/office/drawing/2014/main" val="725267239"/>
                    </a:ext>
                  </a:extLst>
                </a:gridCol>
                <a:gridCol w="791585">
                  <a:extLst>
                    <a:ext uri="{9D8B030D-6E8A-4147-A177-3AD203B41FA5}">
                      <a16:colId xmlns:a16="http://schemas.microsoft.com/office/drawing/2014/main" val="1356373876"/>
                    </a:ext>
                  </a:extLst>
                </a:gridCol>
                <a:gridCol w="417843">
                  <a:extLst>
                    <a:ext uri="{9D8B030D-6E8A-4147-A177-3AD203B41FA5}">
                      <a16:colId xmlns:a16="http://schemas.microsoft.com/office/drawing/2014/main" val="3672088169"/>
                    </a:ext>
                  </a:extLst>
                </a:gridCol>
              </a:tblGrid>
              <a:tr h="300449">
                <a:tc>
                  <a:txBody>
                    <a:bodyPr/>
                    <a:lstStyle/>
                    <a:p>
                      <a:pPr algn="l" fontAlgn="ctr"/>
                      <a:r>
                        <a:rPr lang="en-US" sz="1400" u="none" strike="noStrike">
                          <a:effectLst/>
                          <a:latin typeface="+mj-lt"/>
                        </a:rPr>
                        <a:t> </a:t>
                      </a:r>
                      <a:endParaRPr lang="en-US" sz="1400" b="0" i="0" u="none" strike="noStrike">
                        <a:effectLst/>
                        <a:latin typeface="+mj-lt"/>
                      </a:endParaRPr>
                    </a:p>
                  </a:txBody>
                  <a:tcPr marL="7245" marR="7245" marT="7245"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gridSpan="2">
                  <a:txBody>
                    <a:bodyPr/>
                    <a:lstStyle/>
                    <a:p>
                      <a:pPr algn="ctr" fontAlgn="ctr"/>
                      <a:r>
                        <a:rPr lang="en-US" sz="1400" u="none" strike="noStrike">
                          <a:effectLst/>
                          <a:latin typeface="+mj-lt"/>
                        </a:rPr>
                        <a:t>(1)</a:t>
                      </a:r>
                      <a:endParaRPr lang="en-US" sz="1400" b="0" i="0" u="none" strike="noStrike">
                        <a:effectLst/>
                        <a:latin typeface="+mj-lt"/>
                      </a:endParaRPr>
                    </a:p>
                  </a:txBody>
                  <a:tcPr marL="7245" marR="7245" marT="7245"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(2)</a:t>
                      </a:r>
                      <a:endParaRPr lang="en-US" sz="1400" b="0" i="0" u="none" strike="noStrike">
                        <a:effectLst/>
                        <a:latin typeface="+mj-lt"/>
                      </a:endParaRPr>
                    </a:p>
                  </a:txBody>
                  <a:tcPr marL="7245" marR="7245" marT="7245"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(4)</a:t>
                      </a:r>
                      <a:endParaRPr lang="en-US" sz="1400" b="0" i="0" u="none" strike="noStrike">
                        <a:effectLst/>
                        <a:latin typeface="+mj-lt"/>
                      </a:endParaRPr>
                    </a:p>
                  </a:txBody>
                  <a:tcPr marL="7245" marR="7245" marT="7245"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(5)</a:t>
                      </a:r>
                      <a:endParaRPr lang="en-US" sz="1400" b="0" i="0" u="none" strike="noStrike">
                        <a:effectLst/>
                        <a:latin typeface="+mj-lt"/>
                      </a:endParaRPr>
                    </a:p>
                  </a:txBody>
                  <a:tcPr marL="7245" marR="7245" marT="7245"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2253235325"/>
                  </a:ext>
                </a:extLst>
              </a:tr>
              <a:tr h="300449">
                <a:tc>
                  <a:txBody>
                    <a:bodyPr/>
                    <a:lstStyle/>
                    <a:p>
                      <a:pPr algn="l" fontAlgn="ctr"/>
                      <a:r>
                        <a:rPr lang="en-US" sz="1400" u="none" strike="noStrike">
                          <a:effectLst/>
                          <a:latin typeface="+mj-lt"/>
                        </a:rPr>
                        <a:t>Japan</a:t>
                      </a:r>
                      <a:endParaRPr lang="en-US" sz="1400" b="0" i="0" u="none" strike="noStrike">
                        <a:effectLst/>
                        <a:latin typeface="+mj-lt"/>
                      </a:endParaRPr>
                    </a:p>
                  </a:txBody>
                  <a:tcPr marL="7245" marR="7245" marT="7245"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0.76</a:t>
                      </a:r>
                      <a:endParaRPr lang="en-US" sz="1400" b="0" i="0" u="none" strike="noStrike">
                        <a:effectLst/>
                        <a:latin typeface="+mj-lt"/>
                      </a:endParaRPr>
                    </a:p>
                  </a:txBody>
                  <a:tcPr marL="7245" marR="7245" marT="7245"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0.73</a:t>
                      </a:r>
                      <a:endParaRPr lang="en-US" sz="1400" b="0" i="0" u="none" strike="noStrike">
                        <a:effectLst/>
                        <a:latin typeface="+mj-lt"/>
                      </a:endParaRPr>
                    </a:p>
                  </a:txBody>
                  <a:tcPr marL="7245" marR="7245" marT="7245"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0.69</a:t>
                      </a:r>
                      <a:endParaRPr lang="en-US" sz="1400" b="0" i="0" u="none" strike="noStrike">
                        <a:effectLst/>
                        <a:latin typeface="+mj-lt"/>
                      </a:endParaRPr>
                    </a:p>
                  </a:txBody>
                  <a:tcPr marL="7245" marR="7245" marT="7245"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0.63</a:t>
                      </a:r>
                      <a:endParaRPr lang="en-US" sz="1400" b="0" i="0" u="none" strike="noStrike">
                        <a:effectLst/>
                        <a:latin typeface="+mj-lt"/>
                      </a:endParaRPr>
                    </a:p>
                  </a:txBody>
                  <a:tcPr marL="7245" marR="7245" marT="7245"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44626598"/>
                  </a:ext>
                </a:extLst>
              </a:tr>
              <a:tr h="300449">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Log value</a:t>
                      </a:r>
                      <a:r>
                        <a:rPr lang="en-US" sz="1400" u="none" strike="noStrike" kern="1200" baseline="0" dirty="0">
                          <a:solidFill>
                            <a:schemeClr val="dk1"/>
                          </a:solidFill>
                          <a:effectLst/>
                          <a:latin typeface="+mn-lt"/>
                          <a:ea typeface="+mn-ea"/>
                          <a:cs typeface="+mn-cs"/>
                        </a:rPr>
                        <a:t> of purchase</a:t>
                      </a: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0.19</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0.17</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0.17</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0.17</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76962673"/>
                  </a:ext>
                </a:extLst>
              </a:tr>
              <a:tr h="300449">
                <a:tc>
                  <a:txBody>
                    <a:bodyPr/>
                    <a:lstStyle/>
                    <a:p>
                      <a:pPr algn="l" fontAlgn="ctr"/>
                      <a:r>
                        <a:rPr lang="en-US" sz="1400" u="none" strike="noStrike" dirty="0">
                          <a:effectLst/>
                          <a:latin typeface="+mj-lt"/>
                        </a:rPr>
                        <a:t>Length of purchase</a:t>
                      </a: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dirty="0">
                          <a:effectLst/>
                          <a:latin typeface="+mj-lt"/>
                        </a:rPr>
                        <a:t>-0.0002</a:t>
                      </a: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-0.0002</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-0.0001</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-0.0001</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44017223"/>
                  </a:ext>
                </a:extLst>
              </a:tr>
              <a:tr h="300449">
                <a:tc>
                  <a:txBody>
                    <a:bodyPr/>
                    <a:lstStyle/>
                    <a:p>
                      <a:pPr algn="l" fontAlgn="ctr"/>
                      <a:r>
                        <a:rPr lang="en-US" sz="1400" u="none" strike="noStrike">
                          <a:effectLst/>
                          <a:latin typeface="+mj-lt"/>
                        </a:rPr>
                        <a:t>RPT share: dev from mean (RPT0)</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0.0064</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0.0006</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0.002</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66737254"/>
                  </a:ext>
                </a:extLst>
              </a:tr>
              <a:tr h="300449">
                <a:tc>
                  <a:txBody>
                    <a:bodyPr/>
                    <a:lstStyle/>
                    <a:p>
                      <a:pPr algn="l" fontAlgn="ctr"/>
                      <a:r>
                        <a:rPr lang="en-US" sz="1400" u="none" strike="noStrike">
                          <a:effectLst/>
                          <a:latin typeface="+mj-lt"/>
                        </a:rPr>
                        <a:t>Japan × RPT0</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0.0090</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5878110"/>
                  </a:ext>
                </a:extLst>
              </a:tr>
              <a:tr h="300449">
                <a:tc>
                  <a:txBody>
                    <a:bodyPr/>
                    <a:lstStyle/>
                    <a:p>
                      <a:pPr algn="l" fontAlgn="ctr"/>
                      <a:r>
                        <a:rPr lang="en-US" sz="1400" u="none" strike="noStrike">
                          <a:effectLst/>
                          <a:latin typeface="+mj-lt"/>
                        </a:rPr>
                        <a:t>Upstreamness</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0.12</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07884765"/>
                  </a:ext>
                </a:extLst>
              </a:tr>
              <a:tr h="300449">
                <a:tc>
                  <a:txBody>
                    <a:bodyPr/>
                    <a:lstStyle/>
                    <a:p>
                      <a:pPr algn="l" fontAlgn="ctr"/>
                      <a:r>
                        <a:rPr lang="en-US" sz="1400" u="none" strike="noStrike">
                          <a:effectLst/>
                          <a:latin typeface="+mj-lt"/>
                        </a:rPr>
                        <a:t>Japan × upstreamness</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-0.03</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50174829"/>
                  </a:ext>
                </a:extLst>
              </a:tr>
              <a:tr h="300449">
                <a:tc>
                  <a:txBody>
                    <a:bodyPr/>
                    <a:lstStyle/>
                    <a:p>
                      <a:pPr algn="l" fontAlgn="ctr"/>
                      <a:r>
                        <a:rPr lang="en-US" sz="1400" u="none" strike="noStrike">
                          <a:effectLst/>
                          <a:latin typeface="+mj-lt"/>
                        </a:rPr>
                        <a:t>R&amp;D intensity</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7378924"/>
                  </a:ext>
                </a:extLst>
              </a:tr>
              <a:tr h="300449">
                <a:tc>
                  <a:txBody>
                    <a:bodyPr/>
                    <a:lstStyle/>
                    <a:p>
                      <a:pPr algn="l" fontAlgn="ctr"/>
                      <a:r>
                        <a:rPr lang="en-US" sz="1400" u="none" strike="noStrike">
                          <a:effectLst/>
                          <a:latin typeface="+mj-lt"/>
                        </a:rPr>
                        <a:t>Japan × R&amp;D intensity</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0.07</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82006114"/>
                  </a:ext>
                </a:extLst>
              </a:tr>
              <a:tr h="300449">
                <a:tc>
                  <a:txBody>
                    <a:bodyPr/>
                    <a:lstStyle/>
                    <a:p>
                      <a:pPr algn="l" fontAlgn="ctr"/>
                      <a:r>
                        <a:rPr lang="en-US" sz="1400" u="none" strike="noStrike">
                          <a:effectLst/>
                          <a:latin typeface="+mj-lt"/>
                        </a:rPr>
                        <a:t>Import elasticity</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0.001</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75121829"/>
                  </a:ext>
                </a:extLst>
              </a:tr>
              <a:tr h="300449">
                <a:tc>
                  <a:txBody>
                    <a:bodyPr/>
                    <a:lstStyle/>
                    <a:p>
                      <a:pPr algn="l" fontAlgn="ctr"/>
                      <a:r>
                        <a:rPr lang="en-US" sz="1400" u="none" strike="noStrike" dirty="0">
                          <a:effectLst/>
                          <a:latin typeface="+mj-lt"/>
                        </a:rPr>
                        <a:t>Japan × import elasticity</a:t>
                      </a: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0.004</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20231858"/>
                  </a:ext>
                </a:extLst>
              </a:tr>
              <a:tr h="300449">
                <a:tc>
                  <a:txBody>
                    <a:bodyPr/>
                    <a:lstStyle/>
                    <a:p>
                      <a:pPr algn="l" fontAlgn="ctr"/>
                      <a:r>
                        <a:rPr lang="en-US" sz="1400" u="none" strike="noStrike">
                          <a:effectLst/>
                          <a:latin typeface="+mj-lt"/>
                        </a:rPr>
                        <a:t>Import share</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0.001</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4358072"/>
                  </a:ext>
                </a:extLst>
              </a:tr>
              <a:tr h="359241">
                <a:tc>
                  <a:txBody>
                    <a:bodyPr/>
                    <a:lstStyle/>
                    <a:p>
                      <a:pPr algn="l" fontAlgn="ctr"/>
                      <a:r>
                        <a:rPr lang="en-US" sz="1400" u="none" strike="noStrike">
                          <a:effectLst/>
                          <a:latin typeface="+mj-lt"/>
                        </a:rPr>
                        <a:t>Japan × import share</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0.001</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90403135"/>
                  </a:ext>
                </a:extLst>
              </a:tr>
              <a:tr h="300449">
                <a:tc>
                  <a:txBody>
                    <a:bodyPr/>
                    <a:lstStyle/>
                    <a:p>
                      <a:pPr algn="l" fontAlgn="ctr"/>
                      <a:r>
                        <a:rPr lang="en-US" sz="1400" u="none" strike="noStrike" dirty="0">
                          <a:effectLst/>
                          <a:latin typeface="+mj-lt"/>
                        </a:rPr>
                        <a:t>Adj-R2</a:t>
                      </a: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dirty="0">
                          <a:effectLst/>
                          <a:latin typeface="+mj-lt"/>
                        </a:rPr>
                        <a:t>0.58</a:t>
                      </a: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0.59</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0.71</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dirty="0">
                          <a:effectLst/>
                          <a:latin typeface="+mj-lt"/>
                        </a:rPr>
                        <a:t>0.61</a:t>
                      </a: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77587033"/>
                  </a:ext>
                </a:extLst>
              </a:tr>
              <a:tr h="300449">
                <a:tc>
                  <a:txBody>
                    <a:bodyPr/>
                    <a:lstStyle/>
                    <a:p>
                      <a:pPr algn="l" fontAlgn="ctr"/>
                      <a:r>
                        <a:rPr lang="en-US" sz="1400" u="none" strike="noStrike">
                          <a:effectLst/>
                          <a:latin typeface="+mj-lt"/>
                        </a:rPr>
                        <a:t>HTS10 FE</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dirty="0">
                          <a:effectLst/>
                          <a:latin typeface="+mj-lt"/>
                        </a:rPr>
                        <a:t>no</a:t>
                      </a: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dirty="0">
                          <a:effectLst/>
                          <a:latin typeface="+mj-lt"/>
                        </a:rPr>
                        <a:t>yes</a:t>
                      </a: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dirty="0">
                          <a:effectLst/>
                          <a:latin typeface="+mj-lt"/>
                        </a:rPr>
                        <a:t>no</a:t>
                      </a: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50767633"/>
                  </a:ext>
                </a:extLst>
              </a:tr>
              <a:tr h="300449">
                <a:tc>
                  <a:txBody>
                    <a:bodyPr/>
                    <a:lstStyle/>
                    <a:p>
                      <a:pPr algn="l" fontAlgn="ctr"/>
                      <a:r>
                        <a:rPr lang="en-US" sz="1400" u="none" strike="noStrike">
                          <a:effectLst/>
                          <a:latin typeface="+mj-lt"/>
                        </a:rPr>
                        <a:t>p-value: joint F - HTS-10 FEs</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dirty="0">
                          <a:effectLst/>
                          <a:latin typeface="+mj-lt"/>
                        </a:rPr>
                        <a:t> </a:t>
                      </a:r>
                      <a:endParaRPr lang="en-US" sz="1400" b="0" i="0" u="none" strike="noStrike" dirty="0">
                        <a:effectLst/>
                        <a:latin typeface="+mj-lt"/>
                      </a:endParaRPr>
                    </a:p>
                  </a:txBody>
                  <a:tcPr marL="7245" marR="7245" marT="7245"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2523656"/>
                  </a:ext>
                </a:extLst>
              </a:tr>
            </a:tbl>
          </a:graphicData>
        </a:graphic>
      </p:graphicFrame>
      <p:sp>
        <p:nvSpPr>
          <p:cNvPr id="11" name="Content Placeholder 12">
            <a:extLst>
              <a:ext uri="{FF2B5EF4-FFF2-40B4-BE49-F238E27FC236}">
                <a16:creationId xmlns:a16="http://schemas.microsoft.com/office/drawing/2014/main" id="{A091D76C-E252-4E83-ADA5-B9039C11E474}"/>
              </a:ext>
            </a:extLst>
          </p:cNvPr>
          <p:cNvSpPr txBox="1">
            <a:spLocks/>
          </p:cNvSpPr>
          <p:nvPr/>
        </p:nvSpPr>
        <p:spPr bwMode="auto">
          <a:xfrm>
            <a:off x="2130879" y="5943600"/>
            <a:ext cx="7886699" cy="7289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4625" indent="-174625" eaLnBrk="1" hangingPunct="1">
              <a:lnSpc>
                <a:spcPct val="80000"/>
              </a:lnSpc>
              <a:spcBef>
                <a:spcPts val="0"/>
              </a:spcBef>
            </a:pPr>
            <a:r>
              <a:rPr lang="en-US" sz="1600" b="1">
                <a:solidFill>
                  <a:schemeClr val="accent6">
                    <a:lumMod val="75000"/>
                  </a:schemeClr>
                </a:solidFill>
              </a:rPr>
              <a:t>44 countries, 600 products</a:t>
            </a:r>
          </a:p>
          <a:p>
            <a:pPr marL="174625" indent="-174625" eaLnBrk="1" hangingPunct="1">
              <a:lnSpc>
                <a:spcPct val="80000"/>
              </a:lnSpc>
              <a:spcBef>
                <a:spcPts val="0"/>
              </a:spcBef>
            </a:pPr>
            <a:r>
              <a:rPr lang="en-US" sz="1600" b="1">
                <a:solidFill>
                  <a:schemeClr val="accent6">
                    <a:lumMod val="75000"/>
                  </a:schemeClr>
                </a:solidFill>
              </a:rPr>
              <a:t>Each regression has a constant</a:t>
            </a:r>
          </a:p>
          <a:p>
            <a:pPr marL="174625" indent="-174625" eaLnBrk="1" hangingPunct="1">
              <a:lnSpc>
                <a:spcPct val="80000"/>
              </a:lnSpc>
              <a:spcBef>
                <a:spcPts val="0"/>
              </a:spcBef>
            </a:pPr>
            <a:r>
              <a:rPr lang="en-US" sz="1600" b="1">
                <a:solidFill>
                  <a:schemeClr val="accent6">
                    <a:lumMod val="75000"/>
                  </a:schemeClr>
                </a:solidFill>
              </a:rPr>
              <a:t>Standard errors are clustered at VM-product-year level</a:t>
            </a:r>
            <a:endParaRPr lang="en-US" sz="1600" b="1" dirty="0">
              <a:solidFill>
                <a:schemeClr val="accent6">
                  <a:lumMod val="75000"/>
                </a:schemeClr>
              </a:solidFill>
            </a:endParaRPr>
          </a:p>
        </p:txBody>
      </p:sp>
    </p:spTree>
    <p:extLst>
      <p:ext uri="{BB962C8B-B14F-4D97-AF65-F5344CB8AC3E}">
        <p14:creationId xmlns:p14="http://schemas.microsoft.com/office/powerpoint/2010/main" val="21001504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914400"/>
          </a:xfrm>
        </p:spPr>
        <p:txBody>
          <a:bodyPr/>
          <a:lstStyle/>
          <a:p>
            <a:r>
              <a:rPr lang="en-US" dirty="0"/>
              <a:t>Data and sample dimensions</a:t>
            </a:r>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25</a:t>
            </a:fld>
            <a:endParaRPr lang="en-US" altLang="en-US"/>
          </a:p>
        </p:txBody>
      </p:sp>
      <p:graphicFrame>
        <p:nvGraphicFramePr>
          <p:cNvPr id="7" name="Content Placeholder 6">
            <a:extLst>
              <a:ext uri="{FF2B5EF4-FFF2-40B4-BE49-F238E27FC236}">
                <a16:creationId xmlns:a16="http://schemas.microsoft.com/office/drawing/2014/main" id="{4D0526EA-C793-49DB-9B43-AB634C7D8C52}"/>
              </a:ext>
            </a:extLst>
          </p:cNvPr>
          <p:cNvGraphicFramePr>
            <a:graphicFrameLocks noGrp="1" noChangeAspect="1"/>
          </p:cNvGraphicFramePr>
          <p:nvPr>
            <p:ph idx="1"/>
          </p:nvPr>
        </p:nvGraphicFramePr>
        <p:xfrm>
          <a:off x="2055813" y="1069976"/>
          <a:ext cx="9167812" cy="7015163"/>
        </p:xfrm>
        <a:graphic>
          <a:graphicData uri="http://schemas.openxmlformats.org/presentationml/2006/ole">
            <mc:AlternateContent xmlns:mc="http://schemas.openxmlformats.org/markup-compatibility/2006">
              <mc:Choice xmlns:v="urn:schemas-microsoft-com:vml" Requires="v">
                <p:oleObj spid="_x0000_s17518" name="Document" r:id="rId4" imgW="8397863" imgH="6426264" progId="Word.Document.12">
                  <p:embed/>
                </p:oleObj>
              </mc:Choice>
              <mc:Fallback>
                <p:oleObj name="Document" r:id="rId4" imgW="8397863" imgH="6426264" progId="Word.Document.12">
                  <p:embed/>
                  <p:pic>
                    <p:nvPicPr>
                      <p:cNvPr id="7" name="Content Placeholder 6">
                        <a:extLst>
                          <a:ext uri="{FF2B5EF4-FFF2-40B4-BE49-F238E27FC236}">
                            <a16:creationId xmlns:a16="http://schemas.microsoft.com/office/drawing/2014/main" id="{4D0526EA-C793-49DB-9B43-AB634C7D8C52}"/>
                          </a:ext>
                        </a:extLst>
                      </p:cNvPr>
                      <p:cNvPicPr/>
                      <p:nvPr/>
                    </p:nvPicPr>
                    <p:blipFill>
                      <a:blip r:embed="rId5"/>
                      <a:stretch>
                        <a:fillRect/>
                      </a:stretch>
                    </p:blipFill>
                    <p:spPr>
                      <a:xfrm>
                        <a:off x="2055813" y="1069976"/>
                        <a:ext cx="9167812" cy="7015163"/>
                      </a:xfrm>
                      <a:prstGeom prst="rect">
                        <a:avLst/>
                      </a:prstGeom>
                    </p:spPr>
                  </p:pic>
                </p:oleObj>
              </mc:Fallback>
            </mc:AlternateContent>
          </a:graphicData>
        </a:graphic>
      </p:graphicFrame>
    </p:spTree>
    <p:extLst>
      <p:ext uri="{BB962C8B-B14F-4D97-AF65-F5344CB8AC3E}">
        <p14:creationId xmlns:p14="http://schemas.microsoft.com/office/powerpoint/2010/main" val="8559677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AF35EA-E726-4DD3-96B6-6182092858D3}"/>
              </a:ext>
            </a:extLst>
          </p:cNvPr>
          <p:cNvSpPr>
            <a:spLocks noGrp="1"/>
          </p:cNvSpPr>
          <p:nvPr>
            <p:ph type="title"/>
          </p:nvPr>
        </p:nvSpPr>
        <p:spPr>
          <a:xfrm>
            <a:off x="1828800" y="0"/>
            <a:ext cx="8686800" cy="511768"/>
          </a:xfrm>
        </p:spPr>
        <p:txBody>
          <a:bodyPr anchor="ctr">
            <a:noAutofit/>
          </a:bodyPr>
          <a:lstStyle/>
          <a:p>
            <a:pPr algn="ctr">
              <a:lnSpc>
                <a:spcPct val="90000"/>
              </a:lnSpc>
            </a:pPr>
            <a:r>
              <a:rPr lang="en-US" sz="2800" dirty="0"/>
              <a:t>Country level regression: Number of suppliers</a:t>
            </a:r>
          </a:p>
        </p:txBody>
      </p:sp>
      <p:graphicFrame>
        <p:nvGraphicFramePr>
          <p:cNvPr id="5" name="Table 4">
            <a:extLst>
              <a:ext uri="{FF2B5EF4-FFF2-40B4-BE49-F238E27FC236}">
                <a16:creationId xmlns:a16="http://schemas.microsoft.com/office/drawing/2014/main" id="{2F80266C-9BB6-416E-AA8D-2D5747D4920E}"/>
              </a:ext>
            </a:extLst>
          </p:cNvPr>
          <p:cNvGraphicFramePr>
            <a:graphicFrameLocks noGrp="1"/>
          </p:cNvGraphicFramePr>
          <p:nvPr>
            <p:extLst>
              <p:ext uri="{D42A27DB-BD31-4B8C-83A1-F6EECF244321}">
                <p14:modId xmlns:p14="http://schemas.microsoft.com/office/powerpoint/2010/main" val="387981137"/>
              </p:ext>
            </p:extLst>
          </p:nvPr>
        </p:nvGraphicFramePr>
        <p:xfrm>
          <a:off x="1970315" y="511765"/>
          <a:ext cx="8240487" cy="5562603"/>
        </p:xfrm>
        <a:graphic>
          <a:graphicData uri="http://schemas.openxmlformats.org/drawingml/2006/table">
            <a:tbl>
              <a:tblPr firstRow="1" bandRow="1">
                <a:tableStyleId>{93296810-A885-4BE3-A3E7-6D5BEEA58F35}</a:tableStyleId>
              </a:tblPr>
              <a:tblGrid>
                <a:gridCol w="3023515">
                  <a:extLst>
                    <a:ext uri="{9D8B030D-6E8A-4147-A177-3AD203B41FA5}">
                      <a16:colId xmlns:a16="http://schemas.microsoft.com/office/drawing/2014/main" val="4252361410"/>
                    </a:ext>
                  </a:extLst>
                </a:gridCol>
                <a:gridCol w="698601">
                  <a:extLst>
                    <a:ext uri="{9D8B030D-6E8A-4147-A177-3AD203B41FA5}">
                      <a16:colId xmlns:a16="http://schemas.microsoft.com/office/drawing/2014/main" val="3966730654"/>
                    </a:ext>
                  </a:extLst>
                </a:gridCol>
                <a:gridCol w="315498">
                  <a:extLst>
                    <a:ext uri="{9D8B030D-6E8A-4147-A177-3AD203B41FA5}">
                      <a16:colId xmlns:a16="http://schemas.microsoft.com/office/drawing/2014/main" val="127315616"/>
                    </a:ext>
                  </a:extLst>
                </a:gridCol>
                <a:gridCol w="687333">
                  <a:extLst>
                    <a:ext uri="{9D8B030D-6E8A-4147-A177-3AD203B41FA5}">
                      <a16:colId xmlns:a16="http://schemas.microsoft.com/office/drawing/2014/main" val="3528805426"/>
                    </a:ext>
                  </a:extLst>
                </a:gridCol>
                <a:gridCol w="338033">
                  <a:extLst>
                    <a:ext uri="{9D8B030D-6E8A-4147-A177-3AD203B41FA5}">
                      <a16:colId xmlns:a16="http://schemas.microsoft.com/office/drawing/2014/main" val="2170133554"/>
                    </a:ext>
                  </a:extLst>
                </a:gridCol>
                <a:gridCol w="698601">
                  <a:extLst>
                    <a:ext uri="{9D8B030D-6E8A-4147-A177-3AD203B41FA5}">
                      <a16:colId xmlns:a16="http://schemas.microsoft.com/office/drawing/2014/main" val="2945563748"/>
                    </a:ext>
                  </a:extLst>
                </a:gridCol>
                <a:gridCol w="326764">
                  <a:extLst>
                    <a:ext uri="{9D8B030D-6E8A-4147-A177-3AD203B41FA5}">
                      <a16:colId xmlns:a16="http://schemas.microsoft.com/office/drawing/2014/main" val="547460452"/>
                    </a:ext>
                  </a:extLst>
                </a:gridCol>
                <a:gridCol w="800011">
                  <a:extLst>
                    <a:ext uri="{9D8B030D-6E8A-4147-A177-3AD203B41FA5}">
                      <a16:colId xmlns:a16="http://schemas.microsoft.com/office/drawing/2014/main" val="1032317845"/>
                    </a:ext>
                  </a:extLst>
                </a:gridCol>
                <a:gridCol w="326764">
                  <a:extLst>
                    <a:ext uri="{9D8B030D-6E8A-4147-A177-3AD203B41FA5}">
                      <a16:colId xmlns:a16="http://schemas.microsoft.com/office/drawing/2014/main" val="2678616470"/>
                    </a:ext>
                  </a:extLst>
                </a:gridCol>
                <a:gridCol w="754940">
                  <a:extLst>
                    <a:ext uri="{9D8B030D-6E8A-4147-A177-3AD203B41FA5}">
                      <a16:colId xmlns:a16="http://schemas.microsoft.com/office/drawing/2014/main" val="3924734640"/>
                    </a:ext>
                  </a:extLst>
                </a:gridCol>
                <a:gridCol w="270427">
                  <a:extLst>
                    <a:ext uri="{9D8B030D-6E8A-4147-A177-3AD203B41FA5}">
                      <a16:colId xmlns:a16="http://schemas.microsoft.com/office/drawing/2014/main" val="362007966"/>
                    </a:ext>
                  </a:extLst>
                </a:gridCol>
              </a:tblGrid>
              <a:tr h="231625">
                <a:tc>
                  <a:txBody>
                    <a:bodyPr/>
                    <a:lstStyle/>
                    <a:p>
                      <a:pPr algn="l" fontAlgn="ctr"/>
                      <a:r>
                        <a:rPr lang="en-US" sz="1300" u="none" strike="noStrike">
                          <a:effectLst/>
                        </a:rPr>
                        <a:t> </a:t>
                      </a:r>
                      <a:endParaRPr lang="en-US" sz="1300" b="0" i="0" u="none" strike="noStrike">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gridSpan="2">
                  <a:txBody>
                    <a:bodyPr/>
                    <a:lstStyle/>
                    <a:p>
                      <a:pPr algn="ctr" fontAlgn="ctr"/>
                      <a:r>
                        <a:rPr lang="en-US" sz="1300" u="none" strike="noStrike">
                          <a:effectLst/>
                        </a:rPr>
                        <a:t>(1)</a:t>
                      </a:r>
                      <a:endParaRPr lang="en-US" sz="1300" b="0" i="0" u="none" strike="noStrike">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300" u="none" strike="noStrike" dirty="0">
                          <a:effectLst/>
                        </a:rPr>
                        <a:t>(2)</a:t>
                      </a:r>
                      <a:endParaRPr lang="en-US" sz="13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300" u="none" strike="noStrike" dirty="0">
                          <a:effectLst/>
                        </a:rPr>
                        <a:t>(3)</a:t>
                      </a:r>
                      <a:endParaRPr lang="en-US" sz="13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300" u="none" strike="noStrike" dirty="0">
                          <a:effectLst/>
                        </a:rPr>
                        <a:t>(4)</a:t>
                      </a:r>
                      <a:endParaRPr lang="en-US" sz="13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300" u="none" strike="noStrike" dirty="0">
                          <a:effectLst/>
                        </a:rPr>
                        <a:t>(5)</a:t>
                      </a:r>
                      <a:endParaRPr lang="en-US" sz="13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959542626"/>
                  </a:ext>
                </a:extLst>
              </a:tr>
              <a:tr h="231625">
                <a:tc>
                  <a:txBody>
                    <a:bodyPr/>
                    <a:lstStyle/>
                    <a:p>
                      <a:pPr algn="l" fontAlgn="ctr"/>
                      <a:r>
                        <a:rPr lang="en-US" sz="1300" u="none" strike="noStrike">
                          <a:effectLst/>
                        </a:rPr>
                        <a:t>Japan</a:t>
                      </a:r>
                      <a:endParaRPr lang="en-US" sz="13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-0.02</a:t>
                      </a:r>
                      <a:endParaRPr lang="en-US" sz="13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-0.03</a:t>
                      </a:r>
                      <a:endParaRPr lang="en-US" sz="13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-0.04</a:t>
                      </a:r>
                      <a:endParaRPr lang="en-US" sz="13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-0.11</a:t>
                      </a:r>
                      <a:endParaRPr lang="en-US" sz="13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-0.03</a:t>
                      </a:r>
                      <a:endParaRPr lang="en-US" sz="13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01991508"/>
                  </a:ext>
                </a:extLst>
              </a:tr>
              <a:tr h="23162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mn-lt"/>
                          <a:ea typeface="+mn-ea"/>
                          <a:cs typeface="+mn-cs"/>
                        </a:rPr>
                        <a:t>Log value</a:t>
                      </a:r>
                      <a:r>
                        <a:rPr lang="en-US" sz="1200" u="none" strike="noStrike" kern="1200" baseline="0" dirty="0">
                          <a:solidFill>
                            <a:schemeClr val="dk1"/>
                          </a:solidFill>
                          <a:effectLst/>
                          <a:latin typeface="+mn-lt"/>
                          <a:ea typeface="+mn-ea"/>
                          <a:cs typeface="+mn-cs"/>
                        </a:rPr>
                        <a:t> of purchase</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0.21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0.22</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0.22</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0.23</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0.24</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50412855"/>
                  </a:ext>
                </a:extLst>
              </a:tr>
              <a:tr h="231625">
                <a:tc>
                  <a:txBody>
                    <a:bodyPr/>
                    <a:lstStyle/>
                    <a:p>
                      <a:pPr algn="l" fontAlgn="ctr"/>
                      <a:r>
                        <a:rPr lang="en-US" sz="1300" u="none" strike="noStrike">
                          <a:effectLst/>
                        </a:rPr>
                        <a:t>Length of purchase</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0.002</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0.002</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0.002</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0.003</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0.002</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50504534"/>
                  </a:ext>
                </a:extLst>
              </a:tr>
              <a:tr h="231625">
                <a:tc>
                  <a:txBody>
                    <a:bodyPr/>
                    <a:lstStyle/>
                    <a:p>
                      <a:pPr algn="l" fontAlgn="ctr"/>
                      <a:r>
                        <a:rPr lang="en-US" sz="1300" u="none" strike="noStrike" dirty="0">
                          <a:effectLst/>
                        </a:rPr>
                        <a:t>RPT share: dev from mean (RPT0)</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84474331"/>
                  </a:ext>
                </a:extLst>
              </a:tr>
              <a:tr h="231625">
                <a:tc>
                  <a:txBody>
                    <a:bodyPr/>
                    <a:lstStyle/>
                    <a:p>
                      <a:pPr algn="l" fontAlgn="ctr"/>
                      <a:r>
                        <a:rPr lang="en-US" sz="1300" u="none" strike="noStrike">
                          <a:effectLst/>
                        </a:rPr>
                        <a:t>Japan × RPT0</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39398443"/>
                  </a:ext>
                </a:extLst>
              </a:tr>
              <a:tr h="231625">
                <a:tc>
                  <a:txBody>
                    <a:bodyPr/>
                    <a:lstStyle/>
                    <a:p>
                      <a:pPr algn="l" fontAlgn="ctr"/>
                      <a:r>
                        <a:rPr lang="en-US" sz="1300" u="none" strike="noStrike">
                          <a:effectLst/>
                        </a:rPr>
                        <a:t>Upstreamness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37880957"/>
                  </a:ext>
                </a:extLst>
              </a:tr>
              <a:tr h="231625">
                <a:tc>
                  <a:txBody>
                    <a:bodyPr/>
                    <a:lstStyle/>
                    <a:p>
                      <a:pPr algn="l" fontAlgn="ctr"/>
                      <a:r>
                        <a:rPr lang="en-US" sz="1300" u="none" strike="noStrike">
                          <a:effectLst/>
                        </a:rPr>
                        <a:t>Japan × upstreamness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88177477"/>
                  </a:ext>
                </a:extLst>
              </a:tr>
              <a:tr h="231625">
                <a:tc>
                  <a:txBody>
                    <a:bodyPr/>
                    <a:lstStyle/>
                    <a:p>
                      <a:pPr algn="l" fontAlgn="ctr"/>
                      <a:r>
                        <a:rPr lang="en-US" sz="1300" u="none" strike="noStrike">
                          <a:effectLst/>
                        </a:rPr>
                        <a:t>R&amp;D intensity</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-0.02</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17772911"/>
                  </a:ext>
                </a:extLst>
              </a:tr>
              <a:tr h="231625">
                <a:tc>
                  <a:txBody>
                    <a:bodyPr/>
                    <a:lstStyle/>
                    <a:p>
                      <a:pPr algn="l" fontAlgn="ctr"/>
                      <a:r>
                        <a:rPr lang="en-US" sz="1300" u="none" strike="noStrike">
                          <a:effectLst/>
                        </a:rPr>
                        <a:t>Japan × R&amp;D intensity</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38635726"/>
                  </a:ext>
                </a:extLst>
              </a:tr>
              <a:tr h="231625">
                <a:tc>
                  <a:txBody>
                    <a:bodyPr/>
                    <a:lstStyle/>
                    <a:p>
                      <a:pPr algn="l" fontAlgn="ctr"/>
                      <a:r>
                        <a:rPr lang="en-US" sz="1300" u="none" strike="noStrike" dirty="0">
                          <a:effectLst/>
                        </a:rPr>
                        <a:t>Import elasticity</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-0.002</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98062460"/>
                  </a:ext>
                </a:extLst>
              </a:tr>
              <a:tr h="231625">
                <a:tc>
                  <a:txBody>
                    <a:bodyPr/>
                    <a:lstStyle/>
                    <a:p>
                      <a:pPr algn="l" fontAlgn="ctr"/>
                      <a:r>
                        <a:rPr lang="en-US" sz="1300" u="none" strike="noStrike">
                          <a:effectLst/>
                        </a:rPr>
                        <a:t>Japan × import elasticity</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0.002</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95295989"/>
                  </a:ext>
                </a:extLst>
              </a:tr>
              <a:tr h="231625">
                <a:tc>
                  <a:txBody>
                    <a:bodyPr/>
                    <a:lstStyle/>
                    <a:p>
                      <a:pPr algn="l" fontAlgn="ctr"/>
                      <a:r>
                        <a:rPr lang="en-US" sz="1300" u="none" strike="noStrike">
                          <a:effectLst/>
                        </a:rPr>
                        <a:t>Import share</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-0.0004</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73470861"/>
                  </a:ext>
                </a:extLst>
              </a:tr>
              <a:tr h="231625">
                <a:tc>
                  <a:txBody>
                    <a:bodyPr/>
                    <a:lstStyle/>
                    <a:p>
                      <a:pPr algn="l" fontAlgn="ctr"/>
                      <a:r>
                        <a:rPr lang="en-US" sz="1300" u="none" strike="noStrike">
                          <a:effectLst/>
                        </a:rPr>
                        <a:t>Japan × import share</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0.0004</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78931253"/>
                  </a:ext>
                </a:extLst>
              </a:tr>
              <a:tr h="231625">
                <a:tc>
                  <a:txBody>
                    <a:bodyPr/>
                    <a:lstStyle/>
                    <a:p>
                      <a:pPr algn="l" fontAlgn="ctr"/>
                      <a:r>
                        <a:rPr lang="en-US" sz="1300" u="none" strike="noStrike">
                          <a:effectLst/>
                        </a:rPr>
                        <a:t>Exchange rate</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-0.0004</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25950608"/>
                  </a:ext>
                </a:extLst>
              </a:tr>
              <a:tr h="231625">
                <a:tc>
                  <a:txBody>
                    <a:bodyPr/>
                    <a:lstStyle/>
                    <a:p>
                      <a:pPr algn="l" fontAlgn="ctr"/>
                      <a:r>
                        <a:rPr lang="en-US" sz="1300" u="none" strike="noStrike">
                          <a:effectLst/>
                        </a:rPr>
                        <a:t>Japan × exchange rate</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0.0004</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37940063"/>
                  </a:ext>
                </a:extLst>
              </a:tr>
              <a:tr h="235228">
                <a:tc>
                  <a:txBody>
                    <a:bodyPr/>
                    <a:lstStyle/>
                    <a:p>
                      <a:pPr algn="l" fontAlgn="ctr"/>
                      <a:r>
                        <a:rPr lang="en-US" sz="1300" u="none" strike="noStrike" dirty="0">
                          <a:effectLst/>
                        </a:rPr>
                        <a:t>Observations</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r" fontAlgn="ctr"/>
                      <a:r>
                        <a:rPr lang="en-US" sz="1400" u="none" strike="noStrike" dirty="0">
                          <a:effectLst/>
                        </a:rPr>
                        <a:t>1,003,000 </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l" fontAlgn="ct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r" fontAlgn="ctr"/>
                      <a:r>
                        <a:rPr lang="en-US" sz="1400" u="none" strike="noStrike" dirty="0">
                          <a:effectLst/>
                        </a:rPr>
                        <a:t>1,003,000 </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l" fontAlgn="ct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r" fontAlgn="ctr"/>
                      <a:r>
                        <a:rPr lang="en-US" sz="1400" u="none" strike="noStrike" dirty="0">
                          <a:effectLst/>
                        </a:rPr>
                        <a:t>1,003,000 </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l" fontAlgn="ct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r" fontAlgn="ctr"/>
                      <a:r>
                        <a:rPr lang="en-US" sz="1400" u="none" strike="noStrike" dirty="0">
                          <a:effectLst/>
                        </a:rPr>
                        <a:t>1,003,000 </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l" fontAlgn="ct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r" fontAlgn="ctr"/>
                      <a:r>
                        <a:rPr lang="en-US" sz="1400" u="none" strike="noStrike" dirty="0">
                          <a:effectLst/>
                        </a:rPr>
                        <a:t>1,003,000</a:t>
                      </a:r>
                      <a:r>
                        <a:rPr lang="en-US" sz="1300" u="none" strike="noStrike" dirty="0">
                          <a:effectLst/>
                        </a:rPr>
                        <a:t> </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l" fontAlgn="ct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28903848"/>
                  </a:ext>
                </a:extLst>
              </a:tr>
              <a:tr h="231625">
                <a:tc>
                  <a:txBody>
                    <a:bodyPr/>
                    <a:lstStyle/>
                    <a:p>
                      <a:pPr algn="l" fontAlgn="ctr"/>
                      <a:r>
                        <a:rPr lang="en-US" sz="1300" u="none" strike="noStrike">
                          <a:effectLst/>
                        </a:rPr>
                        <a:t>Adj-R2</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0.29</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dirty="0">
                          <a:effectLst/>
                        </a:rPr>
                        <a:t>0.31</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0.31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0.30</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0.31</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68918135"/>
                  </a:ext>
                </a:extLst>
              </a:tr>
              <a:tr h="231625">
                <a:tc>
                  <a:txBody>
                    <a:bodyPr/>
                    <a:lstStyle/>
                    <a:p>
                      <a:pPr algn="l" fontAlgn="ctr"/>
                      <a:r>
                        <a:rPr lang="en-US" sz="1300" u="none" strike="noStrike">
                          <a:effectLst/>
                        </a:rPr>
                        <a:t>Year FE</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yes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yes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yes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yes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yes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16308840"/>
                  </a:ext>
                </a:extLst>
              </a:tr>
              <a:tr h="231625">
                <a:tc>
                  <a:txBody>
                    <a:bodyPr/>
                    <a:lstStyle/>
                    <a:p>
                      <a:pPr algn="l" fontAlgn="ctr"/>
                      <a:r>
                        <a:rPr lang="en-US" sz="1300" u="none" strike="noStrike">
                          <a:effectLst/>
                        </a:rPr>
                        <a:t>HTS10 FE</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no</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dirty="0">
                          <a:effectLst/>
                        </a:rPr>
                        <a:t>yes</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yes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no</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yes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49210546"/>
                  </a:ext>
                </a:extLst>
              </a:tr>
              <a:tr h="231625">
                <a:tc>
                  <a:txBody>
                    <a:bodyPr/>
                    <a:lstStyle/>
                    <a:p>
                      <a:pPr algn="l" fontAlgn="ctr"/>
                      <a:r>
                        <a:rPr lang="en-US" sz="1300" u="none" strike="noStrike">
                          <a:effectLst/>
                        </a:rPr>
                        <a:t>Supplier country FE</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no</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yes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yes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yes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no</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57893209"/>
                  </a:ext>
                </a:extLst>
              </a:tr>
              <a:tr h="231625">
                <a:tc>
                  <a:txBody>
                    <a:bodyPr/>
                    <a:lstStyle/>
                    <a:p>
                      <a:pPr algn="l" fontAlgn="ctr"/>
                      <a:r>
                        <a:rPr lang="en-US" sz="1300" u="none" strike="noStrike">
                          <a:effectLst/>
                        </a:rPr>
                        <a:t>p-value: joint F - Year FEs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dirty="0">
                          <a:effectLst/>
                        </a:rPr>
                        <a:t>0.00</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dirty="0">
                          <a:effectLst/>
                        </a:rPr>
                        <a:t>0.00</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5923502"/>
                  </a:ext>
                </a:extLst>
              </a:tr>
              <a:tr h="231625">
                <a:tc>
                  <a:txBody>
                    <a:bodyPr/>
                    <a:lstStyle/>
                    <a:p>
                      <a:pPr algn="l" fontAlgn="ctr"/>
                      <a:r>
                        <a:rPr lang="en-US" sz="1300" u="none" strike="noStrike">
                          <a:effectLst/>
                        </a:rPr>
                        <a:t>p-value: joint F - HTS-10 FEs</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dirty="0">
                          <a:effectLst/>
                        </a:rPr>
                        <a:t>0.00</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78092150"/>
                  </a:ext>
                </a:extLst>
              </a:tr>
              <a:tr h="231625">
                <a:tc>
                  <a:txBody>
                    <a:bodyPr/>
                    <a:lstStyle/>
                    <a:p>
                      <a:pPr algn="l" fontAlgn="ctr"/>
                      <a:r>
                        <a:rPr lang="en-US" sz="1300" u="none" strike="noStrike" dirty="0">
                          <a:effectLst/>
                        </a:rPr>
                        <a:t>p-value: joint F - country FEs</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 </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 </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dirty="0">
                          <a:effectLst/>
                        </a:rPr>
                        <a:t>0.00</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dirty="0">
                          <a:effectLst/>
                        </a:rPr>
                        <a:t> </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 </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0.00</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a:effectLst/>
                        </a:rPr>
                        <a:t> </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300" u="none" strike="noStrike">
                          <a:effectLst/>
                        </a:rPr>
                        <a:t> </a:t>
                      </a:r>
                      <a:endParaRPr lang="en-US" sz="13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300" u="none" strike="noStrike" dirty="0">
                          <a:effectLst/>
                        </a:rPr>
                        <a:t> </a:t>
                      </a:r>
                      <a:endParaRPr lang="en-US" sz="13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40880478"/>
                  </a:ext>
                </a:extLst>
              </a:tr>
            </a:tbl>
          </a:graphicData>
        </a:graphic>
      </p:graphicFrame>
      <p:sp>
        <p:nvSpPr>
          <p:cNvPr id="7" name="Content Placeholder 12">
            <a:extLst>
              <a:ext uri="{FF2B5EF4-FFF2-40B4-BE49-F238E27FC236}">
                <a16:creationId xmlns:a16="http://schemas.microsoft.com/office/drawing/2014/main" id="{220D5C5A-7838-4904-8CEF-732AFECA48DA}"/>
              </a:ext>
            </a:extLst>
          </p:cNvPr>
          <p:cNvSpPr>
            <a:spLocks noGrp="1"/>
          </p:cNvSpPr>
          <p:nvPr>
            <p:ph idx="1"/>
          </p:nvPr>
        </p:nvSpPr>
        <p:spPr>
          <a:xfrm>
            <a:off x="2130879" y="6107457"/>
            <a:ext cx="7886699" cy="728910"/>
          </a:xfrm>
        </p:spPr>
        <p:txBody>
          <a:bodyPr vert="horz" wrap="square" lIns="91440" tIns="45720" rIns="91440" bIns="45720" numCol="1" rtlCol="0" anchor="t" anchorCtr="0" compatLnSpc="1">
            <a:prstTxWarp prst="textNoShape">
              <a:avLst/>
            </a:prstTxWarp>
            <a:normAutofit/>
          </a:bodyPr>
          <a:lstStyle/>
          <a:p>
            <a:pPr marL="174625" indent="-174625" eaLnBrk="1" hangingPunct="1">
              <a:lnSpc>
                <a:spcPct val="80000"/>
              </a:lnSpc>
              <a:spcBef>
                <a:spcPts val="0"/>
              </a:spcBef>
            </a:pPr>
            <a:r>
              <a:rPr lang="en-US" sz="1600" b="1" dirty="0">
                <a:solidFill>
                  <a:schemeClr val="accent3">
                    <a:lumMod val="75000"/>
                  </a:schemeClr>
                </a:solidFill>
              </a:rPr>
              <a:t>44 countries, 600 products</a:t>
            </a:r>
          </a:p>
          <a:p>
            <a:pPr marL="174625" indent="-174625" eaLnBrk="1" hangingPunct="1">
              <a:lnSpc>
                <a:spcPct val="80000"/>
              </a:lnSpc>
              <a:spcBef>
                <a:spcPts val="0"/>
              </a:spcBef>
            </a:pPr>
            <a:r>
              <a:rPr lang="en-US" sz="1600" b="1" dirty="0">
                <a:solidFill>
                  <a:schemeClr val="accent3">
                    <a:lumMod val="75000"/>
                  </a:schemeClr>
                </a:solidFill>
              </a:rPr>
              <a:t>Each regression has a constant</a:t>
            </a:r>
          </a:p>
          <a:p>
            <a:pPr marL="174625" indent="-174625" eaLnBrk="1" hangingPunct="1">
              <a:lnSpc>
                <a:spcPct val="80000"/>
              </a:lnSpc>
              <a:spcBef>
                <a:spcPts val="0"/>
              </a:spcBef>
            </a:pPr>
            <a:r>
              <a:rPr lang="en-US" sz="1600" b="1" dirty="0">
                <a:solidFill>
                  <a:schemeClr val="accent3">
                    <a:lumMod val="75000"/>
                  </a:schemeClr>
                </a:solidFill>
              </a:rPr>
              <a:t>Standard errors are clustered at VM-country-product-year level</a:t>
            </a:r>
          </a:p>
        </p:txBody>
      </p:sp>
    </p:spTree>
    <p:extLst>
      <p:ext uri="{BB962C8B-B14F-4D97-AF65-F5344CB8AC3E}">
        <p14:creationId xmlns:p14="http://schemas.microsoft.com/office/powerpoint/2010/main" val="1711487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AF35EA-E726-4DD3-96B6-6182092858D3}"/>
              </a:ext>
            </a:extLst>
          </p:cNvPr>
          <p:cNvSpPr>
            <a:spLocks noGrp="1"/>
          </p:cNvSpPr>
          <p:nvPr>
            <p:ph type="title"/>
          </p:nvPr>
        </p:nvSpPr>
        <p:spPr>
          <a:xfrm>
            <a:off x="2152650" y="76201"/>
            <a:ext cx="7886700" cy="500995"/>
          </a:xfrm>
        </p:spPr>
        <p:txBody>
          <a:bodyPr vert="horz" wrap="square" lIns="91440" tIns="45720" rIns="91440" bIns="45720" numCol="1" rtlCol="0" anchor="ctr" anchorCtr="0" compatLnSpc="1">
            <a:prstTxWarp prst="textNoShape">
              <a:avLst/>
            </a:prstTxWarp>
            <a:normAutofit/>
          </a:bodyPr>
          <a:lstStyle/>
          <a:p>
            <a:pPr algn="ctr" eaLnBrk="1" hangingPunct="1">
              <a:lnSpc>
                <a:spcPct val="90000"/>
              </a:lnSpc>
            </a:pPr>
            <a:r>
              <a:rPr lang="en-US" sz="2800" dirty="0"/>
              <a:t>Country level regression: HHI</a:t>
            </a:r>
          </a:p>
        </p:txBody>
      </p:sp>
      <p:graphicFrame>
        <p:nvGraphicFramePr>
          <p:cNvPr id="3" name="Table 2">
            <a:extLst>
              <a:ext uri="{FF2B5EF4-FFF2-40B4-BE49-F238E27FC236}">
                <a16:creationId xmlns:a16="http://schemas.microsoft.com/office/drawing/2014/main" id="{B21790D9-5FBB-45EA-974F-EE788036C408}"/>
              </a:ext>
            </a:extLst>
          </p:cNvPr>
          <p:cNvGraphicFramePr>
            <a:graphicFrameLocks noGrp="1"/>
          </p:cNvGraphicFramePr>
          <p:nvPr/>
        </p:nvGraphicFramePr>
        <p:xfrm>
          <a:off x="1981201" y="577195"/>
          <a:ext cx="8305799" cy="5410200"/>
        </p:xfrm>
        <a:graphic>
          <a:graphicData uri="http://schemas.openxmlformats.org/drawingml/2006/table">
            <a:tbl>
              <a:tblPr firstRow="1" bandRow="1">
                <a:tableStyleId>{93296810-A885-4BE3-A3E7-6D5BEEA58F35}</a:tableStyleId>
              </a:tblPr>
              <a:tblGrid>
                <a:gridCol w="3047478">
                  <a:extLst>
                    <a:ext uri="{9D8B030D-6E8A-4147-A177-3AD203B41FA5}">
                      <a16:colId xmlns:a16="http://schemas.microsoft.com/office/drawing/2014/main" val="244791732"/>
                    </a:ext>
                  </a:extLst>
                </a:gridCol>
                <a:gridCol w="704139">
                  <a:extLst>
                    <a:ext uri="{9D8B030D-6E8A-4147-A177-3AD203B41FA5}">
                      <a16:colId xmlns:a16="http://schemas.microsoft.com/office/drawing/2014/main" val="918720498"/>
                    </a:ext>
                  </a:extLst>
                </a:gridCol>
                <a:gridCol w="317998">
                  <a:extLst>
                    <a:ext uri="{9D8B030D-6E8A-4147-A177-3AD203B41FA5}">
                      <a16:colId xmlns:a16="http://schemas.microsoft.com/office/drawing/2014/main" val="709841927"/>
                    </a:ext>
                  </a:extLst>
                </a:gridCol>
                <a:gridCol w="692781">
                  <a:extLst>
                    <a:ext uri="{9D8B030D-6E8A-4147-A177-3AD203B41FA5}">
                      <a16:colId xmlns:a16="http://schemas.microsoft.com/office/drawing/2014/main" val="220156625"/>
                    </a:ext>
                  </a:extLst>
                </a:gridCol>
                <a:gridCol w="340712">
                  <a:extLst>
                    <a:ext uri="{9D8B030D-6E8A-4147-A177-3AD203B41FA5}">
                      <a16:colId xmlns:a16="http://schemas.microsoft.com/office/drawing/2014/main" val="1933646581"/>
                    </a:ext>
                  </a:extLst>
                </a:gridCol>
                <a:gridCol w="704139">
                  <a:extLst>
                    <a:ext uri="{9D8B030D-6E8A-4147-A177-3AD203B41FA5}">
                      <a16:colId xmlns:a16="http://schemas.microsoft.com/office/drawing/2014/main" val="504529460"/>
                    </a:ext>
                  </a:extLst>
                </a:gridCol>
                <a:gridCol w="329354">
                  <a:extLst>
                    <a:ext uri="{9D8B030D-6E8A-4147-A177-3AD203B41FA5}">
                      <a16:colId xmlns:a16="http://schemas.microsoft.com/office/drawing/2014/main" val="3260147878"/>
                    </a:ext>
                  </a:extLst>
                </a:gridCol>
                <a:gridCol w="806351">
                  <a:extLst>
                    <a:ext uri="{9D8B030D-6E8A-4147-A177-3AD203B41FA5}">
                      <a16:colId xmlns:a16="http://schemas.microsoft.com/office/drawing/2014/main" val="1845312048"/>
                    </a:ext>
                  </a:extLst>
                </a:gridCol>
                <a:gridCol w="329354">
                  <a:extLst>
                    <a:ext uri="{9D8B030D-6E8A-4147-A177-3AD203B41FA5}">
                      <a16:colId xmlns:a16="http://schemas.microsoft.com/office/drawing/2014/main" val="1274385270"/>
                    </a:ext>
                  </a:extLst>
                </a:gridCol>
                <a:gridCol w="760923">
                  <a:extLst>
                    <a:ext uri="{9D8B030D-6E8A-4147-A177-3AD203B41FA5}">
                      <a16:colId xmlns:a16="http://schemas.microsoft.com/office/drawing/2014/main" val="2216211446"/>
                    </a:ext>
                  </a:extLst>
                </a:gridCol>
                <a:gridCol w="272570">
                  <a:extLst>
                    <a:ext uri="{9D8B030D-6E8A-4147-A177-3AD203B41FA5}">
                      <a16:colId xmlns:a16="http://schemas.microsoft.com/office/drawing/2014/main" val="3008269950"/>
                    </a:ext>
                  </a:extLst>
                </a:gridCol>
              </a:tblGrid>
              <a:tr h="225425">
                <a:tc>
                  <a:txBody>
                    <a:bodyPr/>
                    <a:lstStyle/>
                    <a:p>
                      <a:pPr algn="l" fontAlgn="ctr"/>
                      <a:r>
                        <a:rPr lang="en-US" sz="1400" u="none" strike="noStrike">
                          <a:effectLst/>
                        </a:rPr>
                        <a:t> </a:t>
                      </a:r>
                      <a:endParaRPr lang="en-US" sz="1400" b="0" i="0" u="none" strike="noStrike">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gridSpan="2">
                  <a:txBody>
                    <a:bodyPr/>
                    <a:lstStyle/>
                    <a:p>
                      <a:pPr algn="ctr" fontAlgn="ctr"/>
                      <a:r>
                        <a:rPr lang="en-US" sz="1400" u="none" strike="noStrike">
                          <a:effectLst/>
                        </a:rPr>
                        <a:t>(1)</a:t>
                      </a:r>
                      <a:endParaRPr lang="en-US" sz="1400" b="0" i="0" u="none" strike="noStrike">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dirty="0">
                          <a:effectLst/>
                        </a:rPr>
                        <a:t>(2)</a:t>
                      </a:r>
                      <a:endParaRPr lang="en-US" sz="14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dirty="0">
                          <a:effectLst/>
                        </a:rPr>
                        <a:t>(3)</a:t>
                      </a:r>
                      <a:endParaRPr lang="en-US" sz="14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dirty="0">
                          <a:effectLst/>
                        </a:rPr>
                        <a:t>(4)</a:t>
                      </a:r>
                      <a:endParaRPr lang="en-US" sz="14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dirty="0">
                          <a:effectLst/>
                        </a:rPr>
                        <a:t>(5)</a:t>
                      </a:r>
                      <a:endParaRPr lang="en-US" sz="14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3410394997"/>
                  </a:ext>
                </a:extLst>
              </a:tr>
              <a:tr h="225425">
                <a:tc>
                  <a:txBody>
                    <a:bodyPr/>
                    <a:lstStyle/>
                    <a:p>
                      <a:pPr algn="l" fontAlgn="ctr"/>
                      <a:r>
                        <a:rPr lang="en-US" sz="1400" u="none" strike="noStrike">
                          <a:effectLst/>
                        </a:rPr>
                        <a:t>Japan</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630.70</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776.20</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812.90</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916.90</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487.90</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60997522"/>
                  </a:ext>
                </a:extLst>
              </a:tr>
              <a:tr h="225425">
                <a:tc>
                  <a:txBody>
                    <a:bodyPr/>
                    <a:lstStyle/>
                    <a:p>
                      <a:pPr algn="l" fontAlgn="ctr"/>
                      <a:r>
                        <a:rPr lang="en-US" sz="1400" u="none" strike="noStrike">
                          <a:effectLst/>
                        </a:rPr>
                        <a:t>Log of imports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-247.40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-195.10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-194.90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-211.20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-266.20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15472071"/>
                  </a:ext>
                </a:extLst>
              </a:tr>
              <a:tr h="225425">
                <a:tc>
                  <a:txBody>
                    <a:bodyPr/>
                    <a:lstStyle/>
                    <a:p>
                      <a:pPr algn="l" fontAlgn="ctr"/>
                      <a:r>
                        <a:rPr lang="en-US" sz="1400" u="none" strike="noStrike" dirty="0">
                          <a:effectLst/>
                        </a:rPr>
                        <a:t>Length of purchase</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-0.06</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-0.11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-0.11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-0.33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0.02</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83444159"/>
                  </a:ext>
                </a:extLst>
              </a:tr>
              <a:tr h="225425">
                <a:tc>
                  <a:txBody>
                    <a:bodyPr/>
                    <a:lstStyle/>
                    <a:p>
                      <a:pPr algn="l" fontAlgn="ctr"/>
                      <a:r>
                        <a:rPr lang="en-US" sz="1400" u="none" strike="noStrike" dirty="0">
                          <a:effectLst/>
                        </a:rPr>
                        <a:t>RPT share: dev from mean (RPT0)</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1.74</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1.97</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2.06</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-0.55</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87921814"/>
                  </a:ext>
                </a:extLst>
              </a:tr>
              <a:tr h="225425">
                <a:tc>
                  <a:txBody>
                    <a:bodyPr/>
                    <a:lstStyle/>
                    <a:p>
                      <a:pPr algn="l" fontAlgn="ctr"/>
                      <a:r>
                        <a:rPr lang="en-US" sz="1400" u="none" strike="noStrike">
                          <a:effectLst/>
                        </a:rPr>
                        <a:t>Japan × RPT0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-0.95</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-1.42</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3.61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18539572"/>
                  </a:ext>
                </a:extLst>
              </a:tr>
              <a:tr h="225425">
                <a:tc>
                  <a:txBody>
                    <a:bodyPr/>
                    <a:lstStyle/>
                    <a:p>
                      <a:pPr algn="l" fontAlgn="ctr"/>
                      <a:r>
                        <a:rPr lang="en-US" sz="1400" u="none" strike="noStrike">
                          <a:effectLst/>
                        </a:rPr>
                        <a:t>Upstreamness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2.61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24306517"/>
                  </a:ext>
                </a:extLst>
              </a:tr>
              <a:tr h="225425">
                <a:tc>
                  <a:txBody>
                    <a:bodyPr/>
                    <a:lstStyle/>
                    <a:p>
                      <a:pPr algn="l" fontAlgn="ctr"/>
                      <a:r>
                        <a:rPr lang="en-US" sz="1400" u="none" strike="noStrike">
                          <a:effectLst/>
                        </a:rPr>
                        <a:t>Japan × upstreamness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90.65</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66948823"/>
                  </a:ext>
                </a:extLst>
              </a:tr>
              <a:tr h="225425">
                <a:tc>
                  <a:txBody>
                    <a:bodyPr/>
                    <a:lstStyle/>
                    <a:p>
                      <a:pPr algn="l" fontAlgn="ctr"/>
                      <a:r>
                        <a:rPr lang="en-US" sz="1400" u="none" strike="noStrike">
                          <a:effectLst/>
                        </a:rPr>
                        <a:t>R&amp;D intensity</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77.46</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11261453"/>
                  </a:ext>
                </a:extLst>
              </a:tr>
              <a:tr h="225425">
                <a:tc>
                  <a:txBody>
                    <a:bodyPr/>
                    <a:lstStyle/>
                    <a:p>
                      <a:pPr algn="l" fontAlgn="ctr"/>
                      <a:r>
                        <a:rPr lang="en-US" sz="1400" u="none" strike="noStrike">
                          <a:effectLst/>
                        </a:rPr>
                        <a:t>Japan × R&amp;D intensity</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-46.86</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03270520"/>
                  </a:ext>
                </a:extLst>
              </a:tr>
              <a:tr h="225425">
                <a:tc>
                  <a:txBody>
                    <a:bodyPr/>
                    <a:lstStyle/>
                    <a:p>
                      <a:pPr algn="l" fontAlgn="ctr"/>
                      <a:r>
                        <a:rPr lang="en-US" sz="1400" u="none" strike="noStrike">
                          <a:effectLst/>
                        </a:rPr>
                        <a:t>Import elasticity</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12.18</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34121821"/>
                  </a:ext>
                </a:extLst>
              </a:tr>
              <a:tr h="225425">
                <a:tc>
                  <a:txBody>
                    <a:bodyPr/>
                    <a:lstStyle/>
                    <a:p>
                      <a:pPr algn="l" fontAlgn="ctr"/>
                      <a:r>
                        <a:rPr lang="en-US" sz="1400" u="none" strike="noStrike">
                          <a:effectLst/>
                        </a:rPr>
                        <a:t>Japan × import elasticity</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-5.30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6037077"/>
                  </a:ext>
                </a:extLst>
              </a:tr>
              <a:tr h="225425">
                <a:tc>
                  <a:txBody>
                    <a:bodyPr/>
                    <a:lstStyle/>
                    <a:p>
                      <a:pPr algn="l" fontAlgn="ctr"/>
                      <a:r>
                        <a:rPr lang="en-US" sz="1400" u="none" strike="noStrike">
                          <a:effectLst/>
                        </a:rPr>
                        <a:t>Import share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2.54</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22773589"/>
                  </a:ext>
                </a:extLst>
              </a:tr>
              <a:tr h="225425">
                <a:tc>
                  <a:txBody>
                    <a:bodyPr/>
                    <a:lstStyle/>
                    <a:p>
                      <a:pPr algn="l" fontAlgn="ctr"/>
                      <a:r>
                        <a:rPr lang="en-US" sz="1400" u="none" strike="noStrike">
                          <a:effectLst/>
                        </a:rPr>
                        <a:t>Japan × import share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-5.48</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26236874"/>
                  </a:ext>
                </a:extLst>
              </a:tr>
              <a:tr h="225425">
                <a:tc>
                  <a:txBody>
                    <a:bodyPr/>
                    <a:lstStyle/>
                    <a:p>
                      <a:pPr algn="l" fontAlgn="ctr"/>
                      <a:r>
                        <a:rPr lang="en-US" sz="1400" u="none" strike="noStrike">
                          <a:effectLst/>
                        </a:rPr>
                        <a:t>Exchange rate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8.61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68729660"/>
                  </a:ext>
                </a:extLst>
              </a:tr>
              <a:tr h="225425">
                <a:tc>
                  <a:txBody>
                    <a:bodyPr/>
                    <a:lstStyle/>
                    <a:p>
                      <a:pPr algn="l" fontAlgn="ctr"/>
                      <a:r>
                        <a:rPr lang="en-US" sz="1400" u="none" strike="noStrike">
                          <a:effectLst/>
                        </a:rPr>
                        <a:t>Japan × exchange rate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-1.91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10096032"/>
                  </a:ext>
                </a:extLst>
              </a:tr>
              <a:tr h="225425">
                <a:tc>
                  <a:txBody>
                    <a:bodyPr/>
                    <a:lstStyle/>
                    <a:p>
                      <a:pPr algn="l" fontAlgn="ctr"/>
                      <a:r>
                        <a:rPr lang="en-US" sz="1400" u="none" strike="noStrike">
                          <a:effectLst/>
                        </a:rPr>
                        <a:t>Observations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78,000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78,000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78,000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78,000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78,000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7478145"/>
                  </a:ext>
                </a:extLst>
              </a:tr>
              <a:tr h="225425">
                <a:tc>
                  <a:txBody>
                    <a:bodyPr/>
                    <a:lstStyle/>
                    <a:p>
                      <a:pPr algn="l" fontAlgn="ctr"/>
                      <a:r>
                        <a:rPr lang="en-US" sz="1400" u="none" strike="noStrike">
                          <a:effectLst/>
                        </a:rPr>
                        <a:t>Adj-R2</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0.15</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0.24</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0.24</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0.19</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0.19</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87725247"/>
                  </a:ext>
                </a:extLst>
              </a:tr>
              <a:tr h="225425">
                <a:tc>
                  <a:txBody>
                    <a:bodyPr/>
                    <a:lstStyle/>
                    <a:p>
                      <a:pPr algn="l" fontAlgn="ctr"/>
                      <a:r>
                        <a:rPr lang="en-US" sz="1400" u="none" strike="noStrike">
                          <a:effectLst/>
                        </a:rPr>
                        <a:t>Year FE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81484727"/>
                  </a:ext>
                </a:extLst>
              </a:tr>
              <a:tr h="225425">
                <a:tc>
                  <a:txBody>
                    <a:bodyPr/>
                    <a:lstStyle/>
                    <a:p>
                      <a:pPr algn="l" fontAlgn="ctr"/>
                      <a:r>
                        <a:rPr lang="en-US" sz="1400" u="none" strike="noStrike">
                          <a:effectLst/>
                        </a:rPr>
                        <a:t>HTS10 FE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99584244"/>
                  </a:ext>
                </a:extLst>
              </a:tr>
              <a:tr h="225425">
                <a:tc>
                  <a:txBody>
                    <a:bodyPr/>
                    <a:lstStyle/>
                    <a:p>
                      <a:pPr algn="l" fontAlgn="ctr"/>
                      <a:r>
                        <a:rPr lang="en-US" sz="1400" u="none" strike="noStrike">
                          <a:effectLst/>
                        </a:rPr>
                        <a:t>Supplier country FE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99811070"/>
                  </a:ext>
                </a:extLst>
              </a:tr>
              <a:tr h="225425">
                <a:tc>
                  <a:txBody>
                    <a:bodyPr/>
                    <a:lstStyle/>
                    <a:p>
                      <a:pPr algn="l" fontAlgn="ctr"/>
                      <a:r>
                        <a:rPr lang="en-US" sz="1400" u="none" strike="noStrike">
                          <a:effectLst/>
                        </a:rPr>
                        <a:t>p-value: joint F - Year FEs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30162384"/>
                  </a:ext>
                </a:extLst>
              </a:tr>
              <a:tr h="225425">
                <a:tc>
                  <a:txBody>
                    <a:bodyPr/>
                    <a:lstStyle/>
                    <a:p>
                      <a:pPr algn="l" fontAlgn="ctr"/>
                      <a:r>
                        <a:rPr lang="en-US" sz="1400" u="none" strike="noStrike">
                          <a:effectLst/>
                        </a:rPr>
                        <a:t>p-value: joint F - HTS-10 FEs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61240138"/>
                  </a:ext>
                </a:extLst>
              </a:tr>
              <a:tr h="225425">
                <a:tc>
                  <a:txBody>
                    <a:bodyPr/>
                    <a:lstStyle/>
                    <a:p>
                      <a:pPr algn="l" fontAlgn="ctr"/>
                      <a:r>
                        <a:rPr lang="en-US" sz="1400" u="none" strike="noStrike">
                          <a:effectLst/>
                        </a:rPr>
                        <a:t>p-value: joint F - country FEs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dirty="0">
                          <a:effectLst/>
                        </a:rPr>
                        <a:t>0.00</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dirty="0">
                          <a:effectLst/>
                        </a:rPr>
                        <a:t> </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dirty="0">
                          <a:effectLst/>
                        </a:rPr>
                        <a:t> </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47326113"/>
                  </a:ext>
                </a:extLst>
              </a:tr>
            </a:tbl>
          </a:graphicData>
        </a:graphic>
      </p:graphicFrame>
      <p:sp>
        <p:nvSpPr>
          <p:cNvPr id="9" name="Content Placeholder 12">
            <a:extLst>
              <a:ext uri="{FF2B5EF4-FFF2-40B4-BE49-F238E27FC236}">
                <a16:creationId xmlns:a16="http://schemas.microsoft.com/office/drawing/2014/main" id="{6DE544C1-D491-4704-B4A3-B69AC8A560B5}"/>
              </a:ext>
            </a:extLst>
          </p:cNvPr>
          <p:cNvSpPr>
            <a:spLocks noGrp="1"/>
          </p:cNvSpPr>
          <p:nvPr>
            <p:ph idx="1"/>
          </p:nvPr>
        </p:nvSpPr>
        <p:spPr>
          <a:xfrm>
            <a:off x="2130879" y="6107457"/>
            <a:ext cx="7886699" cy="728910"/>
          </a:xfrm>
        </p:spPr>
        <p:txBody>
          <a:bodyPr vert="horz" wrap="square" lIns="91440" tIns="45720" rIns="91440" bIns="45720" numCol="1" rtlCol="0" anchor="t" anchorCtr="0" compatLnSpc="1">
            <a:prstTxWarp prst="textNoShape">
              <a:avLst/>
            </a:prstTxWarp>
            <a:normAutofit/>
          </a:bodyPr>
          <a:lstStyle/>
          <a:p>
            <a:pPr marL="174625" indent="-174625" eaLnBrk="1" hangingPunct="1">
              <a:lnSpc>
                <a:spcPct val="80000"/>
              </a:lnSpc>
              <a:spcBef>
                <a:spcPts val="0"/>
              </a:spcBef>
            </a:pPr>
            <a:r>
              <a:rPr lang="en-US" sz="1600" b="1" dirty="0">
                <a:solidFill>
                  <a:schemeClr val="accent3">
                    <a:lumMod val="75000"/>
                  </a:schemeClr>
                </a:solidFill>
              </a:rPr>
              <a:t>44 countries, 600 products</a:t>
            </a:r>
          </a:p>
          <a:p>
            <a:pPr marL="174625" indent="-174625" eaLnBrk="1" hangingPunct="1">
              <a:lnSpc>
                <a:spcPct val="80000"/>
              </a:lnSpc>
              <a:spcBef>
                <a:spcPts val="0"/>
              </a:spcBef>
            </a:pPr>
            <a:r>
              <a:rPr lang="en-US" sz="1600" b="1" dirty="0">
                <a:solidFill>
                  <a:schemeClr val="accent3">
                    <a:lumMod val="75000"/>
                  </a:schemeClr>
                </a:solidFill>
              </a:rPr>
              <a:t>Each regression has a constant</a:t>
            </a:r>
          </a:p>
          <a:p>
            <a:pPr marL="174625" indent="-174625" eaLnBrk="1" hangingPunct="1">
              <a:lnSpc>
                <a:spcPct val="80000"/>
              </a:lnSpc>
              <a:spcBef>
                <a:spcPts val="0"/>
              </a:spcBef>
            </a:pPr>
            <a:r>
              <a:rPr lang="en-US" sz="1600" b="1" dirty="0">
                <a:solidFill>
                  <a:schemeClr val="accent3">
                    <a:lumMod val="75000"/>
                  </a:schemeClr>
                </a:solidFill>
              </a:rPr>
              <a:t>Standard errors are clustered at VM-country-product-year level</a:t>
            </a:r>
          </a:p>
        </p:txBody>
      </p:sp>
    </p:spTree>
    <p:extLst>
      <p:ext uri="{BB962C8B-B14F-4D97-AF65-F5344CB8AC3E}">
        <p14:creationId xmlns:p14="http://schemas.microsoft.com/office/powerpoint/2010/main" val="17135814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AF35EA-E726-4DD3-96B6-6182092858D3}"/>
              </a:ext>
            </a:extLst>
          </p:cNvPr>
          <p:cNvSpPr>
            <a:spLocks noGrp="1"/>
          </p:cNvSpPr>
          <p:nvPr>
            <p:ph type="title"/>
          </p:nvPr>
        </p:nvSpPr>
        <p:spPr>
          <a:xfrm>
            <a:off x="2076450" y="184806"/>
            <a:ext cx="8210550" cy="377449"/>
          </a:xfrm>
        </p:spPr>
        <p:txBody>
          <a:bodyPr vert="horz" wrap="square" lIns="91440" tIns="45720" rIns="91440" bIns="45720" numCol="1" rtlCol="0" anchor="ctr" anchorCtr="0" compatLnSpc="1">
            <a:prstTxWarp prst="textNoShape">
              <a:avLst/>
            </a:prstTxWarp>
            <a:noAutofit/>
          </a:bodyPr>
          <a:lstStyle/>
          <a:p>
            <a:pPr eaLnBrk="1" hangingPunct="1">
              <a:lnSpc>
                <a:spcPct val="90000"/>
              </a:lnSpc>
            </a:pPr>
            <a:r>
              <a:rPr lang="en-US" sz="2800" dirty="0"/>
              <a:t>Country level regression: Related Party Share</a:t>
            </a:r>
          </a:p>
        </p:txBody>
      </p:sp>
      <p:graphicFrame>
        <p:nvGraphicFramePr>
          <p:cNvPr id="5" name="Table 4">
            <a:extLst>
              <a:ext uri="{FF2B5EF4-FFF2-40B4-BE49-F238E27FC236}">
                <a16:creationId xmlns:a16="http://schemas.microsoft.com/office/drawing/2014/main" id="{C0D0A309-8019-4222-8C12-55EBEFEBFD22}"/>
              </a:ext>
            </a:extLst>
          </p:cNvPr>
          <p:cNvGraphicFramePr>
            <a:graphicFrameLocks noGrp="1"/>
          </p:cNvGraphicFramePr>
          <p:nvPr/>
        </p:nvGraphicFramePr>
        <p:xfrm>
          <a:off x="1981200" y="609600"/>
          <a:ext cx="8210550" cy="5486404"/>
        </p:xfrm>
        <a:graphic>
          <a:graphicData uri="http://schemas.openxmlformats.org/drawingml/2006/table">
            <a:tbl>
              <a:tblPr firstRow="1" bandRow="1">
                <a:tableStyleId>{93296810-A885-4BE3-A3E7-6D5BEEA58F35}</a:tableStyleId>
              </a:tblPr>
              <a:tblGrid>
                <a:gridCol w="3495238">
                  <a:extLst>
                    <a:ext uri="{9D8B030D-6E8A-4147-A177-3AD203B41FA5}">
                      <a16:colId xmlns:a16="http://schemas.microsoft.com/office/drawing/2014/main" val="1502090032"/>
                    </a:ext>
                  </a:extLst>
                </a:gridCol>
                <a:gridCol w="807595">
                  <a:extLst>
                    <a:ext uri="{9D8B030D-6E8A-4147-A177-3AD203B41FA5}">
                      <a16:colId xmlns:a16="http://schemas.microsoft.com/office/drawing/2014/main" val="4214514637"/>
                    </a:ext>
                  </a:extLst>
                </a:gridCol>
                <a:gridCol w="364720">
                  <a:extLst>
                    <a:ext uri="{9D8B030D-6E8A-4147-A177-3AD203B41FA5}">
                      <a16:colId xmlns:a16="http://schemas.microsoft.com/office/drawing/2014/main" val="3680918805"/>
                    </a:ext>
                  </a:extLst>
                </a:gridCol>
                <a:gridCol w="807595">
                  <a:extLst>
                    <a:ext uri="{9D8B030D-6E8A-4147-A177-3AD203B41FA5}">
                      <a16:colId xmlns:a16="http://schemas.microsoft.com/office/drawing/2014/main" val="934002157"/>
                    </a:ext>
                  </a:extLst>
                </a:gridCol>
                <a:gridCol w="364720">
                  <a:extLst>
                    <a:ext uri="{9D8B030D-6E8A-4147-A177-3AD203B41FA5}">
                      <a16:colId xmlns:a16="http://schemas.microsoft.com/office/drawing/2014/main" val="2754353392"/>
                    </a:ext>
                  </a:extLst>
                </a:gridCol>
                <a:gridCol w="794570">
                  <a:extLst>
                    <a:ext uri="{9D8B030D-6E8A-4147-A177-3AD203B41FA5}">
                      <a16:colId xmlns:a16="http://schemas.microsoft.com/office/drawing/2014/main" val="3672136466"/>
                    </a:ext>
                  </a:extLst>
                </a:gridCol>
                <a:gridCol w="390771">
                  <a:extLst>
                    <a:ext uri="{9D8B030D-6E8A-4147-A177-3AD203B41FA5}">
                      <a16:colId xmlns:a16="http://schemas.microsoft.com/office/drawing/2014/main" val="2090889099"/>
                    </a:ext>
                  </a:extLst>
                </a:gridCol>
                <a:gridCol w="807595">
                  <a:extLst>
                    <a:ext uri="{9D8B030D-6E8A-4147-A177-3AD203B41FA5}">
                      <a16:colId xmlns:a16="http://schemas.microsoft.com/office/drawing/2014/main" val="3381333574"/>
                    </a:ext>
                  </a:extLst>
                </a:gridCol>
                <a:gridCol w="377746">
                  <a:extLst>
                    <a:ext uri="{9D8B030D-6E8A-4147-A177-3AD203B41FA5}">
                      <a16:colId xmlns:a16="http://schemas.microsoft.com/office/drawing/2014/main" val="1333678155"/>
                    </a:ext>
                  </a:extLst>
                </a:gridCol>
              </a:tblGrid>
              <a:tr h="249382">
                <a:tc>
                  <a:txBody>
                    <a:bodyPr/>
                    <a:lstStyle/>
                    <a:p>
                      <a:pPr algn="l"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gridSpan="2">
                  <a:txBody>
                    <a:bodyPr/>
                    <a:lstStyle/>
                    <a:p>
                      <a:pPr algn="ctr" fontAlgn="ctr"/>
                      <a:r>
                        <a:rPr lang="en-US" sz="1400" u="none" strike="noStrike">
                          <a:effectLst/>
                          <a:latin typeface="+mj-lt"/>
                        </a:rPr>
                        <a:t>(1)</a:t>
                      </a:r>
                      <a:endParaRPr lang="en-US" sz="1400" b="0" i="0" u="none" strike="noStrike">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(2)</a:t>
                      </a:r>
                      <a:endParaRPr lang="en-US" sz="1400" b="0" i="0" u="none" strike="noStrike">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(3)</a:t>
                      </a:r>
                      <a:endParaRPr lang="en-US" sz="1400" b="0" i="0" u="none" strike="noStrike">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(4)</a:t>
                      </a:r>
                      <a:endParaRPr lang="en-US" sz="1400" b="0" i="0" u="none" strike="noStrike">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612814091"/>
                  </a:ext>
                </a:extLst>
              </a:tr>
              <a:tr h="249382">
                <a:tc>
                  <a:txBody>
                    <a:bodyPr/>
                    <a:lstStyle/>
                    <a:p>
                      <a:pPr algn="l" fontAlgn="ctr"/>
                      <a:r>
                        <a:rPr lang="en-US" sz="1400" u="none" strike="noStrike">
                          <a:effectLst/>
                          <a:latin typeface="+mj-lt"/>
                        </a:rPr>
                        <a:t>Japan</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0.21</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0.22</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0.29</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0.21</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84053743"/>
                  </a:ext>
                </a:extLst>
              </a:tr>
              <a:tr h="249382">
                <a:tc>
                  <a:txBody>
                    <a:bodyPr/>
                    <a:lstStyle/>
                    <a:p>
                      <a:pPr algn="l" fontAlgn="ctr"/>
                      <a:r>
                        <a:rPr lang="en-US" sz="1400" u="none" strike="noStrike" dirty="0">
                          <a:effectLst/>
                          <a:latin typeface="+mj-lt"/>
                        </a:rPr>
                        <a:t>Log of imports</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3.04</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3.04</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3.05</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3.03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78408053"/>
                  </a:ext>
                </a:extLst>
              </a:tr>
              <a:tr h="249382">
                <a:tc>
                  <a:txBody>
                    <a:bodyPr/>
                    <a:lstStyle/>
                    <a:p>
                      <a:pPr algn="l" fontAlgn="ctr"/>
                      <a:r>
                        <a:rPr lang="en-US" sz="1400" u="none" strike="noStrike">
                          <a:effectLst/>
                          <a:latin typeface="+mj-lt"/>
                        </a:rPr>
                        <a:t>Length of purchase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0.005</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85564924"/>
                  </a:ext>
                </a:extLst>
              </a:tr>
              <a:tr h="249382">
                <a:tc>
                  <a:txBody>
                    <a:bodyPr/>
                    <a:lstStyle/>
                    <a:p>
                      <a:pPr algn="l" fontAlgn="ctr"/>
                      <a:r>
                        <a:rPr lang="en-US" sz="1400" u="none" strike="noStrike">
                          <a:effectLst/>
                          <a:latin typeface="+mj-lt"/>
                        </a:rPr>
                        <a:t>Upstreamness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88301255"/>
                  </a:ext>
                </a:extLst>
              </a:tr>
              <a:tr h="249382">
                <a:tc>
                  <a:txBody>
                    <a:bodyPr/>
                    <a:lstStyle/>
                    <a:p>
                      <a:pPr algn="l" fontAlgn="ctr"/>
                      <a:r>
                        <a:rPr lang="en-US" sz="1400" u="none" strike="noStrike">
                          <a:effectLst/>
                          <a:latin typeface="+mj-lt"/>
                        </a:rPr>
                        <a:t>Japan × upstreamness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56075500"/>
                  </a:ext>
                </a:extLst>
              </a:tr>
              <a:tr h="249382">
                <a:tc>
                  <a:txBody>
                    <a:bodyPr/>
                    <a:lstStyle/>
                    <a:p>
                      <a:pPr algn="l" fontAlgn="ctr"/>
                      <a:r>
                        <a:rPr lang="en-US" sz="1400" u="none" strike="noStrike">
                          <a:effectLst/>
                          <a:latin typeface="+mj-lt"/>
                        </a:rPr>
                        <a:t>R&amp;D intensity</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0.02</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98958261"/>
                  </a:ext>
                </a:extLst>
              </a:tr>
              <a:tr h="249382">
                <a:tc>
                  <a:txBody>
                    <a:bodyPr/>
                    <a:lstStyle/>
                    <a:p>
                      <a:pPr algn="l" fontAlgn="ctr"/>
                      <a:r>
                        <a:rPr lang="en-US" sz="1400" u="none" strike="noStrike">
                          <a:effectLst/>
                          <a:latin typeface="+mj-lt"/>
                        </a:rPr>
                        <a:t>Japan × R&amp;D intensity</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77415868"/>
                  </a:ext>
                </a:extLst>
              </a:tr>
              <a:tr h="249382">
                <a:tc>
                  <a:txBody>
                    <a:bodyPr/>
                    <a:lstStyle/>
                    <a:p>
                      <a:pPr algn="l" fontAlgn="ctr"/>
                      <a:r>
                        <a:rPr lang="en-US" sz="1400" u="none" strike="noStrike">
                          <a:effectLst/>
                          <a:latin typeface="+mj-lt"/>
                        </a:rPr>
                        <a:t>Import elasticity</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3935468"/>
                  </a:ext>
                </a:extLst>
              </a:tr>
              <a:tr h="249382">
                <a:tc>
                  <a:txBody>
                    <a:bodyPr/>
                    <a:lstStyle/>
                    <a:p>
                      <a:pPr algn="l" fontAlgn="ctr"/>
                      <a:r>
                        <a:rPr lang="en-US" sz="1400" u="none" strike="noStrike">
                          <a:effectLst/>
                          <a:latin typeface="+mj-lt"/>
                        </a:rPr>
                        <a:t>Japan × import elasticity</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-0.02</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4968071"/>
                  </a:ext>
                </a:extLst>
              </a:tr>
              <a:tr h="249382">
                <a:tc>
                  <a:txBody>
                    <a:bodyPr/>
                    <a:lstStyle/>
                    <a:p>
                      <a:pPr algn="l" fontAlgn="ctr"/>
                      <a:r>
                        <a:rPr lang="en-US" sz="1400" u="none" strike="noStrike">
                          <a:effectLst/>
                          <a:latin typeface="+mj-lt"/>
                        </a:rPr>
                        <a:t>Import share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43261370"/>
                  </a:ext>
                </a:extLst>
              </a:tr>
              <a:tr h="249382">
                <a:tc>
                  <a:txBody>
                    <a:bodyPr/>
                    <a:lstStyle/>
                    <a:p>
                      <a:pPr algn="l" fontAlgn="ctr"/>
                      <a:r>
                        <a:rPr lang="en-US" sz="1400" u="none" strike="noStrike" dirty="0">
                          <a:effectLst/>
                          <a:latin typeface="+mj-lt"/>
                        </a:rPr>
                        <a:t>Japan × import share</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50769784"/>
                  </a:ext>
                </a:extLst>
              </a:tr>
              <a:tr h="249382">
                <a:tc>
                  <a:txBody>
                    <a:bodyPr/>
                    <a:lstStyle/>
                    <a:p>
                      <a:pPr algn="l" fontAlgn="ctr"/>
                      <a:r>
                        <a:rPr lang="en-US" sz="1400" u="none" strike="noStrike">
                          <a:effectLst/>
                          <a:latin typeface="+mj-lt"/>
                        </a:rPr>
                        <a:t>Exchange rate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93778051"/>
                  </a:ext>
                </a:extLst>
              </a:tr>
              <a:tr h="249382">
                <a:tc>
                  <a:txBody>
                    <a:bodyPr/>
                    <a:lstStyle/>
                    <a:p>
                      <a:pPr algn="l" fontAlgn="ctr"/>
                      <a:r>
                        <a:rPr lang="en-US" sz="1400" u="none" strike="noStrike">
                          <a:effectLst/>
                          <a:latin typeface="+mj-lt"/>
                        </a:rPr>
                        <a:t>Japan × exchange rate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90226457"/>
                  </a:ext>
                </a:extLst>
              </a:tr>
              <a:tr h="249382">
                <a:tc>
                  <a:txBody>
                    <a:bodyPr/>
                    <a:lstStyle/>
                    <a:p>
                      <a:pPr algn="l" fontAlgn="ctr"/>
                      <a:r>
                        <a:rPr lang="en-US" sz="1400" u="none" strike="noStrike">
                          <a:effectLst/>
                          <a:latin typeface="+mj-lt"/>
                        </a:rPr>
                        <a:t>Observations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pPr algn="ctr" fontAlgn="ctr"/>
                      <a:r>
                        <a:rPr lang="en-US" sz="1400" u="none" strike="noStrike">
                          <a:effectLst/>
                          <a:latin typeface="+mj-lt"/>
                        </a:rPr>
                        <a:t>1,003,000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1,003,000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1,003,000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a:effectLst/>
                          <a:latin typeface="+mj-lt"/>
                        </a:rPr>
                        <a:t>1,003,000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2328616411"/>
                  </a:ext>
                </a:extLst>
              </a:tr>
              <a:tr h="249382">
                <a:tc>
                  <a:txBody>
                    <a:bodyPr/>
                    <a:lstStyle/>
                    <a:p>
                      <a:pPr algn="l" fontAlgn="ctr"/>
                      <a:r>
                        <a:rPr lang="en-US" sz="1400" u="none" strike="noStrike">
                          <a:effectLst/>
                          <a:latin typeface="+mj-lt"/>
                        </a:rPr>
                        <a:t>Adj-R2</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0.36</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0.39</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0.39</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0.37</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02681385"/>
                  </a:ext>
                </a:extLst>
              </a:tr>
              <a:tr h="249382">
                <a:tc>
                  <a:txBody>
                    <a:bodyPr/>
                    <a:lstStyle/>
                    <a:p>
                      <a:pPr algn="l" fontAlgn="ctr"/>
                      <a:r>
                        <a:rPr lang="en-US" sz="1400" u="none" strike="noStrike">
                          <a:effectLst/>
                          <a:latin typeface="+mj-lt"/>
                        </a:rPr>
                        <a:t>Year FE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51344961"/>
                  </a:ext>
                </a:extLst>
              </a:tr>
              <a:tr h="249382">
                <a:tc>
                  <a:txBody>
                    <a:bodyPr/>
                    <a:lstStyle/>
                    <a:p>
                      <a:pPr algn="l" fontAlgn="ctr"/>
                      <a:r>
                        <a:rPr lang="en-US" sz="1400" u="none" strike="noStrike">
                          <a:effectLst/>
                          <a:latin typeface="+mj-lt"/>
                        </a:rPr>
                        <a:t>HTS10 FE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9250677"/>
                  </a:ext>
                </a:extLst>
              </a:tr>
              <a:tr h="249382">
                <a:tc>
                  <a:txBody>
                    <a:bodyPr/>
                    <a:lstStyle/>
                    <a:p>
                      <a:pPr algn="l" fontAlgn="ctr"/>
                      <a:r>
                        <a:rPr lang="en-US" sz="1400" u="none" strike="noStrike">
                          <a:effectLst/>
                          <a:latin typeface="+mj-lt"/>
                        </a:rPr>
                        <a:t>Supplier country FE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36613947"/>
                  </a:ext>
                </a:extLst>
              </a:tr>
              <a:tr h="249382">
                <a:tc>
                  <a:txBody>
                    <a:bodyPr/>
                    <a:lstStyle/>
                    <a:p>
                      <a:pPr algn="l" fontAlgn="ctr"/>
                      <a:r>
                        <a:rPr lang="en-US" sz="1400" u="none" strike="noStrike">
                          <a:effectLst/>
                          <a:latin typeface="+mj-lt"/>
                        </a:rPr>
                        <a:t>p-value: joint F - Year FEs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43599329"/>
                  </a:ext>
                </a:extLst>
              </a:tr>
              <a:tr h="249382">
                <a:tc>
                  <a:txBody>
                    <a:bodyPr/>
                    <a:lstStyle/>
                    <a:p>
                      <a:pPr algn="l" fontAlgn="ctr"/>
                      <a:r>
                        <a:rPr lang="en-US" sz="1400" u="none" strike="noStrike">
                          <a:effectLst/>
                          <a:latin typeface="+mj-lt"/>
                        </a:rPr>
                        <a:t>p-value: joint F - HTS-10 FEs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68021804"/>
                  </a:ext>
                </a:extLst>
              </a:tr>
              <a:tr h="249382">
                <a:tc>
                  <a:txBody>
                    <a:bodyPr/>
                    <a:lstStyle/>
                    <a:p>
                      <a:pPr algn="l" fontAlgn="ctr"/>
                      <a:r>
                        <a:rPr lang="en-US" sz="1400" u="none" strike="noStrike">
                          <a:effectLst/>
                          <a:latin typeface="+mj-lt"/>
                        </a:rPr>
                        <a:t>p-value: joint F - country FEs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86436826"/>
                  </a:ext>
                </a:extLst>
              </a:tr>
            </a:tbl>
          </a:graphicData>
        </a:graphic>
      </p:graphicFrame>
      <p:sp>
        <p:nvSpPr>
          <p:cNvPr id="9" name="Content Placeholder 12">
            <a:extLst>
              <a:ext uri="{FF2B5EF4-FFF2-40B4-BE49-F238E27FC236}">
                <a16:creationId xmlns:a16="http://schemas.microsoft.com/office/drawing/2014/main" id="{A952D8F4-243E-4090-909E-41192AA5C73A}"/>
              </a:ext>
            </a:extLst>
          </p:cNvPr>
          <p:cNvSpPr txBox="1">
            <a:spLocks/>
          </p:cNvSpPr>
          <p:nvPr/>
        </p:nvSpPr>
        <p:spPr bwMode="auto">
          <a:xfrm>
            <a:off x="2130879" y="6107457"/>
            <a:ext cx="7886699" cy="7289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4625" indent="-174625" eaLnBrk="1" hangingPunct="1">
              <a:lnSpc>
                <a:spcPct val="80000"/>
              </a:lnSpc>
              <a:spcBef>
                <a:spcPts val="0"/>
              </a:spcBef>
            </a:pPr>
            <a:r>
              <a:rPr lang="en-US" sz="1600" b="1">
                <a:solidFill>
                  <a:schemeClr val="accent3">
                    <a:lumMod val="75000"/>
                  </a:schemeClr>
                </a:solidFill>
              </a:rPr>
              <a:t>44 countries, 600 products</a:t>
            </a:r>
          </a:p>
          <a:p>
            <a:pPr marL="174625" indent="-174625" eaLnBrk="1" hangingPunct="1">
              <a:lnSpc>
                <a:spcPct val="80000"/>
              </a:lnSpc>
              <a:spcBef>
                <a:spcPts val="0"/>
              </a:spcBef>
            </a:pPr>
            <a:r>
              <a:rPr lang="en-US" sz="1600" b="1">
                <a:solidFill>
                  <a:schemeClr val="accent3">
                    <a:lumMod val="75000"/>
                  </a:schemeClr>
                </a:solidFill>
              </a:rPr>
              <a:t>Each regression has a constant</a:t>
            </a:r>
          </a:p>
          <a:p>
            <a:pPr marL="174625" indent="-174625" eaLnBrk="1" hangingPunct="1">
              <a:lnSpc>
                <a:spcPct val="80000"/>
              </a:lnSpc>
              <a:spcBef>
                <a:spcPts val="0"/>
              </a:spcBef>
            </a:pPr>
            <a:r>
              <a:rPr lang="en-US" sz="1600" b="1">
                <a:solidFill>
                  <a:schemeClr val="accent3">
                    <a:lumMod val="75000"/>
                  </a:schemeClr>
                </a:solidFill>
              </a:rPr>
              <a:t>Standard errors are clustered at VM-country-product-year level</a:t>
            </a:r>
            <a:endParaRPr lang="en-US" sz="1600" b="1" dirty="0">
              <a:solidFill>
                <a:schemeClr val="accent3">
                  <a:lumMod val="75000"/>
                </a:schemeClr>
              </a:solidFill>
            </a:endParaRPr>
          </a:p>
        </p:txBody>
      </p:sp>
    </p:spTree>
    <p:extLst>
      <p:ext uri="{BB962C8B-B14F-4D97-AF65-F5344CB8AC3E}">
        <p14:creationId xmlns:p14="http://schemas.microsoft.com/office/powerpoint/2010/main" val="13373777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AF35EA-E726-4DD3-96B6-6182092858D3}"/>
              </a:ext>
            </a:extLst>
          </p:cNvPr>
          <p:cNvSpPr>
            <a:spLocks noGrp="1"/>
          </p:cNvSpPr>
          <p:nvPr>
            <p:ph type="title"/>
          </p:nvPr>
        </p:nvSpPr>
        <p:spPr>
          <a:xfrm>
            <a:off x="2105025" y="166592"/>
            <a:ext cx="8134350" cy="519209"/>
          </a:xfrm>
        </p:spPr>
        <p:txBody>
          <a:bodyPr vert="horz" wrap="square" lIns="91440" tIns="45720" rIns="91440" bIns="45720" numCol="1" rtlCol="0" anchor="ctr" anchorCtr="0" compatLnSpc="1">
            <a:prstTxWarp prst="textNoShape">
              <a:avLst/>
            </a:prstTxWarp>
            <a:normAutofit/>
          </a:bodyPr>
          <a:lstStyle/>
          <a:p>
            <a:pPr algn="ctr" eaLnBrk="1" hangingPunct="1">
              <a:lnSpc>
                <a:spcPct val="90000"/>
              </a:lnSpc>
            </a:pPr>
            <a:r>
              <a:rPr lang="en-US" sz="2800" dirty="0"/>
              <a:t>Country level regression: Supplier longevity</a:t>
            </a:r>
          </a:p>
        </p:txBody>
      </p:sp>
      <p:graphicFrame>
        <p:nvGraphicFramePr>
          <p:cNvPr id="2" name="Table 1">
            <a:extLst>
              <a:ext uri="{FF2B5EF4-FFF2-40B4-BE49-F238E27FC236}">
                <a16:creationId xmlns:a16="http://schemas.microsoft.com/office/drawing/2014/main" id="{3C1E9399-BE55-4B27-B90A-2DA8144D2548}"/>
              </a:ext>
            </a:extLst>
          </p:cNvPr>
          <p:cNvGraphicFramePr>
            <a:graphicFrameLocks noGrp="1"/>
          </p:cNvGraphicFramePr>
          <p:nvPr>
            <p:extLst>
              <p:ext uri="{D42A27DB-BD31-4B8C-83A1-F6EECF244321}">
                <p14:modId xmlns:p14="http://schemas.microsoft.com/office/powerpoint/2010/main" val="3695707368"/>
              </p:ext>
            </p:extLst>
          </p:nvPr>
        </p:nvGraphicFramePr>
        <p:xfrm>
          <a:off x="1981200" y="751998"/>
          <a:ext cx="8229602" cy="5039202"/>
        </p:xfrm>
        <a:graphic>
          <a:graphicData uri="http://schemas.openxmlformats.org/drawingml/2006/table">
            <a:tbl>
              <a:tblPr firstRow="1" bandRow="1">
                <a:tableStyleId>{93296810-A885-4BE3-A3E7-6D5BEEA58F35}</a:tableStyleId>
              </a:tblPr>
              <a:tblGrid>
                <a:gridCol w="2923579">
                  <a:extLst>
                    <a:ext uri="{9D8B030D-6E8A-4147-A177-3AD203B41FA5}">
                      <a16:colId xmlns:a16="http://schemas.microsoft.com/office/drawing/2014/main" val="89435282"/>
                    </a:ext>
                  </a:extLst>
                </a:gridCol>
                <a:gridCol w="675510">
                  <a:extLst>
                    <a:ext uri="{9D8B030D-6E8A-4147-A177-3AD203B41FA5}">
                      <a16:colId xmlns:a16="http://schemas.microsoft.com/office/drawing/2014/main" val="3155724673"/>
                    </a:ext>
                  </a:extLst>
                </a:gridCol>
                <a:gridCol w="305069">
                  <a:extLst>
                    <a:ext uri="{9D8B030D-6E8A-4147-A177-3AD203B41FA5}">
                      <a16:colId xmlns:a16="http://schemas.microsoft.com/office/drawing/2014/main" val="3165321786"/>
                    </a:ext>
                  </a:extLst>
                </a:gridCol>
                <a:gridCol w="675510">
                  <a:extLst>
                    <a:ext uri="{9D8B030D-6E8A-4147-A177-3AD203B41FA5}">
                      <a16:colId xmlns:a16="http://schemas.microsoft.com/office/drawing/2014/main" val="1567538975"/>
                    </a:ext>
                  </a:extLst>
                </a:gridCol>
                <a:gridCol w="305069">
                  <a:extLst>
                    <a:ext uri="{9D8B030D-6E8A-4147-A177-3AD203B41FA5}">
                      <a16:colId xmlns:a16="http://schemas.microsoft.com/office/drawing/2014/main" val="4042799021"/>
                    </a:ext>
                  </a:extLst>
                </a:gridCol>
                <a:gridCol w="664615">
                  <a:extLst>
                    <a:ext uri="{9D8B030D-6E8A-4147-A177-3AD203B41FA5}">
                      <a16:colId xmlns:a16="http://schemas.microsoft.com/office/drawing/2014/main" val="148227511"/>
                    </a:ext>
                  </a:extLst>
                </a:gridCol>
                <a:gridCol w="326860">
                  <a:extLst>
                    <a:ext uri="{9D8B030D-6E8A-4147-A177-3AD203B41FA5}">
                      <a16:colId xmlns:a16="http://schemas.microsoft.com/office/drawing/2014/main" val="1812251759"/>
                    </a:ext>
                  </a:extLst>
                </a:gridCol>
                <a:gridCol w="675510">
                  <a:extLst>
                    <a:ext uri="{9D8B030D-6E8A-4147-A177-3AD203B41FA5}">
                      <a16:colId xmlns:a16="http://schemas.microsoft.com/office/drawing/2014/main" val="1785669457"/>
                    </a:ext>
                  </a:extLst>
                </a:gridCol>
                <a:gridCol w="315964">
                  <a:extLst>
                    <a:ext uri="{9D8B030D-6E8A-4147-A177-3AD203B41FA5}">
                      <a16:colId xmlns:a16="http://schemas.microsoft.com/office/drawing/2014/main" val="471881175"/>
                    </a:ext>
                  </a:extLst>
                </a:gridCol>
                <a:gridCol w="962421">
                  <a:extLst>
                    <a:ext uri="{9D8B030D-6E8A-4147-A177-3AD203B41FA5}">
                      <a16:colId xmlns:a16="http://schemas.microsoft.com/office/drawing/2014/main" val="2900566028"/>
                    </a:ext>
                  </a:extLst>
                </a:gridCol>
                <a:gridCol w="399495">
                  <a:extLst>
                    <a:ext uri="{9D8B030D-6E8A-4147-A177-3AD203B41FA5}">
                      <a16:colId xmlns:a16="http://schemas.microsoft.com/office/drawing/2014/main" val="1075102528"/>
                    </a:ext>
                  </a:extLst>
                </a:gridCol>
              </a:tblGrid>
              <a:tr h="239962">
                <a:tc>
                  <a:txBody>
                    <a:bodyPr/>
                    <a:lstStyle/>
                    <a:p>
                      <a:pPr algn="l"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gridSpan="2">
                  <a:txBody>
                    <a:bodyPr/>
                    <a:lstStyle/>
                    <a:p>
                      <a:pPr algn="ctr" fontAlgn="ctr"/>
                      <a:r>
                        <a:rPr lang="en-US" sz="1400" u="none" strike="noStrike" dirty="0">
                          <a:effectLst/>
                          <a:latin typeface="+mj-lt"/>
                        </a:rPr>
                        <a:t>(1)</a:t>
                      </a:r>
                      <a:endParaRPr lang="en-US" sz="14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dirty="0">
                          <a:effectLst/>
                          <a:latin typeface="+mj-lt"/>
                        </a:rPr>
                        <a:t>(2)</a:t>
                      </a:r>
                      <a:endParaRPr lang="en-US" sz="14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dirty="0">
                          <a:effectLst/>
                          <a:latin typeface="+mj-lt"/>
                        </a:rPr>
                        <a:t>(3)</a:t>
                      </a:r>
                      <a:endParaRPr lang="en-US" sz="14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dirty="0">
                          <a:effectLst/>
                          <a:latin typeface="+mj-lt"/>
                        </a:rPr>
                        <a:t>(4)</a:t>
                      </a:r>
                      <a:endParaRPr lang="en-US" sz="14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algn="ctr" fontAlgn="ctr"/>
                      <a:r>
                        <a:rPr lang="en-US" sz="1400" u="none" strike="noStrike" dirty="0">
                          <a:effectLst/>
                          <a:latin typeface="+mj-lt"/>
                        </a:rPr>
                        <a:t>(5) </a:t>
                      </a:r>
                      <a:endParaRPr lang="en-US" sz="14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pPr algn="ctr" fontAlgn="ctr"/>
                      <a:endParaRPr lang="en-US" sz="1400" b="0" i="0" u="none" strike="noStrike" dirty="0">
                        <a:effectLst/>
                        <a:latin typeface="+mj-lt"/>
                      </a:endParaRPr>
                    </a:p>
                  </a:txBody>
                  <a:tcPr marL="7620" marR="7620" marT="762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1504730145"/>
                  </a:ext>
                </a:extLst>
              </a:tr>
              <a:tr h="239962">
                <a:tc>
                  <a:txBody>
                    <a:bodyPr/>
                    <a:lstStyle/>
                    <a:p>
                      <a:pPr algn="l" fontAlgn="ctr"/>
                      <a:r>
                        <a:rPr lang="en-US" sz="1400" u="none" strike="noStrike">
                          <a:effectLst/>
                          <a:latin typeface="+mj-lt"/>
                        </a:rPr>
                        <a:t>Japan</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0.02</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0.02</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0.03</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0.06</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0.03</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42892594"/>
                  </a:ext>
                </a:extLst>
              </a:tr>
              <a:tr h="23996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Log value</a:t>
                      </a:r>
                      <a:r>
                        <a:rPr lang="en-US" sz="1400" u="none" strike="noStrike" kern="1200" baseline="0" dirty="0">
                          <a:solidFill>
                            <a:schemeClr val="dk1"/>
                          </a:solidFill>
                          <a:effectLst/>
                          <a:latin typeface="+mn-lt"/>
                          <a:ea typeface="+mn-ea"/>
                          <a:cs typeface="+mn-cs"/>
                        </a:rPr>
                        <a:t> of purchase</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0.20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0.19</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0.19</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0.19</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0.18</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39757352"/>
                  </a:ext>
                </a:extLst>
              </a:tr>
              <a:tr h="239962">
                <a:tc>
                  <a:txBody>
                    <a:bodyPr/>
                    <a:lstStyle/>
                    <a:p>
                      <a:pPr algn="l" fontAlgn="ctr"/>
                      <a:r>
                        <a:rPr lang="en-US" sz="1400" u="none" strike="noStrike" dirty="0">
                          <a:effectLst/>
                          <a:latin typeface="+mj-lt"/>
                        </a:rPr>
                        <a:t>Length of purchase</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25564279"/>
                  </a:ext>
                </a:extLst>
              </a:tr>
              <a:tr h="239962">
                <a:tc>
                  <a:txBody>
                    <a:bodyPr/>
                    <a:lstStyle/>
                    <a:p>
                      <a:pPr algn="l" fontAlgn="ctr"/>
                      <a:r>
                        <a:rPr lang="en-US" sz="1400" u="none" strike="noStrike">
                          <a:effectLst/>
                          <a:latin typeface="+mj-lt"/>
                        </a:rPr>
                        <a:t>RPT share: dev from mean (RPT0)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0.005</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61817216"/>
                  </a:ext>
                </a:extLst>
              </a:tr>
              <a:tr h="239962">
                <a:tc>
                  <a:txBody>
                    <a:bodyPr/>
                    <a:lstStyle/>
                    <a:p>
                      <a:pPr algn="l" fontAlgn="ctr"/>
                      <a:r>
                        <a:rPr lang="en-US" sz="1400" u="none" strike="noStrike">
                          <a:effectLst/>
                          <a:latin typeface="+mj-lt"/>
                        </a:rPr>
                        <a:t>Japan × RPT0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85948161"/>
                  </a:ext>
                </a:extLst>
              </a:tr>
              <a:tr h="239962">
                <a:tc>
                  <a:txBody>
                    <a:bodyPr/>
                    <a:lstStyle/>
                    <a:p>
                      <a:pPr algn="l" fontAlgn="ctr"/>
                      <a:r>
                        <a:rPr lang="en-US" sz="1400" u="none" strike="noStrike">
                          <a:effectLst/>
                          <a:latin typeface="+mj-lt"/>
                        </a:rPr>
                        <a:t>Upstreamness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78333603"/>
                  </a:ext>
                </a:extLst>
              </a:tr>
              <a:tr h="239962">
                <a:tc>
                  <a:txBody>
                    <a:bodyPr/>
                    <a:lstStyle/>
                    <a:p>
                      <a:pPr algn="l" fontAlgn="ctr"/>
                      <a:r>
                        <a:rPr lang="en-US" sz="1400" u="none" strike="noStrike">
                          <a:effectLst/>
                          <a:latin typeface="+mj-lt"/>
                        </a:rPr>
                        <a:t>Japan × upstreamness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58867163"/>
                  </a:ext>
                </a:extLst>
              </a:tr>
              <a:tr h="239962">
                <a:tc>
                  <a:txBody>
                    <a:bodyPr/>
                    <a:lstStyle/>
                    <a:p>
                      <a:pPr algn="l" fontAlgn="ctr"/>
                      <a:r>
                        <a:rPr lang="en-US" sz="1400" u="none" strike="noStrike">
                          <a:effectLst/>
                          <a:latin typeface="+mj-lt"/>
                        </a:rPr>
                        <a:t>R&amp;D intensity</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-0.002</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84179"/>
                  </a:ext>
                </a:extLst>
              </a:tr>
              <a:tr h="239962">
                <a:tc>
                  <a:txBody>
                    <a:bodyPr/>
                    <a:lstStyle/>
                    <a:p>
                      <a:pPr algn="l" fontAlgn="ctr"/>
                      <a:r>
                        <a:rPr lang="en-US" sz="1400" u="none" strike="noStrike" dirty="0">
                          <a:effectLst/>
                          <a:latin typeface="+mj-lt"/>
                        </a:rPr>
                        <a:t>Japan × R&amp;D intensity</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0.005</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32052421"/>
                  </a:ext>
                </a:extLst>
              </a:tr>
              <a:tr h="239962">
                <a:tc>
                  <a:txBody>
                    <a:bodyPr/>
                    <a:lstStyle/>
                    <a:p>
                      <a:pPr algn="l" fontAlgn="ctr"/>
                      <a:r>
                        <a:rPr lang="en-US" sz="1400" u="none" strike="noStrike">
                          <a:effectLst/>
                          <a:latin typeface="+mj-lt"/>
                        </a:rPr>
                        <a:t>Import elasticity</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-0.0002</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14955439"/>
                  </a:ext>
                </a:extLst>
              </a:tr>
              <a:tr h="239962">
                <a:tc>
                  <a:txBody>
                    <a:bodyPr/>
                    <a:lstStyle/>
                    <a:p>
                      <a:pPr algn="l" fontAlgn="ctr"/>
                      <a:r>
                        <a:rPr lang="en-US" sz="1400" u="none" strike="noStrike">
                          <a:effectLst/>
                          <a:latin typeface="+mj-lt"/>
                        </a:rPr>
                        <a:t>Japan × import elasticity</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39182653"/>
                  </a:ext>
                </a:extLst>
              </a:tr>
              <a:tr h="239962">
                <a:tc>
                  <a:txBody>
                    <a:bodyPr/>
                    <a:lstStyle/>
                    <a:p>
                      <a:pPr algn="l" fontAlgn="ctr"/>
                      <a:r>
                        <a:rPr lang="en-US" sz="1400" u="none" strike="noStrike">
                          <a:effectLst/>
                          <a:latin typeface="+mj-lt"/>
                        </a:rPr>
                        <a:t>Import share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0.0003</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74448909"/>
                  </a:ext>
                </a:extLst>
              </a:tr>
              <a:tr h="239962">
                <a:tc>
                  <a:txBody>
                    <a:bodyPr/>
                    <a:lstStyle/>
                    <a:p>
                      <a:pPr algn="l" fontAlgn="ctr"/>
                      <a:r>
                        <a:rPr lang="en-US" sz="1400" u="none" strike="noStrike">
                          <a:effectLst/>
                          <a:latin typeface="+mj-lt"/>
                        </a:rPr>
                        <a:t>Japan × import share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-0.0002</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74839699"/>
                  </a:ext>
                </a:extLst>
              </a:tr>
              <a:tr h="239962">
                <a:tc>
                  <a:txBody>
                    <a:bodyPr/>
                    <a:lstStyle/>
                    <a:p>
                      <a:pPr algn="l" fontAlgn="ctr"/>
                      <a:r>
                        <a:rPr lang="en-US" sz="1400" u="none" strike="noStrike">
                          <a:effectLst/>
                          <a:latin typeface="+mj-lt"/>
                        </a:rPr>
                        <a:t>Exchange rate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0.00005</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11567213"/>
                  </a:ext>
                </a:extLst>
              </a:tr>
              <a:tr h="239962">
                <a:tc>
                  <a:txBody>
                    <a:bodyPr/>
                    <a:lstStyle/>
                    <a:p>
                      <a:pPr algn="l" fontAlgn="ctr"/>
                      <a:r>
                        <a:rPr lang="en-US" sz="1400" u="none" strike="noStrike">
                          <a:effectLst/>
                          <a:latin typeface="+mj-lt"/>
                        </a:rPr>
                        <a:t>Japan × exchange rate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-0.0001</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57326490"/>
                  </a:ext>
                </a:extLst>
              </a:tr>
              <a:tr h="239962">
                <a:tc>
                  <a:txBody>
                    <a:bodyPr/>
                    <a:lstStyle/>
                    <a:p>
                      <a:pPr algn="l" fontAlgn="ctr"/>
                      <a:r>
                        <a:rPr lang="en-US" sz="1400" u="none" strike="noStrike">
                          <a:effectLst/>
                          <a:latin typeface="+mj-lt"/>
                        </a:rPr>
                        <a:t>Adj-R2</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0.84</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0.86</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0.86</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0.86</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0.86</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61242391"/>
                  </a:ext>
                </a:extLst>
              </a:tr>
              <a:tr h="239962">
                <a:tc>
                  <a:txBody>
                    <a:bodyPr/>
                    <a:lstStyle/>
                    <a:p>
                      <a:pPr algn="l" fontAlgn="ctr"/>
                      <a:r>
                        <a:rPr lang="en-US" sz="1400" u="none" strike="noStrike">
                          <a:effectLst/>
                          <a:latin typeface="+mj-lt"/>
                        </a:rPr>
                        <a:t>HTS10 FE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33979232"/>
                  </a:ext>
                </a:extLst>
              </a:tr>
              <a:tr h="239962">
                <a:tc>
                  <a:txBody>
                    <a:bodyPr/>
                    <a:lstStyle/>
                    <a:p>
                      <a:pPr algn="l" fontAlgn="ctr"/>
                      <a:r>
                        <a:rPr lang="en-US" sz="1400" u="none" strike="noStrike">
                          <a:effectLst/>
                          <a:latin typeface="+mj-lt"/>
                        </a:rPr>
                        <a:t>Supplier country FE</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yes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no</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35826293"/>
                  </a:ext>
                </a:extLst>
              </a:tr>
              <a:tr h="239962">
                <a:tc>
                  <a:txBody>
                    <a:bodyPr/>
                    <a:lstStyle/>
                    <a:p>
                      <a:pPr algn="l" fontAlgn="ctr"/>
                      <a:r>
                        <a:rPr lang="en-US" sz="1400" u="none" strike="noStrike" dirty="0">
                          <a:effectLst/>
                          <a:latin typeface="+mj-lt"/>
                        </a:rPr>
                        <a:t>p-value: joint F - HTS-10 FEs</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22679755"/>
                  </a:ext>
                </a:extLst>
              </a:tr>
              <a:tr h="239962">
                <a:tc>
                  <a:txBody>
                    <a:bodyPr/>
                    <a:lstStyle/>
                    <a:p>
                      <a:pPr algn="l" fontAlgn="ctr"/>
                      <a:r>
                        <a:rPr lang="en-US" sz="1400" u="none" strike="noStrike">
                          <a:effectLst/>
                          <a:latin typeface="+mj-lt"/>
                        </a:rPr>
                        <a:t>p-value: joint F - country FEs</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dirty="0">
                          <a:effectLst/>
                          <a:latin typeface="+mj-lt"/>
                        </a:rPr>
                        <a:t> </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0.00</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fontAlgn="ctr"/>
                      <a:r>
                        <a:rPr lang="en-US" sz="1400" u="none" strike="noStrike">
                          <a:effectLst/>
                          <a:latin typeface="+mj-lt"/>
                        </a:rPr>
                        <a:t> </a:t>
                      </a:r>
                      <a:endParaRPr lang="en-US" sz="1400" b="0" i="0" u="none" strike="noStrike">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r>
                        <a:rPr lang="en-US" sz="1400" u="none" strike="noStrike" dirty="0">
                          <a:effectLst/>
                          <a:latin typeface="+mj-lt"/>
                        </a:rPr>
                        <a:t> </a:t>
                      </a:r>
                      <a:endParaRPr lang="en-US" sz="1400" b="0" i="0" u="none" strike="noStrike" dirty="0">
                        <a:effectLst/>
                        <a:latin typeface="+mj-lt"/>
                      </a:endParaRPr>
                    </a:p>
                  </a:txBody>
                  <a:tcPr marL="7620" marR="7620" marT="762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40861170"/>
                  </a:ext>
                </a:extLst>
              </a:tr>
            </a:tbl>
          </a:graphicData>
        </a:graphic>
      </p:graphicFrame>
      <p:sp>
        <p:nvSpPr>
          <p:cNvPr id="9" name="Content Placeholder 12">
            <a:extLst>
              <a:ext uri="{FF2B5EF4-FFF2-40B4-BE49-F238E27FC236}">
                <a16:creationId xmlns:a16="http://schemas.microsoft.com/office/drawing/2014/main" id="{6C9DA8A0-CF28-4BBC-99A8-7BAEB8B3C18B}"/>
              </a:ext>
            </a:extLst>
          </p:cNvPr>
          <p:cNvSpPr>
            <a:spLocks noGrp="1"/>
          </p:cNvSpPr>
          <p:nvPr>
            <p:ph idx="1"/>
          </p:nvPr>
        </p:nvSpPr>
        <p:spPr>
          <a:xfrm>
            <a:off x="2130879" y="6096000"/>
            <a:ext cx="7886699" cy="728910"/>
          </a:xfrm>
        </p:spPr>
        <p:txBody>
          <a:bodyPr vert="horz" wrap="square" lIns="91440" tIns="45720" rIns="91440" bIns="45720" numCol="1" rtlCol="0" anchor="t" anchorCtr="0" compatLnSpc="1">
            <a:prstTxWarp prst="textNoShape">
              <a:avLst/>
            </a:prstTxWarp>
            <a:normAutofit/>
          </a:bodyPr>
          <a:lstStyle/>
          <a:p>
            <a:pPr marL="174625" indent="-174625" eaLnBrk="1" hangingPunct="1">
              <a:lnSpc>
                <a:spcPct val="80000"/>
              </a:lnSpc>
              <a:spcBef>
                <a:spcPts val="0"/>
              </a:spcBef>
            </a:pPr>
            <a:r>
              <a:rPr lang="en-US" sz="1600" b="1" dirty="0">
                <a:solidFill>
                  <a:schemeClr val="accent3">
                    <a:lumMod val="75000"/>
                  </a:schemeClr>
                </a:solidFill>
              </a:rPr>
              <a:t>44 countries, 600 products</a:t>
            </a:r>
          </a:p>
          <a:p>
            <a:pPr marL="174625" indent="-174625" eaLnBrk="1" hangingPunct="1">
              <a:lnSpc>
                <a:spcPct val="80000"/>
              </a:lnSpc>
              <a:spcBef>
                <a:spcPts val="0"/>
              </a:spcBef>
            </a:pPr>
            <a:r>
              <a:rPr lang="en-US" sz="1600" b="1" dirty="0">
                <a:solidFill>
                  <a:schemeClr val="accent3">
                    <a:lumMod val="75000"/>
                  </a:schemeClr>
                </a:solidFill>
              </a:rPr>
              <a:t>Each regression has a constant</a:t>
            </a:r>
          </a:p>
          <a:p>
            <a:pPr marL="174625" indent="-174625" eaLnBrk="1" hangingPunct="1">
              <a:lnSpc>
                <a:spcPct val="80000"/>
              </a:lnSpc>
              <a:spcBef>
                <a:spcPts val="0"/>
              </a:spcBef>
            </a:pPr>
            <a:r>
              <a:rPr lang="en-US" sz="1600" b="1" dirty="0">
                <a:solidFill>
                  <a:schemeClr val="accent3">
                    <a:lumMod val="75000"/>
                  </a:schemeClr>
                </a:solidFill>
              </a:rPr>
              <a:t>Standard errors are clustered at VM-country-product-year level</a:t>
            </a:r>
          </a:p>
        </p:txBody>
      </p:sp>
      <p:sp>
        <p:nvSpPr>
          <p:cNvPr id="3" name="TextBox 2"/>
          <p:cNvSpPr txBox="1"/>
          <p:nvPr/>
        </p:nvSpPr>
        <p:spPr>
          <a:xfrm>
            <a:off x="2514600" y="0"/>
            <a:ext cx="928524" cy="369332"/>
          </a:xfrm>
          <a:prstGeom prst="rect">
            <a:avLst/>
          </a:prstGeom>
          <a:noFill/>
        </p:spPr>
        <p:txBody>
          <a:bodyPr wrap="none" rtlCol="0">
            <a:spAutoFit/>
          </a:bodyPr>
          <a:lstStyle/>
          <a:p>
            <a:r>
              <a:rPr lang="en-US" dirty="0"/>
              <a:t>Table 4</a:t>
            </a:r>
          </a:p>
        </p:txBody>
      </p:sp>
    </p:spTree>
    <p:extLst>
      <p:ext uri="{BB962C8B-B14F-4D97-AF65-F5344CB8AC3E}">
        <p14:creationId xmlns:p14="http://schemas.microsoft.com/office/powerpoint/2010/main" val="2922184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8229600" cy="1143000"/>
          </a:xfrm>
        </p:spPr>
        <p:txBody>
          <a:bodyPr/>
          <a:lstStyle/>
          <a:p>
            <a:r>
              <a:rPr lang="en-US" dirty="0"/>
              <a:t>The story of Kojima Press</a:t>
            </a:r>
            <a:br>
              <a:rPr lang="en-US" dirty="0"/>
            </a:br>
            <a:r>
              <a:rPr lang="en-US" sz="2400" dirty="0"/>
              <a:t>Wada 1991; Wada 2020</a:t>
            </a:r>
            <a:endParaRPr lang="en-US" dirty="0"/>
          </a:p>
        </p:txBody>
      </p:sp>
      <p:sp>
        <p:nvSpPr>
          <p:cNvPr id="3" name="Content Placeholder 2"/>
          <p:cNvSpPr>
            <a:spLocks noGrp="1"/>
          </p:cNvSpPr>
          <p:nvPr>
            <p:ph idx="1"/>
          </p:nvPr>
        </p:nvSpPr>
        <p:spPr>
          <a:xfrm>
            <a:off x="762000" y="1219200"/>
            <a:ext cx="10820400" cy="4876800"/>
          </a:xfrm>
        </p:spPr>
        <p:txBody>
          <a:bodyPr/>
          <a:lstStyle/>
          <a:p>
            <a:pPr>
              <a:spcBef>
                <a:spcPts val="1200"/>
              </a:spcBef>
            </a:pPr>
            <a:r>
              <a:rPr lang="en-US" dirty="0"/>
              <a:t>In the late 1930s, </a:t>
            </a:r>
            <a:r>
              <a:rPr lang="en-US" dirty="0" err="1"/>
              <a:t>Hamakichi</a:t>
            </a:r>
            <a:r>
              <a:rPr lang="en-US" dirty="0"/>
              <a:t> Kojima, owner of a small company, made repeated multi-hour trips by train to visit Toyota, hoping for work.</a:t>
            </a:r>
          </a:p>
          <a:p>
            <a:pPr marL="914400" lvl="1" indent="-225425">
              <a:spcBef>
                <a:spcPts val="600"/>
              </a:spcBef>
              <a:buFont typeface="Symbol" panose="05050102010706020507" pitchFamily="18" charset="2"/>
              <a:buChar char="-"/>
            </a:pPr>
            <a:r>
              <a:rPr lang="en-US" dirty="0">
                <a:solidFill>
                  <a:schemeClr val="accent6">
                    <a:lumMod val="75000"/>
                  </a:schemeClr>
                </a:solidFill>
              </a:rPr>
              <a:t>Even though “the firm had no processing technology with the precision to manufacture automobile parts”.</a:t>
            </a:r>
          </a:p>
          <a:p>
            <a:pPr>
              <a:spcBef>
                <a:spcPts val="1200"/>
              </a:spcBef>
            </a:pPr>
            <a:r>
              <a:rPr lang="en-US" dirty="0"/>
              <a:t>Eventually, his tenaciousness was rewarded with an order, for ‘sand buckets’ (for fire protection).</a:t>
            </a:r>
          </a:p>
          <a:p>
            <a:pPr marL="914400" lvl="1" indent="-225425">
              <a:spcBef>
                <a:spcPts val="600"/>
              </a:spcBef>
              <a:buFont typeface="Symbol" panose="05050102010706020507" pitchFamily="18" charset="2"/>
              <a:buChar char="-"/>
            </a:pPr>
            <a:r>
              <a:rPr lang="en-US" dirty="0">
                <a:solidFill>
                  <a:schemeClr val="accent6">
                    <a:lumMod val="75000"/>
                  </a:schemeClr>
                </a:solidFill>
              </a:rPr>
              <a:t>Not a prestigious product, but Kojima did the best he could.</a:t>
            </a:r>
          </a:p>
          <a:p>
            <a:pPr>
              <a:spcBef>
                <a:spcPts val="1200"/>
              </a:spcBef>
            </a:pPr>
            <a:r>
              <a:rPr lang="en-US" dirty="0"/>
              <a:t>Then, Toyota ordered other parts, like washers and additional parts for a truck radiator grill.</a:t>
            </a:r>
          </a:p>
          <a:p>
            <a:pPr marL="914400" lvl="1" indent="-225425">
              <a:spcBef>
                <a:spcPts val="600"/>
              </a:spcBef>
              <a:buFont typeface="Symbol" panose="05050102010706020507" pitchFamily="18" charset="2"/>
              <a:buChar char="-"/>
            </a:pPr>
            <a:r>
              <a:rPr lang="en-US" dirty="0">
                <a:solidFill>
                  <a:schemeClr val="accent6">
                    <a:lumMod val="75000"/>
                  </a:schemeClr>
                </a:solidFill>
              </a:rPr>
              <a:t>Toyota guided and trained manufacturers, such as Kojima, which did not have high technical capabilities.</a:t>
            </a:r>
          </a:p>
          <a:p>
            <a:pPr>
              <a:spcBef>
                <a:spcPts val="1200"/>
              </a:spcBef>
            </a:pPr>
            <a:r>
              <a:rPr lang="en-US" dirty="0"/>
              <a:t>Today, Kojima supplies a wide variety of metal and plastic parts to Toyota, from subsidiaries around the world.</a:t>
            </a:r>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3</a:t>
            </a:fld>
            <a:endParaRPr lang="en-US" altLang="en-US"/>
          </a:p>
        </p:txBody>
      </p:sp>
    </p:spTree>
    <p:extLst>
      <p:ext uri="{BB962C8B-B14F-4D97-AF65-F5344CB8AC3E}">
        <p14:creationId xmlns:p14="http://schemas.microsoft.com/office/powerpoint/2010/main" val="252804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a:t>Puzzles from Kojima</a:t>
            </a:r>
          </a:p>
        </p:txBody>
      </p:sp>
      <p:sp>
        <p:nvSpPr>
          <p:cNvPr id="3" name="Content Placeholder 2"/>
          <p:cNvSpPr>
            <a:spLocks noGrp="1"/>
          </p:cNvSpPr>
          <p:nvPr>
            <p:ph idx="1"/>
          </p:nvPr>
        </p:nvSpPr>
        <p:spPr>
          <a:xfrm>
            <a:off x="685800" y="990601"/>
            <a:ext cx="10668000" cy="4953000"/>
          </a:xfrm>
        </p:spPr>
        <p:txBody>
          <a:bodyPr/>
          <a:lstStyle/>
          <a:p>
            <a:pPr>
              <a:spcBef>
                <a:spcPts val="1200"/>
              </a:spcBef>
            </a:pPr>
            <a:r>
              <a:rPr lang="en-US" dirty="0"/>
              <a:t>Toyota offered all its suppliers a “permanent deal”, of long-term contracts and technical assistance – even for commodity parts</a:t>
            </a:r>
          </a:p>
          <a:p>
            <a:pPr>
              <a:spcBef>
                <a:spcPts val="1200"/>
              </a:spcBef>
            </a:pPr>
            <a:r>
              <a:rPr lang="en-US" dirty="0"/>
              <a:t>Toyota rewarded its suppliers with both greater volume and new products</a:t>
            </a:r>
          </a:p>
          <a:p>
            <a:pPr>
              <a:spcBef>
                <a:spcPts val="1200"/>
              </a:spcBef>
            </a:pPr>
            <a:r>
              <a:rPr lang="en-US" dirty="0"/>
              <a:t>Not a strategy that Oliver Williamson would expect</a:t>
            </a:r>
          </a:p>
          <a:p>
            <a:pPr marL="1139825" lvl="1" indent="-225425">
              <a:spcBef>
                <a:spcPts val="1200"/>
              </a:spcBef>
            </a:pPr>
            <a:r>
              <a:rPr lang="en-US" dirty="0"/>
              <a:t>Why give business to a firm that lacks technical capability, and pay to help them develop it? </a:t>
            </a:r>
          </a:p>
          <a:p>
            <a:pPr marL="1139825" lvl="1" indent="-225425">
              <a:spcBef>
                <a:spcPts val="1200"/>
              </a:spcBef>
            </a:pPr>
            <a:r>
              <a:rPr lang="en-US" dirty="0"/>
              <a:t>Why establish long-term relationships for commodity products, that have few “transaction hazards”? </a:t>
            </a:r>
          </a:p>
          <a:p>
            <a:pPr marL="1139825" lvl="1" indent="-225425">
              <a:spcBef>
                <a:spcPts val="1200"/>
              </a:spcBef>
            </a:pPr>
            <a:r>
              <a:rPr lang="en-US" dirty="0"/>
              <a:t>Why give new parts to an existing supplier, that does not specialize in making those parts? </a:t>
            </a:r>
          </a:p>
          <a:p>
            <a:pPr>
              <a:spcBef>
                <a:spcPts val="1200"/>
              </a:spcBef>
            </a:pPr>
            <a:r>
              <a:rPr lang="en-US" dirty="0"/>
              <a:t>Answer: </a:t>
            </a:r>
            <a:r>
              <a:rPr lang="en-US" b="1" dirty="0">
                <a:solidFill>
                  <a:schemeClr val="accent6">
                    <a:lumMod val="75000"/>
                  </a:schemeClr>
                </a:solidFill>
              </a:rPr>
              <a:t>think about spillovers across transactions</a:t>
            </a:r>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4</a:t>
            </a:fld>
            <a:endParaRPr lang="en-US" altLang="en-US"/>
          </a:p>
        </p:txBody>
      </p:sp>
    </p:spTree>
    <p:extLst>
      <p:ext uri="{BB962C8B-B14F-4D97-AF65-F5344CB8AC3E}">
        <p14:creationId xmlns:p14="http://schemas.microsoft.com/office/powerpoint/2010/main" val="1181762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686800" cy="990600"/>
          </a:xfrm>
        </p:spPr>
        <p:txBody>
          <a:bodyPr/>
          <a:lstStyle/>
          <a:p>
            <a:r>
              <a:rPr lang="en-US" dirty="0"/>
              <a:t>Economies of scope in supplier relations</a:t>
            </a:r>
          </a:p>
        </p:txBody>
      </p:sp>
      <p:sp>
        <p:nvSpPr>
          <p:cNvPr id="3" name="Content Placeholder 2"/>
          <p:cNvSpPr>
            <a:spLocks noGrp="1"/>
          </p:cNvSpPr>
          <p:nvPr>
            <p:ph idx="1"/>
          </p:nvPr>
        </p:nvSpPr>
        <p:spPr>
          <a:xfrm>
            <a:off x="533400" y="990600"/>
            <a:ext cx="10896600" cy="5410199"/>
          </a:xfrm>
        </p:spPr>
        <p:txBody>
          <a:bodyPr/>
          <a:lstStyle/>
          <a:p>
            <a:pPr>
              <a:spcBef>
                <a:spcPts val="1200"/>
              </a:spcBef>
              <a:spcAft>
                <a:spcPts val="0"/>
              </a:spcAft>
            </a:pPr>
            <a:r>
              <a:rPr lang="en-US" dirty="0"/>
              <a:t>Real products generally require more than one intermediate input</a:t>
            </a:r>
          </a:p>
          <a:p>
            <a:pPr marL="1139825" lvl="1" indent="-225425">
              <a:spcBef>
                <a:spcPts val="600"/>
              </a:spcBef>
              <a:spcAft>
                <a:spcPts val="0"/>
              </a:spcAft>
            </a:pPr>
            <a:r>
              <a:rPr lang="en-US" dirty="0"/>
              <a:t>There are spillovers across the governance of these relationships</a:t>
            </a:r>
          </a:p>
          <a:p>
            <a:pPr marL="1139825" lvl="1" indent="-225425">
              <a:spcBef>
                <a:spcPts val="600"/>
              </a:spcBef>
              <a:spcAft>
                <a:spcPts val="0"/>
              </a:spcAft>
            </a:pPr>
            <a:r>
              <a:rPr lang="en-US" dirty="0"/>
              <a:t>These spillovers increase both the clarity and the credibility of relational contracts, both within and between firms </a:t>
            </a:r>
          </a:p>
          <a:p>
            <a:pPr marL="1774825" lvl="2" indent="0">
              <a:spcBef>
                <a:spcPts val="600"/>
              </a:spcBef>
              <a:spcAft>
                <a:spcPts val="0"/>
              </a:spcAft>
              <a:buNone/>
            </a:pPr>
            <a:r>
              <a:rPr lang="en-US" sz="2000" i="1" dirty="0"/>
              <a:t>Example</a:t>
            </a:r>
            <a:r>
              <a:rPr lang="en-US" sz="2000" dirty="0"/>
              <a:t>:</a:t>
            </a:r>
            <a:r>
              <a:rPr lang="en-US" sz="2000" b="1" dirty="0">
                <a:solidFill>
                  <a:schemeClr val="bg1">
                    <a:lumMod val="50000"/>
                  </a:schemeClr>
                </a:solidFill>
              </a:rPr>
              <a:t> </a:t>
            </a:r>
            <a:r>
              <a:rPr lang="en-US" sz="2000" dirty="0"/>
              <a:t>Having all parts made by suppliers that (like Kojima) are “tenacious” in problem-solving improves Toyota’s quality</a:t>
            </a:r>
          </a:p>
          <a:p>
            <a:pPr marL="2173288" lvl="3" indent="-344488">
              <a:spcBef>
                <a:spcPts val="600"/>
              </a:spcBef>
              <a:spcAft>
                <a:spcPts val="0"/>
              </a:spcAft>
            </a:pPr>
            <a:r>
              <a:rPr lang="en-US" dirty="0"/>
              <a:t>Even if the search for a problem’s root cause leads to a simple part, Toyota can be confident that its supplier will be willing and able to solve it.</a:t>
            </a:r>
          </a:p>
          <a:p>
            <a:pPr marL="2173288" lvl="3" indent="-344488">
              <a:spcBef>
                <a:spcPts val="600"/>
              </a:spcBef>
              <a:spcAft>
                <a:spcPts val="0"/>
              </a:spcAft>
            </a:pPr>
            <a:r>
              <a:rPr lang="en-US" dirty="0"/>
              <a:t>Clarifying “tenacity” requires a per-supplier investment</a:t>
            </a:r>
          </a:p>
          <a:p>
            <a:pPr marL="2173288" lvl="3" indent="-344488">
              <a:spcBef>
                <a:spcPts val="600"/>
              </a:spcBef>
              <a:spcAft>
                <a:spcPts val="0"/>
              </a:spcAft>
            </a:pPr>
            <a:r>
              <a:rPr lang="en-US" dirty="0"/>
              <a:t>Toyota amortizes this investment by having few suppliers per part, for a long time, that make a variety of parts</a:t>
            </a:r>
          </a:p>
          <a:p>
            <a:pPr>
              <a:spcBef>
                <a:spcPts val="1200"/>
              </a:spcBef>
              <a:spcAft>
                <a:spcPts val="0"/>
              </a:spcAft>
            </a:pPr>
            <a:r>
              <a:rPr lang="en-US" dirty="0"/>
              <a:t>Because of these spillovers, Toyota tends to use a firm-wide strategy for governance </a:t>
            </a:r>
          </a:p>
          <a:p>
            <a:pPr marL="1139825" lvl="1" indent="-279400">
              <a:spcBef>
                <a:spcPts val="600"/>
              </a:spcBef>
              <a:spcAft>
                <a:spcPts val="0"/>
              </a:spcAft>
            </a:pPr>
            <a:r>
              <a:rPr lang="en-US" dirty="0"/>
              <a:t>Collaborative governance with all suppliers, even of commodities</a:t>
            </a:r>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5</a:t>
            </a:fld>
            <a:endParaRPr lang="en-US" altLang="en-US"/>
          </a:p>
        </p:txBody>
      </p:sp>
    </p:spTree>
    <p:extLst>
      <p:ext uri="{BB962C8B-B14F-4D97-AF65-F5344CB8AC3E}">
        <p14:creationId xmlns:p14="http://schemas.microsoft.com/office/powerpoint/2010/main" val="4274610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686800" cy="990600"/>
          </a:xfrm>
        </p:spPr>
        <p:txBody>
          <a:bodyPr/>
          <a:lstStyle/>
          <a:p>
            <a:r>
              <a:rPr lang="en-US" dirty="0">
                <a:ln/>
              </a:rPr>
              <a:t>Contrast with transaction cost analysis</a:t>
            </a:r>
          </a:p>
        </p:txBody>
      </p:sp>
      <p:sp>
        <p:nvSpPr>
          <p:cNvPr id="3" name="Content Placeholder 2"/>
          <p:cNvSpPr>
            <a:spLocks noGrp="1"/>
          </p:cNvSpPr>
          <p:nvPr>
            <p:ph idx="1"/>
          </p:nvPr>
        </p:nvSpPr>
        <p:spPr>
          <a:xfrm>
            <a:off x="533400" y="990600"/>
            <a:ext cx="10820400" cy="5029199"/>
          </a:xfrm>
        </p:spPr>
        <p:txBody>
          <a:bodyPr/>
          <a:lstStyle/>
          <a:p>
            <a:pPr>
              <a:spcBef>
                <a:spcPts val="1200"/>
              </a:spcBef>
              <a:spcAft>
                <a:spcPts val="0"/>
              </a:spcAft>
            </a:pPr>
            <a:r>
              <a:rPr lang="en-US" dirty="0"/>
              <a:t>Most economic theories look at one transaction at a time</a:t>
            </a:r>
          </a:p>
          <a:p>
            <a:pPr marL="1139825" lvl="1" indent="-225425">
              <a:spcBef>
                <a:spcPts val="1200"/>
              </a:spcBef>
              <a:spcAft>
                <a:spcPts val="0"/>
              </a:spcAft>
            </a:pPr>
            <a:r>
              <a:rPr lang="en-US" dirty="0"/>
              <a:t>Focus on attributes of individual inputs; assume all firms govern the same transactions the same way</a:t>
            </a:r>
          </a:p>
          <a:p>
            <a:pPr lvl="3">
              <a:spcBef>
                <a:spcPts val="0"/>
              </a:spcBef>
              <a:spcAft>
                <a:spcPts val="0"/>
              </a:spcAft>
              <a:buFont typeface="Arial" panose="020B0604020202020204" pitchFamily="34" charset="0"/>
              <a:buChar char="•"/>
            </a:pPr>
            <a:r>
              <a:rPr lang="en-US" dirty="0"/>
              <a:t>Use spot market for commodities, long-term for high-R&amp;D (Williamson; Grossman-Hart-Moore; </a:t>
            </a:r>
            <a:r>
              <a:rPr lang="en-US" dirty="0" err="1"/>
              <a:t>Antras-Chor</a:t>
            </a:r>
            <a:r>
              <a:rPr lang="en-US" dirty="0"/>
              <a:t>)</a:t>
            </a:r>
          </a:p>
          <a:p>
            <a:pPr>
              <a:spcBef>
                <a:spcPts val="1800"/>
              </a:spcBef>
              <a:spcAft>
                <a:spcPts val="0"/>
              </a:spcAft>
            </a:pPr>
            <a:r>
              <a:rPr lang="en-US" dirty="0"/>
              <a:t>US vehicle manufacturers look like they’ve read Williamson!</a:t>
            </a:r>
          </a:p>
          <a:p>
            <a:pPr marL="1139825" lvl="1" indent="-279400">
              <a:spcBef>
                <a:spcPts val="1200"/>
              </a:spcBef>
              <a:spcAft>
                <a:spcPts val="0"/>
              </a:spcAft>
            </a:pPr>
            <a:r>
              <a:rPr lang="en-US" dirty="0"/>
              <a:t>Chrysler buys stampings from Die-</a:t>
            </a:r>
            <a:r>
              <a:rPr lang="en-US" dirty="0" err="1"/>
              <a:t>matic</a:t>
            </a:r>
            <a:endParaRPr lang="en-US" dirty="0"/>
          </a:p>
          <a:p>
            <a:pPr marL="1603375" lvl="2" indent="-227013">
              <a:spcBef>
                <a:spcPts val="0"/>
              </a:spcBef>
              <a:spcAft>
                <a:spcPts val="0"/>
              </a:spcAft>
            </a:pPr>
            <a:r>
              <a:rPr lang="en-US" sz="2000" dirty="0"/>
              <a:t>Just one of many suppliers because commodity product</a:t>
            </a:r>
          </a:p>
          <a:p>
            <a:pPr marL="1603375" lvl="2" indent="-227013">
              <a:spcBef>
                <a:spcPts val="0"/>
              </a:spcBef>
              <a:spcAft>
                <a:spcPts val="0"/>
              </a:spcAft>
            </a:pPr>
            <a:r>
              <a:rPr lang="en-US" sz="2000" dirty="0"/>
              <a:t>No expectation of continued business</a:t>
            </a:r>
          </a:p>
          <a:p>
            <a:pPr marL="1139825" lvl="1" indent="-279400">
              <a:spcBef>
                <a:spcPts val="1200"/>
              </a:spcBef>
              <a:spcAft>
                <a:spcPts val="0"/>
              </a:spcAft>
            </a:pPr>
            <a:r>
              <a:rPr lang="en-US" dirty="0"/>
              <a:t>Chrysler buys an innovative crankshaft from </a:t>
            </a:r>
            <a:r>
              <a:rPr lang="en-US" dirty="0" err="1"/>
              <a:t>Mahle</a:t>
            </a:r>
            <a:endParaRPr lang="en-US" dirty="0"/>
          </a:p>
          <a:p>
            <a:pPr marL="1603375" lvl="2" indent="-227013">
              <a:spcBef>
                <a:spcPts val="0"/>
              </a:spcBef>
              <a:spcAft>
                <a:spcPts val="0"/>
              </a:spcAft>
            </a:pPr>
            <a:r>
              <a:rPr lang="en-US" sz="2000" dirty="0"/>
              <a:t>Sole source, long relationship, collaborative design because R&amp;D-intensive product</a:t>
            </a:r>
          </a:p>
          <a:p>
            <a:pPr marL="1139825" lvl="1" indent="-279400">
              <a:spcBef>
                <a:spcPts val="1200"/>
              </a:spcBef>
              <a:spcAft>
                <a:spcPts val="0"/>
              </a:spcAft>
            </a:pPr>
            <a:r>
              <a:rPr lang="en-US" dirty="0"/>
              <a:t>Still, there are spillovers across relationships</a:t>
            </a:r>
          </a:p>
          <a:p>
            <a:pPr marL="1603375" lvl="2" indent="-227013">
              <a:spcBef>
                <a:spcPts val="0"/>
              </a:spcBef>
              <a:spcAft>
                <a:spcPts val="0"/>
              </a:spcAft>
            </a:pPr>
            <a:r>
              <a:rPr lang="en-US" sz="2000" dirty="0"/>
              <a:t>Purchasing organized to minimize switching costs</a:t>
            </a:r>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6</a:t>
            </a:fld>
            <a:endParaRPr lang="en-US" altLang="en-US"/>
          </a:p>
        </p:txBody>
      </p:sp>
    </p:spTree>
    <p:extLst>
      <p:ext uri="{BB962C8B-B14F-4D97-AF65-F5344CB8AC3E}">
        <p14:creationId xmlns:p14="http://schemas.microsoft.com/office/powerpoint/2010/main" val="776382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10972800" cy="1143000"/>
          </a:xfrm>
        </p:spPr>
        <p:txBody>
          <a:bodyPr/>
          <a:lstStyle/>
          <a:p>
            <a:r>
              <a:rPr lang="en-US" dirty="0"/>
              <a:t>Contribution</a:t>
            </a:r>
          </a:p>
        </p:txBody>
      </p:sp>
      <p:sp>
        <p:nvSpPr>
          <p:cNvPr id="3" name="Content Placeholder 2"/>
          <p:cNvSpPr>
            <a:spLocks noGrp="1"/>
          </p:cNvSpPr>
          <p:nvPr>
            <p:ph idx="1"/>
          </p:nvPr>
        </p:nvSpPr>
        <p:spPr>
          <a:xfrm>
            <a:off x="685800" y="914400"/>
            <a:ext cx="10896600" cy="5730876"/>
          </a:xfrm>
        </p:spPr>
        <p:txBody>
          <a:bodyPr/>
          <a:lstStyle/>
          <a:p>
            <a:pPr>
              <a:spcBef>
                <a:spcPts val="1200"/>
              </a:spcBef>
            </a:pPr>
            <a:r>
              <a:rPr lang="en-US" dirty="0"/>
              <a:t>We offer new insights into the development of relational contracts  by considering several transactions at once</a:t>
            </a:r>
          </a:p>
          <a:p>
            <a:pPr>
              <a:spcBef>
                <a:spcPts val="1200"/>
              </a:spcBef>
            </a:pPr>
            <a:r>
              <a:rPr lang="en-US" dirty="0"/>
              <a:t>Lead firms and suppliers experience economies of scope in developing clear and credible relational contracts</a:t>
            </a:r>
          </a:p>
          <a:p>
            <a:pPr marL="1204913" lvl="1" indent="-290513">
              <a:spcBef>
                <a:spcPts val="600"/>
              </a:spcBef>
            </a:pPr>
            <a:r>
              <a:rPr lang="en-US" dirty="0"/>
              <a:t>Because of these spillovers across relationships, firms and nations have distinct and stable strategies for value chain governance, such as,</a:t>
            </a:r>
          </a:p>
          <a:p>
            <a:pPr marL="1603375" lvl="2" indent="-227013">
              <a:spcBef>
                <a:spcPts val="0"/>
              </a:spcBef>
            </a:pPr>
            <a:r>
              <a:rPr lang="en-US" sz="2000" dirty="0"/>
              <a:t>number of suppliers per part</a:t>
            </a:r>
          </a:p>
          <a:p>
            <a:pPr marL="1603375" lvl="2" indent="-227013">
              <a:spcBef>
                <a:spcPts val="0"/>
              </a:spcBef>
            </a:pPr>
            <a:r>
              <a:rPr lang="en-US" sz="2000" dirty="0"/>
              <a:t>degree of vertical integration, and </a:t>
            </a:r>
          </a:p>
          <a:p>
            <a:pPr marL="1603375" lvl="2" indent="-227013">
              <a:spcBef>
                <a:spcPts val="0"/>
              </a:spcBef>
            </a:pPr>
            <a:r>
              <a:rPr lang="en-US" sz="2000" dirty="0"/>
              <a:t>length of relationship with suppliers</a:t>
            </a:r>
          </a:p>
          <a:p>
            <a:pPr>
              <a:spcBef>
                <a:spcPts val="1200"/>
              </a:spcBef>
            </a:pPr>
            <a:r>
              <a:rPr lang="en-US" dirty="0">
                <a:solidFill>
                  <a:srgbClr val="011D2D"/>
                </a:solidFill>
                <a:latin typeface="Cambria" panose="02040503050406030204" pitchFamily="18" charset="0"/>
              </a:rPr>
              <a:t>We analyze U.S. Customs microdata of all imports by vehicle manufacturers (VMs), 1997-2015</a:t>
            </a:r>
          </a:p>
          <a:p>
            <a:pPr>
              <a:spcBef>
                <a:spcPts val="1200"/>
              </a:spcBef>
            </a:pPr>
            <a:r>
              <a:rPr lang="en-US" dirty="0"/>
              <a:t>We find that </a:t>
            </a:r>
          </a:p>
          <a:p>
            <a:pPr marL="1258888" lvl="1" indent="-344488">
              <a:spcBef>
                <a:spcPts val="0"/>
              </a:spcBef>
            </a:pPr>
            <a:r>
              <a:rPr lang="en-US" b="1" dirty="0">
                <a:solidFill>
                  <a:schemeClr val="accent6">
                    <a:lumMod val="75000"/>
                  </a:schemeClr>
                </a:solidFill>
              </a:rPr>
              <a:t>transaction-based measures are statistically significant</a:t>
            </a:r>
          </a:p>
          <a:p>
            <a:pPr marL="1258888" lvl="1" indent="-344488">
              <a:spcBef>
                <a:spcPts val="0"/>
              </a:spcBef>
            </a:pPr>
            <a:r>
              <a:rPr lang="en-US" b="1" dirty="0">
                <a:solidFill>
                  <a:schemeClr val="accent6">
                    <a:lumMod val="75000"/>
                  </a:schemeClr>
                </a:solidFill>
              </a:rPr>
              <a:t>organization-based measures generally have much greater explanatory power</a:t>
            </a:r>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7</a:t>
            </a:fld>
            <a:endParaRPr lang="en-US" altLang="en-US" dirty="0"/>
          </a:p>
        </p:txBody>
      </p:sp>
    </p:spTree>
    <p:extLst>
      <p:ext uri="{BB962C8B-B14F-4D97-AF65-F5344CB8AC3E}">
        <p14:creationId xmlns:p14="http://schemas.microsoft.com/office/powerpoint/2010/main" val="3573085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1914"/>
            <a:ext cx="11125200" cy="1081087"/>
          </a:xfrm>
        </p:spPr>
        <p:txBody>
          <a:bodyPr rtlCol="0">
            <a:normAutofit fontScale="90000"/>
          </a:bodyPr>
          <a:lstStyle/>
          <a:p>
            <a:pPr eaLnBrk="1" fontAlgn="auto" hangingPunct="1">
              <a:spcAft>
                <a:spcPts val="0"/>
              </a:spcAft>
              <a:defRPr/>
            </a:pPr>
            <a:r>
              <a:rPr lang="en-US" dirty="0"/>
              <a:t>Why might a firm do only non-spot/collaborative buying? </a:t>
            </a:r>
          </a:p>
        </p:txBody>
      </p:sp>
      <p:sp>
        <p:nvSpPr>
          <p:cNvPr id="3" name="Content Placeholder 2"/>
          <p:cNvSpPr>
            <a:spLocks noGrp="1"/>
          </p:cNvSpPr>
          <p:nvPr>
            <p:ph idx="1"/>
          </p:nvPr>
        </p:nvSpPr>
        <p:spPr>
          <a:xfrm>
            <a:off x="609600" y="1143000"/>
            <a:ext cx="10668000" cy="5257800"/>
          </a:xfrm>
        </p:spPr>
        <p:txBody>
          <a:bodyPr rtlCol="0">
            <a:noAutofit/>
          </a:bodyPr>
          <a:lstStyle/>
          <a:p>
            <a:pPr eaLnBrk="1" fontAlgn="auto" hangingPunct="1">
              <a:spcBef>
                <a:spcPts val="1200"/>
              </a:spcBef>
              <a:spcAft>
                <a:spcPts val="0"/>
              </a:spcAft>
              <a:defRPr/>
            </a:pPr>
            <a:r>
              <a:rPr lang="en-US" dirty="0"/>
              <a:t>Facilitates relational contracts</a:t>
            </a:r>
          </a:p>
          <a:p>
            <a:pPr marL="1139825" lvl="1" indent="-225425" eaLnBrk="1" fontAlgn="auto" hangingPunct="1">
              <a:spcBef>
                <a:spcPts val="0"/>
              </a:spcBef>
              <a:spcAft>
                <a:spcPts val="0"/>
              </a:spcAft>
              <a:defRPr/>
            </a:pPr>
            <a:r>
              <a:rPr lang="en-US" dirty="0"/>
              <a:t>Clarity </a:t>
            </a:r>
          </a:p>
          <a:p>
            <a:pPr marL="1603375" lvl="2" indent="-227013" eaLnBrk="1" fontAlgn="auto" hangingPunct="1">
              <a:spcBef>
                <a:spcPts val="0"/>
              </a:spcBef>
              <a:spcAft>
                <a:spcPts val="0"/>
              </a:spcAft>
              <a:defRPr/>
            </a:pPr>
            <a:r>
              <a:rPr lang="en-US" sz="2000" dirty="0"/>
              <a:t>What is “the Honda Way”?  </a:t>
            </a:r>
          </a:p>
          <a:p>
            <a:pPr marL="1603375" lvl="2" indent="-227013" eaLnBrk="1" fontAlgn="auto" hangingPunct="1">
              <a:spcBef>
                <a:spcPts val="0"/>
              </a:spcBef>
              <a:spcAft>
                <a:spcPts val="0"/>
              </a:spcAft>
              <a:defRPr/>
            </a:pPr>
            <a:r>
              <a:rPr lang="en-US" sz="2000" dirty="0"/>
              <a:t>Functional build, compensation in bad state of nature</a:t>
            </a:r>
          </a:p>
          <a:p>
            <a:pPr marL="1139825" lvl="1" indent="-225425" eaLnBrk="1" fontAlgn="auto" hangingPunct="1">
              <a:spcBef>
                <a:spcPts val="0"/>
              </a:spcBef>
              <a:spcAft>
                <a:spcPts val="0"/>
              </a:spcAft>
              <a:defRPr/>
            </a:pPr>
            <a:r>
              <a:rPr lang="en-US" dirty="0"/>
              <a:t>Credibility</a:t>
            </a:r>
          </a:p>
          <a:p>
            <a:pPr marL="1603375" lvl="2" indent="-227013" eaLnBrk="1" fontAlgn="auto" hangingPunct="1">
              <a:spcBef>
                <a:spcPts val="0"/>
              </a:spcBef>
              <a:spcAft>
                <a:spcPts val="0"/>
              </a:spcAft>
              <a:defRPr/>
            </a:pPr>
            <a:r>
              <a:rPr lang="en-US" sz="2000" dirty="0"/>
              <a:t>Supplier associations monitor customers (</a:t>
            </a:r>
            <a:r>
              <a:rPr lang="en-US" sz="2000" dirty="0" err="1"/>
              <a:t>Sako</a:t>
            </a:r>
            <a:r>
              <a:rPr lang="en-US" sz="2000" dirty="0"/>
              <a:t>)</a:t>
            </a:r>
          </a:p>
          <a:p>
            <a:pPr eaLnBrk="1" fontAlgn="auto" hangingPunct="1">
              <a:spcBef>
                <a:spcPts val="1800"/>
              </a:spcBef>
              <a:spcAft>
                <a:spcPts val="0"/>
              </a:spcAft>
              <a:defRPr/>
            </a:pPr>
            <a:r>
              <a:rPr lang="en-US" dirty="0"/>
              <a:t>Spillovers across functions in buyer’s organization (next)</a:t>
            </a:r>
          </a:p>
          <a:p>
            <a:pPr eaLnBrk="1" fontAlgn="auto" hangingPunct="1">
              <a:spcBef>
                <a:spcPts val="1800"/>
              </a:spcBef>
              <a:spcAft>
                <a:spcPts val="0"/>
              </a:spcAft>
              <a:defRPr/>
            </a:pPr>
            <a:r>
              <a:rPr lang="en-US" dirty="0"/>
              <a:t>Complementarities in adoption of practices, development of capabilities</a:t>
            </a:r>
          </a:p>
          <a:p>
            <a:pPr marL="1139825" lvl="1" indent="-225425" eaLnBrk="1" fontAlgn="auto" hangingPunct="1">
              <a:spcBef>
                <a:spcPts val="0"/>
              </a:spcBef>
              <a:spcAft>
                <a:spcPts val="0"/>
              </a:spcAft>
              <a:defRPr/>
            </a:pPr>
            <a:r>
              <a:rPr lang="en-US" dirty="0"/>
              <a:t>JIT (Dyer), Learning to write good contracts (</a:t>
            </a:r>
            <a:r>
              <a:rPr lang="en-US" dirty="0" err="1"/>
              <a:t>Argyres</a:t>
            </a:r>
            <a:r>
              <a:rPr lang="en-US" dirty="0"/>
              <a:t>)</a:t>
            </a:r>
          </a:p>
          <a:p>
            <a:pPr eaLnBrk="1" fontAlgn="auto" hangingPunct="1">
              <a:spcBef>
                <a:spcPts val="1800"/>
              </a:spcBef>
              <a:spcAft>
                <a:spcPts val="0"/>
              </a:spcAft>
              <a:defRPr/>
            </a:pPr>
            <a:r>
              <a:rPr lang="en-US" dirty="0"/>
              <a:t>Some buyers may see attributes of two products as similar, even when others in same industry do not</a:t>
            </a:r>
          </a:p>
          <a:p>
            <a:pPr marL="1139825" lvl="1" indent="-225425" eaLnBrk="1" fontAlgn="auto" hangingPunct="1">
              <a:spcBef>
                <a:spcPts val="0"/>
              </a:spcBef>
              <a:spcAft>
                <a:spcPts val="0"/>
              </a:spcAft>
              <a:defRPr/>
            </a:pPr>
            <a:r>
              <a:rPr lang="en-US" dirty="0"/>
              <a:t>Toyota wants all suppliers to do both exploration and exploitation (Aoki/Wilhelm)</a:t>
            </a:r>
            <a:endParaRPr lang="en-US" sz="2400" dirty="0"/>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8</a:t>
            </a:fld>
            <a:endParaRPr lang="en-US" altLang="en-US"/>
          </a:p>
        </p:txBody>
      </p:sp>
    </p:spTree>
    <p:extLst>
      <p:ext uri="{BB962C8B-B14F-4D97-AF65-F5344CB8AC3E}">
        <p14:creationId xmlns:p14="http://schemas.microsoft.com/office/powerpoint/2010/main" val="2963784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dirty="0"/>
              <a:t>Spillovers within buyer’s organization</a:t>
            </a:r>
          </a:p>
        </p:txBody>
      </p:sp>
      <p:sp>
        <p:nvSpPr>
          <p:cNvPr id="3" name="Content Placeholder 2"/>
          <p:cNvSpPr>
            <a:spLocks noGrp="1"/>
          </p:cNvSpPr>
          <p:nvPr>
            <p:ph idx="1"/>
          </p:nvPr>
        </p:nvSpPr>
        <p:spPr>
          <a:xfrm>
            <a:off x="609600" y="914400"/>
            <a:ext cx="10972800" cy="4525963"/>
          </a:xfrm>
        </p:spPr>
        <p:txBody>
          <a:bodyPr/>
          <a:lstStyle/>
          <a:p>
            <a:pPr>
              <a:spcBef>
                <a:spcPts val="1200"/>
              </a:spcBef>
            </a:pPr>
            <a:r>
              <a:rPr lang="en-US" dirty="0"/>
              <a:t>Purchasing strategy </a:t>
            </a:r>
            <a:r>
              <a:rPr lang="en-US" dirty="0">
                <a:cs typeface="Calibri" panose="020F0502020204030204" pitchFamily="34" charset="0"/>
              </a:rPr>
              <a:t>↔ </a:t>
            </a:r>
            <a:r>
              <a:rPr lang="en-US" dirty="0">
                <a:sym typeface="Wingdings" panose="05000000000000000000" pitchFamily="2" charset="2"/>
              </a:rPr>
              <a:t>other functions</a:t>
            </a:r>
          </a:p>
          <a:p>
            <a:pPr marL="1139825" lvl="1" indent="-225425">
              <a:spcBef>
                <a:spcPts val="600"/>
              </a:spcBef>
            </a:pPr>
            <a:r>
              <a:rPr lang="en-US" dirty="0">
                <a:sym typeface="Wingdings" panose="05000000000000000000" pitchFamily="2" charset="2"/>
              </a:rPr>
              <a:t>Which functions should suppliers have access to? </a:t>
            </a:r>
          </a:p>
          <a:p>
            <a:pPr marL="1603375" lvl="2" indent="-227013">
              <a:spcBef>
                <a:spcPts val="0"/>
              </a:spcBef>
            </a:pPr>
            <a:r>
              <a:rPr lang="en-US" sz="2000" dirty="0">
                <a:sym typeface="Wingdings" panose="05000000000000000000" pitchFamily="2" charset="2"/>
              </a:rPr>
              <a:t>Collaborative: many, so can share ideas</a:t>
            </a:r>
          </a:p>
          <a:p>
            <a:pPr marL="1603375" lvl="2" indent="-227013">
              <a:spcBef>
                <a:spcPts val="0"/>
              </a:spcBef>
            </a:pPr>
            <a:r>
              <a:rPr lang="en-US" sz="2000" dirty="0">
                <a:sym typeface="Wingdings" panose="05000000000000000000" pitchFamily="2" charset="2"/>
              </a:rPr>
              <a:t>Arm’s-length: only purchasing, so engineers don’t design specs to limit the number of potential suppliers</a:t>
            </a:r>
          </a:p>
          <a:p>
            <a:pPr marL="1139825" lvl="1" indent="-225425">
              <a:spcBef>
                <a:spcPts val="600"/>
              </a:spcBef>
            </a:pPr>
            <a:r>
              <a:rPr lang="en-US" dirty="0">
                <a:sym typeface="Wingdings" panose="05000000000000000000" pitchFamily="2" charset="2"/>
              </a:rPr>
              <a:t>Which functions should teach to and learn from suppliers?</a:t>
            </a:r>
          </a:p>
          <a:p>
            <a:pPr marL="1603375" lvl="2" indent="-227013">
              <a:spcBef>
                <a:spcPts val="0"/>
              </a:spcBef>
            </a:pPr>
            <a:r>
              <a:rPr lang="en-US" sz="2000" dirty="0">
                <a:sym typeface="Wingdings" panose="05000000000000000000" pitchFamily="2" charset="2"/>
              </a:rPr>
              <a:t>Toyota: same group helps internal &amp; external suppliers</a:t>
            </a:r>
          </a:p>
          <a:p>
            <a:pPr marL="1603375" lvl="2" indent="-227013">
              <a:spcBef>
                <a:spcPts val="0"/>
              </a:spcBef>
            </a:pPr>
            <a:r>
              <a:rPr lang="en-US" sz="2000" dirty="0">
                <a:sym typeface="Wingdings" panose="05000000000000000000" pitchFamily="2" charset="2"/>
              </a:rPr>
              <a:t>Honda, Nissan: purchasing helps external</a:t>
            </a:r>
          </a:p>
          <a:p>
            <a:pPr marL="1603375" lvl="2" indent="-227013">
              <a:spcBef>
                <a:spcPts val="0"/>
              </a:spcBef>
            </a:pPr>
            <a:r>
              <a:rPr lang="en-US" sz="2000" dirty="0">
                <a:sym typeface="Wingdings" panose="05000000000000000000" pitchFamily="2" charset="2"/>
              </a:rPr>
              <a:t>Arm’s-length: supplier development does not pay off</a:t>
            </a:r>
          </a:p>
          <a:p>
            <a:pPr>
              <a:spcBef>
                <a:spcPts val="1200"/>
              </a:spcBef>
            </a:pPr>
            <a:r>
              <a:rPr lang="en-US" dirty="0"/>
              <a:t>Who designs the product?</a:t>
            </a:r>
          </a:p>
          <a:p>
            <a:pPr marL="1139825" lvl="1" indent="-225425"/>
            <a:r>
              <a:rPr lang="en-US" dirty="0"/>
              <a:t>Much in-house design, to facilitate apples: apples comparison</a:t>
            </a:r>
          </a:p>
          <a:p>
            <a:pPr>
              <a:spcBef>
                <a:spcPts val="1200"/>
              </a:spcBef>
            </a:pPr>
            <a:r>
              <a:rPr lang="en-US" dirty="0">
                <a:sym typeface="Wingdings" panose="05000000000000000000" pitchFamily="2" charset="2"/>
              </a:rPr>
              <a:t>What is the career path for purchasing agents?</a:t>
            </a:r>
          </a:p>
          <a:p>
            <a:pPr marL="1139825" lvl="1" indent="-225425"/>
            <a:r>
              <a:rPr lang="en-US" dirty="0">
                <a:sym typeface="Wingdings" panose="05000000000000000000" pitchFamily="2" charset="2"/>
              </a:rPr>
              <a:t>Collaborative: rotate through a variety of functions</a:t>
            </a:r>
          </a:p>
          <a:p>
            <a:pPr marL="1139825" lvl="1" indent="-225425"/>
            <a:r>
              <a:rPr lang="en-US" dirty="0">
                <a:sym typeface="Wingdings" panose="05000000000000000000" pitchFamily="2" charset="2"/>
              </a:rPr>
              <a:t>Arm’s-length: rotate among commodities within purchasing to avoid capture by suppliers; don’t need engineering background </a:t>
            </a:r>
            <a:endParaRPr lang="en-US" dirty="0"/>
          </a:p>
        </p:txBody>
      </p:sp>
      <p:sp>
        <p:nvSpPr>
          <p:cNvPr id="4" name="Slide Number Placeholder 3"/>
          <p:cNvSpPr>
            <a:spLocks noGrp="1"/>
          </p:cNvSpPr>
          <p:nvPr>
            <p:ph type="sldNum" sz="quarter" idx="12"/>
          </p:nvPr>
        </p:nvSpPr>
        <p:spPr/>
        <p:txBody>
          <a:bodyPr/>
          <a:lstStyle/>
          <a:p>
            <a:fld id="{6B581DD2-13B2-4BDB-AF7F-CF187A3CA9C3}" type="slidenum">
              <a:rPr lang="en-US" altLang="en-US" smtClean="0"/>
              <a:pPr/>
              <a:t>9</a:t>
            </a:fld>
            <a:endParaRPr lang="en-US" altLang="en-US"/>
          </a:p>
        </p:txBody>
      </p:sp>
    </p:spTree>
    <p:extLst>
      <p:ext uri="{BB962C8B-B14F-4D97-AF65-F5344CB8AC3E}">
        <p14:creationId xmlns:p14="http://schemas.microsoft.com/office/powerpoint/2010/main" val="4273947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mbria">
      <a:majorFont>
        <a:latin typeface="Cambria"/>
        <a:ea typeface=""/>
        <a:cs typeface=""/>
      </a:majorFont>
      <a:minorFont>
        <a:latin typeface="Cambr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32840</TotalTime>
  <Words>4017</Words>
  <Application>Microsoft Office PowerPoint</Application>
  <PresentationFormat>Widescreen</PresentationFormat>
  <Paragraphs>1202</Paragraphs>
  <Slides>29</Slides>
  <Notes>14</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7" baseType="lpstr">
      <vt:lpstr>Arial</vt:lpstr>
      <vt:lpstr>Calibri</vt:lpstr>
      <vt:lpstr>Cambria</vt:lpstr>
      <vt:lpstr>Symbol</vt:lpstr>
      <vt:lpstr>Times New Roman</vt:lpstr>
      <vt:lpstr>Wingdings</vt:lpstr>
      <vt:lpstr>Office Theme</vt:lpstr>
      <vt:lpstr>Document</vt:lpstr>
      <vt:lpstr>PowerPoint Presentation</vt:lpstr>
      <vt:lpstr>Disclaimers</vt:lpstr>
      <vt:lpstr>The story of Kojima Press Wada 1991; Wada 2020</vt:lpstr>
      <vt:lpstr>Puzzles from Kojima</vt:lpstr>
      <vt:lpstr>Economies of scope in supplier relations</vt:lpstr>
      <vt:lpstr>Contrast with transaction cost analysis</vt:lpstr>
      <vt:lpstr>Contribution</vt:lpstr>
      <vt:lpstr>Why might a firm do only non-spot/collaborative buying? </vt:lpstr>
      <vt:lpstr>Spillovers within buyer’s organization</vt:lpstr>
      <vt:lpstr>Adding Economies of Scope to TCA</vt:lpstr>
      <vt:lpstr>U.S. Customs data</vt:lpstr>
      <vt:lpstr>Empirical strategy and measures</vt:lpstr>
      <vt:lpstr>Results: Vehicle Manufacturers </vt:lpstr>
      <vt:lpstr>R&amp;D and number of suppliers</vt:lpstr>
      <vt:lpstr>OEM-supplier working relations Persistent differences across OEMs in supplier strategy</vt:lpstr>
      <vt:lpstr>Robustness check</vt:lpstr>
      <vt:lpstr>Alternative story: product complexity</vt:lpstr>
      <vt:lpstr>Returning to Kojima-Toyota/Chrysler-Diematic</vt:lpstr>
      <vt:lpstr>Conclusion</vt:lpstr>
      <vt:lpstr>VM group-Product level Sample – Summary Stats </vt:lpstr>
      <vt:lpstr>Product level regression: Number of suppliers</vt:lpstr>
      <vt:lpstr>Product level regression: HHI</vt:lpstr>
      <vt:lpstr>Product level regression: Related Party Share</vt:lpstr>
      <vt:lpstr>Product level regression: Supplier longevity</vt:lpstr>
      <vt:lpstr>Data and sample dimensions</vt:lpstr>
      <vt:lpstr>Country level regression: Number of suppliers</vt:lpstr>
      <vt:lpstr>Country level regression: HHI</vt:lpstr>
      <vt:lpstr>Country level regression: Related Party Share</vt:lpstr>
      <vt:lpstr>Country level regression: Supplier longevity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Munasib, Abdul</dc:creator>
  <cp:lastModifiedBy>Susan Helper</cp:lastModifiedBy>
  <cp:revision>277</cp:revision>
  <dcterms:created xsi:type="dcterms:W3CDTF">2020-12-15T13:11:31Z</dcterms:created>
  <dcterms:modified xsi:type="dcterms:W3CDTF">2021-04-09T02:42:44Z</dcterms:modified>
</cp:coreProperties>
</file>