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5765800" cy="3244850"/>
  <p:notesSz cx="5765800" cy="3244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1" d="100"/>
          <a:sy n="131" d="100"/>
        </p:scale>
        <p:origin x="948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5300" y="59814"/>
            <a:ext cx="5575198" cy="244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-5" dirty="0"/>
              <a:t>‹#›</a:t>
            </a:fld>
            <a:r>
              <a:rPr spc="-85" dirty="0"/>
              <a:t> </a:t>
            </a:r>
            <a:r>
              <a:rPr spc="-5" dirty="0"/>
              <a:t>/</a:t>
            </a:r>
            <a:r>
              <a:rPr spc="-85" dirty="0"/>
              <a:t> </a:t>
            </a:r>
            <a:r>
              <a:rPr spc="-5" dirty="0"/>
              <a:t>33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072B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-5" dirty="0"/>
              <a:t>‹#›</a:t>
            </a:fld>
            <a:r>
              <a:rPr spc="-85" dirty="0"/>
              <a:t> </a:t>
            </a:r>
            <a:r>
              <a:rPr spc="-5" dirty="0"/>
              <a:t>/</a:t>
            </a:r>
            <a:r>
              <a:rPr spc="-85" dirty="0"/>
              <a:t> </a:t>
            </a:r>
            <a:r>
              <a:rPr spc="-5" dirty="0"/>
              <a:t>33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072B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-5" dirty="0"/>
              <a:t>‹#›</a:t>
            </a:fld>
            <a:r>
              <a:rPr spc="-85" dirty="0"/>
              <a:t> </a:t>
            </a:r>
            <a:r>
              <a:rPr spc="-5" dirty="0"/>
              <a:t>/</a:t>
            </a:r>
            <a:r>
              <a:rPr spc="-85" dirty="0"/>
              <a:t> </a:t>
            </a:r>
            <a:r>
              <a:rPr spc="-5" dirty="0"/>
              <a:t>33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072B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-5" dirty="0"/>
              <a:t>‹#›</a:t>
            </a:fld>
            <a:r>
              <a:rPr spc="-85" dirty="0"/>
              <a:t> </a:t>
            </a:r>
            <a:r>
              <a:rPr spc="-5" dirty="0"/>
              <a:t>/</a:t>
            </a:r>
            <a:r>
              <a:rPr spc="-85" dirty="0"/>
              <a:t> </a:t>
            </a:r>
            <a:r>
              <a:rPr spc="-5" dirty="0"/>
              <a:t>33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-5" dirty="0"/>
              <a:t>‹#›</a:t>
            </a:fld>
            <a:r>
              <a:rPr spc="-85" dirty="0"/>
              <a:t> </a:t>
            </a:r>
            <a:r>
              <a:rPr spc="-5" dirty="0"/>
              <a:t>/</a:t>
            </a:r>
            <a:r>
              <a:rPr spc="-85" dirty="0"/>
              <a:t> </a:t>
            </a:r>
            <a:r>
              <a:rPr spc="-5" dirty="0"/>
              <a:t>33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5300" y="59814"/>
            <a:ext cx="2435860" cy="244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0072B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0046" y="798670"/>
            <a:ext cx="5184775" cy="8616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0735" y="3128395"/>
            <a:ext cx="304164" cy="1193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-5" dirty="0"/>
              <a:t>‹#›</a:t>
            </a:fld>
            <a:r>
              <a:rPr spc="-85" dirty="0"/>
              <a:t> </a:t>
            </a:r>
            <a:r>
              <a:rPr spc="-5" dirty="0"/>
              <a:t>/</a:t>
            </a:r>
            <a:r>
              <a:rPr spc="-85" dirty="0"/>
              <a:t> </a:t>
            </a:r>
            <a:r>
              <a:rPr spc="-5" dirty="0"/>
              <a:t>33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ulty.uci.edu/profile.cfm?faculty_id=4750" TargetMode="External"/><Relationship Id="rId2" Type="http://schemas.openxmlformats.org/officeDocument/2006/relationships/hyperlink" Target="https://www.christofferkoch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admasharma.github.io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" Target="slide39.xml"/><Relationship Id="rId7" Type="http://schemas.openxmlformats.org/officeDocument/2006/relationships/slide" Target="slide37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0.xml"/><Relationship Id="rId5" Type="http://schemas.openxmlformats.org/officeDocument/2006/relationships/slide" Target="slide36.xml"/><Relationship Id="rId4" Type="http://schemas.openxmlformats.org/officeDocument/2006/relationships/slide" Target="slide3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slide" Target="slide3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4" Type="http://schemas.openxmlformats.org/officeDocument/2006/relationships/slide" Target="slide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4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4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4940" y="474098"/>
            <a:ext cx="3610610" cy="2882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700" spc="-5" dirty="0"/>
              <a:t>Payments </a:t>
            </a:r>
            <a:r>
              <a:rPr sz="1700" spc="10" dirty="0"/>
              <a:t>Crises and</a:t>
            </a:r>
            <a:r>
              <a:rPr sz="1700" spc="-30" dirty="0"/>
              <a:t> </a:t>
            </a:r>
            <a:r>
              <a:rPr sz="1700" spc="10" dirty="0"/>
              <a:t>Consequences</a:t>
            </a:r>
            <a:endParaRPr sz="1700"/>
          </a:p>
        </p:txBody>
      </p:sp>
      <p:sp>
        <p:nvSpPr>
          <p:cNvPr id="3" name="object 3"/>
          <p:cNvSpPr txBox="1"/>
          <p:nvPr/>
        </p:nvSpPr>
        <p:spPr>
          <a:xfrm>
            <a:off x="418845" y="893283"/>
            <a:ext cx="2218055" cy="37592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sz="900" spc="-5" dirty="0">
                <a:solidFill>
                  <a:srgbClr val="0072B2"/>
                </a:solidFill>
                <a:latin typeface="Arial"/>
                <a:cs typeface="Arial"/>
                <a:hlinkClick r:id="rId2"/>
              </a:rPr>
              <a:t>Qian</a:t>
            </a:r>
            <a:r>
              <a:rPr sz="900" spc="-10" dirty="0">
                <a:solidFill>
                  <a:srgbClr val="0072B2"/>
                </a:solidFill>
                <a:latin typeface="Arial"/>
                <a:cs typeface="Arial"/>
                <a:hlinkClick r:id="rId2"/>
              </a:rPr>
              <a:t> </a:t>
            </a:r>
            <a:r>
              <a:rPr sz="900" spc="-5" dirty="0">
                <a:solidFill>
                  <a:srgbClr val="0072B2"/>
                </a:solidFill>
                <a:latin typeface="Arial"/>
                <a:cs typeface="Arial"/>
                <a:hlinkClick r:id="rId2"/>
              </a:rPr>
              <a:t>Chen</a:t>
            </a:r>
            <a:endParaRPr sz="9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sz="900" spc="-5" dirty="0">
                <a:latin typeface="Arial"/>
                <a:cs typeface="Arial"/>
              </a:rPr>
              <a:t>Beijing </a:t>
            </a:r>
            <a:r>
              <a:rPr sz="900" spc="-15" dirty="0">
                <a:latin typeface="Arial"/>
                <a:cs typeface="Arial"/>
              </a:rPr>
              <a:t>Technology </a:t>
            </a:r>
            <a:r>
              <a:rPr sz="900" spc="-5" dirty="0">
                <a:latin typeface="Arial"/>
                <a:cs typeface="Arial"/>
              </a:rPr>
              <a:t>and Business University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-5" dirty="0"/>
              <a:t>1</a:t>
            </a:fld>
            <a:r>
              <a:rPr spc="-85" dirty="0"/>
              <a:t> </a:t>
            </a:r>
            <a:r>
              <a:rPr spc="-5" dirty="0"/>
              <a:t>/</a:t>
            </a:r>
            <a:r>
              <a:rPr spc="-85" dirty="0"/>
              <a:t> </a:t>
            </a:r>
            <a:r>
              <a:rPr spc="-5" dirty="0"/>
              <a:t>33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66759" y="893283"/>
            <a:ext cx="162941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96240">
              <a:lnSpc>
                <a:spcPct val="127699"/>
              </a:lnSpc>
              <a:spcBef>
                <a:spcPts val="100"/>
              </a:spcBef>
            </a:pPr>
            <a:r>
              <a:rPr sz="900" spc="-5" dirty="0">
                <a:solidFill>
                  <a:srgbClr val="0072B2"/>
                </a:solidFill>
                <a:latin typeface="Arial"/>
                <a:cs typeface="Arial"/>
              </a:rPr>
              <a:t>Christoffer </a:t>
            </a:r>
            <a:r>
              <a:rPr sz="900" spc="-15" dirty="0">
                <a:solidFill>
                  <a:srgbClr val="0072B2"/>
                </a:solidFill>
                <a:latin typeface="Arial"/>
                <a:cs typeface="Arial"/>
              </a:rPr>
              <a:t>Koch  </a:t>
            </a:r>
            <a:r>
              <a:rPr sz="900" spc="-10" dirty="0">
                <a:latin typeface="Arial"/>
                <a:cs typeface="Arial"/>
              </a:rPr>
              <a:t>Federal </a:t>
            </a:r>
            <a:r>
              <a:rPr sz="900" spc="-5" dirty="0">
                <a:latin typeface="Arial"/>
                <a:cs typeface="Arial"/>
              </a:rPr>
              <a:t>Reserve Bank of</a:t>
            </a:r>
            <a:r>
              <a:rPr sz="900" spc="-20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Dallas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1171" y="1423622"/>
            <a:ext cx="107315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4615">
              <a:lnSpc>
                <a:spcPct val="127699"/>
              </a:lnSpc>
              <a:spcBef>
                <a:spcPts val="100"/>
              </a:spcBef>
            </a:pPr>
            <a:r>
              <a:rPr sz="900" dirty="0">
                <a:solidFill>
                  <a:srgbClr val="0072B2"/>
                </a:solidFill>
                <a:latin typeface="Arial"/>
                <a:cs typeface="Arial"/>
                <a:hlinkClick r:id="rId3"/>
              </a:rPr>
              <a:t>Gary </a:t>
            </a:r>
            <a:r>
              <a:rPr sz="900" spc="-5" dirty="0">
                <a:solidFill>
                  <a:srgbClr val="0072B2"/>
                </a:solidFill>
                <a:latin typeface="Arial"/>
                <a:cs typeface="Arial"/>
                <a:hlinkClick r:id="rId3"/>
              </a:rPr>
              <a:t>Richardson </a:t>
            </a:r>
            <a:r>
              <a:rPr sz="900" spc="-5" dirty="0">
                <a:solidFill>
                  <a:srgbClr val="0072B2"/>
                </a:solidFill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UC </a:t>
            </a:r>
            <a:r>
              <a:rPr sz="900" dirty="0">
                <a:latin typeface="Arial"/>
                <a:cs typeface="Arial"/>
              </a:rPr>
              <a:t>Irvine </a:t>
            </a:r>
            <a:r>
              <a:rPr sz="900" spc="-5" dirty="0">
                <a:latin typeface="Arial"/>
                <a:cs typeface="Arial"/>
              </a:rPr>
              <a:t>and</a:t>
            </a:r>
            <a:r>
              <a:rPr sz="900" spc="-70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NBER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21113" y="1423622"/>
            <a:ext cx="1920239" cy="37592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sz="900" spc="-15" dirty="0">
                <a:solidFill>
                  <a:srgbClr val="0072B2"/>
                </a:solidFill>
                <a:latin typeface="Arial"/>
                <a:cs typeface="Arial"/>
                <a:hlinkClick r:id="rId4"/>
              </a:rPr>
              <a:t>Padma</a:t>
            </a:r>
            <a:r>
              <a:rPr sz="900" spc="-10" dirty="0">
                <a:solidFill>
                  <a:srgbClr val="0072B2"/>
                </a:solidFill>
                <a:latin typeface="Arial"/>
                <a:cs typeface="Arial"/>
                <a:hlinkClick r:id="rId4"/>
              </a:rPr>
              <a:t> </a:t>
            </a:r>
            <a:r>
              <a:rPr sz="900" dirty="0">
                <a:solidFill>
                  <a:srgbClr val="0072B2"/>
                </a:solidFill>
                <a:latin typeface="Arial"/>
                <a:cs typeface="Arial"/>
                <a:hlinkClick r:id="rId4"/>
              </a:rPr>
              <a:t>Sharma</a:t>
            </a:r>
            <a:endParaRPr sz="9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sz="900" spc="-10" dirty="0">
                <a:latin typeface="Arial"/>
                <a:cs typeface="Arial"/>
              </a:rPr>
              <a:t>Federal </a:t>
            </a:r>
            <a:r>
              <a:rPr sz="900" spc="-5" dirty="0">
                <a:latin typeface="Arial"/>
                <a:cs typeface="Arial"/>
              </a:rPr>
              <a:t>Reserve Bank of Kansas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City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6470" y="1965792"/>
            <a:ext cx="47275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35455" marR="5080" indent="-1723389">
              <a:lnSpc>
                <a:spcPct val="145600"/>
              </a:lnSpc>
              <a:spcBef>
                <a:spcPts val="100"/>
              </a:spcBef>
            </a:pPr>
            <a:r>
              <a:rPr sz="1100" spc="-10" dirty="0">
                <a:solidFill>
                  <a:srgbClr val="0072B2"/>
                </a:solidFill>
                <a:latin typeface="Arial"/>
                <a:cs typeface="Arial"/>
              </a:rPr>
              <a:t>— </a:t>
            </a:r>
            <a:r>
              <a:rPr sz="1100" spc="-5" dirty="0">
                <a:solidFill>
                  <a:srgbClr val="0072B2"/>
                </a:solidFill>
                <a:latin typeface="Arial"/>
                <a:cs typeface="Arial"/>
              </a:rPr>
              <a:t>System Committee </a:t>
            </a:r>
            <a:r>
              <a:rPr sz="1100" spc="-10" dirty="0">
                <a:solidFill>
                  <a:srgbClr val="0072B2"/>
                </a:solidFill>
                <a:latin typeface="Arial"/>
                <a:cs typeface="Arial"/>
              </a:rPr>
              <a:t>on </a:t>
            </a:r>
            <a:r>
              <a:rPr sz="1100" spc="-5" dirty="0">
                <a:solidFill>
                  <a:srgbClr val="0072B2"/>
                </a:solidFill>
                <a:latin typeface="Arial"/>
                <a:cs typeface="Arial"/>
              </a:rPr>
              <a:t>Financial </a:t>
            </a:r>
            <a:r>
              <a:rPr sz="1100" spc="-10" dirty="0">
                <a:solidFill>
                  <a:srgbClr val="0072B2"/>
                </a:solidFill>
                <a:latin typeface="Arial"/>
                <a:cs typeface="Arial"/>
              </a:rPr>
              <a:t>Institutions, </a:t>
            </a:r>
            <a:r>
              <a:rPr sz="1100" spc="-5" dirty="0">
                <a:solidFill>
                  <a:srgbClr val="0072B2"/>
                </a:solidFill>
                <a:latin typeface="Arial"/>
                <a:cs typeface="Arial"/>
              </a:rPr>
              <a:t>Regulation, </a:t>
            </a:r>
            <a:r>
              <a:rPr sz="1100" spc="-10" dirty="0">
                <a:solidFill>
                  <a:srgbClr val="0072B2"/>
                </a:solidFill>
                <a:latin typeface="Arial"/>
                <a:cs typeface="Arial"/>
              </a:rPr>
              <a:t>and Markets — 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September 22,</a:t>
            </a:r>
            <a:r>
              <a:rPr sz="1100" spc="-10" dirty="0">
                <a:latin typeface="Arial"/>
                <a:cs typeface="Arial"/>
              </a:rPr>
              <a:t> 2020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09116" y="2712915"/>
            <a:ext cx="3742054" cy="29400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065" marR="5080" indent="-635" algn="ctr">
              <a:lnSpc>
                <a:spcPts val="700"/>
              </a:lnSpc>
              <a:spcBef>
                <a:spcPts val="135"/>
              </a:spcBef>
            </a:pPr>
            <a:r>
              <a:rPr sz="600" spc="-5" dirty="0">
                <a:solidFill>
                  <a:srgbClr val="7F7F7F"/>
                </a:solidFill>
                <a:latin typeface="Arial"/>
                <a:cs typeface="Arial"/>
              </a:rPr>
              <a:t>The views expressed in this presentation are those of the authors and are not necessarily reflective of views at  the</a:t>
            </a:r>
            <a:r>
              <a:rPr sz="600" spc="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00" spc="-10" dirty="0">
                <a:solidFill>
                  <a:srgbClr val="7F7F7F"/>
                </a:solidFill>
                <a:latin typeface="Arial"/>
                <a:cs typeface="Arial"/>
              </a:rPr>
              <a:t>Federal</a:t>
            </a:r>
            <a:r>
              <a:rPr sz="600" spc="1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00" spc="-5" dirty="0">
                <a:solidFill>
                  <a:srgbClr val="7F7F7F"/>
                </a:solidFill>
                <a:latin typeface="Arial"/>
                <a:cs typeface="Arial"/>
              </a:rPr>
              <a:t>Reserve</a:t>
            </a:r>
            <a:r>
              <a:rPr sz="600" spc="1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00" spc="-5" dirty="0">
                <a:solidFill>
                  <a:srgbClr val="7F7F7F"/>
                </a:solidFill>
                <a:latin typeface="Arial"/>
                <a:cs typeface="Arial"/>
              </a:rPr>
              <a:t>Bank</a:t>
            </a:r>
            <a:r>
              <a:rPr sz="600" spc="1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00" spc="-5" dirty="0">
                <a:solidFill>
                  <a:srgbClr val="7F7F7F"/>
                </a:solidFill>
                <a:latin typeface="Arial"/>
                <a:cs typeface="Arial"/>
              </a:rPr>
              <a:t>of</a:t>
            </a:r>
            <a:r>
              <a:rPr sz="600" spc="1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00" spc="-5" dirty="0">
                <a:solidFill>
                  <a:srgbClr val="7F7F7F"/>
                </a:solidFill>
                <a:latin typeface="Arial"/>
                <a:cs typeface="Arial"/>
              </a:rPr>
              <a:t>Dallas,</a:t>
            </a:r>
            <a:r>
              <a:rPr sz="600" spc="1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00" spc="-5" dirty="0">
                <a:solidFill>
                  <a:srgbClr val="7F7F7F"/>
                </a:solidFill>
                <a:latin typeface="Arial"/>
                <a:cs typeface="Arial"/>
              </a:rPr>
              <a:t>the</a:t>
            </a:r>
            <a:r>
              <a:rPr sz="600" spc="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00" spc="-10" dirty="0">
                <a:solidFill>
                  <a:srgbClr val="7F7F7F"/>
                </a:solidFill>
                <a:latin typeface="Arial"/>
                <a:cs typeface="Arial"/>
              </a:rPr>
              <a:t>Federal</a:t>
            </a:r>
            <a:r>
              <a:rPr sz="600" spc="1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00" spc="-5" dirty="0">
                <a:solidFill>
                  <a:srgbClr val="7F7F7F"/>
                </a:solidFill>
                <a:latin typeface="Arial"/>
                <a:cs typeface="Arial"/>
              </a:rPr>
              <a:t>Reserve</a:t>
            </a:r>
            <a:r>
              <a:rPr sz="600" spc="1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00" spc="-5" dirty="0">
                <a:solidFill>
                  <a:srgbClr val="7F7F7F"/>
                </a:solidFill>
                <a:latin typeface="Arial"/>
                <a:cs typeface="Arial"/>
              </a:rPr>
              <a:t>Bank</a:t>
            </a:r>
            <a:r>
              <a:rPr sz="600" spc="1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00" spc="-5" dirty="0">
                <a:solidFill>
                  <a:srgbClr val="7F7F7F"/>
                </a:solidFill>
                <a:latin typeface="Arial"/>
                <a:cs typeface="Arial"/>
              </a:rPr>
              <a:t>of</a:t>
            </a:r>
            <a:r>
              <a:rPr sz="600" spc="1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00" spc="-5" dirty="0">
                <a:solidFill>
                  <a:srgbClr val="7F7F7F"/>
                </a:solidFill>
                <a:latin typeface="Arial"/>
                <a:cs typeface="Arial"/>
              </a:rPr>
              <a:t>Kansas</a:t>
            </a:r>
            <a:r>
              <a:rPr sz="600" spc="1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00" spc="-5" dirty="0">
                <a:solidFill>
                  <a:srgbClr val="7F7F7F"/>
                </a:solidFill>
                <a:latin typeface="Arial"/>
                <a:cs typeface="Arial"/>
              </a:rPr>
              <a:t>City</a:t>
            </a:r>
            <a:r>
              <a:rPr sz="600" spc="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00" spc="-5" dirty="0">
                <a:solidFill>
                  <a:srgbClr val="7F7F7F"/>
                </a:solidFill>
                <a:latin typeface="Arial"/>
                <a:cs typeface="Arial"/>
              </a:rPr>
              <a:t>or</a:t>
            </a:r>
            <a:r>
              <a:rPr sz="600" spc="1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00" spc="-5" dirty="0">
                <a:solidFill>
                  <a:srgbClr val="7F7F7F"/>
                </a:solidFill>
                <a:latin typeface="Arial"/>
                <a:cs typeface="Arial"/>
              </a:rPr>
              <a:t>the</a:t>
            </a:r>
            <a:r>
              <a:rPr sz="600" spc="1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00" spc="-10" dirty="0">
                <a:solidFill>
                  <a:srgbClr val="7F7F7F"/>
                </a:solidFill>
                <a:latin typeface="Arial"/>
                <a:cs typeface="Arial"/>
              </a:rPr>
              <a:t>Federal</a:t>
            </a:r>
            <a:r>
              <a:rPr sz="600" spc="1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00" spc="-5" dirty="0">
                <a:solidFill>
                  <a:srgbClr val="7F7F7F"/>
                </a:solidFill>
                <a:latin typeface="Arial"/>
                <a:cs typeface="Arial"/>
              </a:rPr>
              <a:t>Reserve</a:t>
            </a:r>
            <a:r>
              <a:rPr sz="600" spc="1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00" spc="-5" dirty="0">
                <a:solidFill>
                  <a:srgbClr val="7F7F7F"/>
                </a:solidFill>
                <a:latin typeface="Arial"/>
                <a:cs typeface="Arial"/>
              </a:rPr>
              <a:t>System.</a:t>
            </a:r>
            <a:endParaRPr sz="600">
              <a:latin typeface="Arial"/>
              <a:cs typeface="Arial"/>
            </a:endParaRPr>
          </a:p>
          <a:p>
            <a:pPr algn="ctr">
              <a:lnSpc>
                <a:spcPts val="675"/>
              </a:lnSpc>
            </a:pPr>
            <a:r>
              <a:rPr sz="600" spc="-5" dirty="0">
                <a:solidFill>
                  <a:srgbClr val="7F7F7F"/>
                </a:solidFill>
                <a:latin typeface="Arial"/>
                <a:cs typeface="Arial"/>
              </a:rPr>
              <a:t>Any errors or omissions are the sole responsibility of the</a:t>
            </a:r>
            <a:r>
              <a:rPr sz="600" spc="1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00" spc="-5" dirty="0">
                <a:solidFill>
                  <a:srgbClr val="7F7F7F"/>
                </a:solidFill>
                <a:latin typeface="Arial"/>
                <a:cs typeface="Arial"/>
              </a:rPr>
              <a:t>authors.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14"/>
            <a:ext cx="408876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20" dirty="0"/>
              <a:t>Rhode </a:t>
            </a:r>
            <a:r>
              <a:rPr spc="15" dirty="0"/>
              <a:t>Island </a:t>
            </a:r>
            <a:r>
              <a:rPr spc="10" dirty="0"/>
              <a:t>Shock </a:t>
            </a:r>
            <a:r>
              <a:rPr spc="15" dirty="0"/>
              <a:t>Resembles Great</a:t>
            </a:r>
            <a:r>
              <a:rPr spc="-75" dirty="0"/>
              <a:t> </a:t>
            </a:r>
            <a:r>
              <a:rPr spc="15" dirty="0"/>
              <a:t>Depression</a:t>
            </a:r>
          </a:p>
        </p:txBody>
      </p:sp>
      <p:sp>
        <p:nvSpPr>
          <p:cNvPr id="3" name="object 3"/>
          <p:cNvSpPr/>
          <p:nvPr/>
        </p:nvSpPr>
        <p:spPr>
          <a:xfrm>
            <a:off x="605918" y="1666194"/>
            <a:ext cx="4548505" cy="0"/>
          </a:xfrm>
          <a:custGeom>
            <a:avLst/>
            <a:gdLst/>
            <a:ahLst/>
            <a:cxnLst/>
            <a:rect l="l" t="t" r="r" b="b"/>
            <a:pathLst>
              <a:path w="4548505">
                <a:moveTo>
                  <a:pt x="0" y="0"/>
                </a:moveTo>
                <a:lnTo>
                  <a:pt x="4548178" y="0"/>
                </a:lnTo>
              </a:path>
            </a:pathLst>
          </a:custGeom>
          <a:ln w="162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78868" y="758370"/>
            <a:ext cx="4402455" cy="16979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Share of All Bank Deposits in Suspended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Banks</a:t>
            </a:r>
            <a:endParaRPr sz="1600">
              <a:latin typeface="Arial"/>
              <a:cs typeface="Arial"/>
            </a:endParaRPr>
          </a:p>
          <a:p>
            <a:pPr marL="1067435" marR="234950" indent="-462280">
              <a:lnSpc>
                <a:spcPct val="210800"/>
              </a:lnSpc>
              <a:spcBef>
                <a:spcPts val="10"/>
              </a:spcBef>
              <a:tabLst>
                <a:tab pos="2966085" algn="l"/>
                <a:tab pos="3275329" algn="l"/>
              </a:tabLst>
            </a:pPr>
            <a:r>
              <a:rPr sz="1600" spc="-5" dirty="0">
                <a:solidFill>
                  <a:srgbClr val="0072B2"/>
                </a:solidFill>
                <a:latin typeface="Arial"/>
                <a:cs typeface="Arial"/>
              </a:rPr>
              <a:t>Great</a:t>
            </a:r>
            <a:r>
              <a:rPr sz="1600" spc="35" dirty="0">
                <a:solidFill>
                  <a:srgbClr val="0072B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72B2"/>
                </a:solidFill>
                <a:latin typeface="Arial"/>
                <a:cs typeface="Arial"/>
              </a:rPr>
              <a:t>Depression	Rhode</a:t>
            </a:r>
            <a:r>
              <a:rPr sz="1600" spc="-75" dirty="0">
                <a:solidFill>
                  <a:srgbClr val="0072B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72B2"/>
                </a:solidFill>
                <a:latin typeface="Arial"/>
                <a:cs typeface="Arial"/>
              </a:rPr>
              <a:t>Island  </a:t>
            </a:r>
            <a:r>
              <a:rPr sz="1600" spc="-60" dirty="0">
                <a:latin typeface="Arial"/>
                <a:cs typeface="Arial"/>
              </a:rPr>
              <a:t>12.0%</a:t>
            </a:r>
            <a:r>
              <a:rPr sz="1800" spc="-89" baseline="27777" dirty="0">
                <a:latin typeface="Lucida Sans Unicode"/>
                <a:cs typeface="Lucida Sans Unicode"/>
              </a:rPr>
              <a:t>∗		</a:t>
            </a:r>
            <a:r>
              <a:rPr sz="1600" spc="-5" dirty="0">
                <a:latin typeface="Arial"/>
                <a:cs typeface="Arial"/>
              </a:rPr>
              <a:t>18.1%</a:t>
            </a:r>
            <a:endParaRPr sz="1600">
              <a:latin typeface="Arial"/>
              <a:cs typeface="Arial"/>
            </a:endParaRPr>
          </a:p>
          <a:p>
            <a:pPr marL="261620">
              <a:lnSpc>
                <a:spcPct val="100000"/>
              </a:lnSpc>
              <a:spcBef>
                <a:spcPts val="1705"/>
              </a:spcBef>
            </a:pPr>
            <a:r>
              <a:rPr sz="1800" spc="-22" baseline="27777" dirty="0">
                <a:latin typeface="Lucida Sans Unicode"/>
                <a:cs typeface="Lucida Sans Unicode"/>
              </a:rPr>
              <a:t>∗</a:t>
            </a:r>
            <a:r>
              <a:rPr sz="850" spc="-15" dirty="0">
                <a:latin typeface="Arial"/>
                <a:cs typeface="Arial"/>
              </a:rPr>
              <a:t>Contraction </a:t>
            </a:r>
            <a:r>
              <a:rPr sz="850" spc="10" dirty="0">
                <a:latin typeface="Arial"/>
                <a:cs typeface="Arial"/>
              </a:rPr>
              <a:t>(7.5%) + Banking </a:t>
            </a:r>
            <a:r>
              <a:rPr sz="850" spc="5" dirty="0">
                <a:latin typeface="Arial"/>
                <a:cs typeface="Arial"/>
              </a:rPr>
              <a:t>holiday </a:t>
            </a:r>
            <a:r>
              <a:rPr sz="850" spc="10" dirty="0">
                <a:latin typeface="Arial"/>
                <a:cs typeface="Arial"/>
              </a:rPr>
              <a:t>(4.5%)</a:t>
            </a:r>
            <a:endParaRPr sz="85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-5" dirty="0"/>
              <a:t>10</a:t>
            </a:fld>
            <a:r>
              <a:rPr spc="-85" dirty="0"/>
              <a:t> </a:t>
            </a:r>
            <a:r>
              <a:rPr spc="-5" dirty="0"/>
              <a:t>/</a:t>
            </a:r>
            <a:r>
              <a:rPr spc="-85" dirty="0"/>
              <a:t> </a:t>
            </a:r>
            <a:r>
              <a:rPr spc="-5" dirty="0"/>
              <a:t>33</a:t>
            </a:r>
          </a:p>
        </p:txBody>
      </p:sp>
    </p:spTree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14"/>
            <a:ext cx="502094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20" dirty="0"/>
              <a:t>Rhode </a:t>
            </a:r>
            <a:r>
              <a:rPr spc="15" dirty="0"/>
              <a:t>Island – Prolonged </a:t>
            </a:r>
            <a:r>
              <a:rPr spc="10" dirty="0"/>
              <a:t>Crisis, Everyone Eventually</a:t>
            </a:r>
            <a:r>
              <a:rPr spc="-30" dirty="0"/>
              <a:t> </a:t>
            </a:r>
            <a:r>
              <a:rPr spc="15" dirty="0"/>
              <a:t>Repaid</a:t>
            </a:r>
          </a:p>
        </p:txBody>
      </p:sp>
      <p:sp>
        <p:nvSpPr>
          <p:cNvPr id="3" name="object 3"/>
          <p:cNvSpPr/>
          <p:nvPr/>
        </p:nvSpPr>
        <p:spPr>
          <a:xfrm>
            <a:off x="92367" y="822885"/>
            <a:ext cx="2741206" cy="17132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072815" y="632598"/>
            <a:ext cx="2493010" cy="206438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30175" marR="5080" indent="-118110">
              <a:lnSpc>
                <a:spcPct val="102600"/>
              </a:lnSpc>
              <a:spcBef>
                <a:spcPts val="55"/>
              </a:spcBef>
              <a:buChar char="•"/>
              <a:tabLst>
                <a:tab pos="130810" algn="l"/>
              </a:tabLst>
            </a:pPr>
            <a:r>
              <a:rPr sz="1100" spc="-15" dirty="0">
                <a:solidFill>
                  <a:srgbClr val="0072B2"/>
                </a:solidFill>
                <a:latin typeface="Arial"/>
                <a:cs typeface="Arial"/>
              </a:rPr>
              <a:t>Jan </a:t>
            </a:r>
            <a:r>
              <a:rPr sz="1100" spc="-5" dirty="0">
                <a:solidFill>
                  <a:srgbClr val="0072B2"/>
                </a:solidFill>
                <a:latin typeface="Arial"/>
                <a:cs typeface="Arial"/>
              </a:rPr>
              <a:t>1991: </a:t>
            </a:r>
            <a:r>
              <a:rPr sz="1100" spc="-10" dirty="0">
                <a:solidFill>
                  <a:srgbClr val="0072B2"/>
                </a:solidFill>
                <a:latin typeface="Arial"/>
                <a:cs typeface="Arial"/>
              </a:rPr>
              <a:t>19% </a:t>
            </a:r>
            <a:r>
              <a:rPr sz="1100" spc="-10" dirty="0">
                <a:latin typeface="Arial"/>
                <a:cs typeface="Arial"/>
              </a:rPr>
              <a:t>Reopened </a:t>
            </a:r>
            <a:r>
              <a:rPr sz="1100" spc="-5" dirty="0">
                <a:latin typeface="Arial"/>
                <a:cs typeface="Arial"/>
              </a:rPr>
              <a:t>with </a:t>
            </a:r>
            <a:r>
              <a:rPr sz="1100" spc="-15" dirty="0">
                <a:latin typeface="Arial"/>
                <a:cs typeface="Arial"/>
              </a:rPr>
              <a:t>federal  </a:t>
            </a:r>
            <a:r>
              <a:rPr sz="1100" spc="-10" dirty="0">
                <a:latin typeface="Arial"/>
                <a:cs typeface="Arial"/>
              </a:rPr>
              <a:t>insurance</a:t>
            </a:r>
            <a:endParaRPr sz="1100">
              <a:latin typeface="Arial"/>
              <a:cs typeface="Arial"/>
            </a:endParaRPr>
          </a:p>
          <a:p>
            <a:pPr marL="130175" marR="119380" indent="-118110">
              <a:lnSpc>
                <a:spcPct val="102600"/>
              </a:lnSpc>
              <a:spcBef>
                <a:spcPts val="300"/>
              </a:spcBef>
              <a:buChar char="•"/>
              <a:tabLst>
                <a:tab pos="130810" algn="l"/>
              </a:tabLst>
            </a:pPr>
            <a:r>
              <a:rPr sz="1100" spc="-20" dirty="0">
                <a:solidFill>
                  <a:srgbClr val="0072B2"/>
                </a:solidFill>
                <a:latin typeface="Arial"/>
                <a:cs typeface="Arial"/>
              </a:rPr>
              <a:t>May </a:t>
            </a:r>
            <a:r>
              <a:rPr sz="1100" spc="-10" dirty="0">
                <a:solidFill>
                  <a:srgbClr val="0072B2"/>
                </a:solidFill>
                <a:latin typeface="Arial"/>
                <a:cs typeface="Arial"/>
              </a:rPr>
              <a:t>1991 </a:t>
            </a:r>
            <a:r>
              <a:rPr sz="1100" spc="-5" dirty="0">
                <a:solidFill>
                  <a:srgbClr val="0072B2"/>
                </a:solidFill>
                <a:latin typeface="Arial"/>
                <a:cs typeface="Arial"/>
              </a:rPr>
              <a:t>- </a:t>
            </a:r>
            <a:r>
              <a:rPr sz="1100" spc="-15" dirty="0">
                <a:solidFill>
                  <a:srgbClr val="0072B2"/>
                </a:solidFill>
                <a:latin typeface="Arial"/>
                <a:cs typeface="Arial"/>
              </a:rPr>
              <a:t>Jun </a:t>
            </a:r>
            <a:r>
              <a:rPr sz="1100" spc="-5" dirty="0">
                <a:solidFill>
                  <a:srgbClr val="0072B2"/>
                </a:solidFill>
                <a:latin typeface="Arial"/>
                <a:cs typeface="Arial"/>
              </a:rPr>
              <a:t>1991: </a:t>
            </a:r>
            <a:r>
              <a:rPr sz="1100" spc="-10" dirty="0">
                <a:solidFill>
                  <a:srgbClr val="0072B2"/>
                </a:solidFill>
                <a:latin typeface="Arial"/>
                <a:cs typeface="Arial"/>
              </a:rPr>
              <a:t>30% </a:t>
            </a:r>
            <a:r>
              <a:rPr sz="1100" spc="-5" dirty="0">
                <a:latin typeface="Arial"/>
                <a:cs typeface="Arial"/>
              </a:rPr>
              <a:t>Deposits  paid off </a:t>
            </a:r>
            <a:r>
              <a:rPr sz="1100" spc="-20" dirty="0">
                <a:latin typeface="Arial"/>
                <a:cs typeface="Arial"/>
              </a:rPr>
              <a:t>by </a:t>
            </a:r>
            <a:r>
              <a:rPr sz="1100" spc="-5" dirty="0">
                <a:latin typeface="Arial"/>
                <a:cs typeface="Arial"/>
              </a:rPr>
              <a:t>Depositors </a:t>
            </a:r>
            <a:r>
              <a:rPr sz="1100" spc="-10" dirty="0">
                <a:latin typeface="Arial"/>
                <a:cs typeface="Arial"/>
              </a:rPr>
              <a:t>Economic  </a:t>
            </a:r>
            <a:r>
              <a:rPr sz="1100" spc="-5" dirty="0">
                <a:latin typeface="Arial"/>
                <a:cs typeface="Arial"/>
              </a:rPr>
              <a:t>Protection Corporation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(DEPCO)</a:t>
            </a:r>
            <a:endParaRPr sz="1100">
              <a:latin typeface="Arial"/>
              <a:cs typeface="Arial"/>
            </a:endParaRPr>
          </a:p>
          <a:p>
            <a:pPr marL="130175" marR="62865" indent="-118110">
              <a:lnSpc>
                <a:spcPct val="102600"/>
              </a:lnSpc>
              <a:spcBef>
                <a:spcPts val="300"/>
              </a:spcBef>
              <a:buChar char="•"/>
              <a:tabLst>
                <a:tab pos="130810" algn="l"/>
              </a:tabLst>
            </a:pPr>
            <a:r>
              <a:rPr sz="1100" spc="-20" dirty="0">
                <a:solidFill>
                  <a:srgbClr val="0072B2"/>
                </a:solidFill>
                <a:latin typeface="Arial"/>
                <a:cs typeface="Arial"/>
              </a:rPr>
              <a:t>May </a:t>
            </a:r>
            <a:r>
              <a:rPr sz="1100" spc="-5" dirty="0">
                <a:solidFill>
                  <a:srgbClr val="0072B2"/>
                </a:solidFill>
                <a:latin typeface="Arial"/>
                <a:cs typeface="Arial"/>
              </a:rPr>
              <a:t>1992: </a:t>
            </a:r>
            <a:r>
              <a:rPr sz="1100" spc="-10" dirty="0">
                <a:solidFill>
                  <a:srgbClr val="0072B2"/>
                </a:solidFill>
                <a:latin typeface="Arial"/>
                <a:cs typeface="Arial"/>
              </a:rPr>
              <a:t>20% </a:t>
            </a:r>
            <a:r>
              <a:rPr sz="1100" spc="-5" dirty="0">
                <a:latin typeface="Arial"/>
                <a:cs typeface="Arial"/>
              </a:rPr>
              <a:t>Acquired </a:t>
            </a:r>
            <a:r>
              <a:rPr sz="1100" spc="-20" dirty="0">
                <a:latin typeface="Arial"/>
                <a:cs typeface="Arial"/>
              </a:rPr>
              <a:t>by </a:t>
            </a:r>
            <a:r>
              <a:rPr sz="1100" spc="-10" dirty="0">
                <a:latin typeface="Arial"/>
                <a:cs typeface="Arial"/>
              </a:rPr>
              <a:t>federally  </a:t>
            </a:r>
            <a:r>
              <a:rPr sz="1100" spc="-5" dirty="0">
                <a:latin typeface="Arial"/>
                <a:cs typeface="Arial"/>
              </a:rPr>
              <a:t>insured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institutions</a:t>
            </a:r>
            <a:endParaRPr sz="1100">
              <a:latin typeface="Arial"/>
              <a:cs typeface="Arial"/>
            </a:endParaRPr>
          </a:p>
          <a:p>
            <a:pPr marL="130175" marR="171450" indent="-118110">
              <a:lnSpc>
                <a:spcPct val="102600"/>
              </a:lnSpc>
              <a:spcBef>
                <a:spcPts val="300"/>
              </a:spcBef>
              <a:buChar char="•"/>
              <a:tabLst>
                <a:tab pos="130810" algn="l"/>
              </a:tabLst>
            </a:pPr>
            <a:r>
              <a:rPr sz="1100" spc="-15" dirty="0">
                <a:solidFill>
                  <a:srgbClr val="0072B2"/>
                </a:solidFill>
                <a:latin typeface="Arial"/>
                <a:cs typeface="Arial"/>
              </a:rPr>
              <a:t>Jun </a:t>
            </a:r>
            <a:r>
              <a:rPr sz="1100" spc="-5" dirty="0">
                <a:solidFill>
                  <a:srgbClr val="0072B2"/>
                </a:solidFill>
                <a:latin typeface="Arial"/>
                <a:cs typeface="Arial"/>
              </a:rPr>
              <a:t>1992: </a:t>
            </a:r>
            <a:r>
              <a:rPr sz="1100" spc="-10" dirty="0">
                <a:solidFill>
                  <a:srgbClr val="0072B2"/>
                </a:solidFill>
                <a:latin typeface="Arial"/>
                <a:cs typeface="Arial"/>
              </a:rPr>
              <a:t>26% </a:t>
            </a:r>
            <a:r>
              <a:rPr sz="1100" spc="-5" dirty="0">
                <a:latin typeface="Arial"/>
                <a:cs typeface="Arial"/>
              </a:rPr>
              <a:t>Deposits paid off </a:t>
            </a:r>
            <a:r>
              <a:rPr sz="1100" spc="-20" dirty="0">
                <a:latin typeface="Arial"/>
                <a:cs typeface="Arial"/>
              </a:rPr>
              <a:t>by  </a:t>
            </a:r>
            <a:r>
              <a:rPr sz="1100" spc="-10" dirty="0">
                <a:latin typeface="Arial"/>
                <a:cs typeface="Arial"/>
              </a:rPr>
              <a:t>DEPCO</a:t>
            </a:r>
            <a:endParaRPr sz="1100">
              <a:latin typeface="Arial"/>
              <a:cs typeface="Arial"/>
            </a:endParaRPr>
          </a:p>
          <a:p>
            <a:pPr marL="130175" marR="222250" indent="-118110">
              <a:lnSpc>
                <a:spcPct val="102600"/>
              </a:lnSpc>
              <a:spcBef>
                <a:spcPts val="300"/>
              </a:spcBef>
              <a:buChar char="•"/>
              <a:tabLst>
                <a:tab pos="130810" algn="l"/>
              </a:tabLst>
            </a:pPr>
            <a:r>
              <a:rPr sz="1100" spc="-10" dirty="0">
                <a:solidFill>
                  <a:srgbClr val="0072B2"/>
                </a:solidFill>
                <a:latin typeface="Arial"/>
                <a:cs typeface="Arial"/>
              </a:rPr>
              <a:t>Sep </a:t>
            </a:r>
            <a:r>
              <a:rPr sz="1100" spc="-5" dirty="0">
                <a:solidFill>
                  <a:srgbClr val="0072B2"/>
                </a:solidFill>
                <a:latin typeface="Arial"/>
                <a:cs typeface="Arial"/>
              </a:rPr>
              <a:t>1993: </a:t>
            </a:r>
            <a:r>
              <a:rPr sz="1100" spc="-10" dirty="0">
                <a:solidFill>
                  <a:srgbClr val="0072B2"/>
                </a:solidFill>
                <a:latin typeface="Arial"/>
                <a:cs typeface="Arial"/>
              </a:rPr>
              <a:t>5% </a:t>
            </a:r>
            <a:r>
              <a:rPr sz="1100" spc="-5" dirty="0">
                <a:latin typeface="Arial"/>
                <a:cs typeface="Arial"/>
              </a:rPr>
              <a:t>Deposits paid off </a:t>
            </a:r>
            <a:r>
              <a:rPr sz="1100" spc="-20" dirty="0">
                <a:latin typeface="Arial"/>
                <a:cs typeface="Arial"/>
              </a:rPr>
              <a:t>by  </a:t>
            </a:r>
            <a:r>
              <a:rPr sz="1100" spc="-10" dirty="0">
                <a:latin typeface="Arial"/>
                <a:cs typeface="Arial"/>
              </a:rPr>
              <a:t>DEPCO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-5" dirty="0"/>
              <a:t>11</a:t>
            </a:fld>
            <a:r>
              <a:rPr spc="-85" dirty="0"/>
              <a:t> </a:t>
            </a:r>
            <a:r>
              <a:rPr spc="-5" dirty="0"/>
              <a:t>/</a:t>
            </a:r>
            <a:r>
              <a:rPr spc="-85" dirty="0"/>
              <a:t> </a:t>
            </a:r>
            <a:r>
              <a:rPr spc="-5" dirty="0"/>
              <a:t>33</a:t>
            </a:r>
          </a:p>
        </p:txBody>
      </p:sp>
    </p:spTree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-5" dirty="0"/>
              <a:t>12</a:t>
            </a:fld>
            <a:r>
              <a:rPr spc="-85" dirty="0"/>
              <a:t> </a:t>
            </a:r>
            <a:r>
              <a:rPr spc="-5" dirty="0"/>
              <a:t>/</a:t>
            </a:r>
            <a:r>
              <a:rPr spc="-85" dirty="0"/>
              <a:t> </a:t>
            </a:r>
            <a:r>
              <a:rPr spc="-5" dirty="0"/>
              <a:t>33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14"/>
            <a:ext cx="526796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20" dirty="0"/>
              <a:t>Rhode </a:t>
            </a:r>
            <a:r>
              <a:rPr spc="15" dirty="0"/>
              <a:t>Island Resolution </a:t>
            </a:r>
            <a:r>
              <a:rPr spc="5" dirty="0"/>
              <a:t>Delayed </a:t>
            </a:r>
            <a:r>
              <a:rPr spc="-5" dirty="0"/>
              <a:t>for </a:t>
            </a:r>
            <a:r>
              <a:rPr dirty="0"/>
              <a:t>Political </a:t>
            </a:r>
            <a:r>
              <a:rPr spc="15" dirty="0"/>
              <a:t>and Legal</a:t>
            </a:r>
            <a:r>
              <a:rPr spc="5" dirty="0"/>
              <a:t> </a:t>
            </a:r>
            <a:r>
              <a:rPr spc="15" dirty="0"/>
              <a:t>Reasons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5844" y="656055"/>
            <a:ext cx="5324475" cy="18802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75895" indent="-163830">
              <a:lnSpc>
                <a:spcPct val="100000"/>
              </a:lnSpc>
              <a:spcBef>
                <a:spcPts val="90"/>
              </a:spcBef>
              <a:buAutoNum type="arabicPeriod"/>
              <a:tabLst>
                <a:tab pos="176530" algn="l"/>
              </a:tabLst>
            </a:pPr>
            <a:r>
              <a:rPr sz="1100" spc="-5" dirty="0">
                <a:latin typeface="Arial"/>
                <a:cs typeface="Arial"/>
              </a:rPr>
              <a:t>Crisis coincided with </a:t>
            </a:r>
            <a:r>
              <a:rPr sz="1100" spc="-10" dirty="0">
                <a:latin typeface="Arial"/>
                <a:cs typeface="Arial"/>
              </a:rPr>
              <a:t>change </a:t>
            </a:r>
            <a:r>
              <a:rPr sz="1100" spc="-5" dirty="0">
                <a:latin typeface="Arial"/>
                <a:cs typeface="Arial"/>
              </a:rPr>
              <a:t>of administration.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AutoNum type="arabicPeriod"/>
            </a:pPr>
            <a:endParaRPr sz="1250">
              <a:latin typeface="Arial"/>
              <a:cs typeface="Arial"/>
            </a:endParaRPr>
          </a:p>
          <a:p>
            <a:pPr marL="289560" lvl="1" indent="-118745">
              <a:lnSpc>
                <a:spcPct val="100000"/>
              </a:lnSpc>
              <a:buClr>
                <a:srgbClr val="0072B2"/>
              </a:buClr>
              <a:buChar char="•"/>
              <a:tabLst>
                <a:tab pos="290195" algn="l"/>
              </a:tabLst>
            </a:pPr>
            <a:r>
              <a:rPr sz="1100" spc="-5" dirty="0">
                <a:latin typeface="Arial"/>
                <a:cs typeface="Arial"/>
              </a:rPr>
              <a:t>Opportunity to overturn policies of </a:t>
            </a:r>
            <a:r>
              <a:rPr sz="1100" spc="-10" dirty="0">
                <a:latin typeface="Arial"/>
                <a:cs typeface="Arial"/>
              </a:rPr>
              <a:t>previous </a:t>
            </a:r>
            <a:r>
              <a:rPr sz="1100" spc="-5" dirty="0">
                <a:latin typeface="Arial"/>
                <a:cs typeface="Arial"/>
              </a:rPr>
              <a:t>administration.</a:t>
            </a:r>
            <a:endParaRPr sz="11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Clr>
                <a:srgbClr val="0072B2"/>
              </a:buClr>
              <a:buFont typeface="Arial"/>
              <a:buChar char="•"/>
            </a:pPr>
            <a:endParaRPr sz="1250">
              <a:latin typeface="Arial"/>
              <a:cs typeface="Arial"/>
            </a:endParaRPr>
          </a:p>
          <a:p>
            <a:pPr marL="175895" indent="-163830">
              <a:lnSpc>
                <a:spcPct val="100000"/>
              </a:lnSpc>
              <a:buAutoNum type="arabicPeriod"/>
              <a:tabLst>
                <a:tab pos="176530" algn="l"/>
              </a:tabLst>
            </a:pPr>
            <a:r>
              <a:rPr sz="1100" spc="-5" dirty="0">
                <a:latin typeface="Arial"/>
                <a:cs typeface="Arial"/>
              </a:rPr>
              <a:t>State </a:t>
            </a:r>
            <a:r>
              <a:rPr sz="1100" spc="-10" dirty="0">
                <a:latin typeface="Arial"/>
                <a:cs typeface="Arial"/>
              </a:rPr>
              <a:t>government </a:t>
            </a:r>
            <a:r>
              <a:rPr sz="1100" spc="-5" dirty="0">
                <a:latin typeface="Arial"/>
                <a:cs typeface="Arial"/>
              </a:rPr>
              <a:t>sought </a:t>
            </a:r>
            <a:r>
              <a:rPr sz="1100" spc="-15" dirty="0">
                <a:latin typeface="Arial"/>
                <a:cs typeface="Arial"/>
              </a:rPr>
              <a:t>federal </a:t>
            </a:r>
            <a:r>
              <a:rPr sz="1100" spc="-5" dirty="0">
                <a:latin typeface="Arial"/>
                <a:cs typeface="Arial"/>
              </a:rPr>
              <a:t>bailout, </a:t>
            </a:r>
            <a:r>
              <a:rPr sz="1100" spc="-10" dirty="0">
                <a:latin typeface="Arial"/>
                <a:cs typeface="Arial"/>
              </a:rPr>
              <a:t>and </a:t>
            </a:r>
            <a:r>
              <a:rPr sz="1100" spc="-5" dirty="0">
                <a:latin typeface="Arial"/>
                <a:cs typeface="Arial"/>
              </a:rPr>
              <a:t>pursued legal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remedies.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AutoNum type="arabicPeriod"/>
            </a:pPr>
            <a:endParaRPr sz="1250">
              <a:latin typeface="Arial"/>
              <a:cs typeface="Arial"/>
            </a:endParaRPr>
          </a:p>
          <a:p>
            <a:pPr marL="289560" lvl="1" indent="-118745">
              <a:lnSpc>
                <a:spcPct val="100000"/>
              </a:lnSpc>
              <a:buClr>
                <a:srgbClr val="0072B2"/>
              </a:buClr>
              <a:buChar char="•"/>
              <a:tabLst>
                <a:tab pos="290195" algn="l"/>
              </a:tabLst>
            </a:pPr>
            <a:r>
              <a:rPr sz="1100" spc="-10" dirty="0">
                <a:latin typeface="Arial"/>
                <a:cs typeface="Arial"/>
              </a:rPr>
              <a:t>Continuing </a:t>
            </a:r>
            <a:r>
              <a:rPr sz="1100" spc="-5" dirty="0">
                <a:latin typeface="Arial"/>
                <a:cs typeface="Arial"/>
              </a:rPr>
              <a:t>crisis necessary to justify requests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15" dirty="0">
                <a:latin typeface="Arial"/>
                <a:cs typeface="Arial"/>
              </a:rPr>
              <a:t>federal </a:t>
            </a:r>
            <a:r>
              <a:rPr sz="1100" spc="-10" dirty="0">
                <a:latin typeface="Arial"/>
                <a:cs typeface="Arial"/>
              </a:rPr>
              <a:t>funds, </a:t>
            </a:r>
            <a:r>
              <a:rPr sz="1100" spc="-15" dirty="0">
                <a:latin typeface="Arial"/>
                <a:cs typeface="Arial"/>
              </a:rPr>
              <a:t>eventually</a:t>
            </a:r>
            <a:r>
              <a:rPr sz="1100" spc="14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denied.</a:t>
            </a:r>
            <a:endParaRPr sz="1100">
              <a:latin typeface="Arial"/>
              <a:cs typeface="Arial"/>
            </a:endParaRPr>
          </a:p>
          <a:p>
            <a:pPr marL="289560" lvl="1" indent="-118745">
              <a:lnSpc>
                <a:spcPct val="100000"/>
              </a:lnSpc>
              <a:spcBef>
                <a:spcPts val="1170"/>
              </a:spcBef>
              <a:buClr>
                <a:srgbClr val="0072B2"/>
              </a:buClr>
              <a:buChar char="•"/>
              <a:tabLst>
                <a:tab pos="290195" algn="l"/>
              </a:tabLst>
            </a:pPr>
            <a:r>
              <a:rPr sz="1100" spc="-10" dirty="0">
                <a:latin typeface="Arial"/>
                <a:cs typeface="Arial"/>
              </a:rPr>
              <a:t>Sued failed banks,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and</a:t>
            </a:r>
            <a:endParaRPr sz="1100">
              <a:latin typeface="Arial"/>
              <a:cs typeface="Arial"/>
            </a:endParaRPr>
          </a:p>
          <a:p>
            <a:pPr marL="289560" lvl="1" indent="-118745">
              <a:lnSpc>
                <a:spcPct val="100000"/>
              </a:lnSpc>
              <a:spcBef>
                <a:spcPts val="1165"/>
              </a:spcBef>
              <a:buClr>
                <a:srgbClr val="0072B2"/>
              </a:buClr>
              <a:buChar char="•"/>
              <a:tabLst>
                <a:tab pos="290195" algn="l"/>
              </a:tabLst>
            </a:pPr>
            <a:r>
              <a:rPr sz="1100" spc="-10" dirty="0">
                <a:latin typeface="Arial"/>
                <a:cs typeface="Arial"/>
              </a:rPr>
              <a:t>Sued </a:t>
            </a:r>
            <a:r>
              <a:rPr sz="1100" spc="-5" dirty="0">
                <a:latin typeface="Arial"/>
                <a:cs typeface="Arial"/>
              </a:rPr>
              <a:t>auditor of insured fund. Settled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10" dirty="0">
                <a:latin typeface="Arial"/>
                <a:cs typeface="Arial"/>
              </a:rPr>
              <a:t>$103</a:t>
            </a:r>
            <a:r>
              <a:rPr sz="1100" spc="8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million.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-5" dirty="0"/>
              <a:t>13</a:t>
            </a:fld>
            <a:r>
              <a:rPr spc="-85" dirty="0"/>
              <a:t> </a:t>
            </a:r>
            <a:r>
              <a:rPr spc="-5" dirty="0"/>
              <a:t>/</a:t>
            </a:r>
            <a:r>
              <a:rPr spc="-85" dirty="0"/>
              <a:t> </a:t>
            </a:r>
            <a:r>
              <a:rPr spc="-5" dirty="0"/>
              <a:t>33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14"/>
            <a:ext cx="332105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Narrative </a:t>
            </a:r>
            <a:r>
              <a:rPr spc="15" dirty="0"/>
              <a:t>Accounts </a:t>
            </a:r>
            <a:r>
              <a:rPr spc="10" dirty="0"/>
              <a:t>of </a:t>
            </a:r>
            <a:r>
              <a:rPr spc="15" dirty="0"/>
              <a:t>Financial</a:t>
            </a:r>
            <a:r>
              <a:rPr spc="-20" dirty="0"/>
              <a:t> </a:t>
            </a:r>
            <a:r>
              <a:rPr spc="5" dirty="0"/>
              <a:t>Paralysis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5844" y="579144"/>
            <a:ext cx="5508625" cy="236093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24765">
              <a:lnSpc>
                <a:spcPct val="102600"/>
              </a:lnSpc>
              <a:spcBef>
                <a:spcPts val="55"/>
              </a:spcBef>
            </a:pPr>
            <a:r>
              <a:rPr sz="1100" i="1" spc="-25" dirty="0">
                <a:latin typeface="Arial"/>
                <a:cs typeface="Arial"/>
              </a:rPr>
              <a:t>Mr. </a:t>
            </a:r>
            <a:r>
              <a:rPr sz="1100" i="1" spc="-15" dirty="0">
                <a:latin typeface="Arial"/>
                <a:cs typeface="Arial"/>
              </a:rPr>
              <a:t>McKenna, </a:t>
            </a:r>
            <a:r>
              <a:rPr sz="1100" i="1" spc="-10" dirty="0">
                <a:latin typeface="Arial"/>
                <a:cs typeface="Arial"/>
              </a:rPr>
              <a:t>who </a:t>
            </a:r>
            <a:r>
              <a:rPr sz="1100" i="1" spc="-15" dirty="0">
                <a:latin typeface="Arial"/>
                <a:cs typeface="Arial"/>
              </a:rPr>
              <a:t>owns </a:t>
            </a:r>
            <a:r>
              <a:rPr sz="1100" i="1" spc="-10" dirty="0">
                <a:latin typeface="Arial"/>
                <a:cs typeface="Arial"/>
              </a:rPr>
              <a:t>a </a:t>
            </a:r>
            <a:r>
              <a:rPr sz="1100" i="1" spc="-5" dirty="0">
                <a:latin typeface="Arial"/>
                <a:cs typeface="Arial"/>
              </a:rPr>
              <a:t>tire </a:t>
            </a:r>
            <a:r>
              <a:rPr sz="1100" i="1" spc="-10" dirty="0">
                <a:latin typeface="Arial"/>
                <a:cs typeface="Arial"/>
              </a:rPr>
              <a:t>and </a:t>
            </a:r>
            <a:r>
              <a:rPr sz="1100" i="1" spc="-5" dirty="0">
                <a:latin typeface="Arial"/>
                <a:cs typeface="Arial"/>
              </a:rPr>
              <a:t>auto </a:t>
            </a:r>
            <a:r>
              <a:rPr sz="1100" i="1" dirty="0">
                <a:latin typeface="Arial"/>
                <a:cs typeface="Arial"/>
              </a:rPr>
              <a:t>parts </a:t>
            </a:r>
            <a:r>
              <a:rPr sz="1100" i="1" spc="-10" dirty="0">
                <a:latin typeface="Arial"/>
                <a:cs typeface="Arial"/>
              </a:rPr>
              <a:t>business </a:t>
            </a:r>
            <a:r>
              <a:rPr sz="1100" i="1" spc="-5" dirty="0">
                <a:latin typeface="Arial"/>
                <a:cs typeface="Arial"/>
              </a:rPr>
              <a:t>in </a:t>
            </a:r>
            <a:r>
              <a:rPr sz="1100" i="1" spc="-15" dirty="0">
                <a:latin typeface="Arial"/>
                <a:cs typeface="Arial"/>
              </a:rPr>
              <a:t>Woonsocket, </a:t>
            </a:r>
            <a:r>
              <a:rPr sz="1100" i="1" spc="-5" dirty="0">
                <a:latin typeface="Arial"/>
                <a:cs typeface="Arial"/>
              </a:rPr>
              <a:t>said </a:t>
            </a:r>
            <a:r>
              <a:rPr sz="1100" i="1" spc="-10" dirty="0">
                <a:latin typeface="Arial"/>
                <a:cs typeface="Arial"/>
              </a:rPr>
              <a:t>he </a:t>
            </a:r>
            <a:r>
              <a:rPr sz="1100" i="1" spc="-5" dirty="0">
                <a:latin typeface="Arial"/>
                <a:cs typeface="Arial"/>
              </a:rPr>
              <a:t>spent last  </a:t>
            </a:r>
            <a:r>
              <a:rPr sz="1100" i="1" spc="-15" dirty="0">
                <a:latin typeface="Arial"/>
                <a:cs typeface="Arial"/>
              </a:rPr>
              <a:t>year </a:t>
            </a:r>
            <a:r>
              <a:rPr sz="1100" i="1" dirty="0">
                <a:latin typeface="Arial"/>
                <a:cs typeface="Arial"/>
              </a:rPr>
              <a:t>trying </a:t>
            </a:r>
            <a:r>
              <a:rPr sz="1100" i="1" spc="-5" dirty="0">
                <a:latin typeface="Arial"/>
                <a:cs typeface="Arial"/>
              </a:rPr>
              <a:t>to </a:t>
            </a:r>
            <a:r>
              <a:rPr sz="1100" i="1" spc="-15" dirty="0">
                <a:latin typeface="Arial"/>
                <a:cs typeface="Arial"/>
              </a:rPr>
              <a:t>keep </a:t>
            </a:r>
            <a:r>
              <a:rPr sz="1100" i="1" spc="-5" dirty="0">
                <a:latin typeface="Arial"/>
                <a:cs typeface="Arial"/>
              </a:rPr>
              <a:t>his </a:t>
            </a:r>
            <a:r>
              <a:rPr sz="1100" i="1" spc="-10" dirty="0">
                <a:latin typeface="Arial"/>
                <a:cs typeface="Arial"/>
              </a:rPr>
              <a:t>cash-strapped business </a:t>
            </a:r>
            <a:r>
              <a:rPr sz="1100" i="1" spc="-5" dirty="0">
                <a:latin typeface="Arial"/>
                <a:cs typeface="Arial"/>
              </a:rPr>
              <a:t>afloat. With </a:t>
            </a:r>
            <a:r>
              <a:rPr sz="1100" i="1" spc="-5" dirty="0">
                <a:solidFill>
                  <a:srgbClr val="0072B2"/>
                </a:solidFill>
                <a:latin typeface="Arial"/>
                <a:cs typeface="Arial"/>
              </a:rPr>
              <a:t>$90,000 </a:t>
            </a:r>
            <a:r>
              <a:rPr sz="1100" i="1" spc="-10" dirty="0">
                <a:solidFill>
                  <a:srgbClr val="0072B2"/>
                </a:solidFill>
                <a:latin typeface="Arial"/>
                <a:cs typeface="Arial"/>
              </a:rPr>
              <a:t>frozen </a:t>
            </a:r>
            <a:r>
              <a:rPr sz="1100" i="1" spc="-5" dirty="0">
                <a:latin typeface="Arial"/>
                <a:cs typeface="Arial"/>
              </a:rPr>
              <a:t>in </a:t>
            </a:r>
            <a:r>
              <a:rPr sz="1100" i="1" spc="-10" dirty="0">
                <a:latin typeface="Arial"/>
                <a:cs typeface="Arial"/>
              </a:rPr>
              <a:t>an account  </a:t>
            </a:r>
            <a:r>
              <a:rPr sz="1100" i="1" spc="-5" dirty="0">
                <a:latin typeface="Arial"/>
                <a:cs typeface="Arial"/>
              </a:rPr>
              <a:t>in the Marquette Credit Union, </a:t>
            </a:r>
            <a:r>
              <a:rPr sz="1100" i="1" spc="-10" dirty="0">
                <a:latin typeface="Arial"/>
                <a:cs typeface="Arial"/>
              </a:rPr>
              <a:t>one </a:t>
            </a:r>
            <a:r>
              <a:rPr sz="1100" i="1" spc="-5" dirty="0">
                <a:latin typeface="Arial"/>
                <a:cs typeface="Arial"/>
              </a:rPr>
              <a:t>that is not </a:t>
            </a:r>
            <a:r>
              <a:rPr sz="1100" i="1" spc="-10" dirty="0">
                <a:latin typeface="Arial"/>
                <a:cs typeface="Arial"/>
              </a:rPr>
              <a:t>expected </a:t>
            </a:r>
            <a:r>
              <a:rPr sz="1100" i="1" spc="-5" dirty="0">
                <a:latin typeface="Arial"/>
                <a:cs typeface="Arial"/>
              </a:rPr>
              <a:t>to reopen, </a:t>
            </a:r>
            <a:r>
              <a:rPr sz="1100" i="1" spc="-25" dirty="0">
                <a:latin typeface="Arial"/>
                <a:cs typeface="Arial"/>
              </a:rPr>
              <a:t>Mr. </a:t>
            </a:r>
            <a:r>
              <a:rPr sz="1100" i="1" spc="-15" dirty="0">
                <a:latin typeface="Arial"/>
                <a:cs typeface="Arial"/>
              </a:rPr>
              <a:t>McKenna </a:t>
            </a:r>
            <a:r>
              <a:rPr sz="1100" i="1" spc="-5" dirty="0">
                <a:latin typeface="Arial"/>
                <a:cs typeface="Arial"/>
              </a:rPr>
              <a:t>said </a:t>
            </a:r>
            <a:r>
              <a:rPr sz="1100" i="1" spc="-10" dirty="0">
                <a:solidFill>
                  <a:srgbClr val="0072B2"/>
                </a:solidFill>
                <a:latin typeface="Arial"/>
                <a:cs typeface="Arial"/>
              </a:rPr>
              <a:t>he  had </a:t>
            </a:r>
            <a:r>
              <a:rPr sz="1100" i="1" spc="-5" dirty="0">
                <a:solidFill>
                  <a:srgbClr val="0072B2"/>
                </a:solidFill>
                <a:latin typeface="Arial"/>
                <a:cs typeface="Arial"/>
              </a:rPr>
              <a:t>to </a:t>
            </a:r>
            <a:r>
              <a:rPr sz="1100" i="1" spc="-20" dirty="0">
                <a:solidFill>
                  <a:srgbClr val="0072B2"/>
                </a:solidFill>
                <a:latin typeface="Arial"/>
                <a:cs typeface="Arial"/>
              </a:rPr>
              <a:t>lay </a:t>
            </a:r>
            <a:r>
              <a:rPr sz="1100" i="1" spc="-5" dirty="0">
                <a:solidFill>
                  <a:srgbClr val="0072B2"/>
                </a:solidFill>
                <a:latin typeface="Arial"/>
                <a:cs typeface="Arial"/>
              </a:rPr>
              <a:t>off </a:t>
            </a:r>
            <a:r>
              <a:rPr sz="1100" i="1" spc="-10" dirty="0">
                <a:solidFill>
                  <a:srgbClr val="0072B2"/>
                </a:solidFill>
                <a:latin typeface="Arial"/>
                <a:cs typeface="Arial"/>
              </a:rPr>
              <a:t>some</a:t>
            </a:r>
            <a:r>
              <a:rPr sz="1100" i="1" spc="10" dirty="0">
                <a:solidFill>
                  <a:srgbClr val="0072B2"/>
                </a:solidFill>
                <a:latin typeface="Arial"/>
                <a:cs typeface="Arial"/>
              </a:rPr>
              <a:t> </a:t>
            </a:r>
            <a:r>
              <a:rPr sz="1100" i="1" spc="-15" dirty="0">
                <a:solidFill>
                  <a:srgbClr val="0072B2"/>
                </a:solidFill>
                <a:latin typeface="Arial"/>
                <a:cs typeface="Arial"/>
              </a:rPr>
              <a:t>employees.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00">
              <a:latin typeface="Arial"/>
              <a:cs typeface="Arial"/>
            </a:endParaRPr>
          </a:p>
          <a:p>
            <a:pPr marL="12700" marR="31115">
              <a:lnSpc>
                <a:spcPct val="102600"/>
              </a:lnSpc>
              <a:spcBef>
                <a:spcPts val="5"/>
              </a:spcBef>
            </a:pPr>
            <a:r>
              <a:rPr sz="1100" i="1" spc="-15" dirty="0">
                <a:latin typeface="Arial"/>
                <a:cs typeface="Arial"/>
              </a:rPr>
              <a:t>Jane </a:t>
            </a:r>
            <a:r>
              <a:rPr sz="1100" i="1" spc="-5" dirty="0">
                <a:latin typeface="Arial"/>
                <a:cs typeface="Arial"/>
              </a:rPr>
              <a:t>Tinberg of </a:t>
            </a:r>
            <a:r>
              <a:rPr sz="1100" i="1" spc="-15" dirty="0">
                <a:latin typeface="Arial"/>
                <a:cs typeface="Arial"/>
              </a:rPr>
              <a:t>Warwick, </a:t>
            </a:r>
            <a:r>
              <a:rPr sz="1100" i="1" spc="-10" dirty="0">
                <a:latin typeface="Arial"/>
                <a:cs typeface="Arial"/>
              </a:rPr>
              <a:t>a 50-year-old native </a:t>
            </a:r>
            <a:r>
              <a:rPr sz="1100" i="1" spc="-5" dirty="0">
                <a:latin typeface="Arial"/>
                <a:cs typeface="Arial"/>
              </a:rPr>
              <a:t>of </a:t>
            </a:r>
            <a:r>
              <a:rPr sz="1100" i="1" spc="-10" dirty="0">
                <a:latin typeface="Arial"/>
                <a:cs typeface="Arial"/>
              </a:rPr>
              <a:t>Rhode </a:t>
            </a:r>
            <a:r>
              <a:rPr sz="1100" i="1" spc="-5" dirty="0">
                <a:latin typeface="Arial"/>
                <a:cs typeface="Arial"/>
              </a:rPr>
              <a:t>Island </a:t>
            </a:r>
            <a:r>
              <a:rPr sz="1100" i="1" spc="-10" dirty="0">
                <a:latin typeface="Arial"/>
                <a:cs typeface="Arial"/>
              </a:rPr>
              <a:t>and former </a:t>
            </a:r>
            <a:r>
              <a:rPr sz="1100" i="1" spc="-15" dirty="0">
                <a:latin typeface="Arial"/>
                <a:cs typeface="Arial"/>
              </a:rPr>
              <a:t>McDonald’s  </a:t>
            </a:r>
            <a:r>
              <a:rPr sz="1100" i="1" spc="-10" dirty="0">
                <a:latin typeface="Arial"/>
                <a:cs typeface="Arial"/>
              </a:rPr>
              <a:t>franchise </a:t>
            </a:r>
            <a:r>
              <a:rPr sz="1100" i="1" spc="-20" dirty="0">
                <a:latin typeface="Arial"/>
                <a:cs typeface="Arial"/>
              </a:rPr>
              <a:t>owner, </a:t>
            </a:r>
            <a:r>
              <a:rPr sz="1100" i="1" spc="-5" dirty="0">
                <a:latin typeface="Arial"/>
                <a:cs typeface="Arial"/>
              </a:rPr>
              <a:t>said she </a:t>
            </a:r>
            <a:r>
              <a:rPr sz="1100" i="1" spc="-10" dirty="0">
                <a:latin typeface="Arial"/>
                <a:cs typeface="Arial"/>
              </a:rPr>
              <a:t>had more </a:t>
            </a:r>
            <a:r>
              <a:rPr sz="1100" i="1" spc="-5" dirty="0">
                <a:latin typeface="Arial"/>
                <a:cs typeface="Arial"/>
              </a:rPr>
              <a:t>than $300,000 tied </a:t>
            </a:r>
            <a:r>
              <a:rPr sz="1100" i="1" spc="-10" dirty="0">
                <a:latin typeface="Arial"/>
                <a:cs typeface="Arial"/>
              </a:rPr>
              <a:t>up </a:t>
            </a:r>
            <a:r>
              <a:rPr sz="1100" i="1" spc="-5" dirty="0">
                <a:latin typeface="Arial"/>
                <a:cs typeface="Arial"/>
              </a:rPr>
              <a:t>in </a:t>
            </a:r>
            <a:r>
              <a:rPr sz="1100" i="1" spc="-15" dirty="0">
                <a:latin typeface="Arial"/>
                <a:cs typeface="Arial"/>
              </a:rPr>
              <a:t>four </a:t>
            </a:r>
            <a:r>
              <a:rPr sz="1100" i="1" spc="-5" dirty="0">
                <a:latin typeface="Arial"/>
                <a:cs typeface="Arial"/>
              </a:rPr>
              <a:t>of the closed  institutions....</a:t>
            </a:r>
            <a:r>
              <a:rPr sz="1100" i="1" spc="-5" dirty="0">
                <a:solidFill>
                  <a:srgbClr val="0072B2"/>
                </a:solidFill>
                <a:latin typeface="Arial"/>
                <a:cs typeface="Arial"/>
              </a:rPr>
              <a:t>“In </a:t>
            </a:r>
            <a:r>
              <a:rPr sz="1100" i="1" spc="-10" dirty="0">
                <a:solidFill>
                  <a:srgbClr val="0072B2"/>
                </a:solidFill>
                <a:latin typeface="Arial"/>
                <a:cs typeface="Arial"/>
              </a:rPr>
              <a:t>1991 </a:t>
            </a:r>
            <a:r>
              <a:rPr sz="1100" i="1" spc="-5" dirty="0">
                <a:solidFill>
                  <a:srgbClr val="0072B2"/>
                </a:solidFill>
                <a:latin typeface="Arial"/>
                <a:cs typeface="Arial"/>
              </a:rPr>
              <a:t>I did not </a:t>
            </a:r>
            <a:r>
              <a:rPr sz="1100" i="1" spc="-15" dirty="0">
                <a:solidFill>
                  <a:srgbClr val="0072B2"/>
                </a:solidFill>
                <a:latin typeface="Arial"/>
                <a:cs typeface="Arial"/>
              </a:rPr>
              <a:t>buy </a:t>
            </a:r>
            <a:r>
              <a:rPr sz="1100" i="1" spc="-10" dirty="0">
                <a:solidFill>
                  <a:srgbClr val="0072B2"/>
                </a:solidFill>
                <a:latin typeface="Arial"/>
                <a:cs typeface="Arial"/>
              </a:rPr>
              <a:t>one </a:t>
            </a:r>
            <a:r>
              <a:rPr sz="1100" i="1" dirty="0">
                <a:solidFill>
                  <a:srgbClr val="0072B2"/>
                </a:solidFill>
                <a:latin typeface="Arial"/>
                <a:cs typeface="Arial"/>
              </a:rPr>
              <a:t>article </a:t>
            </a:r>
            <a:r>
              <a:rPr sz="1100" i="1" spc="-5" dirty="0">
                <a:solidFill>
                  <a:srgbClr val="0072B2"/>
                </a:solidFill>
                <a:latin typeface="Arial"/>
                <a:cs typeface="Arial"/>
              </a:rPr>
              <a:t>of clothing; I did not </a:t>
            </a:r>
            <a:r>
              <a:rPr sz="1100" i="1" spc="-10" dirty="0">
                <a:solidFill>
                  <a:srgbClr val="0072B2"/>
                </a:solidFill>
                <a:latin typeface="Arial"/>
                <a:cs typeface="Arial"/>
              </a:rPr>
              <a:t>go </a:t>
            </a:r>
            <a:r>
              <a:rPr sz="1100" i="1" spc="-5" dirty="0">
                <a:solidFill>
                  <a:srgbClr val="0072B2"/>
                </a:solidFill>
                <a:latin typeface="Arial"/>
                <a:cs typeface="Arial"/>
              </a:rPr>
              <a:t>to the </a:t>
            </a:r>
            <a:r>
              <a:rPr sz="1100" i="1" spc="-10" dirty="0">
                <a:solidFill>
                  <a:srgbClr val="0072B2"/>
                </a:solidFill>
                <a:latin typeface="Arial"/>
                <a:cs typeface="Arial"/>
              </a:rPr>
              <a:t>movies once.  My </a:t>
            </a:r>
            <a:r>
              <a:rPr sz="1100" i="1" spc="-15" dirty="0">
                <a:solidFill>
                  <a:srgbClr val="0072B2"/>
                </a:solidFill>
                <a:latin typeface="Arial"/>
                <a:cs typeface="Arial"/>
              </a:rPr>
              <a:t>life </a:t>
            </a:r>
            <a:r>
              <a:rPr sz="1100" i="1" spc="-5" dirty="0">
                <a:solidFill>
                  <a:srgbClr val="0072B2"/>
                </a:solidFill>
                <a:latin typeface="Arial"/>
                <a:cs typeface="Arial"/>
              </a:rPr>
              <a:t>has </a:t>
            </a:r>
            <a:r>
              <a:rPr sz="1100" i="1" spc="-10" dirty="0">
                <a:solidFill>
                  <a:srgbClr val="0072B2"/>
                </a:solidFill>
                <a:latin typeface="Arial"/>
                <a:cs typeface="Arial"/>
              </a:rPr>
              <a:t>changed </a:t>
            </a:r>
            <a:r>
              <a:rPr sz="1100" i="1" spc="-25" dirty="0">
                <a:solidFill>
                  <a:srgbClr val="0072B2"/>
                </a:solidFill>
                <a:latin typeface="Arial"/>
                <a:cs typeface="Arial"/>
              </a:rPr>
              <a:t>dramatically.” </a:t>
            </a:r>
            <a:r>
              <a:rPr sz="1100" i="1" spc="-15" dirty="0">
                <a:latin typeface="Arial"/>
                <a:cs typeface="Arial"/>
              </a:rPr>
              <a:t>Before </a:t>
            </a:r>
            <a:r>
              <a:rPr sz="1100" i="1" spc="-5" dirty="0">
                <a:latin typeface="Arial"/>
                <a:cs typeface="Arial"/>
              </a:rPr>
              <a:t>last </a:t>
            </a:r>
            <a:r>
              <a:rPr sz="1100" i="1" spc="-15" dirty="0">
                <a:latin typeface="Arial"/>
                <a:cs typeface="Arial"/>
              </a:rPr>
              <a:t>Jan. </a:t>
            </a:r>
            <a:r>
              <a:rPr sz="1100" i="1" spc="-5" dirty="0">
                <a:latin typeface="Arial"/>
                <a:cs typeface="Arial"/>
              </a:rPr>
              <a:t>1, </a:t>
            </a:r>
            <a:r>
              <a:rPr sz="1100" i="1" spc="-15" dirty="0">
                <a:latin typeface="Arial"/>
                <a:cs typeface="Arial"/>
              </a:rPr>
              <a:t>Ms. </a:t>
            </a:r>
            <a:r>
              <a:rPr sz="1100" i="1" spc="-5" dirty="0">
                <a:latin typeface="Arial"/>
                <a:cs typeface="Arial"/>
              </a:rPr>
              <a:t>Tinberg said, she </a:t>
            </a:r>
            <a:r>
              <a:rPr sz="1100" i="1" spc="-10" dirty="0">
                <a:latin typeface="Arial"/>
                <a:cs typeface="Arial"/>
              </a:rPr>
              <a:t>lived </a:t>
            </a:r>
            <a:r>
              <a:rPr sz="1100" i="1" spc="-5" dirty="0">
                <a:latin typeface="Arial"/>
                <a:cs typeface="Arial"/>
              </a:rPr>
              <a:t>off </a:t>
            </a:r>
            <a:r>
              <a:rPr sz="1100" i="1" spc="-10" dirty="0">
                <a:latin typeface="Arial"/>
                <a:cs typeface="Arial"/>
              </a:rPr>
              <a:t>the  </a:t>
            </a:r>
            <a:r>
              <a:rPr sz="1100" i="1" spc="-5" dirty="0">
                <a:latin typeface="Arial"/>
                <a:cs typeface="Arial"/>
              </a:rPr>
              <a:t>interest from those</a:t>
            </a:r>
            <a:r>
              <a:rPr sz="1100" i="1" spc="-10" dirty="0">
                <a:latin typeface="Arial"/>
                <a:cs typeface="Arial"/>
              </a:rPr>
              <a:t> accounts.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>
              <a:latin typeface="Arial"/>
              <a:cs typeface="Arial"/>
            </a:endParaRPr>
          </a:p>
          <a:p>
            <a:pPr marL="3253740">
              <a:lnSpc>
                <a:spcPct val="100000"/>
              </a:lnSpc>
              <a:spcBef>
                <a:spcPts val="5"/>
              </a:spcBef>
            </a:pPr>
            <a:r>
              <a:rPr sz="1100" spc="-10" dirty="0">
                <a:latin typeface="Arial"/>
                <a:cs typeface="Arial"/>
              </a:rPr>
              <a:t>— </a:t>
            </a:r>
            <a:r>
              <a:rPr sz="1100" spc="-15" dirty="0">
                <a:latin typeface="Arial"/>
                <a:cs typeface="Arial"/>
              </a:rPr>
              <a:t>New </a:t>
            </a:r>
            <a:r>
              <a:rPr sz="1100" spc="-40" dirty="0">
                <a:latin typeface="Arial"/>
                <a:cs typeface="Arial"/>
              </a:rPr>
              <a:t>York </a:t>
            </a:r>
            <a:r>
              <a:rPr sz="1100" spc="-10" dirty="0">
                <a:latin typeface="Arial"/>
                <a:cs typeface="Arial"/>
              </a:rPr>
              <a:t>Times, January </a:t>
            </a:r>
            <a:r>
              <a:rPr sz="1100" spc="-5" dirty="0">
                <a:latin typeface="Arial"/>
                <a:cs typeface="Arial"/>
              </a:rPr>
              <a:t>2,</a:t>
            </a:r>
            <a:r>
              <a:rPr sz="1100" spc="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1992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-5" dirty="0"/>
              <a:t>14</a:t>
            </a:fld>
            <a:r>
              <a:rPr spc="-85" dirty="0"/>
              <a:t> </a:t>
            </a:r>
            <a:r>
              <a:rPr spc="-5" dirty="0"/>
              <a:t>/</a:t>
            </a:r>
            <a:r>
              <a:rPr spc="-85" dirty="0"/>
              <a:t> </a:t>
            </a:r>
            <a:r>
              <a:rPr spc="-5" dirty="0"/>
              <a:t>33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16150" y="1156849"/>
            <a:ext cx="1527810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spc="5" dirty="0"/>
              <a:t>Methodology</a:t>
            </a:r>
            <a:endParaRPr sz="2050"/>
          </a:p>
        </p:txBody>
      </p:sp>
    </p:spTree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-5" dirty="0"/>
              <a:t>15</a:t>
            </a:fld>
            <a:r>
              <a:rPr spc="-85" dirty="0"/>
              <a:t> </a:t>
            </a:r>
            <a:r>
              <a:rPr spc="-5" dirty="0"/>
              <a:t>/</a:t>
            </a:r>
            <a:r>
              <a:rPr spc="-85" dirty="0"/>
              <a:t> </a:t>
            </a:r>
            <a:r>
              <a:rPr spc="-5" dirty="0"/>
              <a:t>33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14"/>
            <a:ext cx="507047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15" dirty="0"/>
              <a:t>Specifying the Causal Question: </a:t>
            </a:r>
            <a:r>
              <a:rPr spc="20" dirty="0"/>
              <a:t>A </a:t>
            </a:r>
            <a:r>
              <a:rPr spc="15" dirty="0"/>
              <a:t>Synthetic Control Approach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85178" y="730947"/>
            <a:ext cx="5008880" cy="168211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0175" indent="-118110">
              <a:lnSpc>
                <a:spcPct val="100000"/>
              </a:lnSpc>
              <a:spcBef>
                <a:spcPts val="90"/>
              </a:spcBef>
              <a:buChar char="•"/>
              <a:tabLst>
                <a:tab pos="130810" algn="l"/>
              </a:tabLst>
            </a:pPr>
            <a:r>
              <a:rPr sz="1100" spc="-20" dirty="0">
                <a:solidFill>
                  <a:srgbClr val="0072B2"/>
                </a:solidFill>
                <a:latin typeface="Arial"/>
                <a:cs typeface="Arial"/>
              </a:rPr>
              <a:t>Treatment: </a:t>
            </a:r>
            <a:r>
              <a:rPr sz="1100" spc="-5" dirty="0">
                <a:latin typeface="Arial"/>
                <a:cs typeface="Arial"/>
              </a:rPr>
              <a:t>Suspension of</a:t>
            </a:r>
            <a:r>
              <a:rPr sz="1100" spc="7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payments</a:t>
            </a:r>
            <a:endParaRPr sz="1100" dirty="0">
              <a:latin typeface="Arial"/>
              <a:cs typeface="Arial"/>
            </a:endParaRPr>
          </a:p>
          <a:p>
            <a:pPr marL="130175" indent="-118110">
              <a:lnSpc>
                <a:spcPct val="100000"/>
              </a:lnSpc>
              <a:spcBef>
                <a:spcPts val="1025"/>
              </a:spcBef>
              <a:buChar char="•"/>
              <a:tabLst>
                <a:tab pos="130810" algn="l"/>
              </a:tabLst>
            </a:pPr>
            <a:r>
              <a:rPr sz="1100" spc="-25" dirty="0">
                <a:solidFill>
                  <a:srgbClr val="0072B2"/>
                </a:solidFill>
                <a:latin typeface="Arial"/>
                <a:cs typeface="Arial"/>
              </a:rPr>
              <a:t>Treated </a:t>
            </a:r>
            <a:r>
              <a:rPr sz="1100" spc="-5" dirty="0">
                <a:solidFill>
                  <a:srgbClr val="0072B2"/>
                </a:solidFill>
                <a:latin typeface="Arial"/>
                <a:cs typeface="Arial"/>
              </a:rPr>
              <a:t>unit: </a:t>
            </a:r>
            <a:r>
              <a:rPr sz="1100" spc="-10" dirty="0">
                <a:latin typeface="Arial"/>
                <a:cs typeface="Arial"/>
              </a:rPr>
              <a:t>Rhode</a:t>
            </a:r>
            <a:r>
              <a:rPr sz="1100" spc="8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Island</a:t>
            </a:r>
            <a:endParaRPr sz="1100" dirty="0">
              <a:latin typeface="Arial"/>
              <a:cs typeface="Arial"/>
            </a:endParaRPr>
          </a:p>
          <a:p>
            <a:pPr marL="130175" indent="-118110">
              <a:lnSpc>
                <a:spcPct val="100000"/>
              </a:lnSpc>
              <a:spcBef>
                <a:spcPts val="1030"/>
              </a:spcBef>
              <a:buChar char="•"/>
              <a:tabLst>
                <a:tab pos="130810" algn="l"/>
              </a:tabLst>
            </a:pPr>
            <a:r>
              <a:rPr sz="1100" spc="-5" dirty="0">
                <a:solidFill>
                  <a:srgbClr val="0072B2"/>
                </a:solidFill>
                <a:latin typeface="Arial"/>
                <a:cs typeface="Arial"/>
              </a:rPr>
              <a:t>Control unit:</a:t>
            </a:r>
            <a:r>
              <a:rPr sz="1100" spc="60" dirty="0">
                <a:solidFill>
                  <a:srgbClr val="0072B2"/>
                </a:solidFill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unclear</a:t>
            </a:r>
            <a:endParaRPr sz="1100" dirty="0">
              <a:latin typeface="Arial"/>
              <a:cs typeface="Arial"/>
            </a:endParaRPr>
          </a:p>
          <a:p>
            <a:pPr marL="130175" indent="-118110">
              <a:lnSpc>
                <a:spcPct val="100000"/>
              </a:lnSpc>
              <a:spcBef>
                <a:spcPts val="1025"/>
              </a:spcBef>
              <a:buChar char="•"/>
              <a:tabLst>
                <a:tab pos="130810" algn="l"/>
              </a:tabLst>
            </a:pPr>
            <a:r>
              <a:rPr sz="1100" u="sng" spc="-5" dirty="0">
                <a:solidFill>
                  <a:srgbClr val="0072B2"/>
                </a:solidFill>
                <a:uFill>
                  <a:solidFill>
                    <a:srgbClr val="0072B2"/>
                  </a:solidFill>
                </a:uFill>
                <a:latin typeface="Arial"/>
                <a:cs typeface="Arial"/>
              </a:rPr>
              <a:t>Ideal</a:t>
            </a:r>
            <a:r>
              <a:rPr sz="1100" spc="-5" dirty="0">
                <a:solidFill>
                  <a:srgbClr val="0072B2"/>
                </a:solidFill>
                <a:latin typeface="Arial"/>
                <a:cs typeface="Arial"/>
              </a:rPr>
              <a:t> control unit: </a:t>
            </a:r>
            <a:r>
              <a:rPr sz="1100" spc="-10" dirty="0">
                <a:latin typeface="Arial"/>
                <a:cs typeface="Arial"/>
              </a:rPr>
              <a:t>hypothetical Rhode </a:t>
            </a:r>
            <a:r>
              <a:rPr sz="1100" spc="-5" dirty="0">
                <a:latin typeface="Arial"/>
                <a:cs typeface="Arial"/>
              </a:rPr>
              <a:t>Island without </a:t>
            </a:r>
            <a:r>
              <a:rPr sz="1100" spc="-10" dirty="0">
                <a:latin typeface="Arial"/>
                <a:cs typeface="Arial"/>
              </a:rPr>
              <a:t>payments</a:t>
            </a:r>
            <a:r>
              <a:rPr sz="1100" spc="7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suspension</a:t>
            </a:r>
            <a:endParaRPr sz="1100" dirty="0">
              <a:latin typeface="Arial"/>
              <a:cs typeface="Arial"/>
            </a:endParaRPr>
          </a:p>
          <a:p>
            <a:pPr marL="130175" indent="-118110">
              <a:lnSpc>
                <a:spcPct val="100000"/>
              </a:lnSpc>
              <a:spcBef>
                <a:spcPts val="1030"/>
              </a:spcBef>
              <a:buChar char="•"/>
              <a:tabLst>
                <a:tab pos="130810" algn="l"/>
              </a:tabLst>
            </a:pPr>
            <a:r>
              <a:rPr sz="1100" spc="-5" dirty="0">
                <a:solidFill>
                  <a:srgbClr val="0072B2"/>
                </a:solidFill>
                <a:latin typeface="Arial"/>
                <a:cs typeface="Arial"/>
              </a:rPr>
              <a:t>Solution: </a:t>
            </a:r>
            <a:r>
              <a:rPr sz="1100" spc="-5" dirty="0">
                <a:latin typeface="Arial"/>
                <a:cs typeface="Arial"/>
              </a:rPr>
              <a:t>Synthetic control created from </a:t>
            </a:r>
            <a:r>
              <a:rPr sz="1100" spc="-20" dirty="0">
                <a:latin typeface="Arial"/>
                <a:cs typeface="Arial"/>
              </a:rPr>
              <a:t>convex </a:t>
            </a:r>
            <a:r>
              <a:rPr sz="1100" spc="-5" dirty="0">
                <a:latin typeface="Arial"/>
                <a:cs typeface="Arial"/>
              </a:rPr>
              <a:t>combination of untreated</a:t>
            </a:r>
            <a:r>
              <a:rPr sz="1100" spc="2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states</a:t>
            </a:r>
            <a:endParaRPr sz="1100" dirty="0">
              <a:latin typeface="Arial"/>
              <a:cs typeface="Arial"/>
            </a:endParaRPr>
          </a:p>
          <a:p>
            <a:pPr marL="130175" indent="-118110">
              <a:lnSpc>
                <a:spcPct val="100000"/>
              </a:lnSpc>
              <a:spcBef>
                <a:spcPts val="1025"/>
              </a:spcBef>
              <a:buChar char="•"/>
              <a:tabLst>
                <a:tab pos="130810" algn="l"/>
              </a:tabLst>
            </a:pPr>
            <a:r>
              <a:rPr sz="1100" spc="-15" dirty="0">
                <a:solidFill>
                  <a:srgbClr val="0072B2"/>
                </a:solidFill>
                <a:latin typeface="Arial"/>
                <a:cs typeface="Arial"/>
              </a:rPr>
              <a:t>Novel Bayesian </a:t>
            </a:r>
            <a:r>
              <a:rPr sz="1100" spc="-10" dirty="0">
                <a:solidFill>
                  <a:srgbClr val="0072B2"/>
                </a:solidFill>
                <a:latin typeface="Arial"/>
                <a:cs typeface="Arial"/>
              </a:rPr>
              <a:t>method </a:t>
            </a:r>
            <a:r>
              <a:rPr sz="1100" spc="-10" dirty="0">
                <a:latin typeface="Arial"/>
                <a:cs typeface="Arial"/>
              </a:rPr>
              <a:t>based on </a:t>
            </a:r>
            <a:r>
              <a:rPr sz="1100" spc="-5" dirty="0">
                <a:latin typeface="Arial"/>
                <a:cs typeface="Arial"/>
              </a:rPr>
              <a:t>Abadie </a:t>
            </a:r>
            <a:r>
              <a:rPr sz="1100" spc="-10" dirty="0">
                <a:latin typeface="Arial"/>
                <a:cs typeface="Arial"/>
              </a:rPr>
              <a:t>and </a:t>
            </a:r>
            <a:r>
              <a:rPr sz="1100" spc="-5" dirty="0">
                <a:latin typeface="Arial"/>
                <a:cs typeface="Arial"/>
              </a:rPr>
              <a:t>Gardeazabal</a:t>
            </a:r>
            <a:r>
              <a:rPr sz="1100" spc="3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  <a:hlinkClick r:id="rId2" action="ppaction://hlinksldjump"/>
              </a:rPr>
              <a:t>(2003)</a:t>
            </a:r>
            <a:endParaRPr sz="11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-5" dirty="0"/>
              <a:t>16</a:t>
            </a:fld>
            <a:r>
              <a:rPr spc="-85" dirty="0"/>
              <a:t> </a:t>
            </a:r>
            <a:r>
              <a:rPr spc="-5" dirty="0"/>
              <a:t>/</a:t>
            </a:r>
            <a:r>
              <a:rPr spc="-85" dirty="0"/>
              <a:t> </a:t>
            </a:r>
            <a:r>
              <a:rPr spc="-5" dirty="0"/>
              <a:t>33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15" dirty="0"/>
              <a:t>The Synthetic Control</a:t>
            </a:r>
            <a:r>
              <a:rPr spc="-60" dirty="0"/>
              <a:t> </a:t>
            </a:r>
            <a:r>
              <a:rPr spc="15" dirty="0"/>
              <a:t>Method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5844" y="303426"/>
            <a:ext cx="3668395" cy="10020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100" spc="-5" dirty="0">
                <a:solidFill>
                  <a:srgbClr val="0072B2"/>
                </a:solidFill>
                <a:latin typeface="Arial"/>
                <a:cs typeface="Arial"/>
              </a:rPr>
              <a:t>Pre-treatment</a:t>
            </a:r>
            <a:endParaRPr sz="1100" dirty="0">
              <a:latin typeface="Arial"/>
              <a:cs typeface="Arial"/>
            </a:endParaRPr>
          </a:p>
          <a:p>
            <a:pPr marL="289560" indent="-118745">
              <a:lnSpc>
                <a:spcPct val="100000"/>
              </a:lnSpc>
              <a:spcBef>
                <a:spcPts val="605"/>
              </a:spcBef>
              <a:buChar char="•"/>
              <a:tabLst>
                <a:tab pos="290195" algn="l"/>
              </a:tabLst>
            </a:pPr>
            <a:r>
              <a:rPr sz="1100" spc="-10" dirty="0">
                <a:solidFill>
                  <a:srgbClr val="0072B2"/>
                </a:solidFill>
                <a:latin typeface="Arial"/>
                <a:cs typeface="Arial"/>
              </a:rPr>
              <a:t>Outcome </a:t>
            </a:r>
            <a:r>
              <a:rPr sz="1100" spc="-5" dirty="0">
                <a:solidFill>
                  <a:srgbClr val="0072B2"/>
                </a:solidFill>
                <a:latin typeface="Arial"/>
                <a:cs typeface="Arial"/>
              </a:rPr>
              <a:t>of interest: </a:t>
            </a:r>
            <a:r>
              <a:rPr sz="1100" spc="-10" dirty="0">
                <a:latin typeface="Arial"/>
                <a:cs typeface="Arial"/>
              </a:rPr>
              <a:t>unemployment </a:t>
            </a:r>
            <a:r>
              <a:rPr sz="1100" spc="-5" dirty="0">
                <a:latin typeface="Arial"/>
                <a:cs typeface="Arial"/>
              </a:rPr>
              <a:t>in </a:t>
            </a:r>
            <a:r>
              <a:rPr sz="1100" spc="-10" dirty="0">
                <a:latin typeface="Arial"/>
                <a:cs typeface="Arial"/>
              </a:rPr>
              <a:t>Rhode </a:t>
            </a:r>
            <a:r>
              <a:rPr sz="1100" spc="-5" dirty="0">
                <a:latin typeface="Arial"/>
                <a:cs typeface="Arial"/>
              </a:rPr>
              <a:t>Island</a:t>
            </a:r>
            <a:r>
              <a:rPr sz="1100" spc="85" dirty="0">
                <a:latin typeface="Arial"/>
                <a:cs typeface="Arial"/>
              </a:rPr>
              <a:t> </a:t>
            </a:r>
            <a:r>
              <a:rPr sz="1100" i="1" spc="-10" dirty="0">
                <a:latin typeface="Book Antiqua"/>
                <a:cs typeface="Book Antiqua"/>
              </a:rPr>
              <a:t>Y</a:t>
            </a:r>
            <a:endParaRPr sz="1100" dirty="0">
              <a:latin typeface="Book Antiqua"/>
              <a:cs typeface="Book Antiqua"/>
            </a:endParaRPr>
          </a:p>
          <a:p>
            <a:pPr marL="289560" indent="-118745">
              <a:lnSpc>
                <a:spcPct val="100000"/>
              </a:lnSpc>
              <a:spcBef>
                <a:spcPts val="600"/>
              </a:spcBef>
              <a:buChar char="•"/>
              <a:tabLst>
                <a:tab pos="290195" algn="l"/>
              </a:tabLst>
            </a:pPr>
            <a:r>
              <a:rPr sz="1100" spc="-5" dirty="0">
                <a:solidFill>
                  <a:srgbClr val="0072B2"/>
                </a:solidFill>
                <a:latin typeface="Arial"/>
                <a:cs typeface="Arial"/>
              </a:rPr>
              <a:t>Predictors: </a:t>
            </a:r>
            <a:r>
              <a:rPr sz="1100" spc="-10" dirty="0">
                <a:latin typeface="Arial"/>
                <a:cs typeface="Arial"/>
              </a:rPr>
              <a:t>unemployment </a:t>
            </a:r>
            <a:r>
              <a:rPr sz="1100" spc="-5" dirty="0">
                <a:latin typeface="Arial"/>
                <a:cs typeface="Arial"/>
              </a:rPr>
              <a:t>in remaining </a:t>
            </a:r>
            <a:r>
              <a:rPr sz="1100" i="1" spc="-5" dirty="0">
                <a:latin typeface="Book Antiqua"/>
                <a:cs typeface="Book Antiqua"/>
              </a:rPr>
              <a:t>J </a:t>
            </a:r>
            <a:r>
              <a:rPr sz="1100" spc="25" dirty="0">
                <a:latin typeface="MathJax_Main"/>
                <a:cs typeface="MathJax_Main"/>
              </a:rPr>
              <a:t>= </a:t>
            </a:r>
            <a:r>
              <a:rPr sz="1100" spc="-5" dirty="0">
                <a:latin typeface="Book Antiqua"/>
                <a:cs typeface="Book Antiqua"/>
              </a:rPr>
              <a:t>49 </a:t>
            </a:r>
            <a:r>
              <a:rPr sz="1100" spc="-5" dirty="0">
                <a:latin typeface="Arial"/>
                <a:cs typeface="Arial"/>
              </a:rPr>
              <a:t>states</a:t>
            </a:r>
            <a:r>
              <a:rPr sz="1100" spc="140" dirty="0">
                <a:latin typeface="Arial"/>
                <a:cs typeface="Arial"/>
              </a:rPr>
              <a:t> </a:t>
            </a:r>
            <a:r>
              <a:rPr sz="1100" b="1" spc="-10" dirty="0">
                <a:latin typeface="Lucida Sans"/>
                <a:cs typeface="Lucida Sans"/>
              </a:rPr>
              <a:t>X</a:t>
            </a:r>
            <a:endParaRPr sz="1100" dirty="0">
              <a:latin typeface="Lucida Sans"/>
              <a:cs typeface="Lucida Sans"/>
            </a:endParaRPr>
          </a:p>
          <a:p>
            <a:pPr marL="289560" indent="-118745">
              <a:lnSpc>
                <a:spcPct val="100000"/>
              </a:lnSpc>
              <a:spcBef>
                <a:spcPts val="605"/>
              </a:spcBef>
              <a:buChar char="•"/>
              <a:tabLst>
                <a:tab pos="290195" algn="l"/>
              </a:tabLst>
            </a:pPr>
            <a:r>
              <a:rPr sz="1100" spc="-10" dirty="0">
                <a:solidFill>
                  <a:srgbClr val="0072B2"/>
                </a:solidFill>
                <a:latin typeface="Arial"/>
                <a:cs typeface="Arial"/>
              </a:rPr>
              <a:t>Objective: </a:t>
            </a:r>
            <a:r>
              <a:rPr sz="1100" spc="-5" dirty="0">
                <a:latin typeface="Arial"/>
                <a:cs typeface="Arial"/>
              </a:rPr>
              <a:t>Find </a:t>
            </a:r>
            <a:r>
              <a:rPr sz="1100" spc="-10" dirty="0">
                <a:latin typeface="Arial"/>
                <a:cs typeface="Arial"/>
              </a:rPr>
              <a:t>weights </a:t>
            </a:r>
            <a:r>
              <a:rPr sz="1100" i="1" spc="-295" dirty="0">
                <a:latin typeface="Book Antiqua"/>
                <a:cs typeface="Book Antiqua"/>
              </a:rPr>
              <a:t>w</a:t>
            </a:r>
            <a:r>
              <a:rPr sz="1100" spc="-295" dirty="0">
                <a:latin typeface="Book Antiqua"/>
                <a:cs typeface="Book Antiqua"/>
              </a:rPr>
              <a:t>ˆ</a:t>
            </a:r>
            <a:r>
              <a:rPr sz="1100" spc="235" dirty="0">
                <a:latin typeface="Book Antiqua"/>
                <a:cs typeface="Book Antiqua"/>
              </a:rPr>
              <a:t> </a:t>
            </a:r>
            <a:r>
              <a:rPr sz="1100" spc="-5" dirty="0">
                <a:latin typeface="Arial"/>
                <a:cs typeface="Arial"/>
              </a:rPr>
              <a:t>so that </a:t>
            </a:r>
            <a:r>
              <a:rPr sz="1100" b="1" spc="-200" dirty="0">
                <a:latin typeface="Lucida Sans"/>
                <a:cs typeface="Lucida Sans"/>
              </a:rPr>
              <a:t>X</a:t>
            </a:r>
            <a:r>
              <a:rPr sz="1100" i="1" spc="-200" dirty="0">
                <a:latin typeface="Book Antiqua"/>
                <a:cs typeface="Book Antiqua"/>
              </a:rPr>
              <a:t>w</a:t>
            </a:r>
            <a:r>
              <a:rPr sz="1100" spc="-200" dirty="0">
                <a:latin typeface="Book Antiqua"/>
                <a:cs typeface="Book Antiqua"/>
              </a:rPr>
              <a:t>ˆ </a:t>
            </a:r>
            <a:r>
              <a:rPr sz="1100" spc="-10" dirty="0">
                <a:latin typeface="Arial"/>
                <a:cs typeface="Arial"/>
              </a:rPr>
              <a:t>approximates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i="1" spc="-10" dirty="0">
                <a:latin typeface="Book Antiqua"/>
                <a:cs typeface="Book Antiqua"/>
              </a:rPr>
              <a:t>Y</a:t>
            </a:r>
            <a:endParaRPr sz="1100" dirty="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92846" y="1490648"/>
            <a:ext cx="57023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5" dirty="0">
                <a:latin typeface="Arial"/>
                <a:cs typeface="Arial"/>
              </a:rPr>
              <a:t>minimi</a:t>
            </a:r>
            <a:r>
              <a:rPr sz="1100" spc="-25" dirty="0">
                <a:latin typeface="Arial"/>
                <a:cs typeface="Arial"/>
              </a:rPr>
              <a:t>z</a:t>
            </a:r>
            <a:r>
              <a:rPr sz="1100" spc="-10" dirty="0">
                <a:latin typeface="Arial"/>
                <a:cs typeface="Arial"/>
              </a:rPr>
              <a:t>e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28482" y="1613393"/>
            <a:ext cx="9906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i="1" spc="-5" dirty="0">
                <a:latin typeface="Book Antiqua"/>
                <a:cs typeface="Book Antiqua"/>
              </a:rPr>
              <a:t>w</a:t>
            </a:r>
            <a:endParaRPr sz="800">
              <a:latin typeface="Book Antiqua"/>
              <a:cs typeface="Book Antiqu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74239" y="1484829"/>
            <a:ext cx="2008505" cy="73152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135"/>
              </a:spcBef>
            </a:pPr>
            <a:r>
              <a:rPr sz="1100" spc="5" dirty="0">
                <a:latin typeface="MathJax_Main"/>
                <a:cs typeface="MathJax_Main"/>
              </a:rPr>
              <a:t>(</a:t>
            </a:r>
            <a:r>
              <a:rPr sz="1100" i="1" spc="5" dirty="0">
                <a:latin typeface="Book Antiqua"/>
                <a:cs typeface="Book Antiqua"/>
              </a:rPr>
              <a:t>Y</a:t>
            </a:r>
            <a:r>
              <a:rPr sz="1100" i="1" spc="-50" dirty="0">
                <a:latin typeface="Book Antiqua"/>
                <a:cs typeface="Book Antiqua"/>
              </a:rPr>
              <a:t> </a:t>
            </a:r>
            <a:r>
              <a:rPr sz="1100" spc="5" dirty="0">
                <a:latin typeface="Lucida Sans Unicode"/>
                <a:cs typeface="Lucida Sans Unicode"/>
              </a:rPr>
              <a:t>−</a:t>
            </a:r>
            <a:r>
              <a:rPr sz="1100" spc="-125" dirty="0">
                <a:latin typeface="Lucida Sans Unicode"/>
                <a:cs typeface="Lucida Sans Unicode"/>
              </a:rPr>
              <a:t> </a:t>
            </a:r>
            <a:r>
              <a:rPr sz="1100" b="1" spc="-65" dirty="0">
                <a:latin typeface="Lucida Sans"/>
                <a:cs typeface="Lucida Sans"/>
              </a:rPr>
              <a:t>X</a:t>
            </a:r>
            <a:r>
              <a:rPr sz="1100" i="1" spc="-65" dirty="0">
                <a:latin typeface="Book Antiqua"/>
                <a:cs typeface="Book Antiqua"/>
              </a:rPr>
              <a:t>w</a:t>
            </a:r>
            <a:r>
              <a:rPr sz="1100" spc="-65" dirty="0">
                <a:latin typeface="MathJax_Main"/>
                <a:cs typeface="MathJax_Main"/>
              </a:rPr>
              <a:t>)</a:t>
            </a:r>
            <a:r>
              <a:rPr sz="1200" spc="-97" baseline="31250" dirty="0">
                <a:latin typeface="Lucida Sans Unicode"/>
                <a:cs typeface="Lucida Sans Unicode"/>
              </a:rPr>
              <a:t>1</a:t>
            </a:r>
            <a:r>
              <a:rPr sz="1200" spc="-270" baseline="31250" dirty="0">
                <a:latin typeface="Lucida Sans Unicode"/>
                <a:cs typeface="Lucida Sans Unicode"/>
              </a:rPr>
              <a:t> </a:t>
            </a:r>
            <a:r>
              <a:rPr sz="1100" spc="5" dirty="0">
                <a:latin typeface="MathJax_Main"/>
                <a:cs typeface="MathJax_Main"/>
              </a:rPr>
              <a:t>(</a:t>
            </a:r>
            <a:r>
              <a:rPr sz="1100" i="1" spc="5" dirty="0">
                <a:latin typeface="Book Antiqua"/>
                <a:cs typeface="Book Antiqua"/>
              </a:rPr>
              <a:t>Y</a:t>
            </a:r>
            <a:r>
              <a:rPr sz="1100" i="1" spc="-50" dirty="0">
                <a:latin typeface="Book Antiqua"/>
                <a:cs typeface="Book Antiqua"/>
              </a:rPr>
              <a:t> </a:t>
            </a:r>
            <a:r>
              <a:rPr sz="1100" spc="5" dirty="0">
                <a:latin typeface="Lucida Sans Unicode"/>
                <a:cs typeface="Lucida Sans Unicode"/>
              </a:rPr>
              <a:t>−</a:t>
            </a:r>
            <a:r>
              <a:rPr sz="1100" spc="-125" dirty="0">
                <a:latin typeface="Lucida Sans Unicode"/>
                <a:cs typeface="Lucida Sans Unicode"/>
              </a:rPr>
              <a:t> </a:t>
            </a:r>
            <a:r>
              <a:rPr sz="1100" b="1" dirty="0">
                <a:latin typeface="Lucida Sans"/>
                <a:cs typeface="Lucida Sans"/>
              </a:rPr>
              <a:t>X</a:t>
            </a:r>
            <a:r>
              <a:rPr sz="1100" i="1" dirty="0">
                <a:latin typeface="Book Antiqua"/>
                <a:cs typeface="Book Antiqua"/>
              </a:rPr>
              <a:t>w</a:t>
            </a:r>
            <a:r>
              <a:rPr sz="1100" dirty="0">
                <a:latin typeface="MathJax_Main"/>
                <a:cs typeface="MathJax_Main"/>
              </a:rPr>
              <a:t>)</a:t>
            </a:r>
            <a:endParaRPr sz="1100">
              <a:latin typeface="MathJax_Main"/>
              <a:cs typeface="MathJax_Main"/>
            </a:endParaRPr>
          </a:p>
          <a:p>
            <a:pPr marL="901065" algn="ctr">
              <a:lnSpc>
                <a:spcPts val="750"/>
              </a:lnSpc>
              <a:spcBef>
                <a:spcPts val="830"/>
              </a:spcBef>
            </a:pPr>
            <a:r>
              <a:rPr sz="800" i="1" spc="-5" dirty="0">
                <a:latin typeface="Book Antiqua"/>
                <a:cs typeface="Book Antiqua"/>
              </a:rPr>
              <a:t>J</a:t>
            </a:r>
            <a:endParaRPr sz="800">
              <a:latin typeface="Book Antiqua"/>
              <a:cs typeface="Book Antiqua"/>
            </a:endParaRPr>
          </a:p>
          <a:p>
            <a:pPr marL="50800">
              <a:lnSpc>
                <a:spcPts val="1590"/>
              </a:lnSpc>
            </a:pPr>
            <a:r>
              <a:rPr sz="1100" i="1" spc="-5" dirty="0">
                <a:latin typeface="Book Antiqua"/>
                <a:cs typeface="Book Antiqua"/>
              </a:rPr>
              <a:t>w</a:t>
            </a:r>
            <a:r>
              <a:rPr sz="1200" i="1" spc="-7" baseline="-13888" dirty="0">
                <a:latin typeface="Book Antiqua"/>
                <a:cs typeface="Book Antiqua"/>
              </a:rPr>
              <a:t>j </a:t>
            </a:r>
            <a:r>
              <a:rPr sz="1100" spc="5" dirty="0">
                <a:latin typeface="Lucida Sans Unicode"/>
                <a:cs typeface="Lucida Sans Unicode"/>
              </a:rPr>
              <a:t>≥ </a:t>
            </a:r>
            <a:r>
              <a:rPr sz="1100" spc="-5" dirty="0">
                <a:latin typeface="Book Antiqua"/>
                <a:cs typeface="Book Antiqua"/>
              </a:rPr>
              <a:t>0, </a:t>
            </a:r>
            <a:r>
              <a:rPr sz="1100" i="1" spc="-5" dirty="0">
                <a:latin typeface="Book Antiqua"/>
                <a:cs typeface="Book Antiqua"/>
              </a:rPr>
              <a:t>j </a:t>
            </a:r>
            <a:r>
              <a:rPr sz="1100" spc="25" dirty="0">
                <a:latin typeface="MathJax_Main"/>
                <a:cs typeface="MathJax_Main"/>
              </a:rPr>
              <a:t>= </a:t>
            </a:r>
            <a:r>
              <a:rPr sz="1100" spc="-5" dirty="0">
                <a:latin typeface="Book Antiqua"/>
                <a:cs typeface="Book Antiqua"/>
              </a:rPr>
              <a:t>1, 2, ..., </a:t>
            </a:r>
            <a:r>
              <a:rPr sz="1100" i="1" spc="5" dirty="0">
                <a:latin typeface="Book Antiqua"/>
                <a:cs typeface="Book Antiqua"/>
              </a:rPr>
              <a:t>J</a:t>
            </a:r>
            <a:r>
              <a:rPr sz="1100" spc="5" dirty="0">
                <a:latin typeface="Book Antiqua"/>
                <a:cs typeface="Book Antiqua"/>
              </a:rPr>
              <a:t>,</a:t>
            </a:r>
            <a:r>
              <a:rPr sz="1100" spc="285" dirty="0">
                <a:latin typeface="Book Antiqua"/>
                <a:cs typeface="Book Antiqua"/>
              </a:rPr>
              <a:t> </a:t>
            </a:r>
            <a:r>
              <a:rPr sz="2250" spc="532" baseline="-9259" dirty="0">
                <a:latin typeface="Calibri"/>
                <a:cs typeface="Calibri"/>
              </a:rPr>
              <a:t>∑ </a:t>
            </a:r>
            <a:r>
              <a:rPr sz="1100" i="1" spc="-5" dirty="0">
                <a:latin typeface="Book Antiqua"/>
                <a:cs typeface="Book Antiqua"/>
              </a:rPr>
              <a:t>w</a:t>
            </a:r>
            <a:r>
              <a:rPr sz="1200" i="1" spc="-7" baseline="-13888" dirty="0">
                <a:latin typeface="Book Antiqua"/>
                <a:cs typeface="Book Antiqua"/>
              </a:rPr>
              <a:t>j </a:t>
            </a:r>
            <a:r>
              <a:rPr sz="1100" spc="25" dirty="0">
                <a:latin typeface="MathJax_Main"/>
                <a:cs typeface="MathJax_Main"/>
              </a:rPr>
              <a:t>=</a:t>
            </a:r>
            <a:r>
              <a:rPr sz="1100" spc="-165" dirty="0">
                <a:latin typeface="MathJax_Main"/>
                <a:cs typeface="MathJax_Main"/>
              </a:rPr>
              <a:t> </a:t>
            </a:r>
            <a:r>
              <a:rPr sz="1100" spc="-5" dirty="0">
                <a:latin typeface="Book Antiqua"/>
                <a:cs typeface="Book Antiqua"/>
              </a:rPr>
              <a:t>1</a:t>
            </a:r>
            <a:endParaRPr sz="1100">
              <a:latin typeface="Book Antiqua"/>
              <a:cs typeface="Book Antiqua"/>
            </a:endParaRPr>
          </a:p>
          <a:p>
            <a:pPr marL="903605" algn="ctr">
              <a:lnSpc>
                <a:spcPct val="100000"/>
              </a:lnSpc>
              <a:spcBef>
                <a:spcPts val="65"/>
              </a:spcBef>
            </a:pPr>
            <a:r>
              <a:rPr sz="800" i="1" spc="10" dirty="0">
                <a:latin typeface="Book Antiqua"/>
                <a:cs typeface="Book Antiqua"/>
              </a:rPr>
              <a:t>j</a:t>
            </a:r>
            <a:r>
              <a:rPr sz="800" spc="10" dirty="0">
                <a:latin typeface="MathJax_Main"/>
                <a:cs typeface="MathJax_Main"/>
              </a:rPr>
              <a:t>=</a:t>
            </a:r>
            <a:r>
              <a:rPr sz="800" spc="10" dirty="0">
                <a:latin typeface="Book Antiqua"/>
                <a:cs typeface="Book Antiqua"/>
              </a:rPr>
              <a:t>1</a:t>
            </a:r>
            <a:endParaRPr sz="800">
              <a:latin typeface="Book Antiqua"/>
              <a:cs typeface="Book Antiqu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92846" y="1883738"/>
            <a:ext cx="61849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5" dirty="0">
                <a:latin typeface="Arial"/>
                <a:cs typeface="Arial"/>
              </a:rPr>
              <a:t>subject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to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3144" y="2210093"/>
            <a:ext cx="3935729" cy="669925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45"/>
              </a:spcBef>
            </a:pPr>
            <a:r>
              <a:rPr sz="1100" spc="-10" dirty="0">
                <a:solidFill>
                  <a:srgbClr val="0072B2"/>
                </a:solidFill>
                <a:latin typeface="Arial"/>
                <a:cs typeface="Arial"/>
              </a:rPr>
              <a:t>Post-treatment</a:t>
            </a:r>
            <a:endParaRPr sz="1100" dirty="0">
              <a:latin typeface="Arial"/>
              <a:cs typeface="Arial"/>
            </a:endParaRPr>
          </a:p>
          <a:p>
            <a:pPr marL="1020444" algn="ctr">
              <a:lnSpc>
                <a:spcPts val="894"/>
              </a:lnSpc>
              <a:spcBef>
                <a:spcPts val="330"/>
              </a:spcBef>
            </a:pPr>
            <a:r>
              <a:rPr sz="800" i="1" spc="-5" dirty="0">
                <a:latin typeface="Book Antiqua"/>
                <a:cs typeface="Book Antiqua"/>
              </a:rPr>
              <a:t>J</a:t>
            </a:r>
            <a:endParaRPr sz="800" dirty="0">
              <a:latin typeface="Book Antiqua"/>
              <a:cs typeface="Book Antiqua"/>
            </a:endParaRPr>
          </a:p>
          <a:p>
            <a:pPr marL="302260" indent="-118745">
              <a:lnSpc>
                <a:spcPts val="1185"/>
              </a:lnSpc>
              <a:buClr>
                <a:srgbClr val="0072B2"/>
              </a:buClr>
              <a:buChar char="•"/>
              <a:tabLst>
                <a:tab pos="302895" algn="l"/>
              </a:tabLst>
            </a:pPr>
            <a:r>
              <a:rPr sz="1650" spc="-7" baseline="5050" dirty="0">
                <a:latin typeface="Arial"/>
                <a:cs typeface="Arial"/>
              </a:rPr>
              <a:t>Synthetic control outcome: </a:t>
            </a:r>
            <a:r>
              <a:rPr sz="1650" i="1" spc="-7" baseline="5050" dirty="0">
                <a:latin typeface="Book Antiqua"/>
                <a:cs typeface="Book Antiqua"/>
              </a:rPr>
              <a:t>Y</a:t>
            </a:r>
            <a:r>
              <a:rPr sz="1200" i="1" spc="-7" baseline="-6944" dirty="0">
                <a:latin typeface="Book Antiqua"/>
                <a:cs typeface="Book Antiqua"/>
              </a:rPr>
              <a:t>SC </a:t>
            </a:r>
            <a:r>
              <a:rPr sz="1650" spc="37" baseline="5050" dirty="0">
                <a:latin typeface="MathJax_Main"/>
                <a:cs typeface="MathJax_Main"/>
              </a:rPr>
              <a:t>= </a:t>
            </a:r>
            <a:r>
              <a:rPr sz="1100" spc="240" dirty="0">
                <a:latin typeface="Calibri"/>
                <a:cs typeface="Calibri"/>
              </a:rPr>
              <a:t>∑ </a:t>
            </a:r>
            <a:r>
              <a:rPr sz="1650" i="1" spc="-75" baseline="5050" dirty="0">
                <a:latin typeface="Book Antiqua"/>
                <a:cs typeface="Book Antiqua"/>
              </a:rPr>
              <a:t>w</a:t>
            </a:r>
            <a:r>
              <a:rPr sz="1650" spc="-75" baseline="5050" dirty="0">
                <a:latin typeface="Book Antiqua"/>
                <a:cs typeface="Book Antiqua"/>
              </a:rPr>
              <a:t>ˆ</a:t>
            </a:r>
            <a:r>
              <a:rPr sz="1200" i="1" spc="-75" baseline="-6944" dirty="0">
                <a:latin typeface="Book Antiqua"/>
                <a:cs typeface="Book Antiqua"/>
              </a:rPr>
              <a:t>j</a:t>
            </a:r>
            <a:r>
              <a:rPr sz="1650" i="1" spc="-75" baseline="5050" dirty="0">
                <a:latin typeface="Book Antiqua"/>
                <a:cs typeface="Book Antiqua"/>
              </a:rPr>
              <a:t>X</a:t>
            </a:r>
            <a:r>
              <a:rPr sz="1200" i="1" spc="-75" baseline="-6944" dirty="0">
                <a:latin typeface="Book Antiqua"/>
                <a:cs typeface="Book Antiqua"/>
              </a:rPr>
              <a:t>j</a:t>
            </a:r>
            <a:r>
              <a:rPr sz="1650" spc="-75" baseline="5050" dirty="0">
                <a:latin typeface="Arial"/>
                <a:cs typeface="Arial"/>
              </a:rPr>
              <a:t>, </a:t>
            </a:r>
            <a:r>
              <a:rPr sz="1650" spc="-15" baseline="5050" dirty="0">
                <a:latin typeface="Arial"/>
                <a:cs typeface="Arial"/>
              </a:rPr>
              <a:t>compare </a:t>
            </a:r>
            <a:r>
              <a:rPr sz="1650" spc="-7" baseline="5050" dirty="0">
                <a:latin typeface="Arial"/>
                <a:cs typeface="Arial"/>
              </a:rPr>
              <a:t>with</a:t>
            </a:r>
            <a:r>
              <a:rPr sz="1650" spc="-127" baseline="5050" dirty="0">
                <a:latin typeface="Arial"/>
                <a:cs typeface="Arial"/>
              </a:rPr>
              <a:t> </a:t>
            </a:r>
            <a:r>
              <a:rPr sz="1650" i="1" spc="-15" baseline="5050" dirty="0">
                <a:latin typeface="Book Antiqua"/>
                <a:cs typeface="Book Antiqua"/>
              </a:rPr>
              <a:t>Y</a:t>
            </a:r>
            <a:endParaRPr sz="1650" baseline="5050" dirty="0">
              <a:latin typeface="Book Antiqua"/>
              <a:cs typeface="Book Antiqua"/>
            </a:endParaRPr>
          </a:p>
          <a:p>
            <a:pPr marL="1022985" algn="ctr">
              <a:lnSpc>
                <a:spcPts val="890"/>
              </a:lnSpc>
            </a:pPr>
            <a:r>
              <a:rPr sz="800" i="1" spc="10" dirty="0">
                <a:latin typeface="Book Antiqua"/>
                <a:cs typeface="Book Antiqua"/>
              </a:rPr>
              <a:t>j</a:t>
            </a:r>
            <a:r>
              <a:rPr sz="800" spc="10" dirty="0">
                <a:latin typeface="MathJax_Main"/>
                <a:cs typeface="MathJax_Main"/>
              </a:rPr>
              <a:t>=</a:t>
            </a:r>
            <a:r>
              <a:rPr sz="800" spc="10" dirty="0">
                <a:latin typeface="Book Antiqua"/>
                <a:cs typeface="Book Antiqua"/>
              </a:rPr>
              <a:t>1</a:t>
            </a:r>
            <a:endParaRPr sz="800" dirty="0">
              <a:latin typeface="Book Antiqua"/>
              <a:cs typeface="Book Antiqua"/>
            </a:endParaRPr>
          </a:p>
        </p:txBody>
      </p:sp>
    </p:spTree>
  </p:cSld>
  <p:clrMapOvr>
    <a:masterClrMapping/>
  </p:clrMapOvr>
  <p:transition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-5" dirty="0"/>
              <a:t>17</a:t>
            </a:fld>
            <a:r>
              <a:rPr spc="-85" dirty="0"/>
              <a:t> </a:t>
            </a:r>
            <a:r>
              <a:rPr spc="-5" dirty="0"/>
              <a:t>/</a:t>
            </a:r>
            <a:r>
              <a:rPr spc="-85" dirty="0"/>
              <a:t> </a:t>
            </a:r>
            <a:r>
              <a:rPr spc="-5" dirty="0"/>
              <a:t>33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14"/>
            <a:ext cx="286194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Bayesian </a:t>
            </a:r>
            <a:r>
              <a:rPr spc="15" dirty="0"/>
              <a:t>Synthetic Control</a:t>
            </a:r>
            <a:r>
              <a:rPr spc="-40" dirty="0"/>
              <a:t> </a:t>
            </a:r>
            <a:r>
              <a:rPr spc="15" dirty="0"/>
              <a:t>Method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9778" y="584948"/>
            <a:ext cx="4941570" cy="202818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55575" indent="-118110">
              <a:lnSpc>
                <a:spcPct val="100000"/>
              </a:lnSpc>
              <a:spcBef>
                <a:spcPts val="90"/>
              </a:spcBef>
              <a:buClr>
                <a:srgbClr val="0072B2"/>
              </a:buClr>
              <a:buChar char="•"/>
              <a:tabLst>
                <a:tab pos="156210" algn="l"/>
              </a:tabLst>
            </a:pPr>
            <a:r>
              <a:rPr sz="1100" spc="-5" dirty="0">
                <a:latin typeface="Arial"/>
                <a:cs typeface="Arial"/>
              </a:rPr>
              <a:t>Recast </a:t>
            </a:r>
            <a:r>
              <a:rPr sz="1100" spc="-10" dirty="0">
                <a:latin typeface="Arial"/>
                <a:cs typeface="Arial"/>
              </a:rPr>
              <a:t>problem </a:t>
            </a:r>
            <a:r>
              <a:rPr sz="1100" spc="-5" dirty="0">
                <a:latin typeface="Arial"/>
                <a:cs typeface="Arial"/>
              </a:rPr>
              <a:t>in </a:t>
            </a:r>
            <a:r>
              <a:rPr sz="1100" spc="-15" dirty="0">
                <a:latin typeface="Arial"/>
                <a:cs typeface="Arial"/>
              </a:rPr>
              <a:t>Bayesian </a:t>
            </a:r>
            <a:r>
              <a:rPr sz="1100" spc="-10" dirty="0">
                <a:latin typeface="Arial"/>
                <a:cs typeface="Arial"/>
              </a:rPr>
              <a:t>framework </a:t>
            </a:r>
            <a:r>
              <a:rPr sz="1100" spc="-5" dirty="0">
                <a:latin typeface="Arial"/>
                <a:cs typeface="Arial"/>
              </a:rPr>
              <a:t>- specify </a:t>
            </a:r>
            <a:r>
              <a:rPr sz="1100" spc="-10" dirty="0">
                <a:latin typeface="Arial"/>
                <a:cs typeface="Arial"/>
              </a:rPr>
              <a:t>likelihood and</a:t>
            </a:r>
            <a:r>
              <a:rPr sz="1100" spc="2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priors</a:t>
            </a:r>
            <a:endParaRPr sz="1100" dirty="0">
              <a:latin typeface="Arial"/>
              <a:cs typeface="Arial"/>
            </a:endParaRPr>
          </a:p>
          <a:p>
            <a:pPr marL="155575" indent="-118110">
              <a:lnSpc>
                <a:spcPct val="100000"/>
              </a:lnSpc>
              <a:spcBef>
                <a:spcPts val="885"/>
              </a:spcBef>
              <a:buClr>
                <a:srgbClr val="0072B2"/>
              </a:buClr>
              <a:buChar char="•"/>
              <a:tabLst>
                <a:tab pos="156210" algn="l"/>
              </a:tabLst>
            </a:pPr>
            <a:r>
              <a:rPr sz="1100" spc="-10" dirty="0">
                <a:latin typeface="Arial"/>
                <a:cs typeface="Arial"/>
              </a:rPr>
              <a:t>Inference on weights, </a:t>
            </a:r>
            <a:r>
              <a:rPr sz="1100" spc="-5" dirty="0">
                <a:latin typeface="Arial"/>
                <a:cs typeface="Arial"/>
              </a:rPr>
              <a:t>control </a:t>
            </a:r>
            <a:r>
              <a:rPr sz="1100" spc="-10" dirty="0">
                <a:latin typeface="Arial"/>
                <a:cs typeface="Arial"/>
              </a:rPr>
              <a:t>outcomes, and </a:t>
            </a:r>
            <a:r>
              <a:rPr sz="1100" spc="-20" dirty="0">
                <a:latin typeface="Arial"/>
                <a:cs typeface="Arial"/>
              </a:rPr>
              <a:t>Average Treatment </a:t>
            </a:r>
            <a:r>
              <a:rPr sz="1100" spc="-10" dirty="0">
                <a:latin typeface="Arial"/>
                <a:cs typeface="Arial"/>
              </a:rPr>
              <a:t>Effects</a:t>
            </a:r>
            <a:r>
              <a:rPr sz="1100" spc="7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(ATE)</a:t>
            </a:r>
            <a:endParaRPr sz="1100" dirty="0">
              <a:latin typeface="Arial"/>
              <a:cs typeface="Arial"/>
            </a:endParaRPr>
          </a:p>
          <a:p>
            <a:pPr marL="432434">
              <a:lnSpc>
                <a:spcPct val="100000"/>
              </a:lnSpc>
              <a:spcBef>
                <a:spcPts val="885"/>
              </a:spcBef>
            </a:pPr>
            <a:r>
              <a:rPr sz="1100" spc="-5" dirty="0">
                <a:latin typeface="Arial"/>
                <a:cs typeface="Arial"/>
              </a:rPr>
              <a:t>- Abadie-Gardeazabal </a:t>
            </a:r>
            <a:r>
              <a:rPr sz="1100" spc="-10" dirty="0">
                <a:latin typeface="Arial"/>
                <a:cs typeface="Arial"/>
              </a:rPr>
              <a:t>method </a:t>
            </a:r>
            <a:r>
              <a:rPr sz="1100" spc="-5" dirty="0">
                <a:latin typeface="Arial"/>
                <a:cs typeface="Arial"/>
              </a:rPr>
              <a:t>only permits </a:t>
            </a:r>
            <a:r>
              <a:rPr sz="1100" spc="-10" dirty="0">
                <a:latin typeface="Arial"/>
                <a:cs typeface="Arial"/>
              </a:rPr>
              <a:t>inference on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ATE</a:t>
            </a:r>
            <a:endParaRPr sz="1100" dirty="0">
              <a:latin typeface="Arial"/>
              <a:cs typeface="Arial"/>
            </a:endParaRPr>
          </a:p>
          <a:p>
            <a:pPr marL="155575" indent="-118110">
              <a:lnSpc>
                <a:spcPct val="100000"/>
              </a:lnSpc>
              <a:spcBef>
                <a:spcPts val="885"/>
              </a:spcBef>
              <a:buClr>
                <a:srgbClr val="0072B2"/>
              </a:buClr>
              <a:buChar char="•"/>
              <a:tabLst>
                <a:tab pos="156210" algn="l"/>
              </a:tabLst>
            </a:pPr>
            <a:r>
              <a:rPr sz="1100" spc="-10" dirty="0">
                <a:latin typeface="Arial"/>
                <a:cs typeface="Arial"/>
              </a:rPr>
              <a:t>Permits </a:t>
            </a:r>
            <a:r>
              <a:rPr sz="1100" spc="-5" dirty="0">
                <a:latin typeface="Arial"/>
                <a:cs typeface="Arial"/>
              </a:rPr>
              <a:t>estimation, </a:t>
            </a:r>
            <a:r>
              <a:rPr sz="1100" spc="-10" dirty="0">
                <a:latin typeface="Arial"/>
                <a:cs typeface="Arial"/>
              </a:rPr>
              <a:t>and inferences on </a:t>
            </a:r>
            <a:r>
              <a:rPr sz="1100" spc="-5" dirty="0">
                <a:latin typeface="Arial"/>
                <a:cs typeface="Arial"/>
              </a:rPr>
              <a:t>small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samples</a:t>
            </a:r>
            <a:endParaRPr sz="1100" dirty="0">
              <a:latin typeface="Arial"/>
              <a:cs typeface="Arial"/>
            </a:endParaRPr>
          </a:p>
          <a:p>
            <a:pPr marL="1244600" algn="ctr">
              <a:lnSpc>
                <a:spcPts val="894"/>
              </a:lnSpc>
              <a:spcBef>
                <a:spcPts val="540"/>
              </a:spcBef>
            </a:pPr>
            <a:r>
              <a:rPr sz="800" i="1" spc="-5" dirty="0">
                <a:latin typeface="Book Antiqua"/>
                <a:cs typeface="Book Antiqua"/>
              </a:rPr>
              <a:t>J</a:t>
            </a:r>
            <a:endParaRPr sz="800" dirty="0">
              <a:latin typeface="Book Antiqua"/>
              <a:cs typeface="Book Antiqua"/>
            </a:endParaRPr>
          </a:p>
          <a:p>
            <a:pPr marL="155575" indent="-118110">
              <a:lnSpc>
                <a:spcPts val="1185"/>
              </a:lnSpc>
              <a:buClr>
                <a:srgbClr val="0072B2"/>
              </a:buClr>
              <a:buChar char="•"/>
              <a:tabLst>
                <a:tab pos="156210" algn="l"/>
              </a:tabLst>
            </a:pPr>
            <a:r>
              <a:rPr sz="1650" spc="-7" baseline="5050" dirty="0">
                <a:latin typeface="Arial"/>
                <a:cs typeface="Arial"/>
              </a:rPr>
              <a:t>Accounts </a:t>
            </a:r>
            <a:r>
              <a:rPr sz="1650" spc="-30" baseline="5050" dirty="0">
                <a:latin typeface="Arial"/>
                <a:cs typeface="Arial"/>
              </a:rPr>
              <a:t>for </a:t>
            </a:r>
            <a:r>
              <a:rPr sz="1650" spc="-15" baseline="5050" dirty="0">
                <a:latin typeface="Arial"/>
                <a:cs typeface="Arial"/>
              </a:rPr>
              <a:t>two </a:t>
            </a:r>
            <a:r>
              <a:rPr sz="1650" spc="-7" baseline="5050" dirty="0">
                <a:latin typeface="Arial"/>
                <a:cs typeface="Arial"/>
              </a:rPr>
              <a:t>sources of </a:t>
            </a:r>
            <a:r>
              <a:rPr sz="1650" spc="-15" baseline="5050" dirty="0">
                <a:latin typeface="Arial"/>
                <a:cs typeface="Arial"/>
              </a:rPr>
              <a:t>variance </a:t>
            </a:r>
            <a:r>
              <a:rPr sz="1650" spc="-7" baseline="5050" dirty="0">
                <a:latin typeface="Arial"/>
                <a:cs typeface="Arial"/>
              </a:rPr>
              <a:t>in </a:t>
            </a:r>
            <a:r>
              <a:rPr sz="1650" i="1" spc="-7" baseline="5050" dirty="0">
                <a:latin typeface="Book Antiqua"/>
                <a:cs typeface="Book Antiqua"/>
              </a:rPr>
              <a:t>Y</a:t>
            </a:r>
            <a:r>
              <a:rPr sz="1200" i="1" spc="-7" baseline="-6944" dirty="0">
                <a:latin typeface="Book Antiqua"/>
                <a:cs typeface="Book Antiqua"/>
              </a:rPr>
              <a:t>SC </a:t>
            </a:r>
            <a:r>
              <a:rPr sz="1650" spc="37" baseline="5050" dirty="0">
                <a:latin typeface="MathJax_Main"/>
                <a:cs typeface="MathJax_Main"/>
              </a:rPr>
              <a:t>= </a:t>
            </a:r>
            <a:r>
              <a:rPr sz="1100" spc="240" dirty="0">
                <a:latin typeface="Calibri"/>
                <a:cs typeface="Calibri"/>
              </a:rPr>
              <a:t>∑</a:t>
            </a:r>
            <a:r>
              <a:rPr sz="1100" spc="85" dirty="0">
                <a:latin typeface="Calibri"/>
                <a:cs typeface="Calibri"/>
              </a:rPr>
              <a:t> </a:t>
            </a:r>
            <a:r>
              <a:rPr sz="1650" i="1" spc="-75" baseline="5050" dirty="0">
                <a:latin typeface="Book Antiqua"/>
                <a:cs typeface="Book Antiqua"/>
              </a:rPr>
              <a:t>w</a:t>
            </a:r>
            <a:r>
              <a:rPr sz="1650" spc="-75" baseline="5050" dirty="0">
                <a:latin typeface="Book Antiqua"/>
                <a:cs typeface="Book Antiqua"/>
              </a:rPr>
              <a:t>ˆ</a:t>
            </a:r>
            <a:r>
              <a:rPr sz="1200" i="1" spc="-75" baseline="-6944" dirty="0">
                <a:latin typeface="Book Antiqua"/>
                <a:cs typeface="Book Antiqua"/>
              </a:rPr>
              <a:t>j</a:t>
            </a:r>
            <a:r>
              <a:rPr sz="1650" i="1" spc="-75" baseline="5050" dirty="0">
                <a:latin typeface="Book Antiqua"/>
                <a:cs typeface="Book Antiqua"/>
              </a:rPr>
              <a:t>X</a:t>
            </a:r>
            <a:r>
              <a:rPr sz="1200" i="1" spc="-75" baseline="-6944" dirty="0">
                <a:latin typeface="Book Antiqua"/>
                <a:cs typeface="Book Antiqua"/>
              </a:rPr>
              <a:t>j</a:t>
            </a:r>
            <a:r>
              <a:rPr sz="1650" spc="-75" baseline="5050" dirty="0">
                <a:latin typeface="Arial"/>
                <a:cs typeface="Arial"/>
              </a:rPr>
              <a:t>:</a:t>
            </a:r>
            <a:endParaRPr sz="1650" baseline="5050" dirty="0">
              <a:latin typeface="Arial"/>
              <a:cs typeface="Arial"/>
            </a:endParaRPr>
          </a:p>
          <a:p>
            <a:pPr marL="1247140" algn="ctr">
              <a:lnSpc>
                <a:spcPts val="890"/>
              </a:lnSpc>
            </a:pPr>
            <a:r>
              <a:rPr sz="800" i="1" spc="10" dirty="0">
                <a:latin typeface="Book Antiqua"/>
                <a:cs typeface="Book Antiqua"/>
              </a:rPr>
              <a:t>j</a:t>
            </a:r>
            <a:r>
              <a:rPr sz="800" spc="10" dirty="0">
                <a:latin typeface="MathJax_Main"/>
                <a:cs typeface="MathJax_Main"/>
              </a:rPr>
              <a:t>=</a:t>
            </a:r>
            <a:r>
              <a:rPr sz="800" spc="10" dirty="0">
                <a:latin typeface="Book Antiqua"/>
                <a:cs typeface="Book Antiqua"/>
              </a:rPr>
              <a:t>1</a:t>
            </a:r>
            <a:endParaRPr sz="800" dirty="0">
              <a:latin typeface="Book Antiqua"/>
              <a:cs typeface="Book Antiqua"/>
            </a:endParaRPr>
          </a:p>
          <a:p>
            <a:pPr marL="595630" lvl="1" indent="-163830">
              <a:lnSpc>
                <a:spcPct val="100000"/>
              </a:lnSpc>
              <a:spcBef>
                <a:spcPts val="805"/>
              </a:spcBef>
              <a:buAutoNum type="arabicPeriod"/>
              <a:tabLst>
                <a:tab pos="596265" algn="l"/>
              </a:tabLst>
            </a:pPr>
            <a:r>
              <a:rPr sz="1100" spc="-5" dirty="0">
                <a:latin typeface="Arial"/>
                <a:cs typeface="Arial"/>
              </a:rPr>
              <a:t>Uncertainty in </a:t>
            </a:r>
            <a:r>
              <a:rPr sz="1100" spc="-10" dirty="0">
                <a:latin typeface="Arial"/>
                <a:cs typeface="Arial"/>
              </a:rPr>
              <a:t>weights </a:t>
            </a:r>
            <a:r>
              <a:rPr sz="1100" spc="-5" dirty="0">
                <a:latin typeface="Arial"/>
                <a:cs typeface="Arial"/>
              </a:rPr>
              <a:t>assigned to control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units</a:t>
            </a:r>
            <a:endParaRPr sz="1100" dirty="0">
              <a:latin typeface="Arial"/>
              <a:cs typeface="Arial"/>
            </a:endParaRPr>
          </a:p>
          <a:p>
            <a:pPr marL="595630" lvl="1" indent="-163830">
              <a:lnSpc>
                <a:spcPct val="100000"/>
              </a:lnSpc>
              <a:spcBef>
                <a:spcPts val="885"/>
              </a:spcBef>
              <a:buAutoNum type="arabicPeriod"/>
              <a:tabLst>
                <a:tab pos="596265" algn="l"/>
              </a:tabLst>
            </a:pPr>
            <a:r>
              <a:rPr sz="1100" spc="-10" dirty="0">
                <a:latin typeface="Arial"/>
                <a:cs typeface="Arial"/>
              </a:rPr>
              <a:t>Divergence among </a:t>
            </a:r>
            <a:r>
              <a:rPr sz="1100" spc="-5" dirty="0">
                <a:latin typeface="Arial"/>
                <a:cs typeface="Arial"/>
              </a:rPr>
              <a:t>control units after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treatment</a:t>
            </a:r>
            <a:endParaRPr sz="11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14"/>
            <a:ext cx="255206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Inferential </a:t>
            </a:r>
            <a:r>
              <a:rPr spc="15" dirty="0"/>
              <a:t>Quantities </a:t>
            </a:r>
            <a:r>
              <a:rPr spc="10" dirty="0"/>
              <a:t>of</a:t>
            </a:r>
            <a:r>
              <a:rPr spc="-5" dirty="0"/>
              <a:t> </a:t>
            </a:r>
            <a:r>
              <a:rPr spc="10" dirty="0"/>
              <a:t>Interest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9778" y="661135"/>
            <a:ext cx="3272154" cy="91435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55575" indent="-118110">
              <a:lnSpc>
                <a:spcPct val="100000"/>
              </a:lnSpc>
              <a:spcBef>
                <a:spcPts val="90"/>
              </a:spcBef>
              <a:buClr>
                <a:srgbClr val="0072B2"/>
              </a:buClr>
              <a:buChar char="•"/>
              <a:tabLst>
                <a:tab pos="156210" algn="l"/>
              </a:tabLst>
            </a:pPr>
            <a:r>
              <a:rPr sz="1100" spc="-10" dirty="0">
                <a:latin typeface="Arial"/>
                <a:cs typeface="Arial"/>
              </a:rPr>
              <a:t>Posterior </a:t>
            </a:r>
            <a:r>
              <a:rPr sz="1100" spc="-5" dirty="0">
                <a:latin typeface="Arial"/>
                <a:cs typeface="Arial"/>
              </a:rPr>
              <a:t>probability of </a:t>
            </a:r>
            <a:r>
              <a:rPr sz="1100" spc="-10" dirty="0">
                <a:latin typeface="Arial"/>
                <a:cs typeface="Arial"/>
              </a:rPr>
              <a:t>adverse outcome</a:t>
            </a:r>
            <a:endParaRPr sz="1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072B2"/>
              </a:buClr>
              <a:buFont typeface="Arial"/>
              <a:buChar char="•"/>
            </a:pPr>
            <a:endParaRPr sz="1900" dirty="0">
              <a:latin typeface="Arial"/>
              <a:cs typeface="Arial"/>
            </a:endParaRPr>
          </a:p>
          <a:p>
            <a:pPr marR="55880" algn="r">
              <a:lnSpc>
                <a:spcPct val="100000"/>
              </a:lnSpc>
            </a:pPr>
            <a:r>
              <a:rPr sz="1100" dirty="0">
                <a:latin typeface="Arial"/>
                <a:cs typeface="Arial"/>
              </a:rPr>
              <a:t>Pr</a:t>
            </a:r>
            <a:r>
              <a:rPr sz="1100" dirty="0">
                <a:latin typeface="MathJax_Main"/>
                <a:cs typeface="MathJax_Main"/>
              </a:rPr>
              <a:t>(</a:t>
            </a:r>
            <a:r>
              <a:rPr sz="1100" i="1" dirty="0">
                <a:latin typeface="Book Antiqua"/>
                <a:cs typeface="Book Antiqua"/>
              </a:rPr>
              <a:t>Y</a:t>
            </a:r>
            <a:r>
              <a:rPr sz="1200" i="1" baseline="-13888" dirty="0">
                <a:latin typeface="Book Antiqua"/>
                <a:cs typeface="Book Antiqua"/>
              </a:rPr>
              <a:t>C </a:t>
            </a:r>
            <a:r>
              <a:rPr sz="1100" i="1" spc="-20" dirty="0">
                <a:latin typeface="Verdana"/>
                <a:cs typeface="Verdana"/>
              </a:rPr>
              <a:t>&lt;</a:t>
            </a:r>
            <a:r>
              <a:rPr sz="1100" i="1" spc="-175" dirty="0">
                <a:latin typeface="Verdana"/>
                <a:cs typeface="Verdana"/>
              </a:rPr>
              <a:t> </a:t>
            </a:r>
            <a:r>
              <a:rPr sz="1100" i="1" spc="-15" dirty="0">
                <a:latin typeface="Book Antiqua"/>
                <a:cs typeface="Book Antiqua"/>
              </a:rPr>
              <a:t>Y</a:t>
            </a:r>
            <a:r>
              <a:rPr sz="1100" spc="-15" dirty="0">
                <a:latin typeface="Lucida Sans Unicode"/>
                <a:cs typeface="Lucida Sans Unicode"/>
              </a:rPr>
              <a:t>|</a:t>
            </a:r>
            <a:r>
              <a:rPr sz="1100" i="1" spc="-15" dirty="0">
                <a:latin typeface="Book Antiqua"/>
                <a:cs typeface="Book Antiqua"/>
              </a:rPr>
              <a:t>Y</a:t>
            </a:r>
            <a:r>
              <a:rPr sz="1100" spc="-15" dirty="0">
                <a:latin typeface="MathJax_Main"/>
                <a:cs typeface="MathJax_Main"/>
              </a:rPr>
              <a:t>)</a:t>
            </a:r>
            <a:endParaRPr sz="1100" dirty="0">
              <a:latin typeface="MathJax_Main"/>
              <a:cs typeface="MathJax_Main"/>
            </a:endParaRPr>
          </a:p>
          <a:p>
            <a:pPr marL="155575" indent="-118110">
              <a:lnSpc>
                <a:spcPct val="100000"/>
              </a:lnSpc>
              <a:spcBef>
                <a:spcPts val="680"/>
              </a:spcBef>
              <a:buClr>
                <a:srgbClr val="0072B2"/>
              </a:buClr>
              <a:buChar char="•"/>
              <a:tabLst>
                <a:tab pos="156210" algn="l"/>
              </a:tabLst>
            </a:pPr>
            <a:r>
              <a:rPr sz="1100" spc="-20" dirty="0">
                <a:latin typeface="Arial"/>
                <a:cs typeface="Arial"/>
              </a:rPr>
              <a:t>Average Treatment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Effect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63926" y="1800464"/>
            <a:ext cx="9525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5" dirty="0">
                <a:latin typeface="Book Antiqua"/>
                <a:cs typeface="Book Antiqua"/>
              </a:rPr>
              <a:t>1</a:t>
            </a:r>
            <a:endParaRPr sz="1100">
              <a:latin typeface="Book Antiqua"/>
              <a:cs typeface="Book Antiqu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411704" y="2010867"/>
            <a:ext cx="399415" cy="0"/>
          </a:xfrm>
          <a:custGeom>
            <a:avLst/>
            <a:gdLst/>
            <a:ahLst/>
            <a:cxnLst/>
            <a:rect l="l" t="t" r="r" b="b"/>
            <a:pathLst>
              <a:path w="399414">
                <a:moveTo>
                  <a:pt x="0" y="0"/>
                </a:moveTo>
                <a:lnTo>
                  <a:pt x="399122" y="0"/>
                </a:lnTo>
              </a:path>
            </a:pathLst>
          </a:custGeom>
          <a:ln w="55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912924" y="1888448"/>
            <a:ext cx="930275" cy="1987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1100" spc="-55" dirty="0">
                <a:latin typeface="Arial"/>
                <a:cs typeface="Arial"/>
              </a:rPr>
              <a:t>ATE </a:t>
            </a:r>
            <a:r>
              <a:rPr sz="1100" spc="25" dirty="0">
                <a:latin typeface="MathJax_Main"/>
                <a:cs typeface="MathJax_Main"/>
              </a:rPr>
              <a:t>= </a:t>
            </a:r>
            <a:r>
              <a:rPr sz="1650" i="1" spc="-15" baseline="-37878" dirty="0">
                <a:latin typeface="Book Antiqua"/>
                <a:cs typeface="Book Antiqua"/>
              </a:rPr>
              <a:t>T </a:t>
            </a:r>
            <a:r>
              <a:rPr sz="1650" spc="7" baseline="-37878" dirty="0">
                <a:latin typeface="Lucida Sans Unicode"/>
                <a:cs typeface="Lucida Sans Unicode"/>
              </a:rPr>
              <a:t>−</a:t>
            </a:r>
            <a:r>
              <a:rPr sz="1650" baseline="-37878" dirty="0">
                <a:latin typeface="Lucida Sans Unicode"/>
                <a:cs typeface="Lucida Sans Unicode"/>
              </a:rPr>
              <a:t> </a:t>
            </a:r>
            <a:r>
              <a:rPr sz="1650" i="1" spc="-7" baseline="-37878" dirty="0">
                <a:latin typeface="Book Antiqua"/>
                <a:cs typeface="Book Antiqua"/>
              </a:rPr>
              <a:t>T</a:t>
            </a:r>
            <a:r>
              <a:rPr sz="1200" spc="-7" baseline="-62500" dirty="0">
                <a:latin typeface="Book Antiqua"/>
                <a:cs typeface="Book Antiqua"/>
              </a:rPr>
              <a:t>0</a:t>
            </a:r>
            <a:endParaRPr sz="1200" baseline="-62500">
              <a:latin typeface="Book Antiqua"/>
              <a:cs typeface="Book Antiqua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-5" dirty="0"/>
              <a:t>18</a:t>
            </a:fld>
            <a:r>
              <a:rPr spc="-85" dirty="0"/>
              <a:t> </a:t>
            </a:r>
            <a:r>
              <a:rPr spc="-5" dirty="0"/>
              <a:t>/</a:t>
            </a:r>
            <a:r>
              <a:rPr spc="-85" dirty="0"/>
              <a:t> </a:t>
            </a:r>
            <a:r>
              <a:rPr spc="-5" dirty="0"/>
              <a:t>33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811005" y="1781961"/>
            <a:ext cx="436245" cy="4438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835"/>
              </a:lnSpc>
              <a:spcBef>
                <a:spcPts val="95"/>
              </a:spcBef>
            </a:pPr>
            <a:r>
              <a:rPr sz="800" i="1" spc="-5" dirty="0">
                <a:latin typeface="Book Antiqua"/>
                <a:cs typeface="Book Antiqua"/>
              </a:rPr>
              <a:t>T</a:t>
            </a:r>
            <a:endParaRPr sz="800">
              <a:latin typeface="Book Antiqua"/>
              <a:cs typeface="Book Antiqua"/>
            </a:endParaRPr>
          </a:p>
          <a:p>
            <a:pPr algn="ctr">
              <a:lnSpc>
                <a:spcPts val="1585"/>
              </a:lnSpc>
            </a:pPr>
            <a:r>
              <a:rPr sz="1500" spc="355" dirty="0">
                <a:latin typeface="Calibri"/>
                <a:cs typeface="Calibri"/>
              </a:rPr>
              <a:t>∑</a:t>
            </a:r>
            <a:endParaRPr sz="1500">
              <a:latin typeface="Calibri"/>
              <a:cs typeface="Calibri"/>
            </a:endParaRPr>
          </a:p>
          <a:p>
            <a:pPr algn="ctr">
              <a:lnSpc>
                <a:spcPts val="875"/>
              </a:lnSpc>
            </a:pPr>
            <a:r>
              <a:rPr sz="800" i="1" spc="5" dirty="0">
                <a:latin typeface="Book Antiqua"/>
                <a:cs typeface="Book Antiqua"/>
              </a:rPr>
              <a:t>t</a:t>
            </a:r>
            <a:r>
              <a:rPr sz="800" spc="5" dirty="0">
                <a:latin typeface="MathJax_Main"/>
                <a:cs typeface="MathJax_Main"/>
              </a:rPr>
              <a:t>=</a:t>
            </a:r>
            <a:r>
              <a:rPr sz="800" i="1" spc="5" dirty="0">
                <a:latin typeface="Book Antiqua"/>
                <a:cs typeface="Book Antiqua"/>
              </a:rPr>
              <a:t>T</a:t>
            </a:r>
            <a:r>
              <a:rPr sz="900" spc="7" baseline="-13888" dirty="0">
                <a:latin typeface="Book Antiqua"/>
                <a:cs typeface="Book Antiqua"/>
              </a:rPr>
              <a:t>0</a:t>
            </a:r>
            <a:r>
              <a:rPr sz="900" spc="-165" baseline="-13888" dirty="0">
                <a:latin typeface="Book Antiqua"/>
                <a:cs typeface="Book Antiqua"/>
              </a:rPr>
              <a:t> </a:t>
            </a:r>
            <a:r>
              <a:rPr sz="800" spc="15" dirty="0">
                <a:latin typeface="MathJax_Main"/>
                <a:cs typeface="MathJax_Main"/>
              </a:rPr>
              <a:t>+</a:t>
            </a:r>
            <a:r>
              <a:rPr sz="800" spc="15" dirty="0">
                <a:latin typeface="Book Antiqua"/>
                <a:cs typeface="Book Antiqua"/>
              </a:rPr>
              <a:t>1</a:t>
            </a:r>
            <a:endParaRPr sz="800">
              <a:latin typeface="Book Antiqua"/>
              <a:cs typeface="Book Antiqu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20707" y="1781973"/>
            <a:ext cx="8890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130" dirty="0">
                <a:latin typeface="Arial"/>
                <a:cs typeface="Arial"/>
              </a:rPr>
              <a:t>(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78301" y="1952369"/>
            <a:ext cx="5969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i="1" spc="-5" dirty="0">
                <a:latin typeface="Book Antiqua"/>
                <a:cs typeface="Book Antiqua"/>
              </a:rPr>
              <a:t>t</a:t>
            </a:r>
            <a:endParaRPr sz="800">
              <a:latin typeface="Book Antiqua"/>
              <a:cs typeface="Book Antiqu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80307" y="1955646"/>
            <a:ext cx="208279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i="1" spc="-5" dirty="0">
                <a:latin typeface="Book Antiqua"/>
                <a:cs typeface="Book Antiqua"/>
              </a:rPr>
              <a:t>SC</a:t>
            </a:r>
            <a:r>
              <a:rPr sz="800" spc="-10" dirty="0">
                <a:latin typeface="Book Antiqua"/>
                <a:cs typeface="Book Antiqua"/>
              </a:rPr>
              <a:t>,</a:t>
            </a:r>
            <a:r>
              <a:rPr sz="800" i="1" spc="-5" dirty="0">
                <a:latin typeface="Book Antiqua"/>
                <a:cs typeface="Book Antiqua"/>
              </a:rPr>
              <a:t>t</a:t>
            </a:r>
            <a:endParaRPr sz="800">
              <a:latin typeface="Book Antiqua"/>
              <a:cs typeface="Book Antiqu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85896" y="1888448"/>
            <a:ext cx="744855" cy="1987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597535" algn="l"/>
              </a:tabLst>
            </a:pPr>
            <a:r>
              <a:rPr sz="1100" i="1" spc="-10" dirty="0">
                <a:latin typeface="Book Antiqua"/>
                <a:cs typeface="Book Antiqua"/>
              </a:rPr>
              <a:t>Y  </a:t>
            </a:r>
            <a:r>
              <a:rPr sz="1100" spc="5" dirty="0">
                <a:latin typeface="Lucida Sans Unicode"/>
                <a:cs typeface="Lucida Sans Unicode"/>
              </a:rPr>
              <a:t>−</a:t>
            </a:r>
            <a:r>
              <a:rPr sz="1100" spc="-125" dirty="0">
                <a:latin typeface="Lucida Sans Unicode"/>
                <a:cs typeface="Lucida Sans Unicode"/>
              </a:rPr>
              <a:t> </a:t>
            </a:r>
            <a:r>
              <a:rPr sz="1100" i="1" spc="-10" dirty="0">
                <a:latin typeface="Book Antiqua"/>
                <a:cs typeface="Book Antiqua"/>
              </a:rPr>
              <a:t>Y</a:t>
            </a:r>
            <a:r>
              <a:rPr lang="en-US" sz="1100" i="1" dirty="0">
                <a:latin typeface="Book Antiqua"/>
                <a:cs typeface="Book Antiqua"/>
              </a:rPr>
              <a:t>	</a:t>
            </a:r>
            <a:r>
              <a:rPr sz="1100" spc="-90" dirty="0">
                <a:latin typeface="Lucida Sans Unicode"/>
                <a:cs typeface="Lucida Sans Unicode"/>
              </a:rPr>
              <a:t>|</a:t>
            </a:r>
            <a:r>
              <a:rPr sz="1100" i="1" spc="-10" dirty="0">
                <a:latin typeface="Book Antiqua"/>
                <a:cs typeface="Book Antiqua"/>
              </a:rPr>
              <a:t>Y</a:t>
            </a:r>
            <a:endParaRPr sz="1100" dirty="0">
              <a:latin typeface="Book Antiqua"/>
              <a:cs typeface="Book Antiqu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08183" y="1781973"/>
            <a:ext cx="8890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130" dirty="0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85178" y="2376905"/>
            <a:ext cx="433387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0175" indent="-118110">
              <a:lnSpc>
                <a:spcPct val="100000"/>
              </a:lnSpc>
              <a:spcBef>
                <a:spcPts val="90"/>
              </a:spcBef>
              <a:buClr>
                <a:srgbClr val="0072B2"/>
              </a:buClr>
              <a:buChar char="•"/>
              <a:tabLst>
                <a:tab pos="130810" algn="l"/>
              </a:tabLst>
            </a:pPr>
            <a:r>
              <a:rPr sz="1100" spc="-5" dirty="0">
                <a:latin typeface="Arial"/>
                <a:cs typeface="Arial"/>
              </a:rPr>
              <a:t>Full posterior density of </a:t>
            </a:r>
            <a:r>
              <a:rPr sz="1100" spc="-10" dirty="0">
                <a:latin typeface="Arial"/>
                <a:cs typeface="Arial"/>
              </a:rPr>
              <a:t>weights </a:t>
            </a:r>
            <a:r>
              <a:rPr sz="1100" i="1" spc="-10" dirty="0">
                <a:latin typeface="Book Antiqua"/>
                <a:cs typeface="Book Antiqua"/>
              </a:rPr>
              <a:t>w </a:t>
            </a:r>
            <a:r>
              <a:rPr sz="1100" spc="-5" dirty="0">
                <a:latin typeface="Arial"/>
                <a:cs typeface="Arial"/>
              </a:rPr>
              <a:t>yields full posterior density of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ATE</a:t>
            </a:r>
            <a:endParaRPr sz="11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-5" dirty="0"/>
              <a:t>19</a:t>
            </a:fld>
            <a:r>
              <a:rPr spc="-85" dirty="0"/>
              <a:t> </a:t>
            </a:r>
            <a:r>
              <a:rPr spc="-5" dirty="0"/>
              <a:t>/</a:t>
            </a:r>
            <a:r>
              <a:rPr spc="-85" dirty="0"/>
              <a:t> </a:t>
            </a:r>
            <a:r>
              <a:rPr spc="-5" dirty="0"/>
              <a:t>33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29865" y="1178464"/>
            <a:ext cx="900430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spc="5" dirty="0"/>
              <a:t>Results</a:t>
            </a:r>
            <a:endParaRPr sz="2050"/>
          </a:p>
        </p:txBody>
      </p:sp>
    </p:spTree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-5" dirty="0"/>
              <a:t>2</a:t>
            </a:fld>
            <a:r>
              <a:rPr spc="-85" dirty="0"/>
              <a:t> </a:t>
            </a:r>
            <a:r>
              <a:rPr spc="-5" dirty="0"/>
              <a:t>/</a:t>
            </a:r>
            <a:r>
              <a:rPr spc="-85" dirty="0"/>
              <a:t> </a:t>
            </a:r>
            <a:r>
              <a:rPr spc="-5" dirty="0"/>
              <a:t>33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14"/>
            <a:ext cx="148209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10" dirty="0"/>
              <a:t>Central</a:t>
            </a:r>
            <a:r>
              <a:rPr spc="-40" dirty="0"/>
              <a:t> </a:t>
            </a:r>
            <a:r>
              <a:rPr spc="15" dirty="0"/>
              <a:t>Questions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8122" y="747139"/>
            <a:ext cx="5346700" cy="17722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97485" indent="-185420">
              <a:lnSpc>
                <a:spcPct val="100000"/>
              </a:lnSpc>
              <a:spcBef>
                <a:spcPts val="90"/>
              </a:spcBef>
              <a:buAutoNum type="arabicPeriod"/>
              <a:tabLst>
                <a:tab pos="198120" algn="l"/>
              </a:tabLst>
            </a:pPr>
            <a:r>
              <a:rPr sz="1100" spc="-10" dirty="0">
                <a:latin typeface="Arial"/>
                <a:cs typeface="Arial"/>
              </a:rPr>
              <a:t>What </a:t>
            </a:r>
            <a:r>
              <a:rPr sz="1100" spc="-5" dirty="0">
                <a:latin typeface="Arial"/>
                <a:cs typeface="Arial"/>
              </a:rPr>
              <a:t>is the macroeconomic impact of suspensions of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payments?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AutoNum type="arabicPeriod"/>
            </a:pPr>
            <a:endParaRPr sz="1300">
              <a:latin typeface="Arial"/>
              <a:cs typeface="Arial"/>
            </a:endParaRPr>
          </a:p>
          <a:p>
            <a:pPr marL="197485" indent="-185420">
              <a:lnSpc>
                <a:spcPct val="100000"/>
              </a:lnSpc>
              <a:spcBef>
                <a:spcPts val="805"/>
              </a:spcBef>
              <a:buAutoNum type="arabicPeriod"/>
              <a:tabLst>
                <a:tab pos="198120" algn="l"/>
              </a:tabLst>
            </a:pPr>
            <a:r>
              <a:rPr sz="1100" spc="-5" dirty="0">
                <a:latin typeface="Arial"/>
                <a:cs typeface="Arial"/>
              </a:rPr>
              <a:t>Is the impact </a:t>
            </a:r>
            <a:r>
              <a:rPr sz="1100" dirty="0">
                <a:latin typeface="Arial"/>
                <a:cs typeface="Arial"/>
              </a:rPr>
              <a:t>worth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5" dirty="0">
                <a:solidFill>
                  <a:srgbClr val="0072B2"/>
                </a:solidFill>
                <a:latin typeface="Arial"/>
                <a:cs typeface="Arial"/>
              </a:rPr>
              <a:t>routine </a:t>
            </a:r>
            <a:r>
              <a:rPr sz="1100" spc="-10" dirty="0">
                <a:latin typeface="Arial"/>
                <a:cs typeface="Arial"/>
              </a:rPr>
              <a:t>and </a:t>
            </a:r>
            <a:r>
              <a:rPr sz="1100" spc="-5" dirty="0">
                <a:solidFill>
                  <a:srgbClr val="0072B2"/>
                </a:solidFill>
                <a:latin typeface="Arial"/>
                <a:cs typeface="Arial"/>
              </a:rPr>
              <a:t>episodic </a:t>
            </a:r>
            <a:r>
              <a:rPr sz="1100" spc="-5" dirty="0">
                <a:latin typeface="Arial"/>
                <a:cs typeface="Arial"/>
              </a:rPr>
              <a:t>costs to </a:t>
            </a:r>
            <a:r>
              <a:rPr sz="1100" spc="-15" dirty="0">
                <a:latin typeface="Arial"/>
                <a:cs typeface="Arial"/>
              </a:rPr>
              <a:t>prevent payment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suspensions?</a:t>
            </a:r>
            <a:endParaRPr sz="1100">
              <a:latin typeface="Arial"/>
              <a:cs typeface="Arial"/>
            </a:endParaRPr>
          </a:p>
          <a:p>
            <a:pPr marL="474345" marR="3597275" lvl="1" indent="-118110">
              <a:lnSpc>
                <a:spcPct val="145600"/>
              </a:lnSpc>
              <a:spcBef>
                <a:spcPts val="570"/>
              </a:spcBef>
              <a:buChar char="•"/>
              <a:tabLst>
                <a:tab pos="474980" algn="l"/>
              </a:tabLst>
            </a:pPr>
            <a:r>
              <a:rPr sz="1100" spc="-5" dirty="0">
                <a:solidFill>
                  <a:srgbClr val="0072B2"/>
                </a:solidFill>
                <a:latin typeface="Arial"/>
                <a:cs typeface="Arial"/>
              </a:rPr>
              <a:t>Routine costs </a:t>
            </a:r>
            <a:r>
              <a:rPr sz="1100" spc="-5" dirty="0">
                <a:latin typeface="Arial"/>
                <a:cs typeface="Arial"/>
              </a:rPr>
              <a:t> Regulatory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agencies</a:t>
            </a:r>
            <a:endParaRPr sz="1100">
              <a:latin typeface="Arial"/>
              <a:cs typeface="Arial"/>
            </a:endParaRPr>
          </a:p>
          <a:p>
            <a:pPr marL="474345" lvl="1" indent="-118745">
              <a:lnSpc>
                <a:spcPct val="100000"/>
              </a:lnSpc>
              <a:spcBef>
                <a:spcPts val="1170"/>
              </a:spcBef>
              <a:buChar char="•"/>
              <a:tabLst>
                <a:tab pos="474980" algn="l"/>
              </a:tabLst>
            </a:pPr>
            <a:r>
              <a:rPr sz="1100" spc="-5" dirty="0">
                <a:solidFill>
                  <a:srgbClr val="0072B2"/>
                </a:solidFill>
                <a:latin typeface="Arial"/>
                <a:cs typeface="Arial"/>
              </a:rPr>
              <a:t>Episodic</a:t>
            </a:r>
            <a:r>
              <a:rPr sz="1100" spc="-10" dirty="0">
                <a:solidFill>
                  <a:srgbClr val="0072B2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0072B2"/>
                </a:solidFill>
                <a:latin typeface="Arial"/>
                <a:cs typeface="Arial"/>
              </a:rPr>
              <a:t>costs</a:t>
            </a:r>
            <a:endParaRPr sz="1100">
              <a:latin typeface="Arial"/>
              <a:cs typeface="Arial"/>
            </a:endParaRPr>
          </a:p>
          <a:p>
            <a:pPr marL="474345">
              <a:lnSpc>
                <a:spcPct val="100000"/>
              </a:lnSpc>
              <a:spcBef>
                <a:spcPts val="600"/>
              </a:spcBef>
            </a:pPr>
            <a:r>
              <a:rPr sz="1100" spc="-10" dirty="0">
                <a:latin typeface="Arial"/>
                <a:cs typeface="Arial"/>
              </a:rPr>
              <a:t>Post-Lehman </a:t>
            </a:r>
            <a:r>
              <a:rPr sz="1100" spc="-5" dirty="0">
                <a:latin typeface="Arial"/>
                <a:cs typeface="Arial"/>
              </a:rPr>
              <a:t>bailouts of 2008/09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00" y="59814"/>
            <a:ext cx="288544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15" dirty="0">
                <a:solidFill>
                  <a:srgbClr val="0072B2"/>
                </a:solidFill>
                <a:latin typeface="Arial"/>
                <a:cs typeface="Arial"/>
              </a:rPr>
              <a:t>Baseline Results </a:t>
            </a:r>
            <a:r>
              <a:rPr sz="1400" spc="30" dirty="0">
                <a:solidFill>
                  <a:srgbClr val="0072B2"/>
                </a:solidFill>
                <a:latin typeface="Arial"/>
                <a:cs typeface="Arial"/>
              </a:rPr>
              <a:t>—</a:t>
            </a:r>
            <a:r>
              <a:rPr sz="1400" spc="-80" dirty="0">
                <a:solidFill>
                  <a:srgbClr val="0072B2"/>
                </a:solidFill>
                <a:latin typeface="Arial"/>
                <a:cs typeface="Arial"/>
              </a:rPr>
              <a:t> </a:t>
            </a:r>
            <a:r>
              <a:rPr sz="1400" spc="15" dirty="0">
                <a:solidFill>
                  <a:srgbClr val="0072B2"/>
                </a:solidFill>
                <a:latin typeface="Arial"/>
                <a:cs typeface="Arial"/>
              </a:rPr>
              <a:t>Unemployment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2367" y="523785"/>
            <a:ext cx="3838024" cy="23997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22750" y="688916"/>
            <a:ext cx="1644812" cy="20694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-5" dirty="0"/>
              <a:t>20</a:t>
            </a:fld>
            <a:r>
              <a:rPr spc="-85" dirty="0"/>
              <a:t> </a:t>
            </a:r>
            <a:r>
              <a:rPr spc="-5" dirty="0"/>
              <a:t>/</a:t>
            </a:r>
            <a:r>
              <a:rPr spc="-85" dirty="0"/>
              <a:t> </a:t>
            </a:r>
            <a:r>
              <a:rPr spc="-5" dirty="0"/>
              <a:t>33</a:t>
            </a:r>
          </a:p>
        </p:txBody>
      </p:sp>
    </p:spTree>
  </p:cSld>
  <p:clrMapOvr>
    <a:masterClrMapping/>
  </p:clrMapOvr>
  <p:transition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00" y="59814"/>
            <a:ext cx="369570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15" dirty="0">
                <a:solidFill>
                  <a:srgbClr val="0072B2"/>
                </a:solidFill>
                <a:latin typeface="Arial"/>
                <a:cs typeface="Arial"/>
              </a:rPr>
              <a:t>Baseline Results </a:t>
            </a:r>
            <a:r>
              <a:rPr sz="1400" spc="30" dirty="0">
                <a:solidFill>
                  <a:srgbClr val="0072B2"/>
                </a:solidFill>
                <a:latin typeface="Arial"/>
                <a:cs typeface="Arial"/>
              </a:rPr>
              <a:t>— </a:t>
            </a:r>
            <a:r>
              <a:rPr sz="1400" spc="15" dirty="0">
                <a:solidFill>
                  <a:srgbClr val="0072B2"/>
                </a:solidFill>
                <a:latin typeface="Arial"/>
                <a:cs typeface="Arial"/>
              </a:rPr>
              <a:t>Labor </a:t>
            </a:r>
            <a:r>
              <a:rPr sz="1400" spc="5" dirty="0">
                <a:solidFill>
                  <a:srgbClr val="0072B2"/>
                </a:solidFill>
                <a:latin typeface="Arial"/>
                <a:cs typeface="Arial"/>
              </a:rPr>
              <a:t>Force</a:t>
            </a:r>
            <a:r>
              <a:rPr sz="1400" spc="-40" dirty="0">
                <a:solidFill>
                  <a:srgbClr val="0072B2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0072B2"/>
                </a:solidFill>
                <a:latin typeface="Arial"/>
                <a:cs typeface="Arial"/>
              </a:rPr>
              <a:t>Participation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2367" y="523785"/>
            <a:ext cx="3838024" cy="23997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22750" y="688916"/>
            <a:ext cx="1644812" cy="20694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-5" dirty="0"/>
              <a:t>21</a:t>
            </a:fld>
            <a:r>
              <a:rPr spc="-85" dirty="0"/>
              <a:t> </a:t>
            </a:r>
            <a:r>
              <a:rPr spc="-5" dirty="0"/>
              <a:t>/</a:t>
            </a:r>
            <a:r>
              <a:rPr spc="-85" dirty="0"/>
              <a:t> </a:t>
            </a:r>
            <a:r>
              <a:rPr spc="-5" dirty="0"/>
              <a:t>33</a:t>
            </a:r>
          </a:p>
        </p:txBody>
      </p:sp>
    </p:spTree>
  </p:cSld>
  <p:clrMapOvr>
    <a:masterClrMapping/>
  </p:clrMapOvr>
  <p:transition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00" y="59814"/>
            <a:ext cx="267271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15" dirty="0">
                <a:solidFill>
                  <a:srgbClr val="0072B2"/>
                </a:solidFill>
                <a:latin typeface="Arial"/>
                <a:cs typeface="Arial"/>
              </a:rPr>
              <a:t>Baseline Results </a:t>
            </a:r>
            <a:r>
              <a:rPr sz="1400" spc="30" dirty="0">
                <a:solidFill>
                  <a:srgbClr val="0072B2"/>
                </a:solidFill>
                <a:latin typeface="Arial"/>
                <a:cs typeface="Arial"/>
              </a:rPr>
              <a:t>—</a:t>
            </a:r>
            <a:r>
              <a:rPr sz="1400" spc="-45" dirty="0">
                <a:solidFill>
                  <a:srgbClr val="0072B2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0072B2"/>
                </a:solidFill>
                <a:latin typeface="Arial"/>
                <a:cs typeface="Arial"/>
              </a:rPr>
              <a:t>Employment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2367" y="523785"/>
            <a:ext cx="3838024" cy="23997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22750" y="688916"/>
            <a:ext cx="1644812" cy="20694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-5" dirty="0"/>
              <a:t>22</a:t>
            </a:fld>
            <a:r>
              <a:rPr spc="-85" dirty="0"/>
              <a:t> </a:t>
            </a:r>
            <a:r>
              <a:rPr spc="-5" dirty="0"/>
              <a:t>/</a:t>
            </a:r>
            <a:r>
              <a:rPr spc="-85" dirty="0"/>
              <a:t> </a:t>
            </a:r>
            <a:r>
              <a:rPr spc="-5" dirty="0"/>
              <a:t>33</a:t>
            </a:r>
          </a:p>
        </p:txBody>
      </p:sp>
    </p:spTree>
  </p:cSld>
  <p:clrMapOvr>
    <a:masterClrMapping/>
  </p:clrMapOvr>
  <p:transition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00" y="59814"/>
            <a:ext cx="330644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15" dirty="0">
                <a:solidFill>
                  <a:srgbClr val="0072B2"/>
                </a:solidFill>
                <a:latin typeface="Arial"/>
                <a:cs typeface="Arial"/>
              </a:rPr>
              <a:t>Baseline Results </a:t>
            </a:r>
            <a:r>
              <a:rPr sz="1400" spc="30" dirty="0">
                <a:solidFill>
                  <a:srgbClr val="0072B2"/>
                </a:solidFill>
                <a:latin typeface="Arial"/>
                <a:cs typeface="Arial"/>
              </a:rPr>
              <a:t>— </a:t>
            </a:r>
            <a:r>
              <a:rPr sz="1400" spc="15" dirty="0">
                <a:solidFill>
                  <a:srgbClr val="0072B2"/>
                </a:solidFill>
                <a:latin typeface="Arial"/>
                <a:cs typeface="Arial"/>
              </a:rPr>
              <a:t>Gross State</a:t>
            </a:r>
            <a:r>
              <a:rPr sz="1400" spc="-85" dirty="0">
                <a:solidFill>
                  <a:srgbClr val="0072B2"/>
                </a:solidFill>
                <a:latin typeface="Arial"/>
                <a:cs typeface="Arial"/>
              </a:rPr>
              <a:t> </a:t>
            </a:r>
            <a:r>
              <a:rPr sz="1400" spc="15" dirty="0">
                <a:solidFill>
                  <a:srgbClr val="0072B2"/>
                </a:solidFill>
                <a:latin typeface="Arial"/>
                <a:cs typeface="Arial"/>
              </a:rPr>
              <a:t>Product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2367" y="523785"/>
            <a:ext cx="3838024" cy="23997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22750" y="688916"/>
            <a:ext cx="1644812" cy="20694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-5" dirty="0"/>
              <a:t>23</a:t>
            </a:fld>
            <a:r>
              <a:rPr spc="-85" dirty="0"/>
              <a:t> </a:t>
            </a:r>
            <a:r>
              <a:rPr spc="-5" dirty="0"/>
              <a:t>/</a:t>
            </a:r>
            <a:r>
              <a:rPr spc="-85" dirty="0"/>
              <a:t> </a:t>
            </a:r>
            <a:r>
              <a:rPr spc="-5" dirty="0"/>
              <a:t>33</a:t>
            </a:r>
          </a:p>
        </p:txBody>
      </p:sp>
    </p:spTree>
  </p:cSld>
  <p:clrMapOvr>
    <a:masterClrMapping/>
  </p:clrMapOvr>
  <p:transition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-5" dirty="0"/>
              <a:t>24</a:t>
            </a:fld>
            <a:r>
              <a:rPr spc="-85" dirty="0"/>
              <a:t> </a:t>
            </a:r>
            <a:r>
              <a:rPr spc="-5" dirty="0"/>
              <a:t>/</a:t>
            </a:r>
            <a:r>
              <a:rPr spc="-85" dirty="0"/>
              <a:t> </a:t>
            </a:r>
            <a:r>
              <a:rPr spc="-5" dirty="0"/>
              <a:t>33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24239" y="1178464"/>
            <a:ext cx="1111885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spc="5" dirty="0"/>
              <a:t>In</a:t>
            </a:r>
            <a:r>
              <a:rPr sz="2050" spc="-65" dirty="0"/>
              <a:t>f</a:t>
            </a:r>
            <a:r>
              <a:rPr sz="2050" spc="5" dirty="0"/>
              <a:t>erence</a:t>
            </a:r>
            <a:endParaRPr sz="2050"/>
          </a:p>
        </p:txBody>
      </p:sp>
    </p:spTree>
  </p:cSld>
  <p:clrMapOvr>
    <a:masterClrMapping/>
  </p:clrMapOvr>
  <p:transition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00" y="59814"/>
            <a:ext cx="220218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10" dirty="0">
                <a:solidFill>
                  <a:srgbClr val="0072B2"/>
                </a:solidFill>
                <a:latin typeface="Arial"/>
                <a:cs typeface="Arial"/>
              </a:rPr>
              <a:t>Inference </a:t>
            </a:r>
            <a:r>
              <a:rPr sz="1400" spc="15" dirty="0">
                <a:solidFill>
                  <a:srgbClr val="0072B2"/>
                </a:solidFill>
                <a:latin typeface="Arial"/>
                <a:cs typeface="Arial"/>
              </a:rPr>
              <a:t>–</a:t>
            </a:r>
            <a:r>
              <a:rPr sz="1400" spc="-75" dirty="0">
                <a:solidFill>
                  <a:srgbClr val="0072B2"/>
                </a:solidFill>
                <a:latin typeface="Arial"/>
                <a:cs typeface="Arial"/>
              </a:rPr>
              <a:t> </a:t>
            </a:r>
            <a:r>
              <a:rPr sz="1400" spc="15" dirty="0">
                <a:solidFill>
                  <a:srgbClr val="0072B2"/>
                </a:solidFill>
                <a:latin typeface="Arial"/>
                <a:cs typeface="Arial"/>
              </a:rPr>
              <a:t>Unemployment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2367" y="935376"/>
            <a:ext cx="2741378" cy="13706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26181" y="1004433"/>
            <a:ext cx="2740602" cy="12327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-5" dirty="0"/>
              <a:t>25</a:t>
            </a:fld>
            <a:r>
              <a:rPr spc="-85" dirty="0"/>
              <a:t> </a:t>
            </a:r>
            <a:r>
              <a:rPr spc="-5" dirty="0"/>
              <a:t>/</a:t>
            </a:r>
            <a:r>
              <a:rPr spc="-85" dirty="0"/>
              <a:t> </a:t>
            </a:r>
            <a:r>
              <a:rPr spc="-5" dirty="0"/>
              <a:t>33</a:t>
            </a:r>
          </a:p>
        </p:txBody>
      </p:sp>
    </p:spTree>
  </p:cSld>
  <p:clrMapOvr>
    <a:masterClrMapping/>
  </p:clrMapOvr>
  <p:transition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00" y="59814"/>
            <a:ext cx="301244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10" dirty="0">
                <a:solidFill>
                  <a:srgbClr val="0072B2"/>
                </a:solidFill>
                <a:latin typeface="Arial"/>
                <a:cs typeface="Arial"/>
              </a:rPr>
              <a:t>Inference </a:t>
            </a:r>
            <a:r>
              <a:rPr sz="1400" spc="15" dirty="0">
                <a:solidFill>
                  <a:srgbClr val="0072B2"/>
                </a:solidFill>
                <a:latin typeface="Arial"/>
                <a:cs typeface="Arial"/>
              </a:rPr>
              <a:t>– Labor </a:t>
            </a:r>
            <a:r>
              <a:rPr sz="1400" spc="5" dirty="0">
                <a:solidFill>
                  <a:srgbClr val="0072B2"/>
                </a:solidFill>
                <a:latin typeface="Arial"/>
                <a:cs typeface="Arial"/>
              </a:rPr>
              <a:t>Force</a:t>
            </a:r>
            <a:r>
              <a:rPr sz="1400" spc="-25" dirty="0">
                <a:solidFill>
                  <a:srgbClr val="0072B2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0072B2"/>
                </a:solidFill>
                <a:latin typeface="Arial"/>
                <a:cs typeface="Arial"/>
              </a:rPr>
              <a:t>Participation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2367" y="935376"/>
            <a:ext cx="2741378" cy="13706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26181" y="1004433"/>
            <a:ext cx="2740602" cy="12327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-5" dirty="0"/>
              <a:t>26</a:t>
            </a:fld>
            <a:r>
              <a:rPr spc="-85" dirty="0"/>
              <a:t> </a:t>
            </a:r>
            <a:r>
              <a:rPr spc="-5" dirty="0"/>
              <a:t>/</a:t>
            </a:r>
            <a:r>
              <a:rPr spc="-85" dirty="0"/>
              <a:t> </a:t>
            </a:r>
            <a:r>
              <a:rPr spc="-5" dirty="0"/>
              <a:t>33</a:t>
            </a:r>
          </a:p>
        </p:txBody>
      </p:sp>
    </p:spTree>
  </p:cSld>
  <p:clrMapOvr>
    <a:masterClrMapping/>
  </p:clrMapOvr>
  <p:transition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14"/>
            <a:ext cx="517271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Posterior </a:t>
            </a:r>
            <a:r>
              <a:rPr spc="15" dirty="0"/>
              <a:t>Density </a:t>
            </a:r>
            <a:r>
              <a:rPr spc="10" dirty="0"/>
              <a:t>of </a:t>
            </a:r>
            <a:r>
              <a:rPr spc="15" dirty="0"/>
              <a:t>Synthetic Control </a:t>
            </a:r>
            <a:r>
              <a:rPr spc="10" dirty="0"/>
              <a:t>Weights </a:t>
            </a:r>
            <a:r>
              <a:rPr spc="15" dirty="0"/>
              <a:t>–</a:t>
            </a:r>
            <a:r>
              <a:rPr spc="-50" dirty="0"/>
              <a:t> </a:t>
            </a:r>
            <a:r>
              <a:rPr spc="15" dirty="0"/>
              <a:t>Unemployment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99309" y="404411"/>
            <a:ext cx="13614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333B2"/>
                </a:solidFill>
                <a:latin typeface="Arial"/>
                <a:cs typeface="Arial"/>
              </a:rPr>
              <a:t>Figure:</a:t>
            </a:r>
            <a:r>
              <a:rPr sz="1000" spc="-30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Massachussetts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15834" y="690388"/>
            <a:ext cx="3728124" cy="23300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-5" dirty="0"/>
              <a:t>27</a:t>
            </a:fld>
            <a:r>
              <a:rPr spc="-85" dirty="0"/>
              <a:t> </a:t>
            </a:r>
            <a:r>
              <a:rPr spc="-5" dirty="0"/>
              <a:t>/</a:t>
            </a:r>
            <a:r>
              <a:rPr spc="-85" dirty="0"/>
              <a:t> </a:t>
            </a:r>
            <a:r>
              <a:rPr spc="-5" dirty="0"/>
              <a:t>33</a:t>
            </a:r>
          </a:p>
        </p:txBody>
      </p:sp>
    </p:spTree>
  </p:cSld>
  <p:clrMapOvr>
    <a:masterClrMapping/>
  </p:clrMapOvr>
  <p:transition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14"/>
            <a:ext cx="425069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Pervasive </a:t>
            </a:r>
            <a:r>
              <a:rPr spc="5" dirty="0"/>
              <a:t>Effects </a:t>
            </a:r>
            <a:r>
              <a:rPr spc="15" dirty="0"/>
              <a:t>on </a:t>
            </a:r>
            <a:r>
              <a:rPr spc="20" dirty="0"/>
              <a:t>Rhode </a:t>
            </a:r>
            <a:r>
              <a:rPr spc="10" dirty="0"/>
              <a:t>Island, </a:t>
            </a:r>
            <a:r>
              <a:rPr spc="15" dirty="0"/>
              <a:t>Not Other</a:t>
            </a:r>
            <a:r>
              <a:rPr spc="-5" dirty="0"/>
              <a:t> </a:t>
            </a:r>
            <a:r>
              <a:rPr spc="15" dirty="0"/>
              <a:t>States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61926" y="1114465"/>
            <a:ext cx="5459730" cy="9525"/>
            <a:chOff x="161926" y="1114465"/>
            <a:chExt cx="5459730" cy="9525"/>
          </a:xfrm>
        </p:grpSpPr>
        <p:sp>
          <p:nvSpPr>
            <p:cNvPr id="4" name="object 4"/>
            <p:cNvSpPr/>
            <p:nvPr/>
          </p:nvSpPr>
          <p:spPr>
            <a:xfrm>
              <a:off x="161926" y="1117830"/>
              <a:ext cx="5459730" cy="0"/>
            </a:xfrm>
            <a:custGeom>
              <a:avLst/>
              <a:gdLst/>
              <a:ahLst/>
              <a:cxnLst/>
              <a:rect l="l" t="t" r="r" b="b"/>
              <a:pathLst>
                <a:path w="5459730">
                  <a:moveTo>
                    <a:pt x="0" y="0"/>
                  </a:moveTo>
                  <a:lnTo>
                    <a:pt x="5459704" y="0"/>
                  </a:lnTo>
                </a:path>
              </a:pathLst>
            </a:custGeom>
            <a:ln w="67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25324" y="1122456"/>
              <a:ext cx="740410" cy="0"/>
            </a:xfrm>
            <a:custGeom>
              <a:avLst/>
              <a:gdLst/>
              <a:ahLst/>
              <a:cxnLst/>
              <a:rect l="l" t="t" r="r" b="b"/>
              <a:pathLst>
                <a:path w="740410">
                  <a:moveTo>
                    <a:pt x="0" y="0"/>
                  </a:moveTo>
                  <a:lnTo>
                    <a:pt x="7398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757387" y="1122456"/>
              <a:ext cx="2864485" cy="0"/>
            </a:xfrm>
            <a:custGeom>
              <a:avLst/>
              <a:gdLst/>
              <a:ahLst/>
              <a:cxnLst/>
              <a:rect l="l" t="t" r="r" b="b"/>
              <a:pathLst>
                <a:path w="2864485">
                  <a:moveTo>
                    <a:pt x="0" y="0"/>
                  </a:moveTo>
                  <a:lnTo>
                    <a:pt x="286424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017196" y="1124333"/>
            <a:ext cx="374015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5" dirty="0">
                <a:latin typeface="Arial"/>
                <a:cs typeface="Arial"/>
              </a:rPr>
              <a:t>Ma</a:t>
            </a:r>
            <a:r>
              <a:rPr sz="650" spc="15" dirty="0">
                <a:latin typeface="Arial"/>
                <a:cs typeface="Arial"/>
              </a:rPr>
              <a:t>r</a:t>
            </a:r>
            <a:r>
              <a:rPr sz="650" spc="5" dirty="0">
                <a:latin typeface="Arial"/>
                <a:cs typeface="Arial"/>
              </a:rPr>
              <a:t>yland</a:t>
            </a:r>
            <a:endParaRPr sz="6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97312" y="1124333"/>
            <a:ext cx="38481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5" dirty="0">
                <a:latin typeface="Arial"/>
                <a:cs typeface="Arial"/>
              </a:rPr>
              <a:t>Neb</a:t>
            </a:r>
            <a:r>
              <a:rPr sz="650" spc="-10" dirty="0">
                <a:latin typeface="Arial"/>
                <a:cs typeface="Arial"/>
              </a:rPr>
              <a:t>r</a:t>
            </a:r>
            <a:r>
              <a:rPr sz="650" spc="5" dirty="0">
                <a:latin typeface="Arial"/>
                <a:cs typeface="Arial"/>
              </a:rPr>
              <a:t>aska</a:t>
            </a:r>
            <a:endParaRPr sz="6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73473" y="1124333"/>
            <a:ext cx="20320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5" dirty="0">
                <a:latin typeface="Arial"/>
                <a:cs typeface="Arial"/>
              </a:rPr>
              <a:t>Ohio</a:t>
            </a:r>
            <a:endParaRPr sz="65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925324" y="1373138"/>
            <a:ext cx="740410" cy="0"/>
          </a:xfrm>
          <a:custGeom>
            <a:avLst/>
            <a:gdLst/>
            <a:ahLst/>
            <a:cxnLst/>
            <a:rect l="l" t="t" r="r" b="b"/>
            <a:pathLst>
              <a:path w="740410">
                <a:moveTo>
                  <a:pt x="0" y="0"/>
                </a:moveTo>
                <a:lnTo>
                  <a:pt x="73989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512050" y="1124333"/>
            <a:ext cx="1047115" cy="37719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8255">
              <a:lnSpc>
                <a:spcPct val="105400"/>
              </a:lnSpc>
              <a:spcBef>
                <a:spcPts val="70"/>
              </a:spcBef>
              <a:tabLst>
                <a:tab pos="535305" algn="l"/>
              </a:tabLst>
            </a:pPr>
            <a:r>
              <a:rPr sz="650" dirty="0">
                <a:latin typeface="Arial"/>
                <a:cs typeface="Arial"/>
              </a:rPr>
              <a:t>Adverse	</a:t>
            </a:r>
            <a:r>
              <a:rPr sz="650" spc="5" dirty="0">
                <a:latin typeface="Arial"/>
                <a:cs typeface="Arial"/>
              </a:rPr>
              <a:t>Rhode</a:t>
            </a:r>
            <a:r>
              <a:rPr sz="650" spc="-80" dirty="0">
                <a:latin typeface="Arial"/>
                <a:cs typeface="Arial"/>
              </a:rPr>
              <a:t> </a:t>
            </a:r>
            <a:r>
              <a:rPr sz="650" spc="5" dirty="0">
                <a:latin typeface="Arial"/>
                <a:cs typeface="Arial"/>
              </a:rPr>
              <a:t>Island </a:t>
            </a:r>
            <a:r>
              <a:rPr sz="650" dirty="0">
                <a:latin typeface="Arial"/>
                <a:cs typeface="Arial"/>
              </a:rPr>
              <a:t> </a:t>
            </a:r>
            <a:r>
              <a:rPr sz="650" spc="5" dirty="0">
                <a:latin typeface="Arial"/>
                <a:cs typeface="Arial"/>
              </a:rPr>
              <a:t>Change</a:t>
            </a:r>
            <a:endParaRPr sz="650">
              <a:latin typeface="Arial"/>
              <a:cs typeface="Arial"/>
            </a:endParaRPr>
          </a:p>
          <a:p>
            <a:pPr marL="459105">
              <a:lnSpc>
                <a:spcPct val="100000"/>
              </a:lnSpc>
              <a:spcBef>
                <a:spcPts val="370"/>
              </a:spcBef>
              <a:tabLst>
                <a:tab pos="836294" algn="l"/>
              </a:tabLst>
            </a:pPr>
            <a:r>
              <a:rPr sz="650" spc="-75" dirty="0">
                <a:latin typeface="Arial"/>
                <a:cs typeface="Arial"/>
              </a:rPr>
              <a:t>A</a:t>
            </a:r>
            <a:r>
              <a:rPr sz="650" spc="5" dirty="0">
                <a:latin typeface="Arial"/>
                <a:cs typeface="Arial"/>
              </a:rPr>
              <a:t>TE</a:t>
            </a:r>
            <a:r>
              <a:rPr sz="650" dirty="0">
                <a:latin typeface="Arial"/>
                <a:cs typeface="Arial"/>
              </a:rPr>
              <a:t>	</a:t>
            </a:r>
            <a:r>
              <a:rPr sz="650" spc="5" dirty="0">
                <a:latin typeface="Arial"/>
                <a:cs typeface="Arial"/>
              </a:rPr>
              <a:t>Pro</a:t>
            </a:r>
            <a:r>
              <a:rPr sz="650" spc="-25" dirty="0">
                <a:latin typeface="Arial"/>
                <a:cs typeface="Arial"/>
              </a:rPr>
              <a:t>b</a:t>
            </a:r>
            <a:r>
              <a:rPr sz="650" dirty="0">
                <a:latin typeface="Arial"/>
                <a:cs typeface="Arial"/>
              </a:rPr>
              <a:t>.</a:t>
            </a:r>
            <a:endParaRPr sz="65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757387" y="1373138"/>
            <a:ext cx="893444" cy="0"/>
          </a:xfrm>
          <a:custGeom>
            <a:avLst/>
            <a:gdLst/>
            <a:ahLst/>
            <a:cxnLst/>
            <a:rect l="l" t="t" r="r" b="b"/>
            <a:pathLst>
              <a:path w="893445">
                <a:moveTo>
                  <a:pt x="0" y="0"/>
                </a:moveTo>
                <a:lnTo>
                  <a:pt x="89330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42856" y="1373138"/>
            <a:ext cx="893444" cy="0"/>
          </a:xfrm>
          <a:custGeom>
            <a:avLst/>
            <a:gdLst/>
            <a:ahLst/>
            <a:cxnLst/>
            <a:rect l="l" t="t" r="r" b="b"/>
            <a:pathLst>
              <a:path w="893445">
                <a:moveTo>
                  <a:pt x="0" y="0"/>
                </a:moveTo>
                <a:lnTo>
                  <a:pt x="89330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28326" y="1373138"/>
            <a:ext cx="893444" cy="0"/>
          </a:xfrm>
          <a:custGeom>
            <a:avLst/>
            <a:gdLst/>
            <a:ahLst/>
            <a:cxnLst/>
            <a:rect l="l" t="t" r="r" b="b"/>
            <a:pathLst>
              <a:path w="893445">
                <a:moveTo>
                  <a:pt x="0" y="0"/>
                </a:moveTo>
                <a:lnTo>
                  <a:pt x="89330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790801" y="1375008"/>
            <a:ext cx="17907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-75" dirty="0">
                <a:latin typeface="Arial"/>
                <a:cs typeface="Arial"/>
              </a:rPr>
              <a:t>A</a:t>
            </a:r>
            <a:r>
              <a:rPr sz="650" spc="5" dirty="0">
                <a:latin typeface="Arial"/>
                <a:cs typeface="Arial"/>
              </a:rPr>
              <a:t>TE</a:t>
            </a:r>
            <a:endParaRPr sz="6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237463" y="1375008"/>
            <a:ext cx="22352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5" dirty="0">
                <a:latin typeface="Arial"/>
                <a:cs typeface="Arial"/>
              </a:rPr>
              <a:t>Pro</a:t>
            </a:r>
            <a:r>
              <a:rPr sz="650" spc="-25" dirty="0">
                <a:latin typeface="Arial"/>
                <a:cs typeface="Arial"/>
              </a:rPr>
              <a:t>b</a:t>
            </a:r>
            <a:r>
              <a:rPr sz="650" dirty="0">
                <a:latin typeface="Arial"/>
                <a:cs typeface="Arial"/>
              </a:rPr>
              <a:t>.</a:t>
            </a:r>
            <a:endParaRPr sz="6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776216" y="1375008"/>
            <a:ext cx="17907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-75" dirty="0">
                <a:latin typeface="Arial"/>
                <a:cs typeface="Arial"/>
              </a:rPr>
              <a:t>A</a:t>
            </a:r>
            <a:r>
              <a:rPr sz="650" spc="5" dirty="0">
                <a:latin typeface="Arial"/>
                <a:cs typeface="Arial"/>
              </a:rPr>
              <a:t>TE</a:t>
            </a:r>
            <a:endParaRPr sz="6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22878" y="1375008"/>
            <a:ext cx="22352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5" dirty="0">
                <a:latin typeface="Arial"/>
                <a:cs typeface="Arial"/>
              </a:rPr>
              <a:t>Pro</a:t>
            </a:r>
            <a:r>
              <a:rPr sz="650" spc="-25" dirty="0">
                <a:latin typeface="Arial"/>
                <a:cs typeface="Arial"/>
              </a:rPr>
              <a:t>b</a:t>
            </a:r>
            <a:r>
              <a:rPr sz="650" dirty="0">
                <a:latin typeface="Arial"/>
                <a:cs typeface="Arial"/>
              </a:rPr>
              <a:t>.</a:t>
            </a:r>
            <a:endParaRPr sz="6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761715" y="1375008"/>
            <a:ext cx="17907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-75" dirty="0">
                <a:latin typeface="Arial"/>
                <a:cs typeface="Arial"/>
              </a:rPr>
              <a:t>A</a:t>
            </a:r>
            <a:r>
              <a:rPr sz="650" spc="5" dirty="0">
                <a:latin typeface="Arial"/>
                <a:cs typeface="Arial"/>
              </a:rPr>
              <a:t>TE</a:t>
            </a:r>
            <a:endParaRPr sz="6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208377" y="1375008"/>
            <a:ext cx="22352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5" dirty="0">
                <a:latin typeface="Arial"/>
                <a:cs typeface="Arial"/>
              </a:rPr>
              <a:t>Pro</a:t>
            </a:r>
            <a:r>
              <a:rPr sz="650" spc="-25" dirty="0">
                <a:latin typeface="Arial"/>
                <a:cs typeface="Arial"/>
              </a:rPr>
              <a:t>b</a:t>
            </a:r>
            <a:r>
              <a:rPr sz="650" dirty="0">
                <a:latin typeface="Arial"/>
                <a:cs typeface="Arial"/>
              </a:rPr>
              <a:t>.</a:t>
            </a:r>
            <a:endParaRPr sz="650">
              <a:latin typeface="Arial"/>
              <a:cs typeface="Arial"/>
            </a:endParaRPr>
          </a:p>
        </p:txBody>
      </p:sp>
      <p:graphicFrame>
        <p:nvGraphicFramePr>
          <p:cNvPr id="21" name="object 21"/>
          <p:cNvGraphicFramePr>
            <a:graphicFrameLocks noGrp="1"/>
          </p:cNvGraphicFramePr>
          <p:nvPr/>
        </p:nvGraphicFramePr>
        <p:xfrm>
          <a:off x="161926" y="1519360"/>
          <a:ext cx="5459726" cy="5404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6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5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66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9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83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72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48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6070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369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272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45720">
                        <a:lnSpc>
                          <a:spcPts val="740"/>
                        </a:lnSpc>
                        <a:spcBef>
                          <a:spcPts val="5"/>
                        </a:spcBef>
                      </a:pPr>
                      <a:r>
                        <a:rPr sz="650" spc="5" dirty="0">
                          <a:latin typeface="Arial"/>
                          <a:cs typeface="Arial"/>
                        </a:rPr>
                        <a:t>Unemployment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rate</a:t>
                      </a:r>
                      <a:r>
                        <a:rPr sz="6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5" dirty="0">
                          <a:latin typeface="Arial"/>
                          <a:cs typeface="Arial"/>
                        </a:rPr>
                        <a:t>(%)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45720">
                        <a:lnSpc>
                          <a:spcPts val="740"/>
                        </a:lnSpc>
                        <a:spcBef>
                          <a:spcPts val="5"/>
                        </a:spcBef>
                      </a:pPr>
                      <a:r>
                        <a:rPr sz="650" spc="5" dirty="0">
                          <a:latin typeface="Arial"/>
                          <a:cs typeface="Arial"/>
                        </a:rPr>
                        <a:t>Rise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38100" algn="r">
                        <a:lnSpc>
                          <a:spcPts val="740"/>
                        </a:lnSpc>
                        <a:spcBef>
                          <a:spcPts val="5"/>
                        </a:spcBef>
                        <a:tabLst>
                          <a:tab pos="310515" algn="l"/>
                        </a:tabLst>
                      </a:pPr>
                      <a:r>
                        <a:rPr sz="650" dirty="0">
                          <a:latin typeface="Arial"/>
                          <a:cs typeface="Arial"/>
                        </a:rPr>
                        <a:t>0.94	100%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69215" algn="ctr">
                        <a:lnSpc>
                          <a:spcPts val="740"/>
                        </a:lnSpc>
                        <a:spcBef>
                          <a:spcPts val="5"/>
                        </a:spcBef>
                      </a:pPr>
                      <a:r>
                        <a:rPr sz="650" spc="5" dirty="0">
                          <a:latin typeface="Arial"/>
                          <a:cs typeface="Arial"/>
                        </a:rPr>
                        <a:t>-0.03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740"/>
                        </a:lnSpc>
                        <a:spcBef>
                          <a:spcPts val="5"/>
                        </a:spcBef>
                      </a:pPr>
                      <a:r>
                        <a:rPr sz="650" spc="5" dirty="0">
                          <a:latin typeface="Arial"/>
                          <a:cs typeface="Arial"/>
                        </a:rPr>
                        <a:t>44%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131445" algn="r">
                        <a:lnSpc>
                          <a:spcPts val="740"/>
                        </a:lnSpc>
                        <a:spcBef>
                          <a:spcPts val="5"/>
                        </a:spcBef>
                      </a:pPr>
                      <a:r>
                        <a:rPr sz="650" dirty="0">
                          <a:latin typeface="Arial"/>
                          <a:cs typeface="Arial"/>
                        </a:rPr>
                        <a:t>-0.26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67945" algn="ctr">
                        <a:lnSpc>
                          <a:spcPts val="740"/>
                        </a:lnSpc>
                        <a:spcBef>
                          <a:spcPts val="5"/>
                        </a:spcBef>
                      </a:pPr>
                      <a:r>
                        <a:rPr sz="650" spc="5" dirty="0">
                          <a:latin typeface="Arial"/>
                          <a:cs typeface="Arial"/>
                        </a:rPr>
                        <a:t>0%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131445" algn="r">
                        <a:lnSpc>
                          <a:spcPts val="740"/>
                        </a:lnSpc>
                        <a:spcBef>
                          <a:spcPts val="5"/>
                        </a:spcBef>
                      </a:pPr>
                      <a:r>
                        <a:rPr sz="650" dirty="0">
                          <a:latin typeface="Arial"/>
                          <a:cs typeface="Arial"/>
                        </a:rPr>
                        <a:t>0.01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38100" algn="r">
                        <a:lnSpc>
                          <a:spcPts val="740"/>
                        </a:lnSpc>
                        <a:spcBef>
                          <a:spcPts val="5"/>
                        </a:spcBef>
                      </a:pPr>
                      <a:r>
                        <a:rPr sz="650" dirty="0">
                          <a:latin typeface="Arial"/>
                          <a:cs typeface="Arial"/>
                        </a:rPr>
                        <a:t>50%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453">
                <a:tc>
                  <a:txBody>
                    <a:bodyPr/>
                    <a:lstStyle/>
                    <a:p>
                      <a:pPr marL="45720">
                        <a:lnSpc>
                          <a:spcPts val="720"/>
                        </a:lnSpc>
                      </a:pPr>
                      <a:r>
                        <a:rPr sz="650" spc="5" dirty="0">
                          <a:latin typeface="Arial"/>
                          <a:cs typeface="Arial"/>
                        </a:rPr>
                        <a:t>Labor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force </a:t>
                      </a:r>
                      <a:r>
                        <a:rPr sz="650" spc="5" dirty="0">
                          <a:latin typeface="Arial"/>
                          <a:cs typeface="Arial"/>
                        </a:rPr>
                        <a:t>participation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rate</a:t>
                      </a:r>
                      <a:r>
                        <a:rPr sz="65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5" dirty="0">
                          <a:latin typeface="Arial"/>
                          <a:cs typeface="Arial"/>
                        </a:rPr>
                        <a:t>(%)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720"/>
                        </a:lnSpc>
                      </a:pPr>
                      <a:r>
                        <a:rPr sz="650" spc="5" dirty="0">
                          <a:latin typeface="Arial"/>
                          <a:cs typeface="Arial"/>
                        </a:rPr>
                        <a:t>Decline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ts val="720"/>
                        </a:lnSpc>
                        <a:tabLst>
                          <a:tab pos="338455" algn="l"/>
                        </a:tabLst>
                      </a:pPr>
                      <a:r>
                        <a:rPr sz="650" dirty="0">
                          <a:latin typeface="Arial"/>
                          <a:cs typeface="Arial"/>
                        </a:rPr>
                        <a:t>-1.81	100%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7155" algn="ctr">
                        <a:lnSpc>
                          <a:spcPts val="720"/>
                        </a:lnSpc>
                      </a:pPr>
                      <a:r>
                        <a:rPr sz="650" spc="5" dirty="0">
                          <a:latin typeface="Arial"/>
                          <a:cs typeface="Arial"/>
                        </a:rPr>
                        <a:t>0.61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085" algn="ctr">
                        <a:lnSpc>
                          <a:spcPts val="720"/>
                        </a:lnSpc>
                      </a:pPr>
                      <a:r>
                        <a:rPr sz="650" spc="5" dirty="0">
                          <a:latin typeface="Arial"/>
                          <a:cs typeface="Arial"/>
                        </a:rPr>
                        <a:t>6%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1445" algn="r">
                        <a:lnSpc>
                          <a:spcPts val="720"/>
                        </a:lnSpc>
                      </a:pPr>
                      <a:r>
                        <a:rPr sz="650" dirty="0">
                          <a:latin typeface="Arial"/>
                          <a:cs typeface="Arial"/>
                        </a:rPr>
                        <a:t>0.14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ts val="720"/>
                        </a:lnSpc>
                      </a:pPr>
                      <a:r>
                        <a:rPr sz="650" spc="5" dirty="0">
                          <a:latin typeface="Arial"/>
                          <a:cs typeface="Arial"/>
                        </a:rPr>
                        <a:t>27%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1445" algn="r">
                        <a:lnSpc>
                          <a:spcPts val="720"/>
                        </a:lnSpc>
                      </a:pPr>
                      <a:r>
                        <a:rPr sz="650" dirty="0">
                          <a:latin typeface="Arial"/>
                          <a:cs typeface="Arial"/>
                        </a:rPr>
                        <a:t>-0.03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ts val="720"/>
                        </a:lnSpc>
                      </a:pPr>
                      <a:r>
                        <a:rPr sz="650" dirty="0">
                          <a:latin typeface="Arial"/>
                          <a:cs typeface="Arial"/>
                        </a:rPr>
                        <a:t>55%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453">
                <a:tc>
                  <a:txBody>
                    <a:bodyPr/>
                    <a:lstStyle/>
                    <a:p>
                      <a:pPr marL="45720">
                        <a:lnSpc>
                          <a:spcPts val="720"/>
                        </a:lnSpc>
                      </a:pPr>
                      <a:r>
                        <a:rPr sz="650" dirty="0">
                          <a:latin typeface="Arial"/>
                          <a:cs typeface="Arial"/>
                        </a:rPr>
                        <a:t>Employment</a:t>
                      </a:r>
                      <a:r>
                        <a:rPr sz="65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(number)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720"/>
                        </a:lnSpc>
                      </a:pPr>
                      <a:r>
                        <a:rPr sz="650" spc="5" dirty="0">
                          <a:latin typeface="Arial"/>
                          <a:cs typeface="Arial"/>
                        </a:rPr>
                        <a:t>Decline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ts val="720"/>
                        </a:lnSpc>
                        <a:tabLst>
                          <a:tab pos="478790" algn="l"/>
                        </a:tabLst>
                      </a:pPr>
                      <a:r>
                        <a:rPr sz="650" dirty="0">
                          <a:latin typeface="Arial"/>
                          <a:cs typeface="Arial"/>
                        </a:rPr>
                        <a:t>-49,602	94%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720"/>
                        </a:lnSpc>
                      </a:pPr>
                      <a:r>
                        <a:rPr sz="650" spc="5" dirty="0">
                          <a:latin typeface="Arial"/>
                          <a:cs typeface="Arial"/>
                        </a:rPr>
                        <a:t>89,426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20"/>
                        </a:lnSpc>
                      </a:pPr>
                      <a:r>
                        <a:rPr sz="650" spc="5" dirty="0">
                          <a:latin typeface="Arial"/>
                          <a:cs typeface="Arial"/>
                        </a:rPr>
                        <a:t>26%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1445" algn="r">
                        <a:lnSpc>
                          <a:spcPts val="720"/>
                        </a:lnSpc>
                      </a:pPr>
                      <a:r>
                        <a:rPr sz="650" dirty="0">
                          <a:latin typeface="Arial"/>
                          <a:cs typeface="Arial"/>
                        </a:rPr>
                        <a:t>14,180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ts val="720"/>
                        </a:lnSpc>
                      </a:pPr>
                      <a:r>
                        <a:rPr sz="650" spc="5" dirty="0">
                          <a:latin typeface="Arial"/>
                          <a:cs typeface="Arial"/>
                        </a:rPr>
                        <a:t>26%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1445" algn="r">
                        <a:lnSpc>
                          <a:spcPts val="720"/>
                        </a:lnSpc>
                      </a:pPr>
                      <a:r>
                        <a:rPr sz="650" dirty="0">
                          <a:latin typeface="Arial"/>
                          <a:cs typeface="Arial"/>
                        </a:rPr>
                        <a:t>111,671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ts val="720"/>
                        </a:lnSpc>
                      </a:pPr>
                      <a:r>
                        <a:rPr sz="650" dirty="0">
                          <a:latin typeface="Arial"/>
                          <a:cs typeface="Arial"/>
                        </a:rPr>
                        <a:t>20%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285">
                <a:tc>
                  <a:txBody>
                    <a:bodyPr/>
                    <a:lstStyle/>
                    <a:p>
                      <a:pPr marL="45720">
                        <a:lnSpc>
                          <a:spcPts val="720"/>
                        </a:lnSpc>
                      </a:pPr>
                      <a:r>
                        <a:rPr sz="650" spc="5" dirty="0">
                          <a:latin typeface="Arial"/>
                          <a:cs typeface="Arial"/>
                        </a:rPr>
                        <a:t>Gross state product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(mil.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5" dirty="0">
                          <a:latin typeface="Arial"/>
                          <a:cs typeface="Arial"/>
                        </a:rPr>
                        <a:t>$)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720"/>
                        </a:lnSpc>
                      </a:pPr>
                      <a:r>
                        <a:rPr sz="650" spc="5" dirty="0">
                          <a:latin typeface="Arial"/>
                          <a:cs typeface="Arial"/>
                        </a:rPr>
                        <a:t>Decline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ts val="720"/>
                        </a:lnSpc>
                        <a:tabLst>
                          <a:tab pos="432434" algn="l"/>
                        </a:tabLst>
                      </a:pPr>
                      <a:r>
                        <a:rPr sz="650" dirty="0">
                          <a:latin typeface="Arial"/>
                          <a:cs typeface="Arial"/>
                        </a:rPr>
                        <a:t>-2,834	78%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0" algn="ctr">
                        <a:lnSpc>
                          <a:spcPts val="720"/>
                        </a:lnSpc>
                      </a:pPr>
                      <a:r>
                        <a:rPr sz="650" spc="5" dirty="0">
                          <a:latin typeface="Arial"/>
                          <a:cs typeface="Arial"/>
                        </a:rPr>
                        <a:t>2,386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20"/>
                        </a:lnSpc>
                      </a:pPr>
                      <a:r>
                        <a:rPr sz="650" spc="5" dirty="0">
                          <a:latin typeface="Arial"/>
                          <a:cs typeface="Arial"/>
                        </a:rPr>
                        <a:t>32%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1445" algn="r">
                        <a:lnSpc>
                          <a:spcPts val="720"/>
                        </a:lnSpc>
                      </a:pPr>
                      <a:r>
                        <a:rPr sz="650" dirty="0">
                          <a:latin typeface="Arial"/>
                          <a:cs typeface="Arial"/>
                        </a:rPr>
                        <a:t>-1,819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ts val="720"/>
                        </a:lnSpc>
                      </a:pPr>
                      <a:r>
                        <a:rPr sz="650" spc="5" dirty="0">
                          <a:latin typeface="Arial"/>
                          <a:cs typeface="Arial"/>
                        </a:rPr>
                        <a:t>71%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1445" algn="r">
                        <a:lnSpc>
                          <a:spcPts val="720"/>
                        </a:lnSpc>
                      </a:pPr>
                      <a:r>
                        <a:rPr sz="650" dirty="0">
                          <a:latin typeface="Arial"/>
                          <a:cs typeface="Arial"/>
                        </a:rPr>
                        <a:t>-976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ts val="720"/>
                        </a:lnSpc>
                      </a:pPr>
                      <a:r>
                        <a:rPr sz="650" dirty="0">
                          <a:latin typeface="Arial"/>
                          <a:cs typeface="Arial"/>
                        </a:rPr>
                        <a:t>59%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2" name="object 22"/>
          <p:cNvSpPr/>
          <p:nvPr/>
        </p:nvSpPr>
        <p:spPr>
          <a:xfrm>
            <a:off x="161926" y="2294413"/>
            <a:ext cx="5459730" cy="0"/>
          </a:xfrm>
          <a:custGeom>
            <a:avLst/>
            <a:gdLst/>
            <a:ahLst/>
            <a:cxnLst/>
            <a:rect l="l" t="t" r="r" b="b"/>
            <a:pathLst>
              <a:path w="5459730">
                <a:moveTo>
                  <a:pt x="0" y="0"/>
                </a:moveTo>
                <a:lnTo>
                  <a:pt x="5459704" y="0"/>
                </a:lnTo>
              </a:path>
            </a:pathLst>
          </a:custGeom>
          <a:ln w="67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-5" dirty="0"/>
              <a:t>28</a:t>
            </a:fld>
            <a:r>
              <a:rPr spc="-85" dirty="0"/>
              <a:t> </a:t>
            </a:r>
            <a:r>
              <a:rPr spc="-5" dirty="0"/>
              <a:t>/</a:t>
            </a:r>
            <a:r>
              <a:rPr spc="-85" dirty="0"/>
              <a:t> </a:t>
            </a:r>
            <a:r>
              <a:rPr spc="-5" dirty="0"/>
              <a:t>33</a:t>
            </a:r>
          </a:p>
        </p:txBody>
      </p:sp>
    </p:spTree>
  </p:cSld>
  <p:clrMapOvr>
    <a:masterClrMapping/>
  </p:clrMapOvr>
  <p:transition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00" y="59814"/>
            <a:ext cx="3884929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20" dirty="0">
                <a:solidFill>
                  <a:srgbClr val="0072B2"/>
                </a:solidFill>
                <a:latin typeface="Arial"/>
                <a:cs typeface="Arial"/>
              </a:rPr>
              <a:t>Rhode </a:t>
            </a:r>
            <a:r>
              <a:rPr sz="1400" spc="15" dirty="0">
                <a:solidFill>
                  <a:srgbClr val="0072B2"/>
                </a:solidFill>
                <a:latin typeface="Arial"/>
                <a:cs typeface="Arial"/>
              </a:rPr>
              <a:t>Island </a:t>
            </a:r>
            <a:r>
              <a:rPr sz="1400" spc="5" dirty="0">
                <a:solidFill>
                  <a:srgbClr val="0072B2"/>
                </a:solidFill>
                <a:latin typeface="Arial"/>
                <a:cs typeface="Arial"/>
              </a:rPr>
              <a:t>Effects </a:t>
            </a:r>
            <a:r>
              <a:rPr sz="1400" spc="15" dirty="0">
                <a:solidFill>
                  <a:srgbClr val="0072B2"/>
                </a:solidFill>
                <a:latin typeface="Arial"/>
                <a:cs typeface="Arial"/>
              </a:rPr>
              <a:t>Suggest </a:t>
            </a:r>
            <a:r>
              <a:rPr sz="1400" spc="20" dirty="0">
                <a:solidFill>
                  <a:srgbClr val="0072B2"/>
                </a:solidFill>
                <a:latin typeface="Arial"/>
                <a:cs typeface="Arial"/>
              </a:rPr>
              <a:t>A Demand</a:t>
            </a:r>
            <a:r>
              <a:rPr sz="1400" spc="-65" dirty="0">
                <a:solidFill>
                  <a:srgbClr val="0072B2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0072B2"/>
                </a:solidFill>
                <a:latin typeface="Arial"/>
                <a:cs typeface="Arial"/>
              </a:rPr>
              <a:t>Shock</a:t>
            </a:r>
            <a:endParaRPr sz="14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39959" y="638364"/>
          <a:ext cx="4915534" cy="18320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3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35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19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5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194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194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858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4002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3779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2194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1731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750" spc="10" dirty="0">
                          <a:latin typeface="Arial"/>
                          <a:cs typeface="Arial"/>
                        </a:rPr>
                        <a:t>Rhode</a:t>
                      </a:r>
                      <a:r>
                        <a:rPr sz="7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50" spc="10" dirty="0">
                          <a:latin typeface="Arial"/>
                          <a:cs typeface="Arial"/>
                        </a:rPr>
                        <a:t>Island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T w="952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750" spc="10" dirty="0">
                          <a:latin typeface="Arial"/>
                          <a:cs typeface="Arial"/>
                        </a:rPr>
                        <a:t>Maryland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T w="952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L="11112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750" spc="10" dirty="0">
                          <a:latin typeface="Arial"/>
                          <a:cs typeface="Arial"/>
                        </a:rPr>
                        <a:t>Nebraska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T w="952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750" spc="10" dirty="0">
                          <a:latin typeface="Arial"/>
                          <a:cs typeface="Arial"/>
                        </a:rPr>
                        <a:t>Ohio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T w="952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702"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750" spc="10" dirty="0">
                          <a:latin typeface="Arial"/>
                          <a:cs typeface="Arial"/>
                        </a:rPr>
                        <a:t>Components </a:t>
                      </a:r>
                      <a:r>
                        <a:rPr sz="750" spc="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750" spc="15" dirty="0">
                          <a:latin typeface="Arial"/>
                          <a:cs typeface="Arial"/>
                        </a:rPr>
                        <a:t>GDP </a:t>
                      </a:r>
                      <a:r>
                        <a:rPr sz="750" spc="10" dirty="0">
                          <a:latin typeface="Arial"/>
                          <a:cs typeface="Arial"/>
                        </a:rPr>
                        <a:t>($</a:t>
                      </a:r>
                      <a:r>
                        <a:rPr sz="7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50" spc="5" dirty="0">
                          <a:latin typeface="Arial"/>
                          <a:cs typeface="Arial"/>
                        </a:rPr>
                        <a:t>millions)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155"/>
                        </a:spcBef>
                        <a:tabLst>
                          <a:tab pos="412115" algn="l"/>
                        </a:tabLst>
                      </a:pPr>
                      <a:r>
                        <a:rPr sz="750" spc="-20" dirty="0">
                          <a:latin typeface="Arial"/>
                          <a:cs typeface="Arial"/>
                        </a:rPr>
                        <a:t>ATE	</a:t>
                      </a:r>
                      <a:r>
                        <a:rPr sz="750" dirty="0">
                          <a:latin typeface="Arial"/>
                          <a:cs typeface="Arial"/>
                        </a:rPr>
                        <a:t>Prob.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155"/>
                        </a:spcBef>
                        <a:tabLst>
                          <a:tab pos="379095" algn="l"/>
                        </a:tabLst>
                      </a:pPr>
                      <a:r>
                        <a:rPr sz="750" spc="-20" dirty="0">
                          <a:latin typeface="Arial"/>
                          <a:cs typeface="Arial"/>
                        </a:rPr>
                        <a:t>ATE	</a:t>
                      </a:r>
                      <a:r>
                        <a:rPr sz="750" dirty="0">
                          <a:latin typeface="Arial"/>
                          <a:cs typeface="Arial"/>
                        </a:rPr>
                        <a:t>Prob.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750" spc="-20" dirty="0">
                          <a:latin typeface="Arial"/>
                          <a:cs typeface="Arial"/>
                        </a:rPr>
                        <a:t>ATE</a:t>
                      </a:r>
                      <a:r>
                        <a:rPr sz="750" spc="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50" dirty="0">
                          <a:latin typeface="Arial"/>
                          <a:cs typeface="Arial"/>
                        </a:rPr>
                        <a:t>Prob.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750" spc="-9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750" dirty="0">
                          <a:latin typeface="Arial"/>
                          <a:cs typeface="Arial"/>
                        </a:rPr>
                        <a:t>TE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750" dirty="0">
                          <a:latin typeface="Arial"/>
                          <a:cs typeface="Arial"/>
                        </a:rPr>
                        <a:t>Prob.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2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750" b="1" spc="5" dirty="0">
                          <a:latin typeface="Arial"/>
                          <a:cs typeface="Arial"/>
                        </a:rPr>
                        <a:t>Cyclical</a:t>
                      </a:r>
                      <a:endParaRPr sz="750">
                        <a:latin typeface="Arial"/>
                        <a:cs typeface="Arial"/>
                      </a:endParaRPr>
                    </a:p>
                    <a:p>
                      <a:pPr marL="53340">
                        <a:lnSpc>
                          <a:spcPts val="869"/>
                        </a:lnSpc>
                        <a:spcBef>
                          <a:spcPts val="60"/>
                        </a:spcBef>
                      </a:pPr>
                      <a:r>
                        <a:rPr sz="750" spc="10" dirty="0">
                          <a:latin typeface="Arial"/>
                          <a:cs typeface="Arial"/>
                        </a:rPr>
                        <a:t>FIRE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4610" algn="ctr">
                        <a:lnSpc>
                          <a:spcPts val="869"/>
                        </a:lnSpc>
                      </a:pPr>
                      <a:r>
                        <a:rPr sz="750" spc="10" dirty="0">
                          <a:latin typeface="Arial"/>
                          <a:cs typeface="Arial"/>
                        </a:rPr>
                        <a:t>-297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45720" algn="r">
                        <a:lnSpc>
                          <a:spcPts val="869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92%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15900">
                        <a:lnSpc>
                          <a:spcPts val="869"/>
                        </a:lnSpc>
                      </a:pPr>
                      <a:r>
                        <a:rPr sz="750" spc="10" dirty="0">
                          <a:latin typeface="Arial"/>
                          <a:cs typeface="Arial"/>
                        </a:rPr>
                        <a:t>681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45720" algn="r">
                        <a:lnSpc>
                          <a:spcPts val="869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30%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61290">
                        <a:lnSpc>
                          <a:spcPts val="869"/>
                        </a:lnSpc>
                      </a:pPr>
                      <a:r>
                        <a:rPr sz="750" spc="10" dirty="0">
                          <a:latin typeface="Arial"/>
                          <a:cs typeface="Arial"/>
                        </a:rPr>
                        <a:t>-454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7145" algn="ctr">
                        <a:lnSpc>
                          <a:spcPts val="869"/>
                        </a:lnSpc>
                      </a:pPr>
                      <a:r>
                        <a:rPr sz="750" spc="15" dirty="0">
                          <a:latin typeface="Arial"/>
                          <a:cs typeface="Arial"/>
                        </a:rPr>
                        <a:t>81%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61290">
                        <a:lnSpc>
                          <a:spcPts val="869"/>
                        </a:lnSpc>
                      </a:pPr>
                      <a:r>
                        <a:rPr sz="750" spc="10" dirty="0">
                          <a:latin typeface="Arial"/>
                          <a:cs typeface="Arial"/>
                        </a:rPr>
                        <a:t>-1154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6510" algn="ctr">
                        <a:lnSpc>
                          <a:spcPts val="869"/>
                        </a:lnSpc>
                      </a:pPr>
                      <a:r>
                        <a:rPr sz="750" spc="15" dirty="0">
                          <a:latin typeface="Arial"/>
                          <a:cs typeface="Arial"/>
                        </a:rPr>
                        <a:t>82%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947">
                <a:tc>
                  <a:txBody>
                    <a:bodyPr/>
                    <a:lstStyle/>
                    <a:p>
                      <a:pPr marL="53340">
                        <a:lnSpc>
                          <a:spcPts val="860"/>
                        </a:lnSpc>
                      </a:pPr>
                      <a:r>
                        <a:rPr sz="750" spc="10" dirty="0">
                          <a:latin typeface="Arial"/>
                          <a:cs typeface="Arial"/>
                        </a:rPr>
                        <a:t>Services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ts val="860"/>
                        </a:lnSpc>
                      </a:pPr>
                      <a:r>
                        <a:rPr sz="750" spc="10" dirty="0">
                          <a:latin typeface="Arial"/>
                          <a:cs typeface="Arial"/>
                        </a:rPr>
                        <a:t>-353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5720" algn="r">
                        <a:lnSpc>
                          <a:spcPts val="86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87%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61290">
                        <a:lnSpc>
                          <a:spcPts val="860"/>
                        </a:lnSpc>
                      </a:pPr>
                      <a:r>
                        <a:rPr sz="750" spc="10" dirty="0">
                          <a:latin typeface="Arial"/>
                          <a:cs typeface="Arial"/>
                        </a:rPr>
                        <a:t>1127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5720" algn="r">
                        <a:lnSpc>
                          <a:spcPts val="86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14%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15900">
                        <a:lnSpc>
                          <a:spcPts val="860"/>
                        </a:lnSpc>
                      </a:pPr>
                      <a:r>
                        <a:rPr sz="750" spc="10" dirty="0">
                          <a:latin typeface="Arial"/>
                          <a:cs typeface="Arial"/>
                        </a:rPr>
                        <a:t>-25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ts val="860"/>
                        </a:lnSpc>
                      </a:pPr>
                      <a:r>
                        <a:rPr sz="750" spc="15" dirty="0">
                          <a:latin typeface="Arial"/>
                          <a:cs typeface="Arial"/>
                        </a:rPr>
                        <a:t>57%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215900">
                        <a:lnSpc>
                          <a:spcPts val="860"/>
                        </a:lnSpc>
                      </a:pPr>
                      <a:r>
                        <a:rPr sz="750" spc="10" dirty="0">
                          <a:latin typeface="Arial"/>
                          <a:cs typeface="Arial"/>
                        </a:rPr>
                        <a:t>-729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ts val="860"/>
                        </a:lnSpc>
                      </a:pPr>
                      <a:r>
                        <a:rPr sz="750" spc="15" dirty="0">
                          <a:latin typeface="Arial"/>
                          <a:cs typeface="Arial"/>
                        </a:rPr>
                        <a:t>55%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947">
                <a:tc>
                  <a:txBody>
                    <a:bodyPr/>
                    <a:lstStyle/>
                    <a:p>
                      <a:pPr marL="53340">
                        <a:lnSpc>
                          <a:spcPts val="860"/>
                        </a:lnSpc>
                      </a:pPr>
                      <a:r>
                        <a:rPr sz="750" spc="5" dirty="0">
                          <a:latin typeface="Arial"/>
                          <a:cs typeface="Arial"/>
                        </a:rPr>
                        <a:t>Manufacturing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0"/>
                        </a:lnSpc>
                      </a:pPr>
                      <a:r>
                        <a:rPr sz="750" spc="10" dirty="0">
                          <a:latin typeface="Arial"/>
                          <a:cs typeface="Arial"/>
                        </a:rPr>
                        <a:t>-4686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5720" algn="r">
                        <a:lnSpc>
                          <a:spcPts val="86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100%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82880">
                        <a:lnSpc>
                          <a:spcPts val="860"/>
                        </a:lnSpc>
                      </a:pPr>
                      <a:r>
                        <a:rPr sz="750" spc="10" dirty="0">
                          <a:latin typeface="Arial"/>
                          <a:cs typeface="Arial"/>
                        </a:rPr>
                        <a:t>-365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5720" algn="r">
                        <a:lnSpc>
                          <a:spcPts val="86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54%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61290">
                        <a:lnSpc>
                          <a:spcPts val="860"/>
                        </a:lnSpc>
                      </a:pPr>
                      <a:r>
                        <a:rPr sz="750" spc="10" dirty="0">
                          <a:latin typeface="Arial"/>
                          <a:cs typeface="Arial"/>
                        </a:rPr>
                        <a:t>-198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ts val="860"/>
                        </a:lnSpc>
                      </a:pPr>
                      <a:r>
                        <a:rPr sz="750" spc="15" dirty="0">
                          <a:latin typeface="Arial"/>
                          <a:cs typeface="Arial"/>
                        </a:rPr>
                        <a:t>64%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93675">
                        <a:lnSpc>
                          <a:spcPts val="860"/>
                        </a:lnSpc>
                      </a:pPr>
                      <a:r>
                        <a:rPr sz="750" spc="10" dirty="0">
                          <a:latin typeface="Arial"/>
                          <a:cs typeface="Arial"/>
                        </a:rPr>
                        <a:t>3209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 algn="ctr">
                        <a:lnSpc>
                          <a:spcPts val="860"/>
                        </a:lnSpc>
                      </a:pPr>
                      <a:r>
                        <a:rPr sz="750" spc="15" dirty="0">
                          <a:latin typeface="Arial"/>
                          <a:cs typeface="Arial"/>
                        </a:rPr>
                        <a:t>2%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952">
                <a:tc>
                  <a:txBody>
                    <a:bodyPr/>
                    <a:lstStyle/>
                    <a:p>
                      <a:pPr marL="53340">
                        <a:lnSpc>
                          <a:spcPts val="860"/>
                        </a:lnSpc>
                      </a:pPr>
                      <a:r>
                        <a:rPr sz="750" spc="5" dirty="0">
                          <a:latin typeface="Arial"/>
                          <a:cs typeface="Arial"/>
                        </a:rPr>
                        <a:t>Retail</a:t>
                      </a:r>
                      <a:r>
                        <a:rPr sz="7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10" dirty="0">
                          <a:latin typeface="Arial"/>
                          <a:cs typeface="Arial"/>
                        </a:rPr>
                        <a:t>Trade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ts val="860"/>
                        </a:lnSpc>
                      </a:pPr>
                      <a:r>
                        <a:rPr sz="750" spc="10" dirty="0">
                          <a:latin typeface="Arial"/>
                          <a:cs typeface="Arial"/>
                        </a:rPr>
                        <a:t>-225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5720" algn="r">
                        <a:lnSpc>
                          <a:spcPts val="86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96%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15900">
                        <a:lnSpc>
                          <a:spcPts val="860"/>
                        </a:lnSpc>
                      </a:pPr>
                      <a:r>
                        <a:rPr sz="750" spc="10" dirty="0">
                          <a:latin typeface="Arial"/>
                          <a:cs typeface="Arial"/>
                        </a:rPr>
                        <a:t>487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5720" algn="r">
                        <a:lnSpc>
                          <a:spcPts val="86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21%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15900">
                        <a:lnSpc>
                          <a:spcPts val="860"/>
                        </a:lnSpc>
                      </a:pPr>
                      <a:r>
                        <a:rPr sz="750" spc="10" dirty="0">
                          <a:latin typeface="Arial"/>
                          <a:cs typeface="Arial"/>
                        </a:rPr>
                        <a:t>-78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ts val="860"/>
                        </a:lnSpc>
                      </a:pPr>
                      <a:r>
                        <a:rPr sz="750" spc="15" dirty="0">
                          <a:latin typeface="Arial"/>
                          <a:cs typeface="Arial"/>
                        </a:rPr>
                        <a:t>65%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215900">
                        <a:lnSpc>
                          <a:spcPts val="860"/>
                        </a:lnSpc>
                      </a:pPr>
                      <a:r>
                        <a:rPr sz="750" spc="10" dirty="0">
                          <a:latin typeface="Arial"/>
                          <a:cs typeface="Arial"/>
                        </a:rPr>
                        <a:t>-178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ts val="860"/>
                        </a:lnSpc>
                      </a:pPr>
                      <a:r>
                        <a:rPr sz="750" spc="15" dirty="0">
                          <a:latin typeface="Arial"/>
                          <a:cs typeface="Arial"/>
                        </a:rPr>
                        <a:t>77%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1952">
                <a:tc>
                  <a:txBody>
                    <a:bodyPr/>
                    <a:lstStyle/>
                    <a:p>
                      <a:pPr marL="53340">
                        <a:lnSpc>
                          <a:spcPts val="860"/>
                        </a:lnSpc>
                      </a:pPr>
                      <a:r>
                        <a:rPr sz="750" spc="10" dirty="0">
                          <a:latin typeface="Arial"/>
                          <a:cs typeface="Arial"/>
                        </a:rPr>
                        <a:t>Wholesale</a:t>
                      </a:r>
                      <a:r>
                        <a:rPr sz="7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10" dirty="0">
                          <a:latin typeface="Arial"/>
                          <a:cs typeface="Arial"/>
                        </a:rPr>
                        <a:t>Trade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ts val="860"/>
                        </a:lnSpc>
                      </a:pPr>
                      <a:r>
                        <a:rPr sz="750" spc="10" dirty="0">
                          <a:latin typeface="Arial"/>
                          <a:cs typeface="Arial"/>
                        </a:rPr>
                        <a:t>-262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5720" algn="r">
                        <a:lnSpc>
                          <a:spcPts val="86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100%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82880">
                        <a:lnSpc>
                          <a:spcPts val="860"/>
                        </a:lnSpc>
                      </a:pPr>
                      <a:r>
                        <a:rPr sz="750" spc="10" dirty="0">
                          <a:latin typeface="Arial"/>
                          <a:cs typeface="Arial"/>
                        </a:rPr>
                        <a:t>-160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5720" algn="r">
                        <a:lnSpc>
                          <a:spcPts val="86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63%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61290">
                        <a:lnSpc>
                          <a:spcPts val="860"/>
                        </a:lnSpc>
                      </a:pPr>
                      <a:r>
                        <a:rPr sz="750" spc="10" dirty="0">
                          <a:latin typeface="Arial"/>
                          <a:cs typeface="Arial"/>
                        </a:rPr>
                        <a:t>-487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ts val="860"/>
                        </a:lnSpc>
                      </a:pPr>
                      <a:r>
                        <a:rPr sz="750" spc="15" dirty="0">
                          <a:latin typeface="Arial"/>
                          <a:cs typeface="Arial"/>
                        </a:rPr>
                        <a:t>82%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215900">
                        <a:lnSpc>
                          <a:spcPts val="860"/>
                        </a:lnSpc>
                      </a:pPr>
                      <a:r>
                        <a:rPr sz="750" spc="10" dirty="0">
                          <a:latin typeface="Arial"/>
                          <a:cs typeface="Arial"/>
                        </a:rPr>
                        <a:t>-171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ts val="860"/>
                        </a:lnSpc>
                      </a:pPr>
                      <a:r>
                        <a:rPr sz="750" spc="15" dirty="0">
                          <a:latin typeface="Arial"/>
                          <a:cs typeface="Arial"/>
                        </a:rPr>
                        <a:t>52%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3117">
                <a:tc>
                  <a:txBody>
                    <a:bodyPr/>
                    <a:lstStyle/>
                    <a:p>
                      <a:pPr marL="53340">
                        <a:lnSpc>
                          <a:spcPts val="890"/>
                        </a:lnSpc>
                      </a:pPr>
                      <a:r>
                        <a:rPr sz="750" spc="10" dirty="0">
                          <a:latin typeface="Arial"/>
                          <a:cs typeface="Arial"/>
                        </a:rPr>
                        <a:t>Construction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6995" algn="ctr">
                        <a:lnSpc>
                          <a:spcPts val="890"/>
                        </a:lnSpc>
                      </a:pPr>
                      <a:r>
                        <a:rPr sz="750" spc="10" dirty="0">
                          <a:latin typeface="Arial"/>
                          <a:cs typeface="Arial"/>
                        </a:rPr>
                        <a:t>112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5720" algn="r">
                        <a:lnSpc>
                          <a:spcPts val="89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5%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15900">
                        <a:lnSpc>
                          <a:spcPts val="890"/>
                        </a:lnSpc>
                      </a:pPr>
                      <a:r>
                        <a:rPr sz="750" spc="10" dirty="0">
                          <a:latin typeface="Arial"/>
                          <a:cs typeface="Arial"/>
                        </a:rPr>
                        <a:t>623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5720" algn="r">
                        <a:lnSpc>
                          <a:spcPts val="89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16%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15900">
                        <a:lnSpc>
                          <a:spcPts val="890"/>
                        </a:lnSpc>
                      </a:pPr>
                      <a:r>
                        <a:rPr sz="750" spc="10" dirty="0">
                          <a:latin typeface="Arial"/>
                          <a:cs typeface="Arial"/>
                        </a:rPr>
                        <a:t>-52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ts val="890"/>
                        </a:lnSpc>
                      </a:pPr>
                      <a:r>
                        <a:rPr sz="750" spc="15" dirty="0">
                          <a:latin typeface="Arial"/>
                          <a:cs typeface="Arial"/>
                        </a:rPr>
                        <a:t>91%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215900">
                        <a:lnSpc>
                          <a:spcPts val="890"/>
                        </a:lnSpc>
                      </a:pPr>
                      <a:r>
                        <a:rPr sz="750" spc="10" dirty="0">
                          <a:latin typeface="Arial"/>
                          <a:cs typeface="Arial"/>
                        </a:rPr>
                        <a:t>-496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ts val="890"/>
                        </a:lnSpc>
                      </a:pPr>
                      <a:r>
                        <a:rPr sz="750" spc="15" dirty="0">
                          <a:latin typeface="Arial"/>
                          <a:cs typeface="Arial"/>
                        </a:rPr>
                        <a:t>78%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672"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750" b="1" spc="5" dirty="0">
                          <a:latin typeface="Arial"/>
                          <a:cs typeface="Arial"/>
                        </a:rPr>
                        <a:t>Acyclical</a:t>
                      </a:r>
                      <a:endParaRPr sz="750">
                        <a:latin typeface="Arial"/>
                        <a:cs typeface="Arial"/>
                      </a:endParaRPr>
                    </a:p>
                    <a:p>
                      <a:pPr marL="53340">
                        <a:lnSpc>
                          <a:spcPts val="869"/>
                        </a:lnSpc>
                        <a:spcBef>
                          <a:spcPts val="60"/>
                        </a:spcBef>
                      </a:pPr>
                      <a:r>
                        <a:rPr sz="750" spc="5" dirty="0">
                          <a:latin typeface="Arial"/>
                          <a:cs typeface="Arial"/>
                        </a:rPr>
                        <a:t>Transport/Communication/Public Utilities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5905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86995" algn="ctr">
                        <a:lnSpc>
                          <a:spcPts val="869"/>
                        </a:lnSpc>
                      </a:pPr>
                      <a:r>
                        <a:rPr sz="750" spc="10" dirty="0">
                          <a:latin typeface="Arial"/>
                          <a:cs typeface="Arial"/>
                        </a:rPr>
                        <a:t>156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571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45720" algn="r">
                        <a:lnSpc>
                          <a:spcPts val="869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2%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5715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15900">
                        <a:lnSpc>
                          <a:spcPts val="869"/>
                        </a:lnSpc>
                      </a:pPr>
                      <a:r>
                        <a:rPr sz="750" spc="10" dirty="0">
                          <a:latin typeface="Arial"/>
                          <a:cs typeface="Arial"/>
                        </a:rPr>
                        <a:t>177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571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45720" algn="r">
                        <a:lnSpc>
                          <a:spcPts val="869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23%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5715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61290">
                        <a:lnSpc>
                          <a:spcPts val="869"/>
                        </a:lnSpc>
                      </a:pPr>
                      <a:r>
                        <a:rPr sz="750" spc="10" dirty="0">
                          <a:latin typeface="Arial"/>
                          <a:cs typeface="Arial"/>
                        </a:rPr>
                        <a:t>-303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571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7145" algn="ctr">
                        <a:lnSpc>
                          <a:spcPts val="869"/>
                        </a:lnSpc>
                      </a:pPr>
                      <a:r>
                        <a:rPr sz="750" spc="15" dirty="0">
                          <a:latin typeface="Arial"/>
                          <a:cs typeface="Arial"/>
                        </a:rPr>
                        <a:t>81%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5715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15900">
                        <a:lnSpc>
                          <a:spcPts val="869"/>
                        </a:lnSpc>
                      </a:pPr>
                      <a:r>
                        <a:rPr sz="750" spc="10" dirty="0">
                          <a:latin typeface="Arial"/>
                          <a:cs typeface="Arial"/>
                        </a:rPr>
                        <a:t>-945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571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6510" algn="ctr">
                        <a:lnSpc>
                          <a:spcPts val="869"/>
                        </a:lnSpc>
                      </a:pPr>
                      <a:r>
                        <a:rPr sz="750" spc="15" dirty="0">
                          <a:latin typeface="Arial"/>
                          <a:cs typeface="Arial"/>
                        </a:rPr>
                        <a:t>90%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5715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1751">
                <a:tc>
                  <a:txBody>
                    <a:bodyPr/>
                    <a:lstStyle/>
                    <a:p>
                      <a:pPr marL="53340">
                        <a:lnSpc>
                          <a:spcPts val="860"/>
                        </a:lnSpc>
                      </a:pPr>
                      <a:r>
                        <a:rPr sz="750" spc="5" dirty="0">
                          <a:latin typeface="Arial"/>
                          <a:cs typeface="Arial"/>
                        </a:rPr>
                        <a:t>Agriculture, </a:t>
                      </a:r>
                      <a:r>
                        <a:rPr sz="750" dirty="0">
                          <a:latin typeface="Arial"/>
                          <a:cs typeface="Arial"/>
                        </a:rPr>
                        <a:t>Forestry, </a:t>
                      </a:r>
                      <a:r>
                        <a:rPr sz="750" spc="10" dirty="0">
                          <a:latin typeface="Arial"/>
                          <a:cs typeface="Arial"/>
                        </a:rPr>
                        <a:t>Fisheries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8585" algn="ctr">
                        <a:lnSpc>
                          <a:spcPts val="860"/>
                        </a:lnSpc>
                      </a:pPr>
                      <a:r>
                        <a:rPr sz="750" spc="10" dirty="0">
                          <a:latin typeface="Arial"/>
                          <a:cs typeface="Arial"/>
                        </a:rPr>
                        <a:t>-14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5720" algn="r">
                        <a:lnSpc>
                          <a:spcPts val="86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63%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15900">
                        <a:lnSpc>
                          <a:spcPts val="860"/>
                        </a:lnSpc>
                      </a:pPr>
                      <a:r>
                        <a:rPr sz="750" spc="10" dirty="0">
                          <a:latin typeface="Arial"/>
                          <a:cs typeface="Arial"/>
                        </a:rPr>
                        <a:t>147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5720" algn="r">
                        <a:lnSpc>
                          <a:spcPts val="86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93675">
                        <a:lnSpc>
                          <a:spcPts val="860"/>
                        </a:lnSpc>
                      </a:pPr>
                      <a:r>
                        <a:rPr sz="750" spc="10" dirty="0">
                          <a:latin typeface="Arial"/>
                          <a:cs typeface="Arial"/>
                        </a:rPr>
                        <a:t>170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ts val="860"/>
                        </a:lnSpc>
                      </a:pPr>
                      <a:r>
                        <a:rPr sz="750" spc="15" dirty="0">
                          <a:latin typeface="Arial"/>
                          <a:cs typeface="Arial"/>
                        </a:rPr>
                        <a:t>18%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302895">
                        <a:lnSpc>
                          <a:spcPts val="860"/>
                        </a:lnSpc>
                      </a:pPr>
                      <a:r>
                        <a:rPr sz="750" spc="10" dirty="0">
                          <a:latin typeface="Arial"/>
                          <a:cs typeface="Arial"/>
                        </a:rPr>
                        <a:t>11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ts val="860"/>
                        </a:lnSpc>
                      </a:pPr>
                      <a:r>
                        <a:rPr sz="750" spc="15" dirty="0">
                          <a:latin typeface="Arial"/>
                          <a:cs typeface="Arial"/>
                        </a:rPr>
                        <a:t>41%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439959" y="2620776"/>
            <a:ext cx="4907915" cy="0"/>
          </a:xfrm>
          <a:custGeom>
            <a:avLst/>
            <a:gdLst/>
            <a:ahLst/>
            <a:cxnLst/>
            <a:rect l="l" t="t" r="r" b="b"/>
            <a:pathLst>
              <a:path w="4907915">
                <a:moveTo>
                  <a:pt x="0" y="0"/>
                </a:moveTo>
                <a:lnTo>
                  <a:pt x="4907418" y="0"/>
                </a:lnTo>
              </a:path>
            </a:pathLst>
          </a:custGeom>
          <a:ln w="78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-5" dirty="0"/>
              <a:t>29</a:t>
            </a:fld>
            <a:r>
              <a:rPr spc="-85" dirty="0"/>
              <a:t> </a:t>
            </a:r>
            <a:r>
              <a:rPr spc="-5" dirty="0"/>
              <a:t>/</a:t>
            </a:r>
            <a:r>
              <a:rPr spc="-85" dirty="0"/>
              <a:t> </a:t>
            </a:r>
            <a:r>
              <a:rPr spc="-5" dirty="0"/>
              <a:t>33</a:t>
            </a:r>
          </a:p>
        </p:txBody>
      </p:sp>
    </p:spTree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-5" dirty="0"/>
              <a:t>3</a:t>
            </a:fld>
            <a:r>
              <a:rPr spc="-85" dirty="0"/>
              <a:t> </a:t>
            </a:r>
            <a:r>
              <a:rPr spc="-5" dirty="0"/>
              <a:t>/</a:t>
            </a:r>
            <a:r>
              <a:rPr spc="-85" dirty="0"/>
              <a:t> </a:t>
            </a:r>
            <a:r>
              <a:rPr spc="-5" dirty="0"/>
              <a:t>33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14"/>
            <a:ext cx="85153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15" dirty="0"/>
              <a:t>Moti</a:t>
            </a:r>
            <a:r>
              <a:rPr spc="-25" dirty="0"/>
              <a:t>v</a:t>
            </a:r>
            <a:r>
              <a:rPr spc="10" dirty="0"/>
              <a:t>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8122" y="382572"/>
            <a:ext cx="5416550" cy="25387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97485" indent="-18542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AutoNum type="arabicPeriod"/>
              <a:tabLst>
                <a:tab pos="198120" algn="l"/>
              </a:tabLst>
            </a:pPr>
            <a:r>
              <a:rPr sz="1100" spc="-5" dirty="0">
                <a:solidFill>
                  <a:srgbClr val="0072B2"/>
                </a:solidFill>
                <a:latin typeface="Arial"/>
                <a:cs typeface="Arial"/>
              </a:rPr>
              <a:t>Most </a:t>
            </a:r>
            <a:r>
              <a:rPr sz="1100" spc="-10" dirty="0">
                <a:solidFill>
                  <a:srgbClr val="0072B2"/>
                </a:solidFill>
                <a:latin typeface="Arial"/>
                <a:cs typeface="Arial"/>
              </a:rPr>
              <a:t>payments made </a:t>
            </a:r>
            <a:r>
              <a:rPr sz="1100" spc="-5" dirty="0">
                <a:solidFill>
                  <a:srgbClr val="0072B2"/>
                </a:solidFill>
                <a:latin typeface="Arial"/>
                <a:cs typeface="Arial"/>
              </a:rPr>
              <a:t>through commercial banks</a:t>
            </a:r>
            <a:endParaRPr sz="1100">
              <a:latin typeface="Arial"/>
              <a:cs typeface="Arial"/>
            </a:endParaRPr>
          </a:p>
          <a:p>
            <a:pPr marL="197485" marR="160020">
              <a:lnSpc>
                <a:spcPct val="102600"/>
              </a:lnSpc>
              <a:spcBef>
                <a:spcPts val="570"/>
              </a:spcBef>
            </a:pPr>
            <a:r>
              <a:rPr sz="1100" spc="-5" dirty="0">
                <a:latin typeface="Arial"/>
                <a:cs typeface="Arial"/>
              </a:rPr>
              <a:t>In 2015, </a:t>
            </a:r>
            <a:r>
              <a:rPr sz="1100" spc="-10" dirty="0">
                <a:latin typeface="Arial"/>
                <a:cs typeface="Arial"/>
              </a:rPr>
              <a:t>payments </a:t>
            </a:r>
            <a:r>
              <a:rPr sz="1100" spc="-20" dirty="0">
                <a:latin typeface="Arial"/>
                <a:cs typeface="Arial"/>
              </a:rPr>
              <a:t>by </a:t>
            </a:r>
            <a:r>
              <a:rPr sz="1100" spc="-15" dirty="0">
                <a:latin typeface="Arial"/>
                <a:cs typeface="Arial"/>
              </a:rPr>
              <a:t>value </a:t>
            </a:r>
            <a:r>
              <a:rPr sz="1100" spc="-10" dirty="0">
                <a:latin typeface="Arial"/>
                <a:cs typeface="Arial"/>
              </a:rPr>
              <a:t>were 53% electronic, 19% check, 16% </a:t>
            </a:r>
            <a:r>
              <a:rPr sz="1100" spc="-5" dirty="0">
                <a:latin typeface="Arial"/>
                <a:cs typeface="Arial"/>
              </a:rPr>
              <a:t>credit, </a:t>
            </a:r>
            <a:r>
              <a:rPr sz="1100" spc="-10" dirty="0">
                <a:latin typeface="Arial"/>
                <a:cs typeface="Arial"/>
              </a:rPr>
              <a:t>and </a:t>
            </a:r>
            <a:r>
              <a:rPr sz="1100" spc="-5" dirty="0">
                <a:latin typeface="Arial"/>
                <a:cs typeface="Arial"/>
              </a:rPr>
              <a:t>only  </a:t>
            </a:r>
            <a:r>
              <a:rPr sz="1100" spc="-10" dirty="0">
                <a:latin typeface="Arial"/>
                <a:cs typeface="Arial"/>
              </a:rPr>
              <a:t>9% </a:t>
            </a:r>
            <a:r>
              <a:rPr sz="1100" spc="-5" dirty="0">
                <a:latin typeface="Arial"/>
                <a:cs typeface="Arial"/>
              </a:rPr>
              <a:t>cash. Almost all </a:t>
            </a:r>
            <a:r>
              <a:rPr sz="1100" spc="-10" dirty="0">
                <a:latin typeface="Arial"/>
                <a:cs typeface="Arial"/>
              </a:rPr>
              <a:t>payments </a:t>
            </a:r>
            <a:r>
              <a:rPr sz="1100" spc="-5" dirty="0">
                <a:latin typeface="Arial"/>
                <a:cs typeface="Arial"/>
              </a:rPr>
              <a:t>begin, end, and/or </a:t>
            </a:r>
            <a:r>
              <a:rPr sz="1100" spc="-20" dirty="0">
                <a:latin typeface="Arial"/>
                <a:cs typeface="Arial"/>
              </a:rPr>
              <a:t>travel </a:t>
            </a:r>
            <a:r>
              <a:rPr sz="1100" spc="-5" dirty="0">
                <a:latin typeface="Arial"/>
                <a:cs typeface="Arial"/>
              </a:rPr>
              <a:t>through</a:t>
            </a:r>
            <a:r>
              <a:rPr sz="1100" spc="8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banks.</a:t>
            </a:r>
            <a:endParaRPr sz="1100">
              <a:latin typeface="Arial"/>
              <a:cs typeface="Arial"/>
            </a:endParaRPr>
          </a:p>
          <a:p>
            <a:pPr marL="197485" indent="-185420">
              <a:lnSpc>
                <a:spcPct val="100000"/>
              </a:lnSpc>
              <a:spcBef>
                <a:spcPts val="1170"/>
              </a:spcBef>
              <a:buClr>
                <a:srgbClr val="000000"/>
              </a:buClr>
              <a:buAutoNum type="arabicPeriod" startAt="2"/>
              <a:tabLst>
                <a:tab pos="198120" algn="l"/>
              </a:tabLst>
            </a:pPr>
            <a:r>
              <a:rPr sz="1100" spc="-5" dirty="0">
                <a:solidFill>
                  <a:srgbClr val="0072B2"/>
                </a:solidFill>
                <a:latin typeface="Arial"/>
                <a:cs typeface="Arial"/>
              </a:rPr>
              <a:t>Beliefs </a:t>
            </a:r>
            <a:r>
              <a:rPr sz="1100" spc="-10" dirty="0">
                <a:solidFill>
                  <a:srgbClr val="0072B2"/>
                </a:solidFill>
                <a:latin typeface="Arial"/>
                <a:cs typeface="Arial"/>
              </a:rPr>
              <a:t>on payments </a:t>
            </a:r>
            <a:r>
              <a:rPr sz="1100" spc="-5" dirty="0">
                <a:solidFill>
                  <a:srgbClr val="0072B2"/>
                </a:solidFill>
                <a:latin typeface="Arial"/>
                <a:cs typeface="Arial"/>
              </a:rPr>
              <a:t>crises </a:t>
            </a:r>
            <a:r>
              <a:rPr sz="1100" spc="-10" dirty="0">
                <a:solidFill>
                  <a:srgbClr val="0072B2"/>
                </a:solidFill>
                <a:latin typeface="Arial"/>
                <a:cs typeface="Arial"/>
              </a:rPr>
              <a:t>shape</a:t>
            </a:r>
            <a:r>
              <a:rPr sz="1100" dirty="0">
                <a:solidFill>
                  <a:srgbClr val="0072B2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0072B2"/>
                </a:solidFill>
                <a:latin typeface="Arial"/>
                <a:cs typeface="Arial"/>
              </a:rPr>
              <a:t>policy</a:t>
            </a:r>
            <a:endParaRPr sz="1100">
              <a:latin typeface="Arial"/>
              <a:cs typeface="Arial"/>
            </a:endParaRPr>
          </a:p>
          <a:p>
            <a:pPr marL="197485">
              <a:lnSpc>
                <a:spcPct val="100000"/>
              </a:lnSpc>
              <a:spcBef>
                <a:spcPts val="600"/>
              </a:spcBef>
            </a:pPr>
            <a:r>
              <a:rPr sz="1100" spc="-5" dirty="0">
                <a:latin typeface="Arial"/>
                <a:cs typeface="Arial"/>
              </a:rPr>
              <a:t>Cited </a:t>
            </a:r>
            <a:r>
              <a:rPr sz="1100" spc="-20" dirty="0">
                <a:latin typeface="Arial"/>
                <a:cs typeface="Arial"/>
              </a:rPr>
              <a:t>by Fed </a:t>
            </a:r>
            <a:r>
              <a:rPr sz="1100" spc="-10" dirty="0">
                <a:latin typeface="Arial"/>
                <a:cs typeface="Arial"/>
              </a:rPr>
              <a:t>and </a:t>
            </a:r>
            <a:r>
              <a:rPr sz="1100" spc="-5" dirty="0">
                <a:latin typeface="Arial"/>
                <a:cs typeface="Arial"/>
              </a:rPr>
              <a:t>regulators to justify actions </a:t>
            </a:r>
            <a:r>
              <a:rPr sz="1100" spc="-10" dirty="0">
                <a:latin typeface="Arial"/>
                <a:cs typeface="Arial"/>
              </a:rPr>
              <a:t>and</a:t>
            </a:r>
            <a:r>
              <a:rPr sz="1100" spc="2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existence.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Arial"/>
              <a:cs typeface="Arial"/>
            </a:endParaRPr>
          </a:p>
          <a:p>
            <a:pPr marL="197485" indent="-185420">
              <a:lnSpc>
                <a:spcPct val="100000"/>
              </a:lnSpc>
              <a:buClr>
                <a:srgbClr val="000000"/>
              </a:buClr>
              <a:buAutoNum type="arabicPeriod" startAt="3"/>
              <a:tabLst>
                <a:tab pos="198120" algn="l"/>
              </a:tabLst>
            </a:pPr>
            <a:r>
              <a:rPr sz="1100" spc="-5" dirty="0">
                <a:solidFill>
                  <a:srgbClr val="0072B2"/>
                </a:solidFill>
                <a:latin typeface="Arial"/>
                <a:cs typeface="Arial"/>
              </a:rPr>
              <a:t>Models of </a:t>
            </a:r>
            <a:r>
              <a:rPr sz="1100" spc="-10" dirty="0">
                <a:solidFill>
                  <a:srgbClr val="0072B2"/>
                </a:solidFill>
                <a:latin typeface="Arial"/>
                <a:cs typeface="Arial"/>
              </a:rPr>
              <a:t>payments </a:t>
            </a:r>
            <a:r>
              <a:rPr sz="1100" spc="-5" dirty="0">
                <a:solidFill>
                  <a:srgbClr val="0072B2"/>
                </a:solidFill>
                <a:latin typeface="Arial"/>
                <a:cs typeface="Arial"/>
              </a:rPr>
              <a:t>frictions largely theoretical, not empirically quantified</a:t>
            </a:r>
            <a:endParaRPr sz="1100">
              <a:latin typeface="Arial"/>
              <a:cs typeface="Arial"/>
            </a:endParaRPr>
          </a:p>
          <a:p>
            <a:pPr marL="197485" marR="462280">
              <a:lnSpc>
                <a:spcPct val="102600"/>
              </a:lnSpc>
              <a:spcBef>
                <a:spcPts val="565"/>
              </a:spcBef>
            </a:pPr>
            <a:r>
              <a:rPr sz="1100" spc="-20" dirty="0">
                <a:latin typeface="Arial"/>
                <a:cs typeface="Arial"/>
              </a:rPr>
              <a:t>Payment </a:t>
            </a:r>
            <a:r>
              <a:rPr sz="1100" spc="-5" dirty="0">
                <a:latin typeface="Arial"/>
                <a:cs typeface="Arial"/>
              </a:rPr>
              <a:t>frictions reduce output, </a:t>
            </a:r>
            <a:r>
              <a:rPr sz="1100" spc="-10" dirty="0">
                <a:latin typeface="Arial"/>
                <a:cs typeface="Arial"/>
              </a:rPr>
              <a:t>employment, and </a:t>
            </a:r>
            <a:r>
              <a:rPr sz="1100" dirty="0">
                <a:latin typeface="Arial"/>
                <a:cs typeface="Arial"/>
              </a:rPr>
              <a:t>firm </a:t>
            </a:r>
            <a:r>
              <a:rPr sz="1100" spc="-20" dirty="0">
                <a:latin typeface="Arial"/>
                <a:cs typeface="Arial"/>
              </a:rPr>
              <a:t>entry, </a:t>
            </a:r>
            <a:r>
              <a:rPr sz="1100" spc="-5" dirty="0">
                <a:latin typeface="Arial"/>
                <a:cs typeface="Arial"/>
              </a:rPr>
              <a:t>while increasing  </a:t>
            </a:r>
            <a:r>
              <a:rPr sz="1100" spc="-10" dirty="0">
                <a:latin typeface="Arial"/>
                <a:cs typeface="Arial"/>
              </a:rPr>
              <a:t>unemployment and</a:t>
            </a:r>
            <a:r>
              <a:rPr sz="1100" spc="-5" dirty="0">
                <a:latin typeface="Arial"/>
                <a:cs typeface="Arial"/>
              </a:rPr>
              <a:t> bankruptcies.</a:t>
            </a:r>
            <a:endParaRPr sz="1100">
              <a:latin typeface="Arial"/>
              <a:cs typeface="Arial"/>
            </a:endParaRPr>
          </a:p>
          <a:p>
            <a:pPr marL="197485" marR="5080" indent="-185420">
              <a:lnSpc>
                <a:spcPct val="145600"/>
              </a:lnSpc>
              <a:spcBef>
                <a:spcPts val="570"/>
              </a:spcBef>
              <a:buClr>
                <a:srgbClr val="000000"/>
              </a:buClr>
              <a:buAutoNum type="arabicPeriod" startAt="4"/>
              <a:tabLst>
                <a:tab pos="198120" algn="l"/>
              </a:tabLst>
            </a:pPr>
            <a:r>
              <a:rPr sz="1100" spc="-5" dirty="0">
                <a:solidFill>
                  <a:srgbClr val="0072B2"/>
                </a:solidFill>
                <a:latin typeface="Arial"/>
                <a:cs typeface="Arial"/>
              </a:rPr>
              <a:t>Historical </a:t>
            </a:r>
            <a:r>
              <a:rPr sz="1100" spc="-10" dirty="0">
                <a:solidFill>
                  <a:srgbClr val="0072B2"/>
                </a:solidFill>
                <a:latin typeface="Arial"/>
                <a:cs typeface="Arial"/>
              </a:rPr>
              <a:t>experience </a:t>
            </a:r>
            <a:r>
              <a:rPr sz="1100" spc="-5" dirty="0">
                <a:solidFill>
                  <a:srgbClr val="0072B2"/>
                </a:solidFill>
                <a:latin typeface="Arial"/>
                <a:cs typeface="Arial"/>
              </a:rPr>
              <a:t>hard to quantify </a:t>
            </a:r>
            <a:r>
              <a:rPr sz="1100" spc="-10" dirty="0">
                <a:solidFill>
                  <a:srgbClr val="0072B2"/>
                </a:solidFill>
                <a:latin typeface="Arial"/>
                <a:cs typeface="Arial"/>
              </a:rPr>
              <a:t>— </a:t>
            </a:r>
            <a:r>
              <a:rPr sz="1100" spc="-5" dirty="0">
                <a:solidFill>
                  <a:srgbClr val="0072B2"/>
                </a:solidFill>
                <a:latin typeface="Arial"/>
                <a:cs typeface="Arial"/>
              </a:rPr>
              <a:t>little modern empirical </a:t>
            </a:r>
            <a:r>
              <a:rPr sz="1100" spc="-10" dirty="0">
                <a:solidFill>
                  <a:srgbClr val="0072B2"/>
                </a:solidFill>
                <a:latin typeface="Arial"/>
                <a:cs typeface="Arial"/>
              </a:rPr>
              <a:t>evidence 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Widespread suspensions during depressions in 1857, 1873, 1884, 1893, 1901,</a:t>
            </a:r>
            <a:r>
              <a:rPr sz="1100" spc="-14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1907.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14"/>
            <a:ext cx="163830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15" dirty="0"/>
              <a:t>Robustness</a:t>
            </a:r>
            <a:r>
              <a:rPr spc="-55" dirty="0"/>
              <a:t> </a:t>
            </a:r>
            <a:r>
              <a:rPr spc="10" dirty="0"/>
              <a:t>Checks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85178" y="634159"/>
            <a:ext cx="2670175" cy="173418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30175" indent="-118110">
              <a:lnSpc>
                <a:spcPct val="100000"/>
              </a:lnSpc>
              <a:spcBef>
                <a:spcPts val="700"/>
              </a:spcBef>
              <a:buClr>
                <a:srgbClr val="0072B2"/>
              </a:buClr>
              <a:buChar char="•"/>
              <a:tabLst>
                <a:tab pos="130810" algn="l"/>
              </a:tabLst>
            </a:pPr>
            <a:r>
              <a:rPr sz="1100" spc="-10" dirty="0">
                <a:latin typeface="Arial"/>
                <a:cs typeface="Arial"/>
              </a:rPr>
              <a:t>Common </a:t>
            </a:r>
            <a:r>
              <a:rPr sz="1100" spc="-5" dirty="0">
                <a:latin typeface="Arial"/>
                <a:cs typeface="Arial"/>
              </a:rPr>
              <a:t>synthetic control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5" dirty="0">
                <a:latin typeface="Arial"/>
                <a:cs typeface="Arial"/>
              </a:rPr>
              <a:t>all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series</a:t>
            </a:r>
            <a:endParaRPr sz="1100">
              <a:latin typeface="Arial"/>
              <a:cs typeface="Arial"/>
            </a:endParaRPr>
          </a:p>
          <a:p>
            <a:pPr marL="130175" indent="-118110">
              <a:lnSpc>
                <a:spcPct val="100000"/>
              </a:lnSpc>
              <a:spcBef>
                <a:spcPts val="605"/>
              </a:spcBef>
              <a:buClr>
                <a:srgbClr val="0072B2"/>
              </a:buClr>
              <a:buChar char="•"/>
              <a:tabLst>
                <a:tab pos="130810" algn="l"/>
              </a:tabLst>
            </a:pPr>
            <a:r>
              <a:rPr sz="1100" spc="-10" dirty="0">
                <a:latin typeface="Arial"/>
                <a:cs typeface="Arial"/>
              </a:rPr>
              <a:t>County-level </a:t>
            </a:r>
            <a:r>
              <a:rPr sz="1100" spc="-5" dirty="0">
                <a:latin typeface="Arial"/>
                <a:cs typeface="Arial"/>
              </a:rPr>
              <a:t>synthetic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control</a:t>
            </a:r>
            <a:endParaRPr sz="1100">
              <a:latin typeface="Arial"/>
              <a:cs typeface="Arial"/>
            </a:endParaRPr>
          </a:p>
          <a:p>
            <a:pPr marL="130175" indent="-118110">
              <a:lnSpc>
                <a:spcPct val="100000"/>
              </a:lnSpc>
              <a:spcBef>
                <a:spcPts val="600"/>
              </a:spcBef>
              <a:buClr>
                <a:srgbClr val="0072B2"/>
              </a:buClr>
              <a:buChar char="•"/>
              <a:tabLst>
                <a:tab pos="130810" algn="l"/>
              </a:tabLst>
            </a:pPr>
            <a:r>
              <a:rPr sz="1100" spc="-5" dirty="0">
                <a:latin typeface="Arial"/>
                <a:cs typeface="Arial"/>
              </a:rPr>
              <a:t>Alternative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Explanations</a:t>
            </a:r>
            <a:endParaRPr sz="1100">
              <a:latin typeface="Arial"/>
              <a:cs typeface="Arial"/>
            </a:endParaRPr>
          </a:p>
          <a:p>
            <a:pPr marL="407034" marR="5080">
              <a:lnSpc>
                <a:spcPct val="145600"/>
              </a:lnSpc>
            </a:pPr>
            <a:r>
              <a:rPr sz="1100" spc="-10" dirty="0">
                <a:latin typeface="Arial"/>
                <a:cs typeface="Arial"/>
              </a:rPr>
              <a:t>Rhode </a:t>
            </a:r>
            <a:r>
              <a:rPr sz="1100" spc="-5" dirty="0">
                <a:latin typeface="Arial"/>
                <a:cs typeface="Arial"/>
              </a:rPr>
              <a:t>Island </a:t>
            </a:r>
            <a:r>
              <a:rPr sz="1100" spc="-15" dirty="0">
                <a:latin typeface="Arial"/>
                <a:cs typeface="Arial"/>
              </a:rPr>
              <a:t>always recovers </a:t>
            </a:r>
            <a:r>
              <a:rPr sz="1100" spc="-10" dirty="0">
                <a:latin typeface="Arial"/>
                <a:cs typeface="Arial"/>
              </a:rPr>
              <a:t>slowly  Minimum </a:t>
            </a:r>
            <a:r>
              <a:rPr sz="1100" spc="-15" dirty="0">
                <a:latin typeface="Arial"/>
                <a:cs typeface="Arial"/>
              </a:rPr>
              <a:t>wage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hikes</a:t>
            </a:r>
            <a:endParaRPr sz="1100">
              <a:latin typeface="Arial"/>
              <a:cs typeface="Arial"/>
            </a:endParaRPr>
          </a:p>
          <a:p>
            <a:pPr marL="407034">
              <a:lnSpc>
                <a:spcPct val="100000"/>
              </a:lnSpc>
              <a:spcBef>
                <a:spcPts val="600"/>
              </a:spcBef>
            </a:pPr>
            <a:r>
              <a:rPr sz="1100" spc="-5" dirty="0">
                <a:latin typeface="Arial"/>
                <a:cs typeface="Arial"/>
              </a:rPr>
              <a:t>Credit crunch in </a:t>
            </a:r>
            <a:r>
              <a:rPr sz="1100" spc="-15" dirty="0">
                <a:latin typeface="Arial"/>
                <a:cs typeface="Arial"/>
              </a:rPr>
              <a:t>New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England</a:t>
            </a:r>
            <a:endParaRPr sz="1100">
              <a:latin typeface="Arial"/>
              <a:cs typeface="Arial"/>
            </a:endParaRPr>
          </a:p>
          <a:p>
            <a:pPr marL="130175" indent="-118110">
              <a:lnSpc>
                <a:spcPct val="100000"/>
              </a:lnSpc>
              <a:spcBef>
                <a:spcPts val="605"/>
              </a:spcBef>
              <a:buClr>
                <a:srgbClr val="0072B2"/>
              </a:buClr>
              <a:buChar char="•"/>
              <a:tabLst>
                <a:tab pos="130810" algn="l"/>
              </a:tabLst>
            </a:pPr>
            <a:r>
              <a:rPr sz="1100" spc="-5" dirty="0">
                <a:latin typeface="Arial"/>
                <a:cs typeface="Arial"/>
              </a:rPr>
              <a:t>Pre-treatment matching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period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337704" y="756936"/>
            <a:ext cx="1049020" cy="111760"/>
            <a:chOff x="3337704" y="756936"/>
            <a:chExt cx="1049020" cy="111760"/>
          </a:xfrm>
        </p:grpSpPr>
        <p:sp>
          <p:nvSpPr>
            <p:cNvPr id="5" name="object 5"/>
            <p:cNvSpPr/>
            <p:nvPr/>
          </p:nvSpPr>
          <p:spPr>
            <a:xfrm>
              <a:off x="3342765" y="761997"/>
              <a:ext cx="1039494" cy="101600"/>
            </a:xfrm>
            <a:custGeom>
              <a:avLst/>
              <a:gdLst/>
              <a:ahLst/>
              <a:cxnLst/>
              <a:rect l="l" t="t" r="r" b="b"/>
              <a:pathLst>
                <a:path w="1039495" h="101600">
                  <a:moveTo>
                    <a:pt x="988264" y="0"/>
                  </a:moveTo>
                  <a:lnTo>
                    <a:pt x="50610" y="0"/>
                  </a:lnTo>
                  <a:lnTo>
                    <a:pt x="30959" y="3993"/>
                  </a:lnTo>
                  <a:lnTo>
                    <a:pt x="14866" y="14866"/>
                  </a:lnTo>
                  <a:lnTo>
                    <a:pt x="3993" y="30959"/>
                  </a:lnTo>
                  <a:lnTo>
                    <a:pt x="0" y="50610"/>
                  </a:lnTo>
                  <a:lnTo>
                    <a:pt x="3993" y="70262"/>
                  </a:lnTo>
                  <a:lnTo>
                    <a:pt x="14866" y="86354"/>
                  </a:lnTo>
                  <a:lnTo>
                    <a:pt x="30959" y="97228"/>
                  </a:lnTo>
                  <a:lnTo>
                    <a:pt x="50610" y="101221"/>
                  </a:lnTo>
                  <a:lnTo>
                    <a:pt x="988264" y="101221"/>
                  </a:lnTo>
                  <a:lnTo>
                    <a:pt x="1007916" y="97228"/>
                  </a:lnTo>
                  <a:lnTo>
                    <a:pt x="1024008" y="86354"/>
                  </a:lnTo>
                  <a:lnTo>
                    <a:pt x="1034882" y="70262"/>
                  </a:lnTo>
                  <a:lnTo>
                    <a:pt x="1038875" y="50610"/>
                  </a:lnTo>
                  <a:lnTo>
                    <a:pt x="1034882" y="30959"/>
                  </a:lnTo>
                  <a:lnTo>
                    <a:pt x="1024008" y="14866"/>
                  </a:lnTo>
                  <a:lnTo>
                    <a:pt x="1007916" y="3993"/>
                  </a:lnTo>
                  <a:lnTo>
                    <a:pt x="988264" y="0"/>
                  </a:lnTo>
                  <a:close/>
                </a:path>
              </a:pathLst>
            </a:custGeom>
            <a:solidFill>
              <a:srgbClr val="0072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342765" y="761997"/>
              <a:ext cx="1039494" cy="101600"/>
            </a:xfrm>
            <a:custGeom>
              <a:avLst/>
              <a:gdLst/>
              <a:ahLst/>
              <a:cxnLst/>
              <a:rect l="l" t="t" r="r" b="b"/>
              <a:pathLst>
                <a:path w="1039495" h="101600">
                  <a:moveTo>
                    <a:pt x="50610" y="101221"/>
                  </a:moveTo>
                  <a:lnTo>
                    <a:pt x="30959" y="97228"/>
                  </a:lnTo>
                  <a:lnTo>
                    <a:pt x="14866" y="86354"/>
                  </a:lnTo>
                  <a:lnTo>
                    <a:pt x="3993" y="70262"/>
                  </a:lnTo>
                  <a:lnTo>
                    <a:pt x="0" y="50610"/>
                  </a:lnTo>
                  <a:lnTo>
                    <a:pt x="3993" y="30959"/>
                  </a:lnTo>
                  <a:lnTo>
                    <a:pt x="14866" y="14866"/>
                  </a:lnTo>
                  <a:lnTo>
                    <a:pt x="30959" y="3993"/>
                  </a:lnTo>
                  <a:lnTo>
                    <a:pt x="50610" y="0"/>
                  </a:lnTo>
                  <a:lnTo>
                    <a:pt x="988264" y="0"/>
                  </a:lnTo>
                  <a:lnTo>
                    <a:pt x="1007916" y="3993"/>
                  </a:lnTo>
                  <a:lnTo>
                    <a:pt x="1024008" y="14866"/>
                  </a:lnTo>
                  <a:lnTo>
                    <a:pt x="1034882" y="30959"/>
                  </a:lnTo>
                  <a:lnTo>
                    <a:pt x="1038875" y="50610"/>
                  </a:lnTo>
                  <a:lnTo>
                    <a:pt x="1034882" y="70262"/>
                  </a:lnTo>
                  <a:lnTo>
                    <a:pt x="1024008" y="86354"/>
                  </a:lnTo>
                  <a:lnTo>
                    <a:pt x="1007916" y="97228"/>
                  </a:lnTo>
                  <a:lnTo>
                    <a:pt x="988264" y="101221"/>
                  </a:lnTo>
                  <a:lnTo>
                    <a:pt x="50610" y="101221"/>
                  </a:lnTo>
                  <a:close/>
                </a:path>
              </a:pathLst>
            </a:custGeom>
            <a:ln w="10122">
              <a:solidFill>
                <a:srgbClr val="0072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399764" y="793457"/>
              <a:ext cx="25400" cy="38100"/>
            </a:xfrm>
            <a:custGeom>
              <a:avLst/>
              <a:gdLst/>
              <a:ahLst/>
              <a:cxnLst/>
              <a:rect l="l" t="t" r="r" b="b"/>
              <a:pathLst>
                <a:path w="25400" h="38100">
                  <a:moveTo>
                    <a:pt x="0" y="0"/>
                  </a:moveTo>
                  <a:lnTo>
                    <a:pt x="0" y="38100"/>
                  </a:lnTo>
                  <a:lnTo>
                    <a:pt x="25400" y="190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443935" y="749292"/>
            <a:ext cx="899794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5" dirty="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First Principal</a:t>
            </a:r>
            <a:r>
              <a:rPr sz="600" spc="-10" dirty="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spc="-5" dirty="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Component</a:t>
            </a:r>
            <a:endParaRPr sz="600" dirty="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330846" y="1001004"/>
            <a:ext cx="866775" cy="111760"/>
            <a:chOff x="3330846" y="1001004"/>
            <a:chExt cx="866775" cy="111760"/>
          </a:xfrm>
        </p:grpSpPr>
        <p:sp>
          <p:nvSpPr>
            <p:cNvPr id="10" name="object 10"/>
            <p:cNvSpPr/>
            <p:nvPr/>
          </p:nvSpPr>
          <p:spPr>
            <a:xfrm>
              <a:off x="3335907" y="1006065"/>
              <a:ext cx="856615" cy="101600"/>
            </a:xfrm>
            <a:custGeom>
              <a:avLst/>
              <a:gdLst/>
              <a:ahLst/>
              <a:cxnLst/>
              <a:rect l="l" t="t" r="r" b="b"/>
              <a:pathLst>
                <a:path w="856614" h="101600">
                  <a:moveTo>
                    <a:pt x="805766" y="0"/>
                  </a:moveTo>
                  <a:lnTo>
                    <a:pt x="50610" y="0"/>
                  </a:lnTo>
                  <a:lnTo>
                    <a:pt x="30959" y="3993"/>
                  </a:lnTo>
                  <a:lnTo>
                    <a:pt x="14866" y="14866"/>
                  </a:lnTo>
                  <a:lnTo>
                    <a:pt x="3993" y="30959"/>
                  </a:lnTo>
                  <a:lnTo>
                    <a:pt x="0" y="50610"/>
                  </a:lnTo>
                  <a:lnTo>
                    <a:pt x="3993" y="70262"/>
                  </a:lnTo>
                  <a:lnTo>
                    <a:pt x="14866" y="86354"/>
                  </a:lnTo>
                  <a:lnTo>
                    <a:pt x="30959" y="97228"/>
                  </a:lnTo>
                  <a:lnTo>
                    <a:pt x="50610" y="101221"/>
                  </a:lnTo>
                  <a:lnTo>
                    <a:pt x="805766" y="101221"/>
                  </a:lnTo>
                  <a:lnTo>
                    <a:pt x="825418" y="97228"/>
                  </a:lnTo>
                  <a:lnTo>
                    <a:pt x="841510" y="86354"/>
                  </a:lnTo>
                  <a:lnTo>
                    <a:pt x="852384" y="70262"/>
                  </a:lnTo>
                  <a:lnTo>
                    <a:pt x="856377" y="50610"/>
                  </a:lnTo>
                  <a:lnTo>
                    <a:pt x="852384" y="30959"/>
                  </a:lnTo>
                  <a:lnTo>
                    <a:pt x="841510" y="14866"/>
                  </a:lnTo>
                  <a:lnTo>
                    <a:pt x="825418" y="3993"/>
                  </a:lnTo>
                  <a:lnTo>
                    <a:pt x="805766" y="0"/>
                  </a:lnTo>
                  <a:close/>
                </a:path>
              </a:pathLst>
            </a:custGeom>
            <a:solidFill>
              <a:srgbClr val="0072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335907" y="1006065"/>
              <a:ext cx="856615" cy="101600"/>
            </a:xfrm>
            <a:custGeom>
              <a:avLst/>
              <a:gdLst/>
              <a:ahLst/>
              <a:cxnLst/>
              <a:rect l="l" t="t" r="r" b="b"/>
              <a:pathLst>
                <a:path w="856614" h="101600">
                  <a:moveTo>
                    <a:pt x="50610" y="101221"/>
                  </a:moveTo>
                  <a:lnTo>
                    <a:pt x="30959" y="97228"/>
                  </a:lnTo>
                  <a:lnTo>
                    <a:pt x="14866" y="86354"/>
                  </a:lnTo>
                  <a:lnTo>
                    <a:pt x="3993" y="70262"/>
                  </a:lnTo>
                  <a:lnTo>
                    <a:pt x="0" y="50610"/>
                  </a:lnTo>
                  <a:lnTo>
                    <a:pt x="3993" y="30959"/>
                  </a:lnTo>
                  <a:lnTo>
                    <a:pt x="14866" y="14866"/>
                  </a:lnTo>
                  <a:lnTo>
                    <a:pt x="30959" y="3993"/>
                  </a:lnTo>
                  <a:lnTo>
                    <a:pt x="50610" y="0"/>
                  </a:lnTo>
                  <a:lnTo>
                    <a:pt x="805766" y="0"/>
                  </a:lnTo>
                  <a:lnTo>
                    <a:pt x="825418" y="3993"/>
                  </a:lnTo>
                  <a:lnTo>
                    <a:pt x="841510" y="14866"/>
                  </a:lnTo>
                  <a:lnTo>
                    <a:pt x="852384" y="30959"/>
                  </a:lnTo>
                  <a:lnTo>
                    <a:pt x="856377" y="50610"/>
                  </a:lnTo>
                  <a:lnTo>
                    <a:pt x="852384" y="70262"/>
                  </a:lnTo>
                  <a:lnTo>
                    <a:pt x="841510" y="86354"/>
                  </a:lnTo>
                  <a:lnTo>
                    <a:pt x="825418" y="97228"/>
                  </a:lnTo>
                  <a:lnTo>
                    <a:pt x="805766" y="101221"/>
                  </a:lnTo>
                  <a:lnTo>
                    <a:pt x="50610" y="101221"/>
                  </a:lnTo>
                  <a:close/>
                </a:path>
              </a:pathLst>
            </a:custGeom>
            <a:ln w="10122">
              <a:solidFill>
                <a:srgbClr val="0072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392919" y="1037538"/>
              <a:ext cx="25400" cy="38100"/>
            </a:xfrm>
            <a:custGeom>
              <a:avLst/>
              <a:gdLst/>
              <a:ahLst/>
              <a:cxnLst/>
              <a:rect l="l" t="t" r="r" b="b"/>
              <a:pathLst>
                <a:path w="25400" h="38100">
                  <a:moveTo>
                    <a:pt x="0" y="0"/>
                  </a:moveTo>
                  <a:lnTo>
                    <a:pt x="0" y="38100"/>
                  </a:lnTo>
                  <a:lnTo>
                    <a:pt x="25400" y="190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437089" y="993373"/>
            <a:ext cx="71755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5" dirty="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County-level</a:t>
            </a:r>
            <a:r>
              <a:rPr sz="600" spc="-45" dirty="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600" spc="-5" dirty="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Results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338377" y="1489154"/>
            <a:ext cx="866775" cy="111760"/>
            <a:chOff x="3338377" y="1489154"/>
            <a:chExt cx="866775" cy="111760"/>
          </a:xfrm>
        </p:grpSpPr>
        <p:sp>
          <p:nvSpPr>
            <p:cNvPr id="15" name="object 15"/>
            <p:cNvSpPr/>
            <p:nvPr/>
          </p:nvSpPr>
          <p:spPr>
            <a:xfrm>
              <a:off x="3343438" y="1494215"/>
              <a:ext cx="856615" cy="101600"/>
            </a:xfrm>
            <a:custGeom>
              <a:avLst/>
              <a:gdLst/>
              <a:ahLst/>
              <a:cxnLst/>
              <a:rect l="l" t="t" r="r" b="b"/>
              <a:pathLst>
                <a:path w="856614" h="101600">
                  <a:moveTo>
                    <a:pt x="805768" y="0"/>
                  </a:moveTo>
                  <a:lnTo>
                    <a:pt x="50610" y="0"/>
                  </a:lnTo>
                  <a:lnTo>
                    <a:pt x="30959" y="3993"/>
                  </a:lnTo>
                  <a:lnTo>
                    <a:pt x="14866" y="14866"/>
                  </a:lnTo>
                  <a:lnTo>
                    <a:pt x="3993" y="30959"/>
                  </a:lnTo>
                  <a:lnTo>
                    <a:pt x="0" y="50610"/>
                  </a:lnTo>
                  <a:lnTo>
                    <a:pt x="3993" y="70262"/>
                  </a:lnTo>
                  <a:lnTo>
                    <a:pt x="14866" y="86354"/>
                  </a:lnTo>
                  <a:lnTo>
                    <a:pt x="30959" y="97228"/>
                  </a:lnTo>
                  <a:lnTo>
                    <a:pt x="50610" y="101221"/>
                  </a:lnTo>
                  <a:lnTo>
                    <a:pt x="805768" y="101221"/>
                  </a:lnTo>
                  <a:lnTo>
                    <a:pt x="825419" y="97228"/>
                  </a:lnTo>
                  <a:lnTo>
                    <a:pt x="841512" y="86354"/>
                  </a:lnTo>
                  <a:lnTo>
                    <a:pt x="852385" y="70262"/>
                  </a:lnTo>
                  <a:lnTo>
                    <a:pt x="856379" y="50610"/>
                  </a:lnTo>
                  <a:lnTo>
                    <a:pt x="852385" y="30959"/>
                  </a:lnTo>
                  <a:lnTo>
                    <a:pt x="841512" y="14866"/>
                  </a:lnTo>
                  <a:lnTo>
                    <a:pt x="825419" y="3993"/>
                  </a:lnTo>
                  <a:lnTo>
                    <a:pt x="805768" y="0"/>
                  </a:lnTo>
                  <a:close/>
                </a:path>
              </a:pathLst>
            </a:custGeom>
            <a:solidFill>
              <a:srgbClr val="0072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343438" y="1494215"/>
              <a:ext cx="856615" cy="101600"/>
            </a:xfrm>
            <a:custGeom>
              <a:avLst/>
              <a:gdLst/>
              <a:ahLst/>
              <a:cxnLst/>
              <a:rect l="l" t="t" r="r" b="b"/>
              <a:pathLst>
                <a:path w="856614" h="101600">
                  <a:moveTo>
                    <a:pt x="50610" y="101221"/>
                  </a:moveTo>
                  <a:lnTo>
                    <a:pt x="30959" y="97228"/>
                  </a:lnTo>
                  <a:lnTo>
                    <a:pt x="14866" y="86354"/>
                  </a:lnTo>
                  <a:lnTo>
                    <a:pt x="3993" y="70262"/>
                  </a:lnTo>
                  <a:lnTo>
                    <a:pt x="0" y="50610"/>
                  </a:lnTo>
                  <a:lnTo>
                    <a:pt x="3993" y="30959"/>
                  </a:lnTo>
                  <a:lnTo>
                    <a:pt x="14866" y="14866"/>
                  </a:lnTo>
                  <a:lnTo>
                    <a:pt x="30959" y="3993"/>
                  </a:lnTo>
                  <a:lnTo>
                    <a:pt x="50610" y="0"/>
                  </a:lnTo>
                  <a:lnTo>
                    <a:pt x="805768" y="0"/>
                  </a:lnTo>
                  <a:lnTo>
                    <a:pt x="825419" y="3993"/>
                  </a:lnTo>
                  <a:lnTo>
                    <a:pt x="841512" y="14866"/>
                  </a:lnTo>
                  <a:lnTo>
                    <a:pt x="852385" y="30959"/>
                  </a:lnTo>
                  <a:lnTo>
                    <a:pt x="856379" y="50610"/>
                  </a:lnTo>
                  <a:lnTo>
                    <a:pt x="852385" y="70262"/>
                  </a:lnTo>
                  <a:lnTo>
                    <a:pt x="841512" y="86354"/>
                  </a:lnTo>
                  <a:lnTo>
                    <a:pt x="825419" y="97228"/>
                  </a:lnTo>
                  <a:lnTo>
                    <a:pt x="805768" y="101221"/>
                  </a:lnTo>
                  <a:lnTo>
                    <a:pt x="50610" y="101221"/>
                  </a:lnTo>
                  <a:close/>
                </a:path>
              </a:pathLst>
            </a:custGeom>
            <a:ln w="10122">
              <a:solidFill>
                <a:srgbClr val="0072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00437" y="1525688"/>
              <a:ext cx="25400" cy="38100"/>
            </a:xfrm>
            <a:custGeom>
              <a:avLst/>
              <a:gdLst/>
              <a:ahLst/>
              <a:cxnLst/>
              <a:rect l="l" t="t" r="r" b="b"/>
              <a:pathLst>
                <a:path w="25400" h="38100">
                  <a:moveTo>
                    <a:pt x="0" y="0"/>
                  </a:moveTo>
                  <a:lnTo>
                    <a:pt x="0" y="38100"/>
                  </a:lnTo>
                  <a:lnTo>
                    <a:pt x="25400" y="190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444608" y="1481523"/>
            <a:ext cx="71755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5" dirty="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Previous</a:t>
            </a:r>
            <a:r>
              <a:rPr sz="600" spc="-50" dirty="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spc="-5" dirty="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Recoveries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311771" y="1733236"/>
            <a:ext cx="698500" cy="111760"/>
            <a:chOff x="3311771" y="1733236"/>
            <a:chExt cx="698500" cy="111760"/>
          </a:xfrm>
        </p:grpSpPr>
        <p:sp>
          <p:nvSpPr>
            <p:cNvPr id="20" name="object 20"/>
            <p:cNvSpPr/>
            <p:nvPr/>
          </p:nvSpPr>
          <p:spPr>
            <a:xfrm>
              <a:off x="3316832" y="1738297"/>
              <a:ext cx="688340" cy="101600"/>
            </a:xfrm>
            <a:custGeom>
              <a:avLst/>
              <a:gdLst/>
              <a:ahLst/>
              <a:cxnLst/>
              <a:rect l="l" t="t" r="r" b="b"/>
              <a:pathLst>
                <a:path w="688339" h="101600">
                  <a:moveTo>
                    <a:pt x="637311" y="0"/>
                  </a:moveTo>
                  <a:lnTo>
                    <a:pt x="50610" y="0"/>
                  </a:lnTo>
                  <a:lnTo>
                    <a:pt x="30959" y="3993"/>
                  </a:lnTo>
                  <a:lnTo>
                    <a:pt x="14866" y="14866"/>
                  </a:lnTo>
                  <a:lnTo>
                    <a:pt x="3993" y="30959"/>
                  </a:lnTo>
                  <a:lnTo>
                    <a:pt x="0" y="50610"/>
                  </a:lnTo>
                  <a:lnTo>
                    <a:pt x="3993" y="70262"/>
                  </a:lnTo>
                  <a:lnTo>
                    <a:pt x="14866" y="86354"/>
                  </a:lnTo>
                  <a:lnTo>
                    <a:pt x="30959" y="97228"/>
                  </a:lnTo>
                  <a:lnTo>
                    <a:pt x="50610" y="101221"/>
                  </a:lnTo>
                  <a:lnTo>
                    <a:pt x="637311" y="101221"/>
                  </a:lnTo>
                  <a:lnTo>
                    <a:pt x="656962" y="97228"/>
                  </a:lnTo>
                  <a:lnTo>
                    <a:pt x="673055" y="86354"/>
                  </a:lnTo>
                  <a:lnTo>
                    <a:pt x="683928" y="70262"/>
                  </a:lnTo>
                  <a:lnTo>
                    <a:pt x="687922" y="50610"/>
                  </a:lnTo>
                  <a:lnTo>
                    <a:pt x="683928" y="30959"/>
                  </a:lnTo>
                  <a:lnTo>
                    <a:pt x="673055" y="14866"/>
                  </a:lnTo>
                  <a:lnTo>
                    <a:pt x="656962" y="3993"/>
                  </a:lnTo>
                  <a:lnTo>
                    <a:pt x="637311" y="0"/>
                  </a:lnTo>
                  <a:close/>
                </a:path>
              </a:pathLst>
            </a:custGeom>
            <a:solidFill>
              <a:srgbClr val="0072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316832" y="1738297"/>
              <a:ext cx="688340" cy="101600"/>
            </a:xfrm>
            <a:custGeom>
              <a:avLst/>
              <a:gdLst/>
              <a:ahLst/>
              <a:cxnLst/>
              <a:rect l="l" t="t" r="r" b="b"/>
              <a:pathLst>
                <a:path w="688339" h="101600">
                  <a:moveTo>
                    <a:pt x="50610" y="101221"/>
                  </a:moveTo>
                  <a:lnTo>
                    <a:pt x="30959" y="97228"/>
                  </a:lnTo>
                  <a:lnTo>
                    <a:pt x="14866" y="86354"/>
                  </a:lnTo>
                  <a:lnTo>
                    <a:pt x="3993" y="70262"/>
                  </a:lnTo>
                  <a:lnTo>
                    <a:pt x="0" y="50610"/>
                  </a:lnTo>
                  <a:lnTo>
                    <a:pt x="3993" y="30959"/>
                  </a:lnTo>
                  <a:lnTo>
                    <a:pt x="14866" y="14866"/>
                  </a:lnTo>
                  <a:lnTo>
                    <a:pt x="30959" y="3993"/>
                  </a:lnTo>
                  <a:lnTo>
                    <a:pt x="50610" y="0"/>
                  </a:lnTo>
                  <a:lnTo>
                    <a:pt x="637311" y="0"/>
                  </a:lnTo>
                  <a:lnTo>
                    <a:pt x="656962" y="3993"/>
                  </a:lnTo>
                  <a:lnTo>
                    <a:pt x="673055" y="14866"/>
                  </a:lnTo>
                  <a:lnTo>
                    <a:pt x="683928" y="30959"/>
                  </a:lnTo>
                  <a:lnTo>
                    <a:pt x="687922" y="50610"/>
                  </a:lnTo>
                  <a:lnTo>
                    <a:pt x="683928" y="70262"/>
                  </a:lnTo>
                  <a:lnTo>
                    <a:pt x="673055" y="86354"/>
                  </a:lnTo>
                  <a:lnTo>
                    <a:pt x="656962" y="97228"/>
                  </a:lnTo>
                  <a:lnTo>
                    <a:pt x="637311" y="101221"/>
                  </a:lnTo>
                  <a:lnTo>
                    <a:pt x="50610" y="101221"/>
                  </a:lnTo>
                  <a:close/>
                </a:path>
              </a:pathLst>
            </a:custGeom>
            <a:ln w="10122">
              <a:solidFill>
                <a:srgbClr val="0072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373844" y="1769757"/>
              <a:ext cx="25400" cy="38100"/>
            </a:xfrm>
            <a:custGeom>
              <a:avLst/>
              <a:gdLst/>
              <a:ahLst/>
              <a:cxnLst/>
              <a:rect l="l" t="t" r="r" b="b"/>
              <a:pathLst>
                <a:path w="25400" h="38100">
                  <a:moveTo>
                    <a:pt x="0" y="0"/>
                  </a:moveTo>
                  <a:lnTo>
                    <a:pt x="0" y="38100"/>
                  </a:lnTo>
                  <a:lnTo>
                    <a:pt x="25400" y="190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418001" y="1725592"/>
            <a:ext cx="54927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5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Minimum</a:t>
            </a:r>
            <a:r>
              <a:rPr sz="600" spc="-50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Wage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316521" y="1977304"/>
            <a:ext cx="627380" cy="111760"/>
            <a:chOff x="3316521" y="1977304"/>
            <a:chExt cx="627380" cy="111760"/>
          </a:xfrm>
        </p:grpSpPr>
        <p:sp>
          <p:nvSpPr>
            <p:cNvPr id="25" name="object 25"/>
            <p:cNvSpPr/>
            <p:nvPr/>
          </p:nvSpPr>
          <p:spPr>
            <a:xfrm>
              <a:off x="3321582" y="1982365"/>
              <a:ext cx="617220" cy="101600"/>
            </a:xfrm>
            <a:custGeom>
              <a:avLst/>
              <a:gdLst/>
              <a:ahLst/>
              <a:cxnLst/>
              <a:rect l="l" t="t" r="r" b="b"/>
              <a:pathLst>
                <a:path w="617220" h="101600">
                  <a:moveTo>
                    <a:pt x="566404" y="0"/>
                  </a:moveTo>
                  <a:lnTo>
                    <a:pt x="50610" y="0"/>
                  </a:lnTo>
                  <a:lnTo>
                    <a:pt x="30959" y="3993"/>
                  </a:lnTo>
                  <a:lnTo>
                    <a:pt x="14866" y="14866"/>
                  </a:lnTo>
                  <a:lnTo>
                    <a:pt x="3993" y="30959"/>
                  </a:lnTo>
                  <a:lnTo>
                    <a:pt x="0" y="50610"/>
                  </a:lnTo>
                  <a:lnTo>
                    <a:pt x="3993" y="70262"/>
                  </a:lnTo>
                  <a:lnTo>
                    <a:pt x="14866" y="86354"/>
                  </a:lnTo>
                  <a:lnTo>
                    <a:pt x="30959" y="97228"/>
                  </a:lnTo>
                  <a:lnTo>
                    <a:pt x="50610" y="101221"/>
                  </a:lnTo>
                  <a:lnTo>
                    <a:pt x="566404" y="101221"/>
                  </a:lnTo>
                  <a:lnTo>
                    <a:pt x="586055" y="97228"/>
                  </a:lnTo>
                  <a:lnTo>
                    <a:pt x="602148" y="86354"/>
                  </a:lnTo>
                  <a:lnTo>
                    <a:pt x="613021" y="70262"/>
                  </a:lnTo>
                  <a:lnTo>
                    <a:pt x="617015" y="50610"/>
                  </a:lnTo>
                  <a:lnTo>
                    <a:pt x="613021" y="30959"/>
                  </a:lnTo>
                  <a:lnTo>
                    <a:pt x="602148" y="14866"/>
                  </a:lnTo>
                  <a:lnTo>
                    <a:pt x="586055" y="3993"/>
                  </a:lnTo>
                  <a:lnTo>
                    <a:pt x="566404" y="0"/>
                  </a:lnTo>
                  <a:close/>
                </a:path>
              </a:pathLst>
            </a:custGeom>
            <a:solidFill>
              <a:srgbClr val="0072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321582" y="1982365"/>
              <a:ext cx="617220" cy="101600"/>
            </a:xfrm>
            <a:custGeom>
              <a:avLst/>
              <a:gdLst/>
              <a:ahLst/>
              <a:cxnLst/>
              <a:rect l="l" t="t" r="r" b="b"/>
              <a:pathLst>
                <a:path w="617220" h="101600">
                  <a:moveTo>
                    <a:pt x="50610" y="101221"/>
                  </a:moveTo>
                  <a:lnTo>
                    <a:pt x="30959" y="97228"/>
                  </a:lnTo>
                  <a:lnTo>
                    <a:pt x="14866" y="86354"/>
                  </a:lnTo>
                  <a:lnTo>
                    <a:pt x="3993" y="70262"/>
                  </a:lnTo>
                  <a:lnTo>
                    <a:pt x="0" y="50610"/>
                  </a:lnTo>
                  <a:lnTo>
                    <a:pt x="3993" y="30959"/>
                  </a:lnTo>
                  <a:lnTo>
                    <a:pt x="14866" y="14866"/>
                  </a:lnTo>
                  <a:lnTo>
                    <a:pt x="30959" y="3993"/>
                  </a:lnTo>
                  <a:lnTo>
                    <a:pt x="50610" y="0"/>
                  </a:lnTo>
                  <a:lnTo>
                    <a:pt x="566404" y="0"/>
                  </a:lnTo>
                  <a:lnTo>
                    <a:pt x="586055" y="3993"/>
                  </a:lnTo>
                  <a:lnTo>
                    <a:pt x="602148" y="14866"/>
                  </a:lnTo>
                  <a:lnTo>
                    <a:pt x="613021" y="30959"/>
                  </a:lnTo>
                  <a:lnTo>
                    <a:pt x="617015" y="50610"/>
                  </a:lnTo>
                  <a:lnTo>
                    <a:pt x="613021" y="70262"/>
                  </a:lnTo>
                  <a:lnTo>
                    <a:pt x="602148" y="86354"/>
                  </a:lnTo>
                  <a:lnTo>
                    <a:pt x="586055" y="97228"/>
                  </a:lnTo>
                  <a:lnTo>
                    <a:pt x="566404" y="101221"/>
                  </a:lnTo>
                  <a:lnTo>
                    <a:pt x="50610" y="101221"/>
                  </a:lnTo>
                  <a:close/>
                </a:path>
              </a:pathLst>
            </a:custGeom>
            <a:ln w="10122">
              <a:solidFill>
                <a:srgbClr val="0072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378593" y="2013825"/>
              <a:ext cx="25400" cy="38100"/>
            </a:xfrm>
            <a:custGeom>
              <a:avLst/>
              <a:gdLst/>
              <a:ahLst/>
              <a:cxnLst/>
              <a:rect l="l" t="t" r="r" b="b"/>
              <a:pathLst>
                <a:path w="25400" h="38100">
                  <a:moveTo>
                    <a:pt x="0" y="0"/>
                  </a:moveTo>
                  <a:lnTo>
                    <a:pt x="0" y="38100"/>
                  </a:lnTo>
                  <a:lnTo>
                    <a:pt x="25400" y="190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3422751" y="1969660"/>
            <a:ext cx="47815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Credit</a:t>
            </a:r>
            <a:r>
              <a:rPr sz="600" spc="-3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spc="-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crunch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3319765" y="2226434"/>
            <a:ext cx="1096010" cy="101600"/>
            <a:chOff x="3319765" y="2226434"/>
            <a:chExt cx="1096010" cy="101600"/>
          </a:xfrm>
        </p:grpSpPr>
        <p:sp>
          <p:nvSpPr>
            <p:cNvPr id="30" name="object 30"/>
            <p:cNvSpPr/>
            <p:nvPr/>
          </p:nvSpPr>
          <p:spPr>
            <a:xfrm>
              <a:off x="3319765" y="2226434"/>
              <a:ext cx="1096010" cy="101600"/>
            </a:xfrm>
            <a:custGeom>
              <a:avLst/>
              <a:gdLst/>
              <a:ahLst/>
              <a:cxnLst/>
              <a:rect l="l" t="t" r="r" b="b"/>
              <a:pathLst>
                <a:path w="1096010" h="101600">
                  <a:moveTo>
                    <a:pt x="1044899" y="0"/>
                  </a:moveTo>
                  <a:lnTo>
                    <a:pt x="50610" y="0"/>
                  </a:lnTo>
                  <a:lnTo>
                    <a:pt x="30959" y="3993"/>
                  </a:lnTo>
                  <a:lnTo>
                    <a:pt x="14866" y="14866"/>
                  </a:lnTo>
                  <a:lnTo>
                    <a:pt x="3993" y="30959"/>
                  </a:lnTo>
                  <a:lnTo>
                    <a:pt x="0" y="50610"/>
                  </a:lnTo>
                  <a:lnTo>
                    <a:pt x="3993" y="70262"/>
                  </a:lnTo>
                  <a:lnTo>
                    <a:pt x="14866" y="86354"/>
                  </a:lnTo>
                  <a:lnTo>
                    <a:pt x="30959" y="97228"/>
                  </a:lnTo>
                  <a:lnTo>
                    <a:pt x="50610" y="101221"/>
                  </a:lnTo>
                  <a:lnTo>
                    <a:pt x="1044899" y="101221"/>
                  </a:lnTo>
                  <a:lnTo>
                    <a:pt x="1064550" y="97228"/>
                  </a:lnTo>
                  <a:lnTo>
                    <a:pt x="1080643" y="86354"/>
                  </a:lnTo>
                  <a:lnTo>
                    <a:pt x="1091516" y="70262"/>
                  </a:lnTo>
                  <a:lnTo>
                    <a:pt x="1095510" y="50610"/>
                  </a:lnTo>
                  <a:lnTo>
                    <a:pt x="1091516" y="30959"/>
                  </a:lnTo>
                  <a:lnTo>
                    <a:pt x="1080643" y="14866"/>
                  </a:lnTo>
                  <a:lnTo>
                    <a:pt x="1064550" y="3993"/>
                  </a:lnTo>
                  <a:lnTo>
                    <a:pt x="1044899" y="0"/>
                  </a:lnTo>
                  <a:close/>
                </a:path>
              </a:pathLst>
            </a:custGeom>
            <a:solidFill>
              <a:srgbClr val="0072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376777" y="2257907"/>
              <a:ext cx="25400" cy="38100"/>
            </a:xfrm>
            <a:custGeom>
              <a:avLst/>
              <a:gdLst/>
              <a:ahLst/>
              <a:cxnLst/>
              <a:rect l="l" t="t" r="r" b="b"/>
              <a:pathLst>
                <a:path w="25400" h="38100">
                  <a:moveTo>
                    <a:pt x="0" y="0"/>
                  </a:moveTo>
                  <a:lnTo>
                    <a:pt x="0" y="38100"/>
                  </a:lnTo>
                  <a:lnTo>
                    <a:pt x="25400" y="190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3321932" y="2213742"/>
            <a:ext cx="109156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u="sng" spc="-5" dirty="0">
                <a:solidFill>
                  <a:srgbClr val="FFFFFF"/>
                </a:solidFill>
                <a:uFill>
                  <a:solidFill>
                    <a:srgbClr val="0072B2"/>
                  </a:solidFill>
                </a:uFill>
                <a:latin typeface="Times New Roman"/>
                <a:cs typeface="Times New Roman"/>
                <a:hlinkClick r:id="rId7" action="ppaction://hlinksldjump"/>
              </a:rPr>
              <a:t>    </a:t>
            </a:r>
            <a:r>
              <a:rPr sz="600" u="sng" spc="30" dirty="0">
                <a:solidFill>
                  <a:srgbClr val="FFFFFF"/>
                </a:solidFill>
                <a:uFill>
                  <a:solidFill>
                    <a:srgbClr val="0072B2"/>
                  </a:solidFill>
                </a:uFill>
                <a:latin typeface="Times New Roman"/>
                <a:cs typeface="Times New Roman"/>
                <a:hlinkClick r:id="rId7" action="ppaction://hlinksldjump"/>
              </a:rPr>
              <a:t> </a:t>
            </a:r>
            <a:r>
              <a:rPr sz="600" u="sng" spc="-5" dirty="0">
                <a:solidFill>
                  <a:srgbClr val="FFFFFF"/>
                </a:solidFill>
                <a:uFill>
                  <a:solidFill>
                    <a:srgbClr val="0072B2"/>
                  </a:solidFill>
                </a:uFill>
                <a:latin typeface="Arial"/>
                <a:cs typeface="Arial"/>
                <a:hlinkClick r:id="rId7" action="ppaction://hlinksldjump"/>
              </a:rPr>
              <a:t>Sample Length</a:t>
            </a:r>
            <a:r>
              <a:rPr sz="600" u="sng" spc="-20" dirty="0">
                <a:solidFill>
                  <a:srgbClr val="FFFFFF"/>
                </a:solidFill>
                <a:uFill>
                  <a:solidFill>
                    <a:srgbClr val="0072B2"/>
                  </a:solidFill>
                </a:u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u="sng" spc="-5" dirty="0">
                <a:solidFill>
                  <a:srgbClr val="FFFFFF"/>
                </a:solidFill>
                <a:uFill>
                  <a:solidFill>
                    <a:srgbClr val="0072B2"/>
                  </a:solidFill>
                </a:uFill>
                <a:latin typeface="Arial"/>
                <a:cs typeface="Arial"/>
                <a:hlinkClick r:id="rId7" action="ppaction://hlinksldjump"/>
              </a:rPr>
              <a:t>Robustness</a:t>
            </a:r>
            <a:r>
              <a:rPr sz="600" u="sng" spc="-55" dirty="0">
                <a:solidFill>
                  <a:srgbClr val="FFFFFF"/>
                </a:solidFill>
                <a:uFill>
                  <a:solidFill>
                    <a:srgbClr val="0072B2"/>
                  </a:solidFill>
                </a:uFill>
                <a:latin typeface="Arial"/>
                <a:cs typeface="Arial"/>
                <a:hlinkClick r:id="rId7" action="ppaction://hlinksldjump"/>
              </a:rPr>
              <a:t> 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493488" y="2573455"/>
            <a:ext cx="803275" cy="111760"/>
            <a:chOff x="493488" y="2573455"/>
            <a:chExt cx="803275" cy="111760"/>
          </a:xfrm>
        </p:grpSpPr>
        <p:sp>
          <p:nvSpPr>
            <p:cNvPr id="34" name="object 34"/>
            <p:cNvSpPr/>
            <p:nvPr/>
          </p:nvSpPr>
          <p:spPr>
            <a:xfrm>
              <a:off x="498549" y="2578516"/>
              <a:ext cx="793750" cy="101600"/>
            </a:xfrm>
            <a:custGeom>
              <a:avLst/>
              <a:gdLst/>
              <a:ahLst/>
              <a:cxnLst/>
              <a:rect l="l" t="t" r="r" b="b"/>
              <a:pathLst>
                <a:path w="793750" h="101600">
                  <a:moveTo>
                    <a:pt x="742528" y="0"/>
                  </a:moveTo>
                  <a:lnTo>
                    <a:pt x="50610" y="0"/>
                  </a:lnTo>
                  <a:lnTo>
                    <a:pt x="30959" y="3993"/>
                  </a:lnTo>
                  <a:lnTo>
                    <a:pt x="14866" y="14866"/>
                  </a:lnTo>
                  <a:lnTo>
                    <a:pt x="3993" y="30959"/>
                  </a:lnTo>
                  <a:lnTo>
                    <a:pt x="0" y="50610"/>
                  </a:lnTo>
                  <a:lnTo>
                    <a:pt x="3993" y="70262"/>
                  </a:lnTo>
                  <a:lnTo>
                    <a:pt x="14866" y="86354"/>
                  </a:lnTo>
                  <a:lnTo>
                    <a:pt x="30959" y="97228"/>
                  </a:lnTo>
                  <a:lnTo>
                    <a:pt x="50610" y="101221"/>
                  </a:lnTo>
                  <a:lnTo>
                    <a:pt x="742528" y="101221"/>
                  </a:lnTo>
                  <a:lnTo>
                    <a:pt x="762179" y="97228"/>
                  </a:lnTo>
                  <a:lnTo>
                    <a:pt x="778272" y="86354"/>
                  </a:lnTo>
                  <a:lnTo>
                    <a:pt x="789145" y="70262"/>
                  </a:lnTo>
                  <a:lnTo>
                    <a:pt x="793139" y="50610"/>
                  </a:lnTo>
                  <a:lnTo>
                    <a:pt x="789145" y="30959"/>
                  </a:lnTo>
                  <a:lnTo>
                    <a:pt x="778272" y="14866"/>
                  </a:lnTo>
                  <a:lnTo>
                    <a:pt x="762179" y="3993"/>
                  </a:lnTo>
                  <a:lnTo>
                    <a:pt x="742528" y="0"/>
                  </a:lnTo>
                  <a:close/>
                </a:path>
              </a:pathLst>
            </a:custGeom>
            <a:solidFill>
              <a:srgbClr val="0072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98549" y="2578516"/>
              <a:ext cx="793750" cy="101600"/>
            </a:xfrm>
            <a:custGeom>
              <a:avLst/>
              <a:gdLst/>
              <a:ahLst/>
              <a:cxnLst/>
              <a:rect l="l" t="t" r="r" b="b"/>
              <a:pathLst>
                <a:path w="793750" h="101600">
                  <a:moveTo>
                    <a:pt x="50610" y="101221"/>
                  </a:moveTo>
                  <a:lnTo>
                    <a:pt x="30959" y="97228"/>
                  </a:lnTo>
                  <a:lnTo>
                    <a:pt x="14866" y="86354"/>
                  </a:lnTo>
                  <a:lnTo>
                    <a:pt x="3993" y="70262"/>
                  </a:lnTo>
                  <a:lnTo>
                    <a:pt x="0" y="50610"/>
                  </a:lnTo>
                  <a:lnTo>
                    <a:pt x="3993" y="30959"/>
                  </a:lnTo>
                  <a:lnTo>
                    <a:pt x="14866" y="14866"/>
                  </a:lnTo>
                  <a:lnTo>
                    <a:pt x="30959" y="3993"/>
                  </a:lnTo>
                  <a:lnTo>
                    <a:pt x="50610" y="0"/>
                  </a:lnTo>
                  <a:lnTo>
                    <a:pt x="742528" y="0"/>
                  </a:lnTo>
                  <a:lnTo>
                    <a:pt x="762179" y="3993"/>
                  </a:lnTo>
                  <a:lnTo>
                    <a:pt x="778272" y="14866"/>
                  </a:lnTo>
                  <a:lnTo>
                    <a:pt x="789145" y="30959"/>
                  </a:lnTo>
                  <a:lnTo>
                    <a:pt x="793139" y="50610"/>
                  </a:lnTo>
                  <a:lnTo>
                    <a:pt x="789145" y="70262"/>
                  </a:lnTo>
                  <a:lnTo>
                    <a:pt x="778272" y="86354"/>
                  </a:lnTo>
                  <a:lnTo>
                    <a:pt x="762179" y="97228"/>
                  </a:lnTo>
                  <a:lnTo>
                    <a:pt x="742528" y="101221"/>
                  </a:lnTo>
                  <a:lnTo>
                    <a:pt x="50610" y="101221"/>
                  </a:lnTo>
                  <a:close/>
                </a:path>
              </a:pathLst>
            </a:custGeom>
            <a:ln w="10122">
              <a:solidFill>
                <a:srgbClr val="0072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55548" y="2609976"/>
              <a:ext cx="25400" cy="38100"/>
            </a:xfrm>
            <a:custGeom>
              <a:avLst/>
              <a:gdLst/>
              <a:ahLst/>
              <a:cxnLst/>
              <a:rect l="l" t="t" r="r" b="b"/>
              <a:pathLst>
                <a:path w="25400" h="38100">
                  <a:moveTo>
                    <a:pt x="0" y="0"/>
                  </a:moveTo>
                  <a:lnTo>
                    <a:pt x="0" y="38100"/>
                  </a:lnTo>
                  <a:lnTo>
                    <a:pt x="25400" y="190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599719" y="2565811"/>
            <a:ext cx="65468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Skip to</a:t>
            </a:r>
            <a:r>
              <a:rPr sz="600" spc="-3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spc="-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Conclusion</a:t>
            </a:r>
            <a:endParaRPr sz="600">
              <a:latin typeface="Arial"/>
              <a:cs typeface="Arial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-5" dirty="0"/>
              <a:t>30</a:t>
            </a:fld>
            <a:r>
              <a:rPr spc="-85" dirty="0"/>
              <a:t> </a:t>
            </a:r>
            <a:r>
              <a:rPr spc="-5" dirty="0"/>
              <a:t>/</a:t>
            </a:r>
            <a:r>
              <a:rPr spc="-85" dirty="0"/>
              <a:t> </a:t>
            </a:r>
            <a:r>
              <a:rPr spc="-5" dirty="0"/>
              <a:t>33</a:t>
            </a:r>
          </a:p>
        </p:txBody>
      </p:sp>
    </p:spTree>
  </p:cSld>
  <p:clrMapOvr>
    <a:masterClrMapping/>
  </p:clrMapOvr>
  <p:transition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14"/>
            <a:ext cx="488950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15" dirty="0"/>
              <a:t>Great Recession 2008/09 without </a:t>
            </a:r>
            <a:r>
              <a:rPr spc="-15" dirty="0"/>
              <a:t>TARP? </a:t>
            </a:r>
            <a:r>
              <a:rPr spc="30" dirty="0"/>
              <a:t>—</a:t>
            </a:r>
            <a:r>
              <a:rPr spc="5" dirty="0"/>
              <a:t> </a:t>
            </a:r>
            <a:r>
              <a:rPr spc="10" dirty="0"/>
              <a:t>Counterfactuals</a:t>
            </a:r>
          </a:p>
        </p:txBody>
      </p:sp>
      <p:sp>
        <p:nvSpPr>
          <p:cNvPr id="3" name="object 3"/>
          <p:cNvSpPr/>
          <p:nvPr/>
        </p:nvSpPr>
        <p:spPr>
          <a:xfrm>
            <a:off x="448563" y="582367"/>
            <a:ext cx="4899025" cy="0"/>
          </a:xfrm>
          <a:custGeom>
            <a:avLst/>
            <a:gdLst/>
            <a:ahLst/>
            <a:cxnLst/>
            <a:rect l="l" t="t" r="r" b="b"/>
            <a:pathLst>
              <a:path w="4899025">
                <a:moveTo>
                  <a:pt x="0" y="0"/>
                </a:moveTo>
                <a:lnTo>
                  <a:pt x="4898733" y="0"/>
                </a:lnTo>
              </a:path>
            </a:pathLst>
          </a:custGeom>
          <a:ln w="103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349820" y="595245"/>
            <a:ext cx="1795780" cy="1803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00" dirty="0">
                <a:latin typeface="Arial"/>
                <a:cs typeface="Arial"/>
              </a:rPr>
              <a:t>Counterfactual value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5" dirty="0">
                <a:latin typeface="Arial"/>
                <a:cs typeface="Arial"/>
              </a:rPr>
              <a:t>percentile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48563" y="809789"/>
          <a:ext cx="4899025" cy="16960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99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9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99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99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99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5495">
                <a:tc>
                  <a:txBody>
                    <a:bodyPr/>
                    <a:lstStyle/>
                    <a:p>
                      <a:pPr marR="69850" algn="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Actual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75%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50%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25%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5%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7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70485">
                        <a:lnSpc>
                          <a:spcPts val="1190"/>
                        </a:lnSpc>
                        <a:tabLst>
                          <a:tab pos="2449195" algn="l"/>
                        </a:tabLst>
                      </a:pPr>
                      <a:r>
                        <a:rPr sz="1000" spc="5" dirty="0">
                          <a:latin typeface="Arial"/>
                          <a:cs typeface="Arial"/>
                        </a:rPr>
                        <a:t>Unemployment Rate	6.7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R="62865" algn="r">
                        <a:lnSpc>
                          <a:spcPts val="119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7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R="62865" algn="r">
                        <a:lnSpc>
                          <a:spcPts val="119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7.6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R="62865" algn="r">
                        <a:lnSpc>
                          <a:spcPts val="119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7.6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R="62865" algn="r">
                        <a:lnSpc>
                          <a:spcPts val="119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7.6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158">
                <a:tc>
                  <a:txBody>
                    <a:bodyPr/>
                    <a:lstStyle/>
                    <a:p>
                      <a:pPr marL="70485">
                        <a:lnSpc>
                          <a:spcPts val="1160"/>
                        </a:lnSpc>
                        <a:tabLst>
                          <a:tab pos="2377440" algn="l"/>
                        </a:tabLst>
                      </a:pPr>
                      <a:r>
                        <a:rPr sz="1000" spc="5" dirty="0">
                          <a:latin typeface="Arial"/>
                          <a:cs typeface="Arial"/>
                        </a:rPr>
                        <a:t>Labor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force</a:t>
                      </a:r>
                      <a:r>
                        <a:rPr sz="10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participation</a:t>
                      </a:r>
                      <a:r>
                        <a:rPr sz="10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rate	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62.9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116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59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116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59.5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116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59.2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116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58.8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152">
                <a:tc>
                  <a:txBody>
                    <a:bodyPr/>
                    <a:lstStyle/>
                    <a:p>
                      <a:pPr marL="70485">
                        <a:lnSpc>
                          <a:spcPts val="1160"/>
                        </a:lnSpc>
                      </a:pPr>
                      <a:r>
                        <a:rPr sz="1000" spc="5" dirty="0">
                          <a:latin typeface="Arial"/>
                          <a:cs typeface="Arial"/>
                        </a:rPr>
                        <a:t>Employment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0152">
                <a:tc>
                  <a:txBody>
                    <a:bodyPr/>
                    <a:lstStyle/>
                    <a:p>
                      <a:pPr marL="74930" marR="62865" indent="-74930" algn="r">
                        <a:lnSpc>
                          <a:spcPts val="1160"/>
                        </a:lnSpc>
                        <a:buSzPct val="105000"/>
                        <a:buFont typeface="Lucida Sans Unicode"/>
                        <a:buChar char="·"/>
                        <a:tabLst>
                          <a:tab pos="74930" algn="l"/>
                          <a:tab pos="2104390" algn="l"/>
                        </a:tabLst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000" spc="-3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000" spc="-3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el (millions)	144.8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116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126.7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116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118.8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116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110.8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116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96.0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0152">
                <a:tc>
                  <a:txBody>
                    <a:bodyPr/>
                    <a:lstStyle/>
                    <a:p>
                      <a:pPr marL="74930" marR="62865" indent="-74930" algn="r">
                        <a:lnSpc>
                          <a:spcPts val="1160"/>
                        </a:lnSpc>
                        <a:buSzPct val="105000"/>
                        <a:buFont typeface="Lucida Sans Unicode"/>
                        <a:buChar char="·"/>
                        <a:tabLst>
                          <a:tab pos="74930" algn="l"/>
                          <a:tab pos="2090420" algn="l"/>
                        </a:tabLst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Change as % of Dec 2007 </a:t>
                      </a:r>
                      <a:r>
                        <a:rPr sz="1000" spc="-3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alue	-1.0%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116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-13.4%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116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-18.8%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116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-24.3%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116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-34.4%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0158">
                <a:tc>
                  <a:txBody>
                    <a:bodyPr/>
                    <a:lstStyle/>
                    <a:p>
                      <a:pPr marL="70485">
                        <a:lnSpc>
                          <a:spcPts val="1160"/>
                        </a:lnSpc>
                      </a:pPr>
                      <a:r>
                        <a:rPr sz="1000" spc="5" dirty="0">
                          <a:latin typeface="Arial"/>
                          <a:cs typeface="Arial"/>
                        </a:rPr>
                        <a:t>Gross domestic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product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0158">
                <a:tc>
                  <a:txBody>
                    <a:bodyPr/>
                    <a:lstStyle/>
                    <a:p>
                      <a:pPr marL="74930" marR="62865" indent="-74930" algn="r">
                        <a:lnSpc>
                          <a:spcPts val="1160"/>
                        </a:lnSpc>
                        <a:buSzPct val="105000"/>
                        <a:buFont typeface="Lucida Sans Unicode"/>
                        <a:buChar char="·"/>
                        <a:tabLst>
                          <a:tab pos="74930" algn="l"/>
                          <a:tab pos="2176145" algn="l"/>
                        </a:tabLst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000" spc="-3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000" spc="-3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el ($ t</a:t>
                      </a:r>
                      <a:r>
                        <a:rPr sz="1000" spc="1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illion)	16.8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116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15.7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116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14.1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116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12.1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116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8.2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9895">
                <a:tc>
                  <a:txBody>
                    <a:bodyPr/>
                    <a:lstStyle/>
                    <a:p>
                      <a:pPr marL="74930" marR="62865" indent="-74930" algn="r">
                        <a:lnSpc>
                          <a:spcPts val="1160"/>
                        </a:lnSpc>
                        <a:buSzPct val="105000"/>
                        <a:buFont typeface="Lucida Sans Unicode"/>
                        <a:buChar char="·"/>
                        <a:tabLst>
                          <a:tab pos="74930" algn="l"/>
                          <a:tab pos="2061845" algn="l"/>
                        </a:tabLst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Change as % of Dec 2007 </a:t>
                      </a:r>
                      <a:r>
                        <a:rPr sz="1000" spc="-3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alue	16.1%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116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8.9%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116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-2.7%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116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-16.1%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116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-43.2%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448563" y="2705382"/>
            <a:ext cx="4899025" cy="0"/>
          </a:xfrm>
          <a:custGeom>
            <a:avLst/>
            <a:gdLst/>
            <a:ahLst/>
            <a:cxnLst/>
            <a:rect l="l" t="t" r="r" b="b"/>
            <a:pathLst>
              <a:path w="4899025">
                <a:moveTo>
                  <a:pt x="0" y="0"/>
                </a:moveTo>
                <a:lnTo>
                  <a:pt x="4898733" y="0"/>
                </a:lnTo>
              </a:path>
            </a:pathLst>
          </a:custGeom>
          <a:ln w="103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-5" dirty="0"/>
              <a:t>31</a:t>
            </a:fld>
            <a:r>
              <a:rPr spc="-85" dirty="0"/>
              <a:t> </a:t>
            </a:r>
            <a:r>
              <a:rPr spc="-5" dirty="0"/>
              <a:t>/</a:t>
            </a:r>
            <a:r>
              <a:rPr spc="-85" dirty="0"/>
              <a:t> </a:t>
            </a:r>
            <a:r>
              <a:rPr spc="-5" dirty="0"/>
              <a:t>33</a:t>
            </a:r>
          </a:p>
        </p:txBody>
      </p:sp>
    </p:spTree>
  </p:cSld>
  <p:clrMapOvr>
    <a:masterClrMapping/>
  </p:clrMapOvr>
  <p:transition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-5" dirty="0"/>
              <a:t>32</a:t>
            </a:fld>
            <a:r>
              <a:rPr spc="-85" dirty="0"/>
              <a:t> </a:t>
            </a:r>
            <a:r>
              <a:rPr spc="-5" dirty="0"/>
              <a:t>/</a:t>
            </a:r>
            <a:r>
              <a:rPr spc="-85" dirty="0"/>
              <a:t> </a:t>
            </a:r>
            <a:r>
              <a:rPr spc="-5" dirty="0"/>
              <a:t>33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14"/>
            <a:ext cx="92710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15" dirty="0"/>
              <a:t>Conclusion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5844" y="503920"/>
            <a:ext cx="5463540" cy="2130425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sz="1100" spc="-5" dirty="0">
                <a:latin typeface="Arial"/>
                <a:cs typeface="Arial"/>
              </a:rPr>
              <a:t>Suspension of </a:t>
            </a:r>
            <a:r>
              <a:rPr sz="1100" spc="-10" dirty="0">
                <a:latin typeface="Arial"/>
                <a:cs typeface="Arial"/>
              </a:rPr>
              <a:t>bank payments generate </a:t>
            </a:r>
            <a:r>
              <a:rPr sz="1100" spc="-5" dirty="0">
                <a:latin typeface="Arial"/>
                <a:cs typeface="Arial"/>
              </a:rPr>
              <a:t>macroeconomic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effects</a:t>
            </a:r>
            <a:endParaRPr sz="1100">
              <a:latin typeface="Arial"/>
              <a:cs typeface="Arial"/>
            </a:endParaRPr>
          </a:p>
          <a:p>
            <a:pPr marL="289560" indent="-118745">
              <a:lnSpc>
                <a:spcPct val="100000"/>
              </a:lnSpc>
              <a:spcBef>
                <a:spcPts val="745"/>
              </a:spcBef>
              <a:buClr>
                <a:srgbClr val="0072B2"/>
              </a:buClr>
              <a:buChar char="•"/>
              <a:tabLst>
                <a:tab pos="290195" algn="l"/>
              </a:tabLst>
            </a:pPr>
            <a:r>
              <a:rPr sz="1100" spc="-5" dirty="0">
                <a:latin typeface="Arial"/>
                <a:cs typeface="Arial"/>
              </a:rPr>
              <a:t>Larger suspensions during recessions reduce </a:t>
            </a:r>
            <a:r>
              <a:rPr sz="1100" spc="-10" dirty="0">
                <a:latin typeface="Arial"/>
                <a:cs typeface="Arial"/>
              </a:rPr>
              <a:t>employment, and </a:t>
            </a:r>
            <a:r>
              <a:rPr sz="1100" spc="-5" dirty="0">
                <a:latin typeface="Arial"/>
                <a:cs typeface="Arial"/>
              </a:rPr>
              <a:t>output</a:t>
            </a:r>
            <a:endParaRPr sz="1100">
              <a:latin typeface="Arial"/>
              <a:cs typeface="Arial"/>
            </a:endParaRPr>
          </a:p>
          <a:p>
            <a:pPr marL="289560" indent="-118745">
              <a:lnSpc>
                <a:spcPct val="100000"/>
              </a:lnSpc>
              <a:spcBef>
                <a:spcPts val="1165"/>
              </a:spcBef>
              <a:buClr>
                <a:srgbClr val="0072B2"/>
              </a:buClr>
              <a:buChar char="•"/>
              <a:tabLst>
                <a:tab pos="290195" algn="l"/>
              </a:tabLst>
            </a:pPr>
            <a:r>
              <a:rPr sz="1100" spc="-5" dirty="0">
                <a:latin typeface="Arial"/>
                <a:cs typeface="Arial"/>
              </a:rPr>
              <a:t>Smaller suspensions during </a:t>
            </a:r>
            <a:r>
              <a:rPr sz="1100" spc="-10" dirty="0">
                <a:latin typeface="Arial"/>
                <a:cs typeface="Arial"/>
              </a:rPr>
              <a:t>expansions </a:t>
            </a:r>
            <a:r>
              <a:rPr sz="1100" spc="-20" dirty="0">
                <a:latin typeface="Arial"/>
                <a:cs typeface="Arial"/>
              </a:rPr>
              <a:t>have </a:t>
            </a:r>
            <a:r>
              <a:rPr sz="1100" spc="-25" dirty="0">
                <a:latin typeface="Arial"/>
                <a:cs typeface="Arial"/>
              </a:rPr>
              <a:t>few </a:t>
            </a:r>
            <a:r>
              <a:rPr sz="1100" spc="-5" dirty="0">
                <a:latin typeface="Arial"/>
                <a:cs typeface="Arial"/>
              </a:rPr>
              <a:t>(or no) </a:t>
            </a:r>
            <a:r>
              <a:rPr sz="1100" spc="-10" dirty="0">
                <a:latin typeface="Arial"/>
                <a:cs typeface="Arial"/>
              </a:rPr>
              <a:t>measurable</a:t>
            </a:r>
            <a:r>
              <a:rPr sz="1100" spc="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effects</a:t>
            </a:r>
            <a:endParaRPr sz="1100">
              <a:latin typeface="Arial"/>
              <a:cs typeface="Arial"/>
            </a:endParaRPr>
          </a:p>
          <a:p>
            <a:pPr marL="12700" marR="1541780" indent="158750">
              <a:lnSpc>
                <a:spcPct val="188500"/>
              </a:lnSpc>
              <a:buClr>
                <a:srgbClr val="0072B2"/>
              </a:buClr>
              <a:buChar char="•"/>
              <a:tabLst>
                <a:tab pos="290195" algn="l"/>
              </a:tabLst>
            </a:pPr>
            <a:r>
              <a:rPr sz="1100" spc="-5" dirty="0">
                <a:latin typeface="Arial"/>
                <a:cs typeface="Arial"/>
              </a:rPr>
              <a:t>Specific </a:t>
            </a:r>
            <a:r>
              <a:rPr sz="1100" spc="-10" dirty="0">
                <a:latin typeface="Arial"/>
                <a:cs typeface="Arial"/>
              </a:rPr>
              <a:t>mechanisms </a:t>
            </a:r>
            <a:r>
              <a:rPr sz="1100" spc="-5" dirty="0">
                <a:latin typeface="Arial"/>
                <a:cs typeface="Arial"/>
              </a:rPr>
              <a:t>not </a:t>
            </a:r>
            <a:r>
              <a:rPr sz="1100" spc="-15" dirty="0">
                <a:latin typeface="Arial"/>
                <a:cs typeface="Arial"/>
              </a:rPr>
              <a:t>yet </a:t>
            </a:r>
            <a:r>
              <a:rPr sz="1100" spc="-10" dirty="0">
                <a:latin typeface="Arial"/>
                <a:cs typeface="Arial"/>
              </a:rPr>
              <a:t>modeled </a:t>
            </a:r>
            <a:r>
              <a:rPr sz="1100" spc="-5" dirty="0">
                <a:latin typeface="Arial"/>
                <a:cs typeface="Arial"/>
              </a:rPr>
              <a:t>in theoretical studies  </a:t>
            </a:r>
            <a:r>
              <a:rPr sz="1100" spc="-15" dirty="0">
                <a:latin typeface="Arial"/>
                <a:cs typeface="Arial"/>
              </a:rPr>
              <a:t>Policy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Implications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072B2"/>
              </a:buClr>
              <a:buFont typeface="Arial"/>
              <a:buChar char="•"/>
            </a:pPr>
            <a:endParaRPr sz="1000">
              <a:latin typeface="Arial"/>
              <a:cs typeface="Arial"/>
            </a:endParaRPr>
          </a:p>
          <a:p>
            <a:pPr marL="289560" indent="-118745">
              <a:lnSpc>
                <a:spcPct val="100000"/>
              </a:lnSpc>
              <a:buClr>
                <a:srgbClr val="0072B2"/>
              </a:buClr>
              <a:buChar char="•"/>
              <a:tabLst>
                <a:tab pos="290195" algn="l"/>
              </a:tabLst>
            </a:pPr>
            <a:r>
              <a:rPr sz="1100" spc="-5" dirty="0">
                <a:latin typeface="Arial"/>
                <a:cs typeface="Arial"/>
              </a:rPr>
              <a:t>Early </a:t>
            </a:r>
            <a:r>
              <a:rPr sz="1100" spc="-10" dirty="0">
                <a:latin typeface="Arial"/>
                <a:cs typeface="Arial"/>
              </a:rPr>
              <a:t>and forceful </a:t>
            </a:r>
            <a:r>
              <a:rPr sz="1100" spc="-5" dirty="0">
                <a:latin typeface="Arial"/>
                <a:cs typeface="Arial"/>
              </a:rPr>
              <a:t>interventions necessary during </a:t>
            </a:r>
            <a:r>
              <a:rPr sz="1100" spc="-10" dirty="0">
                <a:latin typeface="Arial"/>
                <a:cs typeface="Arial"/>
              </a:rPr>
              <a:t>payments </a:t>
            </a:r>
            <a:r>
              <a:rPr sz="1100" spc="-5" dirty="0">
                <a:latin typeface="Arial"/>
                <a:cs typeface="Arial"/>
              </a:rPr>
              <a:t>crises in</a:t>
            </a:r>
            <a:r>
              <a:rPr sz="1100" spc="3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recessions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072B2"/>
              </a:buClr>
              <a:buFont typeface="Arial"/>
              <a:buChar char="•"/>
            </a:pPr>
            <a:endParaRPr sz="1000">
              <a:latin typeface="Arial"/>
              <a:cs typeface="Arial"/>
            </a:endParaRPr>
          </a:p>
          <a:p>
            <a:pPr marL="289560" indent="-118745">
              <a:lnSpc>
                <a:spcPct val="100000"/>
              </a:lnSpc>
              <a:buClr>
                <a:srgbClr val="0072B2"/>
              </a:buClr>
              <a:buChar char="•"/>
              <a:tabLst>
                <a:tab pos="290195" algn="l"/>
              </a:tabLst>
            </a:pPr>
            <a:r>
              <a:rPr sz="1100" spc="-5" dirty="0">
                <a:latin typeface="Arial"/>
                <a:cs typeface="Arial"/>
              </a:rPr>
              <a:t>Cost of </a:t>
            </a:r>
            <a:r>
              <a:rPr sz="1100" spc="-15" dirty="0">
                <a:latin typeface="Arial"/>
                <a:cs typeface="Arial"/>
              </a:rPr>
              <a:t>payment </a:t>
            </a:r>
            <a:r>
              <a:rPr sz="1100" spc="-5" dirty="0">
                <a:latin typeface="Arial"/>
                <a:cs typeface="Arial"/>
              </a:rPr>
              <a:t>disruptions justifies substantial </a:t>
            </a:r>
            <a:r>
              <a:rPr sz="1100" spc="-10" dirty="0">
                <a:latin typeface="Arial"/>
                <a:cs typeface="Arial"/>
              </a:rPr>
              <a:t>expenditures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5" dirty="0">
                <a:latin typeface="Arial"/>
                <a:cs typeface="Arial"/>
              </a:rPr>
              <a:t>prevent </a:t>
            </a:r>
            <a:r>
              <a:rPr sz="1100" spc="-5" dirty="0">
                <a:latin typeface="Arial"/>
                <a:cs typeface="Arial"/>
              </a:rPr>
              <a:t>such</a:t>
            </a:r>
            <a:r>
              <a:rPr sz="1100" spc="7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events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-5" dirty="0"/>
              <a:t>33</a:t>
            </a:fld>
            <a:r>
              <a:rPr spc="-85" dirty="0"/>
              <a:t> </a:t>
            </a:r>
            <a:r>
              <a:rPr spc="-5" dirty="0"/>
              <a:t>/</a:t>
            </a:r>
            <a:r>
              <a:rPr spc="-85" dirty="0"/>
              <a:t> </a:t>
            </a:r>
            <a:r>
              <a:rPr spc="-5" dirty="0"/>
              <a:t>33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6372" y="759796"/>
            <a:ext cx="3347720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spc="5" dirty="0"/>
              <a:t>Thank </a:t>
            </a:r>
            <a:r>
              <a:rPr sz="2050" spc="-10" dirty="0"/>
              <a:t>you </a:t>
            </a:r>
            <a:r>
              <a:rPr sz="2050" spc="-20" dirty="0"/>
              <a:t>for </a:t>
            </a:r>
            <a:r>
              <a:rPr sz="2050" spc="-5" dirty="0"/>
              <a:t>your</a:t>
            </a:r>
            <a:r>
              <a:rPr sz="2050" spc="-10" dirty="0"/>
              <a:t> </a:t>
            </a:r>
            <a:r>
              <a:rPr sz="2050" spc="5" dirty="0"/>
              <a:t>attention!</a:t>
            </a:r>
            <a:endParaRPr sz="2050"/>
          </a:p>
        </p:txBody>
      </p:sp>
      <p:sp>
        <p:nvSpPr>
          <p:cNvPr id="3" name="object 3"/>
          <p:cNvSpPr txBox="1"/>
          <p:nvPr/>
        </p:nvSpPr>
        <p:spPr>
          <a:xfrm>
            <a:off x="2203665" y="1796116"/>
            <a:ext cx="1353185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spc="5" dirty="0">
                <a:solidFill>
                  <a:srgbClr val="0072B2"/>
                </a:solidFill>
                <a:latin typeface="Arial"/>
                <a:cs typeface="Arial"/>
              </a:rPr>
              <a:t>Questions?</a:t>
            </a:r>
            <a:endParaRPr sz="205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472950" y="3128395"/>
            <a:ext cx="262255" cy="11938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r>
              <a:rPr sz="600" spc="-5" dirty="0">
                <a:latin typeface="Arial"/>
                <a:cs typeface="Arial"/>
              </a:rPr>
              <a:t>1</a:t>
            </a:r>
            <a:r>
              <a:rPr sz="600" spc="-8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/</a:t>
            </a:r>
            <a:r>
              <a:rPr sz="600" spc="-8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14</a:t>
            </a:r>
            <a:endParaRPr sz="600">
              <a:latin typeface="Arial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20302" y="1158322"/>
            <a:ext cx="1119505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spc="5" dirty="0"/>
              <a:t>Appendix</a:t>
            </a:r>
            <a:endParaRPr sz="2050"/>
          </a:p>
        </p:txBody>
      </p:sp>
    </p:spTree>
  </p:cSld>
  <p:clrMapOvr>
    <a:masterClrMapping/>
  </p:clrMapOvr>
  <p:transition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00" y="59814"/>
            <a:ext cx="382905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15" dirty="0">
                <a:solidFill>
                  <a:srgbClr val="0072B2"/>
                </a:solidFill>
                <a:latin typeface="Arial"/>
                <a:cs typeface="Arial"/>
              </a:rPr>
              <a:t>Robustness </a:t>
            </a:r>
            <a:r>
              <a:rPr sz="1400" spc="30" dirty="0">
                <a:solidFill>
                  <a:srgbClr val="0072B2"/>
                </a:solidFill>
                <a:latin typeface="Arial"/>
                <a:cs typeface="Arial"/>
              </a:rPr>
              <a:t>— </a:t>
            </a:r>
            <a:r>
              <a:rPr sz="1400" spc="10" dirty="0">
                <a:solidFill>
                  <a:srgbClr val="0072B2"/>
                </a:solidFill>
                <a:latin typeface="Arial"/>
                <a:cs typeface="Arial"/>
              </a:rPr>
              <a:t>Previous </a:t>
            </a:r>
            <a:r>
              <a:rPr sz="1400" spc="15" dirty="0">
                <a:solidFill>
                  <a:srgbClr val="0072B2"/>
                </a:solidFill>
                <a:latin typeface="Arial"/>
                <a:cs typeface="Arial"/>
              </a:rPr>
              <a:t>Recession</a:t>
            </a:r>
            <a:r>
              <a:rPr sz="1400" spc="-70" dirty="0">
                <a:solidFill>
                  <a:srgbClr val="0072B2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0072B2"/>
                </a:solidFill>
                <a:latin typeface="Arial"/>
                <a:cs typeface="Arial"/>
              </a:rPr>
              <a:t>Recoveries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11" y="353283"/>
            <a:ext cx="4934516" cy="24672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493488" y="3000594"/>
            <a:ext cx="404495" cy="111760"/>
            <a:chOff x="493488" y="3000594"/>
            <a:chExt cx="404495" cy="111760"/>
          </a:xfrm>
        </p:grpSpPr>
        <p:sp>
          <p:nvSpPr>
            <p:cNvPr id="5" name="object 5"/>
            <p:cNvSpPr/>
            <p:nvPr/>
          </p:nvSpPr>
          <p:spPr>
            <a:xfrm>
              <a:off x="498549" y="3005655"/>
              <a:ext cx="394335" cy="101600"/>
            </a:xfrm>
            <a:custGeom>
              <a:avLst/>
              <a:gdLst/>
              <a:ahLst/>
              <a:cxnLst/>
              <a:rect l="l" t="t" r="r" b="b"/>
              <a:pathLst>
                <a:path w="394334" h="101600">
                  <a:moveTo>
                    <a:pt x="343593" y="0"/>
                  </a:moveTo>
                  <a:lnTo>
                    <a:pt x="50610" y="0"/>
                  </a:lnTo>
                  <a:lnTo>
                    <a:pt x="30959" y="3993"/>
                  </a:lnTo>
                  <a:lnTo>
                    <a:pt x="14866" y="14866"/>
                  </a:lnTo>
                  <a:lnTo>
                    <a:pt x="3993" y="30959"/>
                  </a:lnTo>
                  <a:lnTo>
                    <a:pt x="0" y="50610"/>
                  </a:lnTo>
                  <a:lnTo>
                    <a:pt x="3993" y="70262"/>
                  </a:lnTo>
                  <a:lnTo>
                    <a:pt x="14866" y="86354"/>
                  </a:lnTo>
                  <a:lnTo>
                    <a:pt x="30959" y="97228"/>
                  </a:lnTo>
                  <a:lnTo>
                    <a:pt x="50610" y="101221"/>
                  </a:lnTo>
                  <a:lnTo>
                    <a:pt x="343593" y="101221"/>
                  </a:lnTo>
                  <a:lnTo>
                    <a:pt x="363244" y="97228"/>
                  </a:lnTo>
                  <a:lnTo>
                    <a:pt x="379337" y="86354"/>
                  </a:lnTo>
                  <a:lnTo>
                    <a:pt x="390211" y="70262"/>
                  </a:lnTo>
                  <a:lnTo>
                    <a:pt x="394204" y="50610"/>
                  </a:lnTo>
                  <a:lnTo>
                    <a:pt x="390211" y="30959"/>
                  </a:lnTo>
                  <a:lnTo>
                    <a:pt x="379337" y="14866"/>
                  </a:lnTo>
                  <a:lnTo>
                    <a:pt x="363244" y="3993"/>
                  </a:lnTo>
                  <a:lnTo>
                    <a:pt x="343593" y="0"/>
                  </a:lnTo>
                  <a:close/>
                </a:path>
              </a:pathLst>
            </a:custGeom>
            <a:solidFill>
              <a:srgbClr val="0072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98549" y="3005655"/>
              <a:ext cx="394335" cy="101600"/>
            </a:xfrm>
            <a:custGeom>
              <a:avLst/>
              <a:gdLst/>
              <a:ahLst/>
              <a:cxnLst/>
              <a:rect l="l" t="t" r="r" b="b"/>
              <a:pathLst>
                <a:path w="394334" h="101600">
                  <a:moveTo>
                    <a:pt x="50610" y="101221"/>
                  </a:moveTo>
                  <a:lnTo>
                    <a:pt x="30959" y="97228"/>
                  </a:lnTo>
                  <a:lnTo>
                    <a:pt x="14866" y="86354"/>
                  </a:lnTo>
                  <a:lnTo>
                    <a:pt x="3993" y="70262"/>
                  </a:lnTo>
                  <a:lnTo>
                    <a:pt x="0" y="50610"/>
                  </a:lnTo>
                  <a:lnTo>
                    <a:pt x="3993" y="30959"/>
                  </a:lnTo>
                  <a:lnTo>
                    <a:pt x="14866" y="14866"/>
                  </a:lnTo>
                  <a:lnTo>
                    <a:pt x="30959" y="3993"/>
                  </a:lnTo>
                  <a:lnTo>
                    <a:pt x="50610" y="0"/>
                  </a:lnTo>
                  <a:lnTo>
                    <a:pt x="343593" y="0"/>
                  </a:lnTo>
                  <a:lnTo>
                    <a:pt x="363244" y="3993"/>
                  </a:lnTo>
                  <a:lnTo>
                    <a:pt x="379337" y="14866"/>
                  </a:lnTo>
                  <a:lnTo>
                    <a:pt x="390211" y="30959"/>
                  </a:lnTo>
                  <a:lnTo>
                    <a:pt x="394204" y="50610"/>
                  </a:lnTo>
                  <a:lnTo>
                    <a:pt x="390211" y="70262"/>
                  </a:lnTo>
                  <a:lnTo>
                    <a:pt x="379337" y="86354"/>
                  </a:lnTo>
                  <a:lnTo>
                    <a:pt x="363244" y="97228"/>
                  </a:lnTo>
                  <a:lnTo>
                    <a:pt x="343593" y="101221"/>
                  </a:lnTo>
                  <a:lnTo>
                    <a:pt x="50610" y="101221"/>
                  </a:lnTo>
                  <a:close/>
                </a:path>
              </a:pathLst>
            </a:custGeom>
            <a:ln w="10122">
              <a:solidFill>
                <a:srgbClr val="0072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55548" y="3037128"/>
              <a:ext cx="25400" cy="38100"/>
            </a:xfrm>
            <a:custGeom>
              <a:avLst/>
              <a:gdLst/>
              <a:ahLst/>
              <a:cxnLst/>
              <a:rect l="l" t="t" r="r" b="b"/>
              <a:pathLst>
                <a:path w="25400" h="38100">
                  <a:moveTo>
                    <a:pt x="0" y="0"/>
                  </a:moveTo>
                  <a:lnTo>
                    <a:pt x="0" y="38100"/>
                  </a:lnTo>
                  <a:lnTo>
                    <a:pt x="25400" y="190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99719" y="2992963"/>
            <a:ext cx="25527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5" dirty="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Retu</a:t>
            </a:r>
            <a:r>
              <a:rPr sz="600" spc="5" dirty="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r</a:t>
            </a:r>
            <a:r>
              <a:rPr sz="600" spc="-5" dirty="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n</a:t>
            </a:r>
            <a:endParaRPr sz="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72950" y="3128395"/>
            <a:ext cx="262255" cy="11938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r>
              <a:rPr sz="600" spc="-5" dirty="0">
                <a:latin typeface="Arial"/>
                <a:cs typeface="Arial"/>
              </a:rPr>
              <a:t>2</a:t>
            </a:r>
            <a:r>
              <a:rPr sz="600" spc="-8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/</a:t>
            </a:r>
            <a:r>
              <a:rPr sz="600" spc="-8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14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14"/>
            <a:ext cx="302641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15" dirty="0"/>
              <a:t>Robustness </a:t>
            </a:r>
            <a:r>
              <a:rPr spc="30" dirty="0"/>
              <a:t>— </a:t>
            </a:r>
            <a:r>
              <a:rPr spc="15" dirty="0"/>
              <a:t>Minimum </a:t>
            </a:r>
            <a:r>
              <a:rPr spc="5" dirty="0"/>
              <a:t>Wage</a:t>
            </a:r>
            <a:r>
              <a:rPr spc="-95" dirty="0"/>
              <a:t> </a:t>
            </a:r>
            <a:r>
              <a:rPr spc="10" dirty="0"/>
              <a:t>Hikes</a:t>
            </a:r>
          </a:p>
        </p:txBody>
      </p:sp>
      <p:sp>
        <p:nvSpPr>
          <p:cNvPr id="3" name="object 3"/>
          <p:cNvSpPr/>
          <p:nvPr/>
        </p:nvSpPr>
        <p:spPr>
          <a:xfrm>
            <a:off x="303281" y="863504"/>
            <a:ext cx="5181600" cy="0"/>
          </a:xfrm>
          <a:custGeom>
            <a:avLst/>
            <a:gdLst/>
            <a:ahLst/>
            <a:cxnLst/>
            <a:rect l="l" t="t" r="r" b="b"/>
            <a:pathLst>
              <a:path w="5181600">
                <a:moveTo>
                  <a:pt x="0" y="0"/>
                </a:moveTo>
                <a:lnTo>
                  <a:pt x="5181160" y="0"/>
                </a:lnTo>
              </a:path>
            </a:pathLst>
          </a:custGeom>
          <a:ln w="79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29823" y="870567"/>
            <a:ext cx="612775" cy="1454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50" spc="20" dirty="0">
                <a:latin typeface="Arial"/>
                <a:cs typeface="Arial"/>
              </a:rPr>
              <a:t>Rhode</a:t>
            </a:r>
            <a:r>
              <a:rPr sz="750" spc="-60" dirty="0">
                <a:latin typeface="Arial"/>
                <a:cs typeface="Arial"/>
              </a:rPr>
              <a:t> </a:t>
            </a:r>
            <a:r>
              <a:rPr sz="750" spc="15" dirty="0">
                <a:latin typeface="Arial"/>
                <a:cs typeface="Arial"/>
              </a:rPr>
              <a:t>Island</a:t>
            </a:r>
            <a:endParaRPr sz="7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51636" y="870567"/>
            <a:ext cx="624205" cy="1454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50" spc="15" dirty="0">
                <a:latin typeface="Arial"/>
                <a:cs typeface="Arial"/>
              </a:rPr>
              <a:t>United</a:t>
            </a:r>
            <a:r>
              <a:rPr sz="750" spc="-50" dirty="0">
                <a:latin typeface="Arial"/>
                <a:cs typeface="Arial"/>
              </a:rPr>
              <a:t> </a:t>
            </a:r>
            <a:r>
              <a:rPr sz="750" spc="15" dirty="0">
                <a:latin typeface="Arial"/>
                <a:cs typeface="Arial"/>
              </a:rPr>
              <a:t>States</a:t>
            </a:r>
            <a:endParaRPr sz="7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49644" y="866381"/>
            <a:ext cx="2157730" cy="1504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750" spc="10" dirty="0">
                <a:latin typeface="Arial"/>
                <a:cs typeface="Arial"/>
              </a:rPr>
              <a:t>Posterior Probability (Unemp.</a:t>
            </a:r>
            <a:r>
              <a:rPr sz="825" i="1" spc="15" baseline="-15151" dirty="0">
                <a:latin typeface="Book Antiqua"/>
                <a:cs typeface="Book Antiqua"/>
              </a:rPr>
              <a:t>RI </a:t>
            </a:r>
            <a:r>
              <a:rPr sz="800" i="1" spc="-20" dirty="0">
                <a:latin typeface="Verdana"/>
                <a:cs typeface="Verdana"/>
              </a:rPr>
              <a:t>&gt;</a:t>
            </a:r>
            <a:r>
              <a:rPr sz="800" i="1" spc="-40" dirty="0">
                <a:latin typeface="Verdana"/>
                <a:cs typeface="Verdana"/>
              </a:rPr>
              <a:t> </a:t>
            </a:r>
            <a:r>
              <a:rPr sz="750" spc="10" dirty="0">
                <a:latin typeface="Arial"/>
                <a:cs typeface="Arial"/>
              </a:rPr>
              <a:t>Unemp.</a:t>
            </a:r>
            <a:r>
              <a:rPr sz="825" i="1" spc="15" baseline="-10101" dirty="0">
                <a:latin typeface="Book Antiqua"/>
                <a:cs typeface="Book Antiqua"/>
              </a:rPr>
              <a:t>syn</a:t>
            </a:r>
            <a:r>
              <a:rPr sz="825" spc="15" baseline="-10101" dirty="0">
                <a:latin typeface="Book Antiqua"/>
                <a:cs typeface="Book Antiqua"/>
              </a:rPr>
              <a:t>.</a:t>
            </a:r>
            <a:r>
              <a:rPr sz="825" i="1" spc="15" baseline="-10101" dirty="0">
                <a:latin typeface="Book Antiqua"/>
                <a:cs typeface="Book Antiqua"/>
              </a:rPr>
              <a:t>co</a:t>
            </a:r>
            <a:r>
              <a:rPr sz="750" spc="10" dirty="0">
                <a:latin typeface="Arial"/>
                <a:cs typeface="Arial"/>
              </a:rPr>
              <a:t>)</a:t>
            </a:r>
            <a:endParaRPr sz="750">
              <a:latin typeface="Arial"/>
              <a:cs typeface="Arial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303281" y="1039305"/>
          <a:ext cx="5181596" cy="10939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4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2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84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5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86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83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6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97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94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4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746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2451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952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44210"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750" spc="15" dirty="0">
                          <a:latin typeface="Arial"/>
                          <a:cs typeface="Arial"/>
                        </a:rPr>
                        <a:t>Date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6731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750" spc="15" dirty="0">
                          <a:latin typeface="Arial"/>
                          <a:cs typeface="Arial"/>
                        </a:rPr>
                        <a:t>New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6731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750" dirty="0">
                          <a:latin typeface="Arial"/>
                          <a:cs typeface="Arial"/>
                        </a:rPr>
                        <a:t>Change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6731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" marR="59055">
                        <a:lnSpc>
                          <a:spcPct val="108300"/>
                        </a:lnSpc>
                        <a:spcBef>
                          <a:spcPts val="459"/>
                        </a:spcBef>
                      </a:pPr>
                      <a:r>
                        <a:rPr sz="750" dirty="0">
                          <a:latin typeface="Arial"/>
                          <a:cs typeface="Arial"/>
                        </a:rPr>
                        <a:t>Change  </a:t>
                      </a:r>
                      <a:r>
                        <a:rPr sz="750" spc="15" dirty="0">
                          <a:latin typeface="Arial"/>
                          <a:cs typeface="Arial"/>
                        </a:rPr>
                        <a:t>vs</a:t>
                      </a:r>
                      <a:r>
                        <a:rPr sz="7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50" spc="20" dirty="0">
                          <a:latin typeface="Arial"/>
                          <a:cs typeface="Arial"/>
                        </a:rPr>
                        <a:t>US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58419" marB="0"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750" spc="15" dirty="0">
                          <a:latin typeface="Arial"/>
                          <a:cs typeface="Arial"/>
                        </a:rPr>
                        <a:t>New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6731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750" dirty="0">
                          <a:latin typeface="Arial"/>
                          <a:cs typeface="Arial"/>
                        </a:rPr>
                        <a:t>Change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6731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990" algn="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750" spc="1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75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50" spc="15" dirty="0">
                          <a:latin typeface="Arial"/>
                          <a:cs typeface="Arial"/>
                        </a:rPr>
                        <a:t>month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6731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750" spc="15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75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50" spc="15" dirty="0">
                          <a:latin typeface="Arial"/>
                          <a:cs typeface="Arial"/>
                        </a:rPr>
                        <a:t>months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6731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990" algn="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750" spc="15" dirty="0">
                          <a:latin typeface="Arial"/>
                          <a:cs typeface="Arial"/>
                        </a:rPr>
                        <a:t>12</a:t>
                      </a:r>
                      <a:r>
                        <a:rPr sz="75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50" spc="15" dirty="0">
                          <a:latin typeface="Arial"/>
                          <a:cs typeface="Arial"/>
                        </a:rPr>
                        <a:t>months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6731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990" algn="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750" spc="15" dirty="0">
                          <a:latin typeface="Arial"/>
                          <a:cs typeface="Arial"/>
                        </a:rPr>
                        <a:t>18</a:t>
                      </a:r>
                      <a:r>
                        <a:rPr sz="75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50" spc="15" dirty="0">
                          <a:latin typeface="Arial"/>
                          <a:cs typeface="Arial"/>
                        </a:rPr>
                        <a:t>months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6731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750" spc="15" dirty="0">
                          <a:latin typeface="Arial"/>
                          <a:cs typeface="Arial"/>
                        </a:rPr>
                        <a:t>24</a:t>
                      </a:r>
                      <a:r>
                        <a:rPr sz="75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50" spc="15" dirty="0">
                          <a:latin typeface="Arial"/>
                          <a:cs typeface="Arial"/>
                        </a:rPr>
                        <a:t>months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6731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560">
                <a:tc>
                  <a:txBody>
                    <a:bodyPr/>
                    <a:lstStyle/>
                    <a:p>
                      <a:pPr marL="54610">
                        <a:lnSpc>
                          <a:spcPts val="875"/>
                        </a:lnSpc>
                        <a:spcBef>
                          <a:spcPts val="175"/>
                        </a:spcBef>
                      </a:pPr>
                      <a:r>
                        <a:rPr sz="750" spc="15" dirty="0">
                          <a:latin typeface="Arial"/>
                          <a:cs typeface="Arial"/>
                        </a:rPr>
                        <a:t>1988/7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ts val="875"/>
                        </a:lnSpc>
                        <a:spcBef>
                          <a:spcPts val="175"/>
                        </a:spcBef>
                      </a:pPr>
                      <a:r>
                        <a:rPr sz="750" spc="15" dirty="0">
                          <a:latin typeface="Arial"/>
                          <a:cs typeface="Arial"/>
                        </a:rPr>
                        <a:t>$4.00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875"/>
                        </a:lnSpc>
                        <a:spcBef>
                          <a:spcPts val="175"/>
                        </a:spcBef>
                      </a:pPr>
                      <a:r>
                        <a:rPr sz="750" dirty="0">
                          <a:latin typeface="Arial"/>
                          <a:cs typeface="Arial"/>
                        </a:rPr>
                        <a:t>$0.35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875"/>
                        </a:lnSpc>
                        <a:spcBef>
                          <a:spcPts val="175"/>
                        </a:spcBef>
                      </a:pPr>
                      <a:r>
                        <a:rPr sz="750" spc="15" dirty="0">
                          <a:latin typeface="Arial"/>
                          <a:cs typeface="Arial"/>
                        </a:rPr>
                        <a:t>$0.35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ts val="875"/>
                        </a:lnSpc>
                        <a:spcBef>
                          <a:spcPts val="175"/>
                        </a:spcBef>
                      </a:pPr>
                      <a:r>
                        <a:rPr sz="750" spc="15" dirty="0">
                          <a:latin typeface="Arial"/>
                          <a:cs typeface="Arial"/>
                        </a:rPr>
                        <a:t>$3.35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875"/>
                        </a:lnSpc>
                        <a:spcBef>
                          <a:spcPts val="175"/>
                        </a:spcBef>
                      </a:pPr>
                      <a:r>
                        <a:rPr sz="750" dirty="0">
                          <a:latin typeface="Arial"/>
                          <a:cs typeface="Arial"/>
                        </a:rPr>
                        <a:t>$0.00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46990" algn="r">
                        <a:lnSpc>
                          <a:spcPts val="875"/>
                        </a:lnSpc>
                        <a:spcBef>
                          <a:spcPts val="175"/>
                        </a:spcBef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46990" algn="r">
                        <a:lnSpc>
                          <a:spcPts val="875"/>
                        </a:lnSpc>
                        <a:spcBef>
                          <a:spcPts val="175"/>
                        </a:spcBef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0.036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875"/>
                        </a:lnSpc>
                        <a:spcBef>
                          <a:spcPts val="175"/>
                        </a:spcBef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0.790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875"/>
                        </a:lnSpc>
                        <a:spcBef>
                          <a:spcPts val="175"/>
                        </a:spcBef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0.996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875"/>
                        </a:lnSpc>
                        <a:spcBef>
                          <a:spcPts val="175"/>
                        </a:spcBef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800">
                <a:tc>
                  <a:txBody>
                    <a:bodyPr/>
                    <a:lstStyle/>
                    <a:p>
                      <a:pPr marL="54610">
                        <a:lnSpc>
                          <a:spcPts val="875"/>
                        </a:lnSpc>
                      </a:pPr>
                      <a:r>
                        <a:rPr sz="750" spc="15" dirty="0">
                          <a:latin typeface="Arial"/>
                          <a:cs typeface="Arial"/>
                        </a:rPr>
                        <a:t>1989/8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>
                        <a:lnSpc>
                          <a:spcPts val="875"/>
                        </a:lnSpc>
                      </a:pPr>
                      <a:r>
                        <a:rPr sz="750" spc="15" dirty="0">
                          <a:latin typeface="Arial"/>
                          <a:cs typeface="Arial"/>
                        </a:rPr>
                        <a:t>$4.25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875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$0.25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875"/>
                        </a:lnSpc>
                      </a:pPr>
                      <a:r>
                        <a:rPr sz="750" spc="15" dirty="0">
                          <a:latin typeface="Arial"/>
                          <a:cs typeface="Arial"/>
                        </a:rPr>
                        <a:t>$0.25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>
                        <a:lnSpc>
                          <a:spcPts val="875"/>
                        </a:lnSpc>
                      </a:pPr>
                      <a:r>
                        <a:rPr sz="750" spc="15" dirty="0">
                          <a:latin typeface="Arial"/>
                          <a:cs typeface="Arial"/>
                        </a:rPr>
                        <a:t>$3.35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875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$0.00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6990" algn="r">
                        <a:lnSpc>
                          <a:spcPts val="875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6990" algn="r">
                        <a:lnSpc>
                          <a:spcPts val="875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875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875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875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800">
                <a:tc>
                  <a:txBody>
                    <a:bodyPr/>
                    <a:lstStyle/>
                    <a:p>
                      <a:pPr marL="54610">
                        <a:lnSpc>
                          <a:spcPts val="875"/>
                        </a:lnSpc>
                      </a:pPr>
                      <a:r>
                        <a:rPr sz="750" spc="15" dirty="0">
                          <a:solidFill>
                            <a:srgbClr val="0072B2"/>
                          </a:solidFill>
                          <a:latin typeface="Arial"/>
                          <a:cs typeface="Arial"/>
                        </a:rPr>
                        <a:t>1991/4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>
                        <a:lnSpc>
                          <a:spcPts val="875"/>
                        </a:lnSpc>
                      </a:pPr>
                      <a:r>
                        <a:rPr sz="750" spc="15" dirty="0">
                          <a:solidFill>
                            <a:srgbClr val="0072B2"/>
                          </a:solidFill>
                          <a:latin typeface="Arial"/>
                          <a:cs typeface="Arial"/>
                        </a:rPr>
                        <a:t>$4.45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875"/>
                        </a:lnSpc>
                      </a:pPr>
                      <a:r>
                        <a:rPr sz="750" dirty="0">
                          <a:solidFill>
                            <a:srgbClr val="0072B2"/>
                          </a:solidFill>
                          <a:latin typeface="Arial"/>
                          <a:cs typeface="Arial"/>
                        </a:rPr>
                        <a:t>$0.20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ts val="875"/>
                        </a:lnSpc>
                      </a:pPr>
                      <a:r>
                        <a:rPr sz="750" spc="15" dirty="0">
                          <a:solidFill>
                            <a:srgbClr val="0072B2"/>
                          </a:solidFill>
                          <a:latin typeface="Arial"/>
                          <a:cs typeface="Arial"/>
                        </a:rPr>
                        <a:t>-$0.25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>
                        <a:lnSpc>
                          <a:spcPts val="875"/>
                        </a:lnSpc>
                      </a:pPr>
                      <a:r>
                        <a:rPr sz="750" spc="15" dirty="0">
                          <a:solidFill>
                            <a:srgbClr val="0072B2"/>
                          </a:solidFill>
                          <a:latin typeface="Arial"/>
                          <a:cs typeface="Arial"/>
                        </a:rPr>
                        <a:t>$4.25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875"/>
                        </a:lnSpc>
                      </a:pPr>
                      <a:r>
                        <a:rPr sz="750" dirty="0">
                          <a:solidFill>
                            <a:srgbClr val="0072B2"/>
                          </a:solidFill>
                          <a:latin typeface="Arial"/>
                          <a:cs typeface="Arial"/>
                        </a:rPr>
                        <a:t>$0.45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6990" algn="r">
                        <a:lnSpc>
                          <a:spcPts val="875"/>
                        </a:lnSpc>
                      </a:pPr>
                      <a:r>
                        <a:rPr sz="750" dirty="0">
                          <a:solidFill>
                            <a:srgbClr val="0072B2"/>
                          </a:solidFill>
                          <a:latin typeface="Arial"/>
                          <a:cs typeface="Arial"/>
                        </a:rPr>
                        <a:t>0.293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6990" algn="r">
                        <a:lnSpc>
                          <a:spcPts val="875"/>
                        </a:lnSpc>
                      </a:pPr>
                      <a:r>
                        <a:rPr sz="750" dirty="0">
                          <a:solidFill>
                            <a:srgbClr val="0072B2"/>
                          </a:solidFill>
                          <a:latin typeface="Arial"/>
                          <a:cs typeface="Arial"/>
                        </a:rPr>
                        <a:t>0.109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875"/>
                        </a:lnSpc>
                      </a:pPr>
                      <a:r>
                        <a:rPr sz="750" dirty="0">
                          <a:solidFill>
                            <a:srgbClr val="0072B2"/>
                          </a:solidFill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875"/>
                        </a:lnSpc>
                      </a:pPr>
                      <a:r>
                        <a:rPr sz="750" dirty="0">
                          <a:solidFill>
                            <a:srgbClr val="0072B2"/>
                          </a:solidFill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875"/>
                        </a:lnSpc>
                      </a:pPr>
                      <a:r>
                        <a:rPr sz="750" dirty="0">
                          <a:solidFill>
                            <a:srgbClr val="0072B2"/>
                          </a:solidFill>
                          <a:latin typeface="Arial"/>
                          <a:cs typeface="Arial"/>
                        </a:rPr>
                        <a:t>1.000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3800">
                <a:tc>
                  <a:txBody>
                    <a:bodyPr/>
                    <a:lstStyle/>
                    <a:p>
                      <a:pPr marL="54610">
                        <a:lnSpc>
                          <a:spcPts val="875"/>
                        </a:lnSpc>
                      </a:pPr>
                      <a:r>
                        <a:rPr sz="750" spc="15" dirty="0">
                          <a:latin typeface="Arial"/>
                          <a:cs typeface="Arial"/>
                        </a:rPr>
                        <a:t>1996/9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>
                        <a:lnSpc>
                          <a:spcPts val="875"/>
                        </a:lnSpc>
                      </a:pPr>
                      <a:r>
                        <a:rPr sz="750" spc="15" dirty="0">
                          <a:latin typeface="Arial"/>
                          <a:cs typeface="Arial"/>
                        </a:rPr>
                        <a:t>$4.75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875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$0.30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875"/>
                        </a:lnSpc>
                      </a:pPr>
                      <a:r>
                        <a:rPr sz="750" spc="15" dirty="0">
                          <a:latin typeface="Arial"/>
                          <a:cs typeface="Arial"/>
                        </a:rPr>
                        <a:t>$0.30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>
                        <a:lnSpc>
                          <a:spcPts val="875"/>
                        </a:lnSpc>
                      </a:pPr>
                      <a:r>
                        <a:rPr sz="750" spc="15" dirty="0">
                          <a:latin typeface="Arial"/>
                          <a:cs typeface="Arial"/>
                        </a:rPr>
                        <a:t>$4.25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875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$0.00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6990" algn="r">
                        <a:lnSpc>
                          <a:spcPts val="875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0.327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6990" algn="r">
                        <a:lnSpc>
                          <a:spcPts val="875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0.366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875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0.456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875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0.670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875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0.646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1749"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</a:pPr>
                      <a:r>
                        <a:rPr sz="750" spc="15" dirty="0">
                          <a:latin typeface="Arial"/>
                          <a:cs typeface="Arial"/>
                        </a:rPr>
                        <a:t>1997/1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</a:pPr>
                      <a:r>
                        <a:rPr sz="750" spc="15" dirty="0">
                          <a:latin typeface="Arial"/>
                          <a:cs typeface="Arial"/>
                        </a:rPr>
                        <a:t>$5.15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$0.40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750" spc="15" dirty="0">
                          <a:latin typeface="Arial"/>
                          <a:cs typeface="Arial"/>
                        </a:rPr>
                        <a:t>$0.40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</a:pPr>
                      <a:r>
                        <a:rPr sz="750" spc="15" dirty="0">
                          <a:latin typeface="Arial"/>
                          <a:cs typeface="Arial"/>
                        </a:rPr>
                        <a:t>$4.75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$0.00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990" algn="r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0.416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990" algn="r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0.561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0.756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0.824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0.717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8" name="object 8"/>
          <p:cNvGrpSpPr/>
          <p:nvPr/>
        </p:nvGrpSpPr>
        <p:grpSpPr>
          <a:xfrm>
            <a:off x="493488" y="2294677"/>
            <a:ext cx="404495" cy="111760"/>
            <a:chOff x="493488" y="2294677"/>
            <a:chExt cx="404495" cy="111760"/>
          </a:xfrm>
        </p:grpSpPr>
        <p:sp>
          <p:nvSpPr>
            <p:cNvPr id="9" name="object 9"/>
            <p:cNvSpPr/>
            <p:nvPr/>
          </p:nvSpPr>
          <p:spPr>
            <a:xfrm>
              <a:off x="498549" y="2299738"/>
              <a:ext cx="394335" cy="101600"/>
            </a:xfrm>
            <a:custGeom>
              <a:avLst/>
              <a:gdLst/>
              <a:ahLst/>
              <a:cxnLst/>
              <a:rect l="l" t="t" r="r" b="b"/>
              <a:pathLst>
                <a:path w="394334" h="101600">
                  <a:moveTo>
                    <a:pt x="343593" y="0"/>
                  </a:moveTo>
                  <a:lnTo>
                    <a:pt x="50610" y="0"/>
                  </a:lnTo>
                  <a:lnTo>
                    <a:pt x="30959" y="3993"/>
                  </a:lnTo>
                  <a:lnTo>
                    <a:pt x="14866" y="14866"/>
                  </a:lnTo>
                  <a:lnTo>
                    <a:pt x="3993" y="30959"/>
                  </a:lnTo>
                  <a:lnTo>
                    <a:pt x="0" y="50610"/>
                  </a:lnTo>
                  <a:lnTo>
                    <a:pt x="3993" y="70262"/>
                  </a:lnTo>
                  <a:lnTo>
                    <a:pt x="14866" y="86354"/>
                  </a:lnTo>
                  <a:lnTo>
                    <a:pt x="30959" y="97228"/>
                  </a:lnTo>
                  <a:lnTo>
                    <a:pt x="50610" y="101221"/>
                  </a:lnTo>
                  <a:lnTo>
                    <a:pt x="343593" y="101221"/>
                  </a:lnTo>
                  <a:lnTo>
                    <a:pt x="363244" y="97228"/>
                  </a:lnTo>
                  <a:lnTo>
                    <a:pt x="379337" y="86354"/>
                  </a:lnTo>
                  <a:lnTo>
                    <a:pt x="390211" y="70262"/>
                  </a:lnTo>
                  <a:lnTo>
                    <a:pt x="394204" y="50610"/>
                  </a:lnTo>
                  <a:lnTo>
                    <a:pt x="390211" y="30959"/>
                  </a:lnTo>
                  <a:lnTo>
                    <a:pt x="379337" y="14866"/>
                  </a:lnTo>
                  <a:lnTo>
                    <a:pt x="363244" y="3993"/>
                  </a:lnTo>
                  <a:lnTo>
                    <a:pt x="343593" y="0"/>
                  </a:lnTo>
                  <a:close/>
                </a:path>
              </a:pathLst>
            </a:custGeom>
            <a:solidFill>
              <a:srgbClr val="0072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98549" y="2299738"/>
              <a:ext cx="394335" cy="101600"/>
            </a:xfrm>
            <a:custGeom>
              <a:avLst/>
              <a:gdLst/>
              <a:ahLst/>
              <a:cxnLst/>
              <a:rect l="l" t="t" r="r" b="b"/>
              <a:pathLst>
                <a:path w="394334" h="101600">
                  <a:moveTo>
                    <a:pt x="50610" y="101221"/>
                  </a:moveTo>
                  <a:lnTo>
                    <a:pt x="30959" y="97228"/>
                  </a:lnTo>
                  <a:lnTo>
                    <a:pt x="14866" y="86354"/>
                  </a:lnTo>
                  <a:lnTo>
                    <a:pt x="3993" y="70262"/>
                  </a:lnTo>
                  <a:lnTo>
                    <a:pt x="0" y="50610"/>
                  </a:lnTo>
                  <a:lnTo>
                    <a:pt x="3993" y="30959"/>
                  </a:lnTo>
                  <a:lnTo>
                    <a:pt x="14866" y="14866"/>
                  </a:lnTo>
                  <a:lnTo>
                    <a:pt x="30959" y="3993"/>
                  </a:lnTo>
                  <a:lnTo>
                    <a:pt x="50610" y="0"/>
                  </a:lnTo>
                  <a:lnTo>
                    <a:pt x="343593" y="0"/>
                  </a:lnTo>
                  <a:lnTo>
                    <a:pt x="363244" y="3993"/>
                  </a:lnTo>
                  <a:lnTo>
                    <a:pt x="379337" y="14866"/>
                  </a:lnTo>
                  <a:lnTo>
                    <a:pt x="390211" y="30959"/>
                  </a:lnTo>
                  <a:lnTo>
                    <a:pt x="394204" y="50610"/>
                  </a:lnTo>
                  <a:lnTo>
                    <a:pt x="390211" y="70262"/>
                  </a:lnTo>
                  <a:lnTo>
                    <a:pt x="379337" y="86354"/>
                  </a:lnTo>
                  <a:lnTo>
                    <a:pt x="363244" y="97228"/>
                  </a:lnTo>
                  <a:lnTo>
                    <a:pt x="343593" y="101221"/>
                  </a:lnTo>
                  <a:lnTo>
                    <a:pt x="50610" y="101221"/>
                  </a:lnTo>
                  <a:close/>
                </a:path>
              </a:pathLst>
            </a:custGeom>
            <a:ln w="10122">
              <a:solidFill>
                <a:srgbClr val="0072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55548" y="2331198"/>
              <a:ext cx="25400" cy="38100"/>
            </a:xfrm>
            <a:custGeom>
              <a:avLst/>
              <a:gdLst/>
              <a:ahLst/>
              <a:cxnLst/>
              <a:rect l="l" t="t" r="r" b="b"/>
              <a:pathLst>
                <a:path w="25400" h="38100">
                  <a:moveTo>
                    <a:pt x="0" y="0"/>
                  </a:moveTo>
                  <a:lnTo>
                    <a:pt x="0" y="38100"/>
                  </a:lnTo>
                  <a:lnTo>
                    <a:pt x="25400" y="190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99719" y="2287033"/>
            <a:ext cx="25527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5" dirty="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Retu</a:t>
            </a:r>
            <a:r>
              <a:rPr sz="600" spc="5" dirty="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r</a:t>
            </a:r>
            <a:r>
              <a:rPr sz="600" spc="-5" dirty="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n</a:t>
            </a:r>
            <a:endParaRPr sz="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72950" y="3128395"/>
            <a:ext cx="262255" cy="11938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r>
              <a:rPr sz="600" spc="-5" dirty="0">
                <a:latin typeface="Arial"/>
                <a:cs typeface="Arial"/>
              </a:rPr>
              <a:t>3</a:t>
            </a:r>
            <a:r>
              <a:rPr sz="600" spc="-8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/</a:t>
            </a:r>
            <a:r>
              <a:rPr sz="600" spc="-8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14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14"/>
            <a:ext cx="378079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15" dirty="0"/>
              <a:t>Robustness </a:t>
            </a:r>
            <a:r>
              <a:rPr spc="30" dirty="0"/>
              <a:t>— </a:t>
            </a:r>
            <a:r>
              <a:rPr dirty="0"/>
              <a:t>Pre-Treatment </a:t>
            </a:r>
            <a:r>
              <a:rPr spc="15" dirty="0"/>
              <a:t>Matching</a:t>
            </a:r>
            <a:r>
              <a:rPr spc="-40" dirty="0"/>
              <a:t> </a:t>
            </a:r>
            <a:r>
              <a:rPr spc="5" dirty="0"/>
              <a:t>Period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54441" y="438053"/>
            <a:ext cx="2451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333B2"/>
                </a:solidFill>
                <a:latin typeface="Arial"/>
                <a:cs typeface="Arial"/>
              </a:rPr>
              <a:t>Figure: </a:t>
            </a:r>
            <a:r>
              <a:rPr sz="1000" spc="-5" dirty="0">
                <a:latin typeface="Arial"/>
                <a:cs typeface="Arial"/>
              </a:rPr>
              <a:t>Robustness – 3 </a:t>
            </a:r>
            <a:r>
              <a:rPr sz="1000" spc="-40" dirty="0">
                <a:latin typeface="Arial"/>
                <a:cs typeface="Arial"/>
              </a:rPr>
              <a:t>Year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15" dirty="0">
                <a:latin typeface="Arial"/>
                <a:cs typeface="Arial"/>
              </a:rPr>
              <a:t>Pre-Treatment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9847" y="884689"/>
            <a:ext cx="2435225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spc="-5" dirty="0">
                <a:solidFill>
                  <a:srgbClr val="3333B2"/>
                </a:solidFill>
                <a:latin typeface="Arial"/>
                <a:cs typeface="Arial"/>
              </a:rPr>
              <a:t>(a) </a:t>
            </a:r>
            <a:r>
              <a:rPr sz="900" spc="-5" dirty="0">
                <a:latin typeface="Arial"/>
                <a:cs typeface="Arial"/>
              </a:rPr>
              <a:t>Counterfactuals 3 </a:t>
            </a:r>
            <a:r>
              <a:rPr sz="900" spc="-35" dirty="0">
                <a:latin typeface="Arial"/>
                <a:cs typeface="Arial"/>
              </a:rPr>
              <a:t>Year </a:t>
            </a:r>
            <a:r>
              <a:rPr sz="900" spc="-15" dirty="0">
                <a:latin typeface="Arial"/>
                <a:cs typeface="Arial"/>
              </a:rPr>
              <a:t>Pre-Treatment</a:t>
            </a:r>
            <a:r>
              <a:rPr sz="900" spc="35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Match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74091" y="1154243"/>
            <a:ext cx="5412105" cy="1680210"/>
            <a:chOff x="174091" y="1154243"/>
            <a:chExt cx="5412105" cy="1680210"/>
          </a:xfrm>
        </p:grpSpPr>
        <p:sp>
          <p:nvSpPr>
            <p:cNvPr id="6" name="object 6"/>
            <p:cNvSpPr/>
            <p:nvPr/>
          </p:nvSpPr>
          <p:spPr>
            <a:xfrm>
              <a:off x="174091" y="1154243"/>
              <a:ext cx="2686552" cy="167962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899257" y="1154243"/>
              <a:ext cx="2686552" cy="16796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230778" y="884689"/>
            <a:ext cx="2023745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spc="-5" dirty="0">
                <a:solidFill>
                  <a:srgbClr val="3333B2"/>
                </a:solidFill>
                <a:latin typeface="Arial"/>
                <a:cs typeface="Arial"/>
              </a:rPr>
              <a:t>(b) </a:t>
            </a:r>
            <a:r>
              <a:rPr sz="900" spc="-5" dirty="0">
                <a:latin typeface="Arial"/>
                <a:cs typeface="Arial"/>
              </a:rPr>
              <a:t>Difference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Treatment-Counterfactual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93488" y="2991323"/>
            <a:ext cx="404495" cy="111760"/>
            <a:chOff x="493488" y="2991323"/>
            <a:chExt cx="404495" cy="111760"/>
          </a:xfrm>
        </p:grpSpPr>
        <p:sp>
          <p:nvSpPr>
            <p:cNvPr id="10" name="object 10"/>
            <p:cNvSpPr/>
            <p:nvPr/>
          </p:nvSpPr>
          <p:spPr>
            <a:xfrm>
              <a:off x="498549" y="2996384"/>
              <a:ext cx="394335" cy="101600"/>
            </a:xfrm>
            <a:custGeom>
              <a:avLst/>
              <a:gdLst/>
              <a:ahLst/>
              <a:cxnLst/>
              <a:rect l="l" t="t" r="r" b="b"/>
              <a:pathLst>
                <a:path w="394334" h="101600">
                  <a:moveTo>
                    <a:pt x="343593" y="0"/>
                  </a:moveTo>
                  <a:lnTo>
                    <a:pt x="50610" y="0"/>
                  </a:lnTo>
                  <a:lnTo>
                    <a:pt x="30959" y="3993"/>
                  </a:lnTo>
                  <a:lnTo>
                    <a:pt x="14866" y="14866"/>
                  </a:lnTo>
                  <a:lnTo>
                    <a:pt x="3993" y="30959"/>
                  </a:lnTo>
                  <a:lnTo>
                    <a:pt x="0" y="50610"/>
                  </a:lnTo>
                  <a:lnTo>
                    <a:pt x="3993" y="70262"/>
                  </a:lnTo>
                  <a:lnTo>
                    <a:pt x="14866" y="86354"/>
                  </a:lnTo>
                  <a:lnTo>
                    <a:pt x="30959" y="97228"/>
                  </a:lnTo>
                  <a:lnTo>
                    <a:pt x="50610" y="101221"/>
                  </a:lnTo>
                  <a:lnTo>
                    <a:pt x="343593" y="101221"/>
                  </a:lnTo>
                  <a:lnTo>
                    <a:pt x="363244" y="97228"/>
                  </a:lnTo>
                  <a:lnTo>
                    <a:pt x="379337" y="86354"/>
                  </a:lnTo>
                  <a:lnTo>
                    <a:pt x="390211" y="70262"/>
                  </a:lnTo>
                  <a:lnTo>
                    <a:pt x="394204" y="50610"/>
                  </a:lnTo>
                  <a:lnTo>
                    <a:pt x="390211" y="30959"/>
                  </a:lnTo>
                  <a:lnTo>
                    <a:pt x="379337" y="14866"/>
                  </a:lnTo>
                  <a:lnTo>
                    <a:pt x="363244" y="3993"/>
                  </a:lnTo>
                  <a:lnTo>
                    <a:pt x="343593" y="0"/>
                  </a:lnTo>
                  <a:close/>
                </a:path>
              </a:pathLst>
            </a:custGeom>
            <a:solidFill>
              <a:srgbClr val="0072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98549" y="2996384"/>
              <a:ext cx="394335" cy="101600"/>
            </a:xfrm>
            <a:custGeom>
              <a:avLst/>
              <a:gdLst/>
              <a:ahLst/>
              <a:cxnLst/>
              <a:rect l="l" t="t" r="r" b="b"/>
              <a:pathLst>
                <a:path w="394334" h="101600">
                  <a:moveTo>
                    <a:pt x="50610" y="101221"/>
                  </a:moveTo>
                  <a:lnTo>
                    <a:pt x="30959" y="97228"/>
                  </a:lnTo>
                  <a:lnTo>
                    <a:pt x="14866" y="86354"/>
                  </a:lnTo>
                  <a:lnTo>
                    <a:pt x="3993" y="70262"/>
                  </a:lnTo>
                  <a:lnTo>
                    <a:pt x="0" y="50610"/>
                  </a:lnTo>
                  <a:lnTo>
                    <a:pt x="3993" y="30959"/>
                  </a:lnTo>
                  <a:lnTo>
                    <a:pt x="14866" y="14866"/>
                  </a:lnTo>
                  <a:lnTo>
                    <a:pt x="30959" y="3993"/>
                  </a:lnTo>
                  <a:lnTo>
                    <a:pt x="50610" y="0"/>
                  </a:lnTo>
                  <a:lnTo>
                    <a:pt x="343593" y="0"/>
                  </a:lnTo>
                  <a:lnTo>
                    <a:pt x="363244" y="3993"/>
                  </a:lnTo>
                  <a:lnTo>
                    <a:pt x="379337" y="14866"/>
                  </a:lnTo>
                  <a:lnTo>
                    <a:pt x="390211" y="30959"/>
                  </a:lnTo>
                  <a:lnTo>
                    <a:pt x="394204" y="50610"/>
                  </a:lnTo>
                  <a:lnTo>
                    <a:pt x="390211" y="70262"/>
                  </a:lnTo>
                  <a:lnTo>
                    <a:pt x="379337" y="86354"/>
                  </a:lnTo>
                  <a:lnTo>
                    <a:pt x="363244" y="97228"/>
                  </a:lnTo>
                  <a:lnTo>
                    <a:pt x="343593" y="101221"/>
                  </a:lnTo>
                  <a:lnTo>
                    <a:pt x="50610" y="101221"/>
                  </a:lnTo>
                  <a:close/>
                </a:path>
              </a:pathLst>
            </a:custGeom>
            <a:ln w="10122">
              <a:solidFill>
                <a:srgbClr val="0072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55548" y="3027857"/>
              <a:ext cx="25400" cy="38100"/>
            </a:xfrm>
            <a:custGeom>
              <a:avLst/>
              <a:gdLst/>
              <a:ahLst/>
              <a:cxnLst/>
              <a:rect l="l" t="t" r="r" b="b"/>
              <a:pathLst>
                <a:path w="25400" h="38100">
                  <a:moveTo>
                    <a:pt x="0" y="0"/>
                  </a:moveTo>
                  <a:lnTo>
                    <a:pt x="0" y="38100"/>
                  </a:lnTo>
                  <a:lnTo>
                    <a:pt x="25400" y="190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99719" y="2983692"/>
            <a:ext cx="25527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5" dirty="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Retu</a:t>
            </a:r>
            <a:r>
              <a:rPr sz="600" spc="5" dirty="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r</a:t>
            </a:r>
            <a:r>
              <a:rPr sz="600" spc="-5" dirty="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n</a:t>
            </a:r>
            <a:endParaRPr sz="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72950" y="3128395"/>
            <a:ext cx="262255" cy="11938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r>
              <a:rPr sz="600" spc="-5" dirty="0">
                <a:latin typeface="Arial"/>
                <a:cs typeface="Arial"/>
              </a:rPr>
              <a:t>4</a:t>
            </a:r>
            <a:r>
              <a:rPr sz="600" spc="-8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/</a:t>
            </a:r>
            <a:r>
              <a:rPr sz="600" spc="-8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14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14"/>
            <a:ext cx="336613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15" dirty="0"/>
              <a:t>Robustness </a:t>
            </a:r>
            <a:r>
              <a:rPr spc="30" dirty="0"/>
              <a:t>— </a:t>
            </a:r>
            <a:r>
              <a:rPr spc="10" dirty="0"/>
              <a:t>First </a:t>
            </a:r>
            <a:r>
              <a:rPr spc="15" dirty="0"/>
              <a:t>Principal</a:t>
            </a:r>
            <a:r>
              <a:rPr spc="-55" dirty="0"/>
              <a:t> </a:t>
            </a:r>
            <a:r>
              <a:rPr spc="15" dirty="0"/>
              <a:t>Component</a:t>
            </a:r>
          </a:p>
        </p:txBody>
      </p:sp>
      <p:sp>
        <p:nvSpPr>
          <p:cNvPr id="3" name="object 3"/>
          <p:cNvSpPr/>
          <p:nvPr/>
        </p:nvSpPr>
        <p:spPr>
          <a:xfrm>
            <a:off x="629094" y="325637"/>
            <a:ext cx="2193067" cy="10965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37776" y="325637"/>
            <a:ext cx="2193067" cy="10965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9094" y="1606877"/>
            <a:ext cx="2193067" cy="10965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37776" y="1606877"/>
            <a:ext cx="2193067" cy="10965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55447" y="2817235"/>
            <a:ext cx="4849495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spc="-5" dirty="0">
                <a:latin typeface="Arial"/>
                <a:cs typeface="Arial"/>
              </a:rPr>
              <a:t>First principal component of unemployment, employment, labor </a:t>
            </a:r>
            <a:r>
              <a:rPr sz="900" spc="-10" dirty="0">
                <a:latin typeface="Arial"/>
                <a:cs typeface="Arial"/>
              </a:rPr>
              <a:t>force </a:t>
            </a:r>
            <a:r>
              <a:rPr sz="900" dirty="0">
                <a:latin typeface="Arial"/>
                <a:cs typeface="Arial"/>
              </a:rPr>
              <a:t>participation </a:t>
            </a:r>
            <a:r>
              <a:rPr sz="900" spc="-5" dirty="0">
                <a:latin typeface="Arial"/>
                <a:cs typeface="Arial"/>
              </a:rPr>
              <a:t>rate and</a:t>
            </a:r>
            <a:r>
              <a:rPr sz="900" spc="65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GSP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93488" y="3096212"/>
            <a:ext cx="404495" cy="111760"/>
            <a:chOff x="493488" y="3096212"/>
            <a:chExt cx="404495" cy="111760"/>
          </a:xfrm>
        </p:grpSpPr>
        <p:sp>
          <p:nvSpPr>
            <p:cNvPr id="9" name="object 9"/>
            <p:cNvSpPr/>
            <p:nvPr/>
          </p:nvSpPr>
          <p:spPr>
            <a:xfrm>
              <a:off x="498549" y="3101273"/>
              <a:ext cx="394335" cy="101600"/>
            </a:xfrm>
            <a:custGeom>
              <a:avLst/>
              <a:gdLst/>
              <a:ahLst/>
              <a:cxnLst/>
              <a:rect l="l" t="t" r="r" b="b"/>
              <a:pathLst>
                <a:path w="394334" h="101600">
                  <a:moveTo>
                    <a:pt x="343593" y="0"/>
                  </a:moveTo>
                  <a:lnTo>
                    <a:pt x="50610" y="0"/>
                  </a:lnTo>
                  <a:lnTo>
                    <a:pt x="30959" y="3993"/>
                  </a:lnTo>
                  <a:lnTo>
                    <a:pt x="14866" y="14866"/>
                  </a:lnTo>
                  <a:lnTo>
                    <a:pt x="3993" y="30959"/>
                  </a:lnTo>
                  <a:lnTo>
                    <a:pt x="0" y="50610"/>
                  </a:lnTo>
                  <a:lnTo>
                    <a:pt x="3993" y="70262"/>
                  </a:lnTo>
                  <a:lnTo>
                    <a:pt x="14866" y="86354"/>
                  </a:lnTo>
                  <a:lnTo>
                    <a:pt x="30959" y="97228"/>
                  </a:lnTo>
                  <a:lnTo>
                    <a:pt x="50610" y="101221"/>
                  </a:lnTo>
                  <a:lnTo>
                    <a:pt x="343593" y="101221"/>
                  </a:lnTo>
                  <a:lnTo>
                    <a:pt x="363244" y="97228"/>
                  </a:lnTo>
                  <a:lnTo>
                    <a:pt x="379337" y="86354"/>
                  </a:lnTo>
                  <a:lnTo>
                    <a:pt x="390211" y="70262"/>
                  </a:lnTo>
                  <a:lnTo>
                    <a:pt x="394204" y="50610"/>
                  </a:lnTo>
                  <a:lnTo>
                    <a:pt x="390211" y="30959"/>
                  </a:lnTo>
                  <a:lnTo>
                    <a:pt x="379337" y="14866"/>
                  </a:lnTo>
                  <a:lnTo>
                    <a:pt x="363244" y="3993"/>
                  </a:lnTo>
                  <a:lnTo>
                    <a:pt x="343593" y="0"/>
                  </a:lnTo>
                  <a:close/>
                </a:path>
              </a:pathLst>
            </a:custGeom>
            <a:solidFill>
              <a:srgbClr val="0072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98549" y="3101273"/>
              <a:ext cx="394335" cy="101600"/>
            </a:xfrm>
            <a:custGeom>
              <a:avLst/>
              <a:gdLst/>
              <a:ahLst/>
              <a:cxnLst/>
              <a:rect l="l" t="t" r="r" b="b"/>
              <a:pathLst>
                <a:path w="394334" h="101600">
                  <a:moveTo>
                    <a:pt x="50610" y="101221"/>
                  </a:moveTo>
                  <a:lnTo>
                    <a:pt x="30959" y="97228"/>
                  </a:lnTo>
                  <a:lnTo>
                    <a:pt x="14866" y="86354"/>
                  </a:lnTo>
                  <a:lnTo>
                    <a:pt x="3993" y="70262"/>
                  </a:lnTo>
                  <a:lnTo>
                    <a:pt x="0" y="50610"/>
                  </a:lnTo>
                  <a:lnTo>
                    <a:pt x="3993" y="30959"/>
                  </a:lnTo>
                  <a:lnTo>
                    <a:pt x="14866" y="14866"/>
                  </a:lnTo>
                  <a:lnTo>
                    <a:pt x="30959" y="3993"/>
                  </a:lnTo>
                  <a:lnTo>
                    <a:pt x="50610" y="0"/>
                  </a:lnTo>
                  <a:lnTo>
                    <a:pt x="343593" y="0"/>
                  </a:lnTo>
                  <a:lnTo>
                    <a:pt x="363244" y="3993"/>
                  </a:lnTo>
                  <a:lnTo>
                    <a:pt x="379337" y="14866"/>
                  </a:lnTo>
                  <a:lnTo>
                    <a:pt x="390211" y="30959"/>
                  </a:lnTo>
                  <a:lnTo>
                    <a:pt x="394204" y="50610"/>
                  </a:lnTo>
                  <a:lnTo>
                    <a:pt x="390211" y="70262"/>
                  </a:lnTo>
                  <a:lnTo>
                    <a:pt x="379337" y="86354"/>
                  </a:lnTo>
                  <a:lnTo>
                    <a:pt x="363244" y="97228"/>
                  </a:lnTo>
                  <a:lnTo>
                    <a:pt x="343593" y="101221"/>
                  </a:lnTo>
                  <a:lnTo>
                    <a:pt x="50610" y="101221"/>
                  </a:lnTo>
                  <a:close/>
                </a:path>
              </a:pathLst>
            </a:custGeom>
            <a:ln w="10122">
              <a:solidFill>
                <a:srgbClr val="0072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55548" y="3132746"/>
              <a:ext cx="25400" cy="38100"/>
            </a:xfrm>
            <a:custGeom>
              <a:avLst/>
              <a:gdLst/>
              <a:ahLst/>
              <a:cxnLst/>
              <a:rect l="l" t="t" r="r" b="b"/>
              <a:pathLst>
                <a:path w="25400" h="38100">
                  <a:moveTo>
                    <a:pt x="0" y="0"/>
                  </a:moveTo>
                  <a:lnTo>
                    <a:pt x="0" y="38100"/>
                  </a:lnTo>
                  <a:lnTo>
                    <a:pt x="25400" y="190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99719" y="3088581"/>
            <a:ext cx="25527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Retu</a:t>
            </a:r>
            <a:r>
              <a:rPr sz="600" spc="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r</a:t>
            </a:r>
            <a:r>
              <a:rPr sz="600" spc="-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n</a:t>
            </a:r>
            <a:endParaRPr sz="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98350" y="3124827"/>
            <a:ext cx="19875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5" dirty="0">
                <a:latin typeface="Arial"/>
                <a:cs typeface="Arial"/>
              </a:rPr>
              <a:t>5</a:t>
            </a:r>
            <a:r>
              <a:rPr sz="600" spc="-10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/</a:t>
            </a:r>
            <a:r>
              <a:rPr sz="600" spc="-9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14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00" y="59814"/>
            <a:ext cx="297878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15" dirty="0">
                <a:solidFill>
                  <a:srgbClr val="0072B2"/>
                </a:solidFill>
                <a:latin typeface="Arial"/>
                <a:cs typeface="Arial"/>
              </a:rPr>
              <a:t>Robustness </a:t>
            </a:r>
            <a:r>
              <a:rPr sz="1400" spc="30" dirty="0">
                <a:solidFill>
                  <a:srgbClr val="0072B2"/>
                </a:solidFill>
                <a:latin typeface="Arial"/>
                <a:cs typeface="Arial"/>
              </a:rPr>
              <a:t>— </a:t>
            </a:r>
            <a:r>
              <a:rPr sz="1400" spc="5" dirty="0">
                <a:solidFill>
                  <a:srgbClr val="0072B2"/>
                </a:solidFill>
                <a:latin typeface="Arial"/>
                <a:cs typeface="Arial"/>
              </a:rPr>
              <a:t>County-level</a:t>
            </a:r>
            <a:r>
              <a:rPr sz="1400" spc="-70" dirty="0">
                <a:solidFill>
                  <a:srgbClr val="0072B2"/>
                </a:solidFill>
                <a:latin typeface="Arial"/>
                <a:cs typeface="Arial"/>
              </a:rPr>
              <a:t> </a:t>
            </a:r>
            <a:r>
              <a:rPr sz="1400" spc="15" dirty="0">
                <a:solidFill>
                  <a:srgbClr val="0072B2"/>
                </a:solidFill>
                <a:latin typeface="Arial"/>
                <a:cs typeface="Arial"/>
              </a:rPr>
              <a:t>analysis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795" y="866947"/>
            <a:ext cx="1843405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spc="-5" dirty="0">
                <a:solidFill>
                  <a:srgbClr val="3333B2"/>
                </a:solidFill>
                <a:latin typeface="Arial"/>
                <a:cs typeface="Arial"/>
              </a:rPr>
              <a:t>(a) </a:t>
            </a:r>
            <a:r>
              <a:rPr sz="900" spc="-10" dirty="0">
                <a:latin typeface="Arial"/>
                <a:cs typeface="Arial"/>
              </a:rPr>
              <a:t>County-level </a:t>
            </a:r>
            <a:r>
              <a:rPr sz="900" spc="-5" dirty="0">
                <a:latin typeface="Arial"/>
                <a:cs typeface="Arial"/>
              </a:rPr>
              <a:t>Border</a:t>
            </a:r>
            <a:r>
              <a:rPr sz="900" spc="10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Comparison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4091" y="1111145"/>
            <a:ext cx="5412105" cy="1343660"/>
            <a:chOff x="174091" y="1111145"/>
            <a:chExt cx="5412105" cy="1343660"/>
          </a:xfrm>
        </p:grpSpPr>
        <p:sp>
          <p:nvSpPr>
            <p:cNvPr id="5" name="object 5"/>
            <p:cNvSpPr/>
            <p:nvPr/>
          </p:nvSpPr>
          <p:spPr>
            <a:xfrm>
              <a:off x="174091" y="1111145"/>
              <a:ext cx="2686385" cy="134319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99257" y="1111145"/>
              <a:ext cx="2686385" cy="13431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176231" y="866947"/>
            <a:ext cx="2132965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spc="-5" dirty="0">
                <a:solidFill>
                  <a:srgbClr val="3333B2"/>
                </a:solidFill>
                <a:latin typeface="Arial"/>
                <a:cs typeface="Arial"/>
              </a:rPr>
              <a:t>(b) </a:t>
            </a:r>
            <a:r>
              <a:rPr sz="900" spc="-10" dirty="0">
                <a:latin typeface="Arial"/>
                <a:cs typeface="Arial"/>
              </a:rPr>
              <a:t>County-level </a:t>
            </a:r>
            <a:r>
              <a:rPr sz="900" spc="-5" dirty="0">
                <a:latin typeface="Arial"/>
                <a:cs typeface="Arial"/>
              </a:rPr>
              <a:t>Synthetic Control</a:t>
            </a:r>
            <a:r>
              <a:rPr sz="900" spc="30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Results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93488" y="2611809"/>
            <a:ext cx="404495" cy="111760"/>
            <a:chOff x="493488" y="2611809"/>
            <a:chExt cx="404495" cy="111760"/>
          </a:xfrm>
        </p:grpSpPr>
        <p:sp>
          <p:nvSpPr>
            <p:cNvPr id="9" name="object 9"/>
            <p:cNvSpPr/>
            <p:nvPr/>
          </p:nvSpPr>
          <p:spPr>
            <a:xfrm>
              <a:off x="498549" y="2616870"/>
              <a:ext cx="394335" cy="101600"/>
            </a:xfrm>
            <a:custGeom>
              <a:avLst/>
              <a:gdLst/>
              <a:ahLst/>
              <a:cxnLst/>
              <a:rect l="l" t="t" r="r" b="b"/>
              <a:pathLst>
                <a:path w="394334" h="101600">
                  <a:moveTo>
                    <a:pt x="343593" y="0"/>
                  </a:moveTo>
                  <a:lnTo>
                    <a:pt x="50610" y="0"/>
                  </a:lnTo>
                  <a:lnTo>
                    <a:pt x="30959" y="3993"/>
                  </a:lnTo>
                  <a:lnTo>
                    <a:pt x="14866" y="14866"/>
                  </a:lnTo>
                  <a:lnTo>
                    <a:pt x="3993" y="30959"/>
                  </a:lnTo>
                  <a:lnTo>
                    <a:pt x="0" y="50610"/>
                  </a:lnTo>
                  <a:lnTo>
                    <a:pt x="3993" y="70262"/>
                  </a:lnTo>
                  <a:lnTo>
                    <a:pt x="14866" y="86354"/>
                  </a:lnTo>
                  <a:lnTo>
                    <a:pt x="30959" y="97228"/>
                  </a:lnTo>
                  <a:lnTo>
                    <a:pt x="50610" y="101221"/>
                  </a:lnTo>
                  <a:lnTo>
                    <a:pt x="343593" y="101221"/>
                  </a:lnTo>
                  <a:lnTo>
                    <a:pt x="363244" y="97228"/>
                  </a:lnTo>
                  <a:lnTo>
                    <a:pt x="379337" y="86354"/>
                  </a:lnTo>
                  <a:lnTo>
                    <a:pt x="390211" y="70262"/>
                  </a:lnTo>
                  <a:lnTo>
                    <a:pt x="394204" y="50610"/>
                  </a:lnTo>
                  <a:lnTo>
                    <a:pt x="390211" y="30959"/>
                  </a:lnTo>
                  <a:lnTo>
                    <a:pt x="379337" y="14866"/>
                  </a:lnTo>
                  <a:lnTo>
                    <a:pt x="363244" y="3993"/>
                  </a:lnTo>
                  <a:lnTo>
                    <a:pt x="343593" y="0"/>
                  </a:lnTo>
                  <a:close/>
                </a:path>
              </a:pathLst>
            </a:custGeom>
            <a:solidFill>
              <a:srgbClr val="0072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98549" y="2616870"/>
              <a:ext cx="394335" cy="101600"/>
            </a:xfrm>
            <a:custGeom>
              <a:avLst/>
              <a:gdLst/>
              <a:ahLst/>
              <a:cxnLst/>
              <a:rect l="l" t="t" r="r" b="b"/>
              <a:pathLst>
                <a:path w="394334" h="101600">
                  <a:moveTo>
                    <a:pt x="50610" y="101221"/>
                  </a:moveTo>
                  <a:lnTo>
                    <a:pt x="30959" y="97228"/>
                  </a:lnTo>
                  <a:lnTo>
                    <a:pt x="14866" y="86354"/>
                  </a:lnTo>
                  <a:lnTo>
                    <a:pt x="3993" y="70262"/>
                  </a:lnTo>
                  <a:lnTo>
                    <a:pt x="0" y="50610"/>
                  </a:lnTo>
                  <a:lnTo>
                    <a:pt x="3993" y="30959"/>
                  </a:lnTo>
                  <a:lnTo>
                    <a:pt x="14866" y="14866"/>
                  </a:lnTo>
                  <a:lnTo>
                    <a:pt x="30959" y="3993"/>
                  </a:lnTo>
                  <a:lnTo>
                    <a:pt x="50610" y="0"/>
                  </a:lnTo>
                  <a:lnTo>
                    <a:pt x="343593" y="0"/>
                  </a:lnTo>
                  <a:lnTo>
                    <a:pt x="363244" y="3993"/>
                  </a:lnTo>
                  <a:lnTo>
                    <a:pt x="379337" y="14866"/>
                  </a:lnTo>
                  <a:lnTo>
                    <a:pt x="390211" y="30959"/>
                  </a:lnTo>
                  <a:lnTo>
                    <a:pt x="394204" y="50610"/>
                  </a:lnTo>
                  <a:lnTo>
                    <a:pt x="390211" y="70262"/>
                  </a:lnTo>
                  <a:lnTo>
                    <a:pt x="379337" y="86354"/>
                  </a:lnTo>
                  <a:lnTo>
                    <a:pt x="363244" y="97228"/>
                  </a:lnTo>
                  <a:lnTo>
                    <a:pt x="343593" y="101221"/>
                  </a:lnTo>
                  <a:lnTo>
                    <a:pt x="50610" y="101221"/>
                  </a:lnTo>
                  <a:close/>
                </a:path>
              </a:pathLst>
            </a:custGeom>
            <a:ln w="10122">
              <a:solidFill>
                <a:srgbClr val="0072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55548" y="2648330"/>
              <a:ext cx="25400" cy="38100"/>
            </a:xfrm>
            <a:custGeom>
              <a:avLst/>
              <a:gdLst/>
              <a:ahLst/>
              <a:cxnLst/>
              <a:rect l="l" t="t" r="r" b="b"/>
              <a:pathLst>
                <a:path w="25400" h="38100">
                  <a:moveTo>
                    <a:pt x="0" y="0"/>
                  </a:moveTo>
                  <a:lnTo>
                    <a:pt x="0" y="38100"/>
                  </a:lnTo>
                  <a:lnTo>
                    <a:pt x="25400" y="190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99719" y="2604165"/>
            <a:ext cx="25527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5" dirty="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Retu</a:t>
            </a:r>
            <a:r>
              <a:rPr sz="600" spc="5" dirty="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r</a:t>
            </a:r>
            <a:r>
              <a:rPr sz="600" spc="-5" dirty="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n</a:t>
            </a:r>
            <a:endParaRPr sz="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72950" y="3128395"/>
            <a:ext cx="262255" cy="11938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r>
              <a:rPr sz="600" spc="-5" dirty="0">
                <a:latin typeface="Arial"/>
                <a:cs typeface="Arial"/>
              </a:rPr>
              <a:t>6</a:t>
            </a:r>
            <a:r>
              <a:rPr sz="600" spc="-8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/</a:t>
            </a:r>
            <a:r>
              <a:rPr sz="600" spc="-8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14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-5" dirty="0"/>
              <a:t>4</a:t>
            </a:fld>
            <a:r>
              <a:rPr spc="-85" dirty="0"/>
              <a:t> </a:t>
            </a:r>
            <a:r>
              <a:rPr spc="-5" dirty="0"/>
              <a:t>/</a:t>
            </a:r>
            <a:r>
              <a:rPr spc="-85" dirty="0"/>
              <a:t> </a:t>
            </a:r>
            <a:r>
              <a:rPr spc="-5" dirty="0"/>
              <a:t>33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14"/>
            <a:ext cx="63309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15" dirty="0"/>
              <a:t>Method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5844" y="355204"/>
            <a:ext cx="5410835" cy="27305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solidFill>
                  <a:srgbClr val="0072B2"/>
                </a:solidFill>
                <a:latin typeface="Arial"/>
                <a:cs typeface="Arial"/>
              </a:rPr>
              <a:t>Examine </a:t>
            </a:r>
            <a:r>
              <a:rPr sz="1100" spc="-5" dirty="0">
                <a:solidFill>
                  <a:srgbClr val="0072B2"/>
                </a:solidFill>
                <a:latin typeface="Arial"/>
                <a:cs typeface="Arial"/>
              </a:rPr>
              <a:t>suspensions of </a:t>
            </a:r>
            <a:r>
              <a:rPr sz="1100" spc="-10" dirty="0">
                <a:solidFill>
                  <a:srgbClr val="0072B2"/>
                </a:solidFill>
                <a:latin typeface="Arial"/>
                <a:cs typeface="Arial"/>
              </a:rPr>
              <a:t>payments </a:t>
            </a:r>
            <a:r>
              <a:rPr sz="1100" spc="-5" dirty="0">
                <a:solidFill>
                  <a:srgbClr val="0072B2"/>
                </a:solidFill>
                <a:latin typeface="Arial"/>
                <a:cs typeface="Arial"/>
              </a:rPr>
              <a:t>from banks insured at the</a:t>
            </a:r>
            <a:r>
              <a:rPr sz="1100" spc="-10" dirty="0">
                <a:solidFill>
                  <a:srgbClr val="0072B2"/>
                </a:solidFill>
                <a:latin typeface="Arial"/>
                <a:cs typeface="Arial"/>
              </a:rPr>
              <a:t> state-level</a:t>
            </a:r>
            <a:endParaRPr sz="1100">
              <a:latin typeface="Arial"/>
              <a:cs typeface="Arial"/>
            </a:endParaRPr>
          </a:p>
          <a:p>
            <a:pPr marL="289560" indent="-118745">
              <a:lnSpc>
                <a:spcPct val="100000"/>
              </a:lnSpc>
              <a:spcBef>
                <a:spcPts val="885"/>
              </a:spcBef>
              <a:buChar char="•"/>
              <a:tabLst>
                <a:tab pos="290195" algn="l"/>
              </a:tabLst>
            </a:pPr>
            <a:r>
              <a:rPr sz="1100" spc="-10" dirty="0">
                <a:solidFill>
                  <a:srgbClr val="0072B2"/>
                </a:solidFill>
                <a:latin typeface="Arial"/>
                <a:cs typeface="Arial"/>
              </a:rPr>
              <a:t>1983 </a:t>
            </a:r>
            <a:r>
              <a:rPr sz="1100" spc="-10" dirty="0">
                <a:latin typeface="Arial"/>
                <a:cs typeface="Arial"/>
              </a:rPr>
              <a:t>Nebraska</a:t>
            </a:r>
            <a:endParaRPr sz="1100">
              <a:latin typeface="Arial"/>
              <a:cs typeface="Arial"/>
            </a:endParaRPr>
          </a:p>
          <a:p>
            <a:pPr marL="289560" indent="-118745">
              <a:lnSpc>
                <a:spcPct val="100000"/>
              </a:lnSpc>
              <a:spcBef>
                <a:spcPts val="280"/>
              </a:spcBef>
              <a:buChar char="•"/>
              <a:tabLst>
                <a:tab pos="290195" algn="l"/>
              </a:tabLst>
            </a:pPr>
            <a:r>
              <a:rPr sz="1100" spc="-10" dirty="0">
                <a:solidFill>
                  <a:srgbClr val="0072B2"/>
                </a:solidFill>
                <a:latin typeface="Arial"/>
                <a:cs typeface="Arial"/>
              </a:rPr>
              <a:t>1985 </a:t>
            </a:r>
            <a:r>
              <a:rPr sz="1100" spc="-5" dirty="0">
                <a:latin typeface="Arial"/>
                <a:cs typeface="Arial"/>
              </a:rPr>
              <a:t>Ohio </a:t>
            </a:r>
            <a:r>
              <a:rPr sz="1100" spc="-10" dirty="0">
                <a:latin typeface="Arial"/>
                <a:cs typeface="Arial"/>
              </a:rPr>
              <a:t>and</a:t>
            </a:r>
            <a:r>
              <a:rPr sz="1100" spc="-5" dirty="0">
                <a:latin typeface="Arial"/>
                <a:cs typeface="Arial"/>
              </a:rPr>
              <a:t> Maryland</a:t>
            </a:r>
            <a:endParaRPr sz="1100">
              <a:latin typeface="Arial"/>
              <a:cs typeface="Arial"/>
            </a:endParaRPr>
          </a:p>
          <a:p>
            <a:pPr marL="289560" indent="-118745">
              <a:lnSpc>
                <a:spcPct val="100000"/>
              </a:lnSpc>
              <a:spcBef>
                <a:spcPts val="275"/>
              </a:spcBef>
              <a:buChar char="•"/>
              <a:tabLst>
                <a:tab pos="290195" algn="l"/>
              </a:tabLst>
            </a:pPr>
            <a:r>
              <a:rPr sz="1100" spc="-10" dirty="0">
                <a:solidFill>
                  <a:srgbClr val="0072B2"/>
                </a:solidFill>
                <a:latin typeface="Arial"/>
                <a:cs typeface="Arial"/>
              </a:rPr>
              <a:t>1991 </a:t>
            </a:r>
            <a:r>
              <a:rPr sz="1100" spc="-10" dirty="0">
                <a:latin typeface="Arial"/>
                <a:cs typeface="Arial"/>
              </a:rPr>
              <a:t>Rhode</a:t>
            </a:r>
            <a:r>
              <a:rPr sz="1100" spc="-5" dirty="0">
                <a:latin typeface="Arial"/>
                <a:cs typeface="Arial"/>
              </a:rPr>
              <a:t> Island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072B2"/>
              </a:buClr>
              <a:buFont typeface="Arial"/>
              <a:buChar char="•"/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0072B2"/>
                </a:solidFill>
                <a:latin typeface="Arial"/>
                <a:cs typeface="Arial"/>
              </a:rPr>
              <a:t>Method </a:t>
            </a:r>
            <a:r>
              <a:rPr sz="1100" spc="-5" dirty="0">
                <a:solidFill>
                  <a:srgbClr val="0072B2"/>
                </a:solidFill>
                <a:latin typeface="Arial"/>
                <a:cs typeface="Arial"/>
              </a:rPr>
              <a:t>of </a:t>
            </a:r>
            <a:r>
              <a:rPr sz="1100" spc="-15" dirty="0">
                <a:solidFill>
                  <a:srgbClr val="0072B2"/>
                </a:solidFill>
                <a:latin typeface="Arial"/>
                <a:cs typeface="Arial"/>
              </a:rPr>
              <a:t>Bayesian </a:t>
            </a:r>
            <a:r>
              <a:rPr sz="1100" spc="-5" dirty="0">
                <a:solidFill>
                  <a:srgbClr val="0072B2"/>
                </a:solidFill>
                <a:latin typeface="Arial"/>
                <a:cs typeface="Arial"/>
              </a:rPr>
              <a:t>Synthetic</a:t>
            </a:r>
            <a:r>
              <a:rPr sz="1100" spc="5" dirty="0">
                <a:solidFill>
                  <a:srgbClr val="0072B2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0072B2"/>
                </a:solidFill>
                <a:latin typeface="Arial"/>
                <a:cs typeface="Arial"/>
              </a:rPr>
              <a:t>Control</a:t>
            </a:r>
            <a:endParaRPr sz="1100">
              <a:latin typeface="Arial"/>
              <a:cs typeface="Arial"/>
            </a:endParaRPr>
          </a:p>
          <a:p>
            <a:pPr marL="289560" indent="-118745">
              <a:lnSpc>
                <a:spcPct val="100000"/>
              </a:lnSpc>
              <a:spcBef>
                <a:spcPts val="605"/>
              </a:spcBef>
              <a:buClr>
                <a:srgbClr val="0072B2"/>
              </a:buClr>
              <a:buChar char="•"/>
              <a:tabLst>
                <a:tab pos="290195" algn="l"/>
              </a:tabLst>
            </a:pPr>
            <a:r>
              <a:rPr sz="1100" spc="-15" dirty="0">
                <a:latin typeface="Arial"/>
                <a:cs typeface="Arial"/>
              </a:rPr>
              <a:t>Novel </a:t>
            </a:r>
            <a:r>
              <a:rPr sz="1100" spc="-10" dirty="0">
                <a:latin typeface="Arial"/>
                <a:cs typeface="Arial"/>
              </a:rPr>
              <a:t>method based on </a:t>
            </a:r>
            <a:r>
              <a:rPr sz="1100" spc="-5" dirty="0">
                <a:latin typeface="Arial"/>
                <a:cs typeface="Arial"/>
              </a:rPr>
              <a:t>Abadie </a:t>
            </a:r>
            <a:r>
              <a:rPr sz="1100" spc="-10" dirty="0">
                <a:latin typeface="Arial"/>
                <a:cs typeface="Arial"/>
              </a:rPr>
              <a:t>and </a:t>
            </a:r>
            <a:r>
              <a:rPr sz="1100" spc="-5" dirty="0">
                <a:latin typeface="Arial"/>
                <a:cs typeface="Arial"/>
              </a:rPr>
              <a:t>Gardeazabal</a:t>
            </a:r>
            <a:r>
              <a:rPr sz="1100" spc="2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  <a:hlinkClick r:id="rId2" action="ppaction://hlinksldjump"/>
              </a:rPr>
              <a:t>(2003)</a:t>
            </a:r>
            <a:endParaRPr sz="1100">
              <a:latin typeface="Arial"/>
              <a:cs typeface="Arial"/>
            </a:endParaRPr>
          </a:p>
          <a:p>
            <a:pPr marL="289560" indent="-118745">
              <a:lnSpc>
                <a:spcPct val="100000"/>
              </a:lnSpc>
              <a:spcBef>
                <a:spcPts val="600"/>
              </a:spcBef>
              <a:buClr>
                <a:srgbClr val="0072B2"/>
              </a:buClr>
              <a:buChar char="•"/>
              <a:tabLst>
                <a:tab pos="290195" algn="l"/>
              </a:tabLst>
            </a:pPr>
            <a:r>
              <a:rPr sz="1100" spc="-10" dirty="0">
                <a:latin typeface="Arial"/>
                <a:cs typeface="Arial"/>
              </a:rPr>
              <a:t>Provides </a:t>
            </a:r>
            <a:r>
              <a:rPr sz="1100" spc="-5" dirty="0">
                <a:latin typeface="Arial"/>
                <a:cs typeface="Arial"/>
              </a:rPr>
              <a:t>unified </a:t>
            </a:r>
            <a:r>
              <a:rPr sz="1100" spc="-10" dirty="0">
                <a:latin typeface="Arial"/>
                <a:cs typeface="Arial"/>
              </a:rPr>
              <a:t>framework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5" dirty="0">
                <a:latin typeface="Arial"/>
                <a:cs typeface="Arial"/>
              </a:rPr>
              <a:t>estimation </a:t>
            </a:r>
            <a:r>
              <a:rPr sz="1100" spc="-10" dirty="0">
                <a:latin typeface="Arial"/>
                <a:cs typeface="Arial"/>
              </a:rPr>
              <a:t>and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inference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70"/>
              </a:spcBef>
            </a:pPr>
            <a:r>
              <a:rPr sz="1100" spc="-5" dirty="0">
                <a:solidFill>
                  <a:srgbClr val="0072B2"/>
                </a:solidFill>
                <a:latin typeface="Arial"/>
                <a:cs typeface="Arial"/>
              </a:rPr>
              <a:t>Data</a:t>
            </a:r>
            <a:endParaRPr sz="1100">
              <a:latin typeface="Arial"/>
              <a:cs typeface="Arial"/>
            </a:endParaRPr>
          </a:p>
          <a:p>
            <a:pPr marL="289560" indent="-118745">
              <a:lnSpc>
                <a:spcPct val="100000"/>
              </a:lnSpc>
              <a:spcBef>
                <a:spcPts val="600"/>
              </a:spcBef>
              <a:buClr>
                <a:srgbClr val="0072B2"/>
              </a:buClr>
              <a:buChar char="•"/>
              <a:tabLst>
                <a:tab pos="290195" algn="l"/>
              </a:tabLst>
            </a:pPr>
            <a:r>
              <a:rPr sz="1100" spc="-10" dirty="0">
                <a:latin typeface="Arial"/>
                <a:cs typeface="Arial"/>
              </a:rPr>
              <a:t>State-level </a:t>
            </a:r>
            <a:r>
              <a:rPr sz="1100" spc="-5" dirty="0">
                <a:latin typeface="Arial"/>
                <a:cs typeface="Arial"/>
              </a:rPr>
              <a:t>macroeconomic </a:t>
            </a:r>
            <a:r>
              <a:rPr sz="1100" spc="-10" dirty="0">
                <a:latin typeface="Arial"/>
                <a:cs typeface="Arial"/>
              </a:rPr>
              <a:t>aggregates</a:t>
            </a:r>
            <a:endParaRPr sz="1100">
              <a:latin typeface="Arial"/>
              <a:cs typeface="Arial"/>
            </a:endParaRPr>
          </a:p>
          <a:p>
            <a:pPr marL="289560" indent="-118745">
              <a:lnSpc>
                <a:spcPct val="100000"/>
              </a:lnSpc>
              <a:spcBef>
                <a:spcPts val="600"/>
              </a:spcBef>
              <a:buClr>
                <a:srgbClr val="0072B2"/>
              </a:buClr>
              <a:buChar char="•"/>
              <a:tabLst>
                <a:tab pos="290195" algn="l"/>
              </a:tabLst>
            </a:pPr>
            <a:r>
              <a:rPr sz="1100" spc="-15" dirty="0">
                <a:latin typeface="Arial"/>
                <a:cs typeface="Arial"/>
              </a:rPr>
              <a:t>Focus </a:t>
            </a:r>
            <a:r>
              <a:rPr sz="1100" spc="-10" dirty="0">
                <a:latin typeface="Arial"/>
                <a:cs typeface="Arial"/>
              </a:rPr>
              <a:t>on unemployment, employment, </a:t>
            </a:r>
            <a:r>
              <a:rPr sz="1100" spc="-5" dirty="0">
                <a:latin typeface="Arial"/>
                <a:cs typeface="Arial"/>
              </a:rPr>
              <a:t>labor </a:t>
            </a:r>
            <a:r>
              <a:rPr sz="1100" spc="-15" dirty="0">
                <a:latin typeface="Arial"/>
                <a:cs typeface="Arial"/>
              </a:rPr>
              <a:t>force </a:t>
            </a:r>
            <a:r>
              <a:rPr sz="1100" spc="-5" dirty="0">
                <a:latin typeface="Arial"/>
                <a:cs typeface="Arial"/>
              </a:rPr>
              <a:t>participation, </a:t>
            </a:r>
            <a:r>
              <a:rPr sz="1100" spc="-10" dirty="0">
                <a:latin typeface="Arial"/>
                <a:cs typeface="Arial"/>
              </a:rPr>
              <a:t>gross </a:t>
            </a:r>
            <a:r>
              <a:rPr sz="1100" spc="-5" dirty="0">
                <a:latin typeface="Arial"/>
                <a:cs typeface="Arial"/>
              </a:rPr>
              <a:t>state</a:t>
            </a:r>
            <a:r>
              <a:rPr sz="1100" spc="11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product</a:t>
            </a:r>
            <a:endParaRPr sz="1100">
              <a:latin typeface="Arial"/>
              <a:cs typeface="Arial"/>
            </a:endParaRPr>
          </a:p>
          <a:p>
            <a:pPr marL="289560" indent="-118745">
              <a:lnSpc>
                <a:spcPct val="100000"/>
              </a:lnSpc>
              <a:spcBef>
                <a:spcPts val="605"/>
              </a:spcBef>
              <a:buClr>
                <a:srgbClr val="0072B2"/>
              </a:buClr>
              <a:buChar char="•"/>
              <a:tabLst>
                <a:tab pos="290195" algn="l"/>
              </a:tabLst>
            </a:pPr>
            <a:r>
              <a:rPr sz="1100" spc="-15" dirty="0">
                <a:latin typeface="Arial"/>
                <a:cs typeface="Arial"/>
              </a:rPr>
              <a:t>Checked </a:t>
            </a:r>
            <a:r>
              <a:rPr sz="1100" spc="-5" dirty="0">
                <a:latin typeface="Arial"/>
                <a:cs typeface="Arial"/>
              </a:rPr>
              <a:t>results with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county-level.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14"/>
            <a:ext cx="367665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15" dirty="0"/>
              <a:t>Robustness </a:t>
            </a:r>
            <a:r>
              <a:rPr spc="30" dirty="0"/>
              <a:t>— </a:t>
            </a:r>
            <a:r>
              <a:rPr spc="15" dirty="0"/>
              <a:t>Credit </a:t>
            </a:r>
            <a:r>
              <a:rPr spc="20" dirty="0"/>
              <a:t>crunch </a:t>
            </a:r>
            <a:r>
              <a:rPr spc="10" dirty="0"/>
              <a:t>in New</a:t>
            </a:r>
            <a:r>
              <a:rPr spc="-114" dirty="0"/>
              <a:t> </a:t>
            </a:r>
            <a:r>
              <a:rPr spc="15" dirty="0"/>
              <a:t>England</a:t>
            </a:r>
          </a:p>
        </p:txBody>
      </p:sp>
      <p:sp>
        <p:nvSpPr>
          <p:cNvPr id="3" name="object 3"/>
          <p:cNvSpPr/>
          <p:nvPr/>
        </p:nvSpPr>
        <p:spPr>
          <a:xfrm>
            <a:off x="447010" y="422336"/>
            <a:ext cx="4900295" cy="0"/>
          </a:xfrm>
          <a:custGeom>
            <a:avLst/>
            <a:gdLst/>
            <a:ahLst/>
            <a:cxnLst/>
            <a:rect l="l" t="t" r="r" b="b"/>
            <a:pathLst>
              <a:path w="4900295">
                <a:moveTo>
                  <a:pt x="0" y="0"/>
                </a:moveTo>
                <a:lnTo>
                  <a:pt x="4900260" y="0"/>
                </a:lnTo>
              </a:path>
            </a:pathLst>
          </a:custGeom>
          <a:ln w="9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518228" y="434104"/>
            <a:ext cx="895985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50" spc="-20" dirty="0">
                <a:latin typeface="Arial"/>
                <a:cs typeface="Arial"/>
              </a:rPr>
              <a:t>Type </a:t>
            </a:r>
            <a:r>
              <a:rPr sz="950" spc="5" dirty="0">
                <a:latin typeface="Arial"/>
                <a:cs typeface="Arial"/>
              </a:rPr>
              <a:t>of</a:t>
            </a:r>
            <a:r>
              <a:rPr sz="950" spc="-35" dirty="0">
                <a:latin typeface="Arial"/>
                <a:cs typeface="Arial"/>
              </a:rPr>
              <a:t> </a:t>
            </a:r>
            <a:r>
              <a:rPr sz="950" spc="10" dirty="0">
                <a:latin typeface="Arial"/>
                <a:cs typeface="Arial"/>
              </a:rPr>
              <a:t>Lending</a:t>
            </a:r>
            <a:endParaRPr sz="9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84713" y="639984"/>
            <a:ext cx="2762885" cy="0"/>
          </a:xfrm>
          <a:custGeom>
            <a:avLst/>
            <a:gdLst/>
            <a:ahLst/>
            <a:cxnLst/>
            <a:rect l="l" t="t" r="r" b="b"/>
            <a:pathLst>
              <a:path w="2762885">
                <a:moveTo>
                  <a:pt x="0" y="0"/>
                </a:moveTo>
                <a:lnTo>
                  <a:pt x="2762569" y="0"/>
                </a:lnTo>
              </a:path>
            </a:pathLst>
          </a:custGeom>
          <a:ln w="3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890528" y="648663"/>
            <a:ext cx="285115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50" spc="-110" dirty="0">
                <a:latin typeface="Arial"/>
                <a:cs typeface="Arial"/>
              </a:rPr>
              <a:t>T</a:t>
            </a:r>
            <a:r>
              <a:rPr sz="950" spc="5" dirty="0">
                <a:latin typeface="Arial"/>
                <a:cs typeface="Arial"/>
              </a:rPr>
              <a:t>otal</a:t>
            </a:r>
            <a:endParaRPr sz="9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66139" y="648663"/>
            <a:ext cx="663575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50" spc="10" dirty="0">
                <a:latin typeface="Arial"/>
                <a:cs typeface="Arial"/>
              </a:rPr>
              <a:t>Real</a:t>
            </a:r>
            <a:r>
              <a:rPr sz="950" spc="-65" dirty="0">
                <a:latin typeface="Arial"/>
                <a:cs typeface="Arial"/>
              </a:rPr>
              <a:t> </a:t>
            </a:r>
            <a:r>
              <a:rPr sz="950" spc="10" dirty="0">
                <a:latin typeface="Arial"/>
                <a:cs typeface="Arial"/>
              </a:rPr>
              <a:t>Estate</a:t>
            </a:r>
            <a:endParaRPr sz="9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12710" y="648663"/>
            <a:ext cx="300355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50" spc="15" dirty="0">
                <a:latin typeface="Arial"/>
                <a:cs typeface="Arial"/>
              </a:rPr>
              <a:t>C </a:t>
            </a:r>
            <a:r>
              <a:rPr sz="950" spc="10" dirty="0">
                <a:latin typeface="Arial"/>
                <a:cs typeface="Arial"/>
              </a:rPr>
              <a:t>&amp;</a:t>
            </a:r>
            <a:r>
              <a:rPr sz="950" spc="-85" dirty="0">
                <a:latin typeface="Arial"/>
                <a:cs typeface="Arial"/>
              </a:rPr>
              <a:t> </a:t>
            </a:r>
            <a:r>
              <a:rPr sz="950" spc="5" dirty="0">
                <a:latin typeface="Arial"/>
                <a:cs typeface="Arial"/>
              </a:rPr>
              <a:t>I</a:t>
            </a:r>
            <a:endParaRPr sz="9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33488" y="648663"/>
            <a:ext cx="594995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50" spc="10" dirty="0">
                <a:latin typeface="Arial"/>
                <a:cs typeface="Arial"/>
              </a:rPr>
              <a:t>Consumer</a:t>
            </a:r>
            <a:endParaRPr sz="950">
              <a:latin typeface="Arial"/>
              <a:cs typeface="Arial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447010" y="854544"/>
          <a:ext cx="4900925" cy="14698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9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65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9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65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52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655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65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3525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656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1656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157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950" dirty="0">
                          <a:latin typeface="Arial"/>
                          <a:cs typeface="Arial"/>
                        </a:rPr>
                        <a:t>1990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950" dirty="0">
                          <a:latin typeface="Arial"/>
                          <a:cs typeface="Arial"/>
                        </a:rPr>
                        <a:t>1991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950" dirty="0">
                          <a:latin typeface="Arial"/>
                          <a:cs typeface="Arial"/>
                        </a:rPr>
                        <a:t>1990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950" spc="10" dirty="0">
                          <a:latin typeface="Arial"/>
                          <a:cs typeface="Arial"/>
                        </a:rPr>
                        <a:t>1991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950" dirty="0">
                          <a:latin typeface="Arial"/>
                          <a:cs typeface="Arial"/>
                        </a:rPr>
                        <a:t>1990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950" spc="10" dirty="0">
                          <a:latin typeface="Arial"/>
                          <a:cs typeface="Arial"/>
                        </a:rPr>
                        <a:t>1991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950" spc="10" dirty="0">
                          <a:latin typeface="Arial"/>
                          <a:cs typeface="Arial"/>
                        </a:rPr>
                        <a:t>1990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950" spc="10" dirty="0">
                          <a:latin typeface="Arial"/>
                          <a:cs typeface="Arial"/>
                        </a:rPr>
                        <a:t>1991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3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7310">
                        <a:lnSpc>
                          <a:spcPct val="100000"/>
                        </a:lnSpc>
                      </a:pPr>
                      <a:r>
                        <a:rPr sz="950" spc="10" dirty="0">
                          <a:latin typeface="Arial"/>
                          <a:cs typeface="Arial"/>
                        </a:rPr>
                        <a:t>Rhode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5" dirty="0">
                          <a:latin typeface="Arial"/>
                          <a:cs typeface="Arial"/>
                        </a:rPr>
                        <a:t>Island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59690" algn="r">
                        <a:lnSpc>
                          <a:spcPct val="100000"/>
                        </a:lnSpc>
                      </a:pPr>
                      <a:r>
                        <a:rPr sz="950" dirty="0">
                          <a:latin typeface="Arial"/>
                          <a:cs typeface="Arial"/>
                        </a:rPr>
                        <a:t>-7.1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59690" algn="r">
                        <a:lnSpc>
                          <a:spcPct val="100000"/>
                        </a:lnSpc>
                      </a:pPr>
                      <a:r>
                        <a:rPr sz="950" dirty="0">
                          <a:latin typeface="Arial"/>
                          <a:cs typeface="Arial"/>
                        </a:rPr>
                        <a:t>0.7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59690" algn="r">
                        <a:lnSpc>
                          <a:spcPct val="100000"/>
                        </a:lnSpc>
                      </a:pPr>
                      <a:r>
                        <a:rPr sz="950" dirty="0">
                          <a:latin typeface="Arial"/>
                          <a:cs typeface="Arial"/>
                        </a:rPr>
                        <a:t>-8.0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0640" algn="ctr">
                        <a:lnSpc>
                          <a:spcPct val="100000"/>
                        </a:lnSpc>
                      </a:pPr>
                      <a:r>
                        <a:rPr sz="950" spc="10" dirty="0">
                          <a:latin typeface="Arial"/>
                          <a:cs typeface="Arial"/>
                        </a:rPr>
                        <a:t>20.5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59690" algn="r">
                        <a:lnSpc>
                          <a:spcPct val="100000"/>
                        </a:lnSpc>
                      </a:pPr>
                      <a:r>
                        <a:rPr sz="950" dirty="0">
                          <a:latin typeface="Arial"/>
                          <a:cs typeface="Arial"/>
                        </a:rPr>
                        <a:t>6.1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50" spc="5" dirty="0">
                          <a:latin typeface="Arial"/>
                          <a:cs typeface="Arial"/>
                        </a:rPr>
                        <a:t>-14.8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50" spc="5" dirty="0">
                          <a:latin typeface="Arial"/>
                          <a:cs typeface="Arial"/>
                        </a:rPr>
                        <a:t>-19.6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50" spc="5" dirty="0">
                          <a:latin typeface="Arial"/>
                          <a:cs typeface="Arial"/>
                        </a:rPr>
                        <a:t>-26.3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910">
                <a:tc>
                  <a:txBody>
                    <a:bodyPr/>
                    <a:lstStyle/>
                    <a:p>
                      <a:pPr marL="67310">
                        <a:lnSpc>
                          <a:spcPts val="1130"/>
                        </a:lnSpc>
                        <a:spcBef>
                          <a:spcPts val="580"/>
                        </a:spcBef>
                      </a:pPr>
                      <a:r>
                        <a:rPr sz="950" spc="10" dirty="0">
                          <a:latin typeface="Arial"/>
                          <a:cs typeface="Arial"/>
                        </a:rPr>
                        <a:t>Connecticut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73660" marB="0"/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130"/>
                        </a:lnSpc>
                        <a:spcBef>
                          <a:spcPts val="580"/>
                        </a:spcBef>
                      </a:pPr>
                      <a:r>
                        <a:rPr sz="950" dirty="0">
                          <a:latin typeface="Arial"/>
                          <a:cs typeface="Arial"/>
                        </a:rPr>
                        <a:t>-10.5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73660" marB="0"/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130"/>
                        </a:lnSpc>
                        <a:spcBef>
                          <a:spcPts val="580"/>
                        </a:spcBef>
                      </a:pPr>
                      <a:r>
                        <a:rPr sz="950" dirty="0">
                          <a:latin typeface="Arial"/>
                          <a:cs typeface="Arial"/>
                        </a:rPr>
                        <a:t>-13.2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7366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130"/>
                        </a:lnSpc>
                        <a:spcBef>
                          <a:spcPts val="580"/>
                        </a:spcBef>
                      </a:pPr>
                      <a:r>
                        <a:rPr sz="950" dirty="0">
                          <a:latin typeface="Arial"/>
                          <a:cs typeface="Arial"/>
                        </a:rPr>
                        <a:t>-7.4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73660" marB="0"/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ts val="1130"/>
                        </a:lnSpc>
                        <a:spcBef>
                          <a:spcPts val="580"/>
                        </a:spcBef>
                      </a:pPr>
                      <a:r>
                        <a:rPr sz="950" spc="5" dirty="0">
                          <a:latin typeface="Arial"/>
                          <a:cs typeface="Arial"/>
                        </a:rPr>
                        <a:t>-8.2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7366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130"/>
                        </a:lnSpc>
                        <a:spcBef>
                          <a:spcPts val="580"/>
                        </a:spcBef>
                      </a:pPr>
                      <a:r>
                        <a:rPr sz="950" dirty="0">
                          <a:latin typeface="Arial"/>
                          <a:cs typeface="Arial"/>
                        </a:rPr>
                        <a:t>-16.3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7366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0"/>
                        </a:lnSpc>
                        <a:spcBef>
                          <a:spcPts val="580"/>
                        </a:spcBef>
                      </a:pPr>
                      <a:r>
                        <a:rPr sz="950" spc="5" dirty="0">
                          <a:latin typeface="Arial"/>
                          <a:cs typeface="Arial"/>
                        </a:rPr>
                        <a:t>-29.4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7366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0"/>
                        </a:lnSpc>
                        <a:spcBef>
                          <a:spcPts val="580"/>
                        </a:spcBef>
                      </a:pPr>
                      <a:r>
                        <a:rPr sz="950" spc="5" dirty="0">
                          <a:latin typeface="Arial"/>
                          <a:cs typeface="Arial"/>
                        </a:rPr>
                        <a:t>-22.8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7366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0"/>
                        </a:lnSpc>
                        <a:spcBef>
                          <a:spcPts val="580"/>
                        </a:spcBef>
                      </a:pPr>
                      <a:r>
                        <a:rPr sz="950" spc="5" dirty="0">
                          <a:latin typeface="Arial"/>
                          <a:cs typeface="Arial"/>
                        </a:rPr>
                        <a:t>-23.6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7366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3275">
                <a:tc>
                  <a:txBody>
                    <a:bodyPr/>
                    <a:lstStyle/>
                    <a:p>
                      <a:pPr marL="67310">
                        <a:lnSpc>
                          <a:spcPts val="1105"/>
                        </a:lnSpc>
                      </a:pPr>
                      <a:r>
                        <a:rPr sz="950" spc="10" dirty="0">
                          <a:latin typeface="Arial"/>
                          <a:cs typeface="Arial"/>
                        </a:rPr>
                        <a:t>Maine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105"/>
                        </a:lnSpc>
                      </a:pPr>
                      <a:r>
                        <a:rPr sz="950" dirty="0">
                          <a:latin typeface="Arial"/>
                          <a:cs typeface="Arial"/>
                        </a:rPr>
                        <a:t>-5.6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105"/>
                        </a:lnSpc>
                      </a:pPr>
                      <a:r>
                        <a:rPr sz="950" dirty="0">
                          <a:latin typeface="Arial"/>
                          <a:cs typeface="Arial"/>
                        </a:rPr>
                        <a:t>-7.5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105"/>
                        </a:lnSpc>
                      </a:pPr>
                      <a:r>
                        <a:rPr sz="950" dirty="0">
                          <a:latin typeface="Arial"/>
                          <a:cs typeface="Arial"/>
                        </a:rPr>
                        <a:t>-5.1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ts val="1105"/>
                        </a:lnSpc>
                      </a:pPr>
                      <a:r>
                        <a:rPr sz="950" spc="5" dirty="0">
                          <a:latin typeface="Arial"/>
                          <a:cs typeface="Arial"/>
                        </a:rPr>
                        <a:t>-5.0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105"/>
                        </a:lnSpc>
                      </a:pPr>
                      <a:r>
                        <a:rPr sz="950" dirty="0">
                          <a:latin typeface="Arial"/>
                          <a:cs typeface="Arial"/>
                        </a:rPr>
                        <a:t>-5.0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5"/>
                        </a:lnSpc>
                      </a:pPr>
                      <a:r>
                        <a:rPr sz="950" spc="5" dirty="0">
                          <a:latin typeface="Arial"/>
                          <a:cs typeface="Arial"/>
                        </a:rPr>
                        <a:t>-21.8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ts val="1105"/>
                        </a:lnSpc>
                      </a:pPr>
                      <a:r>
                        <a:rPr sz="950" spc="5" dirty="0">
                          <a:latin typeface="Arial"/>
                          <a:cs typeface="Arial"/>
                        </a:rPr>
                        <a:t>-8.6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ts val="1105"/>
                        </a:lnSpc>
                      </a:pPr>
                      <a:r>
                        <a:rPr sz="950" spc="5" dirty="0">
                          <a:latin typeface="Arial"/>
                          <a:cs typeface="Arial"/>
                        </a:rPr>
                        <a:t>-2.0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3269">
                <a:tc>
                  <a:txBody>
                    <a:bodyPr/>
                    <a:lstStyle/>
                    <a:p>
                      <a:pPr marL="67310">
                        <a:lnSpc>
                          <a:spcPts val="1105"/>
                        </a:lnSpc>
                      </a:pPr>
                      <a:r>
                        <a:rPr sz="950" spc="10" dirty="0">
                          <a:latin typeface="Arial"/>
                          <a:cs typeface="Arial"/>
                        </a:rPr>
                        <a:t>Massachusetts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105"/>
                        </a:lnSpc>
                      </a:pPr>
                      <a:r>
                        <a:rPr sz="950" dirty="0">
                          <a:latin typeface="Arial"/>
                          <a:cs typeface="Arial"/>
                        </a:rPr>
                        <a:t>-13.2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105"/>
                        </a:lnSpc>
                      </a:pPr>
                      <a:r>
                        <a:rPr sz="950" dirty="0">
                          <a:latin typeface="Arial"/>
                          <a:cs typeface="Arial"/>
                        </a:rPr>
                        <a:t>-13.3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105"/>
                        </a:lnSpc>
                      </a:pPr>
                      <a:r>
                        <a:rPr sz="950" dirty="0">
                          <a:latin typeface="Arial"/>
                          <a:cs typeface="Arial"/>
                        </a:rPr>
                        <a:t>-9.9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5"/>
                        </a:lnSpc>
                      </a:pPr>
                      <a:r>
                        <a:rPr sz="950" spc="5" dirty="0">
                          <a:latin typeface="Arial"/>
                          <a:cs typeface="Arial"/>
                        </a:rPr>
                        <a:t>-11.0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105"/>
                        </a:lnSpc>
                      </a:pPr>
                      <a:r>
                        <a:rPr sz="950" dirty="0">
                          <a:latin typeface="Arial"/>
                          <a:cs typeface="Arial"/>
                        </a:rPr>
                        <a:t>-16.3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5"/>
                        </a:lnSpc>
                      </a:pPr>
                      <a:r>
                        <a:rPr sz="950" spc="5" dirty="0">
                          <a:latin typeface="Arial"/>
                          <a:cs typeface="Arial"/>
                        </a:rPr>
                        <a:t>-14.7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5"/>
                        </a:lnSpc>
                      </a:pPr>
                      <a:r>
                        <a:rPr sz="950" spc="5" dirty="0">
                          <a:latin typeface="Arial"/>
                          <a:cs typeface="Arial"/>
                        </a:rPr>
                        <a:t>-23.0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5"/>
                        </a:lnSpc>
                      </a:pPr>
                      <a:r>
                        <a:rPr sz="950" spc="5" dirty="0">
                          <a:latin typeface="Arial"/>
                          <a:cs typeface="Arial"/>
                        </a:rPr>
                        <a:t>-18.5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3269">
                <a:tc>
                  <a:txBody>
                    <a:bodyPr/>
                    <a:lstStyle/>
                    <a:p>
                      <a:pPr marL="67310">
                        <a:lnSpc>
                          <a:spcPts val="1105"/>
                        </a:lnSpc>
                      </a:pPr>
                      <a:r>
                        <a:rPr sz="950" spc="5" dirty="0">
                          <a:latin typeface="Arial"/>
                          <a:cs typeface="Arial"/>
                        </a:rPr>
                        <a:t>New</a:t>
                      </a:r>
                      <a:r>
                        <a:rPr sz="95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10" dirty="0">
                          <a:latin typeface="Arial"/>
                          <a:cs typeface="Arial"/>
                        </a:rPr>
                        <a:t>Hampshire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105"/>
                        </a:lnSpc>
                      </a:pPr>
                      <a:r>
                        <a:rPr sz="950" dirty="0">
                          <a:latin typeface="Arial"/>
                          <a:cs typeface="Arial"/>
                        </a:rPr>
                        <a:t>-11.5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105"/>
                        </a:lnSpc>
                      </a:pPr>
                      <a:r>
                        <a:rPr sz="950" dirty="0">
                          <a:latin typeface="Arial"/>
                          <a:cs typeface="Arial"/>
                        </a:rPr>
                        <a:t>-11.1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105"/>
                        </a:lnSpc>
                      </a:pPr>
                      <a:r>
                        <a:rPr sz="950" dirty="0">
                          <a:latin typeface="Arial"/>
                          <a:cs typeface="Arial"/>
                        </a:rPr>
                        <a:t>-7.4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5"/>
                        </a:lnSpc>
                      </a:pPr>
                      <a:r>
                        <a:rPr sz="950" spc="5" dirty="0">
                          <a:latin typeface="Arial"/>
                          <a:cs typeface="Arial"/>
                        </a:rPr>
                        <a:t>-11.4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105"/>
                        </a:lnSpc>
                      </a:pPr>
                      <a:r>
                        <a:rPr sz="950" dirty="0">
                          <a:latin typeface="Arial"/>
                          <a:cs typeface="Arial"/>
                        </a:rPr>
                        <a:t>-20.5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5"/>
                        </a:lnSpc>
                      </a:pPr>
                      <a:r>
                        <a:rPr sz="950" spc="5" dirty="0">
                          <a:latin typeface="Arial"/>
                          <a:cs typeface="Arial"/>
                        </a:rPr>
                        <a:t>-25.8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5"/>
                        </a:lnSpc>
                      </a:pPr>
                      <a:r>
                        <a:rPr sz="950" spc="5" dirty="0">
                          <a:latin typeface="Arial"/>
                          <a:cs typeface="Arial"/>
                        </a:rPr>
                        <a:t>-16.4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ts val="1105"/>
                        </a:lnSpc>
                      </a:pPr>
                      <a:r>
                        <a:rPr sz="950" spc="5" dirty="0">
                          <a:latin typeface="Arial"/>
                          <a:cs typeface="Arial"/>
                        </a:rPr>
                        <a:t>-0.8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3023">
                <a:tc>
                  <a:txBody>
                    <a:bodyPr/>
                    <a:lstStyle/>
                    <a:p>
                      <a:pPr marL="67310">
                        <a:lnSpc>
                          <a:spcPts val="1105"/>
                        </a:lnSpc>
                      </a:pPr>
                      <a:r>
                        <a:rPr sz="950" dirty="0">
                          <a:latin typeface="Arial"/>
                          <a:cs typeface="Arial"/>
                        </a:rPr>
                        <a:t>Vermont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105"/>
                        </a:lnSpc>
                      </a:pPr>
                      <a:r>
                        <a:rPr sz="950" dirty="0">
                          <a:latin typeface="Arial"/>
                          <a:cs typeface="Arial"/>
                        </a:rPr>
                        <a:t>-0.1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105"/>
                        </a:lnSpc>
                      </a:pPr>
                      <a:r>
                        <a:rPr sz="950" dirty="0">
                          <a:latin typeface="Arial"/>
                          <a:cs typeface="Arial"/>
                        </a:rPr>
                        <a:t>-4.1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105"/>
                        </a:lnSpc>
                      </a:pPr>
                      <a:r>
                        <a:rPr sz="950" dirty="0">
                          <a:latin typeface="Arial"/>
                          <a:cs typeface="Arial"/>
                        </a:rPr>
                        <a:t>4.5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ts val="1105"/>
                        </a:lnSpc>
                      </a:pPr>
                      <a:r>
                        <a:rPr sz="950" spc="5" dirty="0">
                          <a:latin typeface="Arial"/>
                          <a:cs typeface="Arial"/>
                        </a:rPr>
                        <a:t>-0.4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105"/>
                        </a:lnSpc>
                      </a:pPr>
                      <a:r>
                        <a:rPr sz="950" dirty="0">
                          <a:latin typeface="Arial"/>
                          <a:cs typeface="Arial"/>
                        </a:rPr>
                        <a:t>-14.6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5"/>
                        </a:lnSpc>
                      </a:pPr>
                      <a:r>
                        <a:rPr sz="950" spc="5" dirty="0">
                          <a:latin typeface="Arial"/>
                          <a:cs typeface="Arial"/>
                        </a:rPr>
                        <a:t>-10.8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ts val="1105"/>
                        </a:lnSpc>
                      </a:pPr>
                      <a:r>
                        <a:rPr sz="950" spc="5" dirty="0">
                          <a:latin typeface="Arial"/>
                          <a:cs typeface="Arial"/>
                        </a:rPr>
                        <a:t>-2.5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5"/>
                        </a:lnSpc>
                      </a:pPr>
                      <a:r>
                        <a:rPr sz="950" spc="5" dirty="0">
                          <a:latin typeface="Arial"/>
                          <a:cs typeface="Arial"/>
                        </a:rPr>
                        <a:t>-15.0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object 11"/>
          <p:cNvSpPr/>
          <p:nvPr/>
        </p:nvSpPr>
        <p:spPr>
          <a:xfrm>
            <a:off x="447010" y="2515401"/>
            <a:ext cx="4900295" cy="0"/>
          </a:xfrm>
          <a:custGeom>
            <a:avLst/>
            <a:gdLst/>
            <a:ahLst/>
            <a:cxnLst/>
            <a:rect l="l" t="t" r="r" b="b"/>
            <a:pathLst>
              <a:path w="4900295">
                <a:moveTo>
                  <a:pt x="0" y="0"/>
                </a:moveTo>
                <a:lnTo>
                  <a:pt x="4900260" y="0"/>
                </a:lnTo>
              </a:path>
            </a:pathLst>
          </a:custGeom>
          <a:ln w="9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15238" y="2590951"/>
            <a:ext cx="473011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b="1" spc="-20" dirty="0">
                <a:latin typeface="Arial"/>
                <a:cs typeface="Arial"/>
              </a:rPr>
              <a:t>Note:</a:t>
            </a:r>
            <a:r>
              <a:rPr sz="1100" spc="-20" dirty="0">
                <a:latin typeface="Arial"/>
                <a:cs typeface="Arial"/>
              </a:rPr>
              <a:t>Year-over-year </a:t>
            </a:r>
            <a:r>
              <a:rPr sz="1100" spc="-10" dirty="0">
                <a:latin typeface="Arial"/>
                <a:cs typeface="Arial"/>
              </a:rPr>
              <a:t>% </a:t>
            </a:r>
            <a:r>
              <a:rPr sz="1100" spc="-15" dirty="0">
                <a:latin typeface="Arial"/>
                <a:cs typeface="Arial"/>
              </a:rPr>
              <a:t>growth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5" dirty="0">
                <a:latin typeface="Arial"/>
                <a:cs typeface="Arial"/>
              </a:rPr>
              <a:t>lending in </a:t>
            </a:r>
            <a:r>
              <a:rPr sz="1100" spc="-10" dirty="0">
                <a:latin typeface="Arial"/>
                <a:cs typeface="Arial"/>
              </a:rPr>
              <a:t>each </a:t>
            </a:r>
            <a:r>
              <a:rPr sz="1100" spc="-5" dirty="0">
                <a:latin typeface="Arial"/>
                <a:cs typeface="Arial"/>
              </a:rPr>
              <a:t>category </a:t>
            </a:r>
            <a:r>
              <a:rPr sz="1100" spc="-10" dirty="0">
                <a:latin typeface="Arial"/>
                <a:cs typeface="Arial"/>
              </a:rPr>
              <a:t>on December</a:t>
            </a:r>
            <a:r>
              <a:rPr sz="1100" spc="1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31.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93488" y="2957871"/>
            <a:ext cx="404495" cy="111760"/>
            <a:chOff x="493488" y="2957871"/>
            <a:chExt cx="404495" cy="111760"/>
          </a:xfrm>
        </p:grpSpPr>
        <p:sp>
          <p:nvSpPr>
            <p:cNvPr id="14" name="object 14"/>
            <p:cNvSpPr/>
            <p:nvPr/>
          </p:nvSpPr>
          <p:spPr>
            <a:xfrm>
              <a:off x="498549" y="2962932"/>
              <a:ext cx="394335" cy="101600"/>
            </a:xfrm>
            <a:custGeom>
              <a:avLst/>
              <a:gdLst/>
              <a:ahLst/>
              <a:cxnLst/>
              <a:rect l="l" t="t" r="r" b="b"/>
              <a:pathLst>
                <a:path w="394334" h="101600">
                  <a:moveTo>
                    <a:pt x="343593" y="0"/>
                  </a:moveTo>
                  <a:lnTo>
                    <a:pt x="50610" y="0"/>
                  </a:lnTo>
                  <a:lnTo>
                    <a:pt x="30959" y="3993"/>
                  </a:lnTo>
                  <a:lnTo>
                    <a:pt x="14866" y="14866"/>
                  </a:lnTo>
                  <a:lnTo>
                    <a:pt x="3993" y="30959"/>
                  </a:lnTo>
                  <a:lnTo>
                    <a:pt x="0" y="50610"/>
                  </a:lnTo>
                  <a:lnTo>
                    <a:pt x="3993" y="70262"/>
                  </a:lnTo>
                  <a:lnTo>
                    <a:pt x="14866" y="86354"/>
                  </a:lnTo>
                  <a:lnTo>
                    <a:pt x="30959" y="97228"/>
                  </a:lnTo>
                  <a:lnTo>
                    <a:pt x="50610" y="101221"/>
                  </a:lnTo>
                  <a:lnTo>
                    <a:pt x="343593" y="101221"/>
                  </a:lnTo>
                  <a:lnTo>
                    <a:pt x="363244" y="97228"/>
                  </a:lnTo>
                  <a:lnTo>
                    <a:pt x="379337" y="86354"/>
                  </a:lnTo>
                  <a:lnTo>
                    <a:pt x="390211" y="70262"/>
                  </a:lnTo>
                  <a:lnTo>
                    <a:pt x="394204" y="50610"/>
                  </a:lnTo>
                  <a:lnTo>
                    <a:pt x="390211" y="30959"/>
                  </a:lnTo>
                  <a:lnTo>
                    <a:pt x="379337" y="14866"/>
                  </a:lnTo>
                  <a:lnTo>
                    <a:pt x="363244" y="3993"/>
                  </a:lnTo>
                  <a:lnTo>
                    <a:pt x="343593" y="0"/>
                  </a:lnTo>
                  <a:close/>
                </a:path>
              </a:pathLst>
            </a:custGeom>
            <a:solidFill>
              <a:srgbClr val="0072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98549" y="2962932"/>
              <a:ext cx="394335" cy="101600"/>
            </a:xfrm>
            <a:custGeom>
              <a:avLst/>
              <a:gdLst/>
              <a:ahLst/>
              <a:cxnLst/>
              <a:rect l="l" t="t" r="r" b="b"/>
              <a:pathLst>
                <a:path w="394334" h="101600">
                  <a:moveTo>
                    <a:pt x="50610" y="101221"/>
                  </a:moveTo>
                  <a:lnTo>
                    <a:pt x="30959" y="97228"/>
                  </a:lnTo>
                  <a:lnTo>
                    <a:pt x="14866" y="86354"/>
                  </a:lnTo>
                  <a:lnTo>
                    <a:pt x="3993" y="70262"/>
                  </a:lnTo>
                  <a:lnTo>
                    <a:pt x="0" y="50610"/>
                  </a:lnTo>
                  <a:lnTo>
                    <a:pt x="3993" y="30959"/>
                  </a:lnTo>
                  <a:lnTo>
                    <a:pt x="14866" y="14866"/>
                  </a:lnTo>
                  <a:lnTo>
                    <a:pt x="30959" y="3993"/>
                  </a:lnTo>
                  <a:lnTo>
                    <a:pt x="50610" y="0"/>
                  </a:lnTo>
                  <a:lnTo>
                    <a:pt x="343593" y="0"/>
                  </a:lnTo>
                  <a:lnTo>
                    <a:pt x="363244" y="3993"/>
                  </a:lnTo>
                  <a:lnTo>
                    <a:pt x="379337" y="14866"/>
                  </a:lnTo>
                  <a:lnTo>
                    <a:pt x="390211" y="30959"/>
                  </a:lnTo>
                  <a:lnTo>
                    <a:pt x="394204" y="50610"/>
                  </a:lnTo>
                  <a:lnTo>
                    <a:pt x="390211" y="70262"/>
                  </a:lnTo>
                  <a:lnTo>
                    <a:pt x="379337" y="86354"/>
                  </a:lnTo>
                  <a:lnTo>
                    <a:pt x="363244" y="97228"/>
                  </a:lnTo>
                  <a:lnTo>
                    <a:pt x="343593" y="101221"/>
                  </a:lnTo>
                  <a:lnTo>
                    <a:pt x="50610" y="101221"/>
                  </a:lnTo>
                  <a:close/>
                </a:path>
              </a:pathLst>
            </a:custGeom>
            <a:ln w="10122">
              <a:solidFill>
                <a:srgbClr val="0072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55548" y="2994392"/>
              <a:ext cx="25400" cy="38100"/>
            </a:xfrm>
            <a:custGeom>
              <a:avLst/>
              <a:gdLst/>
              <a:ahLst/>
              <a:cxnLst/>
              <a:rect l="l" t="t" r="r" b="b"/>
              <a:pathLst>
                <a:path w="25400" h="38100">
                  <a:moveTo>
                    <a:pt x="0" y="0"/>
                  </a:moveTo>
                  <a:lnTo>
                    <a:pt x="0" y="38100"/>
                  </a:lnTo>
                  <a:lnTo>
                    <a:pt x="25400" y="190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99719" y="2950227"/>
            <a:ext cx="25527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5" dirty="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Retu</a:t>
            </a:r>
            <a:r>
              <a:rPr sz="600" spc="5" dirty="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r</a:t>
            </a:r>
            <a:r>
              <a:rPr sz="600" spc="-5" dirty="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n</a:t>
            </a:r>
            <a:endParaRPr sz="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472950" y="3128395"/>
            <a:ext cx="262255" cy="11938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r>
              <a:rPr sz="600" spc="-5" dirty="0">
                <a:latin typeface="Arial"/>
                <a:cs typeface="Arial"/>
              </a:rPr>
              <a:t>7</a:t>
            </a:r>
            <a:r>
              <a:rPr sz="600" spc="-8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/</a:t>
            </a:r>
            <a:r>
              <a:rPr sz="600" spc="-8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14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14"/>
            <a:ext cx="245808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15" dirty="0"/>
              <a:t>Metropolis-Hastings</a:t>
            </a:r>
            <a:r>
              <a:rPr spc="-35" dirty="0"/>
              <a:t> </a:t>
            </a:r>
            <a:r>
              <a:rPr spc="15" dirty="0"/>
              <a:t>Algorithm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2478" y="354783"/>
            <a:ext cx="2857500" cy="4787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42875" indent="-118110">
              <a:lnSpc>
                <a:spcPct val="100000"/>
              </a:lnSpc>
              <a:spcBef>
                <a:spcPts val="135"/>
              </a:spcBef>
              <a:buClr>
                <a:srgbClr val="0072B2"/>
              </a:buClr>
              <a:buChar char="•"/>
              <a:tabLst>
                <a:tab pos="143510" algn="l"/>
              </a:tabLst>
            </a:pPr>
            <a:r>
              <a:rPr sz="1100" spc="-5" dirty="0">
                <a:latin typeface="Arial"/>
                <a:cs typeface="Arial"/>
              </a:rPr>
              <a:t>Define </a:t>
            </a:r>
            <a:r>
              <a:rPr sz="1100" i="1" spc="-114" dirty="0">
                <a:latin typeface="Arial"/>
                <a:cs typeface="Arial"/>
              </a:rPr>
              <a:t>θ </a:t>
            </a:r>
            <a:r>
              <a:rPr sz="1100" spc="25" dirty="0">
                <a:latin typeface="MathJax_Main"/>
                <a:cs typeface="MathJax_Main"/>
              </a:rPr>
              <a:t>= </a:t>
            </a:r>
            <a:r>
              <a:rPr sz="1100" spc="50" dirty="0">
                <a:latin typeface="Lucida Sans Unicode"/>
                <a:cs typeface="Lucida Sans Unicode"/>
              </a:rPr>
              <a:t>{</a:t>
            </a:r>
            <a:r>
              <a:rPr sz="1100" i="1" spc="50" dirty="0">
                <a:latin typeface="Arial"/>
                <a:cs typeface="Arial"/>
              </a:rPr>
              <a:t>ψ</a:t>
            </a:r>
            <a:r>
              <a:rPr sz="1100" spc="50" dirty="0">
                <a:latin typeface="Book Antiqua"/>
                <a:cs typeface="Book Antiqua"/>
              </a:rPr>
              <a:t>,</a:t>
            </a:r>
            <a:r>
              <a:rPr sz="1100" spc="-65" dirty="0">
                <a:latin typeface="Book Antiqua"/>
                <a:cs typeface="Book Antiqua"/>
              </a:rPr>
              <a:t> </a:t>
            </a:r>
            <a:r>
              <a:rPr sz="1100" i="1" spc="75" dirty="0">
                <a:latin typeface="Arial"/>
                <a:cs typeface="Arial"/>
              </a:rPr>
              <a:t>σ</a:t>
            </a:r>
            <a:r>
              <a:rPr sz="1200" spc="112" baseline="27777" dirty="0">
                <a:latin typeface="Book Antiqua"/>
                <a:cs typeface="Book Antiqua"/>
              </a:rPr>
              <a:t>2</a:t>
            </a:r>
            <a:r>
              <a:rPr sz="1100" spc="75" dirty="0">
                <a:latin typeface="Lucida Sans Unicode"/>
                <a:cs typeface="Lucida Sans Unicode"/>
              </a:rPr>
              <a:t>}</a:t>
            </a:r>
            <a:endParaRPr sz="1100">
              <a:latin typeface="Lucida Sans Unicode"/>
              <a:cs typeface="Lucida Sans Unicode"/>
            </a:endParaRPr>
          </a:p>
          <a:p>
            <a:pPr marL="142875" indent="-118110">
              <a:lnSpc>
                <a:spcPct val="100000"/>
              </a:lnSpc>
              <a:spcBef>
                <a:spcPts val="885"/>
              </a:spcBef>
              <a:buClr>
                <a:srgbClr val="0072B2"/>
              </a:buClr>
              <a:buChar char="•"/>
              <a:tabLst>
                <a:tab pos="143510" algn="l"/>
              </a:tabLst>
            </a:pPr>
            <a:r>
              <a:rPr sz="1100" dirty="0">
                <a:latin typeface="Arial"/>
                <a:cs typeface="Arial"/>
              </a:rPr>
              <a:t>Start </a:t>
            </a:r>
            <a:r>
              <a:rPr sz="1100" spc="-5" dirty="0">
                <a:latin typeface="Arial"/>
                <a:cs typeface="Arial"/>
              </a:rPr>
              <a:t>with current </a:t>
            </a:r>
            <a:r>
              <a:rPr sz="1100" spc="-15" dirty="0">
                <a:latin typeface="Arial"/>
                <a:cs typeface="Arial"/>
              </a:rPr>
              <a:t>draw </a:t>
            </a:r>
            <a:r>
              <a:rPr sz="1100" i="1" spc="-35" dirty="0">
                <a:latin typeface="Arial"/>
                <a:cs typeface="Arial"/>
              </a:rPr>
              <a:t>θ</a:t>
            </a:r>
            <a:r>
              <a:rPr sz="1200" i="1" spc="-52" baseline="27777" dirty="0">
                <a:latin typeface="Book Antiqua"/>
                <a:cs typeface="Book Antiqua"/>
              </a:rPr>
              <a:t>c </a:t>
            </a:r>
            <a:r>
              <a:rPr sz="1100" spc="-5" dirty="0">
                <a:latin typeface="Arial"/>
                <a:cs typeface="Arial"/>
              </a:rPr>
              <a:t>from the prior </a:t>
            </a:r>
            <a:r>
              <a:rPr sz="1100" i="1" spc="-5" dirty="0">
                <a:latin typeface="Book Antiqua"/>
                <a:cs typeface="Book Antiqua"/>
              </a:rPr>
              <a:t>f</a:t>
            </a:r>
            <a:r>
              <a:rPr sz="1100" i="1" spc="-100" dirty="0">
                <a:latin typeface="Book Antiqua"/>
                <a:cs typeface="Book Antiqua"/>
              </a:rPr>
              <a:t> </a:t>
            </a:r>
            <a:r>
              <a:rPr sz="1100" spc="-5" dirty="0">
                <a:latin typeface="MathJax_Main"/>
                <a:cs typeface="MathJax_Main"/>
              </a:rPr>
              <a:t>(</a:t>
            </a:r>
            <a:r>
              <a:rPr sz="1100" i="1" spc="-5" dirty="0">
                <a:latin typeface="Arial"/>
                <a:cs typeface="Arial"/>
              </a:rPr>
              <a:t>θ</a:t>
            </a:r>
            <a:r>
              <a:rPr sz="1100" spc="-5" dirty="0">
                <a:latin typeface="MathJax_Main"/>
                <a:cs typeface="MathJax_Main"/>
              </a:rPr>
              <a:t>)</a:t>
            </a:r>
            <a:endParaRPr sz="1100">
              <a:latin typeface="MathJax_Main"/>
              <a:cs typeface="MathJax_Mai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43010" y="907794"/>
            <a:ext cx="7620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i="1" spc="-5" dirty="0">
                <a:latin typeface="Book Antiqua"/>
                <a:cs typeface="Book Antiqua"/>
              </a:rPr>
              <a:t>p</a:t>
            </a:r>
            <a:endParaRPr sz="800">
              <a:latin typeface="Book Antiqua"/>
              <a:cs typeface="Book Antiqu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61040" y="978091"/>
            <a:ext cx="454659" cy="1524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383540" algn="l"/>
              </a:tabLst>
            </a:pPr>
            <a:r>
              <a:rPr sz="1200" i="1" spc="-7" baseline="3472" dirty="0">
                <a:latin typeface="Book Antiqua"/>
                <a:cs typeface="Book Antiqua"/>
              </a:rPr>
              <a:t>tr	</a:t>
            </a:r>
            <a:r>
              <a:rPr sz="800" spc="-55" dirty="0">
                <a:latin typeface="Lucida Sans Unicode"/>
                <a:cs typeface="Lucida Sans Unicode"/>
              </a:rPr>
              <a:t>T</a:t>
            </a:r>
            <a:endParaRPr sz="8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91913" y="1022824"/>
            <a:ext cx="8191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i="1" spc="-25" dirty="0">
                <a:latin typeface="Arial"/>
                <a:cs typeface="Arial"/>
              </a:rPr>
              <a:t>ω</a:t>
            </a:r>
            <a:endParaRPr sz="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56784" y="887157"/>
            <a:ext cx="7175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5" dirty="0">
                <a:latin typeface="Book Antiqua"/>
                <a:cs typeface="Book Antiqua"/>
              </a:rPr>
              <a:t>ˆ</a:t>
            </a:r>
            <a:endParaRPr sz="1100">
              <a:latin typeface="Book Antiqua"/>
              <a:cs typeface="Book Antiqu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5178" y="914942"/>
            <a:ext cx="5288915" cy="1987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30175" indent="-118110">
              <a:lnSpc>
                <a:spcPct val="100000"/>
              </a:lnSpc>
              <a:spcBef>
                <a:spcPts val="135"/>
              </a:spcBef>
              <a:buClr>
                <a:srgbClr val="0072B2"/>
              </a:buClr>
              <a:buChar char="•"/>
              <a:tabLst>
                <a:tab pos="130810" algn="l"/>
                <a:tab pos="4292600" algn="l"/>
              </a:tabLst>
            </a:pPr>
            <a:r>
              <a:rPr sz="1100" spc="-20" dirty="0">
                <a:latin typeface="Arial"/>
                <a:cs typeface="Arial"/>
              </a:rPr>
              <a:t>Draw </a:t>
            </a:r>
            <a:r>
              <a:rPr sz="1100" spc="-5" dirty="0">
                <a:latin typeface="Arial"/>
                <a:cs typeface="Arial"/>
              </a:rPr>
              <a:t>the proposed </a:t>
            </a:r>
            <a:r>
              <a:rPr sz="1100" spc="-15" dirty="0">
                <a:latin typeface="Arial"/>
                <a:cs typeface="Arial"/>
              </a:rPr>
              <a:t>value </a:t>
            </a:r>
            <a:r>
              <a:rPr sz="1100" i="1" spc="-114" dirty="0">
                <a:latin typeface="Arial"/>
                <a:cs typeface="Arial"/>
              </a:rPr>
              <a:t>θ    </a:t>
            </a:r>
            <a:r>
              <a:rPr sz="1100" spc="-5" dirty="0">
                <a:latin typeface="Arial"/>
                <a:cs typeface="Arial"/>
              </a:rPr>
              <a:t>from the proposal density </a:t>
            </a:r>
            <a:r>
              <a:rPr sz="1100" i="1" spc="-25" dirty="0">
                <a:latin typeface="Book Antiqua"/>
                <a:cs typeface="Book Antiqua"/>
              </a:rPr>
              <a:t>q</a:t>
            </a:r>
            <a:r>
              <a:rPr sz="1100" spc="-25" dirty="0">
                <a:latin typeface="MathJax_Main"/>
                <a:cs typeface="MathJax_Main"/>
              </a:rPr>
              <a:t>(</a:t>
            </a:r>
            <a:r>
              <a:rPr sz="1100" i="1" spc="-25" dirty="0">
                <a:latin typeface="Arial"/>
                <a:cs typeface="Arial"/>
              </a:rPr>
              <a:t>θ</a:t>
            </a:r>
            <a:r>
              <a:rPr sz="1100" spc="-25" dirty="0">
                <a:latin typeface="Lucida Sans Unicode"/>
                <a:cs typeface="Lucida Sans Unicode"/>
              </a:rPr>
              <a:t>|</a:t>
            </a:r>
            <a:r>
              <a:rPr sz="1100" i="1" spc="-25" dirty="0">
                <a:latin typeface="Book Antiqua"/>
                <a:cs typeface="Book Antiqua"/>
              </a:rPr>
              <a:t>Y   </a:t>
            </a:r>
            <a:r>
              <a:rPr sz="1100" spc="10" dirty="0">
                <a:latin typeface="MathJax_Main"/>
                <a:cs typeface="MathJax_Main"/>
              </a:rPr>
              <a:t>)</a:t>
            </a:r>
            <a:r>
              <a:rPr sz="1100" spc="85" dirty="0">
                <a:latin typeface="MathJax_Main"/>
                <a:cs typeface="MathJax_Main"/>
              </a:rPr>
              <a:t> </a:t>
            </a:r>
            <a:r>
              <a:rPr sz="1100" spc="25" dirty="0">
                <a:latin typeface="MathJax_Main"/>
                <a:cs typeface="MathJax_Main"/>
              </a:rPr>
              <a:t>=</a:t>
            </a:r>
            <a:r>
              <a:rPr sz="1100" spc="45" dirty="0">
                <a:latin typeface="MathJax_Main"/>
                <a:cs typeface="MathJax_Main"/>
              </a:rPr>
              <a:t> </a:t>
            </a:r>
            <a:r>
              <a:rPr sz="1100" i="1" spc="-5" dirty="0">
                <a:latin typeface="Book Antiqua"/>
                <a:cs typeface="Book Antiqua"/>
              </a:rPr>
              <a:t>f	</a:t>
            </a:r>
            <a:r>
              <a:rPr sz="1100" spc="-35" dirty="0">
                <a:latin typeface="MathJax_Main"/>
                <a:cs typeface="MathJax_Main"/>
              </a:rPr>
              <a:t>(</a:t>
            </a:r>
            <a:r>
              <a:rPr sz="1100" i="1" spc="-35" dirty="0">
                <a:latin typeface="Arial"/>
                <a:cs typeface="Arial"/>
              </a:rPr>
              <a:t>θ</a:t>
            </a:r>
            <a:r>
              <a:rPr sz="1100" spc="-35" dirty="0">
                <a:latin typeface="Lucida Sans Unicode"/>
                <a:cs typeface="Lucida Sans Unicode"/>
              </a:rPr>
              <a:t>|</a:t>
            </a:r>
            <a:r>
              <a:rPr sz="1100" i="1" spc="-35" dirty="0">
                <a:latin typeface="Arial"/>
                <a:cs typeface="Arial"/>
              </a:rPr>
              <a:t>θ</a:t>
            </a:r>
            <a:r>
              <a:rPr sz="1100" spc="-35" dirty="0">
                <a:latin typeface="Book Antiqua"/>
                <a:cs typeface="Book Antiqua"/>
              </a:rPr>
              <a:t>, </a:t>
            </a:r>
            <a:r>
              <a:rPr sz="1100" i="1" spc="10" dirty="0">
                <a:latin typeface="Book Antiqua"/>
                <a:cs typeface="Book Antiqua"/>
              </a:rPr>
              <a:t>aH</a:t>
            </a:r>
            <a:r>
              <a:rPr sz="1100" spc="10" dirty="0">
                <a:latin typeface="MathJax_Main"/>
                <a:cs typeface="MathJax_Main"/>
              </a:rPr>
              <a:t>)</a:t>
            </a:r>
            <a:r>
              <a:rPr sz="1100" spc="10" dirty="0">
                <a:latin typeface="Arial"/>
                <a:cs typeface="Arial"/>
              </a:rPr>
              <a:t>,</a:t>
            </a:r>
            <a:r>
              <a:rPr sz="1100" spc="-10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where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9778" y="1195015"/>
            <a:ext cx="3537585" cy="75882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434340" indent="-120014">
              <a:lnSpc>
                <a:spcPct val="100000"/>
              </a:lnSpc>
              <a:spcBef>
                <a:spcPts val="135"/>
              </a:spcBef>
              <a:buClr>
                <a:srgbClr val="0072B2"/>
              </a:buClr>
              <a:buFont typeface="Arial"/>
              <a:buChar char="•"/>
              <a:tabLst>
                <a:tab pos="434975" algn="l"/>
              </a:tabLst>
            </a:pPr>
            <a:r>
              <a:rPr sz="1100" i="1" spc="-229" dirty="0">
                <a:latin typeface="Arial"/>
                <a:cs typeface="Arial"/>
              </a:rPr>
              <a:t>θ</a:t>
            </a:r>
            <a:r>
              <a:rPr sz="1650" spc="-345" baseline="12626" dirty="0">
                <a:latin typeface="Book Antiqua"/>
                <a:cs typeface="Book Antiqua"/>
              </a:rPr>
              <a:t>ˆ </a:t>
            </a:r>
            <a:r>
              <a:rPr sz="1100" spc="25" dirty="0">
                <a:latin typeface="MathJax_Main"/>
                <a:cs typeface="MathJax_Main"/>
              </a:rPr>
              <a:t>=</a:t>
            </a:r>
            <a:r>
              <a:rPr sz="1100" spc="65" dirty="0">
                <a:latin typeface="MathJax_Main"/>
                <a:cs typeface="MathJax_Main"/>
              </a:rPr>
              <a:t> </a:t>
            </a:r>
            <a:r>
              <a:rPr sz="1100" i="1" spc="-75" dirty="0">
                <a:latin typeface="Arial"/>
                <a:cs typeface="Arial"/>
              </a:rPr>
              <a:t>θ</a:t>
            </a:r>
            <a:r>
              <a:rPr sz="1650" spc="-112" baseline="12626" dirty="0">
                <a:latin typeface="Book Antiqua"/>
                <a:cs typeface="Book Antiqua"/>
              </a:rPr>
              <a:t>ˆ</a:t>
            </a:r>
            <a:r>
              <a:rPr sz="1200" i="1" spc="-112" baseline="-13888" dirty="0">
                <a:latin typeface="Book Antiqua"/>
                <a:cs typeface="Book Antiqua"/>
              </a:rPr>
              <a:t>MLE</a:t>
            </a:r>
            <a:r>
              <a:rPr sz="1100" spc="-75" dirty="0">
                <a:latin typeface="Arial"/>
                <a:cs typeface="Arial"/>
              </a:rPr>
              <a:t>,</a:t>
            </a:r>
            <a:endParaRPr sz="1100">
              <a:latin typeface="Arial"/>
              <a:cs typeface="Arial"/>
            </a:endParaRPr>
          </a:p>
          <a:p>
            <a:pPr marL="432434" indent="-118110">
              <a:lnSpc>
                <a:spcPct val="100000"/>
              </a:lnSpc>
              <a:spcBef>
                <a:spcPts val="885"/>
              </a:spcBef>
              <a:buClr>
                <a:srgbClr val="0072B2"/>
              </a:buClr>
              <a:buChar char="•"/>
              <a:tabLst>
                <a:tab pos="433070" algn="l"/>
              </a:tabLst>
            </a:pPr>
            <a:r>
              <a:rPr sz="1100" spc="-10" dirty="0">
                <a:latin typeface="Arial"/>
                <a:cs typeface="Arial"/>
              </a:rPr>
              <a:t>H </a:t>
            </a:r>
            <a:r>
              <a:rPr sz="1100" spc="-5" dirty="0">
                <a:latin typeface="Arial"/>
                <a:cs typeface="Arial"/>
              </a:rPr>
              <a:t>is </a:t>
            </a:r>
            <a:r>
              <a:rPr sz="1100" spc="-10" dirty="0">
                <a:latin typeface="Arial"/>
                <a:cs typeface="Arial"/>
              </a:rPr>
              <a:t>an </a:t>
            </a:r>
            <a:r>
              <a:rPr sz="1100" spc="-5" dirty="0">
                <a:latin typeface="Arial"/>
                <a:cs typeface="Arial"/>
              </a:rPr>
              <a:t>identity matrix </a:t>
            </a:r>
            <a:r>
              <a:rPr sz="1100" spc="-10" dirty="0">
                <a:latin typeface="Arial"/>
                <a:cs typeface="Arial"/>
              </a:rPr>
              <a:t>and </a:t>
            </a:r>
            <a:r>
              <a:rPr sz="1100" i="1" spc="-5" dirty="0">
                <a:latin typeface="Book Antiqua"/>
                <a:cs typeface="Book Antiqua"/>
              </a:rPr>
              <a:t>a </a:t>
            </a:r>
            <a:r>
              <a:rPr sz="1100" spc="-5" dirty="0">
                <a:latin typeface="Arial"/>
                <a:cs typeface="Arial"/>
              </a:rPr>
              <a:t>is </a:t>
            </a:r>
            <a:r>
              <a:rPr sz="1100" spc="-10" dirty="0">
                <a:latin typeface="Arial"/>
                <a:cs typeface="Arial"/>
              </a:rPr>
              <a:t>a </a:t>
            </a:r>
            <a:r>
              <a:rPr sz="1100" spc="-5" dirty="0">
                <a:latin typeface="Arial"/>
                <a:cs typeface="Arial"/>
              </a:rPr>
              <a:t>tuning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parameter.</a:t>
            </a:r>
            <a:endParaRPr sz="1100">
              <a:latin typeface="Arial"/>
              <a:cs typeface="Arial"/>
            </a:endParaRPr>
          </a:p>
          <a:p>
            <a:pPr marL="155575" indent="-118110">
              <a:lnSpc>
                <a:spcPct val="100000"/>
              </a:lnSpc>
              <a:spcBef>
                <a:spcPts val="885"/>
              </a:spcBef>
              <a:buClr>
                <a:srgbClr val="0072B2"/>
              </a:buClr>
              <a:buChar char="•"/>
              <a:tabLst>
                <a:tab pos="156210" algn="l"/>
              </a:tabLst>
            </a:pPr>
            <a:r>
              <a:rPr sz="1100" spc="-5" dirty="0">
                <a:latin typeface="Arial"/>
                <a:cs typeface="Arial"/>
              </a:rPr>
              <a:t>Accept </a:t>
            </a:r>
            <a:r>
              <a:rPr sz="1100" i="1" spc="-35" dirty="0">
                <a:latin typeface="Arial"/>
                <a:cs typeface="Arial"/>
              </a:rPr>
              <a:t>θ</a:t>
            </a:r>
            <a:r>
              <a:rPr sz="1200" i="1" spc="-52" baseline="27777" dirty="0">
                <a:latin typeface="Book Antiqua"/>
                <a:cs typeface="Book Antiqua"/>
              </a:rPr>
              <a:t>p </a:t>
            </a:r>
            <a:r>
              <a:rPr sz="1100" spc="-5" dirty="0">
                <a:latin typeface="Arial"/>
                <a:cs typeface="Arial"/>
              </a:rPr>
              <a:t>with probability </a:t>
            </a:r>
            <a:r>
              <a:rPr sz="1100" i="1" spc="-20" dirty="0">
                <a:latin typeface="Arial"/>
                <a:cs typeface="Arial"/>
              </a:rPr>
              <a:t>α</a:t>
            </a:r>
            <a:r>
              <a:rPr sz="1200" i="1" spc="-30" baseline="-13888" dirty="0">
                <a:latin typeface="Book Antiqua"/>
                <a:cs typeface="Book Antiqua"/>
              </a:rPr>
              <a:t>MH </a:t>
            </a:r>
            <a:r>
              <a:rPr sz="1100" spc="-15" dirty="0">
                <a:latin typeface="MathJax_Main"/>
                <a:cs typeface="MathJax_Main"/>
              </a:rPr>
              <a:t>(</a:t>
            </a:r>
            <a:r>
              <a:rPr sz="1100" i="1" spc="-15" dirty="0">
                <a:latin typeface="Arial"/>
                <a:cs typeface="Arial"/>
              </a:rPr>
              <a:t>θ</a:t>
            </a:r>
            <a:r>
              <a:rPr sz="1100" spc="-15" dirty="0">
                <a:latin typeface="Book Antiqua"/>
                <a:cs typeface="Book Antiqua"/>
              </a:rPr>
              <a:t>,</a:t>
            </a:r>
            <a:r>
              <a:rPr sz="1100" spc="-140" dirty="0">
                <a:latin typeface="Book Antiqua"/>
                <a:cs typeface="Book Antiqua"/>
              </a:rPr>
              <a:t> </a:t>
            </a:r>
            <a:r>
              <a:rPr sz="1100" i="1" dirty="0">
                <a:latin typeface="Arial"/>
                <a:cs typeface="Arial"/>
              </a:rPr>
              <a:t>θ</a:t>
            </a:r>
            <a:r>
              <a:rPr sz="1200" i="1" baseline="27777" dirty="0">
                <a:latin typeface="Book Antiqua"/>
                <a:cs typeface="Book Antiqua"/>
              </a:rPr>
              <a:t>p</a:t>
            </a:r>
            <a:r>
              <a:rPr sz="1100" dirty="0">
                <a:latin typeface="MathJax_Main"/>
                <a:cs typeface="MathJax_Main"/>
              </a:rPr>
              <a:t>)</a:t>
            </a:r>
            <a:r>
              <a:rPr sz="1100" dirty="0">
                <a:latin typeface="Arial"/>
                <a:cs typeface="Arial"/>
              </a:rPr>
              <a:t>,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87397" y="2171470"/>
            <a:ext cx="7620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i="1" spc="-5" dirty="0">
                <a:latin typeface="Book Antiqua"/>
                <a:cs typeface="Book Antiqua"/>
              </a:rPr>
              <a:t>p</a:t>
            </a:r>
            <a:endParaRPr sz="800">
              <a:latin typeface="Book Antiqua"/>
              <a:cs typeface="Book Antiqu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48828" y="2185539"/>
            <a:ext cx="1122045" cy="1987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1100" i="1" spc="-20" dirty="0">
                <a:latin typeface="Arial"/>
                <a:cs typeface="Arial"/>
              </a:rPr>
              <a:t>α</a:t>
            </a:r>
            <a:r>
              <a:rPr sz="1200" i="1" spc="-30" baseline="-13888" dirty="0">
                <a:latin typeface="Book Antiqua"/>
                <a:cs typeface="Book Antiqua"/>
              </a:rPr>
              <a:t>MH </a:t>
            </a:r>
            <a:r>
              <a:rPr sz="1100" spc="-15" dirty="0">
                <a:latin typeface="MathJax_Main"/>
                <a:cs typeface="MathJax_Main"/>
              </a:rPr>
              <a:t>(</a:t>
            </a:r>
            <a:r>
              <a:rPr sz="1100" i="1" spc="-15" dirty="0">
                <a:latin typeface="Arial"/>
                <a:cs typeface="Arial"/>
              </a:rPr>
              <a:t>θ</a:t>
            </a:r>
            <a:r>
              <a:rPr sz="1100" spc="-15" dirty="0">
                <a:latin typeface="Book Antiqua"/>
                <a:cs typeface="Book Antiqua"/>
              </a:rPr>
              <a:t>, </a:t>
            </a:r>
            <a:r>
              <a:rPr sz="1100" i="1" spc="-114" dirty="0">
                <a:latin typeface="Arial"/>
                <a:cs typeface="Arial"/>
              </a:rPr>
              <a:t>θ </a:t>
            </a:r>
            <a:r>
              <a:rPr sz="1100" spc="10" dirty="0">
                <a:latin typeface="MathJax_Main"/>
                <a:cs typeface="MathJax_Main"/>
              </a:rPr>
              <a:t>) </a:t>
            </a:r>
            <a:r>
              <a:rPr sz="1100" spc="25" dirty="0">
                <a:latin typeface="MathJax_Main"/>
                <a:cs typeface="MathJax_Main"/>
              </a:rPr>
              <a:t>=</a:t>
            </a:r>
            <a:r>
              <a:rPr sz="1100" spc="-15" dirty="0">
                <a:latin typeface="MathJax_Main"/>
                <a:cs typeface="MathJax_Main"/>
              </a:rPr>
              <a:t> </a:t>
            </a:r>
            <a:r>
              <a:rPr sz="1100" i="1" spc="-5" dirty="0">
                <a:latin typeface="Book Antiqua"/>
                <a:cs typeface="Book Antiqua"/>
              </a:rPr>
              <a:t>min</a:t>
            </a:r>
            <a:endParaRPr sz="1100">
              <a:latin typeface="Book Antiqua"/>
              <a:cs typeface="Book Antiqu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21482" y="1954376"/>
            <a:ext cx="13716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570" dirty="0">
                <a:latin typeface="Arial"/>
                <a:cs typeface="Arial"/>
              </a:rPr>
              <a:t>f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185998" y="2155671"/>
            <a:ext cx="9906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i="1" spc="-5" dirty="0">
                <a:latin typeface="Book Antiqua"/>
                <a:cs typeface="Book Antiqua"/>
              </a:rPr>
              <a:t>tr</a:t>
            </a:r>
            <a:endParaRPr sz="800">
              <a:latin typeface="Book Antiqua"/>
              <a:cs typeface="Book Antiqu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78034" y="2084602"/>
            <a:ext cx="67818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14325" algn="l"/>
                <a:tab pos="623570" algn="l"/>
              </a:tabLst>
            </a:pPr>
            <a:r>
              <a:rPr sz="800" i="1" spc="-5" dirty="0">
                <a:latin typeface="Book Antiqua"/>
                <a:cs typeface="Book Antiqua"/>
              </a:rPr>
              <a:t>p	p	c</a:t>
            </a:r>
            <a:endParaRPr sz="800">
              <a:latin typeface="Book Antiqua"/>
              <a:cs typeface="Book Antiqu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976930" y="2091749"/>
            <a:ext cx="1256030" cy="1987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00" i="1" spc="-5" dirty="0">
                <a:latin typeface="Book Antiqua"/>
                <a:cs typeface="Book Antiqua"/>
              </a:rPr>
              <a:t>f </a:t>
            </a:r>
            <a:r>
              <a:rPr sz="1100" spc="5" dirty="0">
                <a:latin typeface="MathJax_Main"/>
                <a:cs typeface="MathJax_Main"/>
              </a:rPr>
              <a:t>(</a:t>
            </a:r>
            <a:r>
              <a:rPr sz="1100" i="1" spc="5" dirty="0">
                <a:latin typeface="Book Antiqua"/>
                <a:cs typeface="Book Antiqua"/>
              </a:rPr>
              <a:t>Y </a:t>
            </a:r>
            <a:r>
              <a:rPr sz="1100" spc="-95" dirty="0">
                <a:latin typeface="Lucida Sans Unicode"/>
                <a:cs typeface="Lucida Sans Unicode"/>
              </a:rPr>
              <a:t>|</a:t>
            </a:r>
            <a:r>
              <a:rPr sz="1100" i="1" spc="-95" dirty="0">
                <a:latin typeface="Arial"/>
                <a:cs typeface="Arial"/>
              </a:rPr>
              <a:t>θ </a:t>
            </a:r>
            <a:r>
              <a:rPr sz="1100" spc="10" dirty="0">
                <a:latin typeface="MathJax_Main"/>
                <a:cs typeface="MathJax_Main"/>
              </a:rPr>
              <a:t>)</a:t>
            </a:r>
            <a:r>
              <a:rPr sz="1100" i="1" spc="10" dirty="0">
                <a:latin typeface="Book Antiqua"/>
                <a:cs typeface="Book Antiqua"/>
              </a:rPr>
              <a:t>f </a:t>
            </a:r>
            <a:r>
              <a:rPr sz="1100" spc="-40" dirty="0">
                <a:latin typeface="MathJax_Main"/>
                <a:cs typeface="MathJax_Main"/>
              </a:rPr>
              <a:t>(</a:t>
            </a:r>
            <a:r>
              <a:rPr sz="1100" i="1" spc="-40" dirty="0">
                <a:latin typeface="Arial"/>
                <a:cs typeface="Arial"/>
              </a:rPr>
              <a:t>θ </a:t>
            </a:r>
            <a:r>
              <a:rPr sz="1100" spc="-15" dirty="0">
                <a:latin typeface="MathJax_Main"/>
                <a:cs typeface="MathJax_Main"/>
              </a:rPr>
              <a:t>)</a:t>
            </a:r>
            <a:r>
              <a:rPr sz="1100" i="1" spc="-15" dirty="0">
                <a:latin typeface="Book Antiqua"/>
                <a:cs typeface="Book Antiqua"/>
              </a:rPr>
              <a:t>q</a:t>
            </a:r>
            <a:r>
              <a:rPr sz="1100" spc="-15" dirty="0">
                <a:latin typeface="MathJax_Main"/>
                <a:cs typeface="MathJax_Main"/>
              </a:rPr>
              <a:t>(</a:t>
            </a:r>
            <a:r>
              <a:rPr sz="1100" i="1" spc="-15" dirty="0">
                <a:latin typeface="Arial"/>
                <a:cs typeface="Arial"/>
              </a:rPr>
              <a:t>θ</a:t>
            </a:r>
            <a:r>
              <a:rPr sz="1100" i="1" spc="-30" dirty="0">
                <a:latin typeface="Arial"/>
                <a:cs typeface="Arial"/>
              </a:rPr>
              <a:t> </a:t>
            </a:r>
            <a:r>
              <a:rPr sz="1100" spc="-25" dirty="0">
                <a:latin typeface="Lucida Sans Unicode"/>
                <a:cs typeface="Lucida Sans Unicode"/>
              </a:rPr>
              <a:t>|</a:t>
            </a:r>
            <a:r>
              <a:rPr sz="1100" i="1" spc="-25" dirty="0">
                <a:latin typeface="Book Antiqua"/>
                <a:cs typeface="Book Antiqua"/>
              </a:rPr>
              <a:t>y</a:t>
            </a:r>
            <a:r>
              <a:rPr sz="1100" spc="-25" dirty="0">
                <a:latin typeface="MathJax_Main"/>
                <a:cs typeface="MathJax_Main"/>
              </a:rPr>
              <a:t>)</a:t>
            </a:r>
            <a:endParaRPr sz="1100">
              <a:latin typeface="MathJax_Main"/>
              <a:cs typeface="MathJax_Mai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989630" y="2307970"/>
            <a:ext cx="1232535" cy="0"/>
          </a:xfrm>
          <a:custGeom>
            <a:avLst/>
            <a:gdLst/>
            <a:ahLst/>
            <a:cxnLst/>
            <a:rect l="l" t="t" r="r" b="b"/>
            <a:pathLst>
              <a:path w="1232535">
                <a:moveTo>
                  <a:pt x="0" y="0"/>
                </a:moveTo>
                <a:lnTo>
                  <a:pt x="1232090" y="0"/>
                </a:lnTo>
              </a:path>
            </a:pathLst>
          </a:custGeom>
          <a:ln w="55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809341" y="2280585"/>
            <a:ext cx="1444625" cy="1987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1650" spc="-7" baseline="37878" dirty="0">
                <a:latin typeface="Book Antiqua"/>
                <a:cs typeface="Book Antiqua"/>
              </a:rPr>
              <a:t>1, </a:t>
            </a:r>
            <a:r>
              <a:rPr sz="1100" i="1" spc="-5" dirty="0">
                <a:latin typeface="Book Antiqua"/>
                <a:cs typeface="Book Antiqua"/>
              </a:rPr>
              <a:t>f </a:t>
            </a:r>
            <a:r>
              <a:rPr sz="1100" dirty="0">
                <a:latin typeface="MathJax_Main"/>
                <a:cs typeface="MathJax_Main"/>
              </a:rPr>
              <a:t>(</a:t>
            </a:r>
            <a:r>
              <a:rPr sz="1100" i="1" dirty="0">
                <a:latin typeface="Book Antiqua"/>
                <a:cs typeface="Book Antiqua"/>
              </a:rPr>
              <a:t>Y</a:t>
            </a:r>
            <a:r>
              <a:rPr sz="1200" i="1" baseline="-10416" dirty="0">
                <a:latin typeface="Book Antiqua"/>
                <a:cs typeface="Book Antiqua"/>
              </a:rPr>
              <a:t>tr</a:t>
            </a:r>
            <a:r>
              <a:rPr sz="1100" dirty="0">
                <a:latin typeface="Lucida Sans Unicode"/>
                <a:cs typeface="Lucida Sans Unicode"/>
              </a:rPr>
              <a:t>|</a:t>
            </a:r>
            <a:r>
              <a:rPr sz="1100" i="1" dirty="0">
                <a:latin typeface="Arial"/>
                <a:cs typeface="Arial"/>
              </a:rPr>
              <a:t>θ</a:t>
            </a:r>
            <a:r>
              <a:rPr sz="1200" i="1" baseline="20833" dirty="0">
                <a:latin typeface="Book Antiqua"/>
                <a:cs typeface="Book Antiqua"/>
              </a:rPr>
              <a:t>c</a:t>
            </a:r>
            <a:r>
              <a:rPr sz="1100" dirty="0">
                <a:latin typeface="MathJax_Main"/>
                <a:cs typeface="MathJax_Main"/>
              </a:rPr>
              <a:t>)</a:t>
            </a:r>
            <a:r>
              <a:rPr sz="1100" i="1" dirty="0">
                <a:latin typeface="Book Antiqua"/>
                <a:cs typeface="Book Antiqua"/>
              </a:rPr>
              <a:t>f</a:t>
            </a:r>
            <a:r>
              <a:rPr sz="1100" i="1" spc="-200" dirty="0">
                <a:latin typeface="Book Antiqua"/>
                <a:cs typeface="Book Antiqua"/>
              </a:rPr>
              <a:t> </a:t>
            </a:r>
            <a:r>
              <a:rPr sz="1100" dirty="0">
                <a:latin typeface="MathJax_Main"/>
                <a:cs typeface="MathJax_Main"/>
              </a:rPr>
              <a:t>(</a:t>
            </a:r>
            <a:r>
              <a:rPr sz="1100" i="1" dirty="0">
                <a:latin typeface="Arial"/>
                <a:cs typeface="Arial"/>
              </a:rPr>
              <a:t>θ</a:t>
            </a:r>
            <a:r>
              <a:rPr sz="1200" i="1" baseline="20833" dirty="0">
                <a:latin typeface="Book Antiqua"/>
                <a:cs typeface="Book Antiqua"/>
              </a:rPr>
              <a:t>c</a:t>
            </a:r>
            <a:r>
              <a:rPr sz="1100" dirty="0">
                <a:latin typeface="MathJax_Main"/>
                <a:cs typeface="MathJax_Main"/>
              </a:rPr>
              <a:t>)</a:t>
            </a:r>
            <a:r>
              <a:rPr sz="1100" i="1" dirty="0">
                <a:latin typeface="Book Antiqua"/>
                <a:cs typeface="Book Antiqua"/>
              </a:rPr>
              <a:t>q</a:t>
            </a:r>
            <a:r>
              <a:rPr sz="1100" dirty="0">
                <a:latin typeface="MathJax_Main"/>
                <a:cs typeface="MathJax_Main"/>
              </a:rPr>
              <a:t>(</a:t>
            </a:r>
            <a:r>
              <a:rPr sz="1100" i="1" dirty="0">
                <a:latin typeface="Arial"/>
                <a:cs typeface="Arial"/>
              </a:rPr>
              <a:t>θ</a:t>
            </a:r>
            <a:r>
              <a:rPr sz="1200" i="1" baseline="24305" dirty="0">
                <a:latin typeface="Book Antiqua"/>
                <a:cs typeface="Book Antiqua"/>
              </a:rPr>
              <a:t>p</a:t>
            </a:r>
            <a:r>
              <a:rPr sz="1100" dirty="0">
                <a:latin typeface="Lucida Sans Unicode"/>
                <a:cs typeface="Lucida Sans Unicode"/>
              </a:rPr>
              <a:t>|</a:t>
            </a:r>
            <a:r>
              <a:rPr sz="1100" i="1" dirty="0">
                <a:latin typeface="Book Antiqua"/>
                <a:cs typeface="Book Antiqua"/>
              </a:rPr>
              <a:t>y</a:t>
            </a:r>
            <a:r>
              <a:rPr sz="1100" dirty="0">
                <a:latin typeface="MathJax_Main"/>
                <a:cs typeface="MathJax_Main"/>
              </a:rPr>
              <a:t>)</a:t>
            </a:r>
            <a:endParaRPr sz="1100">
              <a:latin typeface="MathJax_Main"/>
              <a:cs typeface="MathJax_Mai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25925" y="1954376"/>
            <a:ext cx="13716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570" dirty="0">
                <a:latin typeface="Arial"/>
                <a:cs typeface="Arial"/>
              </a:rPr>
              <a:t> 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77532" y="2616401"/>
            <a:ext cx="231648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1100" spc="-5" dirty="0">
                <a:latin typeface="Arial"/>
                <a:cs typeface="Arial"/>
              </a:rPr>
              <a:t>otherwise repeat the current </a:t>
            </a:r>
            <a:r>
              <a:rPr sz="1100" spc="-15" dirty="0">
                <a:latin typeface="Arial"/>
                <a:cs typeface="Arial"/>
              </a:rPr>
              <a:t>value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i="1" spc="-35" dirty="0">
                <a:latin typeface="Arial"/>
                <a:cs typeface="Arial"/>
              </a:rPr>
              <a:t>θ</a:t>
            </a:r>
            <a:r>
              <a:rPr sz="1200" i="1" spc="-52" baseline="27777" dirty="0">
                <a:latin typeface="Book Antiqua"/>
                <a:cs typeface="Book Antiqua"/>
              </a:rPr>
              <a:t>c</a:t>
            </a:r>
            <a:endParaRPr sz="1200" baseline="27777">
              <a:latin typeface="Book Antiqua"/>
              <a:cs typeface="Book Antiqu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98549" y="2946498"/>
            <a:ext cx="1226820" cy="101600"/>
            <a:chOff x="498549" y="2946498"/>
            <a:chExt cx="1226820" cy="101600"/>
          </a:xfrm>
        </p:grpSpPr>
        <p:sp>
          <p:nvSpPr>
            <p:cNvPr id="21" name="object 21"/>
            <p:cNvSpPr/>
            <p:nvPr/>
          </p:nvSpPr>
          <p:spPr>
            <a:xfrm>
              <a:off x="498549" y="2946498"/>
              <a:ext cx="1226820" cy="101600"/>
            </a:xfrm>
            <a:custGeom>
              <a:avLst/>
              <a:gdLst/>
              <a:ahLst/>
              <a:cxnLst/>
              <a:rect l="l" t="t" r="r" b="b"/>
              <a:pathLst>
                <a:path w="1226820" h="101600">
                  <a:moveTo>
                    <a:pt x="1175851" y="0"/>
                  </a:moveTo>
                  <a:lnTo>
                    <a:pt x="50610" y="0"/>
                  </a:lnTo>
                  <a:lnTo>
                    <a:pt x="30959" y="3993"/>
                  </a:lnTo>
                  <a:lnTo>
                    <a:pt x="14866" y="14866"/>
                  </a:lnTo>
                  <a:lnTo>
                    <a:pt x="3993" y="30959"/>
                  </a:lnTo>
                  <a:lnTo>
                    <a:pt x="0" y="50610"/>
                  </a:lnTo>
                  <a:lnTo>
                    <a:pt x="3993" y="70262"/>
                  </a:lnTo>
                  <a:lnTo>
                    <a:pt x="14866" y="86354"/>
                  </a:lnTo>
                  <a:lnTo>
                    <a:pt x="30959" y="97228"/>
                  </a:lnTo>
                  <a:lnTo>
                    <a:pt x="50610" y="101221"/>
                  </a:lnTo>
                  <a:lnTo>
                    <a:pt x="1175851" y="101221"/>
                  </a:lnTo>
                  <a:lnTo>
                    <a:pt x="1195502" y="97228"/>
                  </a:lnTo>
                  <a:lnTo>
                    <a:pt x="1211595" y="86354"/>
                  </a:lnTo>
                  <a:lnTo>
                    <a:pt x="1222469" y="70262"/>
                  </a:lnTo>
                  <a:lnTo>
                    <a:pt x="1226462" y="50610"/>
                  </a:lnTo>
                  <a:lnTo>
                    <a:pt x="1222469" y="30959"/>
                  </a:lnTo>
                  <a:lnTo>
                    <a:pt x="1211595" y="14866"/>
                  </a:lnTo>
                  <a:lnTo>
                    <a:pt x="1195502" y="3993"/>
                  </a:lnTo>
                  <a:lnTo>
                    <a:pt x="1175851" y="0"/>
                  </a:lnTo>
                  <a:close/>
                </a:path>
              </a:pathLst>
            </a:custGeom>
            <a:solidFill>
              <a:srgbClr val="0072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55548" y="2977971"/>
              <a:ext cx="25400" cy="38100"/>
            </a:xfrm>
            <a:custGeom>
              <a:avLst/>
              <a:gdLst/>
              <a:ahLst/>
              <a:cxnLst/>
              <a:rect l="l" t="t" r="r" b="b"/>
              <a:pathLst>
                <a:path w="25400" h="38100">
                  <a:moveTo>
                    <a:pt x="0" y="0"/>
                  </a:moveTo>
                  <a:lnTo>
                    <a:pt x="0" y="38100"/>
                  </a:lnTo>
                  <a:lnTo>
                    <a:pt x="25400" y="190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500716" y="2933806"/>
            <a:ext cx="122237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u="sng" spc="-5" dirty="0">
                <a:solidFill>
                  <a:srgbClr val="FFFFFF"/>
                </a:solidFill>
                <a:uFill>
                  <a:solidFill>
                    <a:srgbClr val="0072B2"/>
                  </a:solidFill>
                </a:uFill>
                <a:latin typeface="Times New Roman"/>
                <a:cs typeface="Times New Roman"/>
                <a:hlinkClick r:id="rId2" action="ppaction://hlinksldjump"/>
              </a:rPr>
              <a:t>    </a:t>
            </a:r>
            <a:r>
              <a:rPr sz="600" u="sng" spc="30" dirty="0">
                <a:solidFill>
                  <a:srgbClr val="FFFFFF"/>
                </a:solidFill>
                <a:uFill>
                  <a:solidFill>
                    <a:srgbClr val="0072B2"/>
                  </a:solidFill>
                </a:uFill>
                <a:latin typeface="Times New Roman"/>
                <a:cs typeface="Times New Roman"/>
                <a:hlinkClick r:id="rId2" action="ppaction://hlinksldjump"/>
              </a:rPr>
              <a:t> </a:t>
            </a:r>
            <a:r>
              <a:rPr sz="600" u="sng" spc="-5" dirty="0">
                <a:solidFill>
                  <a:srgbClr val="FFFFFF"/>
                </a:solidFill>
                <a:uFill>
                  <a:solidFill>
                    <a:srgbClr val="0072B2"/>
                  </a:solidFill>
                </a:uFill>
                <a:latin typeface="Arial"/>
                <a:cs typeface="Arial"/>
                <a:hlinkClick r:id="rId2" action="ppaction://hlinksldjump"/>
              </a:rPr>
              <a:t>MCMC Algorithm and</a:t>
            </a:r>
            <a:r>
              <a:rPr sz="600" u="sng" spc="-20" dirty="0">
                <a:solidFill>
                  <a:srgbClr val="FFFFFF"/>
                </a:solidFill>
                <a:uFill>
                  <a:solidFill>
                    <a:srgbClr val="0072B2"/>
                  </a:solidFill>
                </a:u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u="sng" spc="-5" dirty="0">
                <a:solidFill>
                  <a:srgbClr val="FFFFFF"/>
                </a:solidFill>
                <a:uFill>
                  <a:solidFill>
                    <a:srgbClr val="0072B2"/>
                  </a:solidFill>
                </a:uFill>
                <a:latin typeface="Arial"/>
                <a:cs typeface="Arial"/>
                <a:hlinkClick r:id="rId2" action="ppaction://hlinksldjump"/>
              </a:rPr>
              <a:t>Inference</a:t>
            </a:r>
            <a:r>
              <a:rPr sz="600" u="sng" spc="-55" dirty="0">
                <a:solidFill>
                  <a:srgbClr val="FFFFFF"/>
                </a:solidFill>
                <a:uFill>
                  <a:solidFill>
                    <a:srgbClr val="0072B2"/>
                  </a:solidFill>
                </a:uFill>
                <a:latin typeface="Arial"/>
                <a:cs typeface="Arial"/>
                <a:hlinkClick r:id="rId2" action="ppaction://hlinksldjump"/>
              </a:rPr>
              <a:t> </a:t>
            </a:r>
            <a:endParaRPr sz="6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472950" y="3128395"/>
            <a:ext cx="262255" cy="11938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r>
              <a:rPr sz="600" spc="-5" dirty="0">
                <a:latin typeface="Arial"/>
                <a:cs typeface="Arial"/>
              </a:rPr>
              <a:t>8</a:t>
            </a:r>
            <a:r>
              <a:rPr sz="600" spc="-8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/</a:t>
            </a:r>
            <a:r>
              <a:rPr sz="600" spc="-8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14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14"/>
            <a:ext cx="3707129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15" dirty="0"/>
              <a:t>Prior Hyperparameters and </a:t>
            </a:r>
            <a:r>
              <a:rPr spc="-15" dirty="0"/>
              <a:t>Tuning</a:t>
            </a:r>
            <a:r>
              <a:rPr spc="25" dirty="0"/>
              <a:t> </a:t>
            </a:r>
            <a:r>
              <a:rPr spc="5" dirty="0"/>
              <a:t>Parameter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85178" y="543558"/>
            <a:ext cx="1723389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0175" indent="-118110">
              <a:lnSpc>
                <a:spcPct val="100000"/>
              </a:lnSpc>
              <a:spcBef>
                <a:spcPts val="90"/>
              </a:spcBef>
              <a:buClr>
                <a:srgbClr val="0072B2"/>
              </a:buClr>
              <a:buChar char="•"/>
              <a:tabLst>
                <a:tab pos="130810" algn="l"/>
              </a:tabLst>
            </a:pPr>
            <a:r>
              <a:rPr sz="1100" spc="-5" dirty="0">
                <a:latin typeface="Arial"/>
                <a:cs typeface="Arial"/>
              </a:rPr>
              <a:t>Diffuse Prior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distributions: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260728" y="952114"/>
          <a:ext cx="3517265" cy="3947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1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4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1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90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9209">
                <a:tc>
                  <a:txBody>
                    <a:bodyPr/>
                    <a:lstStyle/>
                    <a:p>
                      <a:pPr marL="75565">
                        <a:lnSpc>
                          <a:spcPts val="1260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Parameter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26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Distribution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ts val="126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Prior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Mean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ts val="126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Prior Std.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Dev.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499">
                <a:tc>
                  <a:txBody>
                    <a:bodyPr/>
                    <a:lstStyle/>
                    <a:p>
                      <a:pPr marL="77470">
                        <a:lnSpc>
                          <a:spcPts val="1310"/>
                        </a:lnSpc>
                        <a:spcBef>
                          <a:spcPts val="204"/>
                        </a:spcBef>
                      </a:pPr>
                      <a:r>
                        <a:rPr sz="1100" i="1" dirty="0">
                          <a:latin typeface="Arial"/>
                          <a:cs typeface="Arial"/>
                        </a:rPr>
                        <a:t>ψ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310"/>
                        </a:lnSpc>
                        <a:spcBef>
                          <a:spcPts val="204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Normal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ts val="1310"/>
                        </a:lnSpc>
                        <a:spcBef>
                          <a:spcPts val="204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ts val="1310"/>
                        </a:lnSpc>
                        <a:spcBef>
                          <a:spcPts val="204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300276" y="1277872"/>
            <a:ext cx="20764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1650" i="1" spc="-30" baseline="-20202" dirty="0">
                <a:latin typeface="Arial"/>
                <a:cs typeface="Arial"/>
              </a:rPr>
              <a:t>σ</a:t>
            </a:r>
            <a:r>
              <a:rPr sz="800" spc="-20" dirty="0">
                <a:latin typeface="Book Antiqua"/>
                <a:cs typeface="Book Antiqua"/>
              </a:rPr>
              <a:t>2</a:t>
            </a:r>
            <a:endParaRPr sz="800">
              <a:latin typeface="Book Antiqua"/>
              <a:cs typeface="Book Antiqu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15578" y="1328164"/>
            <a:ext cx="518159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Gamma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85101" y="1328164"/>
            <a:ext cx="17970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90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33753" y="1328164"/>
            <a:ext cx="17970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22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79119" y="2075243"/>
            <a:ext cx="284480" cy="16510"/>
          </a:xfrm>
          <a:custGeom>
            <a:avLst/>
            <a:gdLst/>
            <a:ahLst/>
            <a:cxnLst/>
            <a:rect l="l" t="t" r="r" b="b"/>
            <a:pathLst>
              <a:path w="284480" h="16510">
                <a:moveTo>
                  <a:pt x="284022" y="0"/>
                </a:moveTo>
                <a:lnTo>
                  <a:pt x="0" y="0"/>
                </a:lnTo>
                <a:lnTo>
                  <a:pt x="0" y="16484"/>
                </a:lnTo>
                <a:lnTo>
                  <a:pt x="284022" y="16484"/>
                </a:lnTo>
                <a:lnTo>
                  <a:pt x="2840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94752" y="2075243"/>
            <a:ext cx="284480" cy="16510"/>
          </a:xfrm>
          <a:custGeom>
            <a:avLst/>
            <a:gdLst/>
            <a:ahLst/>
            <a:cxnLst/>
            <a:rect l="l" t="t" r="r" b="b"/>
            <a:pathLst>
              <a:path w="284480" h="16510">
                <a:moveTo>
                  <a:pt x="284022" y="0"/>
                </a:moveTo>
                <a:lnTo>
                  <a:pt x="0" y="0"/>
                </a:lnTo>
                <a:lnTo>
                  <a:pt x="0" y="16484"/>
                </a:lnTo>
                <a:lnTo>
                  <a:pt x="284022" y="16484"/>
                </a:lnTo>
                <a:lnTo>
                  <a:pt x="2840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02335" y="1940482"/>
            <a:ext cx="85344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777875" algn="l"/>
              </a:tabLst>
            </a:pPr>
            <a:r>
              <a:rPr sz="1100" spc="185" dirty="0">
                <a:latin typeface="Arial"/>
                <a:cs typeface="Arial"/>
              </a:rPr>
              <a:t> 	</a:t>
            </a:r>
            <a:r>
              <a:rPr sz="1100" spc="-65" dirty="0">
                <a:latin typeface="Arial"/>
                <a:cs typeface="Arial"/>
              </a:rPr>
              <a:t>.,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76287" y="2075762"/>
            <a:ext cx="505459" cy="19177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90"/>
              </a:spcBef>
            </a:pPr>
            <a:r>
              <a:rPr sz="800" i="1" spc="-5" dirty="0">
                <a:latin typeface="Book Antiqua"/>
                <a:cs typeface="Book Antiqua"/>
              </a:rPr>
              <a:t>J </a:t>
            </a:r>
            <a:r>
              <a:rPr sz="800" i="1" spc="-85" dirty="0">
                <a:latin typeface="Book Antiqua"/>
                <a:cs typeface="Book Antiqua"/>
              </a:rPr>
              <a:t>ele</a:t>
            </a:r>
            <a:r>
              <a:rPr sz="1200" i="1" spc="-97" baseline="72916" dirty="0">
                <a:latin typeface="Book Antiqua"/>
                <a:cs typeface="Book Antiqua"/>
              </a:rPr>
              <a:t> </a:t>
            </a:r>
            <a:r>
              <a:rPr sz="800" i="1" spc="-355" dirty="0">
                <a:latin typeface="Book Antiqua"/>
                <a:cs typeface="Book Antiqua"/>
              </a:rPr>
              <a:t>m</a:t>
            </a:r>
            <a:r>
              <a:rPr sz="1200" i="1" spc="187" baseline="72916" dirty="0">
                <a:latin typeface="Book Antiqua"/>
                <a:cs typeface="Book Antiqua"/>
              </a:rPr>
              <a:t> </a:t>
            </a:r>
            <a:r>
              <a:rPr sz="800" i="1" spc="-5" dirty="0">
                <a:latin typeface="Book Antiqua"/>
                <a:cs typeface="Book Antiqua"/>
              </a:rPr>
              <a:t>ents</a:t>
            </a:r>
            <a:endParaRPr sz="800">
              <a:latin typeface="Book Antiqua"/>
              <a:cs typeface="Book Antiqu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85178" y="1858882"/>
            <a:ext cx="1579880" cy="1987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30175" indent="-118110">
              <a:lnSpc>
                <a:spcPct val="100000"/>
              </a:lnSpc>
              <a:spcBef>
                <a:spcPts val="135"/>
              </a:spcBef>
              <a:buClr>
                <a:srgbClr val="0072B2"/>
              </a:buClr>
              <a:buFont typeface="Arial"/>
              <a:buChar char="•"/>
              <a:tabLst>
                <a:tab pos="130810" algn="l"/>
              </a:tabLst>
            </a:pPr>
            <a:r>
              <a:rPr sz="1100" i="1" spc="-5" dirty="0">
                <a:latin typeface="Book Antiqua"/>
                <a:cs typeface="Book Antiqua"/>
              </a:rPr>
              <a:t>a</a:t>
            </a:r>
            <a:r>
              <a:rPr sz="1100" i="1" spc="25" dirty="0">
                <a:latin typeface="Book Antiqua"/>
                <a:cs typeface="Book Antiqua"/>
              </a:rPr>
              <a:t> </a:t>
            </a:r>
            <a:r>
              <a:rPr sz="1100" spc="25" dirty="0">
                <a:latin typeface="MathJax_Main"/>
                <a:cs typeface="MathJax_Main"/>
              </a:rPr>
              <a:t>=</a:t>
            </a:r>
            <a:r>
              <a:rPr sz="1100" spc="40" dirty="0">
                <a:latin typeface="MathJax_Main"/>
                <a:cs typeface="MathJax_Main"/>
              </a:rPr>
              <a:t> </a:t>
            </a:r>
            <a:r>
              <a:rPr sz="1100" dirty="0">
                <a:latin typeface="MathJax_Main"/>
                <a:cs typeface="MathJax_Main"/>
              </a:rPr>
              <a:t>[</a:t>
            </a:r>
            <a:r>
              <a:rPr sz="1100" dirty="0">
                <a:latin typeface="Book Antiqua"/>
                <a:cs typeface="Book Antiqua"/>
              </a:rPr>
              <a:t>0.1,</a:t>
            </a:r>
            <a:r>
              <a:rPr sz="1100" spc="-105" dirty="0">
                <a:latin typeface="Book Antiqua"/>
                <a:cs typeface="Book Antiqua"/>
              </a:rPr>
              <a:t> </a:t>
            </a:r>
            <a:r>
              <a:rPr sz="1100" spc="-5" dirty="0">
                <a:latin typeface="Book Antiqua"/>
                <a:cs typeface="Book Antiqua"/>
              </a:rPr>
              <a:t>0.1,</a:t>
            </a:r>
            <a:r>
              <a:rPr sz="1100" spc="-100" dirty="0">
                <a:latin typeface="Book Antiqua"/>
                <a:cs typeface="Book Antiqua"/>
              </a:rPr>
              <a:t> </a:t>
            </a:r>
            <a:r>
              <a:rPr sz="1100" spc="-5" dirty="0">
                <a:latin typeface="Book Antiqua"/>
                <a:cs typeface="Book Antiqua"/>
              </a:rPr>
              <a:t>...,</a:t>
            </a:r>
            <a:r>
              <a:rPr sz="1100" spc="-105" dirty="0">
                <a:latin typeface="Book Antiqua"/>
                <a:cs typeface="Book Antiqua"/>
              </a:rPr>
              <a:t> </a:t>
            </a:r>
            <a:r>
              <a:rPr sz="1100" spc="-5" dirty="0">
                <a:latin typeface="Book Antiqua"/>
                <a:cs typeface="Book Antiqua"/>
              </a:rPr>
              <a:t>0.1,</a:t>
            </a:r>
            <a:r>
              <a:rPr sz="1100" spc="-100" dirty="0">
                <a:latin typeface="Book Antiqua"/>
                <a:cs typeface="Book Antiqua"/>
              </a:rPr>
              <a:t> </a:t>
            </a:r>
            <a:r>
              <a:rPr sz="1100" dirty="0">
                <a:latin typeface="Book Antiqua"/>
                <a:cs typeface="Book Antiqua"/>
              </a:rPr>
              <a:t>0.01</a:t>
            </a:r>
            <a:r>
              <a:rPr sz="1100" dirty="0">
                <a:latin typeface="MathJax_Main"/>
                <a:cs typeface="MathJax_Main"/>
              </a:rPr>
              <a:t>]</a:t>
            </a:r>
            <a:endParaRPr sz="1100">
              <a:latin typeface="MathJax_Main"/>
              <a:cs typeface="MathJax_Mai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98549" y="2672077"/>
            <a:ext cx="1226820" cy="101600"/>
            <a:chOff x="498549" y="2672077"/>
            <a:chExt cx="1226820" cy="101600"/>
          </a:xfrm>
        </p:grpSpPr>
        <p:sp>
          <p:nvSpPr>
            <p:cNvPr id="15" name="object 15"/>
            <p:cNvSpPr/>
            <p:nvPr/>
          </p:nvSpPr>
          <p:spPr>
            <a:xfrm>
              <a:off x="498549" y="2672077"/>
              <a:ext cx="1226820" cy="101600"/>
            </a:xfrm>
            <a:custGeom>
              <a:avLst/>
              <a:gdLst/>
              <a:ahLst/>
              <a:cxnLst/>
              <a:rect l="l" t="t" r="r" b="b"/>
              <a:pathLst>
                <a:path w="1226820" h="101600">
                  <a:moveTo>
                    <a:pt x="1175851" y="0"/>
                  </a:moveTo>
                  <a:lnTo>
                    <a:pt x="50610" y="0"/>
                  </a:lnTo>
                  <a:lnTo>
                    <a:pt x="30959" y="3993"/>
                  </a:lnTo>
                  <a:lnTo>
                    <a:pt x="14866" y="14866"/>
                  </a:lnTo>
                  <a:lnTo>
                    <a:pt x="3993" y="30959"/>
                  </a:lnTo>
                  <a:lnTo>
                    <a:pt x="0" y="50610"/>
                  </a:lnTo>
                  <a:lnTo>
                    <a:pt x="3993" y="70262"/>
                  </a:lnTo>
                  <a:lnTo>
                    <a:pt x="14866" y="86354"/>
                  </a:lnTo>
                  <a:lnTo>
                    <a:pt x="30959" y="97228"/>
                  </a:lnTo>
                  <a:lnTo>
                    <a:pt x="50610" y="101221"/>
                  </a:lnTo>
                  <a:lnTo>
                    <a:pt x="1175851" y="101221"/>
                  </a:lnTo>
                  <a:lnTo>
                    <a:pt x="1195502" y="97228"/>
                  </a:lnTo>
                  <a:lnTo>
                    <a:pt x="1211595" y="86354"/>
                  </a:lnTo>
                  <a:lnTo>
                    <a:pt x="1222469" y="70262"/>
                  </a:lnTo>
                  <a:lnTo>
                    <a:pt x="1226462" y="50610"/>
                  </a:lnTo>
                  <a:lnTo>
                    <a:pt x="1222469" y="30959"/>
                  </a:lnTo>
                  <a:lnTo>
                    <a:pt x="1211595" y="14866"/>
                  </a:lnTo>
                  <a:lnTo>
                    <a:pt x="1195502" y="3993"/>
                  </a:lnTo>
                  <a:lnTo>
                    <a:pt x="1175851" y="0"/>
                  </a:lnTo>
                  <a:close/>
                </a:path>
              </a:pathLst>
            </a:custGeom>
            <a:solidFill>
              <a:srgbClr val="0072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55548" y="2703537"/>
              <a:ext cx="25400" cy="38100"/>
            </a:xfrm>
            <a:custGeom>
              <a:avLst/>
              <a:gdLst/>
              <a:ahLst/>
              <a:cxnLst/>
              <a:rect l="l" t="t" r="r" b="b"/>
              <a:pathLst>
                <a:path w="25400" h="38100">
                  <a:moveTo>
                    <a:pt x="0" y="0"/>
                  </a:moveTo>
                  <a:lnTo>
                    <a:pt x="0" y="38100"/>
                  </a:lnTo>
                  <a:lnTo>
                    <a:pt x="25400" y="190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00716" y="2659372"/>
            <a:ext cx="122237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u="sng" spc="-5" dirty="0">
                <a:solidFill>
                  <a:srgbClr val="FFFFFF"/>
                </a:solidFill>
                <a:uFill>
                  <a:solidFill>
                    <a:srgbClr val="0072B2"/>
                  </a:solidFill>
                </a:uFill>
                <a:latin typeface="Times New Roman"/>
                <a:cs typeface="Times New Roman"/>
                <a:hlinkClick r:id="rId2" action="ppaction://hlinksldjump"/>
              </a:rPr>
              <a:t>    </a:t>
            </a:r>
            <a:r>
              <a:rPr sz="600" u="sng" spc="30" dirty="0">
                <a:solidFill>
                  <a:srgbClr val="FFFFFF"/>
                </a:solidFill>
                <a:uFill>
                  <a:solidFill>
                    <a:srgbClr val="0072B2"/>
                  </a:solidFill>
                </a:uFill>
                <a:latin typeface="Times New Roman"/>
                <a:cs typeface="Times New Roman"/>
                <a:hlinkClick r:id="rId2" action="ppaction://hlinksldjump"/>
              </a:rPr>
              <a:t> </a:t>
            </a:r>
            <a:r>
              <a:rPr sz="600" u="sng" spc="-5" dirty="0">
                <a:solidFill>
                  <a:srgbClr val="FFFFFF"/>
                </a:solidFill>
                <a:uFill>
                  <a:solidFill>
                    <a:srgbClr val="0072B2"/>
                  </a:solidFill>
                </a:uFill>
                <a:latin typeface="Arial"/>
                <a:cs typeface="Arial"/>
                <a:hlinkClick r:id="rId2" action="ppaction://hlinksldjump"/>
              </a:rPr>
              <a:t>MCMC Algorithm and</a:t>
            </a:r>
            <a:r>
              <a:rPr sz="600" u="sng" spc="-20" dirty="0">
                <a:solidFill>
                  <a:srgbClr val="FFFFFF"/>
                </a:solidFill>
                <a:uFill>
                  <a:solidFill>
                    <a:srgbClr val="0072B2"/>
                  </a:solidFill>
                </a:u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u="sng" spc="-5" dirty="0">
                <a:solidFill>
                  <a:srgbClr val="FFFFFF"/>
                </a:solidFill>
                <a:uFill>
                  <a:solidFill>
                    <a:srgbClr val="0072B2"/>
                  </a:solidFill>
                </a:uFill>
                <a:latin typeface="Arial"/>
                <a:cs typeface="Arial"/>
                <a:hlinkClick r:id="rId2" action="ppaction://hlinksldjump"/>
              </a:rPr>
              <a:t>Inference</a:t>
            </a:r>
            <a:r>
              <a:rPr sz="600" u="sng" spc="-55" dirty="0">
                <a:solidFill>
                  <a:srgbClr val="FFFFFF"/>
                </a:solidFill>
                <a:uFill>
                  <a:solidFill>
                    <a:srgbClr val="0072B2"/>
                  </a:solidFill>
                </a:uFill>
                <a:latin typeface="Arial"/>
                <a:cs typeface="Arial"/>
                <a:hlinkClick r:id="rId2" action="ppaction://hlinksldjump"/>
              </a:rPr>
              <a:t> </a:t>
            </a:r>
            <a:endParaRPr sz="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472950" y="3128395"/>
            <a:ext cx="262255" cy="11938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r>
              <a:rPr sz="600" spc="-5" dirty="0">
                <a:latin typeface="Arial"/>
                <a:cs typeface="Arial"/>
              </a:rPr>
              <a:t>9</a:t>
            </a:r>
            <a:r>
              <a:rPr sz="600" spc="-8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/</a:t>
            </a:r>
            <a:r>
              <a:rPr sz="600" spc="-8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14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14"/>
            <a:ext cx="130429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10" dirty="0"/>
              <a:t>All </a:t>
            </a:r>
            <a:r>
              <a:rPr spc="15" dirty="0"/>
              <a:t>Other</a:t>
            </a:r>
            <a:r>
              <a:rPr spc="-50" dirty="0"/>
              <a:t> </a:t>
            </a:r>
            <a:r>
              <a:rPr spc="15" dirty="0"/>
              <a:t>Series</a:t>
            </a:r>
          </a:p>
        </p:txBody>
      </p:sp>
      <p:sp>
        <p:nvSpPr>
          <p:cNvPr id="3" name="object 3"/>
          <p:cNvSpPr/>
          <p:nvPr/>
        </p:nvSpPr>
        <p:spPr>
          <a:xfrm>
            <a:off x="300046" y="643555"/>
            <a:ext cx="5184775" cy="0"/>
          </a:xfrm>
          <a:custGeom>
            <a:avLst/>
            <a:gdLst/>
            <a:ahLst/>
            <a:cxnLst/>
            <a:rect l="l" t="t" r="r" b="b"/>
            <a:pathLst>
              <a:path w="5184775">
                <a:moveTo>
                  <a:pt x="0" y="0"/>
                </a:moveTo>
                <a:lnTo>
                  <a:pt x="5184340" y="0"/>
                </a:lnTo>
              </a:path>
            </a:pathLst>
          </a:custGeom>
          <a:ln w="70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839344" y="648293"/>
            <a:ext cx="544195" cy="131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00" spc="-5" dirty="0">
                <a:latin typeface="Arial"/>
                <a:cs typeface="Arial"/>
              </a:rPr>
              <a:t>Rhode</a:t>
            </a:r>
            <a:r>
              <a:rPr sz="700" spc="-6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Island</a:t>
            </a:r>
            <a:endParaRPr sz="7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94395" y="648293"/>
            <a:ext cx="389890" cy="131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00" spc="-10" dirty="0">
                <a:latin typeface="Arial"/>
                <a:cs typeface="Arial"/>
              </a:rPr>
              <a:t>Ma</a:t>
            </a:r>
            <a:r>
              <a:rPr sz="700" spc="15" dirty="0">
                <a:latin typeface="Arial"/>
                <a:cs typeface="Arial"/>
              </a:rPr>
              <a:t>r</a:t>
            </a:r>
            <a:r>
              <a:rPr sz="700" spc="-5" dirty="0">
                <a:latin typeface="Arial"/>
                <a:cs typeface="Arial"/>
              </a:rPr>
              <a:t>yland</a:t>
            </a:r>
            <a:endParaRPr sz="7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66862" y="648293"/>
            <a:ext cx="401320" cy="131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00" spc="-10" dirty="0">
                <a:latin typeface="Arial"/>
                <a:cs typeface="Arial"/>
              </a:rPr>
              <a:t>Nebraska</a:t>
            </a:r>
            <a:endParaRPr sz="7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39767" y="648293"/>
            <a:ext cx="211454" cy="131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00" spc="-5" dirty="0">
                <a:latin typeface="Arial"/>
                <a:cs typeface="Arial"/>
              </a:rPr>
              <a:t>Ohio</a:t>
            </a:r>
            <a:endParaRPr sz="700">
              <a:latin typeface="Arial"/>
              <a:cs typeface="Arial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300046" y="798670"/>
          <a:ext cx="5184768" cy="8541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72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9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90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90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90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90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90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908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529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700" spc="-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7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latin typeface="Arial"/>
                          <a:cs typeface="Arial"/>
                        </a:rPr>
                        <a:t>year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700" spc="-5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7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latin typeface="Arial"/>
                          <a:cs typeface="Arial"/>
                        </a:rPr>
                        <a:t>year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700" spc="-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7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latin typeface="Arial"/>
                          <a:cs typeface="Arial"/>
                        </a:rPr>
                        <a:t>year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700" spc="-5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7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latin typeface="Arial"/>
                          <a:cs typeface="Arial"/>
                        </a:rPr>
                        <a:t>year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700" spc="-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7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latin typeface="Arial"/>
                          <a:cs typeface="Arial"/>
                        </a:rPr>
                        <a:t>year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700" spc="-5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7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latin typeface="Arial"/>
                          <a:cs typeface="Arial"/>
                        </a:rPr>
                        <a:t>year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700" spc="-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7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latin typeface="Arial"/>
                          <a:cs typeface="Arial"/>
                        </a:rPr>
                        <a:t>year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700" spc="-5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7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latin typeface="Arial"/>
                          <a:cs typeface="Arial"/>
                        </a:rPr>
                        <a:t>year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435">
                <a:tc>
                  <a:txBody>
                    <a:bodyPr/>
                    <a:lstStyle/>
                    <a:p>
                      <a:pPr marL="47625">
                        <a:lnSpc>
                          <a:spcPts val="800"/>
                        </a:lnSpc>
                        <a:spcBef>
                          <a:spcPts val="110"/>
                        </a:spcBef>
                      </a:pPr>
                      <a:r>
                        <a:rPr sz="700" spc="-20" dirty="0">
                          <a:latin typeface="Arial"/>
                          <a:cs typeface="Arial"/>
                        </a:rPr>
                        <a:t>Per </a:t>
                      </a:r>
                      <a:r>
                        <a:rPr sz="700" spc="-5" dirty="0">
                          <a:latin typeface="Arial"/>
                          <a:cs typeface="Arial"/>
                        </a:rPr>
                        <a:t>capita personal</a:t>
                      </a:r>
                      <a:r>
                        <a:rPr sz="7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5" dirty="0">
                          <a:latin typeface="Arial"/>
                          <a:cs typeface="Arial"/>
                        </a:rPr>
                        <a:t>income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3970" marB="0"/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ts val="800"/>
                        </a:lnSpc>
                        <a:spcBef>
                          <a:spcPts val="110"/>
                        </a:spcBef>
                      </a:pPr>
                      <a:r>
                        <a:rPr sz="700" spc="-5" dirty="0">
                          <a:latin typeface="Arial"/>
                          <a:cs typeface="Arial"/>
                        </a:rPr>
                        <a:t>0.765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ts val="800"/>
                        </a:lnSpc>
                        <a:spcBef>
                          <a:spcPts val="110"/>
                        </a:spcBef>
                      </a:pPr>
                      <a:r>
                        <a:rPr sz="700" spc="-5" dirty="0">
                          <a:latin typeface="Arial"/>
                          <a:cs typeface="Arial"/>
                        </a:rPr>
                        <a:t>0.753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ts val="800"/>
                        </a:lnSpc>
                        <a:spcBef>
                          <a:spcPts val="110"/>
                        </a:spcBef>
                      </a:pPr>
                      <a:r>
                        <a:rPr sz="700" spc="-5" dirty="0">
                          <a:latin typeface="Arial"/>
                          <a:cs typeface="Arial"/>
                        </a:rPr>
                        <a:t>0.071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ts val="800"/>
                        </a:lnSpc>
                        <a:spcBef>
                          <a:spcPts val="110"/>
                        </a:spcBef>
                      </a:pPr>
                      <a:r>
                        <a:rPr sz="700" spc="-5" dirty="0">
                          <a:latin typeface="Arial"/>
                          <a:cs typeface="Arial"/>
                        </a:rPr>
                        <a:t>0.205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ts val="800"/>
                        </a:lnSpc>
                        <a:spcBef>
                          <a:spcPts val="110"/>
                        </a:spcBef>
                      </a:pPr>
                      <a:r>
                        <a:rPr sz="700" spc="-5" dirty="0">
                          <a:latin typeface="Arial"/>
                          <a:cs typeface="Arial"/>
                        </a:rPr>
                        <a:t>0.083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ts val="800"/>
                        </a:lnSpc>
                        <a:spcBef>
                          <a:spcPts val="110"/>
                        </a:spcBef>
                      </a:pPr>
                      <a:r>
                        <a:rPr sz="700" spc="-5" dirty="0">
                          <a:latin typeface="Arial"/>
                          <a:cs typeface="Arial"/>
                        </a:rPr>
                        <a:t>0.017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ts val="800"/>
                        </a:lnSpc>
                        <a:spcBef>
                          <a:spcPts val="110"/>
                        </a:spcBef>
                      </a:pPr>
                      <a:r>
                        <a:rPr sz="700" spc="-5" dirty="0">
                          <a:latin typeface="Arial"/>
                          <a:cs typeface="Arial"/>
                        </a:rPr>
                        <a:t>0.684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ts val="800"/>
                        </a:lnSpc>
                        <a:spcBef>
                          <a:spcPts val="110"/>
                        </a:spcBef>
                      </a:pPr>
                      <a:r>
                        <a:rPr sz="700" spc="-5" dirty="0">
                          <a:latin typeface="Arial"/>
                          <a:cs typeface="Arial"/>
                        </a:rPr>
                        <a:t>0.806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233">
                <a:tc>
                  <a:txBody>
                    <a:bodyPr/>
                    <a:lstStyle/>
                    <a:p>
                      <a:pPr marL="47625">
                        <a:lnSpc>
                          <a:spcPts val="760"/>
                        </a:lnSpc>
                      </a:pPr>
                      <a:r>
                        <a:rPr sz="700" spc="-5" dirty="0">
                          <a:latin typeface="Arial"/>
                          <a:cs typeface="Arial"/>
                        </a:rPr>
                        <a:t>All mortgages past</a:t>
                      </a:r>
                      <a:r>
                        <a:rPr sz="7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5" dirty="0">
                          <a:latin typeface="Arial"/>
                          <a:cs typeface="Arial"/>
                        </a:rPr>
                        <a:t>due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ts val="760"/>
                        </a:lnSpc>
                      </a:pPr>
                      <a:r>
                        <a:rPr sz="700" spc="-5" dirty="0">
                          <a:latin typeface="Arial"/>
                          <a:cs typeface="Arial"/>
                        </a:rPr>
                        <a:t>1.000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ts val="760"/>
                        </a:lnSpc>
                      </a:pPr>
                      <a:r>
                        <a:rPr sz="700" spc="-5" dirty="0">
                          <a:latin typeface="Arial"/>
                          <a:cs typeface="Arial"/>
                        </a:rPr>
                        <a:t>1.000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ts val="760"/>
                        </a:lnSpc>
                      </a:pPr>
                      <a:r>
                        <a:rPr sz="700" spc="-5" dirty="0">
                          <a:latin typeface="Arial"/>
                          <a:cs typeface="Arial"/>
                        </a:rPr>
                        <a:t>0.340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ts val="760"/>
                        </a:lnSpc>
                      </a:pPr>
                      <a:r>
                        <a:rPr sz="700" spc="-5" dirty="0">
                          <a:latin typeface="Arial"/>
                          <a:cs typeface="Arial"/>
                        </a:rPr>
                        <a:t>0.027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ts val="760"/>
                        </a:lnSpc>
                      </a:pPr>
                      <a:r>
                        <a:rPr sz="700" spc="-5" dirty="0">
                          <a:latin typeface="Arial"/>
                          <a:cs typeface="Arial"/>
                        </a:rPr>
                        <a:t>0.034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ts val="760"/>
                        </a:lnSpc>
                      </a:pPr>
                      <a:r>
                        <a:rPr sz="700" spc="-5" dirty="0">
                          <a:latin typeface="Arial"/>
                          <a:cs typeface="Arial"/>
                        </a:rPr>
                        <a:t>0.000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ts val="760"/>
                        </a:lnSpc>
                      </a:pPr>
                      <a:r>
                        <a:rPr sz="700" spc="-5" dirty="0">
                          <a:latin typeface="Arial"/>
                          <a:cs typeface="Arial"/>
                        </a:rPr>
                        <a:t>0.053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ts val="760"/>
                        </a:lnSpc>
                      </a:pPr>
                      <a:r>
                        <a:rPr sz="700" spc="-5" dirty="0">
                          <a:latin typeface="Arial"/>
                          <a:cs typeface="Arial"/>
                        </a:rPr>
                        <a:t>0.005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233">
                <a:tc>
                  <a:txBody>
                    <a:bodyPr/>
                    <a:lstStyle/>
                    <a:p>
                      <a:pPr marL="47625">
                        <a:lnSpc>
                          <a:spcPts val="760"/>
                        </a:lnSpc>
                      </a:pPr>
                      <a:r>
                        <a:rPr sz="700" spc="-5" dirty="0">
                          <a:latin typeface="Arial"/>
                          <a:cs typeface="Arial"/>
                        </a:rPr>
                        <a:t>CredAbility Consumer Distress</a:t>
                      </a:r>
                      <a:r>
                        <a:rPr sz="700" spc="-10" dirty="0">
                          <a:latin typeface="Arial"/>
                          <a:cs typeface="Arial"/>
                        </a:rPr>
                        <a:t> Index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ts val="760"/>
                        </a:lnSpc>
                      </a:pPr>
                      <a:r>
                        <a:rPr sz="700" spc="-5" dirty="0">
                          <a:latin typeface="Arial"/>
                          <a:cs typeface="Arial"/>
                        </a:rPr>
                        <a:t>0.999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ts val="760"/>
                        </a:lnSpc>
                      </a:pPr>
                      <a:r>
                        <a:rPr sz="700" spc="-5" dirty="0">
                          <a:latin typeface="Arial"/>
                          <a:cs typeface="Arial"/>
                        </a:rPr>
                        <a:t>1.000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ts val="760"/>
                        </a:lnSpc>
                      </a:pPr>
                      <a:r>
                        <a:rPr sz="700" spc="-5" dirty="0">
                          <a:latin typeface="Arial"/>
                          <a:cs typeface="Arial"/>
                        </a:rPr>
                        <a:t>1.000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ts val="760"/>
                        </a:lnSpc>
                      </a:pPr>
                      <a:r>
                        <a:rPr sz="700" spc="-5" dirty="0">
                          <a:latin typeface="Arial"/>
                          <a:cs typeface="Arial"/>
                        </a:rPr>
                        <a:t>1.000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ts val="760"/>
                        </a:lnSpc>
                      </a:pPr>
                      <a:r>
                        <a:rPr sz="700" spc="-5" dirty="0">
                          <a:latin typeface="Arial"/>
                          <a:cs typeface="Arial"/>
                        </a:rPr>
                        <a:t>0.081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ts val="760"/>
                        </a:lnSpc>
                      </a:pPr>
                      <a:r>
                        <a:rPr sz="700" spc="-5" dirty="0">
                          <a:latin typeface="Arial"/>
                          <a:cs typeface="Arial"/>
                        </a:rPr>
                        <a:t>0.001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ts val="760"/>
                        </a:lnSpc>
                      </a:pPr>
                      <a:r>
                        <a:rPr sz="700" spc="-5" dirty="0">
                          <a:latin typeface="Arial"/>
                          <a:cs typeface="Arial"/>
                        </a:rPr>
                        <a:t>0.380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ts val="760"/>
                        </a:lnSpc>
                      </a:pPr>
                      <a:r>
                        <a:rPr sz="700" spc="-5" dirty="0">
                          <a:latin typeface="Arial"/>
                          <a:cs typeface="Arial"/>
                        </a:rPr>
                        <a:t>0.007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233">
                <a:tc>
                  <a:txBody>
                    <a:bodyPr/>
                    <a:lstStyle/>
                    <a:p>
                      <a:pPr marL="47625">
                        <a:lnSpc>
                          <a:spcPts val="760"/>
                        </a:lnSpc>
                      </a:pPr>
                      <a:r>
                        <a:rPr sz="700" spc="-5" dirty="0">
                          <a:latin typeface="Arial"/>
                          <a:cs typeface="Arial"/>
                        </a:rPr>
                        <a:t>Bankruptcy filings per capita </a:t>
                      </a:r>
                      <a:r>
                        <a:rPr sz="700" spc="-15" dirty="0">
                          <a:latin typeface="Arial"/>
                          <a:cs typeface="Arial"/>
                        </a:rPr>
                        <a:t>(Per </a:t>
                      </a:r>
                      <a:r>
                        <a:rPr sz="700" spc="-5" dirty="0">
                          <a:latin typeface="Arial"/>
                          <a:cs typeface="Arial"/>
                        </a:rPr>
                        <a:t>thous</a:t>
                      </a:r>
                      <a:r>
                        <a:rPr sz="7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5" dirty="0">
                          <a:latin typeface="Arial"/>
                          <a:cs typeface="Arial"/>
                        </a:rPr>
                        <a:t>people)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ts val="760"/>
                        </a:lnSpc>
                      </a:pPr>
                      <a:r>
                        <a:rPr sz="700" spc="-5" dirty="0">
                          <a:latin typeface="Arial"/>
                          <a:cs typeface="Arial"/>
                        </a:rPr>
                        <a:t>0.999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ts val="760"/>
                        </a:lnSpc>
                      </a:pPr>
                      <a:r>
                        <a:rPr sz="700" spc="-5" dirty="0">
                          <a:latin typeface="Arial"/>
                          <a:cs typeface="Arial"/>
                        </a:rPr>
                        <a:t>0.998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ts val="760"/>
                        </a:lnSpc>
                      </a:pPr>
                      <a:r>
                        <a:rPr sz="700" spc="-5" dirty="0">
                          <a:latin typeface="Arial"/>
                          <a:cs typeface="Arial"/>
                        </a:rPr>
                        <a:t>0.172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ts val="760"/>
                        </a:lnSpc>
                      </a:pPr>
                      <a:r>
                        <a:rPr sz="700" spc="-5" dirty="0">
                          <a:latin typeface="Arial"/>
                          <a:cs typeface="Arial"/>
                        </a:rPr>
                        <a:t>0.796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ts val="760"/>
                        </a:lnSpc>
                      </a:pPr>
                      <a:r>
                        <a:rPr sz="700" spc="-5" dirty="0">
                          <a:latin typeface="Arial"/>
                          <a:cs typeface="Arial"/>
                        </a:rPr>
                        <a:t>0.985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ts val="760"/>
                        </a:lnSpc>
                      </a:pPr>
                      <a:r>
                        <a:rPr sz="700" spc="-5" dirty="0">
                          <a:latin typeface="Arial"/>
                          <a:cs typeface="Arial"/>
                        </a:rPr>
                        <a:t>0.204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ts val="760"/>
                        </a:lnSpc>
                      </a:pPr>
                      <a:r>
                        <a:rPr sz="700" spc="-5" dirty="0">
                          <a:latin typeface="Arial"/>
                          <a:cs typeface="Arial"/>
                        </a:rPr>
                        <a:t>0.003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ts val="760"/>
                        </a:lnSpc>
                      </a:pPr>
                      <a:r>
                        <a:rPr sz="700" spc="-5" dirty="0">
                          <a:latin typeface="Arial"/>
                          <a:cs typeface="Arial"/>
                        </a:rPr>
                        <a:t>0.003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9233">
                <a:tc>
                  <a:txBody>
                    <a:bodyPr/>
                    <a:lstStyle/>
                    <a:p>
                      <a:pPr marL="47625">
                        <a:lnSpc>
                          <a:spcPts val="760"/>
                        </a:lnSpc>
                      </a:pPr>
                      <a:r>
                        <a:rPr sz="700" spc="-5" dirty="0">
                          <a:latin typeface="Arial"/>
                          <a:cs typeface="Arial"/>
                        </a:rPr>
                        <a:t>Business Bankruptcy filings per capita </a:t>
                      </a:r>
                      <a:r>
                        <a:rPr sz="700" spc="-15" dirty="0">
                          <a:latin typeface="Arial"/>
                          <a:cs typeface="Arial"/>
                        </a:rPr>
                        <a:t>(Per </a:t>
                      </a:r>
                      <a:r>
                        <a:rPr sz="700" spc="-5" dirty="0">
                          <a:latin typeface="Arial"/>
                          <a:cs typeface="Arial"/>
                        </a:rPr>
                        <a:t>thous people)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ts val="760"/>
                        </a:lnSpc>
                      </a:pPr>
                      <a:r>
                        <a:rPr sz="700" spc="-5" dirty="0">
                          <a:latin typeface="Arial"/>
                          <a:cs typeface="Arial"/>
                        </a:rPr>
                        <a:t>1.000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ts val="760"/>
                        </a:lnSpc>
                      </a:pPr>
                      <a:r>
                        <a:rPr sz="700" spc="-5" dirty="0">
                          <a:latin typeface="Arial"/>
                          <a:cs typeface="Arial"/>
                        </a:rPr>
                        <a:t>1.000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ts val="760"/>
                        </a:lnSpc>
                      </a:pPr>
                      <a:r>
                        <a:rPr sz="700" spc="-5" dirty="0">
                          <a:latin typeface="Arial"/>
                          <a:cs typeface="Arial"/>
                        </a:rPr>
                        <a:t>0.000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ts val="760"/>
                        </a:lnSpc>
                      </a:pPr>
                      <a:r>
                        <a:rPr sz="700" spc="-5" dirty="0">
                          <a:latin typeface="Arial"/>
                          <a:cs typeface="Arial"/>
                        </a:rPr>
                        <a:t>0.000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ts val="760"/>
                        </a:lnSpc>
                      </a:pPr>
                      <a:r>
                        <a:rPr sz="700" spc="-5" dirty="0">
                          <a:latin typeface="Arial"/>
                          <a:cs typeface="Arial"/>
                        </a:rPr>
                        <a:t>1.000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ts val="760"/>
                        </a:lnSpc>
                      </a:pPr>
                      <a:r>
                        <a:rPr sz="700" spc="-5" dirty="0">
                          <a:latin typeface="Arial"/>
                          <a:cs typeface="Arial"/>
                        </a:rPr>
                        <a:t>1.000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ts val="760"/>
                        </a:lnSpc>
                      </a:pPr>
                      <a:r>
                        <a:rPr sz="700" spc="-5" dirty="0">
                          <a:latin typeface="Arial"/>
                          <a:cs typeface="Arial"/>
                        </a:rPr>
                        <a:t>0.000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ts val="760"/>
                        </a:lnSpc>
                      </a:pPr>
                      <a:r>
                        <a:rPr sz="700" spc="-5" dirty="0">
                          <a:latin typeface="Arial"/>
                          <a:cs typeface="Arial"/>
                        </a:rPr>
                        <a:t>0.000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5919">
                <a:tc>
                  <a:txBody>
                    <a:bodyPr/>
                    <a:lstStyle/>
                    <a:p>
                      <a:pPr marL="47625">
                        <a:lnSpc>
                          <a:spcPts val="800"/>
                        </a:lnSpc>
                      </a:pPr>
                      <a:r>
                        <a:rPr sz="700" spc="-10" dirty="0">
                          <a:latin typeface="Arial"/>
                          <a:cs typeface="Arial"/>
                        </a:rPr>
                        <a:t>Nonbusiness </a:t>
                      </a:r>
                      <a:r>
                        <a:rPr sz="700" spc="-5" dirty="0">
                          <a:latin typeface="Arial"/>
                          <a:cs typeface="Arial"/>
                        </a:rPr>
                        <a:t>Bankruptcy filings per capita </a:t>
                      </a:r>
                      <a:r>
                        <a:rPr sz="700" spc="-15" dirty="0">
                          <a:latin typeface="Arial"/>
                          <a:cs typeface="Arial"/>
                        </a:rPr>
                        <a:t>(Per </a:t>
                      </a:r>
                      <a:r>
                        <a:rPr sz="700" spc="-5" dirty="0">
                          <a:latin typeface="Arial"/>
                          <a:cs typeface="Arial"/>
                        </a:rPr>
                        <a:t>thous</a:t>
                      </a:r>
                      <a:r>
                        <a:rPr sz="7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5" dirty="0">
                          <a:latin typeface="Arial"/>
                          <a:cs typeface="Arial"/>
                        </a:rPr>
                        <a:t>people)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ts val="800"/>
                        </a:lnSpc>
                      </a:pPr>
                      <a:r>
                        <a:rPr sz="700" spc="-5" dirty="0">
                          <a:latin typeface="Arial"/>
                          <a:cs typeface="Arial"/>
                        </a:rPr>
                        <a:t>0.999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ts val="800"/>
                        </a:lnSpc>
                      </a:pPr>
                      <a:r>
                        <a:rPr sz="700" spc="-5" dirty="0">
                          <a:latin typeface="Arial"/>
                          <a:cs typeface="Arial"/>
                        </a:rPr>
                        <a:t>0.998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ts val="800"/>
                        </a:lnSpc>
                      </a:pPr>
                      <a:r>
                        <a:rPr sz="700" spc="-5" dirty="0">
                          <a:latin typeface="Arial"/>
                          <a:cs typeface="Arial"/>
                        </a:rPr>
                        <a:t>0.454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ts val="800"/>
                        </a:lnSpc>
                      </a:pPr>
                      <a:r>
                        <a:rPr sz="700" spc="-5" dirty="0">
                          <a:latin typeface="Arial"/>
                          <a:cs typeface="Arial"/>
                        </a:rPr>
                        <a:t>0.245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ts val="800"/>
                        </a:lnSpc>
                      </a:pPr>
                      <a:r>
                        <a:rPr sz="700" spc="-5" dirty="0">
                          <a:latin typeface="Arial"/>
                          <a:cs typeface="Arial"/>
                        </a:rPr>
                        <a:t>0.991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ts val="800"/>
                        </a:lnSpc>
                      </a:pPr>
                      <a:r>
                        <a:rPr sz="700" spc="-5" dirty="0">
                          <a:latin typeface="Arial"/>
                          <a:cs typeface="Arial"/>
                        </a:rPr>
                        <a:t>0.005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ts val="800"/>
                        </a:lnSpc>
                      </a:pPr>
                      <a:r>
                        <a:rPr sz="700" spc="-5" dirty="0">
                          <a:latin typeface="Arial"/>
                          <a:cs typeface="Arial"/>
                        </a:rPr>
                        <a:t>0.000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ts val="800"/>
                        </a:lnSpc>
                      </a:pPr>
                      <a:r>
                        <a:rPr sz="700" spc="-5" dirty="0">
                          <a:latin typeface="Arial"/>
                          <a:cs typeface="Arial"/>
                        </a:rPr>
                        <a:t>0.000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1122069" y="1900247"/>
            <a:ext cx="3540125" cy="0"/>
          </a:xfrm>
          <a:custGeom>
            <a:avLst/>
            <a:gdLst/>
            <a:ahLst/>
            <a:cxnLst/>
            <a:rect l="l" t="t" r="r" b="b"/>
            <a:pathLst>
              <a:path w="3540125">
                <a:moveTo>
                  <a:pt x="0" y="0"/>
                </a:moveTo>
                <a:lnTo>
                  <a:pt x="3539863" y="0"/>
                </a:lnTo>
              </a:path>
            </a:pathLst>
          </a:custGeom>
          <a:ln w="69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061258" y="1904698"/>
            <a:ext cx="535305" cy="12953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50" spc="15" dirty="0">
                <a:latin typeface="Arial"/>
                <a:cs typeface="Arial"/>
              </a:rPr>
              <a:t>Rhode</a:t>
            </a:r>
            <a:r>
              <a:rPr sz="650" spc="-35" dirty="0">
                <a:latin typeface="Arial"/>
                <a:cs typeface="Arial"/>
              </a:rPr>
              <a:t> </a:t>
            </a:r>
            <a:r>
              <a:rPr sz="650" spc="10" dirty="0">
                <a:latin typeface="Arial"/>
                <a:cs typeface="Arial"/>
              </a:rPr>
              <a:t>Island</a:t>
            </a:r>
            <a:endParaRPr sz="6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03583" y="1904698"/>
            <a:ext cx="384175" cy="12953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50" spc="20" dirty="0">
                <a:latin typeface="Arial"/>
                <a:cs typeface="Arial"/>
              </a:rPr>
              <a:t>Ma</a:t>
            </a:r>
            <a:r>
              <a:rPr sz="650" spc="30" dirty="0">
                <a:latin typeface="Arial"/>
                <a:cs typeface="Arial"/>
              </a:rPr>
              <a:t>r</a:t>
            </a:r>
            <a:r>
              <a:rPr sz="650" spc="10" dirty="0">
                <a:latin typeface="Arial"/>
                <a:cs typeface="Arial"/>
              </a:rPr>
              <a:t>yland</a:t>
            </a:r>
            <a:endParaRPr sz="6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64714" y="1904698"/>
            <a:ext cx="394970" cy="12953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50" spc="15" dirty="0">
                <a:latin typeface="Arial"/>
                <a:cs typeface="Arial"/>
              </a:rPr>
              <a:t>Neb</a:t>
            </a:r>
            <a:r>
              <a:rPr sz="650" dirty="0">
                <a:latin typeface="Arial"/>
                <a:cs typeface="Arial"/>
              </a:rPr>
              <a:t>r</a:t>
            </a:r>
            <a:r>
              <a:rPr sz="650" spc="15" dirty="0">
                <a:latin typeface="Arial"/>
                <a:cs typeface="Arial"/>
              </a:rPr>
              <a:t>aska</a:t>
            </a:r>
            <a:endParaRPr sz="6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24592" y="1904698"/>
            <a:ext cx="208279" cy="12953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50" spc="15" dirty="0">
                <a:latin typeface="Arial"/>
                <a:cs typeface="Arial"/>
              </a:rPr>
              <a:t>Ohio</a:t>
            </a:r>
            <a:endParaRPr sz="65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995369" y="2052747"/>
            <a:ext cx="2667000" cy="0"/>
          </a:xfrm>
          <a:custGeom>
            <a:avLst/>
            <a:gdLst/>
            <a:ahLst/>
            <a:cxnLst/>
            <a:rect l="l" t="t" r="r" b="b"/>
            <a:pathLst>
              <a:path w="2667000">
                <a:moveTo>
                  <a:pt x="0" y="0"/>
                </a:moveTo>
                <a:lnTo>
                  <a:pt x="266656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95369" y="2203091"/>
            <a:ext cx="2667000" cy="0"/>
          </a:xfrm>
          <a:custGeom>
            <a:avLst/>
            <a:gdLst/>
            <a:ahLst/>
            <a:cxnLst/>
            <a:rect l="l" t="t" r="r" b="b"/>
            <a:pathLst>
              <a:path w="2667000">
                <a:moveTo>
                  <a:pt x="0" y="0"/>
                </a:moveTo>
                <a:lnTo>
                  <a:pt x="266656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156752" y="2008459"/>
            <a:ext cx="3470910" cy="43370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885825">
              <a:lnSpc>
                <a:spcPct val="100000"/>
              </a:lnSpc>
              <a:spcBef>
                <a:spcPts val="495"/>
              </a:spcBef>
            </a:pPr>
            <a:r>
              <a:rPr sz="650" spc="15" dirty="0">
                <a:latin typeface="Arial"/>
                <a:cs typeface="Arial"/>
              </a:rPr>
              <a:t>2 </a:t>
            </a:r>
            <a:r>
              <a:rPr sz="650" spc="10" dirty="0">
                <a:latin typeface="Arial"/>
                <a:cs typeface="Arial"/>
              </a:rPr>
              <a:t>year    </a:t>
            </a:r>
            <a:r>
              <a:rPr sz="650" spc="15" dirty="0">
                <a:latin typeface="Arial"/>
                <a:cs typeface="Arial"/>
              </a:rPr>
              <a:t>5 </a:t>
            </a:r>
            <a:r>
              <a:rPr sz="650" spc="10" dirty="0">
                <a:latin typeface="Arial"/>
                <a:cs typeface="Arial"/>
              </a:rPr>
              <a:t>year  </a:t>
            </a:r>
            <a:r>
              <a:rPr sz="650" spc="200" dirty="0">
                <a:latin typeface="Arial"/>
                <a:cs typeface="Arial"/>
              </a:rPr>
              <a:t> </a:t>
            </a:r>
            <a:r>
              <a:rPr sz="650" spc="15" dirty="0">
                <a:latin typeface="Arial"/>
                <a:cs typeface="Arial"/>
              </a:rPr>
              <a:t>2 </a:t>
            </a:r>
            <a:r>
              <a:rPr sz="650" spc="10" dirty="0">
                <a:latin typeface="Arial"/>
                <a:cs typeface="Arial"/>
              </a:rPr>
              <a:t>year    </a:t>
            </a:r>
            <a:r>
              <a:rPr sz="650" spc="15" dirty="0">
                <a:latin typeface="Arial"/>
                <a:cs typeface="Arial"/>
              </a:rPr>
              <a:t>5 </a:t>
            </a:r>
            <a:r>
              <a:rPr sz="650" spc="10" dirty="0">
                <a:latin typeface="Arial"/>
                <a:cs typeface="Arial"/>
              </a:rPr>
              <a:t>year    </a:t>
            </a:r>
            <a:r>
              <a:rPr sz="650" spc="15" dirty="0">
                <a:latin typeface="Arial"/>
                <a:cs typeface="Arial"/>
              </a:rPr>
              <a:t>2 </a:t>
            </a:r>
            <a:r>
              <a:rPr sz="650" spc="10" dirty="0">
                <a:latin typeface="Arial"/>
                <a:cs typeface="Arial"/>
              </a:rPr>
              <a:t>year    </a:t>
            </a:r>
            <a:r>
              <a:rPr sz="650" spc="15" dirty="0">
                <a:latin typeface="Arial"/>
                <a:cs typeface="Arial"/>
              </a:rPr>
              <a:t>5 </a:t>
            </a:r>
            <a:r>
              <a:rPr sz="650" spc="10" dirty="0">
                <a:latin typeface="Arial"/>
                <a:cs typeface="Arial"/>
              </a:rPr>
              <a:t>year    </a:t>
            </a:r>
            <a:r>
              <a:rPr sz="650" spc="15" dirty="0">
                <a:latin typeface="Arial"/>
                <a:cs typeface="Arial"/>
              </a:rPr>
              <a:t>2 </a:t>
            </a:r>
            <a:r>
              <a:rPr sz="650" spc="10" dirty="0">
                <a:latin typeface="Arial"/>
                <a:cs typeface="Arial"/>
              </a:rPr>
              <a:t>year </a:t>
            </a:r>
            <a:r>
              <a:rPr sz="650" spc="125" dirty="0">
                <a:latin typeface="Arial"/>
                <a:cs typeface="Arial"/>
              </a:rPr>
              <a:t> </a:t>
            </a:r>
            <a:r>
              <a:rPr sz="650" spc="15" dirty="0">
                <a:latin typeface="Arial"/>
                <a:cs typeface="Arial"/>
              </a:rPr>
              <a:t>5 </a:t>
            </a:r>
            <a:r>
              <a:rPr sz="650" spc="10" dirty="0">
                <a:latin typeface="Arial"/>
                <a:cs typeface="Arial"/>
              </a:rPr>
              <a:t>year</a:t>
            </a:r>
            <a:endParaRPr sz="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  <a:tabLst>
                <a:tab pos="908050" algn="l"/>
              </a:tabLst>
            </a:pPr>
            <a:r>
              <a:rPr sz="650" spc="10" dirty="0">
                <a:latin typeface="Arial"/>
                <a:cs typeface="Arial"/>
              </a:rPr>
              <a:t>Employment	</a:t>
            </a:r>
            <a:r>
              <a:rPr sz="650" spc="15" dirty="0">
                <a:latin typeface="Arial"/>
                <a:cs typeface="Arial"/>
              </a:rPr>
              <a:t>0.892     0.939     0.304     0.256     0.228     0.261     0.316 </a:t>
            </a:r>
            <a:r>
              <a:rPr sz="650" spc="95" dirty="0">
                <a:latin typeface="Arial"/>
                <a:cs typeface="Arial"/>
              </a:rPr>
              <a:t> </a:t>
            </a:r>
            <a:r>
              <a:rPr sz="650" spc="15" dirty="0">
                <a:latin typeface="Arial"/>
                <a:cs typeface="Arial"/>
              </a:rPr>
              <a:t>0.200</a:t>
            </a:r>
            <a:endParaRPr sz="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650" spc="15" dirty="0">
                <a:latin typeface="Arial"/>
                <a:cs typeface="Arial"/>
              </a:rPr>
              <a:t>Gross </a:t>
            </a:r>
            <a:r>
              <a:rPr sz="650" spc="10" dirty="0">
                <a:latin typeface="Arial"/>
                <a:cs typeface="Arial"/>
              </a:rPr>
              <a:t>State </a:t>
            </a:r>
            <a:r>
              <a:rPr sz="650" spc="15" dirty="0">
                <a:latin typeface="Arial"/>
                <a:cs typeface="Arial"/>
              </a:rPr>
              <a:t>Product     0.742     0.791     0.386     0.318     0.643     0.704     0.327 </a:t>
            </a:r>
            <a:r>
              <a:rPr sz="650" spc="50" dirty="0">
                <a:latin typeface="Arial"/>
                <a:cs typeface="Arial"/>
              </a:rPr>
              <a:t> </a:t>
            </a:r>
            <a:r>
              <a:rPr sz="650" spc="15" dirty="0">
                <a:latin typeface="Arial"/>
                <a:cs typeface="Arial"/>
              </a:rPr>
              <a:t>0.588</a:t>
            </a:r>
            <a:endParaRPr sz="65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122069" y="2462983"/>
            <a:ext cx="3540125" cy="0"/>
          </a:xfrm>
          <a:custGeom>
            <a:avLst/>
            <a:gdLst/>
            <a:ahLst/>
            <a:cxnLst/>
            <a:rect l="l" t="t" r="r" b="b"/>
            <a:pathLst>
              <a:path w="3540125">
                <a:moveTo>
                  <a:pt x="0" y="0"/>
                </a:moveTo>
                <a:lnTo>
                  <a:pt x="3539863" y="0"/>
                </a:lnTo>
              </a:path>
            </a:pathLst>
          </a:custGeom>
          <a:ln w="69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493488" y="2623912"/>
            <a:ext cx="404495" cy="111760"/>
            <a:chOff x="493488" y="2623912"/>
            <a:chExt cx="404495" cy="111760"/>
          </a:xfrm>
        </p:grpSpPr>
        <p:sp>
          <p:nvSpPr>
            <p:cNvPr id="19" name="object 19"/>
            <p:cNvSpPr/>
            <p:nvPr/>
          </p:nvSpPr>
          <p:spPr>
            <a:xfrm>
              <a:off x="498549" y="2628973"/>
              <a:ext cx="394335" cy="101600"/>
            </a:xfrm>
            <a:custGeom>
              <a:avLst/>
              <a:gdLst/>
              <a:ahLst/>
              <a:cxnLst/>
              <a:rect l="l" t="t" r="r" b="b"/>
              <a:pathLst>
                <a:path w="394334" h="101600">
                  <a:moveTo>
                    <a:pt x="343593" y="0"/>
                  </a:moveTo>
                  <a:lnTo>
                    <a:pt x="50610" y="0"/>
                  </a:lnTo>
                  <a:lnTo>
                    <a:pt x="30959" y="3993"/>
                  </a:lnTo>
                  <a:lnTo>
                    <a:pt x="14866" y="14866"/>
                  </a:lnTo>
                  <a:lnTo>
                    <a:pt x="3993" y="30959"/>
                  </a:lnTo>
                  <a:lnTo>
                    <a:pt x="0" y="50610"/>
                  </a:lnTo>
                  <a:lnTo>
                    <a:pt x="3993" y="70262"/>
                  </a:lnTo>
                  <a:lnTo>
                    <a:pt x="14866" y="86354"/>
                  </a:lnTo>
                  <a:lnTo>
                    <a:pt x="30959" y="97228"/>
                  </a:lnTo>
                  <a:lnTo>
                    <a:pt x="50610" y="101221"/>
                  </a:lnTo>
                  <a:lnTo>
                    <a:pt x="343593" y="101221"/>
                  </a:lnTo>
                  <a:lnTo>
                    <a:pt x="363244" y="97228"/>
                  </a:lnTo>
                  <a:lnTo>
                    <a:pt x="379337" y="86354"/>
                  </a:lnTo>
                  <a:lnTo>
                    <a:pt x="390211" y="70262"/>
                  </a:lnTo>
                  <a:lnTo>
                    <a:pt x="394204" y="50610"/>
                  </a:lnTo>
                  <a:lnTo>
                    <a:pt x="390211" y="30959"/>
                  </a:lnTo>
                  <a:lnTo>
                    <a:pt x="379337" y="14866"/>
                  </a:lnTo>
                  <a:lnTo>
                    <a:pt x="363244" y="3993"/>
                  </a:lnTo>
                  <a:lnTo>
                    <a:pt x="343593" y="0"/>
                  </a:lnTo>
                  <a:close/>
                </a:path>
              </a:pathLst>
            </a:custGeom>
            <a:solidFill>
              <a:srgbClr val="0072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98549" y="2628973"/>
              <a:ext cx="394335" cy="101600"/>
            </a:xfrm>
            <a:custGeom>
              <a:avLst/>
              <a:gdLst/>
              <a:ahLst/>
              <a:cxnLst/>
              <a:rect l="l" t="t" r="r" b="b"/>
              <a:pathLst>
                <a:path w="394334" h="101600">
                  <a:moveTo>
                    <a:pt x="50610" y="101221"/>
                  </a:moveTo>
                  <a:lnTo>
                    <a:pt x="30959" y="97228"/>
                  </a:lnTo>
                  <a:lnTo>
                    <a:pt x="14866" y="86354"/>
                  </a:lnTo>
                  <a:lnTo>
                    <a:pt x="3993" y="70262"/>
                  </a:lnTo>
                  <a:lnTo>
                    <a:pt x="0" y="50610"/>
                  </a:lnTo>
                  <a:lnTo>
                    <a:pt x="3993" y="30959"/>
                  </a:lnTo>
                  <a:lnTo>
                    <a:pt x="14866" y="14866"/>
                  </a:lnTo>
                  <a:lnTo>
                    <a:pt x="30959" y="3993"/>
                  </a:lnTo>
                  <a:lnTo>
                    <a:pt x="50610" y="0"/>
                  </a:lnTo>
                  <a:lnTo>
                    <a:pt x="343593" y="0"/>
                  </a:lnTo>
                  <a:lnTo>
                    <a:pt x="363244" y="3993"/>
                  </a:lnTo>
                  <a:lnTo>
                    <a:pt x="379337" y="14866"/>
                  </a:lnTo>
                  <a:lnTo>
                    <a:pt x="390211" y="30959"/>
                  </a:lnTo>
                  <a:lnTo>
                    <a:pt x="394204" y="50610"/>
                  </a:lnTo>
                  <a:lnTo>
                    <a:pt x="390211" y="70262"/>
                  </a:lnTo>
                  <a:lnTo>
                    <a:pt x="379337" y="86354"/>
                  </a:lnTo>
                  <a:lnTo>
                    <a:pt x="363244" y="97228"/>
                  </a:lnTo>
                  <a:lnTo>
                    <a:pt x="343593" y="101221"/>
                  </a:lnTo>
                  <a:lnTo>
                    <a:pt x="50610" y="101221"/>
                  </a:lnTo>
                  <a:close/>
                </a:path>
              </a:pathLst>
            </a:custGeom>
            <a:ln w="10122">
              <a:solidFill>
                <a:srgbClr val="0072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55548" y="2660433"/>
              <a:ext cx="25400" cy="38100"/>
            </a:xfrm>
            <a:custGeom>
              <a:avLst/>
              <a:gdLst/>
              <a:ahLst/>
              <a:cxnLst/>
              <a:rect l="l" t="t" r="r" b="b"/>
              <a:pathLst>
                <a:path w="25400" h="38100">
                  <a:moveTo>
                    <a:pt x="0" y="0"/>
                  </a:moveTo>
                  <a:lnTo>
                    <a:pt x="0" y="38100"/>
                  </a:lnTo>
                  <a:lnTo>
                    <a:pt x="25400" y="190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99719" y="2616268"/>
            <a:ext cx="25527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5" dirty="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Retu</a:t>
            </a:r>
            <a:r>
              <a:rPr sz="600" spc="5" dirty="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r</a:t>
            </a:r>
            <a:r>
              <a:rPr sz="600" spc="-5" dirty="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n</a:t>
            </a:r>
            <a:endParaRPr sz="600">
              <a:latin typeface="Arial"/>
              <a:cs typeface="Arial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r>
              <a:rPr spc="-5" dirty="0"/>
              <a:t>10</a:t>
            </a:r>
            <a:r>
              <a:rPr spc="-85" dirty="0"/>
              <a:t> </a:t>
            </a:r>
            <a:r>
              <a:rPr spc="-5" dirty="0"/>
              <a:t>/</a:t>
            </a:r>
            <a:r>
              <a:rPr spc="-85" dirty="0"/>
              <a:t> </a:t>
            </a:r>
            <a:r>
              <a:rPr spc="-5" dirty="0"/>
              <a:t>14</a:t>
            </a:r>
          </a:p>
        </p:txBody>
      </p:sp>
    </p:spTree>
  </p:cSld>
  <p:clrMapOvr>
    <a:masterClrMapping/>
  </p:clrMapOvr>
  <p:transition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r>
              <a:rPr spc="-5" dirty="0"/>
              <a:t>11</a:t>
            </a:r>
            <a:r>
              <a:rPr spc="-85" dirty="0"/>
              <a:t> </a:t>
            </a:r>
            <a:r>
              <a:rPr spc="-5" dirty="0"/>
              <a:t>/</a:t>
            </a:r>
            <a:r>
              <a:rPr spc="-85" dirty="0"/>
              <a:t> </a:t>
            </a:r>
            <a:r>
              <a:rPr spc="-5" dirty="0"/>
              <a:t>14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13279"/>
            <a:ext cx="3069590" cy="45402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pc="15" dirty="0"/>
              <a:t>Mechanisms </a:t>
            </a:r>
            <a:r>
              <a:rPr spc="10" dirty="0"/>
              <a:t>in </a:t>
            </a:r>
            <a:r>
              <a:rPr spc="15" dirty="0"/>
              <a:t>Theoretical</a:t>
            </a:r>
            <a:r>
              <a:rPr spc="-25" dirty="0"/>
              <a:t> </a:t>
            </a:r>
            <a:r>
              <a:rPr spc="15" dirty="0"/>
              <a:t>Studies</a:t>
            </a: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900" spc="-5" dirty="0"/>
              <a:t>Causes of Differential </a:t>
            </a:r>
            <a:r>
              <a:rPr sz="900" spc="-10" dirty="0"/>
              <a:t>Effects </a:t>
            </a:r>
            <a:r>
              <a:rPr sz="900" spc="-5" dirty="0"/>
              <a:t>in Recessions and</a:t>
            </a:r>
            <a:r>
              <a:rPr sz="900" spc="40" dirty="0"/>
              <a:t> </a:t>
            </a:r>
            <a:r>
              <a:rPr sz="900" spc="-5" dirty="0"/>
              <a:t>Expansions</a:t>
            </a: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125844" y="976527"/>
            <a:ext cx="5506720" cy="128778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55"/>
              </a:spcBef>
            </a:pPr>
            <a:r>
              <a:rPr sz="1100" spc="-5" dirty="0">
                <a:latin typeface="Arial"/>
                <a:cs typeface="Arial"/>
              </a:rPr>
              <a:t>Theoretical models studying </a:t>
            </a:r>
            <a:r>
              <a:rPr sz="1100" spc="-15" dirty="0">
                <a:latin typeface="Arial"/>
                <a:cs typeface="Arial"/>
              </a:rPr>
              <a:t>payment </a:t>
            </a:r>
            <a:r>
              <a:rPr sz="1100" spc="-5" dirty="0">
                <a:latin typeface="Arial"/>
                <a:cs typeface="Arial"/>
              </a:rPr>
              <a:t>frictions: Rocheteau </a:t>
            </a:r>
            <a:r>
              <a:rPr sz="1100" spc="-10" dirty="0">
                <a:latin typeface="Arial"/>
                <a:cs typeface="Arial"/>
              </a:rPr>
              <a:t>and </a:t>
            </a:r>
            <a:r>
              <a:rPr sz="1100" spc="-5" dirty="0">
                <a:latin typeface="Arial"/>
                <a:cs typeface="Arial"/>
              </a:rPr>
              <a:t>Wright </a:t>
            </a:r>
            <a:r>
              <a:rPr sz="1100" spc="-5" dirty="0">
                <a:latin typeface="Arial"/>
                <a:cs typeface="Arial"/>
                <a:hlinkClick r:id="rId2" action="ppaction://hlinksldjump"/>
              </a:rPr>
              <a:t>(2005); </a:t>
            </a:r>
            <a:r>
              <a:rPr sz="1100" spc="-10" dirty="0">
                <a:latin typeface="Arial"/>
                <a:cs typeface="Arial"/>
              </a:rPr>
              <a:t>Bethune,  </a:t>
            </a:r>
            <a:r>
              <a:rPr sz="1100" spc="-5" dirty="0">
                <a:latin typeface="Arial"/>
                <a:cs typeface="Arial"/>
              </a:rPr>
              <a:t>Rocheteau </a:t>
            </a:r>
            <a:r>
              <a:rPr sz="1100" spc="-10" dirty="0">
                <a:latin typeface="Arial"/>
                <a:cs typeface="Arial"/>
              </a:rPr>
              <a:t>and </a:t>
            </a:r>
            <a:r>
              <a:rPr sz="1100" dirty="0">
                <a:latin typeface="Arial"/>
                <a:cs typeface="Arial"/>
              </a:rPr>
              <a:t>Rupert </a:t>
            </a:r>
            <a:r>
              <a:rPr sz="1100" spc="-5" dirty="0">
                <a:latin typeface="Arial"/>
                <a:cs typeface="Arial"/>
              </a:rPr>
              <a:t>(2015); </a:t>
            </a:r>
            <a:r>
              <a:rPr sz="1100" spc="-10" dirty="0">
                <a:latin typeface="Arial"/>
                <a:cs typeface="Arial"/>
              </a:rPr>
              <a:t>Silva </a:t>
            </a:r>
            <a:r>
              <a:rPr sz="1100" spc="-5" dirty="0">
                <a:latin typeface="Arial"/>
                <a:cs typeface="Arial"/>
              </a:rPr>
              <a:t>(2016); Guerrieri </a:t>
            </a:r>
            <a:r>
              <a:rPr sz="1100" spc="-10" dirty="0">
                <a:latin typeface="Arial"/>
                <a:cs typeface="Arial"/>
              </a:rPr>
              <a:t>and Lorenzoni </a:t>
            </a:r>
            <a:r>
              <a:rPr sz="1100" spc="-5" dirty="0">
                <a:latin typeface="Arial"/>
                <a:cs typeface="Arial"/>
              </a:rPr>
              <a:t>(2009); </a:t>
            </a:r>
            <a:r>
              <a:rPr sz="1100" spc="-15" dirty="0">
                <a:latin typeface="Arial"/>
                <a:cs typeface="Arial"/>
              </a:rPr>
              <a:t>Wasmer </a:t>
            </a:r>
            <a:r>
              <a:rPr sz="1100" spc="-10" dirty="0">
                <a:latin typeface="Arial"/>
                <a:cs typeface="Arial"/>
              </a:rPr>
              <a:t>and  </a:t>
            </a:r>
            <a:r>
              <a:rPr sz="1100" spc="-15" dirty="0">
                <a:latin typeface="Arial"/>
                <a:cs typeface="Arial"/>
              </a:rPr>
              <a:t>Weil </a:t>
            </a:r>
            <a:r>
              <a:rPr sz="1100" spc="-5" dirty="0">
                <a:latin typeface="Arial"/>
                <a:cs typeface="Arial"/>
              </a:rPr>
              <a:t>(2004), </a:t>
            </a:r>
            <a:r>
              <a:rPr sz="1100" spc="-10" dirty="0">
                <a:latin typeface="Arial"/>
                <a:cs typeface="Arial"/>
              </a:rPr>
              <a:t>and </a:t>
            </a:r>
            <a:r>
              <a:rPr sz="1100" spc="-15" dirty="0">
                <a:latin typeface="Arial"/>
                <a:cs typeface="Arial"/>
              </a:rPr>
              <a:t>Beaudry, </a:t>
            </a:r>
            <a:r>
              <a:rPr sz="1100" spc="-5" dirty="0">
                <a:latin typeface="Arial"/>
                <a:cs typeface="Arial"/>
              </a:rPr>
              <a:t>Galizia, </a:t>
            </a:r>
            <a:r>
              <a:rPr sz="1100" spc="-10" dirty="0">
                <a:latin typeface="Arial"/>
                <a:cs typeface="Arial"/>
              </a:rPr>
              <a:t>and Portier</a:t>
            </a:r>
            <a:r>
              <a:rPr sz="1100" spc="2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(2015)</a:t>
            </a:r>
            <a:endParaRPr sz="1100">
              <a:latin typeface="Arial"/>
              <a:cs typeface="Arial"/>
            </a:endParaRPr>
          </a:p>
          <a:p>
            <a:pPr marL="289560" indent="-118745">
              <a:lnSpc>
                <a:spcPct val="100000"/>
              </a:lnSpc>
              <a:spcBef>
                <a:spcPts val="335"/>
              </a:spcBef>
              <a:buClr>
                <a:srgbClr val="0072B2"/>
              </a:buClr>
              <a:buChar char="•"/>
              <a:tabLst>
                <a:tab pos="290195" algn="l"/>
              </a:tabLst>
            </a:pPr>
            <a:r>
              <a:rPr sz="1100" spc="-5" dirty="0">
                <a:latin typeface="Arial"/>
                <a:cs typeface="Arial"/>
              </a:rPr>
              <a:t>Households </a:t>
            </a:r>
            <a:r>
              <a:rPr sz="1100" spc="-20" dirty="0">
                <a:latin typeface="Arial"/>
                <a:cs typeface="Arial"/>
              </a:rPr>
              <a:t>pay </a:t>
            </a:r>
            <a:r>
              <a:rPr sz="1100" spc="-5" dirty="0">
                <a:latin typeface="Arial"/>
                <a:cs typeface="Arial"/>
              </a:rPr>
              <a:t>with credit or liquid </a:t>
            </a:r>
            <a:r>
              <a:rPr sz="1100" spc="-10" dirty="0">
                <a:latin typeface="Arial"/>
                <a:cs typeface="Arial"/>
              </a:rPr>
              <a:t>assets, endogenous </a:t>
            </a:r>
            <a:r>
              <a:rPr sz="1100" spc="-5" dirty="0">
                <a:latin typeface="Arial"/>
                <a:cs typeface="Arial"/>
              </a:rPr>
              <a:t>credit</a:t>
            </a:r>
            <a:r>
              <a:rPr sz="1100" spc="2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limits:</a:t>
            </a:r>
            <a:endParaRPr sz="1100">
              <a:latin typeface="Arial"/>
              <a:cs typeface="Arial"/>
            </a:endParaRPr>
          </a:p>
          <a:p>
            <a:pPr marL="566420" lvl="1" indent="-118110">
              <a:lnSpc>
                <a:spcPct val="100000"/>
              </a:lnSpc>
              <a:spcBef>
                <a:spcPts val="234"/>
              </a:spcBef>
              <a:buClr>
                <a:srgbClr val="0072B2"/>
              </a:buClr>
              <a:buChar char="•"/>
              <a:tabLst>
                <a:tab pos="567055" algn="l"/>
              </a:tabLst>
            </a:pPr>
            <a:r>
              <a:rPr sz="1100" spc="-5" dirty="0">
                <a:latin typeface="Arial"/>
                <a:cs typeface="Arial"/>
              </a:rPr>
              <a:t>During </a:t>
            </a:r>
            <a:r>
              <a:rPr sz="1100" spc="-10" dirty="0">
                <a:latin typeface="Arial"/>
                <a:cs typeface="Arial"/>
              </a:rPr>
              <a:t>booms </a:t>
            </a:r>
            <a:r>
              <a:rPr sz="1100" spc="100" dirty="0">
                <a:latin typeface="Lucida Sans Unicode"/>
                <a:cs typeface="Lucida Sans Unicode"/>
              </a:rPr>
              <a:t>→ </a:t>
            </a:r>
            <a:r>
              <a:rPr sz="1100" spc="-5" dirty="0">
                <a:latin typeface="Arial"/>
                <a:cs typeface="Arial"/>
              </a:rPr>
              <a:t>high credit limits </a:t>
            </a:r>
            <a:r>
              <a:rPr sz="1100" spc="100" dirty="0">
                <a:latin typeface="Lucida Sans Unicode"/>
                <a:cs typeface="Lucida Sans Unicode"/>
              </a:rPr>
              <a:t>→</a:t>
            </a:r>
            <a:r>
              <a:rPr sz="1100" spc="-140" dirty="0">
                <a:latin typeface="Lucida Sans Unicode"/>
                <a:cs typeface="Lucida Sans Unicode"/>
              </a:rPr>
              <a:t> </a:t>
            </a:r>
            <a:r>
              <a:rPr sz="1100" spc="-5" dirty="0">
                <a:latin typeface="Arial"/>
                <a:cs typeface="Arial"/>
              </a:rPr>
              <a:t>limited impact of </a:t>
            </a:r>
            <a:r>
              <a:rPr sz="1100" spc="-10" dirty="0">
                <a:latin typeface="Arial"/>
                <a:cs typeface="Arial"/>
              </a:rPr>
              <a:t>shocks </a:t>
            </a:r>
            <a:r>
              <a:rPr sz="1100" spc="-5" dirty="0">
                <a:latin typeface="Arial"/>
                <a:cs typeface="Arial"/>
              </a:rPr>
              <a:t>to cash holdings</a:t>
            </a:r>
            <a:endParaRPr sz="1100">
              <a:latin typeface="Arial"/>
              <a:cs typeface="Arial"/>
            </a:endParaRPr>
          </a:p>
          <a:p>
            <a:pPr marL="566420" marR="419734" lvl="1" indent="-118110">
              <a:lnSpc>
                <a:spcPct val="102600"/>
              </a:lnSpc>
              <a:buClr>
                <a:srgbClr val="0072B2"/>
              </a:buClr>
              <a:buChar char="•"/>
              <a:tabLst>
                <a:tab pos="567055" algn="l"/>
              </a:tabLst>
            </a:pPr>
            <a:r>
              <a:rPr sz="1100" spc="-5" dirty="0">
                <a:latin typeface="Arial"/>
                <a:cs typeface="Arial"/>
              </a:rPr>
              <a:t>During recessions </a:t>
            </a:r>
            <a:r>
              <a:rPr sz="1100" spc="100" dirty="0">
                <a:latin typeface="Lucida Sans Unicode"/>
                <a:cs typeface="Lucida Sans Unicode"/>
              </a:rPr>
              <a:t>→ </a:t>
            </a:r>
            <a:r>
              <a:rPr sz="1100" spc="-5" dirty="0">
                <a:latin typeface="Arial"/>
                <a:cs typeface="Arial"/>
              </a:rPr>
              <a:t>credit </a:t>
            </a:r>
            <a:r>
              <a:rPr sz="1100" spc="-10" dirty="0">
                <a:latin typeface="Arial"/>
                <a:cs typeface="Arial"/>
              </a:rPr>
              <a:t>constrained </a:t>
            </a:r>
            <a:r>
              <a:rPr sz="1100" spc="100" dirty="0">
                <a:latin typeface="Lucida Sans Unicode"/>
                <a:cs typeface="Lucida Sans Unicode"/>
              </a:rPr>
              <a:t>→</a:t>
            </a:r>
            <a:r>
              <a:rPr sz="1100" spc="-130" dirty="0">
                <a:latin typeface="Lucida Sans Unicode"/>
                <a:cs typeface="Lucida Sans Unicode"/>
              </a:rPr>
              <a:t> </a:t>
            </a:r>
            <a:r>
              <a:rPr sz="1100" dirty="0">
                <a:latin typeface="Arial"/>
                <a:cs typeface="Arial"/>
              </a:rPr>
              <a:t>firms </a:t>
            </a:r>
            <a:r>
              <a:rPr sz="1100" spc="-10" dirty="0">
                <a:latin typeface="Arial"/>
                <a:cs typeface="Arial"/>
              </a:rPr>
              <a:t>and </a:t>
            </a:r>
            <a:r>
              <a:rPr sz="1100" spc="-5" dirty="0">
                <a:latin typeface="Arial"/>
                <a:cs typeface="Arial"/>
              </a:rPr>
              <a:t>households respond  strongly to </a:t>
            </a:r>
            <a:r>
              <a:rPr sz="1100" spc="-15" dirty="0">
                <a:latin typeface="Arial"/>
                <a:cs typeface="Arial"/>
              </a:rPr>
              <a:t>payment</a:t>
            </a:r>
            <a:r>
              <a:rPr sz="1100" spc="-10" dirty="0">
                <a:latin typeface="Arial"/>
                <a:cs typeface="Arial"/>
              </a:rPr>
              <a:t> shocks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00" y="59814"/>
            <a:ext cx="306197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15" dirty="0">
                <a:solidFill>
                  <a:srgbClr val="0072B2"/>
                </a:solidFill>
                <a:latin typeface="Arial"/>
                <a:cs typeface="Arial"/>
              </a:rPr>
              <a:t>Robustness </a:t>
            </a:r>
            <a:r>
              <a:rPr sz="1400" spc="30" dirty="0">
                <a:solidFill>
                  <a:srgbClr val="0072B2"/>
                </a:solidFill>
                <a:latin typeface="Arial"/>
                <a:cs typeface="Arial"/>
              </a:rPr>
              <a:t>— </a:t>
            </a:r>
            <a:r>
              <a:rPr sz="1400" spc="15" dirty="0">
                <a:solidFill>
                  <a:srgbClr val="0072B2"/>
                </a:solidFill>
                <a:latin typeface="Arial"/>
                <a:cs typeface="Arial"/>
              </a:rPr>
              <a:t>Placebo: Other</a:t>
            </a:r>
            <a:r>
              <a:rPr sz="1400" spc="-5" dirty="0">
                <a:solidFill>
                  <a:srgbClr val="0072B2"/>
                </a:solidFill>
                <a:latin typeface="Arial"/>
                <a:cs typeface="Arial"/>
              </a:rPr>
              <a:t> </a:t>
            </a:r>
            <a:r>
              <a:rPr sz="1400" spc="15" dirty="0">
                <a:solidFill>
                  <a:srgbClr val="0072B2"/>
                </a:solidFill>
                <a:latin typeface="Arial"/>
                <a:cs typeface="Arial"/>
              </a:rPr>
              <a:t>States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11" y="353926"/>
            <a:ext cx="4933840" cy="24660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493488" y="3000594"/>
            <a:ext cx="404495" cy="111760"/>
            <a:chOff x="493488" y="3000594"/>
            <a:chExt cx="404495" cy="111760"/>
          </a:xfrm>
        </p:grpSpPr>
        <p:sp>
          <p:nvSpPr>
            <p:cNvPr id="5" name="object 5"/>
            <p:cNvSpPr/>
            <p:nvPr/>
          </p:nvSpPr>
          <p:spPr>
            <a:xfrm>
              <a:off x="498549" y="3005655"/>
              <a:ext cx="394335" cy="101600"/>
            </a:xfrm>
            <a:custGeom>
              <a:avLst/>
              <a:gdLst/>
              <a:ahLst/>
              <a:cxnLst/>
              <a:rect l="l" t="t" r="r" b="b"/>
              <a:pathLst>
                <a:path w="394334" h="101600">
                  <a:moveTo>
                    <a:pt x="343593" y="0"/>
                  </a:moveTo>
                  <a:lnTo>
                    <a:pt x="50610" y="0"/>
                  </a:lnTo>
                  <a:lnTo>
                    <a:pt x="30959" y="3993"/>
                  </a:lnTo>
                  <a:lnTo>
                    <a:pt x="14866" y="14866"/>
                  </a:lnTo>
                  <a:lnTo>
                    <a:pt x="3993" y="30959"/>
                  </a:lnTo>
                  <a:lnTo>
                    <a:pt x="0" y="50610"/>
                  </a:lnTo>
                  <a:lnTo>
                    <a:pt x="3993" y="70262"/>
                  </a:lnTo>
                  <a:lnTo>
                    <a:pt x="14866" y="86354"/>
                  </a:lnTo>
                  <a:lnTo>
                    <a:pt x="30959" y="97228"/>
                  </a:lnTo>
                  <a:lnTo>
                    <a:pt x="50610" y="101221"/>
                  </a:lnTo>
                  <a:lnTo>
                    <a:pt x="343593" y="101221"/>
                  </a:lnTo>
                  <a:lnTo>
                    <a:pt x="363244" y="97228"/>
                  </a:lnTo>
                  <a:lnTo>
                    <a:pt x="379337" y="86354"/>
                  </a:lnTo>
                  <a:lnTo>
                    <a:pt x="390211" y="70262"/>
                  </a:lnTo>
                  <a:lnTo>
                    <a:pt x="394204" y="50610"/>
                  </a:lnTo>
                  <a:lnTo>
                    <a:pt x="390211" y="30959"/>
                  </a:lnTo>
                  <a:lnTo>
                    <a:pt x="379337" y="14866"/>
                  </a:lnTo>
                  <a:lnTo>
                    <a:pt x="363244" y="3993"/>
                  </a:lnTo>
                  <a:lnTo>
                    <a:pt x="343593" y="0"/>
                  </a:lnTo>
                  <a:close/>
                </a:path>
              </a:pathLst>
            </a:custGeom>
            <a:solidFill>
              <a:srgbClr val="0072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98549" y="3005655"/>
              <a:ext cx="394335" cy="101600"/>
            </a:xfrm>
            <a:custGeom>
              <a:avLst/>
              <a:gdLst/>
              <a:ahLst/>
              <a:cxnLst/>
              <a:rect l="l" t="t" r="r" b="b"/>
              <a:pathLst>
                <a:path w="394334" h="101600">
                  <a:moveTo>
                    <a:pt x="50610" y="101221"/>
                  </a:moveTo>
                  <a:lnTo>
                    <a:pt x="30959" y="97228"/>
                  </a:lnTo>
                  <a:lnTo>
                    <a:pt x="14866" y="86354"/>
                  </a:lnTo>
                  <a:lnTo>
                    <a:pt x="3993" y="70262"/>
                  </a:lnTo>
                  <a:lnTo>
                    <a:pt x="0" y="50610"/>
                  </a:lnTo>
                  <a:lnTo>
                    <a:pt x="3993" y="30959"/>
                  </a:lnTo>
                  <a:lnTo>
                    <a:pt x="14866" y="14866"/>
                  </a:lnTo>
                  <a:lnTo>
                    <a:pt x="30959" y="3993"/>
                  </a:lnTo>
                  <a:lnTo>
                    <a:pt x="50610" y="0"/>
                  </a:lnTo>
                  <a:lnTo>
                    <a:pt x="343593" y="0"/>
                  </a:lnTo>
                  <a:lnTo>
                    <a:pt x="363244" y="3993"/>
                  </a:lnTo>
                  <a:lnTo>
                    <a:pt x="379337" y="14866"/>
                  </a:lnTo>
                  <a:lnTo>
                    <a:pt x="390211" y="30959"/>
                  </a:lnTo>
                  <a:lnTo>
                    <a:pt x="394204" y="50610"/>
                  </a:lnTo>
                  <a:lnTo>
                    <a:pt x="390211" y="70262"/>
                  </a:lnTo>
                  <a:lnTo>
                    <a:pt x="379337" y="86354"/>
                  </a:lnTo>
                  <a:lnTo>
                    <a:pt x="363244" y="97228"/>
                  </a:lnTo>
                  <a:lnTo>
                    <a:pt x="343593" y="101221"/>
                  </a:lnTo>
                  <a:lnTo>
                    <a:pt x="50610" y="101221"/>
                  </a:lnTo>
                  <a:close/>
                </a:path>
              </a:pathLst>
            </a:custGeom>
            <a:ln w="10122">
              <a:solidFill>
                <a:srgbClr val="0072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55548" y="3037128"/>
              <a:ext cx="25400" cy="38100"/>
            </a:xfrm>
            <a:custGeom>
              <a:avLst/>
              <a:gdLst/>
              <a:ahLst/>
              <a:cxnLst/>
              <a:rect l="l" t="t" r="r" b="b"/>
              <a:pathLst>
                <a:path w="25400" h="38100">
                  <a:moveTo>
                    <a:pt x="0" y="0"/>
                  </a:moveTo>
                  <a:lnTo>
                    <a:pt x="0" y="38100"/>
                  </a:lnTo>
                  <a:lnTo>
                    <a:pt x="25400" y="190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99719" y="2996531"/>
            <a:ext cx="255270" cy="11938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600" spc="-5" dirty="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Retu</a:t>
            </a:r>
            <a:r>
              <a:rPr sz="600" spc="5" dirty="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r</a:t>
            </a:r>
            <a:r>
              <a:rPr sz="600" spc="-5" dirty="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n</a:t>
            </a:r>
            <a:endParaRPr sz="6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r>
              <a:rPr spc="-5" dirty="0"/>
              <a:t>12</a:t>
            </a:r>
            <a:r>
              <a:rPr spc="-85" dirty="0"/>
              <a:t> </a:t>
            </a:r>
            <a:r>
              <a:rPr spc="-5" dirty="0"/>
              <a:t>/</a:t>
            </a:r>
            <a:r>
              <a:rPr spc="-85" dirty="0"/>
              <a:t> </a:t>
            </a:r>
            <a:r>
              <a:rPr spc="-5" dirty="0"/>
              <a:t>14</a:t>
            </a:r>
          </a:p>
        </p:txBody>
      </p:sp>
    </p:spTree>
  </p:cSld>
  <p:clrMapOvr>
    <a:masterClrMapping/>
  </p:clrMapOvr>
  <p:transition>
    <p:cut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00" y="59814"/>
            <a:ext cx="416052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15" dirty="0">
                <a:solidFill>
                  <a:srgbClr val="0072B2"/>
                </a:solidFill>
                <a:latin typeface="Arial"/>
                <a:cs typeface="Arial"/>
              </a:rPr>
              <a:t>Robustness </a:t>
            </a:r>
            <a:r>
              <a:rPr sz="1400" spc="30" dirty="0">
                <a:solidFill>
                  <a:srgbClr val="0072B2"/>
                </a:solidFill>
                <a:latin typeface="Arial"/>
                <a:cs typeface="Arial"/>
              </a:rPr>
              <a:t>— </a:t>
            </a:r>
            <a:r>
              <a:rPr sz="1400" spc="15" dirty="0">
                <a:solidFill>
                  <a:srgbClr val="0072B2"/>
                </a:solidFill>
                <a:latin typeface="Arial"/>
                <a:cs typeface="Arial"/>
              </a:rPr>
              <a:t>Placebo: Other Intervention</a:t>
            </a:r>
            <a:r>
              <a:rPr sz="1400" spc="5" dirty="0">
                <a:solidFill>
                  <a:srgbClr val="0072B2"/>
                </a:solidFill>
                <a:latin typeface="Arial"/>
                <a:cs typeface="Arial"/>
              </a:rPr>
              <a:t> Periods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11" y="353926"/>
            <a:ext cx="4933840" cy="24660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493488" y="3000594"/>
            <a:ext cx="404495" cy="111760"/>
            <a:chOff x="493488" y="3000594"/>
            <a:chExt cx="404495" cy="111760"/>
          </a:xfrm>
        </p:grpSpPr>
        <p:sp>
          <p:nvSpPr>
            <p:cNvPr id="5" name="object 5"/>
            <p:cNvSpPr/>
            <p:nvPr/>
          </p:nvSpPr>
          <p:spPr>
            <a:xfrm>
              <a:off x="498549" y="3005655"/>
              <a:ext cx="394335" cy="101600"/>
            </a:xfrm>
            <a:custGeom>
              <a:avLst/>
              <a:gdLst/>
              <a:ahLst/>
              <a:cxnLst/>
              <a:rect l="l" t="t" r="r" b="b"/>
              <a:pathLst>
                <a:path w="394334" h="101600">
                  <a:moveTo>
                    <a:pt x="343593" y="0"/>
                  </a:moveTo>
                  <a:lnTo>
                    <a:pt x="50610" y="0"/>
                  </a:lnTo>
                  <a:lnTo>
                    <a:pt x="30959" y="3993"/>
                  </a:lnTo>
                  <a:lnTo>
                    <a:pt x="14866" y="14866"/>
                  </a:lnTo>
                  <a:lnTo>
                    <a:pt x="3993" y="30959"/>
                  </a:lnTo>
                  <a:lnTo>
                    <a:pt x="0" y="50610"/>
                  </a:lnTo>
                  <a:lnTo>
                    <a:pt x="3993" y="70262"/>
                  </a:lnTo>
                  <a:lnTo>
                    <a:pt x="14866" y="86354"/>
                  </a:lnTo>
                  <a:lnTo>
                    <a:pt x="30959" y="97228"/>
                  </a:lnTo>
                  <a:lnTo>
                    <a:pt x="50610" y="101221"/>
                  </a:lnTo>
                  <a:lnTo>
                    <a:pt x="343593" y="101221"/>
                  </a:lnTo>
                  <a:lnTo>
                    <a:pt x="363244" y="97228"/>
                  </a:lnTo>
                  <a:lnTo>
                    <a:pt x="379337" y="86354"/>
                  </a:lnTo>
                  <a:lnTo>
                    <a:pt x="390211" y="70262"/>
                  </a:lnTo>
                  <a:lnTo>
                    <a:pt x="394204" y="50610"/>
                  </a:lnTo>
                  <a:lnTo>
                    <a:pt x="390211" y="30959"/>
                  </a:lnTo>
                  <a:lnTo>
                    <a:pt x="379337" y="14866"/>
                  </a:lnTo>
                  <a:lnTo>
                    <a:pt x="363244" y="3993"/>
                  </a:lnTo>
                  <a:lnTo>
                    <a:pt x="343593" y="0"/>
                  </a:lnTo>
                  <a:close/>
                </a:path>
              </a:pathLst>
            </a:custGeom>
            <a:solidFill>
              <a:srgbClr val="0072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98549" y="3005655"/>
              <a:ext cx="394335" cy="101600"/>
            </a:xfrm>
            <a:custGeom>
              <a:avLst/>
              <a:gdLst/>
              <a:ahLst/>
              <a:cxnLst/>
              <a:rect l="l" t="t" r="r" b="b"/>
              <a:pathLst>
                <a:path w="394334" h="101600">
                  <a:moveTo>
                    <a:pt x="50610" y="101221"/>
                  </a:moveTo>
                  <a:lnTo>
                    <a:pt x="30959" y="97228"/>
                  </a:lnTo>
                  <a:lnTo>
                    <a:pt x="14866" y="86354"/>
                  </a:lnTo>
                  <a:lnTo>
                    <a:pt x="3993" y="70262"/>
                  </a:lnTo>
                  <a:lnTo>
                    <a:pt x="0" y="50610"/>
                  </a:lnTo>
                  <a:lnTo>
                    <a:pt x="3993" y="30959"/>
                  </a:lnTo>
                  <a:lnTo>
                    <a:pt x="14866" y="14866"/>
                  </a:lnTo>
                  <a:lnTo>
                    <a:pt x="30959" y="3993"/>
                  </a:lnTo>
                  <a:lnTo>
                    <a:pt x="50610" y="0"/>
                  </a:lnTo>
                  <a:lnTo>
                    <a:pt x="343593" y="0"/>
                  </a:lnTo>
                  <a:lnTo>
                    <a:pt x="363244" y="3993"/>
                  </a:lnTo>
                  <a:lnTo>
                    <a:pt x="379337" y="14866"/>
                  </a:lnTo>
                  <a:lnTo>
                    <a:pt x="390211" y="30959"/>
                  </a:lnTo>
                  <a:lnTo>
                    <a:pt x="394204" y="50610"/>
                  </a:lnTo>
                  <a:lnTo>
                    <a:pt x="390211" y="70262"/>
                  </a:lnTo>
                  <a:lnTo>
                    <a:pt x="379337" y="86354"/>
                  </a:lnTo>
                  <a:lnTo>
                    <a:pt x="363244" y="97228"/>
                  </a:lnTo>
                  <a:lnTo>
                    <a:pt x="343593" y="101221"/>
                  </a:lnTo>
                  <a:lnTo>
                    <a:pt x="50610" y="101221"/>
                  </a:lnTo>
                  <a:close/>
                </a:path>
              </a:pathLst>
            </a:custGeom>
            <a:ln w="10122">
              <a:solidFill>
                <a:srgbClr val="0072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55548" y="3037128"/>
              <a:ext cx="25400" cy="38100"/>
            </a:xfrm>
            <a:custGeom>
              <a:avLst/>
              <a:gdLst/>
              <a:ahLst/>
              <a:cxnLst/>
              <a:rect l="l" t="t" r="r" b="b"/>
              <a:pathLst>
                <a:path w="25400" h="38100">
                  <a:moveTo>
                    <a:pt x="0" y="0"/>
                  </a:moveTo>
                  <a:lnTo>
                    <a:pt x="0" y="38100"/>
                  </a:lnTo>
                  <a:lnTo>
                    <a:pt x="25400" y="190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99719" y="2992963"/>
            <a:ext cx="25527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5" dirty="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Retu</a:t>
            </a:r>
            <a:r>
              <a:rPr sz="600" spc="5" dirty="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r</a:t>
            </a:r>
            <a:r>
              <a:rPr sz="600" spc="-5" dirty="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n</a:t>
            </a:r>
            <a:endParaRPr sz="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56135" y="3128395"/>
            <a:ext cx="240665" cy="11938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600" spc="-5" dirty="0">
                <a:latin typeface="Arial"/>
                <a:cs typeface="Arial"/>
              </a:rPr>
              <a:t>13</a:t>
            </a:r>
            <a:r>
              <a:rPr sz="600" spc="-10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/</a:t>
            </a:r>
            <a:r>
              <a:rPr sz="600" spc="-9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14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14"/>
            <a:ext cx="105283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10" dirty="0"/>
              <a:t>References</a:t>
            </a:r>
            <a:r>
              <a:rPr spc="-50" dirty="0"/>
              <a:t> </a:t>
            </a:r>
            <a:r>
              <a:rPr spc="5" dirty="0"/>
              <a:t>I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73964" y="498823"/>
            <a:ext cx="106680" cy="144780"/>
            <a:chOff x="173964" y="498823"/>
            <a:chExt cx="106680" cy="144780"/>
          </a:xfrm>
        </p:grpSpPr>
        <p:sp>
          <p:nvSpPr>
            <p:cNvPr id="4" name="object 4"/>
            <p:cNvSpPr/>
            <p:nvPr/>
          </p:nvSpPr>
          <p:spPr>
            <a:xfrm>
              <a:off x="176504" y="501362"/>
              <a:ext cx="101219" cy="1391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6504" y="501363"/>
              <a:ext cx="101600" cy="139700"/>
            </a:xfrm>
            <a:custGeom>
              <a:avLst/>
              <a:gdLst/>
              <a:ahLst/>
              <a:cxnLst/>
              <a:rect l="l" t="t" r="r" b="b"/>
              <a:pathLst>
                <a:path w="101600" h="139700">
                  <a:moveTo>
                    <a:pt x="0" y="139174"/>
                  </a:moveTo>
                  <a:lnTo>
                    <a:pt x="101219" y="139174"/>
                  </a:lnTo>
                  <a:lnTo>
                    <a:pt x="101219" y="25304"/>
                  </a:lnTo>
                  <a:lnTo>
                    <a:pt x="75914" y="0"/>
                  </a:lnTo>
                  <a:lnTo>
                    <a:pt x="0" y="0"/>
                  </a:lnTo>
                  <a:lnTo>
                    <a:pt x="0" y="139174"/>
                  </a:lnTo>
                  <a:close/>
                </a:path>
              </a:pathLst>
            </a:custGeom>
            <a:ln w="5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9156" y="520341"/>
              <a:ext cx="63500" cy="0"/>
            </a:xfrm>
            <a:custGeom>
              <a:avLst/>
              <a:gdLst/>
              <a:ahLst/>
              <a:cxnLst/>
              <a:rect l="l" t="t" r="r" b="b"/>
              <a:pathLst>
                <a:path w="63500">
                  <a:moveTo>
                    <a:pt x="0" y="0"/>
                  </a:moveTo>
                  <a:lnTo>
                    <a:pt x="63262" y="0"/>
                  </a:lnTo>
                </a:path>
              </a:pathLst>
            </a:custGeom>
            <a:ln w="5079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1809" y="539319"/>
              <a:ext cx="50800" cy="12700"/>
            </a:xfrm>
            <a:custGeom>
              <a:avLst/>
              <a:gdLst/>
              <a:ahLst/>
              <a:cxnLst/>
              <a:rect l="l" t="t" r="r" b="b"/>
              <a:pathLst>
                <a:path w="50800" h="12700">
                  <a:moveTo>
                    <a:pt x="0" y="0"/>
                  </a:moveTo>
                  <a:lnTo>
                    <a:pt x="50609" y="0"/>
                  </a:lnTo>
                </a:path>
                <a:path w="50800" h="12700">
                  <a:moveTo>
                    <a:pt x="0" y="12652"/>
                  </a:moveTo>
                  <a:lnTo>
                    <a:pt x="50609" y="12652"/>
                  </a:lnTo>
                </a:path>
              </a:pathLst>
            </a:custGeom>
            <a:ln w="5079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89156" y="570950"/>
              <a:ext cx="31750" cy="50800"/>
            </a:xfrm>
            <a:custGeom>
              <a:avLst/>
              <a:gdLst/>
              <a:ahLst/>
              <a:cxnLst/>
              <a:rect l="l" t="t" r="r" b="b"/>
              <a:pathLst>
                <a:path w="31750" h="50800">
                  <a:moveTo>
                    <a:pt x="0" y="0"/>
                  </a:moveTo>
                  <a:lnTo>
                    <a:pt x="31631" y="0"/>
                  </a:lnTo>
                </a:path>
                <a:path w="31750" h="50800">
                  <a:moveTo>
                    <a:pt x="0" y="12652"/>
                  </a:moveTo>
                  <a:lnTo>
                    <a:pt x="31631" y="12652"/>
                  </a:lnTo>
                </a:path>
                <a:path w="31750" h="50800">
                  <a:moveTo>
                    <a:pt x="0" y="25304"/>
                  </a:moveTo>
                  <a:lnTo>
                    <a:pt x="31631" y="25304"/>
                  </a:lnTo>
                </a:path>
                <a:path w="31750" h="50800">
                  <a:moveTo>
                    <a:pt x="0" y="37956"/>
                  </a:moveTo>
                  <a:lnTo>
                    <a:pt x="31631" y="37956"/>
                  </a:lnTo>
                </a:path>
                <a:path w="31750" h="50800">
                  <a:moveTo>
                    <a:pt x="0" y="50609"/>
                  </a:moveTo>
                  <a:lnTo>
                    <a:pt x="31631" y="50609"/>
                  </a:lnTo>
                </a:path>
              </a:pathLst>
            </a:custGeom>
            <a:ln w="5079">
              <a:solidFill>
                <a:srgbClr val="B2B2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33440" y="567786"/>
              <a:ext cx="31635" cy="4428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33440" y="621559"/>
              <a:ext cx="31750" cy="0"/>
            </a:xfrm>
            <a:custGeom>
              <a:avLst/>
              <a:gdLst/>
              <a:ahLst/>
              <a:cxnLst/>
              <a:rect l="l" t="t" r="r" b="b"/>
              <a:pathLst>
                <a:path w="31750">
                  <a:moveTo>
                    <a:pt x="0" y="0"/>
                  </a:moveTo>
                  <a:lnTo>
                    <a:pt x="31631" y="0"/>
                  </a:lnTo>
                </a:path>
              </a:pathLst>
            </a:custGeom>
            <a:ln w="5079">
              <a:solidFill>
                <a:srgbClr val="B2B2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52419" y="501363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25304" y="25304"/>
                  </a:moveTo>
                  <a:lnTo>
                    <a:pt x="0" y="25304"/>
                  </a:lnTo>
                  <a:lnTo>
                    <a:pt x="0" y="0"/>
                  </a:lnTo>
                </a:path>
              </a:pathLst>
            </a:custGeom>
            <a:ln w="5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41528" y="470317"/>
            <a:ext cx="4932045" cy="2428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60325">
              <a:lnSpc>
                <a:spcPct val="102600"/>
              </a:lnSpc>
              <a:spcBef>
                <a:spcPts val="55"/>
              </a:spcBef>
            </a:pPr>
            <a:r>
              <a:rPr sz="1100" spc="-10" dirty="0">
                <a:solidFill>
                  <a:srgbClr val="3333B2"/>
                </a:solidFill>
                <a:latin typeface="Arial"/>
                <a:cs typeface="Arial"/>
              </a:rPr>
              <a:t>Abadie, </a:t>
            </a:r>
            <a:r>
              <a:rPr sz="1100" spc="-5" dirty="0">
                <a:solidFill>
                  <a:srgbClr val="3333B2"/>
                </a:solidFill>
                <a:latin typeface="Arial"/>
                <a:cs typeface="Arial"/>
              </a:rPr>
              <a:t>A., A. Diamond, </a:t>
            </a:r>
            <a:r>
              <a:rPr sz="1100" spc="-10" dirty="0">
                <a:solidFill>
                  <a:srgbClr val="3333B2"/>
                </a:solidFill>
                <a:latin typeface="Arial"/>
                <a:cs typeface="Arial"/>
              </a:rPr>
              <a:t>and </a:t>
            </a:r>
            <a:r>
              <a:rPr sz="1100" spc="-25" dirty="0">
                <a:solidFill>
                  <a:srgbClr val="3333B2"/>
                </a:solidFill>
                <a:latin typeface="Arial"/>
                <a:cs typeface="Arial"/>
              </a:rPr>
              <a:t>J. </a:t>
            </a:r>
            <a:r>
              <a:rPr sz="1100" spc="-10" dirty="0">
                <a:solidFill>
                  <a:srgbClr val="3333B2"/>
                </a:solidFill>
                <a:latin typeface="Arial"/>
                <a:cs typeface="Arial"/>
              </a:rPr>
              <a:t>Hainmueller </a:t>
            </a:r>
            <a:r>
              <a:rPr sz="1100" spc="-5" dirty="0">
                <a:solidFill>
                  <a:srgbClr val="3333B2"/>
                </a:solidFill>
                <a:latin typeface="Arial"/>
                <a:cs typeface="Arial"/>
              </a:rPr>
              <a:t>(2010). </a:t>
            </a:r>
            <a:r>
              <a:rPr sz="1100" spc="-5" dirty="0">
                <a:latin typeface="Arial"/>
                <a:cs typeface="Arial"/>
              </a:rPr>
              <a:t>“Synthetic Control </a:t>
            </a:r>
            <a:r>
              <a:rPr sz="1100" spc="-10" dirty="0">
                <a:latin typeface="Arial"/>
                <a:cs typeface="Arial"/>
              </a:rPr>
              <a:t>Methods 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10" dirty="0">
                <a:latin typeface="Arial"/>
                <a:cs typeface="Arial"/>
              </a:rPr>
              <a:t>Comparative Case </a:t>
            </a:r>
            <a:r>
              <a:rPr sz="1100" spc="-5" dirty="0">
                <a:latin typeface="Arial"/>
                <a:cs typeface="Arial"/>
              </a:rPr>
              <a:t>Studies: Estimating the </a:t>
            </a:r>
            <a:r>
              <a:rPr sz="1100" spc="-10" dirty="0">
                <a:latin typeface="Arial"/>
                <a:cs typeface="Arial"/>
              </a:rPr>
              <a:t>Effect </a:t>
            </a:r>
            <a:r>
              <a:rPr sz="1100" spc="-5" dirty="0">
                <a:latin typeface="Arial"/>
                <a:cs typeface="Arial"/>
              </a:rPr>
              <a:t>of </a:t>
            </a:r>
            <a:r>
              <a:rPr sz="1100" spc="-10" dirty="0">
                <a:latin typeface="Arial"/>
                <a:cs typeface="Arial"/>
              </a:rPr>
              <a:t>California’s </a:t>
            </a:r>
            <a:r>
              <a:rPr sz="1100" spc="-25" dirty="0">
                <a:latin typeface="Arial"/>
                <a:cs typeface="Arial"/>
              </a:rPr>
              <a:t>Tobacco  </a:t>
            </a:r>
            <a:r>
              <a:rPr sz="1100" spc="-5" dirty="0">
                <a:latin typeface="Arial"/>
                <a:cs typeface="Arial"/>
              </a:rPr>
              <a:t>Control </a:t>
            </a:r>
            <a:r>
              <a:rPr sz="1100" spc="-10" dirty="0">
                <a:latin typeface="Arial"/>
                <a:cs typeface="Arial"/>
              </a:rPr>
              <a:t>Program”. </a:t>
            </a:r>
            <a:r>
              <a:rPr sz="1100" i="1" spc="-5" dirty="0">
                <a:solidFill>
                  <a:srgbClr val="7A7ACD"/>
                </a:solidFill>
                <a:latin typeface="Arial"/>
                <a:cs typeface="Arial"/>
              </a:rPr>
              <a:t>Journal of the American Statistical Association</a:t>
            </a:r>
            <a:r>
              <a:rPr sz="1100" i="1" dirty="0">
                <a:solidFill>
                  <a:srgbClr val="7A7ACD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7A7ACD"/>
                </a:solidFill>
                <a:latin typeface="Arial"/>
                <a:cs typeface="Arial"/>
              </a:rPr>
              <a:t>105.490,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100" spc="-20" dirty="0">
                <a:solidFill>
                  <a:srgbClr val="7A7ACD"/>
                </a:solidFill>
                <a:latin typeface="Arial"/>
                <a:cs typeface="Arial"/>
              </a:rPr>
              <a:t>pp.</a:t>
            </a:r>
            <a:r>
              <a:rPr sz="1100" spc="-10" dirty="0">
                <a:solidFill>
                  <a:srgbClr val="7A7ACD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7A7ACD"/>
                </a:solidFill>
                <a:latin typeface="Arial"/>
                <a:cs typeface="Arial"/>
              </a:rPr>
              <a:t>493–505.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02600"/>
              </a:lnSpc>
            </a:pPr>
            <a:r>
              <a:rPr sz="1100" spc="-10" dirty="0">
                <a:solidFill>
                  <a:srgbClr val="3333B2"/>
                </a:solidFill>
                <a:latin typeface="Arial"/>
                <a:cs typeface="Arial"/>
              </a:rPr>
              <a:t>Abadie, </a:t>
            </a:r>
            <a:r>
              <a:rPr sz="1100" spc="-5" dirty="0">
                <a:solidFill>
                  <a:srgbClr val="3333B2"/>
                </a:solidFill>
                <a:latin typeface="Arial"/>
                <a:cs typeface="Arial"/>
              </a:rPr>
              <a:t>A. </a:t>
            </a:r>
            <a:r>
              <a:rPr sz="1100" spc="-10" dirty="0">
                <a:solidFill>
                  <a:srgbClr val="3333B2"/>
                </a:solidFill>
                <a:latin typeface="Arial"/>
                <a:cs typeface="Arial"/>
              </a:rPr>
              <a:t>and </a:t>
            </a:r>
            <a:r>
              <a:rPr sz="1100" spc="-25" dirty="0">
                <a:solidFill>
                  <a:srgbClr val="3333B2"/>
                </a:solidFill>
                <a:latin typeface="Arial"/>
                <a:cs typeface="Arial"/>
              </a:rPr>
              <a:t>J. </a:t>
            </a:r>
            <a:r>
              <a:rPr sz="1100" spc="-5" dirty="0">
                <a:solidFill>
                  <a:srgbClr val="3333B2"/>
                </a:solidFill>
                <a:latin typeface="Arial"/>
                <a:cs typeface="Arial"/>
              </a:rPr>
              <a:t>Gardeazabal (2003). </a:t>
            </a:r>
            <a:r>
              <a:rPr sz="1100" spc="-5" dirty="0">
                <a:latin typeface="Arial"/>
                <a:cs typeface="Arial"/>
              </a:rPr>
              <a:t>“The </a:t>
            </a:r>
            <a:r>
              <a:rPr sz="1100" spc="-10" dirty="0">
                <a:latin typeface="Arial"/>
                <a:cs typeface="Arial"/>
              </a:rPr>
              <a:t>Economic </a:t>
            </a:r>
            <a:r>
              <a:rPr sz="1100" spc="-5" dirty="0">
                <a:latin typeface="Arial"/>
                <a:cs typeface="Arial"/>
              </a:rPr>
              <a:t>Costs of Conflict: </a:t>
            </a:r>
            <a:r>
              <a:rPr sz="1100" spc="-10" dirty="0">
                <a:latin typeface="Arial"/>
                <a:cs typeface="Arial"/>
              </a:rPr>
              <a:t>A Case  </a:t>
            </a:r>
            <a:r>
              <a:rPr sz="1100" spc="-5" dirty="0">
                <a:latin typeface="Arial"/>
                <a:cs typeface="Arial"/>
              </a:rPr>
              <a:t>Study of the </a:t>
            </a:r>
            <a:r>
              <a:rPr sz="1100" spc="-10" dirty="0">
                <a:latin typeface="Arial"/>
                <a:cs typeface="Arial"/>
              </a:rPr>
              <a:t>Basque </a:t>
            </a:r>
            <a:r>
              <a:rPr sz="1100" spc="-5" dirty="0">
                <a:latin typeface="Arial"/>
                <a:cs typeface="Arial"/>
              </a:rPr>
              <a:t>Country”. </a:t>
            </a:r>
            <a:r>
              <a:rPr sz="1100" i="1" spc="-5" dirty="0">
                <a:solidFill>
                  <a:srgbClr val="7A7ACD"/>
                </a:solidFill>
                <a:latin typeface="Arial"/>
                <a:cs typeface="Arial"/>
              </a:rPr>
              <a:t>American </a:t>
            </a:r>
            <a:r>
              <a:rPr sz="1100" i="1" spc="-10" dirty="0">
                <a:solidFill>
                  <a:srgbClr val="7A7ACD"/>
                </a:solidFill>
                <a:latin typeface="Arial"/>
                <a:cs typeface="Arial"/>
              </a:rPr>
              <a:t>Economic </a:t>
            </a:r>
            <a:r>
              <a:rPr sz="1100" i="1" spc="-20" dirty="0">
                <a:solidFill>
                  <a:srgbClr val="7A7ACD"/>
                </a:solidFill>
                <a:latin typeface="Arial"/>
                <a:cs typeface="Arial"/>
              </a:rPr>
              <a:t>Review </a:t>
            </a:r>
            <a:r>
              <a:rPr sz="1100" spc="-5" dirty="0">
                <a:solidFill>
                  <a:srgbClr val="7A7ACD"/>
                </a:solidFill>
                <a:latin typeface="Arial"/>
                <a:cs typeface="Arial"/>
              </a:rPr>
              <a:t>93.1, </a:t>
            </a:r>
            <a:r>
              <a:rPr sz="1100" spc="-20" dirty="0">
                <a:solidFill>
                  <a:srgbClr val="7A7ACD"/>
                </a:solidFill>
                <a:latin typeface="Arial"/>
                <a:cs typeface="Arial"/>
              </a:rPr>
              <a:t>pp.</a:t>
            </a:r>
            <a:r>
              <a:rPr sz="1100" spc="70" dirty="0">
                <a:solidFill>
                  <a:srgbClr val="7A7ACD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7A7ACD"/>
                </a:solidFill>
                <a:latin typeface="Arial"/>
                <a:cs typeface="Arial"/>
              </a:rPr>
              <a:t>113–132.</a:t>
            </a:r>
            <a:endParaRPr sz="1100">
              <a:latin typeface="Arial"/>
              <a:cs typeface="Arial"/>
            </a:endParaRPr>
          </a:p>
          <a:p>
            <a:pPr marL="12700" marR="16510">
              <a:lnSpc>
                <a:spcPct val="102499"/>
              </a:lnSpc>
              <a:spcBef>
                <a:spcPts val="5"/>
              </a:spcBef>
            </a:pPr>
            <a:r>
              <a:rPr sz="1100" dirty="0">
                <a:solidFill>
                  <a:srgbClr val="3333B2"/>
                </a:solidFill>
                <a:latin typeface="Arial"/>
                <a:cs typeface="Arial"/>
              </a:rPr>
              <a:t>Born, </a:t>
            </a:r>
            <a:r>
              <a:rPr sz="1100" spc="-15" dirty="0">
                <a:solidFill>
                  <a:srgbClr val="3333B2"/>
                </a:solidFill>
                <a:latin typeface="Arial"/>
                <a:cs typeface="Arial"/>
              </a:rPr>
              <a:t>B., </a:t>
            </a:r>
            <a:r>
              <a:rPr sz="1100" spc="-5" dirty="0">
                <a:solidFill>
                  <a:srgbClr val="3333B2"/>
                </a:solidFill>
                <a:latin typeface="Arial"/>
                <a:cs typeface="Arial"/>
              </a:rPr>
              <a:t>G. </a:t>
            </a:r>
            <a:r>
              <a:rPr sz="1100" spc="-25" dirty="0">
                <a:solidFill>
                  <a:srgbClr val="3333B2"/>
                </a:solidFill>
                <a:latin typeface="Arial"/>
                <a:cs typeface="Arial"/>
              </a:rPr>
              <a:t>J. </a:t>
            </a:r>
            <a:r>
              <a:rPr sz="1100" spc="-170" dirty="0">
                <a:solidFill>
                  <a:srgbClr val="3333B2"/>
                </a:solidFill>
                <a:latin typeface="Arial"/>
                <a:cs typeface="Arial"/>
              </a:rPr>
              <a:t>Mu¨ </a:t>
            </a:r>
            <a:r>
              <a:rPr sz="1100" spc="-5" dirty="0">
                <a:solidFill>
                  <a:srgbClr val="3333B2"/>
                </a:solidFill>
                <a:latin typeface="Arial"/>
                <a:cs typeface="Arial"/>
              </a:rPr>
              <a:t>ller, M. Schularick, </a:t>
            </a:r>
            <a:r>
              <a:rPr sz="1100" spc="-10" dirty="0">
                <a:solidFill>
                  <a:srgbClr val="3333B2"/>
                </a:solidFill>
                <a:latin typeface="Arial"/>
                <a:cs typeface="Arial"/>
              </a:rPr>
              <a:t>and </a:t>
            </a:r>
            <a:r>
              <a:rPr sz="1100" spc="-105" dirty="0">
                <a:solidFill>
                  <a:srgbClr val="3333B2"/>
                </a:solidFill>
                <a:latin typeface="Arial"/>
                <a:cs typeface="Arial"/>
              </a:rPr>
              <a:t>P. </a:t>
            </a:r>
            <a:r>
              <a:rPr sz="1100" spc="-80" dirty="0">
                <a:solidFill>
                  <a:srgbClr val="3333B2"/>
                </a:solidFill>
                <a:latin typeface="Arial"/>
                <a:cs typeface="Arial"/>
              </a:rPr>
              <a:t>Sedla´cˇek </a:t>
            </a:r>
            <a:r>
              <a:rPr sz="1100" spc="-15" dirty="0">
                <a:solidFill>
                  <a:srgbClr val="3333B2"/>
                </a:solidFill>
                <a:latin typeface="Arial"/>
                <a:cs typeface="Arial"/>
              </a:rPr>
              <a:t>(May </a:t>
            </a:r>
            <a:r>
              <a:rPr sz="1100" spc="-5" dirty="0">
                <a:solidFill>
                  <a:srgbClr val="3333B2"/>
                </a:solidFill>
                <a:latin typeface="Arial"/>
                <a:cs typeface="Arial"/>
              </a:rPr>
              <a:t>2019). </a:t>
            </a:r>
            <a:r>
              <a:rPr sz="1100" spc="-5" dirty="0">
                <a:latin typeface="Arial"/>
                <a:cs typeface="Arial"/>
              </a:rPr>
              <a:t>“The Costs of  </a:t>
            </a:r>
            <a:r>
              <a:rPr sz="1100" spc="-10" dirty="0">
                <a:latin typeface="Arial"/>
                <a:cs typeface="Arial"/>
              </a:rPr>
              <a:t>Economic </a:t>
            </a:r>
            <a:r>
              <a:rPr sz="1100" spc="-5" dirty="0">
                <a:latin typeface="Arial"/>
                <a:cs typeface="Arial"/>
              </a:rPr>
              <a:t>Nationalism: Evidence from the </a:t>
            </a:r>
            <a:r>
              <a:rPr sz="1100" spc="-10" dirty="0">
                <a:latin typeface="Arial"/>
                <a:cs typeface="Arial"/>
              </a:rPr>
              <a:t>Brexit </a:t>
            </a:r>
            <a:r>
              <a:rPr sz="1100" spc="-5" dirty="0">
                <a:latin typeface="Arial"/>
                <a:cs typeface="Arial"/>
              </a:rPr>
              <a:t>Experiment*”. </a:t>
            </a:r>
            <a:r>
              <a:rPr sz="1100" i="1" spc="-10" dirty="0">
                <a:solidFill>
                  <a:srgbClr val="7A7ACD"/>
                </a:solidFill>
                <a:latin typeface="Arial"/>
                <a:cs typeface="Arial"/>
              </a:rPr>
              <a:t>The Economic  </a:t>
            </a:r>
            <a:r>
              <a:rPr sz="1100" i="1" spc="-5" dirty="0">
                <a:solidFill>
                  <a:srgbClr val="7A7ACD"/>
                </a:solidFill>
                <a:latin typeface="Arial"/>
                <a:cs typeface="Arial"/>
              </a:rPr>
              <a:t>Journal </a:t>
            </a:r>
            <a:r>
              <a:rPr sz="1100" spc="-5" dirty="0">
                <a:solidFill>
                  <a:srgbClr val="7A7ACD"/>
                </a:solidFill>
                <a:latin typeface="Arial"/>
                <a:cs typeface="Arial"/>
              </a:rPr>
              <a:t>129.623, </a:t>
            </a:r>
            <a:r>
              <a:rPr sz="1100" spc="-20" dirty="0">
                <a:solidFill>
                  <a:srgbClr val="7A7ACD"/>
                </a:solidFill>
                <a:latin typeface="Arial"/>
                <a:cs typeface="Arial"/>
              </a:rPr>
              <a:t>pp.</a:t>
            </a:r>
            <a:r>
              <a:rPr sz="1100" spc="-10" dirty="0">
                <a:solidFill>
                  <a:srgbClr val="7A7ACD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7A7ACD"/>
                </a:solidFill>
                <a:latin typeface="Arial"/>
                <a:cs typeface="Arial"/>
              </a:rPr>
              <a:t>2722–2744.</a:t>
            </a:r>
            <a:endParaRPr sz="1100">
              <a:latin typeface="Arial"/>
              <a:cs typeface="Arial"/>
            </a:endParaRPr>
          </a:p>
          <a:p>
            <a:pPr marL="12700" marR="66675">
              <a:lnSpc>
                <a:spcPct val="102600"/>
              </a:lnSpc>
              <a:tabLst>
                <a:tab pos="328295" algn="l"/>
              </a:tabLst>
            </a:pPr>
            <a:r>
              <a:rPr sz="1100" spc="-10" dirty="0">
                <a:solidFill>
                  <a:srgbClr val="3333B2"/>
                </a:solidFill>
                <a:latin typeface="Arial"/>
                <a:cs typeface="Arial"/>
              </a:rPr>
              <a:t>—	</a:t>
            </a:r>
            <a:r>
              <a:rPr sz="1100" spc="-5" dirty="0">
                <a:solidFill>
                  <a:srgbClr val="3333B2"/>
                </a:solidFill>
                <a:latin typeface="Arial"/>
                <a:cs typeface="Arial"/>
              </a:rPr>
              <a:t>(2020). </a:t>
            </a:r>
            <a:r>
              <a:rPr sz="1100" spc="-10" dirty="0">
                <a:latin typeface="Arial"/>
                <a:cs typeface="Arial"/>
              </a:rPr>
              <a:t>“Stable </a:t>
            </a:r>
            <a:r>
              <a:rPr sz="1100" spc="-5" dirty="0">
                <a:latin typeface="Arial"/>
                <a:cs typeface="Arial"/>
              </a:rPr>
              <a:t>Genius?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5" dirty="0">
                <a:latin typeface="Arial"/>
                <a:cs typeface="Arial"/>
              </a:rPr>
              <a:t>Macroeconomic Impact of </a:t>
            </a:r>
            <a:r>
              <a:rPr sz="1100" spc="-25" dirty="0">
                <a:latin typeface="Arial"/>
                <a:cs typeface="Arial"/>
              </a:rPr>
              <a:t>Trump”. </a:t>
            </a:r>
            <a:r>
              <a:rPr sz="1100" i="1" spc="-5" dirty="0">
                <a:solidFill>
                  <a:srgbClr val="7A7ACD"/>
                </a:solidFill>
                <a:latin typeface="Arial"/>
                <a:cs typeface="Arial"/>
              </a:rPr>
              <a:t>Journal of  </a:t>
            </a:r>
            <a:r>
              <a:rPr sz="1100" i="1" spc="-30" dirty="0">
                <a:solidFill>
                  <a:srgbClr val="7A7ACD"/>
                </a:solidFill>
                <a:latin typeface="Arial"/>
                <a:cs typeface="Arial"/>
              </a:rPr>
              <a:t>Money, </a:t>
            </a:r>
            <a:r>
              <a:rPr sz="1100" i="1" spc="-5" dirty="0">
                <a:solidFill>
                  <a:srgbClr val="7A7ACD"/>
                </a:solidFill>
                <a:latin typeface="Arial"/>
                <a:cs typeface="Arial"/>
              </a:rPr>
              <a:t>Credit </a:t>
            </a:r>
            <a:r>
              <a:rPr sz="1100" i="1" spc="-10" dirty="0">
                <a:solidFill>
                  <a:srgbClr val="7A7ACD"/>
                </a:solidFill>
                <a:latin typeface="Arial"/>
                <a:cs typeface="Arial"/>
              </a:rPr>
              <a:t>and</a:t>
            </a:r>
            <a:r>
              <a:rPr sz="1100" i="1" spc="15" dirty="0">
                <a:solidFill>
                  <a:srgbClr val="7A7ACD"/>
                </a:solidFill>
                <a:latin typeface="Arial"/>
                <a:cs typeface="Arial"/>
              </a:rPr>
              <a:t> </a:t>
            </a:r>
            <a:r>
              <a:rPr sz="1100" i="1" spc="-10" dirty="0">
                <a:solidFill>
                  <a:srgbClr val="7A7ACD"/>
                </a:solidFill>
                <a:latin typeface="Arial"/>
                <a:cs typeface="Arial"/>
              </a:rPr>
              <a:t>Banking</a:t>
            </a:r>
            <a:r>
              <a:rPr sz="1100" spc="-10" dirty="0">
                <a:solidFill>
                  <a:srgbClr val="7A7ACD"/>
                </a:solidFill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12700" marR="281305">
              <a:lnSpc>
                <a:spcPct val="102600"/>
              </a:lnSpc>
            </a:pPr>
            <a:r>
              <a:rPr sz="1100" spc="-15" dirty="0">
                <a:solidFill>
                  <a:srgbClr val="3333B2"/>
                </a:solidFill>
                <a:latin typeface="Arial"/>
                <a:cs typeface="Arial"/>
              </a:rPr>
              <a:t>Chernozhukov, </a:t>
            </a:r>
            <a:r>
              <a:rPr sz="1100" spc="-55" dirty="0">
                <a:solidFill>
                  <a:srgbClr val="3333B2"/>
                </a:solidFill>
                <a:latin typeface="Arial"/>
                <a:cs typeface="Arial"/>
              </a:rPr>
              <a:t>V., </a:t>
            </a:r>
            <a:r>
              <a:rPr sz="1100" spc="-5" dirty="0">
                <a:solidFill>
                  <a:srgbClr val="3333B2"/>
                </a:solidFill>
                <a:latin typeface="Arial"/>
                <a:cs typeface="Arial"/>
              </a:rPr>
              <a:t>K. </a:t>
            </a:r>
            <a:r>
              <a:rPr sz="1100" spc="-10" dirty="0">
                <a:solidFill>
                  <a:srgbClr val="3333B2"/>
                </a:solidFill>
                <a:latin typeface="Arial"/>
                <a:cs typeface="Arial"/>
              </a:rPr>
              <a:t>Wuthrich, and </a:t>
            </a:r>
            <a:r>
              <a:rPr sz="1100" spc="-85" dirty="0">
                <a:solidFill>
                  <a:srgbClr val="3333B2"/>
                </a:solidFill>
                <a:latin typeface="Arial"/>
                <a:cs typeface="Arial"/>
              </a:rPr>
              <a:t>Y. </a:t>
            </a:r>
            <a:r>
              <a:rPr sz="1100" spc="-10" dirty="0">
                <a:solidFill>
                  <a:srgbClr val="3333B2"/>
                </a:solidFill>
                <a:latin typeface="Arial"/>
                <a:cs typeface="Arial"/>
              </a:rPr>
              <a:t>Zhu </a:t>
            </a:r>
            <a:r>
              <a:rPr sz="1100" spc="-5" dirty="0">
                <a:solidFill>
                  <a:srgbClr val="3333B2"/>
                </a:solidFill>
                <a:latin typeface="Arial"/>
                <a:cs typeface="Arial"/>
              </a:rPr>
              <a:t>(2018). </a:t>
            </a:r>
            <a:r>
              <a:rPr sz="1100" spc="-5" dirty="0">
                <a:latin typeface="Arial"/>
                <a:cs typeface="Arial"/>
              </a:rPr>
              <a:t>“An </a:t>
            </a:r>
            <a:r>
              <a:rPr sz="1100" spc="-15" dirty="0">
                <a:latin typeface="Arial"/>
                <a:cs typeface="Arial"/>
              </a:rPr>
              <a:t>exact </a:t>
            </a:r>
            <a:r>
              <a:rPr sz="1100" spc="-10" dirty="0">
                <a:latin typeface="Arial"/>
                <a:cs typeface="Arial"/>
              </a:rPr>
              <a:t>and robust  conformal inference method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10" dirty="0">
                <a:latin typeface="Arial"/>
                <a:cs typeface="Arial"/>
              </a:rPr>
              <a:t>counterfactual and </a:t>
            </a:r>
            <a:r>
              <a:rPr sz="1100" spc="-5" dirty="0">
                <a:latin typeface="Arial"/>
                <a:cs typeface="Arial"/>
              </a:rPr>
              <a:t>synthetic controls”. </a:t>
            </a:r>
            <a:r>
              <a:rPr sz="1100" i="1" spc="-5" dirty="0">
                <a:solidFill>
                  <a:srgbClr val="7A7ACD"/>
                </a:solidFill>
                <a:latin typeface="Arial"/>
                <a:cs typeface="Arial"/>
              </a:rPr>
              <a:t>arXiv  preprint</a:t>
            </a:r>
            <a:r>
              <a:rPr sz="1100" i="1" spc="-10" dirty="0">
                <a:solidFill>
                  <a:srgbClr val="7A7ACD"/>
                </a:solidFill>
                <a:latin typeface="Arial"/>
                <a:cs typeface="Arial"/>
              </a:rPr>
              <a:t> </a:t>
            </a:r>
            <a:r>
              <a:rPr sz="1100" i="1" spc="-5" dirty="0">
                <a:solidFill>
                  <a:srgbClr val="7A7ACD"/>
                </a:solidFill>
                <a:latin typeface="Arial"/>
                <a:cs typeface="Arial"/>
              </a:rPr>
              <a:t>arXiv:1712.09089</a:t>
            </a:r>
            <a:r>
              <a:rPr sz="1100" spc="-5" dirty="0">
                <a:solidFill>
                  <a:srgbClr val="7A7ACD"/>
                </a:solidFill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73964" y="1187124"/>
            <a:ext cx="106680" cy="144780"/>
            <a:chOff x="173964" y="1187124"/>
            <a:chExt cx="106680" cy="144780"/>
          </a:xfrm>
        </p:grpSpPr>
        <p:sp>
          <p:nvSpPr>
            <p:cNvPr id="14" name="object 14"/>
            <p:cNvSpPr/>
            <p:nvPr/>
          </p:nvSpPr>
          <p:spPr>
            <a:xfrm>
              <a:off x="176504" y="1189664"/>
              <a:ext cx="101219" cy="13917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76504" y="1189664"/>
              <a:ext cx="101600" cy="139700"/>
            </a:xfrm>
            <a:custGeom>
              <a:avLst/>
              <a:gdLst/>
              <a:ahLst/>
              <a:cxnLst/>
              <a:rect l="l" t="t" r="r" b="b"/>
              <a:pathLst>
                <a:path w="101600" h="139700">
                  <a:moveTo>
                    <a:pt x="0" y="139174"/>
                  </a:moveTo>
                  <a:lnTo>
                    <a:pt x="101219" y="139174"/>
                  </a:lnTo>
                  <a:lnTo>
                    <a:pt x="101219" y="25304"/>
                  </a:lnTo>
                  <a:lnTo>
                    <a:pt x="75914" y="0"/>
                  </a:lnTo>
                  <a:lnTo>
                    <a:pt x="0" y="0"/>
                  </a:lnTo>
                  <a:lnTo>
                    <a:pt x="0" y="139174"/>
                  </a:lnTo>
                  <a:close/>
                </a:path>
              </a:pathLst>
            </a:custGeom>
            <a:ln w="5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89156" y="1208643"/>
              <a:ext cx="63500" cy="0"/>
            </a:xfrm>
            <a:custGeom>
              <a:avLst/>
              <a:gdLst/>
              <a:ahLst/>
              <a:cxnLst/>
              <a:rect l="l" t="t" r="r" b="b"/>
              <a:pathLst>
                <a:path w="63500">
                  <a:moveTo>
                    <a:pt x="0" y="0"/>
                  </a:moveTo>
                  <a:lnTo>
                    <a:pt x="63262" y="0"/>
                  </a:lnTo>
                </a:path>
              </a:pathLst>
            </a:custGeom>
            <a:ln w="5079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1809" y="1227621"/>
              <a:ext cx="50800" cy="12700"/>
            </a:xfrm>
            <a:custGeom>
              <a:avLst/>
              <a:gdLst/>
              <a:ahLst/>
              <a:cxnLst/>
              <a:rect l="l" t="t" r="r" b="b"/>
              <a:pathLst>
                <a:path w="50800" h="12700">
                  <a:moveTo>
                    <a:pt x="0" y="0"/>
                  </a:moveTo>
                  <a:lnTo>
                    <a:pt x="50609" y="0"/>
                  </a:lnTo>
                </a:path>
                <a:path w="50800" h="12700">
                  <a:moveTo>
                    <a:pt x="0" y="12652"/>
                  </a:moveTo>
                  <a:lnTo>
                    <a:pt x="50609" y="12652"/>
                  </a:lnTo>
                </a:path>
              </a:pathLst>
            </a:custGeom>
            <a:ln w="5079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89156" y="1259252"/>
              <a:ext cx="31750" cy="50800"/>
            </a:xfrm>
            <a:custGeom>
              <a:avLst/>
              <a:gdLst/>
              <a:ahLst/>
              <a:cxnLst/>
              <a:rect l="l" t="t" r="r" b="b"/>
              <a:pathLst>
                <a:path w="31750" h="50800">
                  <a:moveTo>
                    <a:pt x="0" y="0"/>
                  </a:moveTo>
                  <a:lnTo>
                    <a:pt x="31631" y="0"/>
                  </a:lnTo>
                </a:path>
                <a:path w="31750" h="50800">
                  <a:moveTo>
                    <a:pt x="0" y="12652"/>
                  </a:moveTo>
                  <a:lnTo>
                    <a:pt x="31631" y="12652"/>
                  </a:lnTo>
                </a:path>
                <a:path w="31750" h="50800">
                  <a:moveTo>
                    <a:pt x="0" y="25304"/>
                  </a:moveTo>
                  <a:lnTo>
                    <a:pt x="31631" y="25304"/>
                  </a:lnTo>
                </a:path>
                <a:path w="31750" h="50800">
                  <a:moveTo>
                    <a:pt x="0" y="37956"/>
                  </a:moveTo>
                  <a:lnTo>
                    <a:pt x="31631" y="37956"/>
                  </a:lnTo>
                </a:path>
                <a:path w="31750" h="50800">
                  <a:moveTo>
                    <a:pt x="0" y="50609"/>
                  </a:moveTo>
                  <a:lnTo>
                    <a:pt x="31631" y="50609"/>
                  </a:lnTo>
                </a:path>
              </a:pathLst>
            </a:custGeom>
            <a:ln w="5079">
              <a:solidFill>
                <a:srgbClr val="B2B2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33440" y="1256088"/>
              <a:ext cx="31635" cy="4428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33440" y="1309861"/>
              <a:ext cx="31750" cy="0"/>
            </a:xfrm>
            <a:custGeom>
              <a:avLst/>
              <a:gdLst/>
              <a:ahLst/>
              <a:cxnLst/>
              <a:rect l="l" t="t" r="r" b="b"/>
              <a:pathLst>
                <a:path w="31750">
                  <a:moveTo>
                    <a:pt x="0" y="0"/>
                  </a:moveTo>
                  <a:lnTo>
                    <a:pt x="31631" y="0"/>
                  </a:lnTo>
                </a:path>
              </a:pathLst>
            </a:custGeom>
            <a:ln w="5079">
              <a:solidFill>
                <a:srgbClr val="B2B2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52419" y="1189664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25304" y="25304"/>
                  </a:moveTo>
                  <a:lnTo>
                    <a:pt x="0" y="25304"/>
                  </a:lnTo>
                  <a:lnTo>
                    <a:pt x="0" y="0"/>
                  </a:lnTo>
                </a:path>
              </a:pathLst>
            </a:custGeom>
            <a:ln w="5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173964" y="1531282"/>
            <a:ext cx="106680" cy="144780"/>
            <a:chOff x="173964" y="1531282"/>
            <a:chExt cx="106680" cy="144780"/>
          </a:xfrm>
        </p:grpSpPr>
        <p:sp>
          <p:nvSpPr>
            <p:cNvPr id="23" name="object 23"/>
            <p:cNvSpPr/>
            <p:nvPr/>
          </p:nvSpPr>
          <p:spPr>
            <a:xfrm>
              <a:off x="176504" y="1533822"/>
              <a:ext cx="101219" cy="13917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76504" y="1533822"/>
              <a:ext cx="101600" cy="139700"/>
            </a:xfrm>
            <a:custGeom>
              <a:avLst/>
              <a:gdLst/>
              <a:ahLst/>
              <a:cxnLst/>
              <a:rect l="l" t="t" r="r" b="b"/>
              <a:pathLst>
                <a:path w="101600" h="139700">
                  <a:moveTo>
                    <a:pt x="0" y="139174"/>
                  </a:moveTo>
                  <a:lnTo>
                    <a:pt x="101219" y="139174"/>
                  </a:lnTo>
                  <a:lnTo>
                    <a:pt x="101219" y="25304"/>
                  </a:lnTo>
                  <a:lnTo>
                    <a:pt x="75914" y="0"/>
                  </a:lnTo>
                  <a:lnTo>
                    <a:pt x="0" y="0"/>
                  </a:lnTo>
                  <a:lnTo>
                    <a:pt x="0" y="139174"/>
                  </a:lnTo>
                  <a:close/>
                </a:path>
              </a:pathLst>
            </a:custGeom>
            <a:ln w="5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89156" y="1552800"/>
              <a:ext cx="63500" cy="0"/>
            </a:xfrm>
            <a:custGeom>
              <a:avLst/>
              <a:gdLst/>
              <a:ahLst/>
              <a:cxnLst/>
              <a:rect l="l" t="t" r="r" b="b"/>
              <a:pathLst>
                <a:path w="63500">
                  <a:moveTo>
                    <a:pt x="0" y="0"/>
                  </a:moveTo>
                  <a:lnTo>
                    <a:pt x="63262" y="0"/>
                  </a:lnTo>
                </a:path>
              </a:pathLst>
            </a:custGeom>
            <a:ln w="5079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01809" y="1571778"/>
              <a:ext cx="50800" cy="12700"/>
            </a:xfrm>
            <a:custGeom>
              <a:avLst/>
              <a:gdLst/>
              <a:ahLst/>
              <a:cxnLst/>
              <a:rect l="l" t="t" r="r" b="b"/>
              <a:pathLst>
                <a:path w="50800" h="12700">
                  <a:moveTo>
                    <a:pt x="0" y="0"/>
                  </a:moveTo>
                  <a:lnTo>
                    <a:pt x="50609" y="0"/>
                  </a:lnTo>
                </a:path>
                <a:path w="50800" h="12700">
                  <a:moveTo>
                    <a:pt x="0" y="12652"/>
                  </a:moveTo>
                  <a:lnTo>
                    <a:pt x="50609" y="12652"/>
                  </a:lnTo>
                </a:path>
              </a:pathLst>
            </a:custGeom>
            <a:ln w="5079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89156" y="1603409"/>
              <a:ext cx="31750" cy="50800"/>
            </a:xfrm>
            <a:custGeom>
              <a:avLst/>
              <a:gdLst/>
              <a:ahLst/>
              <a:cxnLst/>
              <a:rect l="l" t="t" r="r" b="b"/>
              <a:pathLst>
                <a:path w="31750" h="50800">
                  <a:moveTo>
                    <a:pt x="0" y="0"/>
                  </a:moveTo>
                  <a:lnTo>
                    <a:pt x="31631" y="0"/>
                  </a:lnTo>
                </a:path>
                <a:path w="31750" h="50800">
                  <a:moveTo>
                    <a:pt x="0" y="12652"/>
                  </a:moveTo>
                  <a:lnTo>
                    <a:pt x="31631" y="12652"/>
                  </a:lnTo>
                </a:path>
                <a:path w="31750" h="50800">
                  <a:moveTo>
                    <a:pt x="0" y="25304"/>
                  </a:moveTo>
                  <a:lnTo>
                    <a:pt x="31631" y="25304"/>
                  </a:lnTo>
                </a:path>
                <a:path w="31750" h="50800">
                  <a:moveTo>
                    <a:pt x="0" y="37956"/>
                  </a:moveTo>
                  <a:lnTo>
                    <a:pt x="31631" y="37956"/>
                  </a:lnTo>
                </a:path>
                <a:path w="31750" h="50800">
                  <a:moveTo>
                    <a:pt x="0" y="50609"/>
                  </a:moveTo>
                  <a:lnTo>
                    <a:pt x="31631" y="50609"/>
                  </a:lnTo>
                </a:path>
              </a:pathLst>
            </a:custGeom>
            <a:ln w="5079">
              <a:solidFill>
                <a:srgbClr val="B2B2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33440" y="1600245"/>
              <a:ext cx="31635" cy="4428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33440" y="1654018"/>
              <a:ext cx="31750" cy="0"/>
            </a:xfrm>
            <a:custGeom>
              <a:avLst/>
              <a:gdLst/>
              <a:ahLst/>
              <a:cxnLst/>
              <a:rect l="l" t="t" r="r" b="b"/>
              <a:pathLst>
                <a:path w="31750">
                  <a:moveTo>
                    <a:pt x="0" y="0"/>
                  </a:moveTo>
                  <a:lnTo>
                    <a:pt x="31631" y="0"/>
                  </a:lnTo>
                </a:path>
              </a:pathLst>
            </a:custGeom>
            <a:ln w="5079">
              <a:solidFill>
                <a:srgbClr val="B2B2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52419" y="1533822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25304" y="25304"/>
                  </a:moveTo>
                  <a:lnTo>
                    <a:pt x="0" y="25304"/>
                  </a:lnTo>
                  <a:lnTo>
                    <a:pt x="0" y="0"/>
                  </a:lnTo>
                </a:path>
              </a:pathLst>
            </a:custGeom>
            <a:ln w="5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173964" y="2047499"/>
            <a:ext cx="106680" cy="144780"/>
            <a:chOff x="173964" y="2047499"/>
            <a:chExt cx="106680" cy="144780"/>
          </a:xfrm>
        </p:grpSpPr>
        <p:sp>
          <p:nvSpPr>
            <p:cNvPr id="32" name="object 32"/>
            <p:cNvSpPr/>
            <p:nvPr/>
          </p:nvSpPr>
          <p:spPr>
            <a:xfrm>
              <a:off x="176504" y="2050038"/>
              <a:ext cx="101219" cy="13917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76504" y="2050039"/>
              <a:ext cx="101600" cy="139700"/>
            </a:xfrm>
            <a:custGeom>
              <a:avLst/>
              <a:gdLst/>
              <a:ahLst/>
              <a:cxnLst/>
              <a:rect l="l" t="t" r="r" b="b"/>
              <a:pathLst>
                <a:path w="101600" h="139700">
                  <a:moveTo>
                    <a:pt x="0" y="139174"/>
                  </a:moveTo>
                  <a:lnTo>
                    <a:pt x="101219" y="139174"/>
                  </a:lnTo>
                  <a:lnTo>
                    <a:pt x="101219" y="25304"/>
                  </a:lnTo>
                  <a:lnTo>
                    <a:pt x="75914" y="0"/>
                  </a:lnTo>
                  <a:lnTo>
                    <a:pt x="0" y="0"/>
                  </a:lnTo>
                  <a:lnTo>
                    <a:pt x="0" y="139174"/>
                  </a:lnTo>
                  <a:close/>
                </a:path>
              </a:pathLst>
            </a:custGeom>
            <a:ln w="5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89156" y="2069017"/>
              <a:ext cx="63500" cy="0"/>
            </a:xfrm>
            <a:custGeom>
              <a:avLst/>
              <a:gdLst/>
              <a:ahLst/>
              <a:cxnLst/>
              <a:rect l="l" t="t" r="r" b="b"/>
              <a:pathLst>
                <a:path w="63500">
                  <a:moveTo>
                    <a:pt x="0" y="0"/>
                  </a:moveTo>
                  <a:lnTo>
                    <a:pt x="63262" y="0"/>
                  </a:lnTo>
                </a:path>
              </a:pathLst>
            </a:custGeom>
            <a:ln w="5079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01809" y="2087995"/>
              <a:ext cx="50800" cy="12700"/>
            </a:xfrm>
            <a:custGeom>
              <a:avLst/>
              <a:gdLst/>
              <a:ahLst/>
              <a:cxnLst/>
              <a:rect l="l" t="t" r="r" b="b"/>
              <a:pathLst>
                <a:path w="50800" h="12700">
                  <a:moveTo>
                    <a:pt x="0" y="0"/>
                  </a:moveTo>
                  <a:lnTo>
                    <a:pt x="50609" y="0"/>
                  </a:lnTo>
                </a:path>
                <a:path w="50800" h="12700">
                  <a:moveTo>
                    <a:pt x="0" y="12652"/>
                  </a:moveTo>
                  <a:lnTo>
                    <a:pt x="50609" y="12652"/>
                  </a:lnTo>
                </a:path>
              </a:pathLst>
            </a:custGeom>
            <a:ln w="5079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89156" y="2119626"/>
              <a:ext cx="31750" cy="50800"/>
            </a:xfrm>
            <a:custGeom>
              <a:avLst/>
              <a:gdLst/>
              <a:ahLst/>
              <a:cxnLst/>
              <a:rect l="l" t="t" r="r" b="b"/>
              <a:pathLst>
                <a:path w="31750" h="50800">
                  <a:moveTo>
                    <a:pt x="0" y="0"/>
                  </a:moveTo>
                  <a:lnTo>
                    <a:pt x="31631" y="0"/>
                  </a:lnTo>
                </a:path>
                <a:path w="31750" h="50800">
                  <a:moveTo>
                    <a:pt x="0" y="12652"/>
                  </a:moveTo>
                  <a:lnTo>
                    <a:pt x="31631" y="12652"/>
                  </a:lnTo>
                </a:path>
                <a:path w="31750" h="50800">
                  <a:moveTo>
                    <a:pt x="0" y="25304"/>
                  </a:moveTo>
                  <a:lnTo>
                    <a:pt x="31631" y="25304"/>
                  </a:lnTo>
                </a:path>
                <a:path w="31750" h="50800">
                  <a:moveTo>
                    <a:pt x="0" y="37956"/>
                  </a:moveTo>
                  <a:lnTo>
                    <a:pt x="31631" y="37956"/>
                  </a:lnTo>
                </a:path>
                <a:path w="31750" h="50800">
                  <a:moveTo>
                    <a:pt x="0" y="50609"/>
                  </a:moveTo>
                  <a:lnTo>
                    <a:pt x="31631" y="50609"/>
                  </a:lnTo>
                </a:path>
              </a:pathLst>
            </a:custGeom>
            <a:ln w="5079">
              <a:solidFill>
                <a:srgbClr val="B2B2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33440" y="2116462"/>
              <a:ext cx="31635" cy="4428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33440" y="2170235"/>
              <a:ext cx="31750" cy="0"/>
            </a:xfrm>
            <a:custGeom>
              <a:avLst/>
              <a:gdLst/>
              <a:ahLst/>
              <a:cxnLst/>
              <a:rect l="l" t="t" r="r" b="b"/>
              <a:pathLst>
                <a:path w="31750">
                  <a:moveTo>
                    <a:pt x="0" y="0"/>
                  </a:moveTo>
                  <a:lnTo>
                    <a:pt x="31631" y="0"/>
                  </a:lnTo>
                </a:path>
              </a:pathLst>
            </a:custGeom>
            <a:ln w="5079">
              <a:solidFill>
                <a:srgbClr val="B2B2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52419" y="2050039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25304" y="25304"/>
                  </a:moveTo>
                  <a:lnTo>
                    <a:pt x="0" y="25304"/>
                  </a:lnTo>
                  <a:lnTo>
                    <a:pt x="0" y="0"/>
                  </a:lnTo>
                </a:path>
              </a:pathLst>
            </a:custGeom>
            <a:ln w="5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173964" y="2391656"/>
            <a:ext cx="106680" cy="144780"/>
            <a:chOff x="173964" y="2391656"/>
            <a:chExt cx="106680" cy="144780"/>
          </a:xfrm>
        </p:grpSpPr>
        <p:sp>
          <p:nvSpPr>
            <p:cNvPr id="41" name="object 41"/>
            <p:cNvSpPr/>
            <p:nvPr/>
          </p:nvSpPr>
          <p:spPr>
            <a:xfrm>
              <a:off x="176504" y="2394196"/>
              <a:ext cx="101219" cy="13917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76504" y="2394196"/>
              <a:ext cx="101600" cy="139700"/>
            </a:xfrm>
            <a:custGeom>
              <a:avLst/>
              <a:gdLst/>
              <a:ahLst/>
              <a:cxnLst/>
              <a:rect l="l" t="t" r="r" b="b"/>
              <a:pathLst>
                <a:path w="101600" h="139700">
                  <a:moveTo>
                    <a:pt x="0" y="139174"/>
                  </a:moveTo>
                  <a:lnTo>
                    <a:pt x="101219" y="139174"/>
                  </a:lnTo>
                  <a:lnTo>
                    <a:pt x="101219" y="25304"/>
                  </a:lnTo>
                  <a:lnTo>
                    <a:pt x="75914" y="0"/>
                  </a:lnTo>
                  <a:lnTo>
                    <a:pt x="0" y="0"/>
                  </a:lnTo>
                  <a:lnTo>
                    <a:pt x="0" y="139174"/>
                  </a:lnTo>
                  <a:close/>
                </a:path>
              </a:pathLst>
            </a:custGeom>
            <a:ln w="5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89156" y="2413174"/>
              <a:ext cx="63500" cy="0"/>
            </a:xfrm>
            <a:custGeom>
              <a:avLst/>
              <a:gdLst/>
              <a:ahLst/>
              <a:cxnLst/>
              <a:rect l="l" t="t" r="r" b="b"/>
              <a:pathLst>
                <a:path w="63500">
                  <a:moveTo>
                    <a:pt x="0" y="0"/>
                  </a:moveTo>
                  <a:lnTo>
                    <a:pt x="63262" y="0"/>
                  </a:lnTo>
                </a:path>
              </a:pathLst>
            </a:custGeom>
            <a:ln w="5079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01809" y="2432152"/>
              <a:ext cx="50800" cy="12700"/>
            </a:xfrm>
            <a:custGeom>
              <a:avLst/>
              <a:gdLst/>
              <a:ahLst/>
              <a:cxnLst/>
              <a:rect l="l" t="t" r="r" b="b"/>
              <a:pathLst>
                <a:path w="50800" h="12700">
                  <a:moveTo>
                    <a:pt x="0" y="0"/>
                  </a:moveTo>
                  <a:lnTo>
                    <a:pt x="50609" y="0"/>
                  </a:lnTo>
                </a:path>
                <a:path w="50800" h="12700">
                  <a:moveTo>
                    <a:pt x="0" y="12652"/>
                  </a:moveTo>
                  <a:lnTo>
                    <a:pt x="50609" y="12652"/>
                  </a:lnTo>
                </a:path>
              </a:pathLst>
            </a:custGeom>
            <a:ln w="5079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89156" y="2463783"/>
              <a:ext cx="31750" cy="50800"/>
            </a:xfrm>
            <a:custGeom>
              <a:avLst/>
              <a:gdLst/>
              <a:ahLst/>
              <a:cxnLst/>
              <a:rect l="l" t="t" r="r" b="b"/>
              <a:pathLst>
                <a:path w="31750" h="50800">
                  <a:moveTo>
                    <a:pt x="0" y="0"/>
                  </a:moveTo>
                  <a:lnTo>
                    <a:pt x="31631" y="0"/>
                  </a:lnTo>
                </a:path>
                <a:path w="31750" h="50800">
                  <a:moveTo>
                    <a:pt x="0" y="12652"/>
                  </a:moveTo>
                  <a:lnTo>
                    <a:pt x="31631" y="12652"/>
                  </a:lnTo>
                </a:path>
                <a:path w="31750" h="50800">
                  <a:moveTo>
                    <a:pt x="0" y="25304"/>
                  </a:moveTo>
                  <a:lnTo>
                    <a:pt x="31631" y="25304"/>
                  </a:lnTo>
                </a:path>
                <a:path w="31750" h="50800">
                  <a:moveTo>
                    <a:pt x="0" y="37956"/>
                  </a:moveTo>
                  <a:lnTo>
                    <a:pt x="31631" y="37956"/>
                  </a:lnTo>
                </a:path>
                <a:path w="31750" h="50800">
                  <a:moveTo>
                    <a:pt x="0" y="50609"/>
                  </a:moveTo>
                  <a:lnTo>
                    <a:pt x="31631" y="50609"/>
                  </a:lnTo>
                </a:path>
              </a:pathLst>
            </a:custGeom>
            <a:ln w="5079">
              <a:solidFill>
                <a:srgbClr val="B2B2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33440" y="2460619"/>
              <a:ext cx="31635" cy="4428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33440" y="2514392"/>
              <a:ext cx="31750" cy="0"/>
            </a:xfrm>
            <a:custGeom>
              <a:avLst/>
              <a:gdLst/>
              <a:ahLst/>
              <a:cxnLst/>
              <a:rect l="l" t="t" r="r" b="b"/>
              <a:pathLst>
                <a:path w="31750">
                  <a:moveTo>
                    <a:pt x="0" y="0"/>
                  </a:moveTo>
                  <a:lnTo>
                    <a:pt x="31631" y="0"/>
                  </a:lnTo>
                </a:path>
              </a:pathLst>
            </a:custGeom>
            <a:ln w="5079">
              <a:solidFill>
                <a:srgbClr val="B2B2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52419" y="2394196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25304" y="25304"/>
                  </a:moveTo>
                  <a:lnTo>
                    <a:pt x="0" y="25304"/>
                  </a:lnTo>
                  <a:lnTo>
                    <a:pt x="0" y="0"/>
                  </a:lnTo>
                </a:path>
              </a:pathLst>
            </a:custGeom>
            <a:ln w="5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5456135" y="3128395"/>
            <a:ext cx="240665" cy="11938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600" spc="-5" dirty="0">
                <a:latin typeface="Arial"/>
                <a:cs typeface="Arial"/>
              </a:rPr>
              <a:t>13</a:t>
            </a:r>
            <a:r>
              <a:rPr sz="600" spc="-10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/</a:t>
            </a:r>
            <a:r>
              <a:rPr sz="600" spc="-9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14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14"/>
            <a:ext cx="110363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10" dirty="0"/>
              <a:t>References</a:t>
            </a:r>
            <a:r>
              <a:rPr spc="-45" dirty="0"/>
              <a:t> </a:t>
            </a:r>
            <a:r>
              <a:rPr spc="5" dirty="0"/>
              <a:t>II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73964" y="458017"/>
            <a:ext cx="106680" cy="144780"/>
            <a:chOff x="173964" y="458017"/>
            <a:chExt cx="106680" cy="144780"/>
          </a:xfrm>
        </p:grpSpPr>
        <p:sp>
          <p:nvSpPr>
            <p:cNvPr id="4" name="object 4"/>
            <p:cNvSpPr/>
            <p:nvPr/>
          </p:nvSpPr>
          <p:spPr>
            <a:xfrm>
              <a:off x="176504" y="460557"/>
              <a:ext cx="101219" cy="1391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6504" y="460557"/>
              <a:ext cx="101600" cy="139700"/>
            </a:xfrm>
            <a:custGeom>
              <a:avLst/>
              <a:gdLst/>
              <a:ahLst/>
              <a:cxnLst/>
              <a:rect l="l" t="t" r="r" b="b"/>
              <a:pathLst>
                <a:path w="101600" h="139700">
                  <a:moveTo>
                    <a:pt x="0" y="139174"/>
                  </a:moveTo>
                  <a:lnTo>
                    <a:pt x="101219" y="139174"/>
                  </a:lnTo>
                  <a:lnTo>
                    <a:pt x="101219" y="25304"/>
                  </a:lnTo>
                  <a:lnTo>
                    <a:pt x="75914" y="0"/>
                  </a:lnTo>
                  <a:lnTo>
                    <a:pt x="0" y="0"/>
                  </a:lnTo>
                  <a:lnTo>
                    <a:pt x="0" y="139174"/>
                  </a:lnTo>
                  <a:close/>
                </a:path>
              </a:pathLst>
            </a:custGeom>
            <a:ln w="5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9156" y="479536"/>
              <a:ext cx="63500" cy="0"/>
            </a:xfrm>
            <a:custGeom>
              <a:avLst/>
              <a:gdLst/>
              <a:ahLst/>
              <a:cxnLst/>
              <a:rect l="l" t="t" r="r" b="b"/>
              <a:pathLst>
                <a:path w="63500">
                  <a:moveTo>
                    <a:pt x="0" y="0"/>
                  </a:moveTo>
                  <a:lnTo>
                    <a:pt x="63262" y="0"/>
                  </a:lnTo>
                </a:path>
              </a:pathLst>
            </a:custGeom>
            <a:ln w="5079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1809" y="498514"/>
              <a:ext cx="50800" cy="12700"/>
            </a:xfrm>
            <a:custGeom>
              <a:avLst/>
              <a:gdLst/>
              <a:ahLst/>
              <a:cxnLst/>
              <a:rect l="l" t="t" r="r" b="b"/>
              <a:pathLst>
                <a:path w="50800" h="12700">
                  <a:moveTo>
                    <a:pt x="0" y="0"/>
                  </a:moveTo>
                  <a:lnTo>
                    <a:pt x="50609" y="0"/>
                  </a:lnTo>
                </a:path>
                <a:path w="50800" h="12700">
                  <a:moveTo>
                    <a:pt x="0" y="12652"/>
                  </a:moveTo>
                  <a:lnTo>
                    <a:pt x="50609" y="12652"/>
                  </a:lnTo>
                </a:path>
              </a:pathLst>
            </a:custGeom>
            <a:ln w="5079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89156" y="530145"/>
              <a:ext cx="31750" cy="50800"/>
            </a:xfrm>
            <a:custGeom>
              <a:avLst/>
              <a:gdLst/>
              <a:ahLst/>
              <a:cxnLst/>
              <a:rect l="l" t="t" r="r" b="b"/>
              <a:pathLst>
                <a:path w="31750" h="50800">
                  <a:moveTo>
                    <a:pt x="0" y="0"/>
                  </a:moveTo>
                  <a:lnTo>
                    <a:pt x="31631" y="0"/>
                  </a:lnTo>
                </a:path>
                <a:path w="31750" h="50800">
                  <a:moveTo>
                    <a:pt x="0" y="12652"/>
                  </a:moveTo>
                  <a:lnTo>
                    <a:pt x="31631" y="12652"/>
                  </a:lnTo>
                </a:path>
                <a:path w="31750" h="50800">
                  <a:moveTo>
                    <a:pt x="0" y="25304"/>
                  </a:moveTo>
                  <a:lnTo>
                    <a:pt x="31631" y="25304"/>
                  </a:lnTo>
                </a:path>
                <a:path w="31750" h="50800">
                  <a:moveTo>
                    <a:pt x="0" y="37956"/>
                  </a:moveTo>
                  <a:lnTo>
                    <a:pt x="31631" y="37956"/>
                  </a:lnTo>
                </a:path>
                <a:path w="31750" h="50800">
                  <a:moveTo>
                    <a:pt x="0" y="50609"/>
                  </a:moveTo>
                  <a:lnTo>
                    <a:pt x="31631" y="50609"/>
                  </a:lnTo>
                </a:path>
              </a:pathLst>
            </a:custGeom>
            <a:ln w="5079">
              <a:solidFill>
                <a:srgbClr val="B2B2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33440" y="526981"/>
              <a:ext cx="31635" cy="4428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33440" y="580754"/>
              <a:ext cx="31750" cy="0"/>
            </a:xfrm>
            <a:custGeom>
              <a:avLst/>
              <a:gdLst/>
              <a:ahLst/>
              <a:cxnLst/>
              <a:rect l="l" t="t" r="r" b="b"/>
              <a:pathLst>
                <a:path w="31750">
                  <a:moveTo>
                    <a:pt x="0" y="0"/>
                  </a:moveTo>
                  <a:lnTo>
                    <a:pt x="31631" y="0"/>
                  </a:lnTo>
                </a:path>
              </a:pathLst>
            </a:custGeom>
            <a:ln w="5079">
              <a:solidFill>
                <a:srgbClr val="B2B2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52419" y="460557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25304" y="25304"/>
                  </a:moveTo>
                  <a:lnTo>
                    <a:pt x="0" y="25304"/>
                  </a:lnTo>
                  <a:lnTo>
                    <a:pt x="0" y="0"/>
                  </a:lnTo>
                </a:path>
              </a:pathLst>
            </a:custGeom>
            <a:ln w="5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41528" y="429512"/>
            <a:ext cx="5007610" cy="225679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307975">
              <a:lnSpc>
                <a:spcPct val="102600"/>
              </a:lnSpc>
              <a:spcBef>
                <a:spcPts val="55"/>
              </a:spcBef>
            </a:pPr>
            <a:r>
              <a:rPr sz="1100" spc="-10" dirty="0">
                <a:solidFill>
                  <a:srgbClr val="3333B2"/>
                </a:solidFill>
                <a:latin typeface="Arial"/>
                <a:cs typeface="Arial"/>
              </a:rPr>
              <a:t>Lagos, </a:t>
            </a:r>
            <a:r>
              <a:rPr sz="1100" spc="-5" dirty="0">
                <a:solidFill>
                  <a:srgbClr val="3333B2"/>
                </a:solidFill>
                <a:latin typeface="Arial"/>
                <a:cs typeface="Arial"/>
              </a:rPr>
              <a:t>R. </a:t>
            </a:r>
            <a:r>
              <a:rPr sz="1100" spc="-10" dirty="0">
                <a:solidFill>
                  <a:srgbClr val="3333B2"/>
                </a:solidFill>
                <a:latin typeface="Arial"/>
                <a:cs typeface="Arial"/>
              </a:rPr>
              <a:t>and </a:t>
            </a:r>
            <a:r>
              <a:rPr sz="1100" spc="-5" dirty="0">
                <a:solidFill>
                  <a:srgbClr val="3333B2"/>
                </a:solidFill>
                <a:latin typeface="Arial"/>
                <a:cs typeface="Arial"/>
              </a:rPr>
              <a:t>G. Rocheteau (2009). </a:t>
            </a:r>
            <a:r>
              <a:rPr sz="1100" spc="-5" dirty="0">
                <a:latin typeface="Arial"/>
                <a:cs typeface="Arial"/>
              </a:rPr>
              <a:t>“Liquidity in Asset </a:t>
            </a:r>
            <a:r>
              <a:rPr sz="1100" spc="-10" dirty="0">
                <a:latin typeface="Arial"/>
                <a:cs typeface="Arial"/>
              </a:rPr>
              <a:t>Markets </a:t>
            </a:r>
            <a:r>
              <a:rPr sz="1100" spc="-5" dirty="0">
                <a:latin typeface="Arial"/>
                <a:cs typeface="Arial"/>
              </a:rPr>
              <a:t>With Search  </a:t>
            </a:r>
            <a:r>
              <a:rPr sz="1100" spc="-10" dirty="0">
                <a:latin typeface="Arial"/>
                <a:cs typeface="Arial"/>
              </a:rPr>
              <a:t>Frictions”. </a:t>
            </a:r>
            <a:r>
              <a:rPr sz="1100" i="1" spc="-5" dirty="0">
                <a:solidFill>
                  <a:srgbClr val="7A7ACD"/>
                </a:solidFill>
                <a:latin typeface="Arial"/>
                <a:cs typeface="Arial"/>
              </a:rPr>
              <a:t>Econometrica </a:t>
            </a:r>
            <a:r>
              <a:rPr sz="1100" spc="-5" dirty="0">
                <a:solidFill>
                  <a:srgbClr val="7A7ACD"/>
                </a:solidFill>
                <a:latin typeface="Arial"/>
                <a:cs typeface="Arial"/>
              </a:rPr>
              <a:t>77.2, </a:t>
            </a:r>
            <a:r>
              <a:rPr sz="1100" spc="-20" dirty="0">
                <a:solidFill>
                  <a:srgbClr val="7A7ACD"/>
                </a:solidFill>
                <a:latin typeface="Arial"/>
                <a:cs typeface="Arial"/>
              </a:rPr>
              <a:t>pp.</a:t>
            </a:r>
            <a:r>
              <a:rPr sz="1100" spc="-5" dirty="0">
                <a:solidFill>
                  <a:srgbClr val="7A7ACD"/>
                </a:solidFill>
                <a:latin typeface="Arial"/>
                <a:cs typeface="Arial"/>
              </a:rPr>
              <a:t> 403–426.</a:t>
            </a:r>
            <a:endParaRPr sz="1100">
              <a:latin typeface="Arial"/>
              <a:cs typeface="Arial"/>
            </a:endParaRPr>
          </a:p>
          <a:p>
            <a:pPr marL="12700" marR="102870">
              <a:lnSpc>
                <a:spcPct val="102600"/>
              </a:lnSpc>
            </a:pPr>
            <a:r>
              <a:rPr sz="1100" spc="-10" dirty="0">
                <a:solidFill>
                  <a:srgbClr val="3333B2"/>
                </a:solidFill>
                <a:latin typeface="Arial"/>
                <a:cs typeface="Arial"/>
              </a:rPr>
              <a:t>Lagos, </a:t>
            </a:r>
            <a:r>
              <a:rPr sz="1100" spc="-5" dirty="0">
                <a:solidFill>
                  <a:srgbClr val="3333B2"/>
                </a:solidFill>
                <a:latin typeface="Arial"/>
                <a:cs typeface="Arial"/>
              </a:rPr>
              <a:t>R. </a:t>
            </a:r>
            <a:r>
              <a:rPr sz="1100" spc="-10" dirty="0">
                <a:solidFill>
                  <a:srgbClr val="3333B2"/>
                </a:solidFill>
                <a:latin typeface="Arial"/>
                <a:cs typeface="Arial"/>
              </a:rPr>
              <a:t>and </a:t>
            </a:r>
            <a:r>
              <a:rPr sz="1100" spc="-5" dirty="0">
                <a:solidFill>
                  <a:srgbClr val="3333B2"/>
                </a:solidFill>
                <a:latin typeface="Arial"/>
                <a:cs typeface="Arial"/>
              </a:rPr>
              <a:t>R. Wright (2005). </a:t>
            </a:r>
            <a:r>
              <a:rPr sz="1100" spc="-5" dirty="0">
                <a:latin typeface="Arial"/>
                <a:cs typeface="Arial"/>
              </a:rPr>
              <a:t>“A Unified </a:t>
            </a:r>
            <a:r>
              <a:rPr sz="1100" spc="-20" dirty="0">
                <a:latin typeface="Arial"/>
                <a:cs typeface="Arial"/>
              </a:rPr>
              <a:t>Framework for </a:t>
            </a:r>
            <a:r>
              <a:rPr sz="1100" spc="-5" dirty="0">
                <a:latin typeface="Arial"/>
                <a:cs typeface="Arial"/>
              </a:rPr>
              <a:t>Monetary </a:t>
            </a:r>
            <a:r>
              <a:rPr sz="1100" dirty="0">
                <a:latin typeface="Arial"/>
                <a:cs typeface="Arial"/>
              </a:rPr>
              <a:t>Theory </a:t>
            </a:r>
            <a:r>
              <a:rPr sz="1100" spc="-10" dirty="0">
                <a:latin typeface="Arial"/>
                <a:cs typeface="Arial"/>
              </a:rPr>
              <a:t>and  </a:t>
            </a:r>
            <a:r>
              <a:rPr sz="1100" spc="-15" dirty="0">
                <a:latin typeface="Arial"/>
                <a:cs typeface="Arial"/>
              </a:rPr>
              <a:t>Policy </a:t>
            </a:r>
            <a:r>
              <a:rPr sz="1100" spc="-5" dirty="0">
                <a:latin typeface="Arial"/>
                <a:cs typeface="Arial"/>
              </a:rPr>
              <a:t>Analysis”. </a:t>
            </a:r>
            <a:r>
              <a:rPr sz="1100" i="1" spc="-5" dirty="0">
                <a:solidFill>
                  <a:srgbClr val="7A7ACD"/>
                </a:solidFill>
                <a:latin typeface="Arial"/>
                <a:cs typeface="Arial"/>
              </a:rPr>
              <a:t>Journal of </a:t>
            </a:r>
            <a:r>
              <a:rPr sz="1100" i="1" spc="-10" dirty="0">
                <a:solidFill>
                  <a:srgbClr val="7A7ACD"/>
                </a:solidFill>
                <a:latin typeface="Arial"/>
                <a:cs typeface="Arial"/>
              </a:rPr>
              <a:t>Political Economy </a:t>
            </a:r>
            <a:r>
              <a:rPr sz="1100" spc="-5" dirty="0">
                <a:solidFill>
                  <a:srgbClr val="7A7ACD"/>
                </a:solidFill>
                <a:latin typeface="Arial"/>
                <a:cs typeface="Arial"/>
              </a:rPr>
              <a:t>113.3, </a:t>
            </a:r>
            <a:r>
              <a:rPr sz="1100" spc="-20" dirty="0">
                <a:solidFill>
                  <a:srgbClr val="7A7ACD"/>
                </a:solidFill>
                <a:latin typeface="Arial"/>
                <a:cs typeface="Arial"/>
              </a:rPr>
              <a:t>pp.</a:t>
            </a:r>
            <a:r>
              <a:rPr sz="1100" spc="5" dirty="0">
                <a:solidFill>
                  <a:srgbClr val="7A7ACD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7A7ACD"/>
                </a:solidFill>
                <a:latin typeface="Arial"/>
                <a:cs typeface="Arial"/>
              </a:rPr>
              <a:t>463–484.</a:t>
            </a:r>
            <a:endParaRPr sz="1100">
              <a:latin typeface="Arial"/>
              <a:cs typeface="Arial"/>
            </a:endParaRPr>
          </a:p>
          <a:p>
            <a:pPr marL="12700" marR="71120">
              <a:lnSpc>
                <a:spcPct val="102600"/>
              </a:lnSpc>
            </a:pPr>
            <a:r>
              <a:rPr sz="1100" spc="-5" dirty="0">
                <a:solidFill>
                  <a:srgbClr val="3333B2"/>
                </a:solidFill>
                <a:latin typeface="Arial"/>
                <a:cs typeface="Arial"/>
              </a:rPr>
              <a:t>Li, K. </a:t>
            </a:r>
            <a:r>
              <a:rPr sz="1100" spc="-75" dirty="0">
                <a:solidFill>
                  <a:srgbClr val="3333B2"/>
                </a:solidFill>
                <a:latin typeface="Arial"/>
                <a:cs typeface="Arial"/>
              </a:rPr>
              <a:t>T. </a:t>
            </a:r>
            <a:r>
              <a:rPr sz="1100" spc="-5" dirty="0">
                <a:solidFill>
                  <a:srgbClr val="3333B2"/>
                </a:solidFill>
                <a:latin typeface="Arial"/>
                <a:cs typeface="Arial"/>
              </a:rPr>
              <a:t>(2019). </a:t>
            </a:r>
            <a:r>
              <a:rPr sz="1100" spc="-5" dirty="0">
                <a:latin typeface="Arial"/>
                <a:cs typeface="Arial"/>
              </a:rPr>
              <a:t>“Statistical </a:t>
            </a:r>
            <a:r>
              <a:rPr sz="1100" spc="-10" dirty="0">
                <a:latin typeface="Arial"/>
                <a:cs typeface="Arial"/>
              </a:rPr>
              <a:t>Inference </a:t>
            </a:r>
            <a:r>
              <a:rPr sz="1100" spc="-20" dirty="0">
                <a:latin typeface="Arial"/>
                <a:cs typeface="Arial"/>
              </a:rPr>
              <a:t>for Average Treatment </a:t>
            </a:r>
            <a:r>
              <a:rPr sz="1100" spc="-10" dirty="0">
                <a:latin typeface="Arial"/>
                <a:cs typeface="Arial"/>
              </a:rPr>
              <a:t>Effects </a:t>
            </a:r>
            <a:r>
              <a:rPr sz="1100" spc="-5" dirty="0">
                <a:latin typeface="Arial"/>
                <a:cs typeface="Arial"/>
              </a:rPr>
              <a:t>Estimated </a:t>
            </a:r>
            <a:r>
              <a:rPr sz="1100" spc="-20" dirty="0">
                <a:latin typeface="Arial"/>
                <a:cs typeface="Arial"/>
              </a:rPr>
              <a:t>by  </a:t>
            </a:r>
            <a:r>
              <a:rPr sz="1100" spc="-5" dirty="0">
                <a:latin typeface="Arial"/>
                <a:cs typeface="Arial"/>
              </a:rPr>
              <a:t>Synthetic Control Methods”. </a:t>
            </a:r>
            <a:r>
              <a:rPr sz="1100" i="1" spc="-5" dirty="0">
                <a:solidFill>
                  <a:srgbClr val="7A7ACD"/>
                </a:solidFill>
                <a:latin typeface="Arial"/>
                <a:cs typeface="Arial"/>
              </a:rPr>
              <a:t>Journal of the American Statistical Association </a:t>
            </a:r>
            <a:r>
              <a:rPr sz="1100" spc="-5" dirty="0">
                <a:solidFill>
                  <a:srgbClr val="7A7ACD"/>
                </a:solidFill>
                <a:latin typeface="Arial"/>
                <a:cs typeface="Arial"/>
              </a:rPr>
              <a:t>0.0,  </a:t>
            </a:r>
            <a:r>
              <a:rPr sz="1100" spc="-20" dirty="0">
                <a:solidFill>
                  <a:srgbClr val="7A7ACD"/>
                </a:solidFill>
                <a:latin typeface="Arial"/>
                <a:cs typeface="Arial"/>
              </a:rPr>
              <a:t>pp.</a:t>
            </a:r>
            <a:r>
              <a:rPr sz="1100" spc="-10" dirty="0">
                <a:solidFill>
                  <a:srgbClr val="7A7ACD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7A7ACD"/>
                </a:solidFill>
                <a:latin typeface="Arial"/>
                <a:cs typeface="Arial"/>
              </a:rPr>
              <a:t>1–16.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02600"/>
              </a:lnSpc>
            </a:pPr>
            <a:r>
              <a:rPr sz="1100" spc="-5" dirty="0">
                <a:solidFill>
                  <a:srgbClr val="3333B2"/>
                </a:solidFill>
                <a:latin typeface="Arial"/>
                <a:cs typeface="Arial"/>
              </a:rPr>
              <a:t>Richardson, G. </a:t>
            </a:r>
            <a:r>
              <a:rPr sz="1100" spc="-10" dirty="0">
                <a:solidFill>
                  <a:srgbClr val="3333B2"/>
                </a:solidFill>
                <a:latin typeface="Arial"/>
                <a:cs typeface="Arial"/>
              </a:rPr>
              <a:t>and </a:t>
            </a:r>
            <a:r>
              <a:rPr sz="1100" spc="-55" dirty="0">
                <a:solidFill>
                  <a:srgbClr val="3333B2"/>
                </a:solidFill>
                <a:latin typeface="Arial"/>
                <a:cs typeface="Arial"/>
              </a:rPr>
              <a:t>W. </a:t>
            </a:r>
            <a:r>
              <a:rPr sz="1100" spc="-30" dirty="0">
                <a:solidFill>
                  <a:srgbClr val="3333B2"/>
                </a:solidFill>
                <a:latin typeface="Arial"/>
                <a:cs typeface="Arial"/>
              </a:rPr>
              <a:t>Troost </a:t>
            </a:r>
            <a:r>
              <a:rPr sz="1100" spc="-5" dirty="0">
                <a:solidFill>
                  <a:srgbClr val="3333B2"/>
                </a:solidFill>
                <a:latin typeface="Arial"/>
                <a:cs typeface="Arial"/>
              </a:rPr>
              <a:t>(2009). </a:t>
            </a:r>
            <a:r>
              <a:rPr sz="1100" spc="-5" dirty="0">
                <a:latin typeface="Arial"/>
                <a:cs typeface="Arial"/>
              </a:rPr>
              <a:t>“Monetary Intervention Mitigated Banking  </a:t>
            </a:r>
            <a:r>
              <a:rPr sz="1100" spc="-15" dirty="0">
                <a:latin typeface="Arial"/>
                <a:cs typeface="Arial"/>
              </a:rPr>
              <a:t>Panics </a:t>
            </a:r>
            <a:r>
              <a:rPr sz="1100" spc="-5" dirty="0">
                <a:latin typeface="Arial"/>
                <a:cs typeface="Arial"/>
              </a:rPr>
              <a:t>during the Great Depression: Quasi-Experimental Evidence from </a:t>
            </a:r>
            <a:r>
              <a:rPr sz="1100" spc="-10" dirty="0">
                <a:latin typeface="Arial"/>
                <a:cs typeface="Arial"/>
              </a:rPr>
              <a:t>a  </a:t>
            </a:r>
            <a:r>
              <a:rPr sz="1100" spc="-15" dirty="0">
                <a:latin typeface="Arial"/>
                <a:cs typeface="Arial"/>
              </a:rPr>
              <a:t>Federal </a:t>
            </a:r>
            <a:r>
              <a:rPr sz="1100" spc="-5" dirty="0">
                <a:latin typeface="Arial"/>
                <a:cs typeface="Arial"/>
              </a:rPr>
              <a:t>Reserve District </a:t>
            </a:r>
            <a:r>
              <a:rPr sz="1100" spc="-15" dirty="0">
                <a:latin typeface="Arial"/>
                <a:cs typeface="Arial"/>
              </a:rPr>
              <a:t>Border, </a:t>
            </a:r>
            <a:r>
              <a:rPr sz="1100" spc="-5" dirty="0">
                <a:latin typeface="Arial"/>
                <a:cs typeface="Arial"/>
              </a:rPr>
              <a:t>1929–1933”. </a:t>
            </a:r>
            <a:r>
              <a:rPr sz="1100" i="1" spc="-5" dirty="0">
                <a:solidFill>
                  <a:srgbClr val="7A7ACD"/>
                </a:solidFill>
                <a:latin typeface="Arial"/>
                <a:cs typeface="Arial"/>
              </a:rPr>
              <a:t>Journal of </a:t>
            </a:r>
            <a:r>
              <a:rPr sz="1100" i="1" spc="-10" dirty="0">
                <a:solidFill>
                  <a:srgbClr val="7A7ACD"/>
                </a:solidFill>
                <a:latin typeface="Arial"/>
                <a:cs typeface="Arial"/>
              </a:rPr>
              <a:t>Political Economy </a:t>
            </a:r>
            <a:r>
              <a:rPr sz="1100" spc="-5" dirty="0">
                <a:solidFill>
                  <a:srgbClr val="7A7ACD"/>
                </a:solidFill>
                <a:latin typeface="Arial"/>
                <a:cs typeface="Arial"/>
              </a:rPr>
              <a:t>117.6,  </a:t>
            </a:r>
            <a:r>
              <a:rPr sz="1100" spc="-20" dirty="0">
                <a:solidFill>
                  <a:srgbClr val="7A7ACD"/>
                </a:solidFill>
                <a:latin typeface="Arial"/>
                <a:cs typeface="Arial"/>
              </a:rPr>
              <a:t>pp.</a:t>
            </a:r>
            <a:r>
              <a:rPr sz="1100" spc="-10" dirty="0">
                <a:solidFill>
                  <a:srgbClr val="7A7ACD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7A7ACD"/>
                </a:solidFill>
                <a:latin typeface="Arial"/>
                <a:cs typeface="Arial"/>
              </a:rPr>
              <a:t>1031–1073.</a:t>
            </a:r>
            <a:endParaRPr sz="1100">
              <a:latin typeface="Arial"/>
              <a:cs typeface="Arial"/>
            </a:endParaRPr>
          </a:p>
          <a:p>
            <a:pPr marL="12700" marR="137160">
              <a:lnSpc>
                <a:spcPct val="102600"/>
              </a:lnSpc>
              <a:spcBef>
                <a:spcPts val="5"/>
              </a:spcBef>
            </a:pPr>
            <a:r>
              <a:rPr sz="1100" spc="-5" dirty="0">
                <a:solidFill>
                  <a:srgbClr val="3333B2"/>
                </a:solidFill>
                <a:latin typeface="Arial"/>
                <a:cs typeface="Arial"/>
              </a:rPr>
              <a:t>Rocheteau, G. </a:t>
            </a:r>
            <a:r>
              <a:rPr sz="1100" spc="-10" dirty="0">
                <a:solidFill>
                  <a:srgbClr val="3333B2"/>
                </a:solidFill>
                <a:latin typeface="Arial"/>
                <a:cs typeface="Arial"/>
              </a:rPr>
              <a:t>and </a:t>
            </a:r>
            <a:r>
              <a:rPr sz="1100" spc="-5" dirty="0">
                <a:solidFill>
                  <a:srgbClr val="3333B2"/>
                </a:solidFill>
                <a:latin typeface="Arial"/>
                <a:cs typeface="Arial"/>
              </a:rPr>
              <a:t>R. Wright (2005). </a:t>
            </a:r>
            <a:r>
              <a:rPr sz="1100" spc="-10" dirty="0">
                <a:latin typeface="Arial"/>
                <a:cs typeface="Arial"/>
              </a:rPr>
              <a:t>“Money </a:t>
            </a:r>
            <a:r>
              <a:rPr sz="1100" spc="-5" dirty="0">
                <a:latin typeface="Arial"/>
                <a:cs typeface="Arial"/>
              </a:rPr>
              <a:t>in Search Equilibrium, in  </a:t>
            </a:r>
            <a:r>
              <a:rPr sz="1100" spc="-10" dirty="0">
                <a:latin typeface="Arial"/>
                <a:cs typeface="Arial"/>
              </a:rPr>
              <a:t>Competitive </a:t>
            </a:r>
            <a:r>
              <a:rPr sz="1100" spc="-5" dirty="0">
                <a:latin typeface="Arial"/>
                <a:cs typeface="Arial"/>
              </a:rPr>
              <a:t>Equilibrium, </a:t>
            </a:r>
            <a:r>
              <a:rPr sz="1100" spc="-10" dirty="0">
                <a:latin typeface="Arial"/>
                <a:cs typeface="Arial"/>
              </a:rPr>
              <a:t>and </a:t>
            </a:r>
            <a:r>
              <a:rPr sz="1100" spc="-5" dirty="0">
                <a:latin typeface="Arial"/>
                <a:cs typeface="Arial"/>
              </a:rPr>
              <a:t>in </a:t>
            </a:r>
            <a:r>
              <a:rPr sz="1100" spc="-10" dirty="0">
                <a:latin typeface="Arial"/>
                <a:cs typeface="Arial"/>
              </a:rPr>
              <a:t>Competitive </a:t>
            </a:r>
            <a:r>
              <a:rPr sz="1100" spc="-5" dirty="0">
                <a:latin typeface="Arial"/>
                <a:cs typeface="Arial"/>
              </a:rPr>
              <a:t>Search Equilibrium”.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i="1" spc="-5" dirty="0">
                <a:solidFill>
                  <a:srgbClr val="7A7ACD"/>
                </a:solidFill>
                <a:latin typeface="Arial"/>
                <a:cs typeface="Arial"/>
              </a:rPr>
              <a:t>Econometrica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73964" y="802162"/>
            <a:ext cx="106680" cy="144780"/>
            <a:chOff x="173964" y="802162"/>
            <a:chExt cx="106680" cy="144780"/>
          </a:xfrm>
        </p:grpSpPr>
        <p:sp>
          <p:nvSpPr>
            <p:cNvPr id="14" name="object 14"/>
            <p:cNvSpPr/>
            <p:nvPr/>
          </p:nvSpPr>
          <p:spPr>
            <a:xfrm>
              <a:off x="176504" y="804702"/>
              <a:ext cx="101219" cy="13917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76504" y="804702"/>
              <a:ext cx="101600" cy="139700"/>
            </a:xfrm>
            <a:custGeom>
              <a:avLst/>
              <a:gdLst/>
              <a:ahLst/>
              <a:cxnLst/>
              <a:rect l="l" t="t" r="r" b="b"/>
              <a:pathLst>
                <a:path w="101600" h="139700">
                  <a:moveTo>
                    <a:pt x="0" y="139174"/>
                  </a:moveTo>
                  <a:lnTo>
                    <a:pt x="101219" y="139174"/>
                  </a:lnTo>
                  <a:lnTo>
                    <a:pt x="101219" y="25304"/>
                  </a:lnTo>
                  <a:lnTo>
                    <a:pt x="75914" y="0"/>
                  </a:lnTo>
                  <a:lnTo>
                    <a:pt x="0" y="0"/>
                  </a:lnTo>
                  <a:lnTo>
                    <a:pt x="0" y="139174"/>
                  </a:lnTo>
                  <a:close/>
                </a:path>
              </a:pathLst>
            </a:custGeom>
            <a:ln w="5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89156" y="823680"/>
              <a:ext cx="63500" cy="0"/>
            </a:xfrm>
            <a:custGeom>
              <a:avLst/>
              <a:gdLst/>
              <a:ahLst/>
              <a:cxnLst/>
              <a:rect l="l" t="t" r="r" b="b"/>
              <a:pathLst>
                <a:path w="63500">
                  <a:moveTo>
                    <a:pt x="0" y="0"/>
                  </a:moveTo>
                  <a:lnTo>
                    <a:pt x="63262" y="0"/>
                  </a:lnTo>
                </a:path>
              </a:pathLst>
            </a:custGeom>
            <a:ln w="5079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1809" y="842659"/>
              <a:ext cx="50800" cy="12700"/>
            </a:xfrm>
            <a:custGeom>
              <a:avLst/>
              <a:gdLst/>
              <a:ahLst/>
              <a:cxnLst/>
              <a:rect l="l" t="t" r="r" b="b"/>
              <a:pathLst>
                <a:path w="50800" h="12700">
                  <a:moveTo>
                    <a:pt x="0" y="0"/>
                  </a:moveTo>
                  <a:lnTo>
                    <a:pt x="50609" y="0"/>
                  </a:lnTo>
                </a:path>
                <a:path w="50800" h="12700">
                  <a:moveTo>
                    <a:pt x="0" y="12652"/>
                  </a:moveTo>
                  <a:lnTo>
                    <a:pt x="50609" y="12652"/>
                  </a:lnTo>
                </a:path>
              </a:pathLst>
            </a:custGeom>
            <a:ln w="5079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89156" y="874289"/>
              <a:ext cx="31750" cy="50800"/>
            </a:xfrm>
            <a:custGeom>
              <a:avLst/>
              <a:gdLst/>
              <a:ahLst/>
              <a:cxnLst/>
              <a:rect l="l" t="t" r="r" b="b"/>
              <a:pathLst>
                <a:path w="31750" h="50800">
                  <a:moveTo>
                    <a:pt x="0" y="0"/>
                  </a:moveTo>
                  <a:lnTo>
                    <a:pt x="31631" y="0"/>
                  </a:lnTo>
                </a:path>
                <a:path w="31750" h="50800">
                  <a:moveTo>
                    <a:pt x="0" y="12652"/>
                  </a:moveTo>
                  <a:lnTo>
                    <a:pt x="31631" y="12652"/>
                  </a:lnTo>
                </a:path>
                <a:path w="31750" h="50800">
                  <a:moveTo>
                    <a:pt x="0" y="25304"/>
                  </a:moveTo>
                  <a:lnTo>
                    <a:pt x="31631" y="25304"/>
                  </a:lnTo>
                </a:path>
                <a:path w="31750" h="50800">
                  <a:moveTo>
                    <a:pt x="0" y="37956"/>
                  </a:moveTo>
                  <a:lnTo>
                    <a:pt x="31631" y="37956"/>
                  </a:lnTo>
                </a:path>
                <a:path w="31750" h="50800">
                  <a:moveTo>
                    <a:pt x="0" y="50609"/>
                  </a:moveTo>
                  <a:lnTo>
                    <a:pt x="31631" y="50609"/>
                  </a:lnTo>
                </a:path>
              </a:pathLst>
            </a:custGeom>
            <a:ln w="5079">
              <a:solidFill>
                <a:srgbClr val="B2B2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33440" y="871125"/>
              <a:ext cx="31635" cy="4428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33440" y="924898"/>
              <a:ext cx="31750" cy="0"/>
            </a:xfrm>
            <a:custGeom>
              <a:avLst/>
              <a:gdLst/>
              <a:ahLst/>
              <a:cxnLst/>
              <a:rect l="l" t="t" r="r" b="b"/>
              <a:pathLst>
                <a:path w="31750">
                  <a:moveTo>
                    <a:pt x="0" y="0"/>
                  </a:moveTo>
                  <a:lnTo>
                    <a:pt x="31631" y="0"/>
                  </a:lnTo>
                </a:path>
              </a:pathLst>
            </a:custGeom>
            <a:ln w="5079">
              <a:solidFill>
                <a:srgbClr val="B2B2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52419" y="804702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25304" y="25304"/>
                  </a:moveTo>
                  <a:lnTo>
                    <a:pt x="0" y="25304"/>
                  </a:lnTo>
                  <a:lnTo>
                    <a:pt x="0" y="0"/>
                  </a:lnTo>
                </a:path>
              </a:pathLst>
            </a:custGeom>
            <a:ln w="5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173964" y="1146307"/>
            <a:ext cx="106680" cy="144780"/>
            <a:chOff x="173964" y="1146307"/>
            <a:chExt cx="106680" cy="144780"/>
          </a:xfrm>
        </p:grpSpPr>
        <p:sp>
          <p:nvSpPr>
            <p:cNvPr id="23" name="object 23"/>
            <p:cNvSpPr/>
            <p:nvPr/>
          </p:nvSpPr>
          <p:spPr>
            <a:xfrm>
              <a:off x="176504" y="1148847"/>
              <a:ext cx="101219" cy="13917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76504" y="1148847"/>
              <a:ext cx="101600" cy="139700"/>
            </a:xfrm>
            <a:custGeom>
              <a:avLst/>
              <a:gdLst/>
              <a:ahLst/>
              <a:cxnLst/>
              <a:rect l="l" t="t" r="r" b="b"/>
              <a:pathLst>
                <a:path w="101600" h="139700">
                  <a:moveTo>
                    <a:pt x="0" y="139174"/>
                  </a:moveTo>
                  <a:lnTo>
                    <a:pt x="101219" y="139174"/>
                  </a:lnTo>
                  <a:lnTo>
                    <a:pt x="101219" y="25304"/>
                  </a:lnTo>
                  <a:lnTo>
                    <a:pt x="75914" y="0"/>
                  </a:lnTo>
                  <a:lnTo>
                    <a:pt x="0" y="0"/>
                  </a:lnTo>
                  <a:lnTo>
                    <a:pt x="0" y="139174"/>
                  </a:lnTo>
                  <a:close/>
                </a:path>
              </a:pathLst>
            </a:custGeom>
            <a:ln w="5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89156" y="1167825"/>
              <a:ext cx="63500" cy="0"/>
            </a:xfrm>
            <a:custGeom>
              <a:avLst/>
              <a:gdLst/>
              <a:ahLst/>
              <a:cxnLst/>
              <a:rect l="l" t="t" r="r" b="b"/>
              <a:pathLst>
                <a:path w="63500">
                  <a:moveTo>
                    <a:pt x="0" y="0"/>
                  </a:moveTo>
                  <a:lnTo>
                    <a:pt x="63262" y="0"/>
                  </a:lnTo>
                </a:path>
              </a:pathLst>
            </a:custGeom>
            <a:ln w="5079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01809" y="1186803"/>
              <a:ext cx="50800" cy="12700"/>
            </a:xfrm>
            <a:custGeom>
              <a:avLst/>
              <a:gdLst/>
              <a:ahLst/>
              <a:cxnLst/>
              <a:rect l="l" t="t" r="r" b="b"/>
              <a:pathLst>
                <a:path w="50800" h="12700">
                  <a:moveTo>
                    <a:pt x="0" y="0"/>
                  </a:moveTo>
                  <a:lnTo>
                    <a:pt x="50609" y="0"/>
                  </a:lnTo>
                </a:path>
                <a:path w="50800" h="12700">
                  <a:moveTo>
                    <a:pt x="0" y="12652"/>
                  </a:moveTo>
                  <a:lnTo>
                    <a:pt x="50609" y="12652"/>
                  </a:lnTo>
                </a:path>
              </a:pathLst>
            </a:custGeom>
            <a:ln w="5079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89156" y="1218434"/>
              <a:ext cx="31750" cy="50800"/>
            </a:xfrm>
            <a:custGeom>
              <a:avLst/>
              <a:gdLst/>
              <a:ahLst/>
              <a:cxnLst/>
              <a:rect l="l" t="t" r="r" b="b"/>
              <a:pathLst>
                <a:path w="31750" h="50800">
                  <a:moveTo>
                    <a:pt x="0" y="0"/>
                  </a:moveTo>
                  <a:lnTo>
                    <a:pt x="31631" y="0"/>
                  </a:lnTo>
                </a:path>
                <a:path w="31750" h="50800">
                  <a:moveTo>
                    <a:pt x="0" y="12652"/>
                  </a:moveTo>
                  <a:lnTo>
                    <a:pt x="31631" y="12652"/>
                  </a:lnTo>
                </a:path>
                <a:path w="31750" h="50800">
                  <a:moveTo>
                    <a:pt x="0" y="25304"/>
                  </a:moveTo>
                  <a:lnTo>
                    <a:pt x="31631" y="25304"/>
                  </a:lnTo>
                </a:path>
                <a:path w="31750" h="50800">
                  <a:moveTo>
                    <a:pt x="0" y="37956"/>
                  </a:moveTo>
                  <a:lnTo>
                    <a:pt x="31631" y="37956"/>
                  </a:lnTo>
                </a:path>
                <a:path w="31750" h="50800">
                  <a:moveTo>
                    <a:pt x="0" y="50609"/>
                  </a:moveTo>
                  <a:lnTo>
                    <a:pt x="31631" y="50609"/>
                  </a:lnTo>
                </a:path>
              </a:pathLst>
            </a:custGeom>
            <a:ln w="5079">
              <a:solidFill>
                <a:srgbClr val="B2B2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33440" y="1215270"/>
              <a:ext cx="31635" cy="4428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33440" y="1269043"/>
              <a:ext cx="31750" cy="0"/>
            </a:xfrm>
            <a:custGeom>
              <a:avLst/>
              <a:gdLst/>
              <a:ahLst/>
              <a:cxnLst/>
              <a:rect l="l" t="t" r="r" b="b"/>
              <a:pathLst>
                <a:path w="31750">
                  <a:moveTo>
                    <a:pt x="0" y="0"/>
                  </a:moveTo>
                  <a:lnTo>
                    <a:pt x="31631" y="0"/>
                  </a:lnTo>
                </a:path>
              </a:pathLst>
            </a:custGeom>
            <a:ln w="5079">
              <a:solidFill>
                <a:srgbClr val="B2B2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52419" y="1148847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25304" y="25304"/>
                  </a:moveTo>
                  <a:lnTo>
                    <a:pt x="0" y="25304"/>
                  </a:lnTo>
                  <a:lnTo>
                    <a:pt x="0" y="0"/>
                  </a:lnTo>
                </a:path>
              </a:pathLst>
            </a:custGeom>
            <a:ln w="5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173964" y="1662536"/>
            <a:ext cx="106680" cy="144780"/>
            <a:chOff x="173964" y="1662536"/>
            <a:chExt cx="106680" cy="144780"/>
          </a:xfrm>
        </p:grpSpPr>
        <p:sp>
          <p:nvSpPr>
            <p:cNvPr id="32" name="object 32"/>
            <p:cNvSpPr/>
            <p:nvPr/>
          </p:nvSpPr>
          <p:spPr>
            <a:xfrm>
              <a:off x="176504" y="1665076"/>
              <a:ext cx="101219" cy="13917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76504" y="1665076"/>
              <a:ext cx="101600" cy="139700"/>
            </a:xfrm>
            <a:custGeom>
              <a:avLst/>
              <a:gdLst/>
              <a:ahLst/>
              <a:cxnLst/>
              <a:rect l="l" t="t" r="r" b="b"/>
              <a:pathLst>
                <a:path w="101600" h="139700">
                  <a:moveTo>
                    <a:pt x="0" y="139174"/>
                  </a:moveTo>
                  <a:lnTo>
                    <a:pt x="101219" y="139174"/>
                  </a:lnTo>
                  <a:lnTo>
                    <a:pt x="101219" y="25304"/>
                  </a:lnTo>
                  <a:lnTo>
                    <a:pt x="75914" y="0"/>
                  </a:lnTo>
                  <a:lnTo>
                    <a:pt x="0" y="0"/>
                  </a:lnTo>
                  <a:lnTo>
                    <a:pt x="0" y="139174"/>
                  </a:lnTo>
                  <a:close/>
                </a:path>
              </a:pathLst>
            </a:custGeom>
            <a:ln w="5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89156" y="1684055"/>
              <a:ext cx="63500" cy="0"/>
            </a:xfrm>
            <a:custGeom>
              <a:avLst/>
              <a:gdLst/>
              <a:ahLst/>
              <a:cxnLst/>
              <a:rect l="l" t="t" r="r" b="b"/>
              <a:pathLst>
                <a:path w="63500">
                  <a:moveTo>
                    <a:pt x="0" y="0"/>
                  </a:moveTo>
                  <a:lnTo>
                    <a:pt x="63262" y="0"/>
                  </a:lnTo>
                </a:path>
              </a:pathLst>
            </a:custGeom>
            <a:ln w="5079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01809" y="1703033"/>
              <a:ext cx="50800" cy="12700"/>
            </a:xfrm>
            <a:custGeom>
              <a:avLst/>
              <a:gdLst/>
              <a:ahLst/>
              <a:cxnLst/>
              <a:rect l="l" t="t" r="r" b="b"/>
              <a:pathLst>
                <a:path w="50800" h="12700">
                  <a:moveTo>
                    <a:pt x="0" y="0"/>
                  </a:moveTo>
                  <a:lnTo>
                    <a:pt x="50609" y="0"/>
                  </a:lnTo>
                </a:path>
                <a:path w="50800" h="12700">
                  <a:moveTo>
                    <a:pt x="0" y="12652"/>
                  </a:moveTo>
                  <a:lnTo>
                    <a:pt x="50609" y="12652"/>
                  </a:lnTo>
                </a:path>
              </a:pathLst>
            </a:custGeom>
            <a:ln w="5079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89156" y="1734664"/>
              <a:ext cx="31750" cy="50800"/>
            </a:xfrm>
            <a:custGeom>
              <a:avLst/>
              <a:gdLst/>
              <a:ahLst/>
              <a:cxnLst/>
              <a:rect l="l" t="t" r="r" b="b"/>
              <a:pathLst>
                <a:path w="31750" h="50800">
                  <a:moveTo>
                    <a:pt x="0" y="0"/>
                  </a:moveTo>
                  <a:lnTo>
                    <a:pt x="31631" y="0"/>
                  </a:lnTo>
                </a:path>
                <a:path w="31750" h="50800">
                  <a:moveTo>
                    <a:pt x="0" y="12652"/>
                  </a:moveTo>
                  <a:lnTo>
                    <a:pt x="31631" y="12652"/>
                  </a:lnTo>
                </a:path>
                <a:path w="31750" h="50800">
                  <a:moveTo>
                    <a:pt x="0" y="25304"/>
                  </a:moveTo>
                  <a:lnTo>
                    <a:pt x="31631" y="25304"/>
                  </a:lnTo>
                </a:path>
                <a:path w="31750" h="50800">
                  <a:moveTo>
                    <a:pt x="0" y="37956"/>
                  </a:moveTo>
                  <a:lnTo>
                    <a:pt x="31631" y="37956"/>
                  </a:lnTo>
                </a:path>
                <a:path w="31750" h="50800">
                  <a:moveTo>
                    <a:pt x="0" y="50609"/>
                  </a:moveTo>
                  <a:lnTo>
                    <a:pt x="31631" y="50609"/>
                  </a:lnTo>
                </a:path>
              </a:pathLst>
            </a:custGeom>
            <a:ln w="5079">
              <a:solidFill>
                <a:srgbClr val="B2B2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33440" y="1731499"/>
              <a:ext cx="31635" cy="4428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33440" y="1785273"/>
              <a:ext cx="31750" cy="0"/>
            </a:xfrm>
            <a:custGeom>
              <a:avLst/>
              <a:gdLst/>
              <a:ahLst/>
              <a:cxnLst/>
              <a:rect l="l" t="t" r="r" b="b"/>
              <a:pathLst>
                <a:path w="31750">
                  <a:moveTo>
                    <a:pt x="0" y="0"/>
                  </a:moveTo>
                  <a:lnTo>
                    <a:pt x="31631" y="0"/>
                  </a:lnTo>
                </a:path>
              </a:pathLst>
            </a:custGeom>
            <a:ln w="5079">
              <a:solidFill>
                <a:srgbClr val="B2B2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52419" y="1665076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25304" y="25304"/>
                  </a:moveTo>
                  <a:lnTo>
                    <a:pt x="0" y="25304"/>
                  </a:lnTo>
                  <a:lnTo>
                    <a:pt x="0" y="0"/>
                  </a:lnTo>
                </a:path>
              </a:pathLst>
            </a:custGeom>
            <a:ln w="5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173964" y="2350838"/>
            <a:ext cx="106680" cy="144780"/>
            <a:chOff x="173964" y="2350838"/>
            <a:chExt cx="106680" cy="144780"/>
          </a:xfrm>
        </p:grpSpPr>
        <p:sp>
          <p:nvSpPr>
            <p:cNvPr id="41" name="object 41"/>
            <p:cNvSpPr/>
            <p:nvPr/>
          </p:nvSpPr>
          <p:spPr>
            <a:xfrm>
              <a:off x="176504" y="2353378"/>
              <a:ext cx="101219" cy="13917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76504" y="2353378"/>
              <a:ext cx="101600" cy="139700"/>
            </a:xfrm>
            <a:custGeom>
              <a:avLst/>
              <a:gdLst/>
              <a:ahLst/>
              <a:cxnLst/>
              <a:rect l="l" t="t" r="r" b="b"/>
              <a:pathLst>
                <a:path w="101600" h="139700">
                  <a:moveTo>
                    <a:pt x="0" y="139174"/>
                  </a:moveTo>
                  <a:lnTo>
                    <a:pt x="101219" y="139174"/>
                  </a:lnTo>
                  <a:lnTo>
                    <a:pt x="101219" y="25304"/>
                  </a:lnTo>
                  <a:lnTo>
                    <a:pt x="75914" y="0"/>
                  </a:lnTo>
                  <a:lnTo>
                    <a:pt x="0" y="0"/>
                  </a:lnTo>
                  <a:lnTo>
                    <a:pt x="0" y="139174"/>
                  </a:lnTo>
                  <a:close/>
                </a:path>
              </a:pathLst>
            </a:custGeom>
            <a:ln w="5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89156" y="2372357"/>
              <a:ext cx="63500" cy="0"/>
            </a:xfrm>
            <a:custGeom>
              <a:avLst/>
              <a:gdLst/>
              <a:ahLst/>
              <a:cxnLst/>
              <a:rect l="l" t="t" r="r" b="b"/>
              <a:pathLst>
                <a:path w="63500">
                  <a:moveTo>
                    <a:pt x="0" y="0"/>
                  </a:moveTo>
                  <a:lnTo>
                    <a:pt x="63262" y="0"/>
                  </a:lnTo>
                </a:path>
              </a:pathLst>
            </a:custGeom>
            <a:ln w="5079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01809" y="2391335"/>
              <a:ext cx="50800" cy="12700"/>
            </a:xfrm>
            <a:custGeom>
              <a:avLst/>
              <a:gdLst/>
              <a:ahLst/>
              <a:cxnLst/>
              <a:rect l="l" t="t" r="r" b="b"/>
              <a:pathLst>
                <a:path w="50800" h="12700">
                  <a:moveTo>
                    <a:pt x="0" y="0"/>
                  </a:moveTo>
                  <a:lnTo>
                    <a:pt x="50609" y="0"/>
                  </a:lnTo>
                </a:path>
                <a:path w="50800" h="12700">
                  <a:moveTo>
                    <a:pt x="0" y="12652"/>
                  </a:moveTo>
                  <a:lnTo>
                    <a:pt x="50609" y="12652"/>
                  </a:lnTo>
                </a:path>
              </a:pathLst>
            </a:custGeom>
            <a:ln w="5079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89156" y="2422966"/>
              <a:ext cx="31750" cy="50800"/>
            </a:xfrm>
            <a:custGeom>
              <a:avLst/>
              <a:gdLst/>
              <a:ahLst/>
              <a:cxnLst/>
              <a:rect l="l" t="t" r="r" b="b"/>
              <a:pathLst>
                <a:path w="31750" h="50800">
                  <a:moveTo>
                    <a:pt x="0" y="0"/>
                  </a:moveTo>
                  <a:lnTo>
                    <a:pt x="31631" y="0"/>
                  </a:lnTo>
                </a:path>
                <a:path w="31750" h="50800">
                  <a:moveTo>
                    <a:pt x="0" y="12652"/>
                  </a:moveTo>
                  <a:lnTo>
                    <a:pt x="31631" y="12652"/>
                  </a:lnTo>
                </a:path>
                <a:path w="31750" h="50800">
                  <a:moveTo>
                    <a:pt x="0" y="25304"/>
                  </a:moveTo>
                  <a:lnTo>
                    <a:pt x="31631" y="25304"/>
                  </a:lnTo>
                </a:path>
                <a:path w="31750" h="50800">
                  <a:moveTo>
                    <a:pt x="0" y="37956"/>
                  </a:moveTo>
                  <a:lnTo>
                    <a:pt x="31631" y="37956"/>
                  </a:lnTo>
                </a:path>
                <a:path w="31750" h="50800">
                  <a:moveTo>
                    <a:pt x="0" y="50609"/>
                  </a:moveTo>
                  <a:lnTo>
                    <a:pt x="31631" y="50609"/>
                  </a:lnTo>
                </a:path>
              </a:pathLst>
            </a:custGeom>
            <a:ln w="5079">
              <a:solidFill>
                <a:srgbClr val="B2B2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33440" y="2419801"/>
              <a:ext cx="31635" cy="4428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33440" y="2473575"/>
              <a:ext cx="31750" cy="0"/>
            </a:xfrm>
            <a:custGeom>
              <a:avLst/>
              <a:gdLst/>
              <a:ahLst/>
              <a:cxnLst/>
              <a:rect l="l" t="t" r="r" b="b"/>
              <a:pathLst>
                <a:path w="31750">
                  <a:moveTo>
                    <a:pt x="0" y="0"/>
                  </a:moveTo>
                  <a:lnTo>
                    <a:pt x="31631" y="0"/>
                  </a:lnTo>
                </a:path>
              </a:pathLst>
            </a:custGeom>
            <a:ln w="5079">
              <a:solidFill>
                <a:srgbClr val="B2B2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52419" y="2353378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25304" y="25304"/>
                  </a:moveTo>
                  <a:lnTo>
                    <a:pt x="0" y="25304"/>
                  </a:lnTo>
                  <a:lnTo>
                    <a:pt x="0" y="0"/>
                  </a:lnTo>
                </a:path>
              </a:pathLst>
            </a:custGeom>
            <a:ln w="5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441528" y="2672989"/>
            <a:ext cx="1176020" cy="19748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100" spc="-5" dirty="0">
                <a:solidFill>
                  <a:srgbClr val="7A7ACD"/>
                </a:solidFill>
                <a:latin typeface="Arial"/>
                <a:cs typeface="Arial"/>
              </a:rPr>
              <a:t>73.1, </a:t>
            </a:r>
            <a:r>
              <a:rPr sz="1100" spc="-20" dirty="0">
                <a:solidFill>
                  <a:srgbClr val="7A7ACD"/>
                </a:solidFill>
                <a:latin typeface="Arial"/>
                <a:cs typeface="Arial"/>
              </a:rPr>
              <a:t>pp.</a:t>
            </a:r>
            <a:r>
              <a:rPr sz="1100" spc="-80" dirty="0">
                <a:solidFill>
                  <a:srgbClr val="7A7ACD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7A7ACD"/>
                </a:solidFill>
                <a:latin typeface="Arial"/>
                <a:cs typeface="Arial"/>
              </a:rPr>
              <a:t>175–202.</a:t>
            </a:r>
            <a:endParaRPr sz="11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456135" y="3128395"/>
            <a:ext cx="240665" cy="11938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600" spc="-5" dirty="0">
                <a:latin typeface="Arial"/>
                <a:cs typeface="Arial"/>
              </a:rPr>
              <a:t>14</a:t>
            </a:r>
            <a:r>
              <a:rPr sz="600" spc="-10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/</a:t>
            </a:r>
            <a:r>
              <a:rPr sz="600" spc="-9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14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14"/>
            <a:ext cx="132270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15" dirty="0"/>
              <a:t>Results</a:t>
            </a:r>
            <a:r>
              <a:rPr spc="-60" dirty="0"/>
              <a:t> </a:t>
            </a:r>
            <a:r>
              <a:rPr spc="5" dirty="0"/>
              <a:t>Preview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2570" y="971493"/>
            <a:ext cx="2193290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spc="-5" dirty="0">
                <a:latin typeface="Arial"/>
                <a:cs typeface="Arial"/>
              </a:rPr>
              <a:t>Unemployment Rate </a:t>
            </a:r>
            <a:r>
              <a:rPr sz="900" spc="-10" dirty="0">
                <a:latin typeface="Arial"/>
                <a:cs typeface="Arial"/>
              </a:rPr>
              <a:t>versus</a:t>
            </a:r>
            <a:r>
              <a:rPr sz="900" spc="-40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Counterfactual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2367" y="1135101"/>
            <a:ext cx="2193118" cy="13711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65159" y="285227"/>
            <a:ext cx="2522220" cy="5080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5" dirty="0">
                <a:solidFill>
                  <a:srgbClr val="0072B2"/>
                </a:solidFill>
                <a:latin typeface="Arial"/>
                <a:cs typeface="Arial"/>
              </a:rPr>
              <a:t>Findings:</a:t>
            </a:r>
            <a:endParaRPr sz="1100">
              <a:latin typeface="Arial"/>
              <a:cs typeface="Arial"/>
            </a:endParaRPr>
          </a:p>
          <a:p>
            <a:pPr marL="289560" indent="-118745">
              <a:lnSpc>
                <a:spcPct val="100000"/>
              </a:lnSpc>
              <a:spcBef>
                <a:spcPts val="1170"/>
              </a:spcBef>
              <a:buClr>
                <a:srgbClr val="0072B2"/>
              </a:buClr>
              <a:buChar char="•"/>
              <a:tabLst>
                <a:tab pos="290195" algn="l"/>
              </a:tabLst>
            </a:pPr>
            <a:r>
              <a:rPr sz="1100" spc="-5" dirty="0">
                <a:latin typeface="Arial"/>
                <a:cs typeface="Arial"/>
              </a:rPr>
              <a:t>larger suspensions during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recession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-5" dirty="0"/>
              <a:t>5</a:t>
            </a:fld>
            <a:r>
              <a:rPr spc="-85" dirty="0"/>
              <a:t> </a:t>
            </a:r>
            <a:r>
              <a:rPr spc="-5" dirty="0"/>
              <a:t>/</a:t>
            </a:r>
            <a:r>
              <a:rPr spc="-85" dirty="0"/>
              <a:t> </a:t>
            </a:r>
            <a:r>
              <a:rPr spc="-5" dirty="0"/>
              <a:t>33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524480" y="767558"/>
            <a:ext cx="2827020" cy="14903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32080">
              <a:lnSpc>
                <a:spcPct val="100000"/>
              </a:lnSpc>
              <a:spcBef>
                <a:spcPts val="135"/>
              </a:spcBef>
            </a:pPr>
            <a:r>
              <a:rPr sz="1100" spc="100" dirty="0">
                <a:latin typeface="Lucida Sans Unicode"/>
                <a:cs typeface="Lucida Sans Unicode"/>
              </a:rPr>
              <a:t>⇒ </a:t>
            </a:r>
            <a:r>
              <a:rPr sz="1100" spc="-5" dirty="0">
                <a:latin typeface="Arial"/>
                <a:cs typeface="Arial"/>
              </a:rPr>
              <a:t>substantial, persistent</a:t>
            </a:r>
            <a:r>
              <a:rPr sz="1100" spc="-15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effects</a:t>
            </a:r>
            <a:endParaRPr sz="1100">
              <a:latin typeface="Arial"/>
              <a:cs typeface="Arial"/>
            </a:endParaRPr>
          </a:p>
          <a:p>
            <a:pPr marL="130175" indent="-118110">
              <a:lnSpc>
                <a:spcPct val="100000"/>
              </a:lnSpc>
              <a:spcBef>
                <a:spcPts val="1450"/>
              </a:spcBef>
              <a:buClr>
                <a:srgbClr val="0072B2"/>
              </a:buClr>
              <a:buChar char="•"/>
              <a:tabLst>
                <a:tab pos="130810" algn="l"/>
              </a:tabLst>
            </a:pPr>
            <a:r>
              <a:rPr sz="1100" spc="-5" dirty="0">
                <a:latin typeface="Arial"/>
                <a:cs typeface="Arial"/>
              </a:rPr>
              <a:t>smaller suspension during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expansion</a:t>
            </a:r>
            <a:endParaRPr sz="1100">
              <a:latin typeface="Arial"/>
              <a:cs typeface="Arial"/>
            </a:endParaRPr>
          </a:p>
          <a:p>
            <a:pPr marL="132080">
              <a:lnSpc>
                <a:spcPct val="100000"/>
              </a:lnSpc>
              <a:spcBef>
                <a:spcPts val="35"/>
              </a:spcBef>
            </a:pPr>
            <a:r>
              <a:rPr sz="1100" spc="100" dirty="0">
                <a:latin typeface="Lucida Sans Unicode"/>
                <a:cs typeface="Lucida Sans Unicode"/>
              </a:rPr>
              <a:t>⇒ </a:t>
            </a:r>
            <a:r>
              <a:rPr sz="1100" spc="-10" dirty="0">
                <a:latin typeface="Arial"/>
                <a:cs typeface="Arial"/>
              </a:rPr>
              <a:t>no measurable</a:t>
            </a:r>
            <a:r>
              <a:rPr sz="1100" spc="-14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effect</a:t>
            </a:r>
            <a:endParaRPr sz="1100">
              <a:latin typeface="Arial"/>
              <a:cs typeface="Arial"/>
            </a:endParaRPr>
          </a:p>
          <a:p>
            <a:pPr marL="130175" indent="-118110">
              <a:lnSpc>
                <a:spcPct val="100000"/>
              </a:lnSpc>
              <a:spcBef>
                <a:spcPts val="1455"/>
              </a:spcBef>
              <a:buChar char="•"/>
              <a:tabLst>
                <a:tab pos="130810" algn="l"/>
              </a:tabLst>
            </a:pPr>
            <a:r>
              <a:rPr sz="1100" spc="-5" dirty="0">
                <a:solidFill>
                  <a:srgbClr val="0072B2"/>
                </a:solidFill>
                <a:latin typeface="Arial"/>
                <a:cs typeface="Arial"/>
              </a:rPr>
              <a:t>Quantification </a:t>
            </a:r>
            <a:r>
              <a:rPr sz="1100" spc="-10" dirty="0">
                <a:solidFill>
                  <a:srgbClr val="0072B2"/>
                </a:solidFill>
                <a:latin typeface="Arial"/>
                <a:cs typeface="Arial"/>
              </a:rPr>
              <a:t>– </a:t>
            </a:r>
            <a:r>
              <a:rPr sz="1100" spc="-15" dirty="0">
                <a:solidFill>
                  <a:srgbClr val="0072B2"/>
                </a:solidFill>
                <a:latin typeface="Arial"/>
                <a:cs typeface="Arial"/>
              </a:rPr>
              <a:t>average </a:t>
            </a:r>
            <a:r>
              <a:rPr sz="1100" spc="-5" dirty="0">
                <a:solidFill>
                  <a:srgbClr val="0072B2"/>
                </a:solidFill>
                <a:latin typeface="Arial"/>
                <a:cs typeface="Arial"/>
              </a:rPr>
              <a:t>outcomes</a:t>
            </a:r>
            <a:endParaRPr sz="1100">
              <a:latin typeface="Arial"/>
              <a:cs typeface="Arial"/>
            </a:endParaRPr>
          </a:p>
          <a:p>
            <a:pPr marL="130175" marR="5080">
              <a:lnSpc>
                <a:spcPct val="102699"/>
              </a:lnSpc>
              <a:spcBef>
                <a:spcPts val="565"/>
              </a:spcBef>
            </a:pPr>
            <a:r>
              <a:rPr sz="1100" spc="-10" dirty="0">
                <a:latin typeface="Arial"/>
                <a:cs typeface="Arial"/>
              </a:rPr>
              <a:t>Unemployment </a:t>
            </a:r>
            <a:r>
              <a:rPr sz="1100" spc="-5" dirty="0">
                <a:latin typeface="Arial"/>
                <a:cs typeface="Arial"/>
              </a:rPr>
              <a:t>about 0.8 percentage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points  higher </a:t>
            </a:r>
            <a:r>
              <a:rPr sz="1100" spc="-20" dirty="0">
                <a:latin typeface="Arial"/>
                <a:cs typeface="Arial"/>
              </a:rPr>
              <a:t>for </a:t>
            </a:r>
            <a:r>
              <a:rPr sz="1100" spc="-10" dirty="0">
                <a:latin typeface="Arial"/>
                <a:cs typeface="Arial"/>
              </a:rPr>
              <a:t>a </a:t>
            </a:r>
            <a:r>
              <a:rPr sz="1100" spc="-5" dirty="0">
                <a:latin typeface="Arial"/>
                <a:cs typeface="Arial"/>
              </a:rPr>
              <a:t>full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decade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24480" y="2340010"/>
            <a:ext cx="2923540" cy="68580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30175" indent="-118110">
              <a:lnSpc>
                <a:spcPct val="100000"/>
              </a:lnSpc>
              <a:spcBef>
                <a:spcPts val="700"/>
              </a:spcBef>
              <a:buChar char="•"/>
              <a:tabLst>
                <a:tab pos="130810" algn="l"/>
              </a:tabLst>
            </a:pPr>
            <a:r>
              <a:rPr sz="1100" spc="-5" dirty="0">
                <a:solidFill>
                  <a:srgbClr val="0072B2"/>
                </a:solidFill>
                <a:latin typeface="Arial"/>
                <a:cs typeface="Arial"/>
              </a:rPr>
              <a:t>Risk </a:t>
            </a:r>
            <a:r>
              <a:rPr sz="1100" spc="-10" dirty="0">
                <a:solidFill>
                  <a:srgbClr val="0072B2"/>
                </a:solidFill>
                <a:latin typeface="Arial"/>
                <a:cs typeface="Arial"/>
              </a:rPr>
              <a:t>management – </a:t>
            </a:r>
            <a:r>
              <a:rPr sz="1100" spc="-5" dirty="0">
                <a:solidFill>
                  <a:srgbClr val="0072B2"/>
                </a:solidFill>
                <a:latin typeface="Arial"/>
                <a:cs typeface="Arial"/>
              </a:rPr>
              <a:t>quantify</a:t>
            </a:r>
            <a:r>
              <a:rPr sz="1100" spc="5" dirty="0">
                <a:solidFill>
                  <a:srgbClr val="0072B2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0072B2"/>
                </a:solidFill>
                <a:latin typeface="Arial"/>
                <a:cs typeface="Arial"/>
              </a:rPr>
              <a:t>uncertainty</a:t>
            </a:r>
            <a:endParaRPr sz="1100">
              <a:latin typeface="Arial"/>
              <a:cs typeface="Arial"/>
            </a:endParaRPr>
          </a:p>
          <a:p>
            <a:pPr marL="130175" marR="5080">
              <a:lnSpc>
                <a:spcPct val="102699"/>
              </a:lnSpc>
              <a:spcBef>
                <a:spcPts val="570"/>
              </a:spcBef>
            </a:pPr>
            <a:r>
              <a:rPr sz="1100" spc="-10" dirty="0">
                <a:latin typeface="Arial"/>
                <a:cs typeface="Arial"/>
              </a:rPr>
              <a:t>5% </a:t>
            </a:r>
            <a:r>
              <a:rPr sz="1100" spc="-5" dirty="0">
                <a:latin typeface="Arial"/>
                <a:cs typeface="Arial"/>
              </a:rPr>
              <a:t>chance of persistent 1.4 percentage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point  </a:t>
            </a:r>
            <a:r>
              <a:rPr sz="1100" dirty="0">
                <a:latin typeface="Arial"/>
                <a:cs typeface="Arial"/>
              </a:rPr>
              <a:t>rise </a:t>
            </a:r>
            <a:r>
              <a:rPr sz="1100" spc="-5" dirty="0">
                <a:latin typeface="Arial"/>
                <a:cs typeface="Arial"/>
              </a:rPr>
              <a:t>in </a:t>
            </a:r>
            <a:r>
              <a:rPr sz="1100" spc="-10" dirty="0">
                <a:latin typeface="Arial"/>
                <a:cs typeface="Arial"/>
              </a:rPr>
              <a:t>unemployment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rate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00" y="59814"/>
            <a:ext cx="476758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15" dirty="0">
                <a:solidFill>
                  <a:srgbClr val="0072B2"/>
                </a:solidFill>
                <a:latin typeface="Arial"/>
                <a:cs typeface="Arial"/>
              </a:rPr>
              <a:t>Substantial Impact </a:t>
            </a:r>
            <a:r>
              <a:rPr sz="1400" spc="10" dirty="0">
                <a:solidFill>
                  <a:srgbClr val="0072B2"/>
                </a:solidFill>
                <a:latin typeface="Arial"/>
                <a:cs typeface="Arial"/>
              </a:rPr>
              <a:t>of </a:t>
            </a:r>
            <a:r>
              <a:rPr sz="1400" spc="20" dirty="0">
                <a:solidFill>
                  <a:srgbClr val="0072B2"/>
                </a:solidFill>
                <a:latin typeface="Arial"/>
                <a:cs typeface="Arial"/>
              </a:rPr>
              <a:t>Rhode </a:t>
            </a:r>
            <a:r>
              <a:rPr sz="1400" spc="15" dirty="0">
                <a:solidFill>
                  <a:srgbClr val="0072B2"/>
                </a:solidFill>
                <a:latin typeface="Arial"/>
                <a:cs typeface="Arial"/>
              </a:rPr>
              <a:t>Island Crisis – But Not</a:t>
            </a:r>
            <a:r>
              <a:rPr sz="1400" spc="-95" dirty="0">
                <a:solidFill>
                  <a:srgbClr val="0072B2"/>
                </a:solidFill>
                <a:latin typeface="Arial"/>
                <a:cs typeface="Arial"/>
              </a:rPr>
              <a:t> </a:t>
            </a:r>
            <a:r>
              <a:rPr sz="1400" spc="15" dirty="0">
                <a:solidFill>
                  <a:srgbClr val="0072B2"/>
                </a:solidFill>
                <a:latin typeface="Arial"/>
                <a:cs typeface="Arial"/>
              </a:rPr>
              <a:t>Others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9744" y="325564"/>
            <a:ext cx="4660685" cy="27949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-5" dirty="0"/>
              <a:t>6</a:t>
            </a:fld>
            <a:r>
              <a:rPr spc="-85" dirty="0"/>
              <a:t> </a:t>
            </a:r>
            <a:r>
              <a:rPr spc="-5" dirty="0"/>
              <a:t>/</a:t>
            </a:r>
            <a:r>
              <a:rPr spc="-85" dirty="0"/>
              <a:t> </a:t>
            </a:r>
            <a:r>
              <a:rPr spc="-5" dirty="0"/>
              <a:t>33</a:t>
            </a:r>
          </a:p>
        </p:txBody>
      </p:sp>
    </p:spTree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-5" dirty="0"/>
              <a:t>7</a:t>
            </a:fld>
            <a:r>
              <a:rPr spc="-85" dirty="0"/>
              <a:t> </a:t>
            </a:r>
            <a:r>
              <a:rPr spc="-5" dirty="0"/>
              <a:t>/</a:t>
            </a:r>
            <a:r>
              <a:rPr spc="-85" dirty="0"/>
              <a:t> </a:t>
            </a:r>
            <a:r>
              <a:rPr spc="-5" dirty="0"/>
              <a:t>33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14"/>
            <a:ext cx="285877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15" dirty="0"/>
              <a:t>Related </a:t>
            </a:r>
            <a:r>
              <a:rPr spc="10" dirty="0"/>
              <a:t>Literature </a:t>
            </a:r>
            <a:r>
              <a:rPr spc="15" dirty="0"/>
              <a:t>and</a:t>
            </a:r>
            <a:r>
              <a:rPr spc="-5" dirty="0"/>
              <a:t> </a:t>
            </a:r>
            <a:r>
              <a:rPr spc="10" dirty="0"/>
              <a:t>Contribution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5844" y="382940"/>
            <a:ext cx="5402580" cy="2620010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1100" spc="-5" dirty="0">
                <a:solidFill>
                  <a:srgbClr val="0072B2"/>
                </a:solidFill>
                <a:latin typeface="Arial"/>
                <a:cs typeface="Arial"/>
              </a:rPr>
              <a:t>Macroeconomic Impact of </a:t>
            </a:r>
            <a:r>
              <a:rPr sz="1100" spc="-20" dirty="0">
                <a:solidFill>
                  <a:srgbClr val="0072B2"/>
                </a:solidFill>
                <a:latin typeface="Arial"/>
                <a:cs typeface="Arial"/>
              </a:rPr>
              <a:t>Payment </a:t>
            </a:r>
            <a:r>
              <a:rPr sz="1100" spc="-5" dirty="0">
                <a:solidFill>
                  <a:srgbClr val="0072B2"/>
                </a:solidFill>
                <a:latin typeface="Arial"/>
                <a:cs typeface="Arial"/>
              </a:rPr>
              <a:t>System</a:t>
            </a:r>
            <a:r>
              <a:rPr sz="1100" spc="5" dirty="0">
                <a:solidFill>
                  <a:srgbClr val="0072B2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0072B2"/>
                </a:solidFill>
                <a:latin typeface="Arial"/>
                <a:cs typeface="Arial"/>
              </a:rPr>
              <a:t>Disruption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01499"/>
              </a:lnSpc>
              <a:spcBef>
                <a:spcPts val="530"/>
              </a:spcBef>
            </a:pPr>
            <a:r>
              <a:rPr sz="900" spc="-5" dirty="0">
                <a:latin typeface="Arial"/>
                <a:cs typeface="Arial"/>
              </a:rPr>
              <a:t>National </a:t>
            </a:r>
            <a:r>
              <a:rPr sz="900" dirty="0">
                <a:latin typeface="Arial"/>
                <a:cs typeface="Arial"/>
              </a:rPr>
              <a:t>Monetary </a:t>
            </a:r>
            <a:r>
              <a:rPr sz="900" spc="-5" dirty="0">
                <a:latin typeface="Arial"/>
                <a:cs typeface="Arial"/>
              </a:rPr>
              <a:t>Commission (1912), English (1993), Bernanke and </a:t>
            </a:r>
            <a:r>
              <a:rPr sz="900" spc="-10" dirty="0">
                <a:latin typeface="Arial"/>
                <a:cs typeface="Arial"/>
              </a:rPr>
              <a:t>Lown </a:t>
            </a:r>
            <a:r>
              <a:rPr sz="900" spc="-5" dirty="0">
                <a:latin typeface="Arial"/>
                <a:cs typeface="Arial"/>
              </a:rPr>
              <a:t>(1991), Rocheteau and </a:t>
            </a:r>
            <a:r>
              <a:rPr sz="900" dirty="0">
                <a:latin typeface="Arial"/>
                <a:cs typeface="Arial"/>
              </a:rPr>
              <a:t>Wright  </a:t>
            </a:r>
            <a:r>
              <a:rPr sz="900" spc="-5" dirty="0">
                <a:latin typeface="Arial"/>
                <a:cs typeface="Arial"/>
                <a:hlinkClick r:id="rId2" action="ppaction://hlinksldjump"/>
              </a:rPr>
              <a:t>(2005), </a:t>
            </a:r>
            <a:r>
              <a:rPr sz="900" spc="-5" dirty="0">
                <a:latin typeface="Arial"/>
                <a:cs typeface="Arial"/>
              </a:rPr>
              <a:t>Lagos and </a:t>
            </a:r>
            <a:r>
              <a:rPr sz="900" dirty="0">
                <a:latin typeface="Arial"/>
                <a:cs typeface="Arial"/>
              </a:rPr>
              <a:t>Wright </a:t>
            </a:r>
            <a:r>
              <a:rPr sz="900" spc="-5" dirty="0">
                <a:latin typeface="Arial"/>
                <a:cs typeface="Arial"/>
                <a:hlinkClick r:id="rId2" action="ppaction://hlinksldjump"/>
              </a:rPr>
              <a:t>(2005), </a:t>
            </a:r>
            <a:r>
              <a:rPr sz="900" spc="-5" dirty="0">
                <a:latin typeface="Arial"/>
                <a:cs typeface="Arial"/>
              </a:rPr>
              <a:t>Lagos and Rocheteau </a:t>
            </a:r>
            <a:r>
              <a:rPr sz="900" spc="-5" dirty="0">
                <a:latin typeface="Arial"/>
                <a:cs typeface="Arial"/>
                <a:hlinkClick r:id="rId2" action="ppaction://hlinksldjump"/>
              </a:rPr>
              <a:t>(2009), </a:t>
            </a:r>
            <a:r>
              <a:rPr sz="900" spc="-5" dirty="0">
                <a:latin typeface="Arial"/>
                <a:cs typeface="Arial"/>
              </a:rPr>
              <a:t>and Richardson and </a:t>
            </a:r>
            <a:r>
              <a:rPr sz="900" spc="-20" dirty="0">
                <a:latin typeface="Arial"/>
                <a:cs typeface="Arial"/>
              </a:rPr>
              <a:t>Troost</a:t>
            </a:r>
            <a:r>
              <a:rPr sz="900" spc="45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  <a:hlinkClick r:id="rId2" action="ppaction://hlinksldjump"/>
              </a:rPr>
              <a:t>(2009)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100" i="1" u="sng" spc="-5" dirty="0">
                <a:solidFill>
                  <a:srgbClr val="90343A"/>
                </a:solidFill>
                <a:uFill>
                  <a:solidFill>
                    <a:srgbClr val="90343A"/>
                  </a:solidFill>
                </a:uFill>
                <a:latin typeface="Arial"/>
                <a:cs typeface="Arial"/>
              </a:rPr>
              <a:t>Contribution:</a:t>
            </a:r>
            <a:r>
              <a:rPr sz="1100" i="1" spc="-5" dirty="0">
                <a:solidFill>
                  <a:srgbClr val="90343A"/>
                </a:solidFill>
                <a:latin typeface="Arial"/>
                <a:cs typeface="Arial"/>
              </a:rPr>
              <a:t> Quantify impact of </a:t>
            </a:r>
            <a:r>
              <a:rPr sz="1100" i="1" spc="-15" dirty="0">
                <a:solidFill>
                  <a:srgbClr val="90343A"/>
                </a:solidFill>
                <a:latin typeface="Arial"/>
                <a:cs typeface="Arial"/>
              </a:rPr>
              <a:t>payment </a:t>
            </a:r>
            <a:r>
              <a:rPr sz="1100" i="1" spc="-5" dirty="0">
                <a:solidFill>
                  <a:srgbClr val="90343A"/>
                </a:solidFill>
                <a:latin typeface="Arial"/>
                <a:cs typeface="Arial"/>
              </a:rPr>
              <a:t>system disruptions in modern</a:t>
            </a:r>
            <a:r>
              <a:rPr sz="1100" i="1" spc="20" dirty="0">
                <a:solidFill>
                  <a:srgbClr val="90343A"/>
                </a:solidFill>
                <a:latin typeface="Arial"/>
                <a:cs typeface="Arial"/>
              </a:rPr>
              <a:t> </a:t>
            </a:r>
            <a:r>
              <a:rPr sz="1100" i="1" spc="-10" dirty="0">
                <a:solidFill>
                  <a:srgbClr val="90343A"/>
                </a:solidFill>
                <a:latin typeface="Arial"/>
                <a:cs typeface="Arial"/>
              </a:rPr>
              <a:t>economies.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sz="1100" spc="-5" dirty="0">
                <a:solidFill>
                  <a:srgbClr val="0072B2"/>
                </a:solidFill>
                <a:latin typeface="Arial"/>
                <a:cs typeface="Arial"/>
              </a:rPr>
              <a:t>Costs </a:t>
            </a:r>
            <a:r>
              <a:rPr sz="1100" spc="-10" dirty="0">
                <a:solidFill>
                  <a:srgbClr val="0072B2"/>
                </a:solidFill>
                <a:latin typeface="Arial"/>
                <a:cs typeface="Arial"/>
              </a:rPr>
              <a:t>and </a:t>
            </a:r>
            <a:r>
              <a:rPr sz="1100" spc="-5" dirty="0">
                <a:solidFill>
                  <a:srgbClr val="0072B2"/>
                </a:solidFill>
                <a:latin typeface="Arial"/>
                <a:cs typeface="Arial"/>
              </a:rPr>
              <a:t>Benefits of Financial Regulation </a:t>
            </a:r>
            <a:r>
              <a:rPr sz="1100" spc="-10" dirty="0">
                <a:solidFill>
                  <a:srgbClr val="0072B2"/>
                </a:solidFill>
                <a:latin typeface="Arial"/>
                <a:cs typeface="Arial"/>
              </a:rPr>
              <a:t>and</a:t>
            </a:r>
            <a:r>
              <a:rPr sz="1100" spc="-5" dirty="0">
                <a:solidFill>
                  <a:srgbClr val="0072B2"/>
                </a:solidFill>
                <a:latin typeface="Arial"/>
                <a:cs typeface="Arial"/>
              </a:rPr>
              <a:t> Bailouts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900" spc="-5" dirty="0">
                <a:latin typeface="Arial"/>
                <a:cs typeface="Arial"/>
              </a:rPr>
              <a:t>Calomiris and </a:t>
            </a:r>
            <a:r>
              <a:rPr sz="900" dirty="0">
                <a:latin typeface="Arial"/>
                <a:cs typeface="Arial"/>
              </a:rPr>
              <a:t>Gorton </a:t>
            </a:r>
            <a:r>
              <a:rPr sz="900" spc="-5" dirty="0">
                <a:latin typeface="Arial"/>
                <a:cs typeface="Arial"/>
              </a:rPr>
              <a:t>(1991), Calomiris (1993), </a:t>
            </a:r>
            <a:r>
              <a:rPr sz="900" spc="-10" dirty="0">
                <a:latin typeface="Arial"/>
                <a:cs typeface="Arial"/>
              </a:rPr>
              <a:t>Kashyap </a:t>
            </a:r>
            <a:r>
              <a:rPr sz="900" spc="-5" dirty="0">
                <a:latin typeface="Arial"/>
                <a:cs typeface="Arial"/>
              </a:rPr>
              <a:t>and Hanson (2010), Cochrane (2014),</a:t>
            </a:r>
            <a:r>
              <a:rPr sz="900" spc="95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Lucas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spc="-5" dirty="0">
                <a:latin typeface="Arial"/>
                <a:cs typeface="Arial"/>
              </a:rPr>
              <a:t>(2019), Davila and Goldstein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(2020)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100" i="1" u="sng" spc="-5" dirty="0">
                <a:solidFill>
                  <a:srgbClr val="90343A"/>
                </a:solidFill>
                <a:uFill>
                  <a:solidFill>
                    <a:srgbClr val="90343A"/>
                  </a:solidFill>
                </a:uFill>
                <a:latin typeface="Arial"/>
                <a:cs typeface="Arial"/>
              </a:rPr>
              <a:t>Contribution:</a:t>
            </a:r>
            <a:r>
              <a:rPr sz="1100" i="1" spc="-5" dirty="0">
                <a:solidFill>
                  <a:srgbClr val="90343A"/>
                </a:solidFill>
                <a:latin typeface="Arial"/>
                <a:cs typeface="Arial"/>
              </a:rPr>
              <a:t> Quantify benefits of regulation </a:t>
            </a:r>
            <a:r>
              <a:rPr sz="1100" i="1" spc="-10" dirty="0">
                <a:solidFill>
                  <a:srgbClr val="90343A"/>
                </a:solidFill>
                <a:latin typeface="Arial"/>
                <a:cs typeface="Arial"/>
              </a:rPr>
              <a:t>and </a:t>
            </a:r>
            <a:r>
              <a:rPr sz="1100" i="1" spc="-5" dirty="0">
                <a:solidFill>
                  <a:srgbClr val="90343A"/>
                </a:solidFill>
                <a:latin typeface="Arial"/>
                <a:cs typeface="Arial"/>
              </a:rPr>
              <a:t>timely interventions to</a:t>
            </a:r>
            <a:r>
              <a:rPr sz="1100" i="1" spc="-15" dirty="0">
                <a:solidFill>
                  <a:srgbClr val="90343A"/>
                </a:solidFill>
                <a:latin typeface="Arial"/>
                <a:cs typeface="Arial"/>
              </a:rPr>
              <a:t> </a:t>
            </a:r>
            <a:r>
              <a:rPr sz="1100" i="1" spc="-5" dirty="0">
                <a:solidFill>
                  <a:srgbClr val="90343A"/>
                </a:solidFill>
                <a:latin typeface="Arial"/>
                <a:cs typeface="Arial"/>
              </a:rPr>
              <a:t>crises.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sz="1100" spc="-5" dirty="0">
                <a:solidFill>
                  <a:srgbClr val="0072B2"/>
                </a:solidFill>
                <a:latin typeface="Arial"/>
                <a:cs typeface="Arial"/>
              </a:rPr>
              <a:t>Synthetic Control in</a:t>
            </a:r>
            <a:r>
              <a:rPr sz="1100" spc="-10" dirty="0">
                <a:solidFill>
                  <a:srgbClr val="0072B2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0072B2"/>
                </a:solidFill>
                <a:latin typeface="Arial"/>
                <a:cs typeface="Arial"/>
              </a:rPr>
              <a:t>Macroeconomics</a:t>
            </a:r>
            <a:endParaRPr sz="1100">
              <a:latin typeface="Arial"/>
              <a:cs typeface="Arial"/>
            </a:endParaRPr>
          </a:p>
          <a:p>
            <a:pPr marL="12700" marR="41910">
              <a:lnSpc>
                <a:spcPct val="101499"/>
              </a:lnSpc>
              <a:spcBef>
                <a:spcPts val="525"/>
              </a:spcBef>
            </a:pPr>
            <a:r>
              <a:rPr sz="900" spc="-5" dirty="0">
                <a:latin typeface="Arial"/>
                <a:cs typeface="Arial"/>
              </a:rPr>
              <a:t>Abadie and Gardeazabal </a:t>
            </a:r>
            <a:r>
              <a:rPr sz="900" spc="-5" dirty="0">
                <a:latin typeface="Arial"/>
                <a:cs typeface="Arial"/>
                <a:hlinkClick r:id="rId3" action="ppaction://hlinksldjump"/>
              </a:rPr>
              <a:t>(2003), </a:t>
            </a:r>
            <a:r>
              <a:rPr sz="900" spc="-5" dirty="0">
                <a:latin typeface="Arial"/>
                <a:cs typeface="Arial"/>
              </a:rPr>
              <a:t>Abadie, Diamond, and Hainmueller </a:t>
            </a:r>
            <a:r>
              <a:rPr sz="900" spc="-5" dirty="0">
                <a:latin typeface="Arial"/>
                <a:cs typeface="Arial"/>
                <a:hlinkClick r:id="rId3" action="ppaction://hlinksldjump"/>
              </a:rPr>
              <a:t>(2010), </a:t>
            </a:r>
            <a:r>
              <a:rPr sz="900" dirty="0">
                <a:latin typeface="Arial"/>
                <a:cs typeface="Arial"/>
              </a:rPr>
              <a:t>Born </a:t>
            </a:r>
            <a:r>
              <a:rPr sz="900" spc="-5" dirty="0">
                <a:latin typeface="Arial"/>
                <a:cs typeface="Arial"/>
              </a:rPr>
              <a:t>et al. </a:t>
            </a:r>
            <a:r>
              <a:rPr sz="900" spc="-5" dirty="0">
                <a:latin typeface="Arial"/>
                <a:cs typeface="Arial"/>
                <a:hlinkClick r:id="rId3" action="ppaction://hlinksldjump"/>
              </a:rPr>
              <a:t>(2019), </a:t>
            </a:r>
            <a:r>
              <a:rPr sz="900" dirty="0">
                <a:latin typeface="Arial"/>
                <a:cs typeface="Arial"/>
              </a:rPr>
              <a:t>Born </a:t>
            </a:r>
            <a:r>
              <a:rPr sz="900" spc="-5" dirty="0">
                <a:latin typeface="Arial"/>
                <a:cs typeface="Arial"/>
              </a:rPr>
              <a:t>et al.  </a:t>
            </a:r>
            <a:r>
              <a:rPr sz="900" spc="-5" dirty="0">
                <a:latin typeface="Arial"/>
                <a:cs typeface="Arial"/>
                <a:hlinkClick r:id="rId3" action="ppaction://hlinksldjump"/>
              </a:rPr>
              <a:t>(2020), </a:t>
            </a:r>
            <a:r>
              <a:rPr sz="900" spc="-5" dirty="0">
                <a:latin typeface="Arial"/>
                <a:cs typeface="Arial"/>
              </a:rPr>
              <a:t>Chernozhukov, Wuthrich, and Zhu </a:t>
            </a:r>
            <a:r>
              <a:rPr sz="900" spc="-5" dirty="0">
                <a:latin typeface="Arial"/>
                <a:cs typeface="Arial"/>
                <a:hlinkClick r:id="rId3" action="ppaction://hlinksldjump"/>
              </a:rPr>
              <a:t>(2018), </a:t>
            </a:r>
            <a:r>
              <a:rPr sz="900" spc="-5" dirty="0">
                <a:latin typeface="Arial"/>
                <a:cs typeface="Arial"/>
              </a:rPr>
              <a:t>and Li </a:t>
            </a:r>
            <a:r>
              <a:rPr sz="900" spc="-5" dirty="0">
                <a:latin typeface="Arial"/>
                <a:cs typeface="Arial"/>
                <a:hlinkClick r:id="rId2" action="ppaction://hlinksldjump"/>
              </a:rPr>
              <a:t>(2019)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1100" i="1" u="sng" spc="-5" dirty="0">
                <a:solidFill>
                  <a:srgbClr val="90343A"/>
                </a:solidFill>
                <a:uFill>
                  <a:solidFill>
                    <a:srgbClr val="90343A"/>
                  </a:solidFill>
                </a:uFill>
                <a:latin typeface="Arial"/>
                <a:cs typeface="Arial"/>
              </a:rPr>
              <a:t>Contribution:</a:t>
            </a:r>
            <a:r>
              <a:rPr sz="1100" i="1" spc="-5" dirty="0">
                <a:solidFill>
                  <a:srgbClr val="90343A"/>
                </a:solidFill>
                <a:latin typeface="Arial"/>
                <a:cs typeface="Arial"/>
              </a:rPr>
              <a:t> </a:t>
            </a:r>
            <a:r>
              <a:rPr sz="1100" i="1" spc="-15" dirty="0">
                <a:solidFill>
                  <a:srgbClr val="90343A"/>
                </a:solidFill>
                <a:latin typeface="Arial"/>
                <a:cs typeface="Arial"/>
              </a:rPr>
              <a:t>Bayesian </a:t>
            </a:r>
            <a:r>
              <a:rPr sz="1100" i="1" spc="-5" dirty="0">
                <a:solidFill>
                  <a:srgbClr val="90343A"/>
                </a:solidFill>
                <a:latin typeface="Arial"/>
                <a:cs typeface="Arial"/>
              </a:rPr>
              <a:t>estimation </a:t>
            </a:r>
            <a:r>
              <a:rPr sz="1100" i="1" spc="-10" dirty="0">
                <a:solidFill>
                  <a:srgbClr val="90343A"/>
                </a:solidFill>
                <a:latin typeface="Arial"/>
                <a:cs typeface="Arial"/>
              </a:rPr>
              <a:t>and inference </a:t>
            </a:r>
            <a:r>
              <a:rPr sz="1100" i="1" spc="-20" dirty="0">
                <a:solidFill>
                  <a:srgbClr val="90343A"/>
                </a:solidFill>
                <a:latin typeface="Arial"/>
                <a:cs typeface="Arial"/>
              </a:rPr>
              <a:t>for </a:t>
            </a:r>
            <a:r>
              <a:rPr sz="1100" i="1" spc="-5" dirty="0">
                <a:solidFill>
                  <a:srgbClr val="90343A"/>
                </a:solidFill>
                <a:latin typeface="Arial"/>
                <a:cs typeface="Arial"/>
              </a:rPr>
              <a:t>synthetic</a:t>
            </a:r>
            <a:r>
              <a:rPr sz="1100" i="1" spc="25" dirty="0">
                <a:solidFill>
                  <a:srgbClr val="90343A"/>
                </a:solidFill>
                <a:latin typeface="Arial"/>
                <a:cs typeface="Arial"/>
              </a:rPr>
              <a:t> </a:t>
            </a:r>
            <a:r>
              <a:rPr sz="1100" i="1" spc="-5" dirty="0">
                <a:solidFill>
                  <a:srgbClr val="90343A"/>
                </a:solidFill>
                <a:latin typeface="Arial"/>
                <a:cs typeface="Arial"/>
              </a:rPr>
              <a:t>control.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14"/>
            <a:ext cx="515048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Failure </a:t>
            </a:r>
            <a:r>
              <a:rPr spc="10" dirty="0"/>
              <a:t>of </a:t>
            </a:r>
            <a:r>
              <a:rPr spc="5" dirty="0"/>
              <a:t>State-level </a:t>
            </a:r>
            <a:r>
              <a:rPr spc="15" dirty="0"/>
              <a:t>Deposit Insurers Caused </a:t>
            </a:r>
            <a:r>
              <a:rPr spc="5" dirty="0"/>
              <a:t>Payments</a:t>
            </a:r>
            <a:r>
              <a:rPr spc="10" dirty="0"/>
              <a:t> </a:t>
            </a:r>
            <a:r>
              <a:rPr spc="15" dirty="0"/>
              <a:t>Crises</a:t>
            </a:r>
          </a:p>
        </p:txBody>
      </p:sp>
      <p:sp>
        <p:nvSpPr>
          <p:cNvPr id="3" name="object 3"/>
          <p:cNvSpPr/>
          <p:nvPr/>
        </p:nvSpPr>
        <p:spPr>
          <a:xfrm>
            <a:off x="92367" y="664574"/>
            <a:ext cx="2741621" cy="20746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913481" y="501051"/>
            <a:ext cx="2554605" cy="22263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5" dirty="0">
                <a:solidFill>
                  <a:srgbClr val="0072B2"/>
                </a:solidFill>
                <a:latin typeface="Arial"/>
                <a:cs typeface="Arial"/>
              </a:rPr>
              <a:t>Failed </a:t>
            </a:r>
            <a:r>
              <a:rPr sz="1100" spc="-10" dirty="0">
                <a:solidFill>
                  <a:srgbClr val="0072B2"/>
                </a:solidFill>
                <a:latin typeface="Arial"/>
                <a:cs typeface="Arial"/>
              </a:rPr>
              <a:t>Insurance</a:t>
            </a:r>
            <a:r>
              <a:rPr sz="1100" dirty="0">
                <a:solidFill>
                  <a:srgbClr val="0072B2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0072B2"/>
                </a:solidFill>
                <a:latin typeface="Arial"/>
                <a:cs typeface="Arial"/>
              </a:rPr>
              <a:t>Systems</a:t>
            </a:r>
            <a:endParaRPr sz="1100" dirty="0">
              <a:latin typeface="Arial"/>
              <a:cs typeface="Arial"/>
            </a:endParaRPr>
          </a:p>
          <a:p>
            <a:pPr marL="289560">
              <a:lnSpc>
                <a:spcPct val="100000"/>
              </a:lnSpc>
              <a:spcBef>
                <a:spcPts val="1170"/>
              </a:spcBef>
            </a:pPr>
            <a:r>
              <a:rPr sz="1100" spc="-10" dirty="0">
                <a:solidFill>
                  <a:srgbClr val="0072B2"/>
                </a:solidFill>
                <a:latin typeface="Arial"/>
                <a:cs typeface="Arial"/>
              </a:rPr>
              <a:t>1991 </a:t>
            </a:r>
            <a:r>
              <a:rPr sz="1100" spc="-10" dirty="0">
                <a:latin typeface="Arial"/>
                <a:cs typeface="Arial"/>
              </a:rPr>
              <a:t>Rhode</a:t>
            </a:r>
            <a:r>
              <a:rPr sz="1100" spc="-5" dirty="0">
                <a:latin typeface="Arial"/>
                <a:cs typeface="Arial"/>
              </a:rPr>
              <a:t> Island</a:t>
            </a:r>
            <a:endParaRPr sz="1100" dirty="0">
              <a:latin typeface="Arial"/>
              <a:cs typeface="Arial"/>
            </a:endParaRPr>
          </a:p>
          <a:p>
            <a:pPr marL="289560" marR="735330">
              <a:lnSpc>
                <a:spcPct val="125299"/>
              </a:lnSpc>
            </a:pPr>
            <a:r>
              <a:rPr sz="1100" spc="-10" dirty="0">
                <a:solidFill>
                  <a:srgbClr val="0072B2"/>
                </a:solidFill>
                <a:latin typeface="Arial"/>
                <a:cs typeface="Arial"/>
              </a:rPr>
              <a:t>1985 </a:t>
            </a:r>
            <a:r>
              <a:rPr sz="1100" spc="-5" dirty="0">
                <a:latin typeface="Arial"/>
                <a:cs typeface="Arial"/>
              </a:rPr>
              <a:t>Maryland </a:t>
            </a:r>
            <a:r>
              <a:rPr sz="1100" spc="-10" dirty="0">
                <a:latin typeface="Arial"/>
                <a:cs typeface="Arial"/>
              </a:rPr>
              <a:t>and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Ohio  </a:t>
            </a:r>
            <a:r>
              <a:rPr sz="1100" spc="-10" dirty="0">
                <a:solidFill>
                  <a:srgbClr val="0072B2"/>
                </a:solidFill>
                <a:latin typeface="Arial"/>
                <a:cs typeface="Arial"/>
              </a:rPr>
              <a:t>1983 </a:t>
            </a:r>
            <a:r>
              <a:rPr sz="1100" spc="-10" dirty="0">
                <a:latin typeface="Arial"/>
                <a:cs typeface="Arial"/>
              </a:rPr>
              <a:t>Nebraska</a:t>
            </a:r>
            <a:endParaRPr sz="1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spc="-10" dirty="0">
                <a:solidFill>
                  <a:srgbClr val="0072B2"/>
                </a:solidFill>
                <a:latin typeface="Arial"/>
                <a:cs typeface="Arial"/>
              </a:rPr>
              <a:t>Common Causes</a:t>
            </a:r>
            <a:endParaRPr sz="1100" dirty="0">
              <a:latin typeface="Arial"/>
              <a:cs typeface="Arial"/>
            </a:endParaRPr>
          </a:p>
          <a:p>
            <a:pPr marL="289560" indent="-185420">
              <a:lnSpc>
                <a:spcPct val="100000"/>
              </a:lnSpc>
              <a:spcBef>
                <a:spcPts val="1165"/>
              </a:spcBef>
              <a:buAutoNum type="arabicPeriod"/>
              <a:tabLst>
                <a:tab pos="290195" algn="l"/>
              </a:tabLst>
            </a:pPr>
            <a:r>
              <a:rPr sz="1100" spc="-15" dirty="0">
                <a:latin typeface="Arial"/>
                <a:cs typeface="Arial"/>
              </a:rPr>
              <a:t>Low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premia</a:t>
            </a:r>
            <a:endParaRPr sz="1100" dirty="0">
              <a:latin typeface="Arial"/>
              <a:cs typeface="Arial"/>
            </a:endParaRPr>
          </a:p>
          <a:p>
            <a:pPr marL="289560" indent="-185420">
              <a:lnSpc>
                <a:spcPct val="100000"/>
              </a:lnSpc>
              <a:spcBef>
                <a:spcPts val="335"/>
              </a:spcBef>
              <a:buAutoNum type="arabicPeriod"/>
              <a:tabLst>
                <a:tab pos="290195" algn="l"/>
              </a:tabLst>
            </a:pPr>
            <a:r>
              <a:rPr sz="1100" spc="-5" dirty="0">
                <a:latin typeface="Arial"/>
                <a:cs typeface="Arial"/>
              </a:rPr>
              <a:t>Lax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regulation</a:t>
            </a:r>
            <a:endParaRPr sz="1100" dirty="0">
              <a:latin typeface="Arial"/>
              <a:cs typeface="Arial"/>
            </a:endParaRPr>
          </a:p>
          <a:p>
            <a:pPr marL="289560" indent="-185420">
              <a:lnSpc>
                <a:spcPct val="100000"/>
              </a:lnSpc>
              <a:spcBef>
                <a:spcPts val="335"/>
              </a:spcBef>
              <a:buAutoNum type="arabicPeriod"/>
              <a:tabLst>
                <a:tab pos="290195" algn="l"/>
              </a:tabLst>
            </a:pPr>
            <a:r>
              <a:rPr sz="1100" spc="-5" dirty="0">
                <a:latin typeface="Arial"/>
                <a:cs typeface="Arial"/>
              </a:rPr>
              <a:t>Large </a:t>
            </a:r>
            <a:r>
              <a:rPr sz="1100" spc="-10" dirty="0">
                <a:latin typeface="Arial"/>
                <a:cs typeface="Arial"/>
              </a:rPr>
              <a:t>failure due </a:t>
            </a:r>
            <a:r>
              <a:rPr sz="1100" spc="-5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mismanagement</a:t>
            </a:r>
            <a:endParaRPr sz="1100" dirty="0">
              <a:latin typeface="Arial"/>
              <a:cs typeface="Arial"/>
            </a:endParaRPr>
          </a:p>
          <a:p>
            <a:pPr marL="289560" indent="-185420">
              <a:lnSpc>
                <a:spcPct val="100000"/>
              </a:lnSpc>
              <a:spcBef>
                <a:spcPts val="334"/>
              </a:spcBef>
              <a:buAutoNum type="arabicPeriod"/>
              <a:tabLst>
                <a:tab pos="290195" algn="l"/>
              </a:tabLst>
            </a:pPr>
            <a:r>
              <a:rPr sz="1100" spc="-10" dirty="0">
                <a:latin typeface="Arial"/>
                <a:cs typeface="Arial"/>
              </a:rPr>
              <a:t>Runs on healthy</a:t>
            </a:r>
            <a:r>
              <a:rPr sz="1100" spc="-5" dirty="0">
                <a:latin typeface="Arial"/>
                <a:cs typeface="Arial"/>
              </a:rPr>
              <a:t> institutions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-5" dirty="0"/>
              <a:t>8</a:t>
            </a:fld>
            <a:r>
              <a:rPr spc="-85" dirty="0"/>
              <a:t> </a:t>
            </a:r>
            <a:r>
              <a:rPr spc="-5" dirty="0"/>
              <a:t>/</a:t>
            </a:r>
            <a:r>
              <a:rPr spc="-85" dirty="0"/>
              <a:t> </a:t>
            </a:r>
            <a:r>
              <a:rPr spc="-5" dirty="0"/>
              <a:t>33</a:t>
            </a:r>
          </a:p>
        </p:txBody>
      </p:sp>
    </p:spTree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14"/>
            <a:ext cx="405384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15" dirty="0"/>
              <a:t>Large </a:t>
            </a:r>
            <a:r>
              <a:rPr spc="10" dirty="0"/>
              <a:t>Shock in </a:t>
            </a:r>
            <a:r>
              <a:rPr spc="20" dirty="0"/>
              <a:t>Rhode </a:t>
            </a:r>
            <a:r>
              <a:rPr spc="15" dirty="0"/>
              <a:t>Island during a</a:t>
            </a:r>
            <a:r>
              <a:rPr spc="-35" dirty="0"/>
              <a:t> </a:t>
            </a:r>
            <a:r>
              <a:rPr spc="10" dirty="0"/>
              <a:t>Contraction</a:t>
            </a:r>
          </a:p>
        </p:txBody>
      </p:sp>
      <p:sp>
        <p:nvSpPr>
          <p:cNvPr id="3" name="object 3"/>
          <p:cNvSpPr/>
          <p:nvPr/>
        </p:nvSpPr>
        <p:spPr>
          <a:xfrm>
            <a:off x="166155" y="1028576"/>
            <a:ext cx="5455920" cy="0"/>
          </a:xfrm>
          <a:custGeom>
            <a:avLst/>
            <a:gdLst/>
            <a:ahLst/>
            <a:cxnLst/>
            <a:rect l="l" t="t" r="r" b="b"/>
            <a:pathLst>
              <a:path w="5455920">
                <a:moveTo>
                  <a:pt x="0" y="0"/>
                </a:moveTo>
                <a:lnTo>
                  <a:pt x="5455319" y="0"/>
                </a:lnTo>
              </a:path>
            </a:pathLst>
          </a:custGeom>
          <a:ln w="79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7866" y="1035566"/>
            <a:ext cx="257810" cy="144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50" spc="10" dirty="0">
                <a:latin typeface="Arial"/>
                <a:cs typeface="Arial"/>
              </a:rPr>
              <a:t>State</a:t>
            </a:r>
            <a:endParaRPr sz="7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59132" y="1035566"/>
            <a:ext cx="671830" cy="144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50" spc="15" dirty="0">
                <a:latin typeface="Arial"/>
                <a:cs typeface="Arial"/>
              </a:rPr>
              <a:t>Date </a:t>
            </a:r>
            <a:r>
              <a:rPr sz="750" spc="10" dirty="0">
                <a:latin typeface="Arial"/>
                <a:cs typeface="Arial"/>
              </a:rPr>
              <a:t>of</a:t>
            </a:r>
            <a:r>
              <a:rPr sz="750" spc="-60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Failure</a:t>
            </a:r>
            <a:endParaRPr sz="7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23037" y="1035566"/>
            <a:ext cx="1057910" cy="26797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indent="-635">
              <a:lnSpc>
                <a:spcPct val="107900"/>
              </a:lnSpc>
              <a:spcBef>
                <a:spcPts val="60"/>
              </a:spcBef>
            </a:pPr>
            <a:r>
              <a:rPr sz="750" spc="25" dirty="0">
                <a:latin typeface="Arial"/>
                <a:cs typeface="Arial"/>
              </a:rPr>
              <a:t>% </a:t>
            </a:r>
            <a:r>
              <a:rPr sz="750" spc="10" dirty="0">
                <a:latin typeface="Arial"/>
                <a:cs typeface="Arial"/>
              </a:rPr>
              <a:t>Growth in </a:t>
            </a:r>
            <a:r>
              <a:rPr sz="750" spc="15" dirty="0">
                <a:latin typeface="Arial"/>
                <a:cs typeface="Arial"/>
              </a:rPr>
              <a:t>per </a:t>
            </a:r>
            <a:r>
              <a:rPr sz="750" spc="10" dirty="0">
                <a:latin typeface="Arial"/>
                <a:cs typeface="Arial"/>
              </a:rPr>
              <a:t>capita  </a:t>
            </a:r>
            <a:r>
              <a:rPr sz="750" spc="15" dirty="0">
                <a:latin typeface="Arial"/>
                <a:cs typeface="Arial"/>
              </a:rPr>
              <a:t>personal</a:t>
            </a:r>
            <a:r>
              <a:rPr sz="750" spc="-5" dirty="0">
                <a:latin typeface="Arial"/>
                <a:cs typeface="Arial"/>
              </a:rPr>
              <a:t> </a:t>
            </a:r>
            <a:r>
              <a:rPr sz="750" spc="15" dirty="0">
                <a:latin typeface="Arial"/>
                <a:cs typeface="Arial"/>
              </a:rPr>
              <a:t>income</a:t>
            </a:r>
            <a:endParaRPr sz="7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64098" y="1035566"/>
            <a:ext cx="1315720" cy="26797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7900"/>
              </a:lnSpc>
              <a:spcBef>
                <a:spcPts val="60"/>
              </a:spcBef>
            </a:pPr>
            <a:r>
              <a:rPr sz="750" spc="15" dirty="0">
                <a:latin typeface="Arial"/>
                <a:cs typeface="Arial"/>
              </a:rPr>
              <a:t>Deposits</a:t>
            </a:r>
            <a:r>
              <a:rPr sz="750" spc="-6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Per</a:t>
            </a:r>
            <a:r>
              <a:rPr sz="750" spc="-55" dirty="0">
                <a:latin typeface="Arial"/>
                <a:cs typeface="Arial"/>
              </a:rPr>
              <a:t> </a:t>
            </a:r>
            <a:r>
              <a:rPr sz="750" spc="15" dirty="0">
                <a:latin typeface="Arial"/>
                <a:cs typeface="Arial"/>
              </a:rPr>
              <a:t>Household</a:t>
            </a:r>
            <a:r>
              <a:rPr sz="750" spc="-55" dirty="0">
                <a:latin typeface="Arial"/>
                <a:cs typeface="Arial"/>
              </a:rPr>
              <a:t> </a:t>
            </a:r>
            <a:r>
              <a:rPr sz="750" spc="15" dirty="0">
                <a:latin typeface="Arial"/>
                <a:cs typeface="Arial"/>
              </a:rPr>
              <a:t>as</a:t>
            </a:r>
            <a:r>
              <a:rPr sz="750" spc="-55" dirty="0">
                <a:latin typeface="Arial"/>
                <a:cs typeface="Arial"/>
              </a:rPr>
              <a:t> </a:t>
            </a:r>
            <a:r>
              <a:rPr sz="750" spc="25" dirty="0">
                <a:latin typeface="Arial"/>
                <a:cs typeface="Arial"/>
              </a:rPr>
              <a:t>%  </a:t>
            </a:r>
            <a:r>
              <a:rPr sz="750" spc="10" dirty="0">
                <a:latin typeface="Arial"/>
                <a:cs typeface="Arial"/>
              </a:rPr>
              <a:t>of </a:t>
            </a:r>
            <a:r>
              <a:rPr sz="750" spc="15" dirty="0">
                <a:latin typeface="Arial"/>
                <a:cs typeface="Arial"/>
              </a:rPr>
              <a:t>Median Household</a:t>
            </a:r>
            <a:r>
              <a:rPr sz="750" spc="-60" dirty="0">
                <a:latin typeface="Arial"/>
                <a:cs typeface="Arial"/>
              </a:rPr>
              <a:t> </a:t>
            </a:r>
            <a:r>
              <a:rPr sz="750" spc="15" dirty="0">
                <a:latin typeface="Arial"/>
                <a:cs typeface="Arial"/>
              </a:rPr>
              <a:t>Income</a:t>
            </a:r>
            <a:endParaRPr sz="75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19816" y="1327071"/>
            <a:ext cx="1089025" cy="0"/>
          </a:xfrm>
          <a:custGeom>
            <a:avLst/>
            <a:gdLst/>
            <a:ahLst/>
            <a:cxnLst/>
            <a:rect l="l" t="t" r="r" b="b"/>
            <a:pathLst>
              <a:path w="1089025">
                <a:moveTo>
                  <a:pt x="0" y="0"/>
                </a:moveTo>
                <a:lnTo>
                  <a:pt x="108872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61537" y="1035566"/>
            <a:ext cx="1005840" cy="44069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750" spc="15" dirty="0">
                <a:latin typeface="Arial"/>
                <a:cs typeface="Arial"/>
              </a:rPr>
              <a:t>Insured</a:t>
            </a:r>
            <a:r>
              <a:rPr sz="750" spc="-15" dirty="0">
                <a:latin typeface="Arial"/>
                <a:cs typeface="Arial"/>
              </a:rPr>
              <a:t> </a:t>
            </a:r>
            <a:r>
              <a:rPr sz="750" spc="10" dirty="0">
                <a:latin typeface="Arial"/>
                <a:cs typeface="Arial"/>
              </a:rPr>
              <a:t>Institutions</a:t>
            </a:r>
            <a:endParaRPr sz="7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tabLst>
                <a:tab pos="626110" algn="l"/>
              </a:tabLst>
            </a:pPr>
            <a:r>
              <a:rPr sz="750" spc="-80" dirty="0">
                <a:latin typeface="Arial"/>
                <a:cs typeface="Arial"/>
              </a:rPr>
              <a:t>T</a:t>
            </a:r>
            <a:r>
              <a:rPr sz="750" spc="15" dirty="0">
                <a:latin typeface="Arial"/>
                <a:cs typeface="Arial"/>
              </a:rPr>
              <a:t>ype</a:t>
            </a:r>
            <a:r>
              <a:rPr sz="750" dirty="0">
                <a:latin typeface="Arial"/>
                <a:cs typeface="Arial"/>
              </a:rPr>
              <a:t>	</a:t>
            </a:r>
            <a:r>
              <a:rPr sz="750" spc="15" dirty="0">
                <a:latin typeface="Arial"/>
                <a:cs typeface="Arial"/>
              </a:rPr>
              <a:t>Number</a:t>
            </a:r>
            <a:endParaRPr sz="75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217371" y="1327071"/>
            <a:ext cx="755650" cy="0"/>
          </a:xfrm>
          <a:custGeom>
            <a:avLst/>
            <a:gdLst/>
            <a:ahLst/>
            <a:cxnLst/>
            <a:rect l="l" t="t" r="r" b="b"/>
            <a:pathLst>
              <a:path w="755650">
                <a:moveTo>
                  <a:pt x="0" y="0"/>
                </a:moveTo>
                <a:lnTo>
                  <a:pt x="75513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81337" y="1327071"/>
            <a:ext cx="1141095" cy="0"/>
          </a:xfrm>
          <a:custGeom>
            <a:avLst/>
            <a:gdLst/>
            <a:ahLst/>
            <a:cxnLst/>
            <a:rect l="l" t="t" r="r" b="b"/>
            <a:pathLst>
              <a:path w="1141095">
                <a:moveTo>
                  <a:pt x="0" y="0"/>
                </a:moveTo>
                <a:lnTo>
                  <a:pt x="114104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271639" y="1331584"/>
            <a:ext cx="639445" cy="144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349885" algn="l"/>
              </a:tabLst>
            </a:pPr>
            <a:r>
              <a:rPr sz="750" spc="-90" dirty="0">
                <a:latin typeface="Arial"/>
                <a:cs typeface="Arial"/>
              </a:rPr>
              <a:t>Y</a:t>
            </a:r>
            <a:r>
              <a:rPr sz="750" spc="15" dirty="0">
                <a:latin typeface="Arial"/>
                <a:cs typeface="Arial"/>
              </a:rPr>
              <a:t>ear</a:t>
            </a:r>
            <a:r>
              <a:rPr sz="750" dirty="0">
                <a:latin typeface="Arial"/>
                <a:cs typeface="Arial"/>
              </a:rPr>
              <a:t>	</a:t>
            </a:r>
            <a:r>
              <a:rPr sz="750" spc="15" dirty="0">
                <a:latin typeface="Arial"/>
                <a:cs typeface="Arial"/>
              </a:rPr>
              <a:t>Month</a:t>
            </a:r>
            <a:endParaRPr sz="7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99209" y="1331584"/>
            <a:ext cx="705485" cy="144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50" spc="5" dirty="0">
                <a:latin typeface="Arial"/>
                <a:cs typeface="Arial"/>
              </a:rPr>
              <a:t>Avg. </a:t>
            </a:r>
            <a:r>
              <a:rPr sz="750" spc="15" dirty="0">
                <a:latin typeface="Arial"/>
                <a:cs typeface="Arial"/>
              </a:rPr>
              <a:t>4</a:t>
            </a:r>
            <a:r>
              <a:rPr sz="750" spc="10" dirty="0">
                <a:latin typeface="Arial"/>
                <a:cs typeface="Arial"/>
              </a:rPr>
              <a:t> </a:t>
            </a:r>
            <a:r>
              <a:rPr sz="750" spc="15" dirty="0">
                <a:latin typeface="Arial"/>
                <a:cs typeface="Arial"/>
              </a:rPr>
              <a:t>quarters</a:t>
            </a:r>
            <a:endParaRPr sz="75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66155" y="1500729"/>
            <a:ext cx="5455920" cy="0"/>
          </a:xfrm>
          <a:custGeom>
            <a:avLst/>
            <a:gdLst/>
            <a:ahLst/>
            <a:cxnLst/>
            <a:rect l="l" t="t" r="r" b="b"/>
            <a:pathLst>
              <a:path w="5455920">
                <a:moveTo>
                  <a:pt x="0" y="0"/>
                </a:moveTo>
                <a:lnTo>
                  <a:pt x="5455319" y="0"/>
                </a:lnTo>
              </a:path>
            </a:pathLst>
          </a:custGeom>
          <a:ln w="49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188816" y="1646945"/>
          <a:ext cx="4862192" cy="4929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1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2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41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41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53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98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50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23144">
                <a:tc>
                  <a:txBody>
                    <a:bodyPr/>
                    <a:lstStyle/>
                    <a:p>
                      <a:pPr marL="31750">
                        <a:lnSpc>
                          <a:spcPts val="869"/>
                        </a:lnSpc>
                      </a:pPr>
                      <a:r>
                        <a:rPr sz="750" spc="15" dirty="0">
                          <a:latin typeface="Arial"/>
                          <a:cs typeface="Arial"/>
                        </a:rPr>
                        <a:t>Maryland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ts val="869"/>
                        </a:lnSpc>
                      </a:pPr>
                      <a:r>
                        <a:rPr sz="750" spc="15" dirty="0">
                          <a:latin typeface="Arial"/>
                          <a:cs typeface="Arial"/>
                        </a:rPr>
                        <a:t>SL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2240">
                        <a:lnSpc>
                          <a:spcPts val="869"/>
                        </a:lnSpc>
                      </a:pPr>
                      <a:r>
                        <a:rPr sz="750" spc="15" dirty="0">
                          <a:latin typeface="Arial"/>
                          <a:cs typeface="Arial"/>
                        </a:rPr>
                        <a:t>102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9375" algn="r">
                        <a:lnSpc>
                          <a:spcPts val="869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1985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869"/>
                        </a:lnSpc>
                      </a:pPr>
                      <a:r>
                        <a:rPr sz="750" spc="10" dirty="0">
                          <a:latin typeface="Arial"/>
                          <a:cs typeface="Arial"/>
                        </a:rPr>
                        <a:t>May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59410">
                        <a:lnSpc>
                          <a:spcPts val="869"/>
                        </a:lnSpc>
                      </a:pPr>
                      <a:r>
                        <a:rPr sz="750" spc="15" dirty="0">
                          <a:latin typeface="Arial"/>
                          <a:cs typeface="Arial"/>
                        </a:rPr>
                        <a:t>0.02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869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19.1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347">
                <a:tc>
                  <a:txBody>
                    <a:bodyPr/>
                    <a:lstStyle/>
                    <a:p>
                      <a:pPr marL="31750">
                        <a:lnSpc>
                          <a:spcPts val="869"/>
                        </a:lnSpc>
                      </a:pPr>
                      <a:r>
                        <a:rPr sz="750" spc="15" dirty="0">
                          <a:latin typeface="Arial"/>
                          <a:cs typeface="Arial"/>
                        </a:rPr>
                        <a:t>Nebraska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ts val="869"/>
                        </a:lnSpc>
                      </a:pPr>
                      <a:r>
                        <a:rPr sz="750" spc="-35" dirty="0">
                          <a:latin typeface="Arial"/>
                          <a:cs typeface="Arial"/>
                        </a:rPr>
                        <a:t>T, </a:t>
                      </a:r>
                      <a:r>
                        <a:rPr sz="750" spc="5" dirty="0">
                          <a:latin typeface="Arial"/>
                          <a:cs typeface="Arial"/>
                        </a:rPr>
                        <a:t>CU,</a:t>
                      </a:r>
                      <a:r>
                        <a:rPr sz="7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50" spc="15" dirty="0">
                          <a:latin typeface="Arial"/>
                          <a:cs typeface="Arial"/>
                        </a:rPr>
                        <a:t>SL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ts val="869"/>
                        </a:lnSpc>
                      </a:pPr>
                      <a:r>
                        <a:rPr sz="750" spc="15" dirty="0">
                          <a:latin typeface="Arial"/>
                          <a:cs typeface="Arial"/>
                        </a:rPr>
                        <a:t>60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9375" algn="r">
                        <a:lnSpc>
                          <a:spcPts val="869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1983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869"/>
                        </a:lnSpc>
                      </a:pPr>
                      <a:r>
                        <a:rPr sz="750" spc="10" dirty="0">
                          <a:latin typeface="Arial"/>
                          <a:cs typeface="Arial"/>
                        </a:rPr>
                        <a:t>Nov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59410">
                        <a:lnSpc>
                          <a:spcPts val="869"/>
                        </a:lnSpc>
                      </a:pPr>
                      <a:r>
                        <a:rPr sz="750" spc="15" dirty="0">
                          <a:latin typeface="Arial"/>
                          <a:cs typeface="Arial"/>
                        </a:rPr>
                        <a:t>2.14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ts val="869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5.7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347">
                <a:tc>
                  <a:txBody>
                    <a:bodyPr/>
                    <a:lstStyle/>
                    <a:p>
                      <a:pPr marL="31750">
                        <a:lnSpc>
                          <a:spcPts val="869"/>
                        </a:lnSpc>
                      </a:pPr>
                      <a:r>
                        <a:rPr sz="750" spc="15" dirty="0">
                          <a:latin typeface="Arial"/>
                          <a:cs typeface="Arial"/>
                        </a:rPr>
                        <a:t>Ohio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ts val="869"/>
                        </a:lnSpc>
                      </a:pPr>
                      <a:r>
                        <a:rPr sz="750" spc="15" dirty="0">
                          <a:latin typeface="Arial"/>
                          <a:cs typeface="Arial"/>
                        </a:rPr>
                        <a:t>SL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ts val="869"/>
                        </a:lnSpc>
                      </a:pPr>
                      <a:r>
                        <a:rPr sz="750" spc="15" dirty="0">
                          <a:latin typeface="Arial"/>
                          <a:cs typeface="Arial"/>
                        </a:rPr>
                        <a:t>70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9375" algn="r">
                        <a:lnSpc>
                          <a:spcPts val="869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1985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ts val="869"/>
                        </a:lnSpc>
                      </a:pPr>
                      <a:r>
                        <a:rPr sz="750" spc="15" dirty="0">
                          <a:latin typeface="Arial"/>
                          <a:cs typeface="Arial"/>
                        </a:rPr>
                        <a:t>Mar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59410">
                        <a:lnSpc>
                          <a:spcPts val="869"/>
                        </a:lnSpc>
                      </a:pPr>
                      <a:r>
                        <a:rPr sz="750" spc="15" dirty="0">
                          <a:latin typeface="Arial"/>
                          <a:cs typeface="Arial"/>
                        </a:rPr>
                        <a:t>1.11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ts val="869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3.1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144">
                <a:tc>
                  <a:txBody>
                    <a:bodyPr/>
                    <a:lstStyle/>
                    <a:p>
                      <a:pPr marL="31750">
                        <a:lnSpc>
                          <a:spcPts val="869"/>
                        </a:lnSpc>
                      </a:pPr>
                      <a:r>
                        <a:rPr sz="750" spc="15" dirty="0">
                          <a:latin typeface="Arial"/>
                          <a:cs typeface="Arial"/>
                        </a:rPr>
                        <a:t>Rhode</a:t>
                      </a:r>
                      <a:r>
                        <a:rPr sz="75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50" spc="10" dirty="0">
                          <a:latin typeface="Arial"/>
                          <a:cs typeface="Arial"/>
                        </a:rPr>
                        <a:t>Island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ts val="869"/>
                        </a:lnSpc>
                      </a:pPr>
                      <a:r>
                        <a:rPr sz="750" spc="5" dirty="0">
                          <a:latin typeface="Arial"/>
                          <a:cs typeface="Arial"/>
                        </a:rPr>
                        <a:t>B, CU,</a:t>
                      </a:r>
                      <a:r>
                        <a:rPr sz="7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50" spc="15" dirty="0">
                          <a:latin typeface="Arial"/>
                          <a:cs typeface="Arial"/>
                        </a:rPr>
                        <a:t>SL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ts val="869"/>
                        </a:lnSpc>
                      </a:pPr>
                      <a:r>
                        <a:rPr sz="750" spc="15" dirty="0">
                          <a:latin typeface="Arial"/>
                          <a:cs typeface="Arial"/>
                        </a:rPr>
                        <a:t>45</a:t>
                      </a:r>
                      <a:endParaRPr sz="75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9375" algn="r">
                        <a:lnSpc>
                          <a:spcPts val="869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1991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ts val="869"/>
                        </a:lnSpc>
                      </a:pPr>
                      <a:r>
                        <a:rPr sz="750" spc="10" dirty="0">
                          <a:latin typeface="Arial"/>
                          <a:cs typeface="Arial"/>
                        </a:rPr>
                        <a:t>Jan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>
                        <a:lnSpc>
                          <a:spcPts val="869"/>
                        </a:lnSpc>
                      </a:pPr>
                      <a:r>
                        <a:rPr sz="750" spc="10" dirty="0">
                          <a:latin typeface="Arial"/>
                          <a:cs typeface="Arial"/>
                        </a:rPr>
                        <a:t>-1.85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869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13.9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object 16"/>
          <p:cNvSpPr/>
          <p:nvPr/>
        </p:nvSpPr>
        <p:spPr>
          <a:xfrm>
            <a:off x="166155" y="2293597"/>
            <a:ext cx="5455920" cy="0"/>
          </a:xfrm>
          <a:custGeom>
            <a:avLst/>
            <a:gdLst/>
            <a:ahLst/>
            <a:cxnLst/>
            <a:rect l="l" t="t" r="r" b="b"/>
            <a:pathLst>
              <a:path w="5455920">
                <a:moveTo>
                  <a:pt x="0" y="0"/>
                </a:moveTo>
                <a:lnTo>
                  <a:pt x="5455319" y="0"/>
                </a:lnTo>
              </a:path>
            </a:pathLst>
          </a:custGeom>
          <a:ln w="79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-5" dirty="0"/>
              <a:t>9</a:t>
            </a:fld>
            <a:r>
              <a:rPr spc="-85" dirty="0"/>
              <a:t> </a:t>
            </a:r>
            <a:r>
              <a:rPr spc="-5" dirty="0"/>
              <a:t>/</a:t>
            </a:r>
            <a:r>
              <a:rPr spc="-85" dirty="0"/>
              <a:t> </a:t>
            </a:r>
            <a:r>
              <a:rPr spc="-5" dirty="0"/>
              <a:t>33</a:t>
            </a:r>
          </a:p>
        </p:txBody>
      </p:sp>
    </p:spTree>
  </p:cSld>
  <p:clrMapOvr>
    <a:masterClrMapping/>
  </p:clrMapOvr>
  <p:transition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719</TotalTime>
  <Words>3114</Words>
  <Application>Microsoft Office PowerPoint</Application>
  <PresentationFormat>Custom</PresentationFormat>
  <Paragraphs>784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7" baseType="lpstr">
      <vt:lpstr>Arial</vt:lpstr>
      <vt:lpstr>Book Antiqua</vt:lpstr>
      <vt:lpstr>Calibri</vt:lpstr>
      <vt:lpstr>Lucida Sans</vt:lpstr>
      <vt:lpstr>Lucida Sans Unicode</vt:lpstr>
      <vt:lpstr>MathJax_Main</vt:lpstr>
      <vt:lpstr>Times New Roman</vt:lpstr>
      <vt:lpstr>Verdana</vt:lpstr>
      <vt:lpstr>Office Theme</vt:lpstr>
      <vt:lpstr>Payments Crises and Consequences</vt:lpstr>
      <vt:lpstr>Central Questions</vt:lpstr>
      <vt:lpstr>Motivation</vt:lpstr>
      <vt:lpstr>Method</vt:lpstr>
      <vt:lpstr>Results Preview</vt:lpstr>
      <vt:lpstr>PowerPoint Presentation</vt:lpstr>
      <vt:lpstr>Related Literature and Contribution</vt:lpstr>
      <vt:lpstr>Failure of State-level Deposit Insurers Caused Payments Crises</vt:lpstr>
      <vt:lpstr>Large Shock in Rhode Island during a Contraction</vt:lpstr>
      <vt:lpstr>Rhode Island Shock Resembles Great Depression</vt:lpstr>
      <vt:lpstr>Rhode Island – Prolonged Crisis, Everyone Eventually Repaid</vt:lpstr>
      <vt:lpstr>Rhode Island Resolution Delayed for Political and Legal Reasons</vt:lpstr>
      <vt:lpstr>Narrative Accounts of Financial Paralysis</vt:lpstr>
      <vt:lpstr>Methodology</vt:lpstr>
      <vt:lpstr>Specifying the Causal Question: A Synthetic Control Approach</vt:lpstr>
      <vt:lpstr>The Synthetic Control Method</vt:lpstr>
      <vt:lpstr>Bayesian Synthetic Control Method</vt:lpstr>
      <vt:lpstr>Inferential Quantities of Interest</vt:lpstr>
      <vt:lpstr>Results</vt:lpstr>
      <vt:lpstr>PowerPoint Presentation</vt:lpstr>
      <vt:lpstr>PowerPoint Presentation</vt:lpstr>
      <vt:lpstr>PowerPoint Presentation</vt:lpstr>
      <vt:lpstr>PowerPoint Presentation</vt:lpstr>
      <vt:lpstr>Inference</vt:lpstr>
      <vt:lpstr>PowerPoint Presentation</vt:lpstr>
      <vt:lpstr>PowerPoint Presentation</vt:lpstr>
      <vt:lpstr>Posterior Density of Synthetic Control Weights – Unemployment</vt:lpstr>
      <vt:lpstr>Pervasive Effects on Rhode Island, Not Other States</vt:lpstr>
      <vt:lpstr>PowerPoint Presentation</vt:lpstr>
      <vt:lpstr>Robustness Checks</vt:lpstr>
      <vt:lpstr>Great Recession 2008/09 without TARP? — Counterfactuals</vt:lpstr>
      <vt:lpstr>Conclusion</vt:lpstr>
      <vt:lpstr>Thank you for your attention!</vt:lpstr>
      <vt:lpstr>Appendix</vt:lpstr>
      <vt:lpstr>PowerPoint Presentation</vt:lpstr>
      <vt:lpstr>Robustness — Minimum Wage Hikes</vt:lpstr>
      <vt:lpstr>Robustness — Pre-Treatment Matching Period</vt:lpstr>
      <vt:lpstr>Robustness — First Principal Component</vt:lpstr>
      <vt:lpstr>PowerPoint Presentation</vt:lpstr>
      <vt:lpstr>Robustness — Credit crunch in New England</vt:lpstr>
      <vt:lpstr>Metropolis-Hastings Algorithm</vt:lpstr>
      <vt:lpstr>Prior Hyperparameters and Tuning Parameter</vt:lpstr>
      <vt:lpstr>All Other Series</vt:lpstr>
      <vt:lpstr>Mechanisms in Theoretical Studies Causes of Differential Effects in Recessions and Expansions</vt:lpstr>
      <vt:lpstr>PowerPoint Presentation</vt:lpstr>
      <vt:lpstr>PowerPoint Presentation</vt:lpstr>
      <vt:lpstr>References I</vt:lpstr>
      <vt:lpstr>References II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Payments Crises and Consequences-1cm</dc:title>
  <cp:lastModifiedBy>Gary Richardson</cp:lastModifiedBy>
  <cp:revision>1</cp:revision>
  <dcterms:created xsi:type="dcterms:W3CDTF">2020-11-09T00:06:53Z</dcterms:created>
  <dcterms:modified xsi:type="dcterms:W3CDTF">2020-11-09T19:02:20Z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2020-11-09T00:00:00Z</vt:filetime>
  </property>
  <property fmtid="{D5CDD505-2E9C-101B-9397-08002B2CF9AE}" pid="3" name="Creator">
    <vt:lpwstr>LaTeX with Beamer class</vt:lpwstr>
  </property>
  <property fmtid="{D5CDD505-2E9C-101B-9397-08002B2CF9AE}" pid="4" name="LastSaved">
    <vt:filetime>2020-11-09T00:00:00Z</vt:filetime>
  </property>
</Properties>
</file>