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bookmarkIdSeed="5">
  <p:sldMasterIdLst>
    <p:sldMasterId id="2147483649" r:id="rId1"/>
    <p:sldMasterId id="2147483676" r:id="rId2"/>
  </p:sldMasterIdLst>
  <p:notesMasterIdLst>
    <p:notesMasterId r:id="rId34"/>
  </p:notesMasterIdLst>
  <p:handoutMasterIdLst>
    <p:handoutMasterId r:id="rId35"/>
  </p:handoutMasterIdLst>
  <p:sldIdLst>
    <p:sldId id="735" r:id="rId3"/>
    <p:sldId id="757" r:id="rId4"/>
    <p:sldId id="758" r:id="rId5"/>
    <p:sldId id="736" r:id="rId6"/>
    <p:sldId id="763" r:id="rId7"/>
    <p:sldId id="761" r:id="rId8"/>
    <p:sldId id="762" r:id="rId9"/>
    <p:sldId id="746" r:id="rId10"/>
    <p:sldId id="780" r:id="rId11"/>
    <p:sldId id="765" r:id="rId12"/>
    <p:sldId id="741" r:id="rId13"/>
    <p:sldId id="737" r:id="rId14"/>
    <p:sldId id="742" r:id="rId15"/>
    <p:sldId id="743" r:id="rId16"/>
    <p:sldId id="781" r:id="rId17"/>
    <p:sldId id="782" r:id="rId18"/>
    <p:sldId id="785" r:id="rId19"/>
    <p:sldId id="755" r:id="rId20"/>
    <p:sldId id="730" r:id="rId21"/>
    <p:sldId id="753" r:id="rId22"/>
    <p:sldId id="748" r:id="rId23"/>
    <p:sldId id="777" r:id="rId24"/>
    <p:sldId id="789" r:id="rId25"/>
    <p:sldId id="784" r:id="rId26"/>
    <p:sldId id="783" r:id="rId27"/>
    <p:sldId id="786" r:id="rId28"/>
    <p:sldId id="754" r:id="rId29"/>
    <p:sldId id="740" r:id="rId30"/>
    <p:sldId id="787" r:id="rId31"/>
    <p:sldId id="788" r:id="rId32"/>
    <p:sldId id="767" r:id="rId33"/>
  </p:sldIdLst>
  <p:sldSz cx="9144000" cy="6858000" type="letter"/>
  <p:notesSz cx="6997700" cy="9271000"/>
  <p:defaultTextStyle>
    <a:defPPr>
      <a:defRPr lang="en-US"/>
    </a:defPPr>
    <a:lvl1pPr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1pPr>
    <a:lvl2pPr marL="4572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2pPr>
    <a:lvl3pPr marL="9144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3pPr>
    <a:lvl4pPr marL="13716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4pPr>
    <a:lvl5pPr marL="18288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5pPr>
    <a:lvl6pPr marL="2286000" algn="l" defTabSz="914400" rtl="0" eaLnBrk="1" latinLnBrk="0" hangingPunct="1">
      <a:defRPr sz="2800" kern="1200">
        <a:solidFill>
          <a:srgbClr val="295582"/>
        </a:solidFill>
        <a:latin typeface="Georgia" pitchFamily="18" charset="0"/>
        <a:ea typeface="ヒラギノ明朝 Pro W3" pitchFamily="96" charset="-128"/>
        <a:cs typeface="+mn-cs"/>
      </a:defRPr>
    </a:lvl6pPr>
    <a:lvl7pPr marL="2743200" algn="l" defTabSz="914400" rtl="0" eaLnBrk="1" latinLnBrk="0" hangingPunct="1">
      <a:defRPr sz="2800" kern="1200">
        <a:solidFill>
          <a:srgbClr val="295582"/>
        </a:solidFill>
        <a:latin typeface="Georgia" pitchFamily="18" charset="0"/>
        <a:ea typeface="ヒラギノ明朝 Pro W3" pitchFamily="96" charset="-128"/>
        <a:cs typeface="+mn-cs"/>
      </a:defRPr>
    </a:lvl7pPr>
    <a:lvl8pPr marL="3200400" algn="l" defTabSz="914400" rtl="0" eaLnBrk="1" latinLnBrk="0" hangingPunct="1">
      <a:defRPr sz="2800" kern="1200">
        <a:solidFill>
          <a:srgbClr val="295582"/>
        </a:solidFill>
        <a:latin typeface="Georgia" pitchFamily="18" charset="0"/>
        <a:ea typeface="ヒラギノ明朝 Pro W3" pitchFamily="96" charset="-128"/>
        <a:cs typeface="+mn-cs"/>
      </a:defRPr>
    </a:lvl8pPr>
    <a:lvl9pPr marL="3657600" algn="l" defTabSz="914400" rtl="0" eaLnBrk="1" latinLnBrk="0" hangingPunct="1">
      <a:defRPr sz="2800" kern="1200">
        <a:solidFill>
          <a:srgbClr val="295582"/>
        </a:solidFill>
        <a:latin typeface="Georgia" pitchFamily="18" charset="0"/>
        <a:ea typeface="ヒラギノ明朝 Pro W3" pitchFamily="96" charset="-128"/>
        <a:cs typeface="+mn-cs"/>
      </a:defRPr>
    </a:lvl9pPr>
  </p:defaultTextStyle>
  <p:extLst>
    <p:ext uri="{521415D9-36F7-43E2-AB2F-B90AF26B5E84}">
      <p14:sectionLst xmlns:p14="http://schemas.microsoft.com/office/powerpoint/2010/main">
        <p14:section name="Default Section" id="{9BD06339-2C06-4F96-98B5-A5C8C1DE5346}">
          <p14:sldIdLst>
            <p14:sldId id="735"/>
            <p14:sldId id="757"/>
            <p14:sldId id="758"/>
            <p14:sldId id="736"/>
            <p14:sldId id="763"/>
            <p14:sldId id="761"/>
            <p14:sldId id="762"/>
            <p14:sldId id="746"/>
            <p14:sldId id="780"/>
            <p14:sldId id="765"/>
            <p14:sldId id="741"/>
            <p14:sldId id="737"/>
            <p14:sldId id="742"/>
            <p14:sldId id="743"/>
            <p14:sldId id="781"/>
            <p14:sldId id="782"/>
            <p14:sldId id="785"/>
            <p14:sldId id="755"/>
            <p14:sldId id="730"/>
            <p14:sldId id="753"/>
            <p14:sldId id="748"/>
            <p14:sldId id="777"/>
            <p14:sldId id="789"/>
            <p14:sldId id="784"/>
            <p14:sldId id="783"/>
            <p14:sldId id="786"/>
            <p14:sldId id="754"/>
            <p14:sldId id="740"/>
            <p14:sldId id="787"/>
            <p14:sldId id="788"/>
            <p14:sldId id="767"/>
          </p14:sldIdLst>
        </p14:section>
        <p14:section name="Untitled Section" id="{20F43348-A024-4CA3-9AC4-B76F1C004B2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699FF"/>
    <a:srgbClr val="FFCC00"/>
    <a:srgbClr val="FF6600"/>
    <a:srgbClr val="3399FF"/>
    <a:srgbClr val="CCECFF"/>
    <a:srgbClr val="0033CC"/>
    <a:srgbClr val="993366"/>
    <a:srgbClr val="448844"/>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9" autoAdjust="0"/>
    <p:restoredTop sz="80702" autoAdjust="0"/>
  </p:normalViewPr>
  <p:slideViewPr>
    <p:cSldViewPr snapToGrid="0">
      <p:cViewPr varScale="1">
        <p:scale>
          <a:sx n="90" d="100"/>
          <a:sy n="90" d="100"/>
        </p:scale>
        <p:origin x="-152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morris\Dropbox\State%20and%20local%20transition%20risk%20disclosure\Figures%20data\File%201%20with%20figures%20data.xlsx"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amorris\Dropbox\State%20and%20local%20transition%20risk%20disclosure\Figures%20data\File%201%20with%20figures%20data.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amorris\Dropbox\State%20and%20local%20transition%20risk%20disclosure\Figures%20data\File%201%20with%20figures%20data.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amorris\Dropbox\State%20and%20local%20transition%20risk%20disclosure\Figures%20data\File%201%20with%20figures%20data.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Doshi\Dropbox\State%20and%20local%20transition%20risk%20disclosure\Data\SD_Coal_ma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79601607553702"/>
          <c:y val="3.9027234430128538E-2"/>
          <c:w val="0.85015581144842445"/>
          <c:h val="0.69933844625860453"/>
        </c:manualLayout>
      </c:layout>
      <c:lineChart>
        <c:grouping val="standard"/>
        <c:varyColors val="0"/>
        <c:ser>
          <c:idx val="0"/>
          <c:order val="0"/>
          <c:tx>
            <c:strRef>
              <c:f>'Figure 3'!$AF$8</c:f>
              <c:strCache>
                <c:ptCount val="1"/>
                <c:pt idx="0">
                  <c:v>Industrial sector</c:v>
                </c:pt>
              </c:strCache>
            </c:strRef>
          </c:tx>
          <c:spPr>
            <a:ln w="50800" cap="rnd">
              <a:solidFill>
                <a:schemeClr val="accent1"/>
              </a:solidFill>
              <a:round/>
            </a:ln>
            <a:effectLst/>
          </c:spPr>
          <c:marker>
            <c:symbol val="none"/>
          </c:marker>
          <c:cat>
            <c:numRef>
              <c:f>'Figure 3'!$AC$9:$AC$78</c:f>
              <c:numCache>
                <c:formatCode>General</c:formatCode>
                <c:ptCount val="70"/>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numCache>
            </c:numRef>
          </c:cat>
          <c:val>
            <c:numRef>
              <c:f>'Figure 3'!$AF$9:$AF$78</c:f>
              <c:numCache>
                <c:formatCode>General</c:formatCode>
                <c:ptCount val="70"/>
                <c:pt idx="0">
                  <c:v>212.63499999999999</c:v>
                </c:pt>
                <c:pt idx="1">
                  <c:v>224.637</c:v>
                </c:pt>
                <c:pt idx="2">
                  <c:v>242.38</c:v>
                </c:pt>
                <c:pt idx="3">
                  <c:v>214.93</c:v>
                </c:pt>
                <c:pt idx="4">
                  <c:v>230.119</c:v>
                </c:pt>
                <c:pt idx="5">
                  <c:v>183.86799999999999</c:v>
                </c:pt>
                <c:pt idx="6">
                  <c:v>217.839</c:v>
                </c:pt>
                <c:pt idx="7">
                  <c:v>220.59200000000001</c:v>
                </c:pt>
                <c:pt idx="8">
                  <c:v>214.90299999999999</c:v>
                </c:pt>
                <c:pt idx="9">
                  <c:v>177.381</c:v>
                </c:pt>
                <c:pt idx="10">
                  <c:v>172.26400000000001</c:v>
                </c:pt>
                <c:pt idx="11">
                  <c:v>177.40199999999999</c:v>
                </c:pt>
                <c:pt idx="12">
                  <c:v>170.09800000000001</c:v>
                </c:pt>
                <c:pt idx="13">
                  <c:v>171.74100000000001</c:v>
                </c:pt>
                <c:pt idx="14">
                  <c:v>180.024</c:v>
                </c:pt>
                <c:pt idx="15">
                  <c:v>192.369</c:v>
                </c:pt>
                <c:pt idx="16">
                  <c:v>200.846</c:v>
                </c:pt>
                <c:pt idx="17">
                  <c:v>205.07599999999999</c:v>
                </c:pt>
                <c:pt idx="18">
                  <c:v>194.64500000000001</c:v>
                </c:pt>
                <c:pt idx="19">
                  <c:v>191.648</c:v>
                </c:pt>
                <c:pt idx="20">
                  <c:v>186.58600000000001</c:v>
                </c:pt>
                <c:pt idx="21">
                  <c:v>186.637</c:v>
                </c:pt>
                <c:pt idx="22">
                  <c:v>158.86600000000001</c:v>
                </c:pt>
                <c:pt idx="23">
                  <c:v>160.624</c:v>
                </c:pt>
                <c:pt idx="24">
                  <c:v>162.13900000000001</c:v>
                </c:pt>
                <c:pt idx="25">
                  <c:v>155.09399999999999</c:v>
                </c:pt>
                <c:pt idx="26">
                  <c:v>147.244</c:v>
                </c:pt>
                <c:pt idx="27">
                  <c:v>146.49100000000001</c:v>
                </c:pt>
                <c:pt idx="28">
                  <c:v>139.202</c:v>
                </c:pt>
                <c:pt idx="29">
                  <c:v>134.47900000000001</c:v>
                </c:pt>
                <c:pt idx="30">
                  <c:v>145.08500000000001</c:v>
                </c:pt>
                <c:pt idx="31">
                  <c:v>127.004</c:v>
                </c:pt>
                <c:pt idx="32">
                  <c:v>128.40899999999999</c:v>
                </c:pt>
                <c:pt idx="33">
                  <c:v>105.005</c:v>
                </c:pt>
                <c:pt idx="34">
                  <c:v>103.01300000000001</c:v>
                </c:pt>
                <c:pt idx="35">
                  <c:v>117.76674300000001</c:v>
                </c:pt>
                <c:pt idx="36">
                  <c:v>116.428686</c:v>
                </c:pt>
                <c:pt idx="37">
                  <c:v>111.50786600000001</c:v>
                </c:pt>
                <c:pt idx="38">
                  <c:v>112.13233</c:v>
                </c:pt>
                <c:pt idx="39">
                  <c:v>118.14021099999999</c:v>
                </c:pt>
                <c:pt idx="40">
                  <c:v>116.642833</c:v>
                </c:pt>
                <c:pt idx="41">
                  <c:v>115.207053</c:v>
                </c:pt>
                <c:pt idx="42">
                  <c:v>109.25862499999999</c:v>
                </c:pt>
                <c:pt idx="43">
                  <c:v>106.408413</c:v>
                </c:pt>
                <c:pt idx="44">
                  <c:v>106.21484700000001</c:v>
                </c:pt>
                <c:pt idx="45">
                  <c:v>106.91907999999999</c:v>
                </c:pt>
                <c:pt idx="46">
                  <c:v>106.066596</c:v>
                </c:pt>
                <c:pt idx="47">
                  <c:v>103.394521</c:v>
                </c:pt>
                <c:pt idx="48">
                  <c:v>101.717668</c:v>
                </c:pt>
                <c:pt idx="49">
                  <c:v>95.627645999999999</c:v>
                </c:pt>
                <c:pt idx="50">
                  <c:v>92.846028000000004</c:v>
                </c:pt>
                <c:pt idx="51">
                  <c:v>93.445913000000004</c:v>
                </c:pt>
                <c:pt idx="52">
                  <c:v>91.343512000000004</c:v>
                </c:pt>
                <c:pt idx="53">
                  <c:v>84.402776000000003</c:v>
                </c:pt>
                <c:pt idx="54">
                  <c:v>85.509000999999998</c:v>
                </c:pt>
                <c:pt idx="55">
                  <c:v>85.490121000000002</c:v>
                </c:pt>
                <c:pt idx="56">
                  <c:v>83.370414999999994</c:v>
                </c:pt>
                <c:pt idx="57">
                  <c:v>82.429187999999996</c:v>
                </c:pt>
                <c:pt idx="58">
                  <c:v>79.247431000000006</c:v>
                </c:pt>
                <c:pt idx="59">
                  <c:v>76.462542999999997</c:v>
                </c:pt>
                <c:pt idx="60">
                  <c:v>60.640728000000003</c:v>
                </c:pt>
                <c:pt idx="61">
                  <c:v>70.380701000000002</c:v>
                </c:pt>
                <c:pt idx="62">
                  <c:v>67.671423000000004</c:v>
                </c:pt>
                <c:pt idx="63">
                  <c:v>63.588954000000001</c:v>
                </c:pt>
                <c:pt idx="64">
                  <c:v>64.528908000000001</c:v>
                </c:pt>
                <c:pt idx="65">
                  <c:v>64.242739999999998</c:v>
                </c:pt>
                <c:pt idx="66">
                  <c:v>58.167180000000002</c:v>
                </c:pt>
                <c:pt idx="67">
                  <c:v>51.043984000000002</c:v>
                </c:pt>
                <c:pt idx="68">
                  <c:v>50.801487999999999</c:v>
                </c:pt>
                <c:pt idx="69">
                  <c:v>49.874276000000002</c:v>
                </c:pt>
              </c:numCache>
            </c:numRef>
          </c:val>
          <c:smooth val="0"/>
          <c:extLst xmlns:c16r2="http://schemas.microsoft.com/office/drawing/2015/06/chart">
            <c:ext xmlns:c16="http://schemas.microsoft.com/office/drawing/2014/chart" uri="{C3380CC4-5D6E-409C-BE32-E72D297353CC}">
              <c16:uniqueId val="{00000000-1490-4858-8A46-3447B75008F9}"/>
            </c:ext>
          </c:extLst>
        </c:ser>
        <c:ser>
          <c:idx val="1"/>
          <c:order val="1"/>
          <c:tx>
            <c:strRef>
              <c:f>'Figure 3'!$AG$8</c:f>
              <c:strCache>
                <c:ptCount val="1"/>
                <c:pt idx="0">
                  <c:v>Electric power sector</c:v>
                </c:pt>
              </c:strCache>
            </c:strRef>
          </c:tx>
          <c:spPr>
            <a:ln w="50800" cap="rnd">
              <a:solidFill>
                <a:schemeClr val="accent2"/>
              </a:solidFill>
              <a:round/>
            </a:ln>
            <a:effectLst/>
          </c:spPr>
          <c:marker>
            <c:symbol val="none"/>
          </c:marker>
          <c:cat>
            <c:numRef>
              <c:f>'Figure 3'!$AC$9:$AC$78</c:f>
              <c:numCache>
                <c:formatCode>General</c:formatCode>
                <c:ptCount val="70"/>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numCache>
            </c:numRef>
          </c:cat>
          <c:val>
            <c:numRef>
              <c:f>'Figure 3'!$AG$9:$AG$78</c:f>
              <c:numCache>
                <c:formatCode>General</c:formatCode>
                <c:ptCount val="70"/>
                <c:pt idx="0">
                  <c:v>83.963419999999999</c:v>
                </c:pt>
                <c:pt idx="1">
                  <c:v>91.870769999999993</c:v>
                </c:pt>
                <c:pt idx="2">
                  <c:v>105.768006</c:v>
                </c:pt>
                <c:pt idx="3">
                  <c:v>107.071241</c:v>
                </c:pt>
                <c:pt idx="4">
                  <c:v>115.897204</c:v>
                </c:pt>
                <c:pt idx="5">
                  <c:v>118.384671</c:v>
                </c:pt>
                <c:pt idx="6">
                  <c:v>143.75919500000001</c:v>
                </c:pt>
                <c:pt idx="7">
                  <c:v>158.27899600000001</c:v>
                </c:pt>
                <c:pt idx="8">
                  <c:v>160.76923199999999</c:v>
                </c:pt>
                <c:pt idx="9">
                  <c:v>155.72416999999999</c:v>
                </c:pt>
                <c:pt idx="10">
                  <c:v>168.42322100000001</c:v>
                </c:pt>
                <c:pt idx="11">
                  <c:v>176.68535900000001</c:v>
                </c:pt>
                <c:pt idx="12">
                  <c:v>182.18512799999999</c:v>
                </c:pt>
                <c:pt idx="13">
                  <c:v>193.31586899999999</c:v>
                </c:pt>
                <c:pt idx="14">
                  <c:v>211.332494</c:v>
                </c:pt>
                <c:pt idx="15">
                  <c:v>225.42545699999999</c:v>
                </c:pt>
                <c:pt idx="16">
                  <c:v>244.78811899999999</c:v>
                </c:pt>
                <c:pt idx="17">
                  <c:v>266.47682300000002</c:v>
                </c:pt>
                <c:pt idx="18">
                  <c:v>274.18453299999999</c:v>
                </c:pt>
                <c:pt idx="19">
                  <c:v>297.77906899999999</c:v>
                </c:pt>
                <c:pt idx="20">
                  <c:v>310.640917</c:v>
                </c:pt>
                <c:pt idx="21">
                  <c:v>320.18170800000001</c:v>
                </c:pt>
                <c:pt idx="22">
                  <c:v>327.30061899999998</c:v>
                </c:pt>
                <c:pt idx="23">
                  <c:v>351.76777800000002</c:v>
                </c:pt>
                <c:pt idx="24">
                  <c:v>389.21160300000003</c:v>
                </c:pt>
                <c:pt idx="25">
                  <c:v>391.81079999999997</c:v>
                </c:pt>
                <c:pt idx="26">
                  <c:v>405.96243199999998</c:v>
                </c:pt>
                <c:pt idx="27">
                  <c:v>448.37097399999999</c:v>
                </c:pt>
                <c:pt idx="28">
                  <c:v>477.12596300000001</c:v>
                </c:pt>
                <c:pt idx="29">
                  <c:v>481.234827</c:v>
                </c:pt>
                <c:pt idx="30">
                  <c:v>527.05124799999999</c:v>
                </c:pt>
                <c:pt idx="31">
                  <c:v>569.27373499999999</c:v>
                </c:pt>
                <c:pt idx="32">
                  <c:v>596.79683299999999</c:v>
                </c:pt>
                <c:pt idx="33">
                  <c:v>593.66564400000004</c:v>
                </c:pt>
                <c:pt idx="34">
                  <c:v>625.21131200000002</c:v>
                </c:pt>
                <c:pt idx="35">
                  <c:v>664.39908500000001</c:v>
                </c:pt>
                <c:pt idx="36">
                  <c:v>693.84076600000003</c:v>
                </c:pt>
                <c:pt idx="37">
                  <c:v>685.05578200000002</c:v>
                </c:pt>
                <c:pt idx="38">
                  <c:v>717.89415399999996</c:v>
                </c:pt>
                <c:pt idx="39">
                  <c:v>758.37160200000005</c:v>
                </c:pt>
                <c:pt idx="40">
                  <c:v>772.18974000000003</c:v>
                </c:pt>
                <c:pt idx="41">
                  <c:v>782.56664499999999</c:v>
                </c:pt>
                <c:pt idx="42">
                  <c:v>783.87404400000003</c:v>
                </c:pt>
                <c:pt idx="43">
                  <c:v>795.09366399999999</c:v>
                </c:pt>
                <c:pt idx="44">
                  <c:v>831.64518299999997</c:v>
                </c:pt>
                <c:pt idx="45">
                  <c:v>838.354196</c:v>
                </c:pt>
                <c:pt idx="46">
                  <c:v>850.23047499999996</c:v>
                </c:pt>
                <c:pt idx="47">
                  <c:v>896.92059200000006</c:v>
                </c:pt>
                <c:pt idx="48">
                  <c:v>921.36359800000002</c:v>
                </c:pt>
                <c:pt idx="49">
                  <c:v>936.61929899999996</c:v>
                </c:pt>
                <c:pt idx="50">
                  <c:v>940.92175699999996</c:v>
                </c:pt>
                <c:pt idx="51">
                  <c:v>985.82084699999996</c:v>
                </c:pt>
                <c:pt idx="52">
                  <c:v>964.43293300000005</c:v>
                </c:pt>
                <c:pt idx="53">
                  <c:v>977.506711</c:v>
                </c:pt>
                <c:pt idx="54">
                  <c:v>1005.116162</c:v>
                </c:pt>
                <c:pt idx="55">
                  <c:v>1016.268012</c:v>
                </c:pt>
                <c:pt idx="56">
                  <c:v>1037.484561</c:v>
                </c:pt>
                <c:pt idx="57">
                  <c:v>1026.636031</c:v>
                </c:pt>
                <c:pt idx="58">
                  <c:v>1045.1414870000001</c:v>
                </c:pt>
                <c:pt idx="59">
                  <c:v>1040.580089</c:v>
                </c:pt>
                <c:pt idx="60">
                  <c:v>933.62695099999996</c:v>
                </c:pt>
                <c:pt idx="61">
                  <c:v>975.05249000000003</c:v>
                </c:pt>
                <c:pt idx="62">
                  <c:v>932.48408500000005</c:v>
                </c:pt>
                <c:pt idx="63">
                  <c:v>823.55149100000006</c:v>
                </c:pt>
                <c:pt idx="64">
                  <c:v>857.96177299999999</c:v>
                </c:pt>
                <c:pt idx="65">
                  <c:v>851.60185899999999</c:v>
                </c:pt>
                <c:pt idx="66">
                  <c:v>738.44408299999998</c:v>
                </c:pt>
                <c:pt idx="67">
                  <c:v>678.554486</c:v>
                </c:pt>
                <c:pt idx="68">
                  <c:v>664.99305300000003</c:v>
                </c:pt>
                <c:pt idx="69">
                  <c:v>636.49759900000004</c:v>
                </c:pt>
              </c:numCache>
            </c:numRef>
          </c:val>
          <c:smooth val="0"/>
          <c:extLst xmlns:c16r2="http://schemas.microsoft.com/office/drawing/2015/06/chart">
            <c:ext xmlns:c16="http://schemas.microsoft.com/office/drawing/2014/chart" uri="{C3380CC4-5D6E-409C-BE32-E72D297353CC}">
              <c16:uniqueId val="{00000001-1490-4858-8A46-3447B75008F9}"/>
            </c:ext>
          </c:extLst>
        </c:ser>
        <c:dLbls>
          <c:showLegendKey val="0"/>
          <c:showVal val="0"/>
          <c:showCatName val="0"/>
          <c:showSerName val="0"/>
          <c:showPercent val="0"/>
          <c:showBubbleSize val="0"/>
        </c:dLbls>
        <c:marker val="1"/>
        <c:smooth val="0"/>
        <c:axId val="187710464"/>
        <c:axId val="220011264"/>
      </c:lineChart>
      <c:catAx>
        <c:axId val="18771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0011264"/>
        <c:crosses val="autoZero"/>
        <c:auto val="1"/>
        <c:lblAlgn val="ctr"/>
        <c:lblOffset val="100"/>
        <c:noMultiLvlLbl val="0"/>
      </c:catAx>
      <c:valAx>
        <c:axId val="220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a:solidFill>
                      <a:schemeClr val="tx1"/>
                    </a:solidFill>
                  </a:rPr>
                  <a:t>Million short tons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7710464"/>
        <c:crosses val="autoZero"/>
        <c:crossBetween val="between"/>
      </c:valAx>
      <c:spPr>
        <a:noFill/>
        <a:ln>
          <a:noFill/>
        </a:ln>
        <a:effectLst/>
      </c:spPr>
    </c:plotArea>
    <c:legend>
      <c:legendPos val="b"/>
      <c:layout>
        <c:manualLayout>
          <c:xMode val="edge"/>
          <c:yMode val="edge"/>
          <c:x val="0.13399708706931865"/>
          <c:y val="0.17143798742948543"/>
          <c:w val="0.40517678441022004"/>
          <c:h val="0.2235430562207509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'FIgures 5, 6, 7'!$A$4</c:f>
              <c:strCache>
                <c:ptCount val="1"/>
                <c:pt idx="0">
                  <c:v>US Coal Production</c:v>
                </c:pt>
              </c:strCache>
            </c:strRef>
          </c:tx>
          <c:spPr>
            <a:ln w="34925" cap="rnd">
              <a:solidFill>
                <a:schemeClr val="accent1"/>
              </a:solidFill>
              <a:prstDash val="solid"/>
              <a:round/>
            </a:ln>
            <a:effectLst/>
          </c:spPr>
          <c:marker>
            <c:symbol val="none"/>
          </c:marker>
          <c:cat>
            <c:numRef>
              <c:f>'FIgures 5, 6, 7'!$D$3:$P$3</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'FIgures 5, 6, 7'!$D$4:$P$4</c:f>
              <c:numCache>
                <c:formatCode>General</c:formatCode>
                <c:ptCount val="13"/>
                <c:pt idx="0">
                  <c:v>759.626892</c:v>
                </c:pt>
                <c:pt idx="1">
                  <c:v>720.50598100000002</c:v>
                </c:pt>
                <c:pt idx="2">
                  <c:v>481.16384900000003</c:v>
                </c:pt>
                <c:pt idx="3">
                  <c:v>423.10598800000002</c:v>
                </c:pt>
                <c:pt idx="4">
                  <c:v>369.32644699999997</c:v>
                </c:pt>
                <c:pt idx="5">
                  <c:v>338.04165599999999</c:v>
                </c:pt>
                <c:pt idx="6">
                  <c:v>303.22686800000002</c:v>
                </c:pt>
                <c:pt idx="7">
                  <c:v>270.57559199999997</c:v>
                </c:pt>
                <c:pt idx="8">
                  <c:v>238.02357499999999</c:v>
                </c:pt>
                <c:pt idx="9">
                  <c:v>203.495148</c:v>
                </c:pt>
                <c:pt idx="10">
                  <c:v>189.38000500000001</c:v>
                </c:pt>
                <c:pt idx="11">
                  <c:v>181.39965799999999</c:v>
                </c:pt>
                <c:pt idx="12">
                  <c:v>169.30154400000001</c:v>
                </c:pt>
              </c:numCache>
            </c:numRef>
          </c:val>
          <c:smooth val="0"/>
          <c:extLst xmlns:c16r2="http://schemas.microsoft.com/office/drawing/2015/06/chart">
            <c:ext xmlns:c16="http://schemas.microsoft.com/office/drawing/2014/chart" uri="{C3380CC4-5D6E-409C-BE32-E72D297353CC}">
              <c16:uniqueId val="{00000000-A422-4D2A-973B-37EA60351972}"/>
            </c:ext>
          </c:extLst>
        </c:ser>
        <c:dLbls>
          <c:showLegendKey val="0"/>
          <c:showVal val="0"/>
          <c:showCatName val="0"/>
          <c:showSerName val="0"/>
          <c:showPercent val="0"/>
          <c:showBubbleSize val="0"/>
        </c:dLbls>
        <c:marker val="1"/>
        <c:smooth val="0"/>
        <c:axId val="172367872"/>
        <c:axId val="246727808"/>
      </c:lineChart>
      <c:catAx>
        <c:axId val="1723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727808"/>
        <c:crosses val="autoZero"/>
        <c:auto val="1"/>
        <c:lblAlgn val="ctr"/>
        <c:lblOffset val="100"/>
        <c:noMultiLvlLbl val="0"/>
      </c:catAx>
      <c:valAx>
        <c:axId val="24672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b="0" dirty="0">
                    <a:solidFill>
                      <a:schemeClr val="tx1"/>
                    </a:solidFill>
                    <a:latin typeface="Arial" panose="020B0604020202020204" pitchFamily="34" charset="0"/>
                    <a:cs typeface="Arial" panose="020B0604020202020204" pitchFamily="34" charset="0"/>
                  </a:rPr>
                  <a:t>Million</a:t>
                </a:r>
                <a:r>
                  <a:rPr lang="en-US" sz="1800" b="0" baseline="0" dirty="0">
                    <a:solidFill>
                      <a:schemeClr val="tx1"/>
                    </a:solidFill>
                    <a:latin typeface="Arial" panose="020B0604020202020204" pitchFamily="34" charset="0"/>
                    <a:cs typeface="Arial" panose="020B0604020202020204" pitchFamily="34" charset="0"/>
                  </a:rPr>
                  <a:t> short tons</a:t>
                </a:r>
                <a:endParaRPr lang="en-US" sz="1800" b="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36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'FIgures 5, 6, 7'!$A$26</c:f>
              <c:strCache>
                <c:ptCount val="1"/>
                <c:pt idx="0">
                  <c:v>Power River Basin Coal Production</c:v>
                </c:pt>
              </c:strCache>
            </c:strRef>
          </c:tx>
          <c:spPr>
            <a:ln w="41275" cap="rnd">
              <a:solidFill>
                <a:schemeClr val="accent1"/>
              </a:solidFill>
              <a:prstDash val="solid"/>
              <a:round/>
            </a:ln>
            <a:effectLst/>
          </c:spPr>
          <c:marker>
            <c:symbol val="none"/>
          </c:marker>
          <c:cat>
            <c:numRef>
              <c:f>'FIgures 5, 6, 7'!$D$3:$P$3</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'FIgures 5, 6, 7'!$D$26:$P$26</c:f>
              <c:numCache>
                <c:formatCode>General</c:formatCode>
                <c:ptCount val="13"/>
                <c:pt idx="0">
                  <c:v>303.79965199999998</c:v>
                </c:pt>
                <c:pt idx="1">
                  <c:v>282.513824</c:v>
                </c:pt>
                <c:pt idx="2">
                  <c:v>89.178055000000001</c:v>
                </c:pt>
                <c:pt idx="3">
                  <c:v>51.745899000000001</c:v>
                </c:pt>
                <c:pt idx="4">
                  <c:v>25.413277000000001</c:v>
                </c:pt>
                <c:pt idx="5">
                  <c:v>15.014725</c:v>
                </c:pt>
                <c:pt idx="6">
                  <c:v>13.829414999999999</c:v>
                </c:pt>
                <c:pt idx="7">
                  <c:v>13.724360000000001</c:v>
                </c:pt>
                <c:pt idx="8">
                  <c:v>13.618955</c:v>
                </c:pt>
                <c:pt idx="9">
                  <c:v>13.277798000000001</c:v>
                </c:pt>
                <c:pt idx="10">
                  <c:v>16.703627000000001</c:v>
                </c:pt>
                <c:pt idx="11">
                  <c:v>15.395972</c:v>
                </c:pt>
                <c:pt idx="12">
                  <c:v>13.053547999999999</c:v>
                </c:pt>
              </c:numCache>
            </c:numRef>
          </c:val>
          <c:smooth val="0"/>
          <c:extLst xmlns:c16r2="http://schemas.microsoft.com/office/drawing/2015/06/chart">
            <c:ext xmlns:c16="http://schemas.microsoft.com/office/drawing/2014/chart" uri="{C3380CC4-5D6E-409C-BE32-E72D297353CC}">
              <c16:uniqueId val="{00000000-7217-4245-8439-50BB24C71506}"/>
            </c:ext>
          </c:extLst>
        </c:ser>
        <c:dLbls>
          <c:showLegendKey val="0"/>
          <c:showVal val="0"/>
          <c:showCatName val="0"/>
          <c:showSerName val="0"/>
          <c:showPercent val="0"/>
          <c:showBubbleSize val="0"/>
        </c:dLbls>
        <c:marker val="1"/>
        <c:smooth val="0"/>
        <c:axId val="226115072"/>
        <c:axId val="246731264"/>
      </c:lineChart>
      <c:catAx>
        <c:axId val="2261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731264"/>
        <c:crosses val="autoZero"/>
        <c:auto val="1"/>
        <c:lblAlgn val="ctr"/>
        <c:lblOffset val="100"/>
        <c:noMultiLvlLbl val="0"/>
      </c:catAx>
      <c:valAx>
        <c:axId val="24673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solidFill>
                      <a:schemeClr val="tx1"/>
                    </a:solidFill>
                    <a:latin typeface="Arial" panose="020B0604020202020204" pitchFamily="34" charset="0"/>
                    <a:cs typeface="Arial" panose="020B0604020202020204" pitchFamily="34" charset="0"/>
                  </a:rPr>
                  <a:t>Million</a:t>
                </a:r>
                <a:r>
                  <a:rPr lang="en-US" sz="1800" b="1" baseline="0" dirty="0">
                    <a:solidFill>
                      <a:schemeClr val="tx1"/>
                    </a:solidFill>
                    <a:latin typeface="Arial" panose="020B0604020202020204" pitchFamily="34" charset="0"/>
                    <a:cs typeface="Arial" panose="020B0604020202020204" pitchFamily="34" charset="0"/>
                  </a:rPr>
                  <a:t> short tons</a:t>
                </a:r>
                <a:endParaRPr lang="en-US" sz="18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6115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'FIgures 5, 6, 7'!$A$48</c:f>
              <c:strCache>
                <c:ptCount val="1"/>
                <c:pt idx="0">
                  <c:v>Appalachia Coal Production</c:v>
                </c:pt>
              </c:strCache>
            </c:strRef>
          </c:tx>
          <c:spPr>
            <a:ln w="41275" cap="rnd">
              <a:solidFill>
                <a:schemeClr val="accent1"/>
              </a:solidFill>
              <a:prstDash val="solid"/>
              <a:round/>
            </a:ln>
            <a:effectLst/>
          </c:spPr>
          <c:marker>
            <c:symbol val="none"/>
          </c:marker>
          <c:cat>
            <c:numRef>
              <c:f>'FIgures 5, 6, 7'!$D$3:$P$3</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'FIgures 5, 6, 7'!$D$48:$P$48</c:f>
              <c:numCache>
                <c:formatCode>General</c:formatCode>
                <c:ptCount val="13"/>
                <c:pt idx="0">
                  <c:v>173.52260100000001</c:v>
                </c:pt>
                <c:pt idx="1">
                  <c:v>154.80643599999999</c:v>
                </c:pt>
                <c:pt idx="2">
                  <c:v>170.117786</c:v>
                </c:pt>
                <c:pt idx="3">
                  <c:v>154.515636</c:v>
                </c:pt>
                <c:pt idx="4">
                  <c:v>135.42428000000001</c:v>
                </c:pt>
                <c:pt idx="5">
                  <c:v>108.60785299999999</c:v>
                </c:pt>
                <c:pt idx="6">
                  <c:v>99.570762000000002</c:v>
                </c:pt>
                <c:pt idx="7">
                  <c:v>87.724691000000007</c:v>
                </c:pt>
                <c:pt idx="8">
                  <c:v>79.964259999999996</c:v>
                </c:pt>
                <c:pt idx="9">
                  <c:v>74.197913</c:v>
                </c:pt>
                <c:pt idx="10">
                  <c:v>73.172190000000001</c:v>
                </c:pt>
                <c:pt idx="11">
                  <c:v>71.505067999999994</c:v>
                </c:pt>
                <c:pt idx="12">
                  <c:v>70.719413000000003</c:v>
                </c:pt>
              </c:numCache>
            </c:numRef>
          </c:val>
          <c:smooth val="0"/>
          <c:extLst xmlns:c16r2="http://schemas.microsoft.com/office/drawing/2015/06/chart">
            <c:ext xmlns:c16="http://schemas.microsoft.com/office/drawing/2014/chart" uri="{C3380CC4-5D6E-409C-BE32-E72D297353CC}">
              <c16:uniqueId val="{00000000-CF11-4532-8F66-12E8CE28DC24}"/>
            </c:ext>
          </c:extLst>
        </c:ser>
        <c:dLbls>
          <c:showLegendKey val="0"/>
          <c:showVal val="0"/>
          <c:showCatName val="0"/>
          <c:showSerName val="0"/>
          <c:showPercent val="0"/>
          <c:showBubbleSize val="0"/>
        </c:dLbls>
        <c:marker val="1"/>
        <c:smooth val="0"/>
        <c:axId val="225936896"/>
        <c:axId val="246728384"/>
      </c:lineChart>
      <c:catAx>
        <c:axId val="2259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728384"/>
        <c:crosses val="autoZero"/>
        <c:auto val="1"/>
        <c:lblAlgn val="ctr"/>
        <c:lblOffset val="100"/>
        <c:noMultiLvlLbl val="0"/>
      </c:catAx>
      <c:valAx>
        <c:axId val="246728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solidFill>
                      <a:schemeClr val="tx1"/>
                    </a:solidFill>
                    <a:latin typeface="Arial" panose="020B0604020202020204" pitchFamily="34" charset="0"/>
                    <a:cs typeface="Arial" panose="020B0604020202020204" pitchFamily="34" charset="0"/>
                  </a:rPr>
                  <a:t>Million</a:t>
                </a:r>
                <a:r>
                  <a:rPr lang="en-US" sz="1800" b="1" baseline="0" dirty="0">
                    <a:solidFill>
                      <a:schemeClr val="tx1"/>
                    </a:solidFill>
                    <a:latin typeface="Arial" panose="020B0604020202020204" pitchFamily="34" charset="0"/>
                    <a:cs typeface="Arial" panose="020B0604020202020204" pitchFamily="34" charset="0"/>
                  </a:rPr>
                  <a:t> short tons</a:t>
                </a:r>
                <a:endParaRPr lang="en-US" sz="18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5936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400" dirty="0">
                <a:solidFill>
                  <a:schemeClr val="tx1"/>
                </a:solidFill>
              </a:rPr>
              <a:t>Source: US Bureau</a:t>
            </a:r>
            <a:r>
              <a:rPr lang="en-US" sz="1400" baseline="0" dirty="0">
                <a:solidFill>
                  <a:schemeClr val="tx1"/>
                </a:solidFill>
              </a:rPr>
              <a:t> of Labor Statistics</a:t>
            </a:r>
            <a:endParaRPr lang="en-US" sz="1400" dirty="0">
              <a:solidFill>
                <a:schemeClr val="tx1"/>
              </a:solidFill>
            </a:endParaRPr>
          </a:p>
        </c:rich>
      </c:tx>
      <c:layout>
        <c:manualLayout>
          <c:xMode val="edge"/>
          <c:yMode val="edge"/>
          <c:x val="1.305332179222278E-2"/>
          <c:y val="0.96180292034278847"/>
        </c:manualLayout>
      </c:layout>
      <c:overlay val="0"/>
      <c:spPr>
        <a:noFill/>
        <a:ln>
          <a:noFill/>
        </a:ln>
        <a:effectLst/>
      </c:spPr>
    </c:title>
    <c:autoTitleDeleted val="0"/>
    <c:plotArea>
      <c:layout>
        <c:manualLayout>
          <c:layoutTarget val="inner"/>
          <c:xMode val="edge"/>
          <c:yMode val="edge"/>
          <c:x val="0.13782703691293907"/>
          <c:y val="5.9526627218934897E-2"/>
          <c:w val="0.73825156828800653"/>
          <c:h val="0.60015722533538607"/>
        </c:manualLayout>
      </c:layout>
      <c:barChart>
        <c:barDir val="col"/>
        <c:grouping val="clustered"/>
        <c:varyColors val="0"/>
        <c:ser>
          <c:idx val="0"/>
          <c:order val="0"/>
          <c:tx>
            <c:strRef>
              <c:f>Charts!$B$1</c:f>
              <c:strCache>
                <c:ptCount val="1"/>
                <c:pt idx="0">
                  <c:v>Coal workers as a share of total work force</c:v>
                </c:pt>
              </c:strCache>
            </c:strRef>
          </c:tx>
          <c:spPr>
            <a:solidFill>
              <a:srgbClr val="0070C0"/>
            </a:solidFill>
            <a:ln>
              <a:noFill/>
            </a:ln>
            <a:effectLst/>
          </c:spPr>
          <c:invertIfNegative val="0"/>
          <c:cat>
            <c:strRef>
              <c:f>Charts!$A$2:$A$13</c:f>
              <c:strCache>
                <c:ptCount val="12"/>
                <c:pt idx="0">
                  <c:v>Boone County, WV</c:v>
                </c:pt>
                <c:pt idx="1">
                  <c:v>Campbell County, WY</c:v>
                </c:pt>
                <c:pt idx="2">
                  <c:v>Oliver County, ND</c:v>
                </c:pt>
                <c:pt idx="3">
                  <c:v>Mcdowell County, WV</c:v>
                </c:pt>
                <c:pt idx="4">
                  <c:v>Dickenson County, VA</c:v>
                </c:pt>
                <c:pt idx="5">
                  <c:v>Buchanan County, VA</c:v>
                </c:pt>
                <c:pt idx="6">
                  <c:v>Logan County, WV</c:v>
                </c:pt>
                <c:pt idx="7">
                  <c:v>Mercer County, ND</c:v>
                </c:pt>
                <c:pt idx="8">
                  <c:v>Wyoming County, WV</c:v>
                </c:pt>
                <c:pt idx="9">
                  <c:v>Harlan County, KY</c:v>
                </c:pt>
                <c:pt idx="10">
                  <c:v>Greene County, PA</c:v>
                </c:pt>
                <c:pt idx="11">
                  <c:v>Musselshell County, MT</c:v>
                </c:pt>
              </c:strCache>
            </c:strRef>
          </c:cat>
          <c:val>
            <c:numRef>
              <c:f>Charts!$B$2:$B$13</c:f>
              <c:numCache>
                <c:formatCode>0.0%</c:formatCode>
                <c:ptCount val="12"/>
                <c:pt idx="0">
                  <c:v>0.21381337252020599</c:v>
                </c:pt>
                <c:pt idx="1">
                  <c:v>0.19383770827695501</c:v>
                </c:pt>
                <c:pt idx="2">
                  <c:v>0.190260475651189</c:v>
                </c:pt>
                <c:pt idx="3">
                  <c:v>0.18157944100543999</c:v>
                </c:pt>
                <c:pt idx="4">
                  <c:v>0.17470983506414201</c:v>
                </c:pt>
                <c:pt idx="5">
                  <c:v>0.16778892400714601</c:v>
                </c:pt>
                <c:pt idx="6">
                  <c:v>0.15014386607376401</c:v>
                </c:pt>
                <c:pt idx="7">
                  <c:v>0.14965197215777301</c:v>
                </c:pt>
                <c:pt idx="8">
                  <c:v>0.14598162288080799</c:v>
                </c:pt>
                <c:pt idx="9">
                  <c:v>0.13953177257525101</c:v>
                </c:pt>
                <c:pt idx="10">
                  <c:v>0.13644623093441999</c:v>
                </c:pt>
                <c:pt idx="11">
                  <c:v>0.12972972972972999</c:v>
                </c:pt>
              </c:numCache>
            </c:numRef>
          </c:val>
          <c:extLst xmlns:c16r2="http://schemas.microsoft.com/office/drawing/2015/06/chart">
            <c:ext xmlns:c16="http://schemas.microsoft.com/office/drawing/2014/chart" uri="{C3380CC4-5D6E-409C-BE32-E72D297353CC}">
              <c16:uniqueId val="{00000000-FEF4-44E3-88C9-A42BB1BC059A}"/>
            </c:ext>
          </c:extLst>
        </c:ser>
        <c:ser>
          <c:idx val="1"/>
          <c:order val="1"/>
          <c:tx>
            <c:strRef>
              <c:f>Charts!$C$1</c:f>
              <c:strCache>
                <c:ptCount val="1"/>
              </c:strCache>
            </c:strRef>
          </c:tx>
          <c:spPr>
            <a:solidFill>
              <a:schemeClr val="accent2"/>
            </a:solidFill>
            <a:ln>
              <a:noFill/>
            </a:ln>
            <a:effectLst/>
          </c:spPr>
          <c:invertIfNegative val="0"/>
          <c:cat>
            <c:strRef>
              <c:f>Charts!$A$2:$A$13</c:f>
              <c:strCache>
                <c:ptCount val="12"/>
                <c:pt idx="0">
                  <c:v>Boone County, WV</c:v>
                </c:pt>
                <c:pt idx="1">
                  <c:v>Campbell County, WY</c:v>
                </c:pt>
                <c:pt idx="2">
                  <c:v>Oliver County, ND</c:v>
                </c:pt>
                <c:pt idx="3">
                  <c:v>Mcdowell County, WV</c:v>
                </c:pt>
                <c:pt idx="4">
                  <c:v>Dickenson County, VA</c:v>
                </c:pt>
                <c:pt idx="5">
                  <c:v>Buchanan County, VA</c:v>
                </c:pt>
                <c:pt idx="6">
                  <c:v>Logan County, WV</c:v>
                </c:pt>
                <c:pt idx="7">
                  <c:v>Mercer County, ND</c:v>
                </c:pt>
                <c:pt idx="8">
                  <c:v>Wyoming County, WV</c:v>
                </c:pt>
                <c:pt idx="9">
                  <c:v>Harlan County, KY</c:v>
                </c:pt>
                <c:pt idx="10">
                  <c:v>Greene County, PA</c:v>
                </c:pt>
                <c:pt idx="11">
                  <c:v>Musselshell County, MT</c:v>
                </c:pt>
              </c:strCache>
            </c:strRef>
          </c:cat>
          <c:val>
            <c:numRef>
              <c:f>Charts!$C$2:$C$13</c:f>
              <c:numCache>
                <c:formatCode>General</c:formatCode>
                <c:ptCount val="12"/>
              </c:numCache>
            </c:numRef>
          </c:val>
          <c:extLst xmlns:c16r2="http://schemas.microsoft.com/office/drawing/2015/06/chart">
            <c:ext xmlns:c16="http://schemas.microsoft.com/office/drawing/2014/chart" uri="{C3380CC4-5D6E-409C-BE32-E72D297353CC}">
              <c16:uniqueId val="{00000001-FEF4-44E3-88C9-A42BB1BC059A}"/>
            </c:ext>
          </c:extLst>
        </c:ser>
        <c:ser>
          <c:idx val="2"/>
          <c:order val="2"/>
          <c:tx>
            <c:strRef>
              <c:f>Charts!$D$1</c:f>
              <c:strCache>
                <c:ptCount val="1"/>
              </c:strCache>
            </c:strRef>
          </c:tx>
          <c:spPr>
            <a:solidFill>
              <a:schemeClr val="accent3"/>
            </a:solidFill>
            <a:ln>
              <a:noFill/>
            </a:ln>
            <a:effectLst/>
          </c:spPr>
          <c:invertIfNegative val="0"/>
          <c:cat>
            <c:strRef>
              <c:f>Charts!$A$2:$A$13</c:f>
              <c:strCache>
                <c:ptCount val="12"/>
                <c:pt idx="0">
                  <c:v>Boone County, WV</c:v>
                </c:pt>
                <c:pt idx="1">
                  <c:v>Campbell County, WY</c:v>
                </c:pt>
                <c:pt idx="2">
                  <c:v>Oliver County, ND</c:v>
                </c:pt>
                <c:pt idx="3">
                  <c:v>Mcdowell County, WV</c:v>
                </c:pt>
                <c:pt idx="4">
                  <c:v>Dickenson County, VA</c:v>
                </c:pt>
                <c:pt idx="5">
                  <c:v>Buchanan County, VA</c:v>
                </c:pt>
                <c:pt idx="6">
                  <c:v>Logan County, WV</c:v>
                </c:pt>
                <c:pt idx="7">
                  <c:v>Mercer County, ND</c:v>
                </c:pt>
                <c:pt idx="8">
                  <c:v>Wyoming County, WV</c:v>
                </c:pt>
                <c:pt idx="9">
                  <c:v>Harlan County, KY</c:v>
                </c:pt>
                <c:pt idx="10">
                  <c:v>Greene County, PA</c:v>
                </c:pt>
                <c:pt idx="11">
                  <c:v>Musselshell County, MT</c:v>
                </c:pt>
              </c:strCache>
            </c:strRef>
          </c:cat>
          <c:val>
            <c:numRef>
              <c:f>Charts!$D$2:$D$13</c:f>
              <c:numCache>
                <c:formatCode>General</c:formatCode>
                <c:ptCount val="12"/>
              </c:numCache>
            </c:numRef>
          </c:val>
          <c:extLst xmlns:c16r2="http://schemas.microsoft.com/office/drawing/2015/06/chart">
            <c:ext xmlns:c16="http://schemas.microsoft.com/office/drawing/2014/chart" uri="{C3380CC4-5D6E-409C-BE32-E72D297353CC}">
              <c16:uniqueId val="{00000002-FEF4-44E3-88C9-A42BB1BC059A}"/>
            </c:ext>
          </c:extLst>
        </c:ser>
        <c:dLbls>
          <c:showLegendKey val="0"/>
          <c:showVal val="0"/>
          <c:showCatName val="0"/>
          <c:showSerName val="0"/>
          <c:showPercent val="0"/>
          <c:showBubbleSize val="0"/>
        </c:dLbls>
        <c:gapWidth val="50"/>
        <c:overlap val="-20"/>
        <c:axId val="226443264"/>
        <c:axId val="219324992"/>
      </c:barChart>
      <c:barChart>
        <c:barDir val="col"/>
        <c:grouping val="clustered"/>
        <c:varyColors val="0"/>
        <c:ser>
          <c:idx val="3"/>
          <c:order val="3"/>
          <c:tx>
            <c:strRef>
              <c:f>Charts!$E$1</c:f>
              <c:strCache>
                <c:ptCount val="1"/>
                <c:pt idx="0">
                  <c:v>Number of coal workers</c:v>
                </c:pt>
              </c:strCache>
            </c:strRef>
          </c:tx>
          <c:spPr>
            <a:solidFill>
              <a:schemeClr val="accent4"/>
            </a:solidFill>
            <a:ln>
              <a:noFill/>
            </a:ln>
            <a:effectLst/>
          </c:spPr>
          <c:invertIfNegative val="0"/>
          <c:cat>
            <c:strRef>
              <c:f>Charts!$A$2:$A$13</c:f>
              <c:strCache>
                <c:ptCount val="12"/>
                <c:pt idx="0">
                  <c:v>Boone County, WV</c:v>
                </c:pt>
                <c:pt idx="1">
                  <c:v>Campbell County, WY</c:v>
                </c:pt>
                <c:pt idx="2">
                  <c:v>Oliver County, ND</c:v>
                </c:pt>
                <c:pt idx="3">
                  <c:v>Mcdowell County, WV</c:v>
                </c:pt>
                <c:pt idx="4">
                  <c:v>Dickenson County, VA</c:v>
                </c:pt>
                <c:pt idx="5">
                  <c:v>Buchanan County, VA</c:v>
                </c:pt>
                <c:pt idx="6">
                  <c:v>Logan County, WV</c:v>
                </c:pt>
                <c:pt idx="7">
                  <c:v>Mercer County, ND</c:v>
                </c:pt>
                <c:pt idx="8">
                  <c:v>Wyoming County, WV</c:v>
                </c:pt>
                <c:pt idx="9">
                  <c:v>Harlan County, KY</c:v>
                </c:pt>
                <c:pt idx="10">
                  <c:v>Greene County, PA</c:v>
                </c:pt>
                <c:pt idx="11">
                  <c:v>Musselshell County, MT</c:v>
                </c:pt>
              </c:strCache>
            </c:strRef>
          </c:cat>
          <c:val>
            <c:numRef>
              <c:f>Charts!$E$2:$E$13</c:f>
              <c:numCache>
                <c:formatCode>_(* #,##0_);_(* \(#,##0\);_(* "-"??_);_(@_)</c:formatCode>
                <c:ptCount val="12"/>
                <c:pt idx="0">
                  <c:v>1746</c:v>
                </c:pt>
                <c:pt idx="1">
                  <c:v>5014</c:v>
                </c:pt>
                <c:pt idx="2">
                  <c:v>168</c:v>
                </c:pt>
                <c:pt idx="3">
                  <c:v>968</c:v>
                </c:pt>
                <c:pt idx="4">
                  <c:v>858</c:v>
                </c:pt>
                <c:pt idx="5">
                  <c:v>1221</c:v>
                </c:pt>
                <c:pt idx="6">
                  <c:v>1722</c:v>
                </c:pt>
                <c:pt idx="7">
                  <c:v>645</c:v>
                </c:pt>
                <c:pt idx="8">
                  <c:v>1128</c:v>
                </c:pt>
                <c:pt idx="9">
                  <c:v>1043</c:v>
                </c:pt>
                <c:pt idx="10">
                  <c:v>2478</c:v>
                </c:pt>
                <c:pt idx="11">
                  <c:v>312</c:v>
                </c:pt>
              </c:numCache>
            </c:numRef>
          </c:val>
          <c:extLst xmlns:c16r2="http://schemas.microsoft.com/office/drawing/2015/06/chart">
            <c:ext xmlns:c16="http://schemas.microsoft.com/office/drawing/2014/chart" uri="{C3380CC4-5D6E-409C-BE32-E72D297353CC}">
              <c16:uniqueId val="{00000003-FEF4-44E3-88C9-A42BB1BC059A}"/>
            </c:ext>
          </c:extLst>
        </c:ser>
        <c:dLbls>
          <c:showLegendKey val="0"/>
          <c:showVal val="0"/>
          <c:showCatName val="0"/>
          <c:showSerName val="0"/>
          <c:showPercent val="0"/>
          <c:showBubbleSize val="0"/>
        </c:dLbls>
        <c:gapWidth val="219"/>
        <c:overlap val="-27"/>
        <c:axId val="226444800"/>
        <c:axId val="219325568"/>
      </c:barChart>
      <c:catAx>
        <c:axId val="2264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9324992"/>
        <c:crosses val="autoZero"/>
        <c:auto val="1"/>
        <c:lblAlgn val="ctr"/>
        <c:lblOffset val="100"/>
        <c:noMultiLvlLbl val="0"/>
      </c:catAx>
      <c:valAx>
        <c:axId val="21932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rgbClr val="0070C0"/>
                    </a:solidFill>
                    <a:latin typeface="+mn-lt"/>
                    <a:ea typeface="+mn-ea"/>
                    <a:cs typeface="+mn-cs"/>
                  </a:defRPr>
                </a:pPr>
                <a:r>
                  <a:rPr lang="en-US" sz="2400" dirty="0">
                    <a:solidFill>
                      <a:srgbClr val="0070C0"/>
                    </a:solidFill>
                  </a:rPr>
                  <a:t>Share of workforce in coal mining</a:t>
                </a:r>
              </a:p>
            </c:rich>
          </c:tx>
          <c:layout>
            <c:manualLayout>
              <c:xMode val="edge"/>
              <c:yMode val="edge"/>
              <c:x val="1.849462966065412E-2"/>
              <c:y val="1.3290050678200062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6443264"/>
        <c:crosses val="autoZero"/>
        <c:crossBetween val="between"/>
      </c:valAx>
      <c:valAx>
        <c:axId val="219325568"/>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Number of coal workers in 2015 </a:t>
                </a:r>
              </a:p>
            </c:rich>
          </c:tx>
          <c:layout/>
          <c:overlay val="0"/>
          <c:spPr>
            <a:noFill/>
            <a:ln>
              <a:noFill/>
            </a:ln>
            <a:effectLst/>
          </c:sp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6444800"/>
        <c:crosses val="max"/>
        <c:crossBetween val="between"/>
      </c:valAx>
      <c:catAx>
        <c:axId val="226444800"/>
        <c:scaling>
          <c:orientation val="minMax"/>
        </c:scaling>
        <c:delete val="1"/>
        <c:axPos val="b"/>
        <c:numFmt formatCode="General" sourceLinked="1"/>
        <c:majorTickMark val="out"/>
        <c:minorTickMark val="none"/>
        <c:tickLblPos val="nextTo"/>
        <c:crossAx val="219325568"/>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0.02688</cdr:x>
      <cdr:y>0.8998</cdr:y>
    </cdr:from>
    <cdr:to>
      <cdr:x>0.86647</cdr:x>
      <cdr:y>1</cdr:y>
    </cdr:to>
    <cdr:sp macro="" textlink="">
      <cdr:nvSpPr>
        <cdr:cNvPr id="2" name="TextBox 1"/>
        <cdr:cNvSpPr txBox="1"/>
      </cdr:nvSpPr>
      <cdr:spPr>
        <a:xfrm xmlns:a="http://schemas.openxmlformats.org/drawingml/2006/main">
          <a:off x="221212" y="4969240"/>
          <a:ext cx="6909488" cy="553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Source: U.S.</a:t>
          </a:r>
          <a:r>
            <a:rPr lang="en-US" sz="1400" baseline="0" dirty="0"/>
            <a:t> Energy Information Administration.</a:t>
          </a:r>
        </a:p>
        <a:p xmlns:a="http://schemas.openxmlformats.org/drawingml/2006/main">
          <a:r>
            <a:rPr lang="en-US" sz="1400" baseline="0" dirty="0"/>
            <a:t>Note: Two series have been merged for continuity.</a:t>
          </a:r>
          <a:endParaRPr lang="en-US"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0.14554</cdr:x>
      <cdr:y>0.5712</cdr:y>
    </cdr:from>
    <cdr:to>
      <cdr:x>0.18716</cdr:x>
      <cdr:y>1</cdr:y>
    </cdr:to>
    <cdr:sp macro="" textlink="">
      <cdr:nvSpPr>
        <cdr:cNvPr id="2" name="Oval 1">
          <a:extLst xmlns:a="http://schemas.openxmlformats.org/drawingml/2006/main">
            <a:ext uri="{FF2B5EF4-FFF2-40B4-BE49-F238E27FC236}">
              <a16:creationId xmlns="" xmlns:a16="http://schemas.microsoft.com/office/drawing/2014/main" id="{3547C7F2-7B62-495C-BAF1-3D89FFDA10C6}"/>
            </a:ext>
          </a:extLst>
        </cdr:cNvPr>
        <cdr:cNvSpPr/>
      </cdr:nvSpPr>
      <cdr:spPr bwMode="auto">
        <a:xfrm xmlns:a="http://schemas.openxmlformats.org/drawingml/2006/main" rot="18841090">
          <a:off x="217592" y="4300598"/>
          <a:ext cx="2424566" cy="357739"/>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rot="0" spcFirstLastPara="0" vert="horz" wrap="none" lIns="35695" tIns="35695" rIns="35695" bIns="35695" numCol="1" spcCol="0" rtlCol="0" fromWordArt="0" anchor="ctr" anchorCtr="0" forceAA="0" compatLnSpc="1">
          <a:prstTxWarp prst="textNoShape">
            <a:avLst/>
          </a:prstTxWarp>
          <a:noAutofit/>
        </a:bodyPr>
        <a:lstStyle xmlns:a="http://schemas.openxmlformats.org/drawingml/2006/main">
          <a:defPPr>
            <a:defRPr lang="en-US"/>
          </a:defPPr>
          <a:lvl1pPr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1pPr>
          <a:lvl2pPr marL="4572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2pPr>
          <a:lvl3pPr marL="9144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3pPr>
          <a:lvl4pPr marL="13716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4pPr>
          <a:lvl5pPr marL="1828800" algn="ctr" rtl="0" fontAlgn="base">
            <a:spcBef>
              <a:spcPct val="0"/>
            </a:spcBef>
            <a:spcAft>
              <a:spcPct val="0"/>
            </a:spcAft>
            <a:defRPr sz="2800" kern="1200">
              <a:solidFill>
                <a:srgbClr val="295582"/>
              </a:solidFill>
              <a:latin typeface="Georgia" pitchFamily="18" charset="0"/>
              <a:ea typeface="ヒラギノ明朝 Pro W3" pitchFamily="96" charset="-128"/>
              <a:cs typeface="+mn-cs"/>
            </a:defRPr>
          </a:lvl5pPr>
          <a:lvl6pPr marL="2286000" algn="l" defTabSz="914400" rtl="0" eaLnBrk="1" latinLnBrk="0" hangingPunct="1">
            <a:defRPr sz="2800" kern="1200">
              <a:solidFill>
                <a:srgbClr val="295582"/>
              </a:solidFill>
              <a:latin typeface="Georgia" pitchFamily="18" charset="0"/>
              <a:ea typeface="ヒラギノ明朝 Pro W3" pitchFamily="96" charset="-128"/>
              <a:cs typeface="+mn-cs"/>
            </a:defRPr>
          </a:lvl6pPr>
          <a:lvl7pPr marL="2743200" algn="l" defTabSz="914400" rtl="0" eaLnBrk="1" latinLnBrk="0" hangingPunct="1">
            <a:defRPr sz="2800" kern="1200">
              <a:solidFill>
                <a:srgbClr val="295582"/>
              </a:solidFill>
              <a:latin typeface="Georgia" pitchFamily="18" charset="0"/>
              <a:ea typeface="ヒラギノ明朝 Pro W3" pitchFamily="96" charset="-128"/>
              <a:cs typeface="+mn-cs"/>
            </a:defRPr>
          </a:lvl7pPr>
          <a:lvl8pPr marL="3200400" algn="l" defTabSz="914400" rtl="0" eaLnBrk="1" latinLnBrk="0" hangingPunct="1">
            <a:defRPr sz="2800" kern="1200">
              <a:solidFill>
                <a:srgbClr val="295582"/>
              </a:solidFill>
              <a:latin typeface="Georgia" pitchFamily="18" charset="0"/>
              <a:ea typeface="ヒラギノ明朝 Pro W3" pitchFamily="96" charset="-128"/>
              <a:cs typeface="+mn-cs"/>
            </a:defRPr>
          </a:lvl8pPr>
          <a:lvl9pPr marL="3657600" algn="l" defTabSz="914400" rtl="0" eaLnBrk="1" latinLnBrk="0" hangingPunct="1">
            <a:defRPr sz="2800" kern="1200">
              <a:solidFill>
                <a:srgbClr val="295582"/>
              </a:solidFill>
              <a:latin typeface="Georgia" pitchFamily="18" charset="0"/>
              <a:ea typeface="ヒラギノ明朝 Pro W3" pitchFamily="96" charset="-128"/>
              <a:cs typeface="+mn-cs"/>
            </a:defRPr>
          </a:lvl9pPr>
        </a:lstStyle>
        <a:p xmlns:a="http://schemas.openxmlformats.org/drawingml/2006/main">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295582"/>
            </a:solidFill>
            <a:effectLst/>
            <a:latin typeface="Georgia" pitchFamily="18" charset="0"/>
            <a:ea typeface="ヒラギノ明朝 Pro W3" pitchFamily="96" charset="-128"/>
          </a:endParaRPr>
        </a:p>
      </cdr:txBody>
    </cdr:sp>
  </cdr:relSizeAnchor>
  <cdr:relSizeAnchor xmlns:cdr="http://schemas.openxmlformats.org/drawingml/2006/chartDrawing">
    <cdr:from>
      <cdr:x>0.09143</cdr:x>
      <cdr:y>0.58084</cdr:y>
    </cdr:from>
    <cdr:to>
      <cdr:x>0.13915</cdr:x>
      <cdr:y>0.97415</cdr:y>
    </cdr:to>
    <cdr:sp macro="" textlink="">
      <cdr:nvSpPr>
        <cdr:cNvPr id="4" name="Oval 3">
          <a:extLst xmlns:a="http://schemas.openxmlformats.org/drawingml/2006/main">
            <a:ext uri="{FF2B5EF4-FFF2-40B4-BE49-F238E27FC236}">
              <a16:creationId xmlns="" xmlns:a16="http://schemas.microsoft.com/office/drawing/2014/main" id="{51F435FD-4F99-44EC-BBE2-FC166056F85A}"/>
            </a:ext>
          </a:extLst>
        </cdr:cNvPr>
        <cdr:cNvSpPr/>
      </cdr:nvSpPr>
      <cdr:spPr bwMode="auto">
        <a:xfrm xmlns:a="http://schemas.openxmlformats.org/drawingml/2006/main" rot="18841090">
          <a:off x="-121010" y="4191083"/>
          <a:ext cx="2223916" cy="410223"/>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rot="0" spcFirstLastPara="0" vert="horz" wrap="none" lIns="35695" tIns="35695" rIns="35695" bIns="35695" numCol="1" spcCol="0" rtlCol="0" fromWordArt="0" anchor="ctr"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295582"/>
            </a:solidFill>
            <a:effectLst/>
            <a:latin typeface="Georgia" pitchFamily="18" charset="0"/>
            <a:ea typeface="ヒラギノ明朝 Pro W3" pitchFamily="96" charset="-128"/>
          </a:endParaRPr>
        </a:p>
      </cdr:txBody>
    </cdr:sp>
  </cdr:relSizeAnchor>
  <cdr:relSizeAnchor xmlns:cdr="http://schemas.openxmlformats.org/drawingml/2006/chartDrawing">
    <cdr:from>
      <cdr:x>0.51461</cdr:x>
      <cdr:y>0.61159</cdr:y>
    </cdr:from>
    <cdr:to>
      <cdr:x>0.55623</cdr:x>
      <cdr:y>0.98094</cdr:y>
    </cdr:to>
    <cdr:sp macro="" textlink="">
      <cdr:nvSpPr>
        <cdr:cNvPr id="5" name="Oval 4">
          <a:extLst xmlns:a="http://schemas.openxmlformats.org/drawingml/2006/main">
            <a:ext uri="{FF2B5EF4-FFF2-40B4-BE49-F238E27FC236}">
              <a16:creationId xmlns="" xmlns:a16="http://schemas.microsoft.com/office/drawing/2014/main" id="{E90A7F12-451E-4C43-AC8F-560EE56E5C05}"/>
            </a:ext>
          </a:extLst>
        </cdr:cNvPr>
        <cdr:cNvSpPr/>
      </cdr:nvSpPr>
      <cdr:spPr bwMode="auto">
        <a:xfrm xmlns:a="http://schemas.openxmlformats.org/drawingml/2006/main" rot="18841090">
          <a:off x="3557951" y="4323460"/>
          <a:ext cx="2088417" cy="357739"/>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rot="0" spcFirstLastPara="0" vert="horz" wrap="none" lIns="35695" tIns="35695" rIns="35695" bIns="35695" numCol="1" spcCol="0" rtlCol="0" fromWordArt="0" anchor="ctr"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295582"/>
            </a:solidFill>
            <a:effectLst/>
            <a:latin typeface="Georgia" pitchFamily="18" charset="0"/>
            <a:ea typeface="ヒラギノ明朝 Pro W3" pitchFamily="96"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Gill Sans" pitchFamily="96" charset="0"/>
              </a:defRPr>
            </a:lvl1pPr>
          </a:lstStyle>
          <a:p>
            <a:pPr>
              <a:defRPr/>
            </a:pPr>
            <a:endParaRPr lang="en-US"/>
          </a:p>
        </p:txBody>
      </p:sp>
      <p:sp>
        <p:nvSpPr>
          <p:cNvPr id="17613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Gill Sans" pitchFamily="96" charset="0"/>
              </a:defRPr>
            </a:lvl1pPr>
          </a:lstStyle>
          <a:p>
            <a:pPr>
              <a:defRPr/>
            </a:pPr>
            <a:endParaRPr lang="en-US"/>
          </a:p>
        </p:txBody>
      </p:sp>
      <p:sp>
        <p:nvSpPr>
          <p:cNvPr id="17613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Gill Sans" pitchFamily="96" charset="0"/>
              </a:defRPr>
            </a:lvl1pPr>
          </a:lstStyle>
          <a:p>
            <a:pPr>
              <a:defRPr/>
            </a:pPr>
            <a:endParaRPr lang="en-US"/>
          </a:p>
        </p:txBody>
      </p:sp>
      <p:sp>
        <p:nvSpPr>
          <p:cNvPr id="17613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Gill Sans" pitchFamily="96" charset="0"/>
              </a:defRPr>
            </a:lvl1pPr>
          </a:lstStyle>
          <a:p>
            <a:pPr>
              <a:defRPr/>
            </a:pPr>
            <a:fld id="{A1CF2BE6-034F-4947-9708-0AAFD004D22C}" type="slidenum">
              <a:rPr lang="en-US"/>
              <a:pPr>
                <a:defRPr/>
              </a:pPr>
              <a:t>‹#›</a:t>
            </a:fld>
            <a:endParaRPr lang="en-US"/>
          </a:p>
        </p:txBody>
      </p:sp>
    </p:spTree>
    <p:extLst>
      <p:ext uri="{BB962C8B-B14F-4D97-AF65-F5344CB8AC3E}">
        <p14:creationId xmlns:p14="http://schemas.microsoft.com/office/powerpoint/2010/main" val="489146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p:cNvSpPr>
          <p:nvPr>
            <p:ph type="hdr" sz="quarter"/>
          </p:nvPr>
        </p:nvSpPr>
        <p:spPr bwMode="auto">
          <a:xfrm>
            <a:off x="0" y="0"/>
            <a:ext cx="3032125" cy="463550"/>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solidFill>
                  <a:srgbClr val="000000"/>
                </a:solidFill>
                <a:latin typeface="Gill Sans" pitchFamily="96" charset="0"/>
                <a:ea typeface="ヒラギノ角ゴ Pro W3" pitchFamily="96" charset="-128"/>
                <a:sym typeface="Gill Sans" pitchFamily="96" charset="0"/>
              </a:defRPr>
            </a:lvl1pPr>
          </a:lstStyle>
          <a:p>
            <a:pPr>
              <a:defRPr/>
            </a:pPr>
            <a:endParaRPr lang="en-US"/>
          </a:p>
        </p:txBody>
      </p:sp>
      <p:sp>
        <p:nvSpPr>
          <p:cNvPr id="33795" name="Rectangle 3"/>
          <p:cNvSpPr>
            <a:spLocks noGrp="1"/>
          </p:cNvSpPr>
          <p:nvPr>
            <p:ph type="dt" idx="1"/>
          </p:nvPr>
        </p:nvSpPr>
        <p:spPr bwMode="auto">
          <a:xfrm>
            <a:off x="3965575" y="0"/>
            <a:ext cx="3032125" cy="463550"/>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solidFill>
                  <a:srgbClr val="000000"/>
                </a:solidFill>
                <a:latin typeface="Gill Sans" pitchFamily="96" charset="0"/>
                <a:ea typeface="ヒラギノ角ゴ Pro W3" pitchFamily="96" charset="-128"/>
                <a:sym typeface="Gill Sans" pitchFamily="96"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3797" name="Rectangle 5"/>
          <p:cNvSpPr>
            <a:spLocks noGrp="1"/>
          </p:cNvSpPr>
          <p:nvPr>
            <p:ph type="body" sz="quarter" idx="3"/>
          </p:nvPr>
        </p:nvSpPr>
        <p:spPr bwMode="auto">
          <a:xfrm>
            <a:off x="933450" y="4403725"/>
            <a:ext cx="5130800" cy="4171950"/>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p:cNvSpPr>
          <p:nvPr>
            <p:ph type="ftr" sz="quarter" idx="4"/>
          </p:nvPr>
        </p:nvSpPr>
        <p:spPr bwMode="auto">
          <a:xfrm>
            <a:off x="0" y="8807450"/>
            <a:ext cx="3032125" cy="463550"/>
          </a:xfrm>
          <a:prstGeom prst="rect">
            <a:avLst/>
          </a:prstGeom>
          <a:noFill/>
          <a:ln w="25400">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solidFill>
                  <a:srgbClr val="000000"/>
                </a:solidFill>
                <a:latin typeface="Gill Sans" pitchFamily="96" charset="0"/>
                <a:ea typeface="ヒラギノ角ゴ Pro W3" pitchFamily="96" charset="-128"/>
                <a:sym typeface="Gill Sans" pitchFamily="96" charset="0"/>
              </a:defRPr>
            </a:lvl1pPr>
          </a:lstStyle>
          <a:p>
            <a:pPr>
              <a:defRPr/>
            </a:pPr>
            <a:endParaRPr lang="en-US"/>
          </a:p>
        </p:txBody>
      </p:sp>
      <p:sp>
        <p:nvSpPr>
          <p:cNvPr id="33799" name="Rectangle 7"/>
          <p:cNvSpPr>
            <a:spLocks noGrp="1"/>
          </p:cNvSpPr>
          <p:nvPr>
            <p:ph type="sldNum" sz="quarter" idx="5"/>
          </p:nvPr>
        </p:nvSpPr>
        <p:spPr bwMode="auto">
          <a:xfrm>
            <a:off x="3965575" y="8807450"/>
            <a:ext cx="3032125" cy="463550"/>
          </a:xfrm>
          <a:prstGeom prst="rect">
            <a:avLst/>
          </a:prstGeom>
          <a:noFill/>
          <a:ln w="25400">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solidFill>
                  <a:srgbClr val="000000"/>
                </a:solidFill>
                <a:latin typeface="Gill Sans" pitchFamily="96" charset="0"/>
                <a:ea typeface="ヒラギノ角ゴ Pro W3" pitchFamily="96" charset="-128"/>
                <a:sym typeface="Gill Sans" pitchFamily="96" charset="0"/>
              </a:defRPr>
            </a:lvl1pPr>
          </a:lstStyle>
          <a:p>
            <a:pPr>
              <a:defRPr/>
            </a:pPr>
            <a:fld id="{9A89E659-F204-4B83-8D1B-1F4817ECEE2C}" type="slidenum">
              <a:rPr lang="en-US"/>
              <a:pPr>
                <a:defRPr/>
              </a:pPr>
              <a:t>‹#›</a:t>
            </a:fld>
            <a:endParaRPr lang="en-US"/>
          </a:p>
        </p:txBody>
      </p:sp>
    </p:spTree>
    <p:extLst>
      <p:ext uri="{BB962C8B-B14F-4D97-AF65-F5344CB8AC3E}">
        <p14:creationId xmlns:p14="http://schemas.microsoft.com/office/powerpoint/2010/main" val="372195389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96" charset="0"/>
        <a:ea typeface="+mn-ea"/>
        <a:cs typeface="+mn-cs"/>
      </a:defRPr>
    </a:lvl1pPr>
    <a:lvl2pPr marL="457200" algn="l" rtl="0" eaLnBrk="0" fontAlgn="base" hangingPunct="0">
      <a:spcBef>
        <a:spcPct val="0"/>
      </a:spcBef>
      <a:spcAft>
        <a:spcPct val="0"/>
      </a:spcAft>
      <a:defRPr sz="1200" kern="1200">
        <a:solidFill>
          <a:schemeClr val="tx1"/>
        </a:solidFill>
        <a:latin typeface="Gill Sans" pitchFamily="96" charset="0"/>
        <a:ea typeface="+mn-ea"/>
        <a:cs typeface="+mn-cs"/>
      </a:defRPr>
    </a:lvl2pPr>
    <a:lvl3pPr marL="914400" algn="l" rtl="0" eaLnBrk="0" fontAlgn="base" hangingPunct="0">
      <a:spcBef>
        <a:spcPct val="0"/>
      </a:spcBef>
      <a:spcAft>
        <a:spcPct val="0"/>
      </a:spcAft>
      <a:defRPr sz="1200" kern="1200">
        <a:solidFill>
          <a:schemeClr val="tx1"/>
        </a:solidFill>
        <a:latin typeface="Gill Sans" pitchFamily="96" charset="0"/>
        <a:ea typeface="+mn-ea"/>
        <a:cs typeface="+mn-cs"/>
      </a:defRPr>
    </a:lvl3pPr>
    <a:lvl4pPr marL="1371600" algn="l" rtl="0" eaLnBrk="0" fontAlgn="base" hangingPunct="0">
      <a:spcBef>
        <a:spcPct val="0"/>
      </a:spcBef>
      <a:spcAft>
        <a:spcPct val="0"/>
      </a:spcAft>
      <a:defRPr sz="1200" kern="1200">
        <a:solidFill>
          <a:schemeClr val="tx1"/>
        </a:solidFill>
        <a:latin typeface="Gill Sans" pitchFamily="96" charset="0"/>
        <a:ea typeface="+mn-ea"/>
        <a:cs typeface="+mn-cs"/>
      </a:defRPr>
    </a:lvl4pPr>
    <a:lvl5pPr marL="1828800" algn="l" rtl="0" eaLnBrk="0" fontAlgn="base" hangingPunct="0">
      <a:spcBef>
        <a:spcPct val="0"/>
      </a:spcBef>
      <a:spcAft>
        <a:spcPct val="0"/>
      </a:spcAft>
      <a:defRPr sz="1200" kern="1200">
        <a:solidFill>
          <a:schemeClr val="tx1"/>
        </a:solidFill>
        <a:latin typeface="Gill Sans" pitchFamily="9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mpositestoday.com/category/aerospace-avi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ompositestoday.com/category/automotiv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mpositestoday.com/category/aerospace-avi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ompositestoday.com/category/automotiv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BD04687-98A2-4AD6-867F-B429D5B89181}" type="slidenum">
              <a:rPr kumimoji="0" lang="en-US" sz="1200" b="0" i="0" u="none" strike="noStrike" kern="1200" cap="none" spc="0" normalizeH="0" baseline="0" noProof="0" smtClean="0">
                <a:ln>
                  <a:noFill/>
                </a:ln>
                <a:solidFill>
                  <a:srgbClr val="000000"/>
                </a:solidFill>
                <a:effectLst/>
                <a:uLnTx/>
                <a:uFillTx/>
                <a:latin typeface="Gill Sans" pitchFamily="96" charset="0"/>
                <a:ea typeface="ヒラギノ角ゴ Pro W3" pitchFamily="96" charset="-128"/>
                <a:cs typeface="+mn-cs"/>
                <a:sym typeface="Gill Sans" pitchFamily="96" charset="0"/>
              </a:rPr>
              <a:pPr marL="0" marR="0" lvl="0" indent="0" algn="r" defTabSz="930275"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a:ln>
                <a:noFill/>
              </a:ln>
              <a:solidFill>
                <a:srgbClr val="000000"/>
              </a:solidFill>
              <a:effectLst/>
              <a:uLnTx/>
              <a:uFillTx/>
              <a:latin typeface="Gill Sans" pitchFamily="96" charset="0"/>
              <a:ea typeface="ヒラギノ角ゴ Pro W3" pitchFamily="96" charset="-128"/>
              <a:cs typeface="+mn-cs"/>
              <a:sym typeface="Gill Sans" pitchFamily="96"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a:ln w="9525"/>
        </p:spPr>
        <p:txBody>
          <a:bodyPr/>
          <a:lstStyle/>
          <a:p>
            <a:pPr marL="171450" indent="-171450" eaLnBrk="1" hangingPunct="1">
              <a:buFont typeface="Arial" panose="020B0604020202020204" pitchFamily="34" charset="0"/>
              <a:buChar char="•"/>
            </a:pPr>
            <a:r>
              <a:rPr lang="en-US" dirty="0"/>
              <a:t>It’s not in our title, but the backdrop of our paper is the severe risks of climate change and the need for strong public policies to address these risk</a:t>
            </a:r>
          </a:p>
          <a:p>
            <a:pPr marL="171450" indent="-171450" eaLnBrk="1" hangingPunct="1">
              <a:buFont typeface="Arial" panose="020B0604020202020204" pitchFamily="34" charset="0"/>
              <a:buChar char="•"/>
            </a:pPr>
            <a:r>
              <a:rPr lang="en-US" sz="1200" b="0" i="0" u="none" strike="noStrike" kern="1200" baseline="0" dirty="0">
                <a:solidFill>
                  <a:schemeClr val="tx1"/>
                </a:solidFill>
                <a:latin typeface="Gill Sans" pitchFamily="96" charset="0"/>
                <a:ea typeface="+mn-ea"/>
                <a:cs typeface="+mn-cs"/>
              </a:rPr>
              <a:t>It’s widely understood that the coal industry will be hit hard by climate regulations, raising concerns about the future for industry workers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i="0" u="none" strike="noStrike" kern="1200" baseline="0" dirty="0">
                <a:solidFill>
                  <a:schemeClr val="tx1"/>
                </a:solidFill>
                <a:latin typeface="Gill Sans" pitchFamily="96" charset="0"/>
                <a:ea typeface="+mn-ea"/>
                <a:cs typeface="+mn-cs"/>
              </a:rPr>
              <a:t>And *Corporations* have faced increasing demands by investors to disclose climate-related risks</a:t>
            </a:r>
          </a:p>
          <a:p>
            <a:pPr marL="171450" indent="-171450" eaLnBrk="1" hangingPunct="1">
              <a:buFont typeface="Arial" panose="020B0604020202020204" pitchFamily="34" charset="0"/>
              <a:buChar char="•"/>
            </a:pPr>
            <a:r>
              <a:rPr lang="en-US" sz="1200" b="0" i="0" u="none" strike="noStrike" kern="1200" baseline="0" dirty="0">
                <a:solidFill>
                  <a:schemeClr val="tx1"/>
                </a:solidFill>
                <a:latin typeface="Gill Sans" pitchFamily="96" charset="0"/>
                <a:ea typeface="+mn-ea"/>
                <a:cs typeface="+mn-cs"/>
              </a:rPr>
              <a:t>But less attention has been paid to the risks facing coal-dependent local governments. That’s the topic of our study.</a:t>
            </a:r>
          </a:p>
          <a:p>
            <a:pPr marL="628650" lvl="1" indent="-171450" eaLnBrk="1" hangingPunct="1">
              <a:buFont typeface="Arial" panose="020B0604020202020204" pitchFamily="34" charset="0"/>
              <a:buChar char="•"/>
            </a:pPr>
            <a:r>
              <a:rPr lang="en-US" sz="1200" b="0" i="0" u="none" strike="noStrike" kern="1200" baseline="0" dirty="0">
                <a:solidFill>
                  <a:schemeClr val="tx1"/>
                </a:solidFill>
                <a:latin typeface="Gill Sans" pitchFamily="96" charset="0"/>
                <a:ea typeface="+mn-ea"/>
                <a:cs typeface="+mn-cs"/>
              </a:rPr>
              <a:t>I’m going to spend a few minutes talking about coal production today and where it could be headed under climate policies </a:t>
            </a:r>
          </a:p>
          <a:p>
            <a:pPr marL="628650" lvl="1" indent="-171450" eaLnBrk="1" hangingPunct="1">
              <a:buFont typeface="Arial" panose="020B0604020202020204" pitchFamily="34" charset="0"/>
              <a:buChar char="•"/>
            </a:pPr>
            <a:r>
              <a:rPr lang="en-US" sz="1200" b="0" i="0" u="none" strike="noStrike" kern="1200" baseline="0" dirty="0">
                <a:solidFill>
                  <a:schemeClr val="tx1"/>
                </a:solidFill>
                <a:latin typeface="Gill Sans" pitchFamily="96" charset="0"/>
                <a:ea typeface="+mn-ea"/>
                <a:cs typeface="+mn-cs"/>
              </a:rPr>
              <a:t>Then I’ll turn it over to Adele to speak about the dependence of a local governments on the coal industry. </a:t>
            </a:r>
          </a:p>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341897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sz="1200" b="0" i="0" u="none" strike="noStrike" kern="1200" baseline="0" dirty="0">
                <a:solidFill>
                  <a:schemeClr val="tx1"/>
                </a:solidFill>
                <a:latin typeface="Gill Sans" pitchFamily="96" charset="0"/>
                <a:ea typeface="+mn-ea"/>
                <a:cs typeface="+mn-cs"/>
              </a:rPr>
              <a:t>Projections do not include effects of the pandemic. (AEO projections are likely a rosy scenario)</a:t>
            </a:r>
          </a:p>
          <a:p>
            <a:pPr marL="0" indent="0" eaLnBrk="1" hangingPunct="1">
              <a:buFont typeface="Arial" panose="020B0604020202020204" pitchFamily="34" charset="0"/>
              <a:buNone/>
            </a:pPr>
            <a:endParaRPr lang="en-US" sz="1200" b="0" i="0" u="none" strike="noStrike" kern="1200" baseline="0" dirty="0">
              <a:solidFill>
                <a:schemeClr val="tx1"/>
              </a:solidFill>
              <a:latin typeface="Gill Sans" pitchFamily="96" charset="0"/>
              <a:ea typeface="+mn-ea"/>
              <a:cs typeface="+mn-cs"/>
            </a:endParaRPr>
          </a:p>
          <a:p>
            <a:pPr marL="0" indent="0" eaLnBrk="1" hangingPunct="1">
              <a:buFont typeface="Arial" panose="020B0604020202020204" pitchFamily="34" charset="0"/>
              <a:buNone/>
            </a:pPr>
            <a:r>
              <a:rPr lang="en-US" sz="1200" b="0" i="0" u="none" strike="noStrike" kern="1200" baseline="0" dirty="0">
                <a:solidFill>
                  <a:schemeClr val="tx1"/>
                </a:solidFill>
                <a:latin typeface="Gill Sans" pitchFamily="96" charset="0"/>
                <a:ea typeface="+mn-ea"/>
                <a:cs typeface="+mn-cs"/>
              </a:rPr>
              <a:t>Looking forward is a different story…climate regulations are an existential threat to the coal industry.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A89E659-F204-4B83-8D1B-1F4817ECEE2C}" type="slidenum">
              <a:rPr lang="en-US" smtClean="0"/>
              <a:pPr>
                <a:defRPr/>
              </a:pPr>
              <a:t>9</a:t>
            </a:fld>
            <a:endParaRPr lang="en-US"/>
          </a:p>
        </p:txBody>
      </p:sp>
    </p:spTree>
    <p:extLst>
      <p:ext uri="{BB962C8B-B14F-4D97-AF65-F5344CB8AC3E}">
        <p14:creationId xmlns:p14="http://schemas.microsoft.com/office/powerpoint/2010/main" val="230849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proxy for the potential impacts of climate policy on the US coal industry, we used publicly available modeling from the US government, although other studies show broadly similar results.</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This scenario assumes a carbon price that starts at $25/ton is applies only to power sector emissions. This policy far weaker than most of the current climate policy proposals in Congress</a:t>
            </a:r>
          </a:p>
          <a:p>
            <a:r>
              <a:rPr lang="en-US" dirty="0"/>
              <a:t> </a:t>
            </a:r>
          </a:p>
          <a:p>
            <a:r>
              <a:rPr lang="en-US" dirty="0"/>
              <a:t>The purpose these types of exercises is not to make precise forecasts but rather to get a rough sense of the magnitudes of potential impacts on coal production – for our paper we are concerned about RISKS, or the distribution of possible outcomes.</a:t>
            </a:r>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10</a:t>
            </a:fld>
            <a:endParaRPr lang="en-US"/>
          </a:p>
        </p:txBody>
      </p:sp>
    </p:spTree>
    <p:extLst>
      <p:ext uri="{BB962C8B-B14F-4D97-AF65-F5344CB8AC3E}">
        <p14:creationId xmlns:p14="http://schemas.microsoft.com/office/powerpoint/2010/main" val="157442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figures shows US coal production, which collapses under this carbon price</a:t>
            </a:r>
          </a:p>
          <a:p>
            <a:endParaRPr lang="en-US" dirty="0"/>
          </a:p>
          <a:p>
            <a:r>
              <a:rPr lang="en-US" dirty="0"/>
              <a:t>Coal is the most carbon-intensive fuel: this policy would cause the price of average ton of coal to more than double. And its substitutes in the power sector—natural gas, solar, wind– are just too cheap to keep using coal in this scenario. </a:t>
            </a:r>
          </a:p>
          <a:p>
            <a:endParaRPr lang="en-US" dirty="0"/>
          </a:p>
          <a:p>
            <a:r>
              <a:rPr lang="en-US" dirty="0"/>
              <a:t>Note that projections suggest that under current policies coal production will continue to decline gradually over the next decade, but a climate policy scenario is a cliff. This is the fraught scenario facing coal-reliant communities that we talk about in our paper.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11</a:t>
            </a:fld>
            <a:endParaRPr lang="en-US"/>
          </a:p>
        </p:txBody>
      </p:sp>
    </p:spTree>
    <p:extLst>
      <p:ext uri="{BB962C8B-B14F-4D97-AF65-F5344CB8AC3E}">
        <p14:creationId xmlns:p14="http://schemas.microsoft.com/office/powerpoint/2010/main" val="165783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Gill Sans" pitchFamily="96" charset="0"/>
                <a:ea typeface="+mn-ea"/>
                <a:cs typeface="+mn-cs"/>
              </a:rPr>
              <a:t>No coal producing region is immune from this. Wyoming gets hit the worst because of the type of coal it produces. Coal production is almost eliminated in the 2020s.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i="0" kern="1200" dirty="0">
              <a:solidFill>
                <a:schemeClr val="tx1"/>
              </a:solidFill>
              <a:effectLst/>
              <a:latin typeface="Gill Sans" pitchFamily="9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Gill Sans" pitchFamily="96"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i="0" kern="1200" dirty="0">
              <a:solidFill>
                <a:schemeClr val="tx1"/>
              </a:solidFill>
              <a:effectLst/>
              <a:latin typeface="Gill Sans" pitchFamily="9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Gill Sans" pitchFamily="96" charset="0"/>
                <a:ea typeface="+mn-ea"/>
                <a:cs typeface="+mn-cs"/>
              </a:rPr>
              <a:t>Wyoming, the largest coal-producing state in the United States, produced 41% of total U.S. coal production and 73% of the coal mined in the Western coal region.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i="0" kern="1200" dirty="0">
              <a:solidFill>
                <a:schemeClr val="tx1"/>
              </a:solidFill>
              <a:effectLst/>
              <a:latin typeface="Gill Sans" pitchFamily="9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u="none" strike="noStrike" kern="1200" baseline="0" dirty="0">
                <a:solidFill>
                  <a:schemeClr val="tx1"/>
                </a:solidFill>
                <a:latin typeface="Gill Sans" pitchFamily="96" charset="0"/>
                <a:ea typeface="+mn-ea"/>
                <a:cs typeface="+mn-cs"/>
              </a:rPr>
              <a:t>Powder River Basin coal is overwhelmingly subbituminous coal from surface mines that is burned at power plants in the United States: the CO2 price makes this type of coal about 3x more expensive: it cannot compete with alternatives like NG and renewables </a:t>
            </a:r>
            <a:endParaRPr lang="en-US" sz="1200" b="0" i="0" kern="1200" dirty="0">
              <a:solidFill>
                <a:schemeClr val="tx1"/>
              </a:solidFill>
              <a:effectLst/>
              <a:latin typeface="Gill Sans" pitchFamily="96" charset="0"/>
              <a:ea typeface="+mn-ea"/>
              <a:cs typeface="+mn-cs"/>
            </a:endParaRPr>
          </a:p>
          <a:p>
            <a:endParaRPr lang="en-US" b="1"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12</a:t>
            </a:fld>
            <a:endParaRPr lang="en-US"/>
          </a:p>
        </p:txBody>
      </p:sp>
    </p:spTree>
    <p:extLst>
      <p:ext uri="{BB962C8B-B14F-4D97-AF65-F5344CB8AC3E}">
        <p14:creationId xmlns:p14="http://schemas.microsoft.com/office/powerpoint/2010/main" val="122010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in the Appalachian region is somewhat better off, in part because this policy only covers the power sector and it produces coal for other uses, but coal production in Appalachia collapses also. </a:t>
            </a:r>
          </a:p>
          <a:p>
            <a:endParaRPr lang="en-US" dirty="0"/>
          </a:p>
          <a:p>
            <a:r>
              <a:rPr lang="en-US" dirty="0"/>
              <a:t>produces about 25% of US coal (</a:t>
            </a:r>
            <a:r>
              <a:rPr lang="en-US" sz="1200" b="0" i="0" u="none" strike="noStrike" kern="1200" baseline="0" dirty="0">
                <a:solidFill>
                  <a:schemeClr val="tx1"/>
                </a:solidFill>
                <a:latin typeface="Gill Sans" pitchFamily="96" charset="0"/>
                <a:ea typeface="+mn-ea"/>
                <a:cs typeface="+mn-cs"/>
              </a:rPr>
              <a:t>Pennsylvania, Ohio, Maryland, West Virginia, VA, AL parts of KY and TN)</a:t>
            </a:r>
          </a:p>
          <a:p>
            <a:endParaRPr lang="en-US" dirty="0"/>
          </a:p>
          <a:p>
            <a:r>
              <a:rPr lang="en-US" dirty="0"/>
              <a:t>Collapse is less severe due to in part to the production of met coal which is not used in US power sector (so fewer cost-effective alternatives, and it’s not covered by this illustrative policy)</a:t>
            </a:r>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13</a:t>
            </a:fld>
            <a:endParaRPr lang="en-US"/>
          </a:p>
        </p:txBody>
      </p:sp>
    </p:spTree>
    <p:extLst>
      <p:ext uri="{BB962C8B-B14F-4D97-AF65-F5344CB8AC3E}">
        <p14:creationId xmlns:p14="http://schemas.microsoft.com/office/powerpoint/2010/main" val="19513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models show similarly severe outcomes from climate policies </a:t>
            </a:r>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14</a:t>
            </a:fld>
            <a:endParaRPr lang="en-US"/>
          </a:p>
        </p:txBody>
      </p:sp>
    </p:spTree>
    <p:extLst>
      <p:ext uri="{BB962C8B-B14F-4D97-AF65-F5344CB8AC3E}">
        <p14:creationId xmlns:p14="http://schemas.microsoft.com/office/powerpoint/2010/main" val="19513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ill Sans" pitchFamily="96" charset="0"/>
                <a:ea typeface="+mn-ea"/>
                <a:cs typeface="+mn-cs"/>
              </a:rPr>
              <a:t>Coal</a:t>
            </a:r>
            <a:r>
              <a:rPr lang="en-US" sz="1200" b="0" i="0" kern="1200" baseline="0" dirty="0">
                <a:solidFill>
                  <a:schemeClr val="tx1"/>
                </a:solidFill>
                <a:effectLst/>
                <a:latin typeface="Gill Sans" pitchFamily="96" charset="0"/>
                <a:ea typeface="+mn-ea"/>
                <a:cs typeface="+mn-cs"/>
              </a:rPr>
              <a:t> – fiber </a:t>
            </a:r>
            <a:r>
              <a:rPr lang="en-US" sz="1200" b="0" i="0" kern="1200" dirty="0">
                <a:solidFill>
                  <a:schemeClr val="tx1"/>
                </a:solidFill>
                <a:effectLst/>
                <a:latin typeface="Gill Sans" pitchFamily="96" charset="0"/>
                <a:ea typeface="+mn-ea"/>
                <a:cs typeface="+mn-cs"/>
              </a:rPr>
              <a:t>transformation uses coal tar pitch (a by-product</a:t>
            </a:r>
            <a:r>
              <a:rPr lang="en-US" sz="1200" b="0" i="0" kern="1200" baseline="0" dirty="0">
                <a:solidFill>
                  <a:schemeClr val="tx1"/>
                </a:solidFill>
                <a:effectLst/>
                <a:latin typeface="Gill Sans" pitchFamily="96" charset="0"/>
                <a:ea typeface="+mn-ea"/>
                <a:cs typeface="+mn-cs"/>
              </a:rPr>
              <a:t> of metallurgical coal use) to make</a:t>
            </a:r>
            <a:r>
              <a:rPr lang="en-US" sz="1200" b="0" i="0" kern="1200" dirty="0">
                <a:solidFill>
                  <a:schemeClr val="tx1"/>
                </a:solidFill>
                <a:effectLst/>
                <a:latin typeface="Gill Sans" pitchFamily="96" charset="0"/>
                <a:ea typeface="+mn-ea"/>
                <a:cs typeface="+mn-cs"/>
              </a:rPr>
              <a:t> carbon </a:t>
            </a:r>
            <a:r>
              <a:rPr lang="en-US" sz="1200" b="0" i="0" kern="1200" dirty="0" err="1">
                <a:solidFill>
                  <a:schemeClr val="tx1"/>
                </a:solidFill>
                <a:effectLst/>
                <a:latin typeface="Gill Sans" pitchFamily="96" charset="0"/>
                <a:ea typeface="+mn-ea"/>
                <a:cs typeface="+mn-cs"/>
              </a:rPr>
              <a:t>fibre</a:t>
            </a:r>
            <a:r>
              <a:rPr lang="en-US" sz="1200" b="0" i="0" kern="1200" dirty="0">
                <a:solidFill>
                  <a:schemeClr val="tx1"/>
                </a:solidFill>
                <a:effectLst/>
                <a:latin typeface="Gill Sans" pitchFamily="96" charset="0"/>
                <a:ea typeface="+mn-ea"/>
                <a:cs typeface="+mn-cs"/>
              </a:rPr>
              <a:t> for use in </a:t>
            </a:r>
            <a:r>
              <a:rPr lang="en-US" sz="1200" b="0" i="0" u="none" strike="noStrike" kern="1200" dirty="0">
                <a:solidFill>
                  <a:schemeClr val="tx1"/>
                </a:solidFill>
                <a:effectLst/>
                <a:latin typeface="Gill Sans" pitchFamily="96" charset="0"/>
                <a:ea typeface="+mn-ea"/>
                <a:cs typeface="+mn-cs"/>
                <a:hlinkClick r:id="rId3"/>
              </a:rPr>
              <a:t>aerospace</a:t>
            </a:r>
            <a:r>
              <a:rPr lang="en-US" sz="1200" b="0" i="0" kern="1200" dirty="0">
                <a:solidFill>
                  <a:schemeClr val="tx1"/>
                </a:solidFill>
                <a:effectLst/>
                <a:latin typeface="Gill Sans" pitchFamily="96" charset="0"/>
                <a:ea typeface="+mn-ea"/>
                <a:cs typeface="+mn-cs"/>
              </a:rPr>
              <a:t>, </a:t>
            </a:r>
            <a:r>
              <a:rPr lang="en-US" sz="1200" b="0" i="0" u="none" strike="noStrike" kern="1200" dirty="0">
                <a:solidFill>
                  <a:schemeClr val="tx1"/>
                </a:solidFill>
                <a:effectLst/>
                <a:latin typeface="Gill Sans" pitchFamily="96" charset="0"/>
                <a:ea typeface="+mn-ea"/>
                <a:cs typeface="+mn-cs"/>
                <a:hlinkClick r:id="rId4"/>
              </a:rPr>
              <a:t>automotive</a:t>
            </a:r>
            <a:r>
              <a:rPr lang="en-US" sz="1200" b="0" i="0" kern="1200" dirty="0">
                <a:solidFill>
                  <a:schemeClr val="tx1"/>
                </a:solidFill>
                <a:effectLst/>
                <a:latin typeface="Gill Sans" pitchFamily="96" charset="0"/>
                <a:ea typeface="+mn-ea"/>
                <a:cs typeface="+mn-cs"/>
              </a:rPr>
              <a:t>, sporting goods, and other high-performance materials.</a:t>
            </a:r>
            <a:endParaRPr lang="en-US" dirty="0"/>
          </a:p>
        </p:txBody>
      </p:sp>
      <p:sp>
        <p:nvSpPr>
          <p:cNvPr id="4" name="Slide Number Placeholder 3"/>
          <p:cNvSpPr>
            <a:spLocks noGrp="1"/>
          </p:cNvSpPr>
          <p:nvPr>
            <p:ph type="sldNum" sz="quarter" idx="10"/>
          </p:nvPr>
        </p:nvSpPr>
        <p:spPr/>
        <p:txBody>
          <a:bodyPr/>
          <a:lstStyle/>
          <a:p>
            <a:pPr>
              <a:defRPr/>
            </a:pPr>
            <a:fld id="{9A89E659-F204-4B83-8D1B-1F4817ECEE2C}" type="slidenum">
              <a:rPr lang="en-US" smtClean="0"/>
              <a:pPr>
                <a:defRPr/>
              </a:pPr>
              <a:t>15</a:t>
            </a:fld>
            <a:endParaRPr lang="en-US"/>
          </a:p>
        </p:txBody>
      </p:sp>
    </p:spTree>
    <p:extLst>
      <p:ext uri="{BB962C8B-B14F-4D97-AF65-F5344CB8AC3E}">
        <p14:creationId xmlns:p14="http://schemas.microsoft.com/office/powerpoint/2010/main" val="389247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ill Sans" pitchFamily="96" charset="0"/>
                <a:ea typeface="+mn-ea"/>
                <a:cs typeface="+mn-cs"/>
              </a:rPr>
              <a:t>Coal</a:t>
            </a:r>
            <a:r>
              <a:rPr lang="en-US" sz="1200" b="0" i="0" kern="1200" baseline="0" dirty="0">
                <a:solidFill>
                  <a:schemeClr val="tx1"/>
                </a:solidFill>
                <a:effectLst/>
                <a:latin typeface="Gill Sans" pitchFamily="96" charset="0"/>
                <a:ea typeface="+mn-ea"/>
                <a:cs typeface="+mn-cs"/>
              </a:rPr>
              <a:t> – fiber </a:t>
            </a:r>
            <a:r>
              <a:rPr lang="en-US" sz="1200" b="0" i="0" kern="1200" dirty="0">
                <a:solidFill>
                  <a:schemeClr val="tx1"/>
                </a:solidFill>
                <a:effectLst/>
                <a:latin typeface="Gill Sans" pitchFamily="96" charset="0"/>
                <a:ea typeface="+mn-ea"/>
                <a:cs typeface="+mn-cs"/>
              </a:rPr>
              <a:t>transformation uses coal tar pitch (a by-product</a:t>
            </a:r>
            <a:r>
              <a:rPr lang="en-US" sz="1200" b="0" i="0" kern="1200" baseline="0" dirty="0">
                <a:solidFill>
                  <a:schemeClr val="tx1"/>
                </a:solidFill>
                <a:effectLst/>
                <a:latin typeface="Gill Sans" pitchFamily="96" charset="0"/>
                <a:ea typeface="+mn-ea"/>
                <a:cs typeface="+mn-cs"/>
              </a:rPr>
              <a:t> of metallurgical coal use) to make</a:t>
            </a:r>
            <a:r>
              <a:rPr lang="en-US" sz="1200" b="0" i="0" kern="1200" dirty="0">
                <a:solidFill>
                  <a:schemeClr val="tx1"/>
                </a:solidFill>
                <a:effectLst/>
                <a:latin typeface="Gill Sans" pitchFamily="96" charset="0"/>
                <a:ea typeface="+mn-ea"/>
                <a:cs typeface="+mn-cs"/>
              </a:rPr>
              <a:t> carbon </a:t>
            </a:r>
            <a:r>
              <a:rPr lang="en-US" sz="1200" b="0" i="0" kern="1200" dirty="0" err="1">
                <a:solidFill>
                  <a:schemeClr val="tx1"/>
                </a:solidFill>
                <a:effectLst/>
                <a:latin typeface="Gill Sans" pitchFamily="96" charset="0"/>
                <a:ea typeface="+mn-ea"/>
                <a:cs typeface="+mn-cs"/>
              </a:rPr>
              <a:t>fibre</a:t>
            </a:r>
            <a:r>
              <a:rPr lang="en-US" sz="1200" b="0" i="0" kern="1200" dirty="0">
                <a:solidFill>
                  <a:schemeClr val="tx1"/>
                </a:solidFill>
                <a:effectLst/>
                <a:latin typeface="Gill Sans" pitchFamily="96" charset="0"/>
                <a:ea typeface="+mn-ea"/>
                <a:cs typeface="+mn-cs"/>
              </a:rPr>
              <a:t> for use in </a:t>
            </a:r>
            <a:r>
              <a:rPr lang="en-US" sz="1200" b="0" i="0" u="none" strike="noStrike" kern="1200" dirty="0">
                <a:solidFill>
                  <a:schemeClr val="tx1"/>
                </a:solidFill>
                <a:effectLst/>
                <a:latin typeface="Gill Sans" pitchFamily="96" charset="0"/>
                <a:ea typeface="+mn-ea"/>
                <a:cs typeface="+mn-cs"/>
                <a:hlinkClick r:id="rId3"/>
              </a:rPr>
              <a:t>aerospace</a:t>
            </a:r>
            <a:r>
              <a:rPr lang="en-US" sz="1200" b="0" i="0" kern="1200" dirty="0">
                <a:solidFill>
                  <a:schemeClr val="tx1"/>
                </a:solidFill>
                <a:effectLst/>
                <a:latin typeface="Gill Sans" pitchFamily="96" charset="0"/>
                <a:ea typeface="+mn-ea"/>
                <a:cs typeface="+mn-cs"/>
              </a:rPr>
              <a:t>, </a:t>
            </a:r>
            <a:r>
              <a:rPr lang="en-US" sz="1200" b="0" i="0" u="none" strike="noStrike" kern="1200" dirty="0">
                <a:solidFill>
                  <a:schemeClr val="tx1"/>
                </a:solidFill>
                <a:effectLst/>
                <a:latin typeface="Gill Sans" pitchFamily="96" charset="0"/>
                <a:ea typeface="+mn-ea"/>
                <a:cs typeface="+mn-cs"/>
                <a:hlinkClick r:id="rId4"/>
              </a:rPr>
              <a:t>automotive</a:t>
            </a:r>
            <a:r>
              <a:rPr lang="en-US" sz="1200" b="0" i="0" kern="1200" dirty="0">
                <a:solidFill>
                  <a:schemeClr val="tx1"/>
                </a:solidFill>
                <a:effectLst/>
                <a:latin typeface="Gill Sans" pitchFamily="96" charset="0"/>
                <a:ea typeface="+mn-ea"/>
                <a:cs typeface="+mn-cs"/>
              </a:rPr>
              <a:t>, sporting goods, and other high-performance materials</a:t>
            </a:r>
            <a:endParaRPr lang="en-US" dirty="0"/>
          </a:p>
        </p:txBody>
      </p:sp>
      <p:sp>
        <p:nvSpPr>
          <p:cNvPr id="4" name="Slide Number Placeholder 3"/>
          <p:cNvSpPr>
            <a:spLocks noGrp="1"/>
          </p:cNvSpPr>
          <p:nvPr>
            <p:ph type="sldNum" sz="quarter" idx="10"/>
          </p:nvPr>
        </p:nvSpPr>
        <p:spPr/>
        <p:txBody>
          <a:bodyPr/>
          <a:lstStyle/>
          <a:p>
            <a:pPr>
              <a:defRPr/>
            </a:pPr>
            <a:fld id="{9A89E659-F204-4B83-8D1B-1F4817ECEE2C}" type="slidenum">
              <a:rPr lang="en-US" smtClean="0"/>
              <a:pPr>
                <a:defRPr/>
              </a:pPr>
              <a:t>16</a:t>
            </a:fld>
            <a:endParaRPr lang="en-US"/>
          </a:p>
        </p:txBody>
      </p:sp>
    </p:spTree>
    <p:extLst>
      <p:ext uri="{BB962C8B-B14F-4D97-AF65-F5344CB8AC3E}">
        <p14:creationId xmlns:p14="http://schemas.microsoft.com/office/powerpoint/2010/main" val="3892475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 fiscal implications of those climate policy scenarios in coal-producing areas?  </a:t>
            </a:r>
          </a:p>
          <a:p>
            <a:r>
              <a:rPr lang="en-US" baseline="0" dirty="0"/>
              <a:t>In any given state, coal production results in a half dozen or more revenue streams. </a:t>
            </a:r>
          </a:p>
          <a:p>
            <a:r>
              <a:rPr lang="en-US" dirty="0"/>
              <a:t>Very</a:t>
            </a:r>
            <a:r>
              <a:rPr lang="en-US" baseline="0" dirty="0"/>
              <a:t> hard to follow the money from there to local governments.  Why?</a:t>
            </a:r>
          </a:p>
          <a:p>
            <a:endParaRPr lang="en-US" dirty="0"/>
          </a:p>
          <a:p>
            <a:pPr marL="228600" indent="-228600">
              <a:buAutoNum type="arabicPeriod"/>
            </a:pPr>
            <a:r>
              <a:rPr lang="en-US" dirty="0"/>
              <a:t>Coal</a:t>
            </a:r>
            <a:r>
              <a:rPr lang="en-US" baseline="0" dirty="0"/>
              <a:t> revenue comes from many instruments, each with complicated policy design – varies by state. </a:t>
            </a:r>
          </a:p>
          <a:p>
            <a:pPr marL="228600" indent="-228600">
              <a:buAutoNum type="arabicPeriod"/>
            </a:pPr>
            <a:r>
              <a:rPr lang="en-US" baseline="0" dirty="0"/>
              <a:t>Coal revenue may go directly to county governments, school districts, and other local jurisdictions.</a:t>
            </a:r>
          </a:p>
          <a:p>
            <a:pPr marL="228600" indent="-228600">
              <a:buAutoNum type="arabicPeriod"/>
            </a:pPr>
            <a:r>
              <a:rPr lang="en-US" baseline="0" dirty="0"/>
              <a:t>Revenue may go first to a state government or trust fund, and then back out to local governments.</a:t>
            </a:r>
          </a:p>
          <a:p>
            <a:pPr marL="228600" indent="-228600">
              <a:buAutoNum type="arabicPeriod"/>
            </a:pPr>
            <a:r>
              <a:rPr lang="en-US" baseline="0" dirty="0"/>
              <a:t>States may use coal $ to pay for expenses that would otherwise have to be covered by counties, like road construction and maintenance.</a:t>
            </a:r>
          </a:p>
          <a:p>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17</a:t>
            </a:fld>
            <a:endParaRPr lang="en-US"/>
          </a:p>
        </p:txBody>
      </p:sp>
    </p:spTree>
    <p:extLst>
      <p:ext uri="{BB962C8B-B14F-4D97-AF65-F5344CB8AC3E}">
        <p14:creationId xmlns:p14="http://schemas.microsoft.com/office/powerpoint/2010/main" val="2387869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p:cNvSpPr>
          <p:nvPr>
            <p:ph type="body" idx="1"/>
          </p:nvPr>
        </p:nvSpPr>
        <p:spPr>
          <a:xfrm>
            <a:off x="931863" y="4403725"/>
            <a:ext cx="5133975" cy="4171950"/>
          </a:xfrm>
          <a:noFill/>
          <a:ln w="9525"/>
        </p:spPr>
        <p:txBody>
          <a:bodyPr/>
          <a:lstStyle/>
          <a:p>
            <a:pPr eaLnBrk="1" hangingPunct="1"/>
            <a:r>
              <a:rPr lang="en-US" dirty="0"/>
              <a:t>To illustrate, this is a flow chart</a:t>
            </a:r>
            <a:r>
              <a:rPr lang="en-US" baseline="0" dirty="0"/>
              <a:t> for the revenue sources into Wyoming government and where they go. </a:t>
            </a:r>
          </a:p>
          <a:p>
            <a:pPr eaLnBrk="1" hangingPunct="1"/>
            <a:r>
              <a:rPr lang="en-US" baseline="0" dirty="0"/>
              <a:t>The top four or five boxes on the left all relate to fossil fuel production, including severance tax, federal and state mineral royalties, and coal lease bonuses. The chart shows there are about 33 distinct flows from those revenues to </a:t>
            </a:r>
            <a:r>
              <a:rPr lang="en-US" baseline="0" dirty="0" err="1"/>
              <a:t>substate</a:t>
            </a:r>
            <a:r>
              <a:rPr lang="en-US" baseline="0" dirty="0"/>
              <a:t> jurisdictions and special funds. </a:t>
            </a:r>
          </a:p>
          <a:p>
            <a:pPr eaLnBrk="1" hangingPunct="1"/>
            <a:endParaRPr lang="en-US" baseline="0" dirty="0"/>
          </a:p>
          <a:p>
            <a:pPr eaLnBrk="1" hangingPunct="1"/>
            <a:r>
              <a:rPr lang="en-US" baseline="0" dirty="0"/>
              <a:t>Federal royalties alone have about 8 destinations across government functions.</a:t>
            </a:r>
          </a:p>
          <a:p>
            <a:pPr eaLnBrk="1" hangingPunct="1"/>
            <a:endParaRPr lang="en-US" baseline="0" dirty="0"/>
          </a:p>
          <a:p>
            <a:pPr eaLnBrk="1" hangingPunct="1"/>
            <a:r>
              <a:rPr lang="en-US" baseline="0" dirty="0"/>
              <a:t>One problem in tracking the $ is that frequently the budget data don’t break coal out from oil and gas, so it’s hard to see into the most risky revenue source.</a:t>
            </a:r>
            <a:endParaRPr lang="en-US" dirty="0"/>
          </a:p>
        </p:txBody>
      </p:sp>
    </p:spTree>
    <p:extLst>
      <p:ext uri="{BB962C8B-B14F-4D97-AF65-F5344CB8AC3E}">
        <p14:creationId xmlns:p14="http://schemas.microsoft.com/office/powerpoint/2010/main" val="232815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89E659-F204-4B83-8D1B-1F4817ECEE2C}" type="slidenum">
              <a:rPr lang="en-US" smtClean="0"/>
              <a:pPr>
                <a:defRPr/>
              </a:pPr>
              <a:t>1</a:t>
            </a:fld>
            <a:endParaRPr lang="en-US"/>
          </a:p>
        </p:txBody>
      </p:sp>
    </p:spTree>
    <p:extLst>
      <p:ext uri="{BB962C8B-B14F-4D97-AF65-F5344CB8AC3E}">
        <p14:creationId xmlns:p14="http://schemas.microsoft.com/office/powerpoint/2010/main" val="3892475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the flows are so hard to follow, we decided to zoom in on 3 illustrative coal-reliant counties in 2 different states and see what we could learn: Boone County, WV; Campbell County, WY; and Mercer County, ND. Each had at least 15% of workforce in coal mining in 2015. </a:t>
            </a:r>
            <a:endParaRPr lang="en-US" dirty="0"/>
          </a:p>
        </p:txBody>
      </p:sp>
      <p:sp>
        <p:nvSpPr>
          <p:cNvPr id="4" name="Slide Number Placeholder 3"/>
          <p:cNvSpPr>
            <a:spLocks noGrp="1"/>
          </p:cNvSpPr>
          <p:nvPr>
            <p:ph type="sldNum" sz="quarter" idx="10"/>
          </p:nvPr>
        </p:nvSpPr>
        <p:spPr/>
        <p:txBody>
          <a:bodyPr/>
          <a:lstStyle/>
          <a:p>
            <a:pPr>
              <a:defRPr/>
            </a:pPr>
            <a:fld id="{9A89E659-F204-4B83-8D1B-1F4817ECEE2C}" type="slidenum">
              <a:rPr lang="en-US" smtClean="0"/>
              <a:pPr>
                <a:defRPr/>
              </a:pPr>
              <a:t>19</a:t>
            </a:fld>
            <a:endParaRPr lang="en-US"/>
          </a:p>
        </p:txBody>
      </p:sp>
    </p:spTree>
    <p:extLst>
      <p:ext uri="{BB962C8B-B14F-4D97-AF65-F5344CB8AC3E}">
        <p14:creationId xmlns:p14="http://schemas.microsoft.com/office/powerpoint/2010/main" val="147813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First, all of them were hard to analyze owing to limited information on exactly what revenue comes from coal. E.g. minerals subject to severance tax, or share of property tax base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Boone County could illustrate what can hit the others. Coal production fell 70% between 2012 and 2017, resulting in a 38% decline in revenue to the county government. Key coal-related revenue sources are severance tax and property tax on mining assets. Painful cuts: closing 3 of ten elementary schools, other cuts in services. In their bankruptcy, mining companies try to discharge their reclamation liabilities.</a:t>
            </a:r>
          </a:p>
          <a:p>
            <a:pPr marL="171450" indent="-171450">
              <a:buFont typeface="Arial" panose="020B0604020202020204" pitchFamily="34" charset="0"/>
              <a:buChar char="•"/>
            </a:pPr>
            <a:endParaRPr lang="en-US" baseline="0" dirty="0"/>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chemeClr val="tx1"/>
                </a:solidFill>
                <a:ea typeface="Arial Narrow" charset="0"/>
                <a:cs typeface="Arial Narrow" charset="0"/>
              </a:rPr>
              <a:t>In 2015, 57% of prop tax base was coal</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80963" indent="0">
              <a:lnSpc>
                <a:spcPct val="85000"/>
              </a:lnSpc>
              <a:spcBef>
                <a:spcPts val="0"/>
              </a:spcBef>
              <a:spcAft>
                <a:spcPts val="600"/>
              </a:spcAft>
              <a:buClr>
                <a:schemeClr val="tx1"/>
              </a:buClr>
              <a:buSzPct val="81000"/>
              <a:buFont typeface="Arial" panose="020B0604020202020204" pitchFamily="34" charset="0"/>
              <a:buNone/>
            </a:pPr>
            <a:r>
              <a:rPr lang="en-US" baseline="0" dirty="0"/>
              <a:t>Campbell County: Coal is a large share of its two largest revenue sources: property and production tax &amp; sales and use tax. Starting to see the fiscal upheaval, with recent mine closures. </a:t>
            </a:r>
          </a:p>
          <a:p>
            <a:pPr marL="80963" indent="0">
              <a:lnSpc>
                <a:spcPct val="85000"/>
              </a:lnSpc>
              <a:spcBef>
                <a:spcPts val="0"/>
              </a:spcBef>
              <a:spcAft>
                <a:spcPts val="600"/>
              </a:spcAft>
              <a:buClr>
                <a:schemeClr val="tx1"/>
              </a:buClr>
              <a:buSzPct val="81000"/>
              <a:buFont typeface="Arial" panose="020B0604020202020204" pitchFamily="34" charset="0"/>
              <a:buNone/>
            </a:pPr>
            <a:r>
              <a:rPr lang="en-US" dirty="0">
                <a:solidFill>
                  <a:schemeClr val="tx1"/>
                </a:solidFill>
                <a:ea typeface="Arial Narrow" charset="0"/>
                <a:cs typeface="Arial Narrow" charset="0"/>
              </a:rPr>
              <a:t>                Revenue: 51% from property &amp; production tax; 19% sales and use</a:t>
            </a:r>
          </a:p>
          <a:p>
            <a:pPr marL="80963" indent="0">
              <a:lnSpc>
                <a:spcPct val="85000"/>
              </a:lnSpc>
              <a:spcBef>
                <a:spcPts val="0"/>
              </a:spcBef>
              <a:spcAft>
                <a:spcPts val="600"/>
              </a:spcAft>
              <a:buClr>
                <a:schemeClr val="tx1"/>
              </a:buClr>
              <a:buSzPct val="81000"/>
              <a:buFont typeface="Arial" panose="020B0604020202020204" pitchFamily="34" charset="0"/>
              <a:buNone/>
            </a:pPr>
            <a:r>
              <a:rPr lang="en-US" dirty="0">
                <a:solidFill>
                  <a:schemeClr val="tx1"/>
                </a:solidFill>
                <a:ea typeface="Arial Narrow" charset="0"/>
                <a:cs typeface="Arial Narrow" charset="0"/>
              </a:rPr>
              <a:t>                59% of prop &amp; prod tax base is coal; 29% sales &amp; use are minerals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Mercer County, ND: local </a:t>
            </a:r>
            <a:r>
              <a:rPr lang="en-US" baseline="0" dirty="0" err="1"/>
              <a:t>govt</a:t>
            </a:r>
            <a:r>
              <a:rPr lang="en-US" baseline="0" dirty="0"/>
              <a:t> gets coal severance tax, coal conversion tax, and mineral royalties. Hard to tell what royalties are specifically from coal, but in 2016, half of all revenue came from those 3 sources.</a:t>
            </a: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20</a:t>
            </a:fld>
            <a:endParaRPr lang="en-US"/>
          </a:p>
        </p:txBody>
      </p:sp>
    </p:spTree>
    <p:extLst>
      <p:ext uri="{BB962C8B-B14F-4D97-AF65-F5344CB8AC3E}">
        <p14:creationId xmlns:p14="http://schemas.microsoft.com/office/powerpoint/2010/main" val="5427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21</a:t>
            </a:fld>
            <a:endParaRPr lang="en-US"/>
          </a:p>
        </p:txBody>
      </p:sp>
    </p:spTree>
    <p:extLst>
      <p:ext uri="{BB962C8B-B14F-4D97-AF65-F5344CB8AC3E}">
        <p14:creationId xmlns:p14="http://schemas.microsoft.com/office/powerpoint/2010/main" val="82574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22</a:t>
            </a:fld>
            <a:endParaRPr lang="en-US"/>
          </a:p>
        </p:txBody>
      </p:sp>
    </p:spTree>
    <p:extLst>
      <p:ext uri="{BB962C8B-B14F-4D97-AF65-F5344CB8AC3E}">
        <p14:creationId xmlns:p14="http://schemas.microsoft.com/office/powerpoint/2010/main" val="82574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23</a:t>
            </a:fld>
            <a:endParaRPr lang="en-US"/>
          </a:p>
        </p:txBody>
      </p:sp>
    </p:spTree>
    <p:extLst>
      <p:ext uri="{BB962C8B-B14F-4D97-AF65-F5344CB8AC3E}">
        <p14:creationId xmlns:p14="http://schemas.microsoft.com/office/powerpoint/2010/main" val="825747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24</a:t>
            </a:fld>
            <a:endParaRPr lang="en-US"/>
          </a:p>
        </p:txBody>
      </p:sp>
    </p:spTree>
    <p:extLst>
      <p:ext uri="{BB962C8B-B14F-4D97-AF65-F5344CB8AC3E}">
        <p14:creationId xmlns:p14="http://schemas.microsoft.com/office/powerpoint/2010/main" val="82574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25</a:t>
            </a:fld>
            <a:endParaRPr lang="en-US"/>
          </a:p>
        </p:txBody>
      </p:sp>
    </p:spTree>
    <p:extLst>
      <p:ext uri="{BB962C8B-B14F-4D97-AF65-F5344CB8AC3E}">
        <p14:creationId xmlns:p14="http://schemas.microsoft.com/office/powerpoint/2010/main" val="82574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Gill Sans" pitchFamily="96" charset="0"/>
                <a:ea typeface="+mn-ea"/>
                <a:cs typeface="+mn-cs"/>
              </a:rPr>
              <a:t>Case studies show that the rapid decline of a dominant industry can lead to downward spirals and eventual collapses of local governments’ fiscal conditions, including the inability to raise revenue, repay debt, and provide basic public services. Outmigration, decline of the tax base, abandoned properties, and blight reinforce each other.</a:t>
            </a:r>
          </a:p>
          <a:p>
            <a:endParaRPr lang="en-US" sz="1200" b="0" i="0" u="none" strike="noStrike" kern="1200" baseline="0" dirty="0">
              <a:solidFill>
                <a:schemeClr val="tx1"/>
              </a:solidFill>
              <a:latin typeface="Gill Sans" pitchFamily="96" charset="0"/>
              <a:ea typeface="+mn-ea"/>
              <a:cs typeface="+mn-cs"/>
            </a:endParaRPr>
          </a:p>
          <a:p>
            <a:r>
              <a:rPr lang="en-US" sz="1200" b="0" i="0" u="none" strike="noStrike" kern="1200" baseline="0" dirty="0">
                <a:solidFill>
                  <a:schemeClr val="tx1"/>
                </a:solidFill>
                <a:latin typeface="Gill Sans" pitchFamily="96" charset="0"/>
                <a:ea typeface="+mn-ea"/>
                <a:cs typeface="+mn-cs"/>
              </a:rPr>
              <a:t>Case studies also show the limited success of steps policy makers have taken to mitigate adverse impacts. </a:t>
            </a:r>
          </a:p>
          <a:p>
            <a:endParaRPr lang="en-US" dirty="0"/>
          </a:p>
          <a:p>
            <a:r>
              <a:rPr lang="en-US" dirty="0"/>
              <a:t>Note: we are not claiming the rapid collapse of coal regions is certain. It may not even be likely.  But even if you think the chances or 1 in 2, 1 in 5, or even 1 in 10, and the implication of that outcome are the collapse of the local economy and government, these are risks that residents need to know about, investors need to know about, and policymakers need to seriously grapple with.</a:t>
            </a:r>
            <a:endParaRPr lang="en-US" sz="1200" b="0" i="0" u="none" strike="noStrike" kern="1200" baseline="0" dirty="0">
              <a:solidFill>
                <a:schemeClr val="tx1"/>
              </a:solidFill>
              <a:latin typeface="Gill Sans" pitchFamily="96"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26</a:t>
            </a:fld>
            <a:endParaRPr lang="en-US"/>
          </a:p>
        </p:txBody>
      </p:sp>
    </p:spTree>
    <p:extLst>
      <p:ext uri="{BB962C8B-B14F-4D97-AF65-F5344CB8AC3E}">
        <p14:creationId xmlns:p14="http://schemas.microsoft.com/office/powerpoint/2010/main" val="63295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p:cNvSpPr>
          <p:nvPr>
            <p:ph type="body" idx="1"/>
          </p:nvPr>
        </p:nvSpPr>
        <p:spPr>
          <a:xfrm>
            <a:off x="931863" y="4403725"/>
            <a:ext cx="5133975" cy="4171950"/>
          </a:xfrm>
          <a:noFill/>
          <a:ln w="9525"/>
        </p:spPr>
        <p:txBody>
          <a:bodyPr/>
          <a:lstStyle/>
          <a:p>
            <a:pPr eaLnBrk="1" hangingPunct="1"/>
            <a:endParaRPr lang="en-US" dirty="0"/>
          </a:p>
        </p:txBody>
      </p:sp>
    </p:spTree>
    <p:extLst>
      <p:ext uri="{BB962C8B-B14F-4D97-AF65-F5344CB8AC3E}">
        <p14:creationId xmlns:p14="http://schemas.microsoft.com/office/powerpoint/2010/main" val="383663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it’s time to deal with power plants, the biggest source</a:t>
            </a:r>
            <a:r>
              <a:rPr lang="en-US" baseline="0" dirty="0"/>
              <a:t> of carbon pollution. </a:t>
            </a:r>
            <a:endParaRPr lang="en-US" dirty="0"/>
          </a:p>
        </p:txBody>
      </p:sp>
      <p:sp>
        <p:nvSpPr>
          <p:cNvPr id="4" name="Slide Number Placeholder 3"/>
          <p:cNvSpPr>
            <a:spLocks noGrp="1"/>
          </p:cNvSpPr>
          <p:nvPr>
            <p:ph type="sldNum" sz="quarter" idx="10"/>
          </p:nvPr>
        </p:nvSpPr>
        <p:spPr/>
        <p:txBody>
          <a:bodyPr/>
          <a:lstStyle/>
          <a:p>
            <a:fld id="{525422F8-2400-4EFF-B652-3E0594845A57}" type="slidenum">
              <a:rPr lang="en-US" smtClean="0"/>
              <a:t>30</a:t>
            </a:fld>
            <a:endParaRPr lang="en-US" dirty="0"/>
          </a:p>
        </p:txBody>
      </p:sp>
    </p:spTree>
    <p:extLst>
      <p:ext uri="{BB962C8B-B14F-4D97-AF65-F5344CB8AC3E}">
        <p14:creationId xmlns:p14="http://schemas.microsoft.com/office/powerpoint/2010/main" val="115774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92213" y="701675"/>
            <a:ext cx="4618037" cy="3463925"/>
          </a:xfrm>
          <a:ln/>
        </p:spPr>
      </p:sp>
      <p:sp>
        <p:nvSpPr>
          <p:cNvPr id="33795" name="Rectangle 3"/>
          <p:cNvSpPr>
            <a:spLocks noGrp="1"/>
          </p:cNvSpPr>
          <p:nvPr>
            <p:ph type="body" idx="1"/>
          </p:nvPr>
        </p:nvSpPr>
        <p:spPr>
          <a:xfrm>
            <a:off x="930377" y="4402457"/>
            <a:ext cx="5132176" cy="4170998"/>
          </a:xfrm>
          <a:noFill/>
          <a:ln w="9525"/>
        </p:spPr>
        <p:txBody>
          <a:bodyPr/>
          <a:lstStyle/>
          <a:p>
            <a:pPr eaLnBrk="1" hangingPunct="1"/>
            <a:endParaRPr lang="en-US" dirty="0">
              <a:latin typeface="Gill Sans"/>
            </a:endParaRPr>
          </a:p>
        </p:txBody>
      </p:sp>
    </p:spTree>
    <p:extLst>
      <p:ext uri="{BB962C8B-B14F-4D97-AF65-F5344CB8AC3E}">
        <p14:creationId xmlns:p14="http://schemas.microsoft.com/office/powerpoint/2010/main" val="261550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p:cNvSpPr>
          <p:nvPr>
            <p:ph type="body" idx="1"/>
          </p:nvPr>
        </p:nvSpPr>
        <p:spPr>
          <a:xfrm>
            <a:off x="931863" y="4403725"/>
            <a:ext cx="5133975" cy="4171950"/>
          </a:xfrm>
          <a:noFill/>
          <a:ln w="9525"/>
        </p:spPr>
        <p:txBody>
          <a:bodyPr/>
          <a:lstStyle/>
          <a:p>
            <a:pPr eaLnBrk="1" hangingPunct="1"/>
            <a:r>
              <a:rPr lang="en-US" dirty="0"/>
              <a:t>…where there are numerous cost-effective and lower-carbon alternatives to coal-fired electricity generation </a:t>
            </a:r>
          </a:p>
        </p:txBody>
      </p:sp>
    </p:spTree>
    <p:extLst>
      <p:ext uri="{BB962C8B-B14F-4D97-AF65-F5344CB8AC3E}">
        <p14:creationId xmlns:p14="http://schemas.microsoft.com/office/powerpoint/2010/main" val="206170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p:cNvSpPr>
          <p:nvPr>
            <p:ph type="body" idx="1"/>
          </p:nvPr>
        </p:nvSpPr>
        <p:spPr>
          <a:xfrm>
            <a:off x="931863" y="4403725"/>
            <a:ext cx="5133975" cy="4171950"/>
          </a:xfrm>
          <a:noFill/>
          <a:ln w="9525"/>
        </p:spPr>
        <p:txBody>
          <a:bodyPr/>
          <a:lstStyle/>
          <a:p>
            <a:pPr eaLnBrk="1" hangingPunct="1"/>
            <a:endParaRPr lang="en-US" dirty="0"/>
          </a:p>
        </p:txBody>
      </p:sp>
    </p:spTree>
    <p:extLst>
      <p:ext uri="{BB962C8B-B14F-4D97-AF65-F5344CB8AC3E}">
        <p14:creationId xmlns:p14="http://schemas.microsoft.com/office/powerpoint/2010/main" val="206170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The decline was limited primarily to Appalachia initially, but recently the Western region, like the Powder River Basin, has not been immune. </a:t>
            </a:r>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5</a:t>
            </a:fld>
            <a:endParaRPr lang="en-US"/>
          </a:p>
        </p:txBody>
      </p:sp>
    </p:spTree>
    <p:extLst>
      <p:ext uri="{BB962C8B-B14F-4D97-AF65-F5344CB8AC3E}">
        <p14:creationId xmlns:p14="http://schemas.microsoft.com/office/powerpoint/2010/main" val="304773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6</a:t>
            </a:fld>
            <a:endParaRPr lang="en-US"/>
          </a:p>
        </p:txBody>
      </p:sp>
    </p:spTree>
    <p:extLst>
      <p:ext uri="{BB962C8B-B14F-4D97-AF65-F5344CB8AC3E}">
        <p14:creationId xmlns:p14="http://schemas.microsoft.com/office/powerpoint/2010/main" val="304773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Coal isn’t the leading source of US electricity that it was in the early 2000s.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But the US still produces a lot of coal: about 700 million tons of coal per year makes us the worlds 2</a:t>
            </a:r>
            <a:r>
              <a:rPr lang="en-US" baseline="30000" dirty="0"/>
              <a:t>nd </a:t>
            </a:r>
            <a:r>
              <a:rPr lang="en-US" dirty="0"/>
              <a:t> or 3</a:t>
            </a:r>
            <a:r>
              <a:rPr lang="en-US" baseline="30000" dirty="0"/>
              <a:t>rd</a:t>
            </a:r>
            <a:r>
              <a:rPr lang="en-US" dirty="0"/>
              <a:t> largest producer behind China.</a:t>
            </a:r>
          </a:p>
          <a:p>
            <a:r>
              <a:rPr lang="en-US" dirty="0"/>
              <a:t>Over 90% of all US coal used is in the power sector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Coal production has fallen rapidly since 2007</a:t>
            </a:r>
          </a:p>
        </p:txBody>
      </p:sp>
      <p:sp>
        <p:nvSpPr>
          <p:cNvPr id="4" name="Slide Number Placeholder 3"/>
          <p:cNvSpPr>
            <a:spLocks noGrp="1"/>
          </p:cNvSpPr>
          <p:nvPr>
            <p:ph type="sldNum" sz="quarter" idx="5"/>
          </p:nvPr>
        </p:nvSpPr>
        <p:spPr/>
        <p:txBody>
          <a:bodyPr/>
          <a:lstStyle/>
          <a:p>
            <a:pPr>
              <a:defRPr/>
            </a:pPr>
            <a:fld id="{9A89E659-F204-4B83-8D1B-1F4817ECEE2C}" type="slidenum">
              <a:rPr lang="en-US" smtClean="0"/>
              <a:pPr>
                <a:defRPr/>
              </a:pPr>
              <a:t>7</a:t>
            </a:fld>
            <a:endParaRPr lang="en-US"/>
          </a:p>
        </p:txBody>
      </p:sp>
    </p:spTree>
    <p:extLst>
      <p:ext uri="{BB962C8B-B14F-4D97-AF65-F5344CB8AC3E}">
        <p14:creationId xmlns:p14="http://schemas.microsoft.com/office/powerpoint/2010/main" val="304773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p:cNvSpPr>
          <p:nvPr>
            <p:ph type="body" idx="1"/>
          </p:nvPr>
        </p:nvSpPr>
        <p:spPr>
          <a:xfrm>
            <a:off x="931863" y="4403725"/>
            <a:ext cx="5133975" cy="4171950"/>
          </a:xfrm>
          <a:noFill/>
          <a:ln w="9525"/>
        </p:spPr>
        <p:txBody>
          <a:bodyPr/>
          <a:lstStyle/>
          <a:p>
            <a:pPr eaLnBrk="1" hangingPunct="1"/>
            <a:r>
              <a:rPr lang="en-US" sz="1200" b="0" i="0" u="none" strike="noStrike" kern="1200" baseline="0" dirty="0">
                <a:solidFill>
                  <a:schemeClr val="tx1"/>
                </a:solidFill>
                <a:latin typeface="Gill Sans" pitchFamily="96" charset="0"/>
                <a:ea typeface="+mn-ea"/>
                <a:cs typeface="+mn-cs"/>
              </a:rPr>
              <a:t>…and the predominant cause of the decline was the fall of natural gas prices.  </a:t>
            </a:r>
          </a:p>
          <a:p>
            <a:pPr marL="0" indent="0" eaLnBrk="1" hangingPunct="1">
              <a:buFont typeface="Arial" panose="020B0604020202020204" pitchFamily="34" charset="0"/>
              <a:buNone/>
            </a:pPr>
            <a:endParaRPr lang="en-US" sz="1200" b="0" i="0" u="none" strike="noStrike" kern="1200" baseline="0" dirty="0">
              <a:solidFill>
                <a:schemeClr val="tx1"/>
              </a:solidFill>
              <a:latin typeface="Gill Sans" pitchFamily="96" charset="0"/>
              <a:ea typeface="+mn-ea"/>
              <a:cs typeface="+mn-cs"/>
            </a:endParaRPr>
          </a:p>
          <a:p>
            <a:pPr marL="0" indent="0" eaLnBrk="1" hangingPunct="1">
              <a:buFont typeface="Arial" panose="020B0604020202020204" pitchFamily="34" charset="0"/>
              <a:buNone/>
            </a:pPr>
            <a:r>
              <a:rPr lang="en-US" sz="1200" b="0" i="0" u="none" strike="noStrike" kern="1200" baseline="0" dirty="0">
                <a:solidFill>
                  <a:schemeClr val="tx1"/>
                </a:solidFill>
                <a:latin typeface="Gill Sans" pitchFamily="96" charset="0"/>
                <a:ea typeface="+mn-ea"/>
                <a:cs typeface="+mn-cs"/>
              </a:rPr>
              <a:t>Because it was mostly market forces, that means it’s not certain that fall will continue, and it also means that looking backward, this idea that the government is killing coal is mostly nonsense. </a:t>
            </a:r>
          </a:p>
          <a:p>
            <a:pPr marL="0" indent="0" eaLnBrk="1" hangingPunct="1">
              <a:buFont typeface="Arial" panose="020B0604020202020204" pitchFamily="34" charset="0"/>
              <a:buNone/>
            </a:pPr>
            <a:endParaRPr lang="en-US" sz="1200" b="0" i="0" u="none" strike="noStrike" kern="1200" baseline="0" dirty="0">
              <a:solidFill>
                <a:schemeClr val="tx1"/>
              </a:solidFill>
              <a:latin typeface="Gill Sans" pitchFamily="96" charset="0"/>
              <a:ea typeface="+mn-ea"/>
              <a:cs typeface="+mn-cs"/>
            </a:endParaRPr>
          </a:p>
          <a:p>
            <a:pPr marL="0" indent="0" eaLnBrk="1" hangingPunct="1">
              <a:buFont typeface="Arial" panose="020B0604020202020204" pitchFamily="34" charset="0"/>
              <a:buNone/>
            </a:pPr>
            <a:r>
              <a:rPr lang="en-US" sz="1200" b="0" i="0" u="none" strike="noStrike" kern="1200" baseline="0" dirty="0">
                <a:solidFill>
                  <a:schemeClr val="tx1"/>
                </a:solidFill>
                <a:latin typeface="Gill Sans" pitchFamily="96" charset="0"/>
                <a:ea typeface="+mn-ea"/>
                <a:cs typeface="+mn-cs"/>
              </a:rPr>
              <a:t>However, looking forward is a different story…climate regulations are indeed an existential threat to the coal industry. </a:t>
            </a:r>
            <a:endParaRPr lang="en-US" dirty="0"/>
          </a:p>
        </p:txBody>
      </p:sp>
    </p:spTree>
    <p:extLst>
      <p:ext uri="{BB962C8B-B14F-4D97-AF65-F5344CB8AC3E}">
        <p14:creationId xmlns:p14="http://schemas.microsoft.com/office/powerpoint/2010/main" val="206170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857250"/>
            <a:ext cx="1838325"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857250"/>
            <a:ext cx="5367337"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1036638"/>
          </a:xfrm>
        </p:spPr>
        <p:txBody>
          <a:bodyPr/>
          <a:lstStyle/>
          <a:p>
            <a:r>
              <a:rPr lang="en-US"/>
              <a:t>Click to edit Master title style</a:t>
            </a:r>
          </a:p>
        </p:txBody>
      </p:sp>
      <p:sp>
        <p:nvSpPr>
          <p:cNvPr id="3" name="Text Placeholder 2"/>
          <p:cNvSpPr>
            <a:spLocks noGrp="1"/>
          </p:cNvSpPr>
          <p:nvPr>
            <p:ph type="body" sz="half" idx="1"/>
          </p:nvPr>
        </p:nvSpPr>
        <p:spPr>
          <a:xfrm>
            <a:off x="893763" y="1946275"/>
            <a:ext cx="3602037"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46275"/>
            <a:ext cx="3603625" cy="4019550"/>
          </a:xfrm>
        </p:spPr>
        <p:txBody>
          <a:bodyPr/>
          <a:lstStyle/>
          <a:p>
            <a:pPr lvl="0"/>
            <a:endParaRPr lang="en-US" noProof="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1036638"/>
          </a:xfrm>
        </p:spPr>
        <p:txBody>
          <a:bodyPr/>
          <a:lstStyle/>
          <a:p>
            <a:r>
              <a:rPr lang="en-US"/>
              <a:t>Click to edit Master title style</a:t>
            </a:r>
          </a:p>
        </p:txBody>
      </p:sp>
      <p:sp>
        <p:nvSpPr>
          <p:cNvPr id="3" name="Chart Placeholder 2"/>
          <p:cNvSpPr>
            <a:spLocks noGrp="1"/>
          </p:cNvSpPr>
          <p:nvPr>
            <p:ph type="chart" idx="1"/>
          </p:nvPr>
        </p:nvSpPr>
        <p:spPr>
          <a:xfrm>
            <a:off x="893763" y="1946275"/>
            <a:ext cx="7358062" cy="4019550"/>
          </a:xfrm>
        </p:spPr>
        <p:txBody>
          <a:bodyPr/>
          <a:lstStyle/>
          <a:p>
            <a:pPr lvl="0"/>
            <a:endParaRPr lang="en-US" noProof="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24628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6145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50429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4037013"/>
            <a:ext cx="3602037"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037013"/>
            <a:ext cx="3603625"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3532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3124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3185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1183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51227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55203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1241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652588"/>
            <a:ext cx="1838325" cy="3848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1652588"/>
            <a:ext cx="5367337" cy="3848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406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1946275"/>
            <a:ext cx="3602037"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46275"/>
            <a:ext cx="3603625"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893763" y="857250"/>
            <a:ext cx="7358062"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4099" name="Rectangle 2"/>
          <p:cNvSpPr>
            <a:spLocks noGrp="1" noChangeArrowheads="1"/>
          </p:cNvSpPr>
          <p:nvPr>
            <p:ph type="body" idx="1"/>
          </p:nvPr>
        </p:nvSpPr>
        <p:spPr bwMode="auto">
          <a:xfrm>
            <a:off x="893763" y="1946275"/>
            <a:ext cx="7358062"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911225" y="374650"/>
            <a:ext cx="8232775"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a:p>
        </p:txBody>
      </p:sp>
      <p:sp>
        <p:nvSpPr>
          <p:cNvPr id="2057" name="Text Box 9"/>
          <p:cNvSpPr txBox="1">
            <a:spLocks/>
          </p:cNvSpPr>
          <p:nvPr/>
        </p:nvSpPr>
        <p:spPr bwMode="auto">
          <a:xfrm>
            <a:off x="7929563" y="493713"/>
            <a:ext cx="374650" cy="214312"/>
          </a:xfrm>
          <a:prstGeom prst="rect">
            <a:avLst/>
          </a:prstGeom>
          <a:noFill/>
          <a:ln w="25400">
            <a:noFill/>
            <a:miter lim="800000"/>
            <a:headEnd/>
            <a:tailEnd/>
          </a:ln>
          <a:effectLst/>
        </p:spPr>
        <p:txBody>
          <a:bodyPr lIns="64255" tIns="32126" rIns="64255" bIns="32126">
            <a:spAutoFit/>
          </a:bodyPr>
          <a:lstStyle/>
          <a:p>
            <a:pPr algn="r" defTabSz="642938">
              <a:spcBef>
                <a:spcPct val="50000"/>
              </a:spcBef>
              <a:defRPr/>
            </a:pPr>
            <a:fld id="{2557F077-F8F1-4D9A-B7E7-F91B6DC9F9B9}" type="slidenum">
              <a:rPr lang="en-US" sz="1000">
                <a:solidFill>
                  <a:schemeClr val="bg1"/>
                </a:solidFill>
                <a:latin typeface="Calibri" pitchFamily="34" charset="0"/>
                <a:ea typeface="ヒラギノ角ゴ Pro W3" pitchFamily="96" charset="-128"/>
              </a:rPr>
              <a:pPr algn="r" defTabSz="642938">
                <a:spcBef>
                  <a:spcPct val="50000"/>
                </a:spcBef>
                <a:defRPr/>
              </a:pPr>
              <a:t>‹#›</a:t>
            </a:fld>
            <a:endParaRPr lang="en-US" sz="1000">
              <a:solidFill>
                <a:schemeClr val="bg1"/>
              </a:solidFill>
              <a:latin typeface="Calibri" pitchFamily="34" charset="0"/>
              <a:ea typeface="ヒラギノ角ゴ Pro W3" pitchFamily="96" charset="-128"/>
            </a:endParaRPr>
          </a:p>
        </p:txBody>
      </p:sp>
      <p:pic>
        <p:nvPicPr>
          <p:cNvPr id="4102" name="Picture 10" descr="BROOKINGS_REV"/>
          <p:cNvPicPr>
            <a:picLocks noChangeAspect="1" noChangeArrowheads="1"/>
          </p:cNvPicPr>
          <p:nvPr/>
        </p:nvPicPr>
        <p:blipFill>
          <a:blip r:embed="rId15" cstate="print"/>
          <a:srcRect/>
          <a:stretch>
            <a:fillRect/>
          </a:stretch>
        </p:blipFill>
        <p:spPr bwMode="auto">
          <a:xfrm>
            <a:off x="1089025" y="522288"/>
            <a:ext cx="1389063" cy="174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ftr="0" dt="0"/>
  <p:txStyles>
    <p:title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p:titleStyle>
    <p:bodyStyle>
      <a:lvl1pPr marL="588963" indent="-401638" algn="l" defTabSz="642938" rtl="0" eaLnBrk="0" fontAlgn="base" hangingPunct="0">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700" indent="-401638" algn="l" defTabSz="642938" rtl="0" eaLnBrk="0" fontAlgn="base" hangingPunct="0">
        <a:spcBef>
          <a:spcPts val="900"/>
        </a:spcBef>
        <a:spcAft>
          <a:spcPct val="0"/>
        </a:spcAft>
        <a:buClr>
          <a:srgbClr val="295582"/>
        </a:buClr>
        <a:buChar char="»"/>
        <a:defRPr sz="2400">
          <a:solidFill>
            <a:srgbClr val="666666"/>
          </a:solidFill>
          <a:latin typeface="+mn-lt"/>
          <a:ea typeface="+mn-ea"/>
        </a:defRPr>
      </a:lvl2pPr>
      <a:lvl3pPr marL="1214438" indent="-401638" algn="l" defTabSz="642938" rtl="0" eaLnBrk="0" fontAlgn="base" hangingPunct="0">
        <a:spcBef>
          <a:spcPct val="0"/>
        </a:spcBef>
        <a:spcAft>
          <a:spcPct val="0"/>
        </a:spcAft>
        <a:buClr>
          <a:srgbClr val="295582"/>
        </a:buClr>
        <a:buChar char="–"/>
        <a:defRPr sz="2400">
          <a:solidFill>
            <a:srgbClr val="666666"/>
          </a:solidFill>
          <a:latin typeface="+mn-lt"/>
          <a:ea typeface="+mn-ea"/>
        </a:defRPr>
      </a:lvl3pPr>
      <a:lvl4pPr marL="1527175" indent="-401638" algn="l" defTabSz="642938" rtl="0" eaLnBrk="0" fontAlgn="base" hangingPunct="0">
        <a:spcBef>
          <a:spcPts val="900"/>
        </a:spcBef>
        <a:spcAft>
          <a:spcPct val="0"/>
        </a:spcAft>
        <a:buClr>
          <a:srgbClr val="295582"/>
        </a:buClr>
        <a:buChar char="›"/>
        <a:defRPr sz="2400">
          <a:solidFill>
            <a:srgbClr val="666666"/>
          </a:solidFill>
          <a:latin typeface="+mn-lt"/>
          <a:ea typeface="+mn-ea"/>
        </a:defRPr>
      </a:lvl4pPr>
      <a:lvl5pPr marL="1839913" indent="-401638" algn="l" defTabSz="642938" rtl="0" eaLnBrk="0" fontAlgn="base" hangingPunct="0">
        <a:spcBef>
          <a:spcPts val="1688"/>
        </a:spcBef>
        <a:spcAft>
          <a:spcPct val="0"/>
        </a:spcAft>
        <a:buClr>
          <a:srgbClr val="295582"/>
        </a:buClr>
        <a:buFont typeface="Times" pitchFamily="18" charset="0"/>
        <a:buChar char="•"/>
        <a:defRPr sz="2400">
          <a:solidFill>
            <a:srgbClr val="666666"/>
          </a:solidFill>
          <a:latin typeface="+mn-lt"/>
          <a:ea typeface="+mn-ea"/>
        </a:defRPr>
      </a:lvl5pPr>
      <a:lvl6pPr marL="22971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6pPr>
      <a:lvl7pPr marL="27543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7pPr>
      <a:lvl8pPr marL="32115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8pPr>
      <a:lvl9pPr marL="36687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83868"/>
            </a:gs>
            <a:gs pos="100000">
              <a:srgbClr val="295582"/>
            </a:gs>
          </a:gsLst>
          <a:lin ang="5400000" scaled="1"/>
        </a:gra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93763" y="1652588"/>
            <a:ext cx="7358062" cy="2320925"/>
          </a:xfrm>
          <a:prstGeom prst="rect">
            <a:avLst/>
          </a:prstGeom>
          <a:noFill/>
          <a:ln w="12700">
            <a:noFill/>
            <a:miter lim="800000"/>
            <a:headEnd/>
            <a:tailEnd/>
          </a:ln>
        </p:spPr>
        <p:txBody>
          <a:bodyPr vert="horz" wrap="square" lIns="35695" tIns="35695" rIns="35695" bIns="35695" numCol="1" anchor="b" anchorCtr="0" compatLnSpc="1">
            <a:prstTxWarp prst="textNoShape">
              <a:avLst/>
            </a:prstTxWarp>
          </a:bodyPr>
          <a:lstStyle/>
          <a:p>
            <a:pPr lvl="0"/>
            <a:r>
              <a:rPr lang="en-US">
                <a:sym typeface="Georgia" pitchFamily="18" charset="0"/>
              </a:rPr>
              <a:t>Click to edit Master title style</a:t>
            </a:r>
          </a:p>
        </p:txBody>
      </p:sp>
      <p:sp>
        <p:nvSpPr>
          <p:cNvPr id="3075" name="Rectangle 2"/>
          <p:cNvSpPr>
            <a:spLocks noGrp="1" noChangeArrowheads="1"/>
          </p:cNvSpPr>
          <p:nvPr>
            <p:ph type="body" idx="1"/>
          </p:nvPr>
        </p:nvSpPr>
        <p:spPr bwMode="auto">
          <a:xfrm>
            <a:off x="893763" y="4037013"/>
            <a:ext cx="7358062" cy="1463675"/>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sym typeface="Calibri" pitchFamily="34" charset="0"/>
              </a:rPr>
              <a:t>Click to edit Master text styles</a:t>
            </a:r>
          </a:p>
          <a:p>
            <a:pPr lvl="1"/>
            <a:r>
              <a:rPr lang="en-US">
                <a:sym typeface="Calibri" pitchFamily="34" charset="0"/>
              </a:rPr>
              <a:t>Second level</a:t>
            </a:r>
          </a:p>
          <a:p>
            <a:pPr lvl="2"/>
            <a:r>
              <a:rPr lang="en-US">
                <a:sym typeface="Calibri" pitchFamily="34" charset="0"/>
              </a:rPr>
              <a:t>Third level</a:t>
            </a:r>
          </a:p>
          <a:p>
            <a:pPr lvl="3"/>
            <a:r>
              <a:rPr lang="en-US">
                <a:sym typeface="Calibri" pitchFamily="34" charset="0"/>
              </a:rPr>
              <a:t>Fourth level</a:t>
            </a:r>
          </a:p>
          <a:p>
            <a:pPr lvl="4"/>
            <a:r>
              <a:rPr lang="en-US">
                <a:sym typeface="Calibri" pitchFamily="34" charset="0"/>
              </a:rPr>
              <a:t>Fifth level</a:t>
            </a:r>
          </a:p>
        </p:txBody>
      </p:sp>
      <p:sp>
        <p:nvSpPr>
          <p:cNvPr id="1027" name="Line 3"/>
          <p:cNvSpPr>
            <a:spLocks noChangeShapeType="1"/>
          </p:cNvSpPr>
          <p:nvPr/>
        </p:nvSpPr>
        <p:spPr bwMode="auto">
          <a:xfrm>
            <a:off x="874713" y="3929063"/>
            <a:ext cx="7394575" cy="0"/>
          </a:xfrm>
          <a:prstGeom prst="line">
            <a:avLst/>
          </a:prstGeom>
          <a:noFill/>
          <a:ln w="9525">
            <a:solidFill>
              <a:srgbClr val="FFFFFF">
                <a:alpha val="50000"/>
              </a:srgbClr>
            </a:solidFill>
            <a:round/>
            <a:headEnd/>
            <a:tailEnd/>
          </a:ln>
        </p:spPr>
        <p:txBody>
          <a:bodyPr/>
          <a:lstStyle/>
          <a:p>
            <a:pPr>
              <a:defRPr/>
            </a:pPr>
            <a:endParaRPr lang="en-US"/>
          </a:p>
        </p:txBody>
      </p:sp>
      <p:pic>
        <p:nvPicPr>
          <p:cNvPr id="3077" name="Picture 10" descr="BROOKINGS_qii"/>
          <p:cNvPicPr>
            <a:picLocks noChangeAspect="1" noChangeArrowheads="1"/>
          </p:cNvPicPr>
          <p:nvPr/>
        </p:nvPicPr>
        <p:blipFill>
          <a:blip r:embed="rId13" cstate="print"/>
          <a:srcRect/>
          <a:stretch>
            <a:fillRect/>
          </a:stretch>
        </p:blipFill>
        <p:spPr bwMode="auto">
          <a:xfrm>
            <a:off x="928688" y="857250"/>
            <a:ext cx="3830637" cy="379413"/>
          </a:xfrm>
          <a:prstGeom prst="rect">
            <a:avLst/>
          </a:prstGeom>
          <a:noFill/>
          <a:ln w="9525">
            <a:noFill/>
            <a:miter lim="800000"/>
            <a:headEnd/>
            <a:tailEnd/>
          </a:ln>
        </p:spPr>
      </p:pic>
    </p:spTree>
    <p:extLst>
      <p:ext uri="{BB962C8B-B14F-4D97-AF65-F5344CB8AC3E}">
        <p14:creationId xmlns:p14="http://schemas.microsoft.com/office/powerpoint/2010/main" val="21068814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ftr="0" dt="0"/>
  <p:txStyles>
    <p:titleStyle>
      <a:lvl1pPr algn="l" defTabSz="642938" rtl="0" eaLnBrk="0" fontAlgn="base" hangingPunct="0">
        <a:spcBef>
          <a:spcPct val="0"/>
        </a:spcBef>
        <a:spcAft>
          <a:spcPct val="0"/>
        </a:spcAft>
        <a:defRPr sz="4500">
          <a:solidFill>
            <a:srgbClr val="FFFFFF"/>
          </a:solidFill>
          <a:latin typeface="+mj-lt"/>
          <a:ea typeface="+mj-ea"/>
          <a:cs typeface="+mj-cs"/>
          <a:sym typeface="Georgia" pitchFamily="18" charset="0"/>
        </a:defRPr>
      </a:lvl1pPr>
      <a:lvl2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p:titleStyle>
    <p:bodyStyle>
      <a:lvl1pPr marL="342900" indent="-342900" algn="l" defTabSz="642938" rtl="0" eaLnBrk="0" fontAlgn="base" hangingPunct="0">
        <a:lnSpc>
          <a:spcPct val="120000"/>
        </a:lnSpc>
        <a:spcBef>
          <a:spcPct val="0"/>
        </a:spcBef>
        <a:spcAft>
          <a:spcPct val="0"/>
        </a:spcAft>
        <a:defRPr sz="1300">
          <a:solidFill>
            <a:srgbClr val="FFFFFF"/>
          </a:solidFill>
          <a:latin typeface="+mn-lt"/>
          <a:ea typeface="+mn-ea"/>
          <a:cs typeface="+mn-cs"/>
          <a:sym typeface="Calibri" pitchFamily="34" charset="0"/>
        </a:defRPr>
      </a:lvl1pPr>
      <a:lvl2pPr marL="742950" indent="-28575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2pPr>
      <a:lvl3pPr marL="11430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3pPr>
      <a:lvl4pPr marL="16002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4pPr>
      <a:lvl5pPr marL="20574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5pPr>
      <a:lvl6pPr marL="4572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6pPr>
      <a:lvl7pPr marL="9144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7pPr>
      <a:lvl8pPr marL="13716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8pPr>
      <a:lvl9pPr marL="18288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orldscientific.com/toc/cce/09/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eefa.org/wp-content/uploads/2020/03/US-Coal-Outlook-2020_March-2020.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rookings.edu/research/the-risk-of-fiscal-collapse-in-coal-reliant-communitie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congress.gov/bill/116th-congress/house-bill/3966/text?q=%7b%22search%22:%5b%22congressId:116+AND+billStatus:\%22Introduced\%22%22%5d%7d&amp;r=125&amp;s=8" TargetMode="External"/><Relationship Id="rId3" Type="http://schemas.openxmlformats.org/officeDocument/2006/relationships/hyperlink" Target="https://www.congress.gov/bill/116th-congress/house-bill/763" TargetMode="External"/><Relationship Id="rId7" Type="http://schemas.openxmlformats.org/officeDocument/2006/relationships/hyperlink" Target="https://www.congress.gov/bill/116th-congress/house-bill/4058/text?q=%7b%22search%22:%5b%22congressId:116+AND+billStatus:\%22Introduced\%22%22%5d%7d&amp;r=33&amp;s=10"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congress.gov/bill/116th-congress/senate-bill/2284/text?q=%7b%22search%22:%5b%22congressId:116+AND+billStatus:\%22Introduced\%22%22%5d%7d&amp;r=18&amp;s=4" TargetMode="External"/><Relationship Id="rId5" Type="http://schemas.openxmlformats.org/officeDocument/2006/relationships/hyperlink" Target="https://www.congress.gov/bill/116th-congress/senate-bill/1128" TargetMode="External"/><Relationship Id="rId10" Type="http://schemas.openxmlformats.org/officeDocument/2006/relationships/hyperlink" Target="https://www.congress.gov/bill/116th-congress/house-bill/4520?r=1&amp;s=1" TargetMode="External"/><Relationship Id="rId4" Type="http://schemas.openxmlformats.org/officeDocument/2006/relationships/hyperlink" Target="https://www.congress.gov/bill/116th-congress/senate-bill/940?q=%7b%22search%22:%5b%22Healthy+Climate+and+Family+Security+Act+of+2019%22%5d%7d&amp;s=3&amp;r=1" TargetMode="External"/><Relationship Id="rId9" Type="http://schemas.openxmlformats.org/officeDocument/2006/relationships/hyperlink" Target="https://www.congress.gov/bill/116th-congress/house-bill/4142?q=%7b%22search%22:%5b%22america+wins+act%22%5d%7d&amp;s=2&amp;r=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9126" y="1954031"/>
            <a:ext cx="7901796" cy="1261403"/>
          </a:xfrm>
        </p:spPr>
        <p:txBody>
          <a:bodyPr/>
          <a:lstStyle/>
          <a:p>
            <a:pPr algn="ctr" eaLnBrk="1" hangingPunct="1"/>
            <a:r>
              <a:rPr lang="en-US" sz="4000" dirty="0">
                <a:solidFill>
                  <a:schemeClr val="bg1"/>
                </a:solidFill>
              </a:rPr>
              <a:t>Revenue at Risk </a:t>
            </a:r>
            <a:br>
              <a:rPr lang="en-US" sz="4000" dirty="0">
                <a:solidFill>
                  <a:schemeClr val="bg1"/>
                </a:solidFill>
              </a:rPr>
            </a:br>
            <a:r>
              <a:rPr lang="en-US" sz="4000" dirty="0">
                <a:solidFill>
                  <a:schemeClr val="bg1"/>
                </a:solidFill>
              </a:rPr>
              <a:t>in Coal-Reliant Communities</a:t>
            </a:r>
          </a:p>
        </p:txBody>
      </p:sp>
      <p:sp>
        <p:nvSpPr>
          <p:cNvPr id="8" name="Rectangle 3">
            <a:extLst>
              <a:ext uri="{FF2B5EF4-FFF2-40B4-BE49-F238E27FC236}">
                <a16:creationId xmlns="" xmlns:a16="http://schemas.microsoft.com/office/drawing/2014/main" id="{D5FCB968-0392-49D9-8AFB-1B24037BAC25}"/>
              </a:ext>
            </a:extLst>
          </p:cNvPr>
          <p:cNvSpPr txBox="1">
            <a:spLocks noChangeArrowheads="1"/>
          </p:cNvSpPr>
          <p:nvPr/>
        </p:nvSpPr>
        <p:spPr bwMode="auto">
          <a:xfrm>
            <a:off x="247103" y="4037013"/>
            <a:ext cx="3263283" cy="205740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lvl1pPr marL="342900" indent="-342900" algn="l" defTabSz="642938" rtl="0" eaLnBrk="0" fontAlgn="base" hangingPunct="0">
              <a:lnSpc>
                <a:spcPct val="120000"/>
              </a:lnSpc>
              <a:spcBef>
                <a:spcPct val="0"/>
              </a:spcBef>
              <a:spcAft>
                <a:spcPct val="0"/>
              </a:spcAft>
              <a:defRPr sz="1300">
                <a:solidFill>
                  <a:srgbClr val="FFFFFF"/>
                </a:solidFill>
                <a:latin typeface="+mn-lt"/>
                <a:ea typeface="+mn-ea"/>
                <a:cs typeface="+mn-cs"/>
                <a:sym typeface="Calibri" pitchFamily="34" charset="0"/>
              </a:defRPr>
            </a:lvl1pPr>
            <a:lvl2pPr marL="742950" indent="-28575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2pPr>
            <a:lvl3pPr marL="11430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3pPr>
            <a:lvl4pPr marL="16002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4pPr>
            <a:lvl5pPr marL="20574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5pPr>
            <a:lvl6pPr marL="4572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6pPr>
            <a:lvl7pPr marL="9144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7pPr>
            <a:lvl8pPr marL="13716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8pPr>
            <a:lvl9pPr marL="18288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9pPr>
          </a:lstStyle>
          <a:p>
            <a:pPr marL="0" indent="0" eaLnBrk="1" hangingPunct="1">
              <a:lnSpc>
                <a:spcPct val="100000"/>
              </a:lnSpc>
            </a:pPr>
            <a:endParaRPr lang="en-US" sz="1200" kern="0" dirty="0">
              <a:solidFill>
                <a:schemeClr val="bg1"/>
              </a:solidFill>
            </a:endParaRPr>
          </a:p>
          <a:p>
            <a:pPr marL="0" indent="0" eaLnBrk="1" hangingPunct="1">
              <a:lnSpc>
                <a:spcPct val="100000"/>
              </a:lnSpc>
            </a:pPr>
            <a:r>
              <a:rPr lang="en-US" sz="2400" kern="0" dirty="0">
                <a:solidFill>
                  <a:schemeClr val="bg1"/>
                </a:solidFill>
              </a:rPr>
              <a:t>Adele C. Morris, Ph.D.</a:t>
            </a:r>
            <a:br>
              <a:rPr lang="en-US" sz="2400" kern="0" dirty="0">
                <a:solidFill>
                  <a:schemeClr val="bg1"/>
                </a:solidFill>
              </a:rPr>
            </a:br>
            <a:r>
              <a:rPr lang="en-US" sz="1600" kern="0" dirty="0">
                <a:solidFill>
                  <a:schemeClr val="bg1"/>
                </a:solidFill>
              </a:rPr>
              <a:t>Senior Fellow  </a:t>
            </a:r>
          </a:p>
          <a:p>
            <a:pPr marL="0" indent="0" eaLnBrk="1" hangingPunct="1">
              <a:lnSpc>
                <a:spcPct val="100000"/>
              </a:lnSpc>
            </a:pPr>
            <a:r>
              <a:rPr lang="en-US" sz="1600" kern="0" dirty="0">
                <a:solidFill>
                  <a:schemeClr val="bg1"/>
                </a:solidFill>
              </a:rPr>
              <a:t>Policy Director, Climate &amp; Energy Economics Project</a:t>
            </a:r>
          </a:p>
          <a:p>
            <a:pPr marL="0" indent="0" eaLnBrk="1" hangingPunct="1">
              <a:lnSpc>
                <a:spcPct val="100000"/>
              </a:lnSpc>
            </a:pPr>
            <a:r>
              <a:rPr lang="en-US" sz="1600" kern="0" dirty="0">
                <a:solidFill>
                  <a:schemeClr val="bg1"/>
                </a:solidFill>
              </a:rPr>
              <a:t>Brookings</a:t>
            </a:r>
            <a:endParaRPr lang="en-US" sz="2000" kern="0" dirty="0">
              <a:solidFill>
                <a:schemeClr val="bg1"/>
              </a:solidFill>
            </a:endParaRPr>
          </a:p>
          <a:p>
            <a:pPr marL="0" indent="0" eaLnBrk="1" hangingPunct="1">
              <a:lnSpc>
                <a:spcPct val="100000"/>
              </a:lnSpc>
            </a:pPr>
            <a:endParaRPr lang="en-US" sz="2400" kern="0" dirty="0">
              <a:solidFill>
                <a:schemeClr val="bg1"/>
              </a:solidFill>
            </a:endParaRPr>
          </a:p>
        </p:txBody>
      </p:sp>
      <p:sp>
        <p:nvSpPr>
          <p:cNvPr id="9" name="Rectangle 3">
            <a:extLst>
              <a:ext uri="{FF2B5EF4-FFF2-40B4-BE49-F238E27FC236}">
                <a16:creationId xmlns="" xmlns:a16="http://schemas.microsoft.com/office/drawing/2014/main" id="{EF4BEF4E-1E27-4DBF-B643-1625CECB1876}"/>
              </a:ext>
            </a:extLst>
          </p:cNvPr>
          <p:cNvSpPr txBox="1">
            <a:spLocks noChangeArrowheads="1"/>
          </p:cNvSpPr>
          <p:nvPr/>
        </p:nvSpPr>
        <p:spPr bwMode="auto">
          <a:xfrm>
            <a:off x="6397625" y="4037013"/>
            <a:ext cx="2858610" cy="205740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lvl1pPr marL="342900" indent="-342900" algn="l" defTabSz="642938" rtl="0" eaLnBrk="0" fontAlgn="base" hangingPunct="0">
              <a:lnSpc>
                <a:spcPct val="120000"/>
              </a:lnSpc>
              <a:spcBef>
                <a:spcPct val="0"/>
              </a:spcBef>
              <a:spcAft>
                <a:spcPct val="0"/>
              </a:spcAft>
              <a:defRPr sz="1300">
                <a:solidFill>
                  <a:srgbClr val="FFFFFF"/>
                </a:solidFill>
                <a:latin typeface="+mn-lt"/>
                <a:ea typeface="+mn-ea"/>
                <a:cs typeface="+mn-cs"/>
                <a:sym typeface="Calibri" pitchFamily="34" charset="0"/>
              </a:defRPr>
            </a:lvl1pPr>
            <a:lvl2pPr marL="742950" indent="-28575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2pPr>
            <a:lvl3pPr marL="11430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3pPr>
            <a:lvl4pPr marL="16002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4pPr>
            <a:lvl5pPr marL="20574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5pPr>
            <a:lvl6pPr marL="4572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6pPr>
            <a:lvl7pPr marL="9144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7pPr>
            <a:lvl8pPr marL="13716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8pPr>
            <a:lvl9pPr marL="18288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9pPr>
          </a:lstStyle>
          <a:p>
            <a:pPr marL="0" indent="0" eaLnBrk="1" hangingPunct="1">
              <a:lnSpc>
                <a:spcPct val="100000"/>
              </a:lnSpc>
            </a:pPr>
            <a:endParaRPr lang="en-US" sz="1200" kern="0" dirty="0">
              <a:solidFill>
                <a:schemeClr val="bg1"/>
              </a:solidFill>
            </a:endParaRPr>
          </a:p>
          <a:p>
            <a:pPr marL="0" indent="0" eaLnBrk="1" hangingPunct="1">
              <a:lnSpc>
                <a:spcPct val="100000"/>
              </a:lnSpc>
            </a:pPr>
            <a:r>
              <a:rPr lang="en-US" sz="2400" kern="0" dirty="0">
                <a:solidFill>
                  <a:schemeClr val="bg1"/>
                </a:solidFill>
              </a:rPr>
              <a:t>Siddhi Doshi</a:t>
            </a:r>
          </a:p>
          <a:p>
            <a:pPr marL="0" indent="0" eaLnBrk="1" hangingPunct="1">
              <a:lnSpc>
                <a:spcPct val="100000"/>
              </a:lnSpc>
            </a:pPr>
            <a:r>
              <a:rPr lang="en-US" sz="1600" kern="0" dirty="0">
                <a:solidFill>
                  <a:schemeClr val="bg1"/>
                </a:solidFill>
              </a:rPr>
              <a:t>Senior Research Assistant</a:t>
            </a:r>
          </a:p>
          <a:p>
            <a:pPr marL="0" indent="0" eaLnBrk="1" hangingPunct="1">
              <a:lnSpc>
                <a:spcPct val="100000"/>
              </a:lnSpc>
            </a:pPr>
            <a:r>
              <a:rPr lang="en-US" sz="1600" kern="0" dirty="0">
                <a:solidFill>
                  <a:schemeClr val="bg1"/>
                </a:solidFill>
              </a:rPr>
              <a:t>Brookings</a:t>
            </a:r>
          </a:p>
        </p:txBody>
      </p:sp>
      <p:pic>
        <p:nvPicPr>
          <p:cNvPr id="1026" name="Picture 10" descr="image001">
            <a:extLst>
              <a:ext uri="{FF2B5EF4-FFF2-40B4-BE49-F238E27FC236}">
                <a16:creationId xmlns="" xmlns:a16="http://schemas.microsoft.com/office/drawing/2014/main" id="{DB189CA6-8A2B-4867-A799-9B608034F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913" y="700279"/>
            <a:ext cx="3867070" cy="77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 xmlns:a16="http://schemas.microsoft.com/office/drawing/2014/main" id="{E1C994CC-0497-4939-BE9C-E71749E4B121}"/>
              </a:ext>
            </a:extLst>
          </p:cNvPr>
          <p:cNvSpPr txBox="1">
            <a:spLocks noChangeArrowheads="1"/>
          </p:cNvSpPr>
          <p:nvPr/>
        </p:nvSpPr>
        <p:spPr bwMode="auto">
          <a:xfrm>
            <a:off x="3265069" y="4037013"/>
            <a:ext cx="3263283" cy="205740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lvl1pPr marL="342900" indent="-342900" algn="l" defTabSz="642938" rtl="0" eaLnBrk="0" fontAlgn="base" hangingPunct="0">
              <a:lnSpc>
                <a:spcPct val="120000"/>
              </a:lnSpc>
              <a:spcBef>
                <a:spcPct val="0"/>
              </a:spcBef>
              <a:spcAft>
                <a:spcPct val="0"/>
              </a:spcAft>
              <a:defRPr sz="1300">
                <a:solidFill>
                  <a:srgbClr val="FFFFFF"/>
                </a:solidFill>
                <a:latin typeface="+mn-lt"/>
                <a:ea typeface="+mn-ea"/>
                <a:cs typeface="+mn-cs"/>
                <a:sym typeface="Calibri" pitchFamily="34" charset="0"/>
              </a:defRPr>
            </a:lvl1pPr>
            <a:lvl2pPr marL="742950" indent="-28575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2pPr>
            <a:lvl3pPr marL="11430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3pPr>
            <a:lvl4pPr marL="16002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4pPr>
            <a:lvl5pPr marL="2057400" indent="-228600" algn="l" defTabSz="642938" rtl="0" eaLnBrk="0" fontAlgn="base" hangingPunct="0">
              <a:lnSpc>
                <a:spcPct val="120000"/>
              </a:lnSpc>
              <a:spcBef>
                <a:spcPct val="0"/>
              </a:spcBef>
              <a:spcAft>
                <a:spcPct val="0"/>
              </a:spcAft>
              <a:defRPr sz="1300">
                <a:solidFill>
                  <a:srgbClr val="FFFFFF"/>
                </a:solidFill>
                <a:latin typeface="+mn-lt"/>
                <a:ea typeface="+mn-ea"/>
                <a:sym typeface="Calibri" pitchFamily="34" charset="0"/>
              </a:defRPr>
            </a:lvl5pPr>
            <a:lvl6pPr marL="4572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6pPr>
            <a:lvl7pPr marL="9144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7pPr>
            <a:lvl8pPr marL="13716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8pPr>
            <a:lvl9pPr marL="18288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9pPr>
          </a:lstStyle>
          <a:p>
            <a:pPr marL="0" indent="0" eaLnBrk="1" hangingPunct="1">
              <a:lnSpc>
                <a:spcPct val="100000"/>
              </a:lnSpc>
            </a:pPr>
            <a:endParaRPr lang="en-US" sz="1200" kern="0" dirty="0">
              <a:solidFill>
                <a:schemeClr val="bg1"/>
              </a:solidFill>
            </a:endParaRPr>
          </a:p>
          <a:p>
            <a:pPr marL="0" indent="0" eaLnBrk="1" hangingPunct="1">
              <a:lnSpc>
                <a:spcPct val="100000"/>
              </a:lnSpc>
            </a:pPr>
            <a:r>
              <a:rPr lang="en-US" sz="2400" kern="0" dirty="0">
                <a:solidFill>
                  <a:schemeClr val="bg1"/>
                </a:solidFill>
              </a:rPr>
              <a:t>Noah Kaufman, Ph.D.</a:t>
            </a:r>
            <a:br>
              <a:rPr lang="en-US" sz="2400" kern="0" dirty="0">
                <a:solidFill>
                  <a:schemeClr val="bg1"/>
                </a:solidFill>
              </a:rPr>
            </a:br>
            <a:r>
              <a:rPr lang="en-US" sz="1600" kern="0" dirty="0">
                <a:solidFill>
                  <a:schemeClr val="bg1"/>
                </a:solidFill>
              </a:rPr>
              <a:t>Research Scholar &amp; Director of </a:t>
            </a:r>
          </a:p>
          <a:p>
            <a:pPr marL="0" indent="0" eaLnBrk="1" hangingPunct="1">
              <a:lnSpc>
                <a:spcPct val="100000"/>
              </a:lnSpc>
            </a:pPr>
            <a:r>
              <a:rPr lang="en-US" sz="1600" kern="0" dirty="0">
                <a:solidFill>
                  <a:schemeClr val="bg1"/>
                </a:solidFill>
              </a:rPr>
              <a:t>Carbon Tax Research Initiative </a:t>
            </a:r>
          </a:p>
          <a:p>
            <a:pPr marL="0" indent="0" eaLnBrk="1" hangingPunct="1">
              <a:lnSpc>
                <a:spcPct val="100000"/>
              </a:lnSpc>
            </a:pPr>
            <a:r>
              <a:rPr lang="en-US" sz="1600" kern="0" dirty="0">
                <a:solidFill>
                  <a:schemeClr val="bg1"/>
                </a:solidFill>
              </a:rPr>
              <a:t>SIPA Center on Global Energy Policy Columbia University </a:t>
            </a:r>
          </a:p>
          <a:p>
            <a:pPr marL="0" indent="0" eaLnBrk="1" hangingPunct="1">
              <a:lnSpc>
                <a:spcPct val="100000"/>
              </a:lnSpc>
            </a:pPr>
            <a:endParaRPr lang="en-US" sz="2000" kern="0" dirty="0">
              <a:solidFill>
                <a:schemeClr val="bg1"/>
              </a:solidFill>
            </a:endParaRPr>
          </a:p>
          <a:p>
            <a:pPr marL="0" indent="0" eaLnBrk="1" hangingPunct="1">
              <a:lnSpc>
                <a:spcPct val="100000"/>
              </a:lnSpc>
            </a:pPr>
            <a:endParaRPr lang="en-US" sz="2400" kern="0" dirty="0">
              <a:solidFill>
                <a:schemeClr val="bg1"/>
              </a:solidFill>
            </a:endParaRPr>
          </a:p>
          <a:p>
            <a:pPr marL="0" indent="0" eaLnBrk="1" hangingPunct="1">
              <a:lnSpc>
                <a:spcPct val="100000"/>
              </a:lnSpc>
            </a:pPr>
            <a:r>
              <a:rPr lang="en-US" sz="2400" kern="0" dirty="0">
                <a:solidFill>
                  <a:schemeClr val="bg1"/>
                </a:solidFill>
              </a:rPr>
              <a:t>May 21, 2020</a:t>
            </a:r>
          </a:p>
        </p:txBody>
      </p:sp>
    </p:spTree>
    <p:extLst>
      <p:ext uri="{BB962C8B-B14F-4D97-AF65-F5344CB8AC3E}">
        <p14:creationId xmlns:p14="http://schemas.microsoft.com/office/powerpoint/2010/main" val="18364234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8687" y="457692"/>
            <a:ext cx="6081622" cy="641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3517" y="0"/>
            <a:ext cx="8643667" cy="785004"/>
          </a:xfrm>
        </p:spPr>
        <p:txBody>
          <a:bodyPr/>
          <a:lstStyle/>
          <a:p>
            <a:pPr algn="ctr"/>
            <a:r>
              <a:rPr lang="en-US" sz="3600" dirty="0"/>
              <a:t>Projections with no new climate policy</a:t>
            </a:r>
          </a:p>
        </p:txBody>
      </p:sp>
    </p:spTree>
    <p:extLst>
      <p:ext uri="{BB962C8B-B14F-4D97-AF65-F5344CB8AC3E}">
        <p14:creationId xmlns:p14="http://schemas.microsoft.com/office/powerpoint/2010/main" val="13988116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362854"/>
            <a:ext cx="8683517"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2800" kern="0" dirty="0">
                <a:solidFill>
                  <a:srgbClr val="003399"/>
                </a:solidFill>
              </a:rPr>
              <a:t>What happens to US coal production </a:t>
            </a:r>
          </a:p>
          <a:p>
            <a:pPr algn="ctr"/>
            <a:r>
              <a:rPr lang="en-US" sz="2800" kern="0" dirty="0">
                <a:solidFill>
                  <a:srgbClr val="003399"/>
                </a:solidFill>
              </a:rPr>
              <a:t>under climate policy?</a:t>
            </a:r>
          </a:p>
        </p:txBody>
      </p:sp>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238125" y="1382809"/>
            <a:ext cx="8683518" cy="5295249"/>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80963" indent="0">
              <a:lnSpc>
                <a:spcPct val="85000"/>
              </a:lnSpc>
              <a:spcBef>
                <a:spcPts val="0"/>
              </a:spcBef>
              <a:spcAft>
                <a:spcPts val="600"/>
              </a:spcAft>
              <a:buNone/>
            </a:pPr>
            <a:r>
              <a:rPr lang="en-US" sz="2400" dirty="0">
                <a:solidFill>
                  <a:schemeClr val="tx1"/>
                </a:solidFill>
                <a:ea typeface="Arial Narrow" charset="0"/>
                <a:cs typeface="Arial Narrow" charset="0"/>
              </a:rPr>
              <a:t>US Energy Information Administration’s Annual Energy Outlook (AEO 2018) modeled:</a:t>
            </a:r>
          </a:p>
          <a:p>
            <a:pPr marL="80963" indent="0">
              <a:lnSpc>
                <a:spcPct val="85000"/>
              </a:lnSpc>
              <a:spcBef>
                <a:spcPts val="0"/>
              </a:spcBef>
              <a:spcAft>
                <a:spcPts val="600"/>
              </a:spcAft>
              <a:buNone/>
            </a:pPr>
            <a:endParaRPr lang="en-US" sz="2400" dirty="0">
              <a:solidFill>
                <a:schemeClr val="tx1"/>
              </a:solidFill>
              <a:ea typeface="Arial Narrow" charset="0"/>
              <a:cs typeface="Arial Narrow" charset="0"/>
            </a:endParaRPr>
          </a:p>
          <a:p>
            <a:pPr marL="80963" indent="0">
              <a:lnSpc>
                <a:spcPct val="85000"/>
              </a:lnSpc>
              <a:spcBef>
                <a:spcPts val="0"/>
              </a:spcBef>
              <a:spcAft>
                <a:spcPts val="600"/>
              </a:spcAft>
              <a:buNone/>
            </a:pPr>
            <a:r>
              <a:rPr lang="en-US" sz="2400" dirty="0">
                <a:solidFill>
                  <a:schemeClr val="tx1"/>
                </a:solidFill>
                <a:ea typeface="Arial Narrow" charset="0"/>
                <a:cs typeface="Arial Narrow" charset="0"/>
              </a:rPr>
              <a:t>-- a price on CO</a:t>
            </a:r>
            <a:r>
              <a:rPr lang="en-US" sz="2400" baseline="-25000" dirty="0">
                <a:solidFill>
                  <a:schemeClr val="tx1"/>
                </a:solidFill>
                <a:ea typeface="Arial Narrow" charset="0"/>
                <a:cs typeface="Arial Narrow" charset="0"/>
              </a:rPr>
              <a:t>2</a:t>
            </a:r>
            <a:r>
              <a:rPr lang="en-US" sz="2400" dirty="0">
                <a:solidFill>
                  <a:schemeClr val="tx1"/>
                </a:solidFill>
                <a:ea typeface="Arial Narrow" charset="0"/>
                <a:cs typeface="Arial Narrow" charset="0"/>
              </a:rPr>
              <a:t> from the power sector (only)</a:t>
            </a:r>
          </a:p>
          <a:p>
            <a:pPr marL="80963" indent="0">
              <a:lnSpc>
                <a:spcPct val="85000"/>
              </a:lnSpc>
              <a:spcBef>
                <a:spcPts val="0"/>
              </a:spcBef>
              <a:spcAft>
                <a:spcPts val="600"/>
              </a:spcAft>
              <a:buNone/>
            </a:pPr>
            <a:endParaRPr lang="en-US" sz="2400" dirty="0">
              <a:solidFill>
                <a:schemeClr val="tx1"/>
              </a:solidFill>
              <a:ea typeface="Arial Narrow" charset="0"/>
              <a:cs typeface="Arial Narrow" charset="0"/>
            </a:endParaRPr>
          </a:p>
          <a:p>
            <a:pPr marL="80963" indent="0">
              <a:lnSpc>
                <a:spcPct val="85000"/>
              </a:lnSpc>
              <a:spcBef>
                <a:spcPts val="0"/>
              </a:spcBef>
              <a:spcAft>
                <a:spcPts val="600"/>
              </a:spcAft>
              <a:buNone/>
            </a:pPr>
            <a:r>
              <a:rPr lang="en-US" sz="2400" dirty="0">
                <a:solidFill>
                  <a:schemeClr val="tx1"/>
                </a:solidFill>
                <a:ea typeface="Arial Narrow" charset="0"/>
                <a:cs typeface="Arial Narrow" charset="0"/>
              </a:rPr>
              <a:t>-- $25 /ton CO</a:t>
            </a:r>
            <a:r>
              <a:rPr lang="en-US" sz="2400" baseline="-25000" dirty="0">
                <a:solidFill>
                  <a:schemeClr val="tx1"/>
                </a:solidFill>
                <a:ea typeface="Arial Narrow" charset="0"/>
                <a:cs typeface="Arial Narrow" charset="0"/>
              </a:rPr>
              <a:t>2</a:t>
            </a:r>
            <a:r>
              <a:rPr lang="en-US" sz="2400" dirty="0">
                <a:solidFill>
                  <a:schemeClr val="tx1"/>
                </a:solidFill>
                <a:ea typeface="Arial Narrow" charset="0"/>
                <a:cs typeface="Arial Narrow" charset="0"/>
              </a:rPr>
              <a:t> in 2020, rising at 5 % real annually </a:t>
            </a:r>
          </a:p>
          <a:p>
            <a:pPr marL="80963" indent="0">
              <a:lnSpc>
                <a:spcPct val="85000"/>
              </a:lnSpc>
              <a:spcBef>
                <a:spcPts val="0"/>
              </a:spcBef>
              <a:spcAft>
                <a:spcPts val="600"/>
              </a:spcAft>
              <a:buNone/>
            </a:pPr>
            <a:endParaRPr lang="en-US" sz="2400" dirty="0">
              <a:solidFill>
                <a:schemeClr val="tx1"/>
              </a:solidFill>
              <a:ea typeface="Arial Narrow" charset="0"/>
              <a:cs typeface="Arial Narrow" charset="0"/>
            </a:endParaRPr>
          </a:p>
          <a:p>
            <a:pPr marL="80963" indent="0">
              <a:lnSpc>
                <a:spcPct val="85000"/>
              </a:lnSpc>
              <a:spcBef>
                <a:spcPts val="0"/>
              </a:spcBef>
              <a:spcAft>
                <a:spcPts val="600"/>
              </a:spcAft>
              <a:buNone/>
            </a:pPr>
            <a:r>
              <a:rPr lang="en-US" sz="2400" dirty="0">
                <a:solidFill>
                  <a:schemeClr val="tx1"/>
                </a:solidFill>
                <a:ea typeface="Arial Narrow" charset="0"/>
                <a:cs typeface="Arial Narrow" charset="0"/>
              </a:rPr>
              <a:t>Projections help anticipate a range of possible outcomes</a:t>
            </a:r>
          </a:p>
          <a:p>
            <a:pPr marL="80963" indent="0">
              <a:lnSpc>
                <a:spcPct val="85000"/>
              </a:lnSpc>
              <a:spcBef>
                <a:spcPts val="0"/>
              </a:spcBef>
              <a:spcAft>
                <a:spcPts val="600"/>
              </a:spcAft>
              <a:buNone/>
            </a:pPr>
            <a:endParaRPr lang="en-US" sz="2400" dirty="0">
              <a:solidFill>
                <a:schemeClr val="tx1"/>
              </a:solidFill>
              <a:ea typeface="Arial Narrow" charset="0"/>
              <a:cs typeface="Arial Narrow" charset="0"/>
            </a:endParaRPr>
          </a:p>
          <a:p>
            <a:pPr marL="309563" lvl="1" indent="0">
              <a:lnSpc>
                <a:spcPct val="85000"/>
              </a:lnSpc>
              <a:spcBef>
                <a:spcPts val="0"/>
              </a:spcBef>
              <a:spcAft>
                <a:spcPts val="600"/>
              </a:spcAft>
              <a:buNone/>
            </a:pPr>
            <a:r>
              <a:rPr lang="en-US" sz="2400" i="1" dirty="0">
                <a:solidFill>
                  <a:schemeClr val="tx1"/>
                </a:solidFill>
                <a:ea typeface="Arial Narrow" charset="0"/>
                <a:cs typeface="Arial Narrow" charset="0"/>
              </a:rPr>
              <a:t>Large uncertainties around policy &amp; model assumption/parameters</a:t>
            </a:r>
          </a:p>
          <a:p>
            <a:pPr marL="366713" indent="-285750">
              <a:lnSpc>
                <a:spcPct val="85000"/>
              </a:lnSpc>
              <a:spcBef>
                <a:spcPts val="0"/>
              </a:spcBef>
              <a:spcAft>
                <a:spcPts val="600"/>
              </a:spcAft>
              <a:buFont typeface="Courier New" charset="0"/>
              <a:buChar char="o"/>
            </a:pPr>
            <a:endParaRPr lang="en-US" sz="2600" dirty="0">
              <a:solidFill>
                <a:schemeClr val="tx1"/>
              </a:solidFill>
              <a:ea typeface="Arial Narrow" charset="0"/>
              <a:cs typeface="Arial Narrow" charset="0"/>
            </a:endParaRPr>
          </a:p>
          <a:p>
            <a:pPr marL="595313" lvl="1" indent="-285750">
              <a:lnSpc>
                <a:spcPct val="85000"/>
              </a:lnSpc>
              <a:spcBef>
                <a:spcPts val="0"/>
              </a:spcBef>
              <a:spcAft>
                <a:spcPts val="600"/>
              </a:spcAft>
              <a:buFont typeface="Courier New" charset="0"/>
              <a:buChar char="o"/>
            </a:pPr>
            <a:endParaRPr lang="en-US" sz="2600" dirty="0">
              <a:solidFill>
                <a:schemeClr val="tx1"/>
              </a:solidFill>
              <a:latin typeface="Arial Narrow" charset="0"/>
              <a:ea typeface="Arial Narrow" charset="0"/>
              <a:cs typeface="Arial Narrow" charset="0"/>
            </a:endParaRPr>
          </a:p>
          <a:p>
            <a:pPr marL="80963" indent="0">
              <a:lnSpc>
                <a:spcPct val="85000"/>
              </a:lnSpc>
              <a:spcBef>
                <a:spcPts val="0"/>
              </a:spcBef>
              <a:spcAft>
                <a:spcPts val="600"/>
              </a:spcAft>
              <a:buNone/>
            </a:pPr>
            <a:endParaRPr lang="en-US" sz="2600"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494038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452404" y="362854"/>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700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kern="0" dirty="0"/>
              <a:t>Fig. 5. CO</a:t>
            </a:r>
            <a:r>
              <a:rPr lang="en-US" kern="0" baseline="-25000" dirty="0"/>
              <a:t>2</a:t>
            </a:r>
            <a:r>
              <a:rPr lang="en-US" kern="0" dirty="0"/>
              <a:t> Price Case: Total US Coal Production</a:t>
            </a:r>
          </a:p>
        </p:txBody>
      </p:sp>
      <p:sp>
        <p:nvSpPr>
          <p:cNvPr id="8" name="TextBox 1">
            <a:extLst>
              <a:ext uri="{FF2B5EF4-FFF2-40B4-BE49-F238E27FC236}">
                <a16:creationId xmlns="" xmlns:a16="http://schemas.microsoft.com/office/drawing/2014/main" id="{0BE217A2-2351-4C15-9B06-D7B9582B7376}"/>
              </a:ext>
            </a:extLst>
          </p:cNvPr>
          <p:cNvSpPr txBox="1"/>
          <p:nvPr/>
        </p:nvSpPr>
        <p:spPr>
          <a:xfrm>
            <a:off x="295088" y="6292420"/>
            <a:ext cx="8000094" cy="4009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U.S. EIA’s $25+ per ton of CO</a:t>
            </a:r>
            <a:r>
              <a:rPr lang="en-US" sz="1800" baseline="-25000" dirty="0"/>
              <a:t>2</a:t>
            </a:r>
            <a:r>
              <a:rPr lang="en-US" sz="1800" dirty="0"/>
              <a:t> “side case” from Annual Energy Outlook 2018</a:t>
            </a:r>
          </a:p>
        </p:txBody>
      </p:sp>
      <p:graphicFrame>
        <p:nvGraphicFramePr>
          <p:cNvPr id="6" name="Chart 5">
            <a:extLst>
              <a:ext uri="{FF2B5EF4-FFF2-40B4-BE49-F238E27FC236}">
                <a16:creationId xmlns="" xmlns:a16="http://schemas.microsoft.com/office/drawing/2014/main" id="{FA68DFBC-74CD-4053-BAA0-67F1EE4A806F}"/>
              </a:ext>
            </a:extLst>
          </p:cNvPr>
          <p:cNvGraphicFramePr>
            <a:graphicFrameLocks/>
          </p:cNvGraphicFramePr>
          <p:nvPr>
            <p:extLst>
              <p:ext uri="{D42A27DB-BD31-4B8C-83A1-F6EECF244321}">
                <p14:modId xmlns:p14="http://schemas.microsoft.com/office/powerpoint/2010/main" val="1111155083"/>
              </p:ext>
            </p:extLst>
          </p:nvPr>
        </p:nvGraphicFramePr>
        <p:xfrm>
          <a:off x="452404" y="1197204"/>
          <a:ext cx="7462236" cy="49086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7CA62F11-0D46-4B2E-AC28-2CF376895623}"/>
              </a:ext>
            </a:extLst>
          </p:cNvPr>
          <p:cNvSpPr txBox="1"/>
          <p:nvPr/>
        </p:nvSpPr>
        <p:spPr>
          <a:xfrm>
            <a:off x="2894619" y="4220472"/>
            <a:ext cx="3151825" cy="954107"/>
          </a:xfrm>
          <a:prstGeom prst="rect">
            <a:avLst/>
          </a:prstGeom>
          <a:noFill/>
        </p:spPr>
        <p:txBody>
          <a:bodyPr wrap="none" rtlCol="0">
            <a:spAutoFit/>
          </a:bodyPr>
          <a:lstStyle/>
          <a:p>
            <a:r>
              <a:rPr lang="en-US" dirty="0"/>
              <a:t>77% reduction </a:t>
            </a:r>
          </a:p>
          <a:p>
            <a:r>
              <a:rPr lang="en-US" dirty="0"/>
              <a:t>from 2016 to 2030</a:t>
            </a:r>
          </a:p>
        </p:txBody>
      </p:sp>
      <p:sp>
        <p:nvSpPr>
          <p:cNvPr id="15" name="Arrow: Up-Down 14">
            <a:extLst>
              <a:ext uri="{FF2B5EF4-FFF2-40B4-BE49-F238E27FC236}">
                <a16:creationId xmlns="" xmlns:a16="http://schemas.microsoft.com/office/drawing/2014/main" id="{54876D31-A99C-4F48-BE6C-C965E9662E45}"/>
              </a:ext>
            </a:extLst>
          </p:cNvPr>
          <p:cNvSpPr/>
          <p:nvPr/>
        </p:nvSpPr>
        <p:spPr bwMode="auto">
          <a:xfrm>
            <a:off x="7274560" y="2164081"/>
            <a:ext cx="264161" cy="518160"/>
          </a:xfrm>
          <a:prstGeom prst="upDownArrow">
            <a:avLst/>
          </a:prstGeom>
          <a:solidFill>
            <a:srgbClr val="3399FF"/>
          </a:solidFill>
          <a:ln w="12700" cap="flat" cmpd="sng" algn="ctr">
            <a:no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295582"/>
              </a:solidFill>
              <a:effectLst/>
              <a:latin typeface="Georgia" pitchFamily="18" charset="0"/>
              <a:ea typeface="ヒラギノ明朝 Pro W3" pitchFamily="96" charset="-128"/>
            </a:endParaRPr>
          </a:p>
        </p:txBody>
      </p:sp>
      <p:sp>
        <p:nvSpPr>
          <p:cNvPr id="17" name="TextBox 16">
            <a:extLst>
              <a:ext uri="{FF2B5EF4-FFF2-40B4-BE49-F238E27FC236}">
                <a16:creationId xmlns="" xmlns:a16="http://schemas.microsoft.com/office/drawing/2014/main" id="{96845DCF-4076-41B1-A6ED-A2617947F950}"/>
              </a:ext>
            </a:extLst>
          </p:cNvPr>
          <p:cNvSpPr txBox="1"/>
          <p:nvPr/>
        </p:nvSpPr>
        <p:spPr>
          <a:xfrm>
            <a:off x="7565180" y="1633710"/>
            <a:ext cx="1507700" cy="1754326"/>
          </a:xfrm>
          <a:prstGeom prst="rect">
            <a:avLst/>
          </a:prstGeom>
          <a:noFill/>
        </p:spPr>
        <p:txBody>
          <a:bodyPr wrap="square" rtlCol="0">
            <a:spAutoFit/>
          </a:bodyPr>
          <a:lstStyle/>
          <a:p>
            <a:r>
              <a:rPr lang="en-US" sz="1800" dirty="0"/>
              <a:t>Absent new policies, production may fall 15%-25% by 2030</a:t>
            </a:r>
          </a:p>
        </p:txBody>
      </p:sp>
      <p:cxnSp>
        <p:nvCxnSpPr>
          <p:cNvPr id="19" name="Straight Connector 18">
            <a:extLst>
              <a:ext uri="{FF2B5EF4-FFF2-40B4-BE49-F238E27FC236}">
                <a16:creationId xmlns="" xmlns:a16="http://schemas.microsoft.com/office/drawing/2014/main" id="{599BE76A-A84D-40C8-A2D1-4F3D8AE68D02}"/>
              </a:ext>
            </a:extLst>
          </p:cNvPr>
          <p:cNvCxnSpPr/>
          <p:nvPr/>
        </p:nvCxnSpPr>
        <p:spPr bwMode="auto">
          <a:xfrm>
            <a:off x="7274560" y="2153920"/>
            <a:ext cx="264161" cy="0"/>
          </a:xfrm>
          <a:prstGeom prst="line">
            <a:avLst/>
          </a:prstGeom>
          <a:solidFill>
            <a:srgbClr val="99CCFF"/>
          </a:solidFill>
          <a:ln w="254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61712EA7-ABDD-40A2-A303-068454E08068}"/>
              </a:ext>
            </a:extLst>
          </p:cNvPr>
          <p:cNvCxnSpPr/>
          <p:nvPr/>
        </p:nvCxnSpPr>
        <p:spPr bwMode="auto">
          <a:xfrm>
            <a:off x="7274560" y="2682240"/>
            <a:ext cx="264161" cy="0"/>
          </a:xfrm>
          <a:prstGeom prst="line">
            <a:avLst/>
          </a:prstGeom>
          <a:solidFill>
            <a:srgbClr val="99CCFF"/>
          </a:solidFill>
          <a:ln w="25400" cap="flat" cmpd="sng" algn="ctr">
            <a:solidFill>
              <a:schemeClr val="tx1"/>
            </a:solidFill>
            <a:prstDash val="solid"/>
            <a:round/>
            <a:headEnd type="none" w="med" len="med"/>
            <a:tailEnd type="none" w="med" len="med"/>
          </a:ln>
          <a:effectLst/>
        </p:spPr>
      </p:cxnSp>
      <p:cxnSp>
        <p:nvCxnSpPr>
          <p:cNvPr id="22" name="Straight Arrow Connector 21">
            <a:extLst>
              <a:ext uri="{FF2B5EF4-FFF2-40B4-BE49-F238E27FC236}">
                <a16:creationId xmlns="" xmlns:a16="http://schemas.microsoft.com/office/drawing/2014/main" id="{13903BB3-1FB5-4C7D-8050-CB19A605C4B6}"/>
              </a:ext>
            </a:extLst>
          </p:cNvPr>
          <p:cNvCxnSpPr/>
          <p:nvPr/>
        </p:nvCxnSpPr>
        <p:spPr bwMode="auto">
          <a:xfrm flipV="1">
            <a:off x="5892800" y="4511040"/>
            <a:ext cx="314960" cy="142240"/>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360292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C903CD9B-A16A-41BD-BCFF-0E6908BF9241}"/>
              </a:ext>
            </a:extLst>
          </p:cNvPr>
          <p:cNvGraphicFramePr>
            <a:graphicFrameLocks/>
          </p:cNvGraphicFramePr>
          <p:nvPr>
            <p:extLst>
              <p:ext uri="{D42A27DB-BD31-4B8C-83A1-F6EECF244321}">
                <p14:modId xmlns:p14="http://schemas.microsoft.com/office/powerpoint/2010/main" val="1635529426"/>
              </p:ext>
            </p:extLst>
          </p:nvPr>
        </p:nvGraphicFramePr>
        <p:xfrm>
          <a:off x="629264" y="1039761"/>
          <a:ext cx="7885471" cy="47784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 xmlns:a16="http://schemas.microsoft.com/office/drawing/2014/main" id="{6B6D6F45-3DD5-4934-A66E-F73F43CAB377}"/>
              </a:ext>
            </a:extLst>
          </p:cNvPr>
          <p:cNvSpPr txBox="1"/>
          <p:nvPr/>
        </p:nvSpPr>
        <p:spPr>
          <a:xfrm>
            <a:off x="295087" y="6202482"/>
            <a:ext cx="8439479" cy="4009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Source: U.S. EIA’s $25+ per ton of CO</a:t>
            </a:r>
            <a:r>
              <a:rPr lang="en-US" sz="2000" baseline="-25000" dirty="0"/>
              <a:t>2</a:t>
            </a:r>
            <a:r>
              <a:rPr lang="en-US" sz="2000" dirty="0"/>
              <a:t> “side case” </a:t>
            </a:r>
          </a:p>
          <a:p>
            <a:r>
              <a:rPr lang="en-US" sz="2000" dirty="0"/>
              <a:t>from Annual Energy Outlook 2018</a:t>
            </a:r>
          </a:p>
        </p:txBody>
      </p:sp>
      <p:sp>
        <p:nvSpPr>
          <p:cNvPr id="10" name="Title 1">
            <a:extLst>
              <a:ext uri="{FF2B5EF4-FFF2-40B4-BE49-F238E27FC236}">
                <a16:creationId xmlns="" xmlns:a16="http://schemas.microsoft.com/office/drawing/2014/main" id="{1E69E57D-D108-4260-9137-303DC0C74773}"/>
              </a:ext>
            </a:extLst>
          </p:cNvPr>
          <p:cNvSpPr txBox="1">
            <a:spLocks/>
          </p:cNvSpPr>
          <p:nvPr/>
        </p:nvSpPr>
        <p:spPr bwMode="auto">
          <a:xfrm>
            <a:off x="390338" y="98773"/>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85000" lnSpcReduction="1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sz="2800" kern="0" dirty="0"/>
              <a:t>Fig. 6. CO</a:t>
            </a:r>
            <a:r>
              <a:rPr lang="en-US" sz="2800" kern="0" baseline="-25000" dirty="0"/>
              <a:t>2</a:t>
            </a:r>
            <a:r>
              <a:rPr lang="en-US" sz="2800" kern="0" dirty="0"/>
              <a:t> Price Case: Powder River Basin Coal Production</a:t>
            </a:r>
          </a:p>
        </p:txBody>
      </p:sp>
      <p:cxnSp>
        <p:nvCxnSpPr>
          <p:cNvPr id="4" name="Straight Arrow Connector 3">
            <a:extLst>
              <a:ext uri="{FF2B5EF4-FFF2-40B4-BE49-F238E27FC236}">
                <a16:creationId xmlns="" xmlns:a16="http://schemas.microsoft.com/office/drawing/2014/main" id="{753B93F4-E334-4CC7-8CCA-3CCAECAE0080}"/>
              </a:ext>
            </a:extLst>
          </p:cNvPr>
          <p:cNvCxnSpPr>
            <a:cxnSpLocks/>
          </p:cNvCxnSpPr>
          <p:nvPr/>
        </p:nvCxnSpPr>
        <p:spPr bwMode="auto">
          <a:xfrm>
            <a:off x="2657475" y="1985635"/>
            <a:ext cx="5248275" cy="2767340"/>
          </a:xfrm>
          <a:prstGeom prst="straightConnector1">
            <a:avLst/>
          </a:prstGeom>
          <a:solidFill>
            <a:srgbClr val="99CCFF"/>
          </a:solidFill>
          <a:ln w="12700" cap="flat" cmpd="sng" algn="ctr">
            <a:solidFill>
              <a:schemeClr val="tx1"/>
            </a:solidFill>
            <a:prstDash val="sysDash"/>
            <a:round/>
            <a:headEnd type="none" w="med" len="med"/>
            <a:tailEnd type="triangle" w="lg" len="lg"/>
          </a:ln>
          <a:effectLst/>
        </p:spPr>
      </p:cxnSp>
      <p:sp>
        <p:nvSpPr>
          <p:cNvPr id="12" name="TextBox 11">
            <a:extLst>
              <a:ext uri="{FF2B5EF4-FFF2-40B4-BE49-F238E27FC236}">
                <a16:creationId xmlns="" xmlns:a16="http://schemas.microsoft.com/office/drawing/2014/main" id="{94047ADA-7FDB-436F-8B3D-30D20114CCD2}"/>
              </a:ext>
            </a:extLst>
          </p:cNvPr>
          <p:cNvSpPr txBox="1"/>
          <p:nvPr/>
        </p:nvSpPr>
        <p:spPr>
          <a:xfrm>
            <a:off x="4796335" y="1724025"/>
            <a:ext cx="3151825" cy="954107"/>
          </a:xfrm>
          <a:prstGeom prst="rect">
            <a:avLst/>
          </a:prstGeom>
          <a:noFill/>
        </p:spPr>
        <p:txBody>
          <a:bodyPr wrap="none" rtlCol="0">
            <a:spAutoFit/>
          </a:bodyPr>
          <a:lstStyle/>
          <a:p>
            <a:r>
              <a:rPr lang="en-US" dirty="0"/>
              <a:t>95% reduction </a:t>
            </a:r>
          </a:p>
          <a:p>
            <a:r>
              <a:rPr lang="en-US" dirty="0"/>
              <a:t>from 2016 to 2030</a:t>
            </a:r>
          </a:p>
        </p:txBody>
      </p:sp>
    </p:spTree>
    <p:extLst>
      <p:ext uri="{BB962C8B-B14F-4D97-AF65-F5344CB8AC3E}">
        <p14:creationId xmlns:p14="http://schemas.microsoft.com/office/powerpoint/2010/main" val="18862407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580223" y="164663"/>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625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sz="4400" kern="0" dirty="0"/>
              <a:t>Fig. 7. CO</a:t>
            </a:r>
            <a:r>
              <a:rPr lang="en-US" sz="4400" kern="0" baseline="-25000" dirty="0"/>
              <a:t>2</a:t>
            </a:r>
            <a:r>
              <a:rPr lang="en-US" sz="4400" kern="0" dirty="0"/>
              <a:t> Price Case:</a:t>
            </a:r>
            <a:r>
              <a:rPr lang="en-US" kern="0" dirty="0"/>
              <a:t> Appalachia Coal Production</a:t>
            </a:r>
          </a:p>
        </p:txBody>
      </p:sp>
      <p:sp>
        <p:nvSpPr>
          <p:cNvPr id="5" name="TextBox 1">
            <a:extLst>
              <a:ext uri="{FF2B5EF4-FFF2-40B4-BE49-F238E27FC236}">
                <a16:creationId xmlns="" xmlns:a16="http://schemas.microsoft.com/office/drawing/2014/main" id="{87A89B7D-3274-4D9A-8687-20A4A76572F3}"/>
              </a:ext>
            </a:extLst>
          </p:cNvPr>
          <p:cNvSpPr txBox="1"/>
          <p:nvPr/>
        </p:nvSpPr>
        <p:spPr>
          <a:xfrm>
            <a:off x="295087" y="6159684"/>
            <a:ext cx="8000094" cy="4009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U.S. EIA’s $25+ per ton of CO</a:t>
            </a:r>
            <a:r>
              <a:rPr lang="en-US" sz="1800" baseline="-25000" dirty="0"/>
              <a:t>2</a:t>
            </a:r>
            <a:r>
              <a:rPr lang="en-US" sz="1800" dirty="0"/>
              <a:t> “side case” from Annual Energy Outlook 2018</a:t>
            </a:r>
          </a:p>
          <a:p>
            <a:r>
              <a:rPr lang="en-US" sz="1800" dirty="0"/>
              <a:t>Includes northern, southern, and central Appalachia</a:t>
            </a:r>
          </a:p>
        </p:txBody>
      </p:sp>
      <p:graphicFrame>
        <p:nvGraphicFramePr>
          <p:cNvPr id="9" name="Chart 8">
            <a:extLst>
              <a:ext uri="{FF2B5EF4-FFF2-40B4-BE49-F238E27FC236}">
                <a16:creationId xmlns="" xmlns:a16="http://schemas.microsoft.com/office/drawing/2014/main" id="{F72F9539-DA87-4908-A98A-60FB5C7F5783}"/>
              </a:ext>
            </a:extLst>
          </p:cNvPr>
          <p:cNvGraphicFramePr>
            <a:graphicFrameLocks/>
          </p:cNvGraphicFramePr>
          <p:nvPr>
            <p:extLst>
              <p:ext uri="{D42A27DB-BD31-4B8C-83A1-F6EECF244321}">
                <p14:modId xmlns:p14="http://schemas.microsoft.com/office/powerpoint/2010/main" val="3241667169"/>
              </p:ext>
            </p:extLst>
          </p:nvPr>
        </p:nvGraphicFramePr>
        <p:xfrm>
          <a:off x="295087" y="855407"/>
          <a:ext cx="8347467" cy="52799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1D70FA78-376A-43A8-A6F6-9757C8DC09B6}"/>
              </a:ext>
            </a:extLst>
          </p:cNvPr>
          <p:cNvSpPr txBox="1"/>
          <p:nvPr/>
        </p:nvSpPr>
        <p:spPr>
          <a:xfrm>
            <a:off x="3341915" y="1093695"/>
            <a:ext cx="5759554" cy="954107"/>
          </a:xfrm>
          <a:prstGeom prst="rect">
            <a:avLst/>
          </a:prstGeom>
          <a:solidFill>
            <a:schemeClr val="bg1"/>
          </a:solidFill>
        </p:spPr>
        <p:txBody>
          <a:bodyPr wrap="square" rtlCol="0">
            <a:spAutoFit/>
          </a:bodyPr>
          <a:lstStyle/>
          <a:p>
            <a:r>
              <a:rPr lang="en-US" dirty="0"/>
              <a:t>50% reduction from 2016 to 2030                                (80% in northern Appalachia)</a:t>
            </a:r>
          </a:p>
        </p:txBody>
      </p:sp>
    </p:spTree>
    <p:extLst>
      <p:ext uri="{BB962C8B-B14F-4D97-AF65-F5344CB8AC3E}">
        <p14:creationId xmlns:p14="http://schemas.microsoft.com/office/powerpoint/2010/main" val="4915222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173255" y="443796"/>
            <a:ext cx="8797490"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1800" dirty="0"/>
              <a:t>Figure 8. Four carbon tax trajectories reduce US coal consumption relative to reference in EMF 32 </a:t>
            </a:r>
          </a:p>
          <a:p>
            <a:pPr algn="ctr"/>
            <a:r>
              <a:rPr lang="en-US" sz="1600" dirty="0"/>
              <a:t>Initial carbon tax rates per metric ton of CO</a:t>
            </a:r>
            <a:r>
              <a:rPr lang="en-US" sz="1600" baseline="-25000" dirty="0"/>
              <a:t>2</a:t>
            </a:r>
            <a:r>
              <a:rPr lang="en-US" sz="1600" dirty="0"/>
              <a:t> in 2020 - rate of annual real increase in tax. (2015-2030)</a:t>
            </a:r>
            <a:endParaRPr lang="en-US" sz="1600" kern="0" dirty="0"/>
          </a:p>
          <a:p>
            <a:pPr algn="ctr"/>
            <a:endParaRPr lang="en-US" sz="1800" kern="0" dirty="0"/>
          </a:p>
        </p:txBody>
      </p:sp>
      <p:sp>
        <p:nvSpPr>
          <p:cNvPr id="5" name="TextBox 1">
            <a:extLst>
              <a:ext uri="{FF2B5EF4-FFF2-40B4-BE49-F238E27FC236}">
                <a16:creationId xmlns="" xmlns:a16="http://schemas.microsoft.com/office/drawing/2014/main" id="{87A89B7D-3274-4D9A-8687-20A4A76572F3}"/>
              </a:ext>
            </a:extLst>
          </p:cNvPr>
          <p:cNvSpPr txBox="1"/>
          <p:nvPr/>
        </p:nvSpPr>
        <p:spPr>
          <a:xfrm>
            <a:off x="173255" y="6246312"/>
            <a:ext cx="8797490" cy="4009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Blue bands represent the range of model results. Darker blue lines = individual model results; red lines = average value. Source: </a:t>
            </a:r>
            <a:r>
              <a:rPr lang="en-US" sz="1800" dirty="0">
                <a:hlinkClick r:id="rId3"/>
              </a:rPr>
              <a:t>https://www.worldscientific.com/toc/cce/09/01</a:t>
            </a:r>
            <a:endParaRPr lang="en-US" sz="1800" dirty="0"/>
          </a:p>
        </p:txBody>
      </p:sp>
      <p:pic>
        <p:nvPicPr>
          <p:cNvPr id="6" name="image31.jpeg"/>
          <p:cNvPicPr/>
          <p:nvPr/>
        </p:nvPicPr>
        <p:blipFill>
          <a:blip r:embed="rId4" cstate="print">
            <a:extLst>
              <a:ext uri="{28A0092B-C50C-407E-A947-70E740481C1C}">
                <a14:useLocalDpi xmlns:a14="http://schemas.microsoft.com/office/drawing/2010/main" val="0"/>
              </a:ext>
            </a:extLst>
          </a:blip>
          <a:stretch>
            <a:fillRect/>
          </a:stretch>
        </p:blipFill>
        <p:spPr>
          <a:xfrm>
            <a:off x="372090" y="1106905"/>
            <a:ext cx="8098142" cy="5062888"/>
          </a:xfrm>
          <a:prstGeom prst="rect">
            <a:avLst/>
          </a:prstGeom>
        </p:spPr>
      </p:pic>
    </p:spTree>
    <p:extLst>
      <p:ext uri="{BB962C8B-B14F-4D97-AF65-F5344CB8AC3E}">
        <p14:creationId xmlns:p14="http://schemas.microsoft.com/office/powerpoint/2010/main" val="32790159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6" y="241233"/>
            <a:ext cx="7358062" cy="1036638"/>
          </a:xfrm>
        </p:spPr>
        <p:txBody>
          <a:bodyPr/>
          <a:lstStyle/>
          <a:p>
            <a:r>
              <a:rPr lang="en-US" dirty="0"/>
              <a:t>What won’t “save” coal</a:t>
            </a:r>
          </a:p>
        </p:txBody>
      </p:sp>
      <p:sp>
        <p:nvSpPr>
          <p:cNvPr id="3" name="Content Placeholder 2"/>
          <p:cNvSpPr>
            <a:spLocks noGrp="1"/>
          </p:cNvSpPr>
          <p:nvPr>
            <p:ph idx="1"/>
          </p:nvPr>
        </p:nvSpPr>
        <p:spPr>
          <a:xfrm>
            <a:off x="893763" y="1280160"/>
            <a:ext cx="7358062" cy="4685665"/>
          </a:xfrm>
        </p:spPr>
        <p:txBody>
          <a:bodyPr/>
          <a:lstStyle/>
          <a:p>
            <a:r>
              <a:rPr lang="en-US" dirty="0">
                <a:solidFill>
                  <a:schemeClr val="tx1"/>
                </a:solidFill>
              </a:rPr>
              <a:t>Repeal of Clean Power Plan and other regulations</a:t>
            </a:r>
          </a:p>
          <a:p>
            <a:r>
              <a:rPr lang="en-US" dirty="0">
                <a:solidFill>
                  <a:schemeClr val="tx1"/>
                </a:solidFill>
              </a:rPr>
              <a:t>Carbon capture and storage</a:t>
            </a:r>
          </a:p>
          <a:p>
            <a:r>
              <a:rPr lang="en-US" dirty="0">
                <a:solidFill>
                  <a:schemeClr val="tx1"/>
                </a:solidFill>
              </a:rPr>
              <a:t>Exports</a:t>
            </a:r>
          </a:p>
          <a:p>
            <a:r>
              <a:rPr lang="en-US" dirty="0">
                <a:solidFill>
                  <a:schemeClr val="tx1"/>
                </a:solidFill>
              </a:rPr>
              <a:t>Industrial and metallurgical uses</a:t>
            </a:r>
          </a:p>
          <a:p>
            <a:r>
              <a:rPr lang="en-US" dirty="0">
                <a:solidFill>
                  <a:schemeClr val="tx1"/>
                </a:solidFill>
              </a:rPr>
              <a:t>Turning coal into high-value carbon fiber</a:t>
            </a:r>
          </a:p>
          <a:p>
            <a:r>
              <a:rPr lang="en-US" dirty="0">
                <a:solidFill>
                  <a:schemeClr val="tx1"/>
                </a:solidFill>
              </a:rPr>
              <a:t>Re-opening of retired power plants</a:t>
            </a:r>
          </a:p>
          <a:p>
            <a:r>
              <a:rPr lang="en-US" dirty="0">
                <a:solidFill>
                  <a:schemeClr val="tx1"/>
                </a:solidFill>
              </a:rPr>
              <a:t>A rapid recovery from current recession</a:t>
            </a:r>
          </a:p>
          <a:p>
            <a:pPr marL="187325"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2001950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6" y="241233"/>
            <a:ext cx="7358062" cy="1036638"/>
          </a:xfrm>
        </p:spPr>
        <p:txBody>
          <a:bodyPr/>
          <a:lstStyle/>
          <a:p>
            <a:r>
              <a:rPr lang="en-US" dirty="0"/>
              <a:t>What will hasten coal’s demise</a:t>
            </a:r>
          </a:p>
        </p:txBody>
      </p:sp>
      <p:sp>
        <p:nvSpPr>
          <p:cNvPr id="3" name="Content Placeholder 2"/>
          <p:cNvSpPr>
            <a:spLocks noGrp="1"/>
          </p:cNvSpPr>
          <p:nvPr>
            <p:ph idx="1"/>
          </p:nvPr>
        </p:nvSpPr>
        <p:spPr>
          <a:xfrm>
            <a:off x="596766" y="1280160"/>
            <a:ext cx="8152597" cy="4685665"/>
          </a:xfrm>
        </p:spPr>
        <p:txBody>
          <a:bodyPr/>
          <a:lstStyle/>
          <a:p>
            <a:r>
              <a:rPr lang="en-US" dirty="0">
                <a:solidFill>
                  <a:schemeClr val="tx1"/>
                </a:solidFill>
              </a:rPr>
              <a:t>Federal and state climate policy</a:t>
            </a:r>
          </a:p>
          <a:p>
            <a:r>
              <a:rPr lang="en-US" dirty="0">
                <a:solidFill>
                  <a:schemeClr val="tx1"/>
                </a:solidFill>
              </a:rPr>
              <a:t>Continuing low natural gas prices and competition from renewables</a:t>
            </a:r>
          </a:p>
          <a:p>
            <a:r>
              <a:rPr lang="en-US" dirty="0">
                <a:solidFill>
                  <a:schemeClr val="tx1"/>
                </a:solidFill>
              </a:rPr>
              <a:t>Worsening credit-worthiness and retreating investors</a:t>
            </a:r>
          </a:p>
          <a:p>
            <a:r>
              <a:rPr lang="en-US" dirty="0">
                <a:solidFill>
                  <a:schemeClr val="tx1"/>
                </a:solidFill>
              </a:rPr>
              <a:t>Expensive insurance</a:t>
            </a:r>
          </a:p>
          <a:p>
            <a:r>
              <a:rPr lang="en-US" dirty="0">
                <a:solidFill>
                  <a:schemeClr val="tx1"/>
                </a:solidFill>
              </a:rPr>
              <a:t>States redressing insufficient bonding</a:t>
            </a:r>
          </a:p>
          <a:p>
            <a:r>
              <a:rPr lang="en-US" dirty="0">
                <a:solidFill>
                  <a:schemeClr val="tx1"/>
                </a:solidFill>
              </a:rPr>
              <a:t>Climate action abroad</a:t>
            </a:r>
          </a:p>
          <a:p>
            <a:pPr marL="187325" indent="0">
              <a:buNone/>
            </a:pPr>
            <a:endParaRPr lang="en-US" dirty="0">
              <a:solidFill>
                <a:schemeClr val="tx1"/>
              </a:solidFill>
            </a:endParaRPr>
          </a:p>
          <a:p>
            <a:endParaRPr lang="en-US" dirty="0">
              <a:solidFill>
                <a:schemeClr val="tx1"/>
              </a:solidFill>
            </a:endParaRPr>
          </a:p>
        </p:txBody>
      </p:sp>
      <p:sp>
        <p:nvSpPr>
          <p:cNvPr id="4" name="TextBox 3"/>
          <p:cNvSpPr txBox="1"/>
          <p:nvPr/>
        </p:nvSpPr>
        <p:spPr>
          <a:xfrm>
            <a:off x="65197" y="6371924"/>
            <a:ext cx="9148658" cy="338554"/>
          </a:xfrm>
          <a:prstGeom prst="rect">
            <a:avLst/>
          </a:prstGeom>
          <a:noFill/>
        </p:spPr>
        <p:txBody>
          <a:bodyPr wrap="none" rtlCol="0">
            <a:spAutoFit/>
          </a:bodyPr>
          <a:lstStyle/>
          <a:p>
            <a:r>
              <a:rPr lang="en-US" sz="1600" dirty="0">
                <a:hlinkClick r:id="rId3"/>
              </a:rPr>
              <a:t>Source: https://ieefa.org/wp-content/uploads/2020/03/US-Coal-Outlook-2020_March-2020.pdf</a:t>
            </a:r>
            <a:endParaRPr lang="en-US" sz="1600" dirty="0"/>
          </a:p>
        </p:txBody>
      </p:sp>
    </p:spTree>
    <p:extLst>
      <p:ext uri="{BB962C8B-B14F-4D97-AF65-F5344CB8AC3E}">
        <p14:creationId xmlns:p14="http://schemas.microsoft.com/office/powerpoint/2010/main" val="39534834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360045" y="939005"/>
            <a:ext cx="8683518" cy="5295249"/>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538163" indent="-457200">
              <a:lnSpc>
                <a:spcPct val="85000"/>
              </a:lnSpc>
              <a:spcBef>
                <a:spcPts val="0"/>
              </a:spcBef>
              <a:spcAft>
                <a:spcPts val="600"/>
              </a:spcAft>
            </a:pPr>
            <a:endParaRPr lang="en-US" sz="2600" dirty="0">
              <a:solidFill>
                <a:schemeClr val="tx1"/>
              </a:solidFill>
              <a:ea typeface="Arial Narrow" charset="0"/>
              <a:cs typeface="Arial Narrow" charset="0"/>
            </a:endParaRPr>
          </a:p>
          <a:p>
            <a:pPr marL="595313" lvl="1" indent="-285750">
              <a:lnSpc>
                <a:spcPct val="85000"/>
              </a:lnSpc>
              <a:spcBef>
                <a:spcPts val="0"/>
              </a:spcBef>
              <a:spcAft>
                <a:spcPts val="600"/>
              </a:spcAft>
              <a:buFont typeface="Courier New" charset="0"/>
              <a:buChar char="o"/>
            </a:pPr>
            <a:endParaRPr lang="en-US" sz="2200" dirty="0">
              <a:solidFill>
                <a:schemeClr val="tx1"/>
              </a:solidFill>
              <a:latin typeface="Arial Narrow" charset="0"/>
              <a:ea typeface="Arial Narrow" charset="0"/>
              <a:cs typeface="Arial Narrow" charset="0"/>
            </a:endParaRPr>
          </a:p>
          <a:p>
            <a:pPr marL="80963" indent="0">
              <a:lnSpc>
                <a:spcPct val="85000"/>
              </a:lnSpc>
              <a:spcBef>
                <a:spcPts val="0"/>
              </a:spcBef>
              <a:spcAft>
                <a:spcPts val="600"/>
              </a:spcAft>
              <a:buNone/>
            </a:pPr>
            <a:endParaRPr lang="en-US" sz="2400" dirty="0">
              <a:solidFill>
                <a:schemeClr val="tx1"/>
              </a:solidFill>
              <a:latin typeface="Arial Narrow" charset="0"/>
              <a:ea typeface="Arial Narrow" charset="0"/>
              <a:cs typeface="Arial Narrow" charset="0"/>
            </a:endParaRPr>
          </a:p>
        </p:txBody>
      </p:sp>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465084" y="145139"/>
            <a:ext cx="8609309"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625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kern="0" dirty="0"/>
              <a:t>Local government dependence on coal is poorly measured</a:t>
            </a:r>
          </a:p>
        </p:txBody>
      </p:sp>
      <p:sp>
        <p:nvSpPr>
          <p:cNvPr id="2" name="Rectangle 1">
            <a:extLst>
              <a:ext uri="{FF2B5EF4-FFF2-40B4-BE49-F238E27FC236}">
                <a16:creationId xmlns="" xmlns:a16="http://schemas.microsoft.com/office/drawing/2014/main" id="{7421B812-20ED-4CF4-8406-1CF6BE34303E}"/>
              </a:ext>
            </a:extLst>
          </p:cNvPr>
          <p:cNvSpPr/>
          <p:nvPr/>
        </p:nvSpPr>
        <p:spPr bwMode="auto">
          <a:xfrm>
            <a:off x="223548" y="931817"/>
            <a:ext cx="2834640" cy="5577840"/>
          </a:xfrm>
          <a:prstGeom prst="rect">
            <a:avLst/>
          </a:prstGeom>
          <a:solidFill>
            <a:srgbClr val="CCECFF"/>
          </a:solidFill>
          <a:ln w="12700" cap="flat" cmpd="sng" algn="ctr">
            <a:solidFill>
              <a:schemeClr val="tx1"/>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600" b="0" u="none" strike="noStrike" cap="none" normalizeH="0" baseline="0" dirty="0">
                <a:ln>
                  <a:noFill/>
                </a:ln>
                <a:solidFill>
                  <a:srgbClr val="295582"/>
                </a:solidFill>
                <a:effectLst/>
                <a:latin typeface="Georgia" pitchFamily="18" charset="0"/>
                <a:ea typeface="ヒラギノ明朝 Pro W3" pitchFamily="96" charset="-128"/>
              </a:rPr>
              <a:t>Coal Revenue: </a:t>
            </a:r>
          </a:p>
          <a:p>
            <a:pPr marL="0" marR="0" indent="0" algn="ctr" defTabSz="865188" rtl="0" eaLnBrk="1" fontAlgn="base" latinLnBrk="0" hangingPunct="1">
              <a:lnSpc>
                <a:spcPct val="100000"/>
              </a:lnSpc>
              <a:spcBef>
                <a:spcPct val="0"/>
              </a:spcBef>
              <a:spcAft>
                <a:spcPct val="0"/>
              </a:spcAft>
              <a:buClrTx/>
              <a:buSzTx/>
              <a:buFontTx/>
              <a:buNone/>
              <a:tabLst/>
            </a:pPr>
            <a:endParaRPr kumimoji="0" lang="en-US" sz="2600" b="0" i="1" u="none" strike="noStrike" cap="none" normalizeH="0" baseline="0" dirty="0">
              <a:ln>
                <a:noFill/>
              </a:ln>
              <a:solidFill>
                <a:srgbClr val="295582"/>
              </a:solidFill>
              <a:effectLst/>
              <a:latin typeface="Georgia" pitchFamily="18" charset="0"/>
              <a:ea typeface="ヒラギノ明朝 Pro W3" pitchFamily="96" charset="-128"/>
            </a:endParaRP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Severance tax</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Royalties</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Lease bonus &amp; rents</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Property tax</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Investment income</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Coal conversion tax</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Waste coal tax</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Sales and use tax</a:t>
            </a:r>
          </a:p>
          <a:p>
            <a:pPr marL="80963" indent="0">
              <a:lnSpc>
                <a:spcPct val="85000"/>
              </a:lnSpc>
              <a:spcBef>
                <a:spcPts val="0"/>
              </a:spcBef>
              <a:spcAft>
                <a:spcPts val="600"/>
              </a:spcAft>
              <a:buNone/>
            </a:pPr>
            <a:r>
              <a:rPr lang="en-US" sz="2100" i="1" dirty="0">
                <a:solidFill>
                  <a:schemeClr val="tx1"/>
                </a:solidFill>
                <a:ea typeface="Arial Narrow" charset="0"/>
                <a:cs typeface="Arial Narrow" charset="0"/>
              </a:rPr>
              <a:t>Reallocation tax</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Business income tax</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Personal income tax</a:t>
            </a:r>
          </a:p>
        </p:txBody>
      </p:sp>
      <p:sp>
        <p:nvSpPr>
          <p:cNvPr id="3" name="Oval 2">
            <a:extLst>
              <a:ext uri="{FF2B5EF4-FFF2-40B4-BE49-F238E27FC236}">
                <a16:creationId xmlns="" xmlns:a16="http://schemas.microsoft.com/office/drawing/2014/main" id="{04E9F7E1-2898-41E2-AE3E-4CEEA3D39883}"/>
              </a:ext>
            </a:extLst>
          </p:cNvPr>
          <p:cNvSpPr/>
          <p:nvPr/>
        </p:nvSpPr>
        <p:spPr bwMode="auto">
          <a:xfrm>
            <a:off x="3450769" y="5013889"/>
            <a:ext cx="2786743" cy="1767840"/>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95582"/>
                </a:solidFill>
                <a:effectLst/>
                <a:latin typeface="Georgia" pitchFamily="18" charset="0"/>
                <a:ea typeface="ヒラギノ明朝 Pro W3" pitchFamily="96" charset="-128"/>
              </a:rPr>
              <a:t>State govt </a:t>
            </a:r>
          </a:p>
          <a:p>
            <a:pPr marL="0" marR="0" indent="0" algn="ctr" defTabSz="865188"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95582"/>
                </a:solidFill>
                <a:effectLst/>
                <a:latin typeface="Georgia" pitchFamily="18" charset="0"/>
                <a:ea typeface="ヒラギノ明朝 Pro W3" pitchFamily="96" charset="-128"/>
              </a:rPr>
              <a:t>(incl. trust funds)</a:t>
            </a:r>
          </a:p>
        </p:txBody>
      </p:sp>
      <p:sp>
        <p:nvSpPr>
          <p:cNvPr id="4" name="Isosceles Triangle 3">
            <a:extLst>
              <a:ext uri="{FF2B5EF4-FFF2-40B4-BE49-F238E27FC236}">
                <a16:creationId xmlns="" xmlns:a16="http://schemas.microsoft.com/office/drawing/2014/main" id="{858764BE-B56C-4802-95EB-115B709C1F14}"/>
              </a:ext>
            </a:extLst>
          </p:cNvPr>
          <p:cNvSpPr/>
          <p:nvPr/>
        </p:nvSpPr>
        <p:spPr bwMode="auto">
          <a:xfrm>
            <a:off x="3317967" y="563057"/>
            <a:ext cx="2560320" cy="1920240"/>
          </a:xfrm>
          <a:prstGeom prst="triangle">
            <a:avLst/>
          </a:prstGeom>
          <a:solidFill>
            <a:srgbClr val="FFC000"/>
          </a:solidFill>
          <a:ln w="12700" cap="flat" cmpd="sng" algn="ctr">
            <a:solidFill>
              <a:schemeClr val="tx1"/>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295582"/>
                </a:solidFill>
                <a:effectLst/>
                <a:latin typeface="Georgia" pitchFamily="18" charset="0"/>
                <a:ea typeface="ヒラギノ明朝 Pro W3" pitchFamily="96" charset="-128"/>
              </a:rPr>
              <a:t>Local </a:t>
            </a:r>
          </a:p>
          <a:p>
            <a:pPr marL="0" marR="0" indent="0" algn="ctr" defTabSz="865188"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rgbClr val="295582"/>
                </a:solidFill>
                <a:effectLst/>
                <a:latin typeface="Georgia" pitchFamily="18" charset="0"/>
                <a:ea typeface="ヒラギノ明朝 Pro W3" pitchFamily="96" charset="-128"/>
              </a:rPr>
              <a:t>Govt</a:t>
            </a:r>
            <a:endParaRPr kumimoji="0" lang="en-US" sz="2200" b="0" i="0" u="none" strike="noStrike" cap="none" normalizeH="0" baseline="0" dirty="0">
              <a:ln>
                <a:noFill/>
              </a:ln>
              <a:solidFill>
                <a:srgbClr val="295582"/>
              </a:solidFill>
              <a:effectLst/>
              <a:latin typeface="Georgia" pitchFamily="18" charset="0"/>
              <a:ea typeface="ヒラギノ明朝 Pro W3" pitchFamily="96" charset="-128"/>
            </a:endParaRPr>
          </a:p>
        </p:txBody>
      </p:sp>
      <p:cxnSp>
        <p:nvCxnSpPr>
          <p:cNvPr id="8" name="Straight Arrow Connector 7">
            <a:extLst>
              <a:ext uri="{FF2B5EF4-FFF2-40B4-BE49-F238E27FC236}">
                <a16:creationId xmlns="" xmlns:a16="http://schemas.microsoft.com/office/drawing/2014/main" id="{3DAE24C8-9088-4A61-B5B4-5E384B2961EF}"/>
              </a:ext>
            </a:extLst>
          </p:cNvPr>
          <p:cNvCxnSpPr>
            <a:cxnSpLocks/>
          </p:cNvCxnSpPr>
          <p:nvPr/>
        </p:nvCxnSpPr>
        <p:spPr bwMode="auto">
          <a:xfrm>
            <a:off x="3111354" y="4337032"/>
            <a:ext cx="1123189" cy="652157"/>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 xmlns:a16="http://schemas.microsoft.com/office/drawing/2014/main" id="{4FBC9390-7DED-415B-945D-DCA2DB3BFCE3}"/>
              </a:ext>
            </a:extLst>
          </p:cNvPr>
          <p:cNvCxnSpPr>
            <a:cxnSpLocks/>
          </p:cNvCxnSpPr>
          <p:nvPr/>
        </p:nvCxnSpPr>
        <p:spPr bwMode="auto">
          <a:xfrm flipV="1">
            <a:off x="3090843" y="1523177"/>
            <a:ext cx="731109" cy="252638"/>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 xmlns:a16="http://schemas.microsoft.com/office/drawing/2014/main" id="{D717DD2C-2A29-45FC-8AD0-5B2ED09CAE4C}"/>
              </a:ext>
            </a:extLst>
          </p:cNvPr>
          <p:cNvCxnSpPr>
            <a:cxnSpLocks/>
          </p:cNvCxnSpPr>
          <p:nvPr/>
        </p:nvCxnSpPr>
        <p:spPr bwMode="auto">
          <a:xfrm flipH="1" flipV="1">
            <a:off x="4827222" y="2575233"/>
            <a:ext cx="16918" cy="2369761"/>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sp>
        <p:nvSpPr>
          <p:cNvPr id="15" name="Rectangle: Rounded Corners 14">
            <a:extLst>
              <a:ext uri="{FF2B5EF4-FFF2-40B4-BE49-F238E27FC236}">
                <a16:creationId xmlns="" xmlns:a16="http://schemas.microsoft.com/office/drawing/2014/main" id="{6D418D98-76E7-4AD1-A48D-45D82ABAC27B}"/>
              </a:ext>
            </a:extLst>
          </p:cNvPr>
          <p:cNvSpPr/>
          <p:nvPr/>
        </p:nvSpPr>
        <p:spPr bwMode="auto">
          <a:xfrm>
            <a:off x="5774135" y="2507997"/>
            <a:ext cx="3300259" cy="256032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538163" indent="-457200">
              <a:lnSpc>
                <a:spcPct val="85000"/>
              </a:lnSpc>
              <a:spcBef>
                <a:spcPts val="0"/>
              </a:spcBef>
              <a:spcAft>
                <a:spcPts val="600"/>
              </a:spcAft>
            </a:pPr>
            <a:r>
              <a:rPr kumimoji="0" lang="en-US" sz="2600" b="0" i="0" u="none" strike="noStrike" cap="none" normalizeH="0" baseline="0" dirty="0">
                <a:ln>
                  <a:noFill/>
                </a:ln>
                <a:solidFill>
                  <a:srgbClr val="295582"/>
                </a:solidFill>
                <a:effectLst/>
                <a:latin typeface="Georgia" pitchFamily="18" charset="0"/>
                <a:ea typeface="ヒラギノ明朝 Pro W3" pitchFamily="96" charset="-128"/>
              </a:rPr>
              <a:t>Public </a:t>
            </a:r>
            <a:r>
              <a:rPr lang="en-US" sz="2600" dirty="0"/>
              <a:t>Services:</a:t>
            </a:r>
          </a:p>
          <a:p>
            <a:pPr marL="538163" indent="-457200">
              <a:lnSpc>
                <a:spcPct val="85000"/>
              </a:lnSpc>
              <a:spcBef>
                <a:spcPts val="0"/>
              </a:spcBef>
              <a:spcAft>
                <a:spcPts val="600"/>
              </a:spcAft>
            </a:pPr>
            <a:r>
              <a:rPr lang="en-US" sz="2100" dirty="0">
                <a:solidFill>
                  <a:schemeClr val="tx1"/>
                </a:solidFill>
                <a:ea typeface="Arial Narrow" charset="0"/>
                <a:cs typeface="Arial Narrow" charset="0"/>
              </a:rPr>
              <a:t> </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School systems</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Capital construction funds</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Highways and roads</a:t>
            </a:r>
          </a:p>
          <a:p>
            <a:pPr marL="538163" indent="-457200">
              <a:lnSpc>
                <a:spcPct val="85000"/>
              </a:lnSpc>
              <a:spcBef>
                <a:spcPts val="0"/>
              </a:spcBef>
              <a:spcAft>
                <a:spcPts val="600"/>
              </a:spcAft>
            </a:pPr>
            <a:r>
              <a:rPr lang="en-US" sz="2100" i="1" dirty="0">
                <a:solidFill>
                  <a:schemeClr val="tx1"/>
                </a:solidFill>
                <a:ea typeface="Arial Narrow" charset="0"/>
                <a:cs typeface="Arial Narrow" charset="0"/>
              </a:rPr>
              <a:t>Water districts</a:t>
            </a:r>
            <a:r>
              <a:rPr lang="en-US" sz="2100" i="1" dirty="0"/>
              <a:t> </a:t>
            </a:r>
            <a:endParaRPr kumimoji="0" lang="en-US" sz="2100" b="0" i="1" u="none" strike="noStrike" cap="none" normalizeH="0" baseline="0" dirty="0">
              <a:ln>
                <a:noFill/>
              </a:ln>
              <a:solidFill>
                <a:srgbClr val="295582"/>
              </a:solidFill>
              <a:effectLst/>
              <a:latin typeface="Georgia" pitchFamily="18" charset="0"/>
              <a:ea typeface="ヒラギノ明朝 Pro W3" pitchFamily="96" charset="-128"/>
            </a:endParaRPr>
          </a:p>
        </p:txBody>
      </p:sp>
      <p:cxnSp>
        <p:nvCxnSpPr>
          <p:cNvPr id="17" name="Straight Arrow Connector 16">
            <a:extLst>
              <a:ext uri="{FF2B5EF4-FFF2-40B4-BE49-F238E27FC236}">
                <a16:creationId xmlns="" xmlns:a16="http://schemas.microsoft.com/office/drawing/2014/main" id="{A2D20234-5E44-4945-B905-D7E068801DB3}"/>
              </a:ext>
            </a:extLst>
          </p:cNvPr>
          <p:cNvCxnSpPr>
            <a:cxnSpLocks/>
          </p:cNvCxnSpPr>
          <p:nvPr/>
        </p:nvCxnSpPr>
        <p:spPr bwMode="auto">
          <a:xfrm>
            <a:off x="5485257" y="1608179"/>
            <a:ext cx="1189577" cy="794177"/>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 xmlns:a16="http://schemas.microsoft.com/office/drawing/2014/main" id="{CD74963B-850F-45B7-8A9E-3140D42732F8}"/>
              </a:ext>
            </a:extLst>
          </p:cNvPr>
          <p:cNvCxnSpPr>
            <a:cxnSpLocks/>
          </p:cNvCxnSpPr>
          <p:nvPr/>
        </p:nvCxnSpPr>
        <p:spPr bwMode="auto">
          <a:xfrm flipV="1">
            <a:off x="6374009" y="5192486"/>
            <a:ext cx="1050255" cy="626375"/>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 xmlns:a16="http://schemas.microsoft.com/office/drawing/2014/main" id="{4414FBD1-F37B-4602-BCE3-639897C5C892}"/>
              </a:ext>
            </a:extLst>
          </p:cNvPr>
          <p:cNvCxnSpPr>
            <a:cxnSpLocks/>
          </p:cNvCxnSpPr>
          <p:nvPr/>
        </p:nvCxnSpPr>
        <p:spPr bwMode="auto">
          <a:xfrm>
            <a:off x="3023353" y="3765502"/>
            <a:ext cx="2619802" cy="22655"/>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745142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33425" y="792555"/>
            <a:ext cx="8257936" cy="5100637"/>
          </a:xfrm>
        </p:spPr>
        <p:txBody>
          <a:bodyPr/>
          <a:lstStyle/>
          <a:p>
            <a:pPr marL="323850" indent="-136525" defTabSz="865188" eaLnBrk="1" hangingPunct="1">
              <a:spcAft>
                <a:spcPts val="0"/>
              </a:spcAft>
            </a:pPr>
            <a:endParaRPr lang="en-US" sz="2000" dirty="0">
              <a:solidFill>
                <a:schemeClr val="tx2"/>
              </a:solidFill>
            </a:endParaRPr>
          </a:p>
          <a:p>
            <a:pPr marL="187325" indent="0" defTabSz="865188" eaLnBrk="1" hangingPunct="1">
              <a:spcAft>
                <a:spcPts val="0"/>
              </a:spcAft>
              <a:buNone/>
            </a:pPr>
            <a:endParaRPr lang="en-US" sz="2600" dirty="0">
              <a:solidFill>
                <a:schemeClr val="tx2"/>
              </a:solidFill>
            </a:endParaRPr>
          </a:p>
        </p:txBody>
      </p:sp>
      <p:pic>
        <p:nvPicPr>
          <p:cNvPr id="3" name="Picture 2">
            <a:extLst>
              <a:ext uri="{FF2B5EF4-FFF2-40B4-BE49-F238E27FC236}">
                <a16:creationId xmlns="" xmlns:a16="http://schemas.microsoft.com/office/drawing/2014/main" id="{4C8B323E-76F1-4C41-A1A3-8C13C4A33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8" y="411743"/>
            <a:ext cx="9019822" cy="6034513"/>
          </a:xfrm>
          <a:prstGeom prst="rect">
            <a:avLst/>
          </a:prstGeom>
        </p:spPr>
      </p:pic>
      <p:sp>
        <p:nvSpPr>
          <p:cNvPr id="6" name="TextBox 5">
            <a:extLst>
              <a:ext uri="{FF2B5EF4-FFF2-40B4-BE49-F238E27FC236}">
                <a16:creationId xmlns="" xmlns:a16="http://schemas.microsoft.com/office/drawing/2014/main" id="{F3444180-E691-4903-A34F-6AC152004AC0}"/>
              </a:ext>
            </a:extLst>
          </p:cNvPr>
          <p:cNvSpPr txBox="1"/>
          <p:nvPr/>
        </p:nvSpPr>
        <p:spPr>
          <a:xfrm>
            <a:off x="2808514" y="707019"/>
            <a:ext cx="2563523" cy="523220"/>
          </a:xfrm>
          <a:prstGeom prst="rect">
            <a:avLst/>
          </a:prstGeom>
          <a:noFill/>
        </p:spPr>
        <p:txBody>
          <a:bodyPr wrap="none" rtlCol="0">
            <a:spAutoFit/>
          </a:bodyPr>
          <a:lstStyle/>
          <a:p>
            <a:r>
              <a:rPr lang="en-US" dirty="0">
                <a:solidFill>
                  <a:srgbClr val="003399"/>
                </a:solidFill>
              </a:rPr>
              <a:t>Wyoming 2017</a:t>
            </a:r>
          </a:p>
        </p:txBody>
      </p:sp>
      <p:sp>
        <p:nvSpPr>
          <p:cNvPr id="8" name="TextBox 7">
            <a:extLst>
              <a:ext uri="{FF2B5EF4-FFF2-40B4-BE49-F238E27FC236}">
                <a16:creationId xmlns="" xmlns:a16="http://schemas.microsoft.com/office/drawing/2014/main" id="{00D8E6DB-2BD7-4040-AF54-EA88C6F927AC}"/>
              </a:ext>
            </a:extLst>
          </p:cNvPr>
          <p:cNvSpPr txBox="1"/>
          <p:nvPr/>
        </p:nvSpPr>
        <p:spPr>
          <a:xfrm>
            <a:off x="84022" y="1206039"/>
            <a:ext cx="4294766" cy="954107"/>
          </a:xfrm>
          <a:prstGeom prst="rect">
            <a:avLst/>
          </a:prstGeom>
          <a:noFill/>
        </p:spPr>
        <p:txBody>
          <a:bodyPr wrap="none" rtlCol="0">
            <a:spAutoFit/>
          </a:bodyPr>
          <a:lstStyle/>
          <a:p>
            <a:r>
              <a:rPr lang="en-US" dirty="0">
                <a:solidFill>
                  <a:srgbClr val="003399"/>
                </a:solidFill>
              </a:rPr>
              <a:t>Roughly 33 streams from </a:t>
            </a:r>
          </a:p>
          <a:p>
            <a:r>
              <a:rPr lang="en-US" dirty="0">
                <a:solidFill>
                  <a:srgbClr val="003399"/>
                </a:solidFill>
              </a:rPr>
              <a:t>coal revenue to recipient</a:t>
            </a:r>
          </a:p>
        </p:txBody>
      </p:sp>
      <p:sp>
        <p:nvSpPr>
          <p:cNvPr id="9" name="TextBox 8">
            <a:extLst>
              <a:ext uri="{FF2B5EF4-FFF2-40B4-BE49-F238E27FC236}">
                <a16:creationId xmlns="" xmlns:a16="http://schemas.microsoft.com/office/drawing/2014/main" id="{E67BED59-FE2F-4A01-86A6-1E0D9EBD919D}"/>
              </a:ext>
            </a:extLst>
          </p:cNvPr>
          <p:cNvSpPr txBox="1"/>
          <p:nvPr/>
        </p:nvSpPr>
        <p:spPr>
          <a:xfrm>
            <a:off x="1271116" y="72495"/>
            <a:ext cx="6299200" cy="523220"/>
          </a:xfrm>
          <a:prstGeom prst="rect">
            <a:avLst/>
          </a:prstGeom>
          <a:solidFill>
            <a:schemeClr val="bg1"/>
          </a:solidFill>
        </p:spPr>
        <p:txBody>
          <a:bodyPr wrap="square" rtlCol="0">
            <a:spAutoFit/>
          </a:bodyPr>
          <a:lstStyle/>
          <a:p>
            <a:r>
              <a:rPr lang="en-US" dirty="0">
                <a:solidFill>
                  <a:srgbClr val="003399"/>
                </a:solidFill>
              </a:rPr>
              <a:t>Flow Chart of Major Revenue Sources</a:t>
            </a:r>
          </a:p>
        </p:txBody>
      </p:sp>
      <p:cxnSp>
        <p:nvCxnSpPr>
          <p:cNvPr id="11" name="Straight Arrow Connector 10">
            <a:extLst>
              <a:ext uri="{FF2B5EF4-FFF2-40B4-BE49-F238E27FC236}">
                <a16:creationId xmlns="" xmlns:a16="http://schemas.microsoft.com/office/drawing/2014/main" id="{8F386B81-D465-403F-A082-4863C36E764E}"/>
              </a:ext>
            </a:extLst>
          </p:cNvPr>
          <p:cNvCxnSpPr/>
          <p:nvPr/>
        </p:nvCxnSpPr>
        <p:spPr bwMode="auto">
          <a:xfrm flipV="1">
            <a:off x="2255520" y="2299063"/>
            <a:ext cx="827314" cy="313508"/>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 xmlns:a16="http://schemas.microsoft.com/office/drawing/2014/main" id="{9DE88C86-E24D-4D6E-8427-176BA156A224}"/>
              </a:ext>
            </a:extLst>
          </p:cNvPr>
          <p:cNvCxnSpPr/>
          <p:nvPr/>
        </p:nvCxnSpPr>
        <p:spPr bwMode="auto">
          <a:xfrm flipV="1">
            <a:off x="2255520" y="2184017"/>
            <a:ext cx="1436914" cy="428554"/>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 xmlns:a16="http://schemas.microsoft.com/office/drawing/2014/main" id="{709F2926-3709-41DA-980B-57F850486214}"/>
              </a:ext>
            </a:extLst>
          </p:cNvPr>
          <p:cNvCxnSpPr/>
          <p:nvPr/>
        </p:nvCxnSpPr>
        <p:spPr bwMode="auto">
          <a:xfrm>
            <a:off x="2255520" y="2612571"/>
            <a:ext cx="1193074" cy="0"/>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 xmlns:a16="http://schemas.microsoft.com/office/drawing/2014/main" id="{3B6034D9-2A0B-4B09-8C1D-81C2F87136A8}"/>
              </a:ext>
            </a:extLst>
          </p:cNvPr>
          <p:cNvCxnSpPr/>
          <p:nvPr/>
        </p:nvCxnSpPr>
        <p:spPr bwMode="auto">
          <a:xfrm>
            <a:off x="2255520" y="2612571"/>
            <a:ext cx="1271451" cy="139338"/>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 xmlns:a16="http://schemas.microsoft.com/office/drawing/2014/main" id="{3A729647-C77E-4E9E-BBE3-B0A0B7B1CB83}"/>
              </a:ext>
            </a:extLst>
          </p:cNvPr>
          <p:cNvCxnSpPr/>
          <p:nvPr/>
        </p:nvCxnSpPr>
        <p:spPr bwMode="auto">
          <a:xfrm>
            <a:off x="2255520" y="2612571"/>
            <a:ext cx="1436914" cy="269966"/>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 xmlns:a16="http://schemas.microsoft.com/office/drawing/2014/main" id="{52825DA5-8D05-4F96-ADA8-4346C1856834}"/>
              </a:ext>
            </a:extLst>
          </p:cNvPr>
          <p:cNvCxnSpPr/>
          <p:nvPr/>
        </p:nvCxnSpPr>
        <p:spPr bwMode="auto">
          <a:xfrm>
            <a:off x="2255520" y="2612571"/>
            <a:ext cx="1193074" cy="487680"/>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 xmlns:a16="http://schemas.microsoft.com/office/drawing/2014/main" id="{74399162-35FE-4674-8FDA-35AF16A03769}"/>
              </a:ext>
            </a:extLst>
          </p:cNvPr>
          <p:cNvCxnSpPr/>
          <p:nvPr/>
        </p:nvCxnSpPr>
        <p:spPr bwMode="auto">
          <a:xfrm>
            <a:off x="2255520" y="2612571"/>
            <a:ext cx="1105989" cy="816429"/>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 xmlns:a16="http://schemas.microsoft.com/office/drawing/2014/main" id="{B79E9B77-9351-4E59-B051-A5F4CB27D3EF}"/>
              </a:ext>
            </a:extLst>
          </p:cNvPr>
          <p:cNvCxnSpPr/>
          <p:nvPr/>
        </p:nvCxnSpPr>
        <p:spPr bwMode="auto">
          <a:xfrm>
            <a:off x="2255520" y="2612571"/>
            <a:ext cx="1271451" cy="1145179"/>
          </a:xfrm>
          <a:prstGeom prst="straightConnector1">
            <a:avLst/>
          </a:prstGeom>
          <a:solidFill>
            <a:srgbClr val="99CCFF"/>
          </a:solidFill>
          <a:ln w="12700" cap="flat" cmpd="sng" algn="ctr">
            <a:solidFill>
              <a:schemeClr val="tx1"/>
            </a:solidFill>
            <a:prstDash val="solid"/>
            <a:round/>
            <a:headEnd type="none" w="med" len="med"/>
            <a:tailEnd type="triangle"/>
          </a:ln>
          <a:effectLst/>
        </p:spPr>
      </p:cxnSp>
      <p:sp>
        <p:nvSpPr>
          <p:cNvPr id="2" name="TextBox 1"/>
          <p:cNvSpPr txBox="1"/>
          <p:nvPr/>
        </p:nvSpPr>
        <p:spPr>
          <a:xfrm>
            <a:off x="1271116" y="6446256"/>
            <a:ext cx="4948791" cy="400110"/>
          </a:xfrm>
          <a:prstGeom prst="rect">
            <a:avLst/>
          </a:prstGeom>
          <a:noFill/>
        </p:spPr>
        <p:txBody>
          <a:bodyPr wrap="none" rtlCol="0">
            <a:spAutoFit/>
          </a:bodyPr>
          <a:lstStyle/>
          <a:p>
            <a:r>
              <a:rPr lang="en-US" sz="2000" dirty="0"/>
              <a:t>Source: WY 2017 Budget Fiscal Data Book</a:t>
            </a:r>
          </a:p>
        </p:txBody>
      </p:sp>
      <p:sp>
        <p:nvSpPr>
          <p:cNvPr id="4" name="TextBox 3"/>
          <p:cNvSpPr txBox="1"/>
          <p:nvPr/>
        </p:nvSpPr>
        <p:spPr>
          <a:xfrm>
            <a:off x="361283" y="707019"/>
            <a:ext cx="1727161" cy="523220"/>
          </a:xfrm>
          <a:prstGeom prst="rect">
            <a:avLst/>
          </a:prstGeom>
          <a:solidFill>
            <a:schemeClr val="bg1"/>
          </a:solidFill>
        </p:spPr>
        <p:txBody>
          <a:bodyPr wrap="square" rtlCol="0">
            <a:spAutoFit/>
          </a:bodyPr>
          <a:lstStyle/>
          <a:p>
            <a:r>
              <a:rPr lang="en-US" dirty="0">
                <a:solidFill>
                  <a:schemeClr val="tx1"/>
                </a:solidFill>
                <a:latin typeface="+mn-lt"/>
              </a:rPr>
              <a:t>Sources</a:t>
            </a:r>
          </a:p>
        </p:txBody>
      </p:sp>
      <p:sp>
        <p:nvSpPr>
          <p:cNvPr id="20" name="TextBox 19"/>
          <p:cNvSpPr txBox="1"/>
          <p:nvPr/>
        </p:nvSpPr>
        <p:spPr>
          <a:xfrm>
            <a:off x="5667060" y="750209"/>
            <a:ext cx="1727161" cy="523220"/>
          </a:xfrm>
          <a:prstGeom prst="rect">
            <a:avLst/>
          </a:prstGeom>
          <a:solidFill>
            <a:schemeClr val="bg1"/>
          </a:solidFill>
        </p:spPr>
        <p:txBody>
          <a:bodyPr wrap="square" rtlCol="0">
            <a:spAutoFit/>
          </a:bodyPr>
          <a:lstStyle/>
          <a:p>
            <a:r>
              <a:rPr lang="en-US" dirty="0">
                <a:solidFill>
                  <a:schemeClr val="tx1"/>
                </a:solidFill>
                <a:latin typeface="+mn-lt"/>
              </a:rPr>
              <a:t>Recipients</a:t>
            </a:r>
          </a:p>
        </p:txBody>
      </p:sp>
      <p:sp>
        <p:nvSpPr>
          <p:cNvPr id="22" name="TextBox 21"/>
          <p:cNvSpPr txBox="1"/>
          <p:nvPr/>
        </p:nvSpPr>
        <p:spPr>
          <a:xfrm>
            <a:off x="361284" y="2193140"/>
            <a:ext cx="1806184" cy="1569660"/>
          </a:xfrm>
          <a:prstGeom prst="rect">
            <a:avLst/>
          </a:prstGeom>
          <a:solidFill>
            <a:schemeClr val="bg1"/>
          </a:solidFill>
        </p:spPr>
        <p:txBody>
          <a:bodyPr wrap="square" rtlCol="0">
            <a:spAutoFit/>
          </a:bodyPr>
          <a:lstStyle/>
          <a:p>
            <a:r>
              <a:rPr lang="en-US" sz="1600" dirty="0">
                <a:solidFill>
                  <a:schemeClr val="tx1"/>
                </a:solidFill>
                <a:latin typeface="+mn-lt"/>
              </a:rPr>
              <a:t>Federal royalties</a:t>
            </a:r>
          </a:p>
          <a:p>
            <a:r>
              <a:rPr lang="en-US" sz="1600" dirty="0">
                <a:solidFill>
                  <a:schemeClr val="tx1"/>
                </a:solidFill>
                <a:latin typeface="+mn-lt"/>
              </a:rPr>
              <a:t>Coal lease bonus</a:t>
            </a:r>
          </a:p>
          <a:p>
            <a:r>
              <a:rPr lang="en-US" sz="1600" dirty="0">
                <a:solidFill>
                  <a:schemeClr val="tx1"/>
                </a:solidFill>
                <a:latin typeface="+mn-lt"/>
              </a:rPr>
              <a:t>State severance </a:t>
            </a:r>
          </a:p>
          <a:p>
            <a:r>
              <a:rPr lang="en-US" sz="1600" dirty="0">
                <a:solidFill>
                  <a:schemeClr val="tx1"/>
                </a:solidFill>
                <a:latin typeface="+mn-lt"/>
              </a:rPr>
              <a:t>State royalties</a:t>
            </a:r>
          </a:p>
          <a:p>
            <a:r>
              <a:rPr lang="en-US" sz="1600" dirty="0">
                <a:solidFill>
                  <a:schemeClr val="tx1"/>
                </a:solidFill>
                <a:latin typeface="+mn-lt"/>
              </a:rPr>
              <a:t>State investment income</a:t>
            </a:r>
          </a:p>
        </p:txBody>
      </p:sp>
      <p:sp>
        <p:nvSpPr>
          <p:cNvPr id="7" name="Oval 6">
            <a:extLst>
              <a:ext uri="{FF2B5EF4-FFF2-40B4-BE49-F238E27FC236}">
                <a16:creationId xmlns="" xmlns:a16="http://schemas.microsoft.com/office/drawing/2014/main" id="{3547C7F2-7B62-495C-BAF1-3D89FFDA10C6}"/>
              </a:ext>
            </a:extLst>
          </p:cNvPr>
          <p:cNvSpPr/>
          <p:nvPr/>
        </p:nvSpPr>
        <p:spPr bwMode="auto">
          <a:xfrm>
            <a:off x="-95465" y="2024436"/>
            <a:ext cx="2803491" cy="1738364"/>
          </a:xfrm>
          <a:prstGeom prst="ellipse">
            <a:avLst/>
          </a:prstGeom>
          <a:noFill/>
          <a:ln w="28575" cap="flat" cmpd="sng" algn="ctr">
            <a:solidFill>
              <a:srgbClr val="FF0000"/>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295582"/>
              </a:solidFill>
              <a:effectLst/>
              <a:latin typeface="Georgia" pitchFamily="18" charset="0"/>
              <a:ea typeface="ヒラギノ明朝 Pro W3" pitchFamily="96" charset="-128"/>
            </a:endParaRPr>
          </a:p>
        </p:txBody>
      </p:sp>
    </p:spTree>
    <p:extLst>
      <p:ext uri="{BB962C8B-B14F-4D97-AF65-F5344CB8AC3E}">
        <p14:creationId xmlns:p14="http://schemas.microsoft.com/office/powerpoint/2010/main" val="16984245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639" y="385612"/>
            <a:ext cx="7358062" cy="1036638"/>
          </a:xfrm>
        </p:spPr>
        <p:txBody>
          <a:bodyPr/>
          <a:lstStyle/>
          <a:p>
            <a:pPr algn="ctr"/>
            <a:r>
              <a:rPr lang="en-US" dirty="0"/>
              <a:t>Outline</a:t>
            </a:r>
          </a:p>
        </p:txBody>
      </p:sp>
      <p:sp>
        <p:nvSpPr>
          <p:cNvPr id="3" name="Content Placeholder 2"/>
          <p:cNvSpPr>
            <a:spLocks noGrp="1"/>
          </p:cNvSpPr>
          <p:nvPr>
            <p:ph idx="1"/>
          </p:nvPr>
        </p:nvSpPr>
        <p:spPr>
          <a:xfrm>
            <a:off x="864887" y="1590140"/>
            <a:ext cx="7358062" cy="4019550"/>
          </a:xfrm>
        </p:spPr>
        <p:txBody>
          <a:bodyPr/>
          <a:lstStyle/>
          <a:p>
            <a:r>
              <a:rPr lang="en-US" dirty="0">
                <a:solidFill>
                  <a:schemeClr val="tx1"/>
                </a:solidFill>
              </a:rPr>
              <a:t>US coal production: </a:t>
            </a:r>
          </a:p>
          <a:p>
            <a:pPr lvl="1"/>
            <a:r>
              <a:rPr lang="en-US" dirty="0">
                <a:solidFill>
                  <a:schemeClr val="tx1"/>
                </a:solidFill>
              </a:rPr>
              <a:t>Historical</a:t>
            </a:r>
          </a:p>
          <a:p>
            <a:pPr lvl="1"/>
            <a:r>
              <a:rPr lang="en-US" dirty="0">
                <a:solidFill>
                  <a:schemeClr val="tx1"/>
                </a:solidFill>
              </a:rPr>
              <a:t>Projections with and without climate policy</a:t>
            </a:r>
          </a:p>
          <a:p>
            <a:r>
              <a:rPr lang="en-US" dirty="0">
                <a:solidFill>
                  <a:schemeClr val="tx1"/>
                </a:solidFill>
              </a:rPr>
              <a:t>Fiscal implications for local governments</a:t>
            </a:r>
          </a:p>
          <a:p>
            <a:r>
              <a:rPr lang="en-US" dirty="0">
                <a:solidFill>
                  <a:schemeClr val="tx1"/>
                </a:solidFill>
              </a:rPr>
              <a:t>Municipal bonds from coal country</a:t>
            </a:r>
          </a:p>
          <a:p>
            <a:r>
              <a:rPr lang="en-US" dirty="0">
                <a:solidFill>
                  <a:schemeClr val="tx1"/>
                </a:solidFill>
              </a:rPr>
              <a:t>Policy options</a:t>
            </a:r>
          </a:p>
          <a:p>
            <a:endParaRPr lang="en-US" dirty="0">
              <a:solidFill>
                <a:schemeClr val="tx1"/>
              </a:solidFill>
            </a:endParaRPr>
          </a:p>
        </p:txBody>
      </p:sp>
    </p:spTree>
    <p:extLst>
      <p:ext uri="{BB962C8B-B14F-4D97-AF65-F5344CB8AC3E}">
        <p14:creationId xmlns:p14="http://schemas.microsoft.com/office/powerpoint/2010/main" val="3664116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452404" y="0"/>
            <a:ext cx="8229598" cy="914152"/>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2400" kern="0" dirty="0"/>
              <a:t>12 most coal-reliant US counties by 2015 employment share</a:t>
            </a:r>
          </a:p>
        </p:txBody>
      </p:sp>
      <p:graphicFrame>
        <p:nvGraphicFramePr>
          <p:cNvPr id="4" name="Chart 3">
            <a:extLst>
              <a:ext uri="{FF2B5EF4-FFF2-40B4-BE49-F238E27FC236}">
                <a16:creationId xmlns="" xmlns:a16="http://schemas.microsoft.com/office/drawing/2014/main" id="{2A69B048-FE1A-4EC9-87E3-4CFDB6A50BC2}"/>
              </a:ext>
            </a:extLst>
          </p:cNvPr>
          <p:cNvGraphicFramePr/>
          <p:nvPr>
            <p:extLst>
              <p:ext uri="{D42A27DB-BD31-4B8C-83A1-F6EECF244321}">
                <p14:modId xmlns:p14="http://schemas.microsoft.com/office/powerpoint/2010/main" val="4257626317"/>
              </p:ext>
            </p:extLst>
          </p:nvPr>
        </p:nvGraphicFramePr>
        <p:xfrm>
          <a:off x="86642" y="757645"/>
          <a:ext cx="8595360" cy="5654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3145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127723"/>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850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kern="0" dirty="0"/>
              <a:t>Three mining-intensive counties…</a:t>
            </a:r>
          </a:p>
        </p:txBody>
      </p:sp>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147814" y="938665"/>
            <a:ext cx="8761895" cy="5295249"/>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80963" indent="0">
              <a:lnSpc>
                <a:spcPct val="85000"/>
              </a:lnSpc>
              <a:spcBef>
                <a:spcPts val="0"/>
              </a:spcBef>
              <a:spcAft>
                <a:spcPts val="600"/>
              </a:spcAft>
              <a:buNone/>
            </a:pPr>
            <a:r>
              <a:rPr lang="en-US" sz="2400" dirty="0">
                <a:solidFill>
                  <a:schemeClr val="tx1"/>
                </a:solidFill>
                <a:ea typeface="Arial Narrow" charset="0"/>
                <a:cs typeface="Arial Narrow" charset="0"/>
              </a:rPr>
              <a:t>Significant data limitations</a:t>
            </a:r>
          </a:p>
          <a:p>
            <a:pPr marL="80963" indent="0">
              <a:lnSpc>
                <a:spcPct val="85000"/>
              </a:lnSpc>
              <a:spcBef>
                <a:spcPts val="0"/>
              </a:spcBef>
              <a:spcAft>
                <a:spcPts val="600"/>
              </a:spcAft>
              <a:buNone/>
            </a:pPr>
            <a:endParaRPr lang="en-US" sz="1400" dirty="0">
              <a:solidFill>
                <a:schemeClr val="tx1"/>
              </a:solidFill>
              <a:ea typeface="Arial Narrow" charset="0"/>
              <a:cs typeface="Arial Narrow" charset="0"/>
            </a:endParaRPr>
          </a:p>
          <a:p>
            <a:pPr marL="80963" indent="0">
              <a:lnSpc>
                <a:spcPct val="85000"/>
              </a:lnSpc>
              <a:spcBef>
                <a:spcPts val="0"/>
              </a:spcBef>
              <a:spcAft>
                <a:spcPts val="600"/>
              </a:spcAft>
              <a:buNone/>
            </a:pPr>
            <a:r>
              <a:rPr lang="en-US" dirty="0">
                <a:solidFill>
                  <a:schemeClr val="tx1"/>
                </a:solidFill>
                <a:ea typeface="Arial Narrow" charset="0"/>
                <a:cs typeface="Arial Narrow" charset="0"/>
              </a:rPr>
              <a:t>Boone County, WV  (pop. 22,000)</a:t>
            </a:r>
          </a:p>
          <a:p>
            <a:pPr marL="538163" indent="-457200">
              <a:lnSpc>
                <a:spcPct val="85000"/>
              </a:lnSpc>
              <a:spcBef>
                <a:spcPts val="0"/>
              </a:spcBef>
              <a:spcAft>
                <a:spcPts val="600"/>
              </a:spcAft>
              <a:buClr>
                <a:schemeClr val="tx1"/>
              </a:buClr>
              <a:buSzPct val="82000"/>
              <a:buFont typeface="Arial" panose="020B0604020202020204" pitchFamily="34" charset="0"/>
              <a:buChar char="•"/>
            </a:pPr>
            <a:r>
              <a:rPr lang="en-US" dirty="0">
                <a:solidFill>
                  <a:schemeClr val="tx1"/>
                </a:solidFill>
                <a:ea typeface="Arial Narrow" charset="0"/>
                <a:cs typeface="Arial Narrow" charset="0"/>
              </a:rPr>
              <a:t>70% decline in coal from 2012-2017; </a:t>
            </a:r>
          </a:p>
          <a:p>
            <a:pPr marL="538163" indent="-457200">
              <a:lnSpc>
                <a:spcPct val="85000"/>
              </a:lnSpc>
              <a:spcBef>
                <a:spcPts val="0"/>
              </a:spcBef>
              <a:spcAft>
                <a:spcPts val="600"/>
              </a:spcAft>
              <a:buClr>
                <a:schemeClr val="tx1"/>
              </a:buClr>
              <a:buSzPct val="82000"/>
              <a:buFont typeface="Arial" panose="020B0604020202020204" pitchFamily="34" charset="0"/>
              <a:buChar char="•"/>
            </a:pPr>
            <a:r>
              <a:rPr lang="en-US" dirty="0">
                <a:solidFill>
                  <a:schemeClr val="tx1"/>
                </a:solidFill>
                <a:ea typeface="Arial Narrow" charset="0"/>
                <a:cs typeface="Arial Narrow" charset="0"/>
              </a:rPr>
              <a:t>-&gt; 38% decline in county </a:t>
            </a:r>
            <a:r>
              <a:rPr lang="en-US" dirty="0" err="1">
                <a:solidFill>
                  <a:schemeClr val="tx1"/>
                </a:solidFill>
                <a:ea typeface="Arial Narrow" charset="0"/>
                <a:cs typeface="Arial Narrow" charset="0"/>
              </a:rPr>
              <a:t>govt</a:t>
            </a:r>
            <a:r>
              <a:rPr lang="en-US" dirty="0">
                <a:solidFill>
                  <a:schemeClr val="tx1"/>
                </a:solidFill>
                <a:ea typeface="Arial Narrow" charset="0"/>
                <a:cs typeface="Arial Narrow" charset="0"/>
              </a:rPr>
              <a:t> revenue. </a:t>
            </a:r>
          </a:p>
          <a:p>
            <a:pPr marL="80963" indent="0">
              <a:lnSpc>
                <a:spcPct val="85000"/>
              </a:lnSpc>
              <a:spcBef>
                <a:spcPts val="0"/>
              </a:spcBef>
              <a:spcAft>
                <a:spcPts val="600"/>
              </a:spcAft>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None/>
            </a:pPr>
            <a:r>
              <a:rPr lang="en-US" dirty="0">
                <a:solidFill>
                  <a:schemeClr val="tx1"/>
                </a:solidFill>
                <a:ea typeface="Arial Narrow" charset="0"/>
                <a:cs typeface="Arial Narrow" charset="0"/>
              </a:rPr>
              <a:t>Campbell County, WY (pop. 46,170)</a:t>
            </a:r>
          </a:p>
          <a:p>
            <a:pPr marL="538163" indent="-457200">
              <a:lnSpc>
                <a:spcPct val="85000"/>
              </a:lnSpc>
              <a:spcBef>
                <a:spcPts val="0"/>
              </a:spcBef>
              <a:spcAft>
                <a:spcPts val="600"/>
              </a:spcAft>
              <a:buClr>
                <a:schemeClr val="tx1"/>
              </a:buClr>
              <a:buSzPct val="81000"/>
              <a:buFont typeface="Arial" panose="020B0604020202020204" pitchFamily="34" charset="0"/>
              <a:buChar char="•"/>
            </a:pPr>
            <a:r>
              <a:rPr lang="en-US" dirty="0">
                <a:solidFill>
                  <a:schemeClr val="tx1"/>
                </a:solidFill>
                <a:ea typeface="Arial Narrow" charset="0"/>
                <a:cs typeface="Arial Narrow" charset="0"/>
              </a:rPr>
              <a:t>Two largest revenue sources tied strongly to coal</a:t>
            </a:r>
          </a:p>
          <a:p>
            <a:pPr marL="538163" indent="-457200">
              <a:lnSpc>
                <a:spcPct val="85000"/>
              </a:lnSpc>
              <a:spcBef>
                <a:spcPts val="0"/>
              </a:spcBef>
              <a:spcAft>
                <a:spcPts val="600"/>
              </a:spcAft>
              <a:buClr>
                <a:schemeClr val="tx1"/>
              </a:buClr>
              <a:buSzPct val="81000"/>
              <a:buFont typeface="Arial" panose="020B0604020202020204" pitchFamily="34" charset="0"/>
              <a:buChar char="•"/>
            </a:pPr>
            <a:r>
              <a:rPr lang="en-US" dirty="0">
                <a:solidFill>
                  <a:schemeClr val="tx1"/>
                </a:solidFill>
                <a:ea typeface="Arial Narrow" charset="0"/>
                <a:cs typeface="Arial Narrow" charset="0"/>
              </a:rPr>
              <a:t>Mine bankruptcies thwart tax collection</a:t>
            </a:r>
          </a:p>
          <a:p>
            <a:pPr marL="80963" indent="0">
              <a:lnSpc>
                <a:spcPct val="85000"/>
              </a:lnSpc>
              <a:spcBef>
                <a:spcPts val="0"/>
              </a:spcBef>
              <a:spcAft>
                <a:spcPts val="600"/>
              </a:spcAft>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None/>
            </a:pPr>
            <a:r>
              <a:rPr lang="en-US" dirty="0">
                <a:solidFill>
                  <a:schemeClr val="tx1"/>
                </a:solidFill>
                <a:ea typeface="Arial Narrow" charset="0"/>
                <a:cs typeface="Arial Narrow" charset="0"/>
              </a:rPr>
              <a:t>Mercer County, ND (pop. 8,267)</a:t>
            </a:r>
          </a:p>
          <a:p>
            <a:pPr marL="423863" indent="-342900">
              <a:lnSpc>
                <a:spcPct val="85000"/>
              </a:lnSpc>
              <a:spcBef>
                <a:spcPts val="0"/>
              </a:spcBef>
              <a:spcAft>
                <a:spcPts val="600"/>
              </a:spcAft>
              <a:buClr>
                <a:schemeClr val="tx1"/>
              </a:buClr>
              <a:buSzPct val="78000"/>
              <a:buFont typeface="Arial" panose="020B0604020202020204" pitchFamily="34" charset="0"/>
              <a:buChar char="•"/>
            </a:pPr>
            <a:r>
              <a:rPr lang="en-US" dirty="0">
                <a:solidFill>
                  <a:schemeClr val="tx1"/>
                </a:solidFill>
                <a:ea typeface="Arial Narrow" charset="0"/>
                <a:cs typeface="Arial Narrow" charset="0"/>
              </a:rPr>
              <a:t>Coal severance, coal conversion, and royalties</a:t>
            </a:r>
          </a:p>
          <a:p>
            <a:pPr marL="80963" indent="0">
              <a:lnSpc>
                <a:spcPct val="85000"/>
              </a:lnSpc>
              <a:spcBef>
                <a:spcPts val="0"/>
              </a:spcBef>
              <a:spcAft>
                <a:spcPts val="600"/>
              </a:spcAft>
              <a:buClr>
                <a:schemeClr val="tx1"/>
              </a:buClr>
              <a:buSzPct val="78000"/>
              <a:buNone/>
            </a:pPr>
            <a:r>
              <a:rPr lang="en-US" dirty="0">
                <a:solidFill>
                  <a:schemeClr val="tx1"/>
                </a:solidFill>
                <a:ea typeface="Arial Narrow" charset="0"/>
                <a:cs typeface="Arial Narrow" charset="0"/>
              </a:rPr>
              <a:t>provide around 1/2 revenue to county </a:t>
            </a:r>
          </a:p>
          <a:p>
            <a:pPr marL="80963" indent="0">
              <a:lnSpc>
                <a:spcPct val="85000"/>
              </a:lnSpc>
              <a:spcBef>
                <a:spcPts val="0"/>
              </a:spcBef>
              <a:spcAft>
                <a:spcPts val="600"/>
              </a:spcAft>
              <a:buClr>
                <a:schemeClr val="tx1"/>
              </a:buClr>
              <a:buSzPct val="78000"/>
              <a:buNone/>
            </a:pPr>
            <a:r>
              <a:rPr lang="en-US" dirty="0">
                <a:solidFill>
                  <a:schemeClr val="tx1"/>
                </a:solidFill>
                <a:ea typeface="Arial Narrow" charset="0"/>
                <a:cs typeface="Arial Narrow" charset="0"/>
              </a:rPr>
              <a:t>government  (as of 2016)</a:t>
            </a:r>
          </a:p>
          <a:p>
            <a:pPr marL="80963" indent="0">
              <a:lnSpc>
                <a:spcPct val="85000"/>
              </a:lnSpc>
              <a:spcBef>
                <a:spcPts val="0"/>
              </a:spcBef>
              <a:spcAft>
                <a:spcPts val="600"/>
              </a:spcAft>
              <a:buClr>
                <a:schemeClr val="tx1"/>
              </a:buClr>
              <a:buSzPct val="78000"/>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Clr>
                <a:schemeClr val="tx1"/>
              </a:buClr>
              <a:buSzPct val="78000"/>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None/>
            </a:pPr>
            <a:endParaRPr lang="en-US" dirty="0">
              <a:solidFill>
                <a:schemeClr val="tx1"/>
              </a:solidFill>
              <a:latin typeface="Arial Narrow" charset="0"/>
              <a:ea typeface="Arial Narrow" charset="0"/>
              <a:cs typeface="Arial Narrow" charset="0"/>
            </a:endParaRPr>
          </a:p>
        </p:txBody>
      </p:sp>
      <p:pic>
        <p:nvPicPr>
          <p:cNvPr id="1026" name="Picture 2" descr="Image result for mountaintop removal boone county west virgi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22" y="679021"/>
            <a:ext cx="3654427" cy="2430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mpbell county wy co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521" y="4145293"/>
            <a:ext cx="3346928" cy="22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611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127723"/>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700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kern="0" dirty="0"/>
              <a:t>County revenue’s relationship to coal production</a:t>
            </a:r>
          </a:p>
        </p:txBody>
      </p:sp>
      <p:sp>
        <p:nvSpPr>
          <p:cNvPr id="4" name="TextBox 3">
            <a:extLst>
              <a:ext uri="{FF2B5EF4-FFF2-40B4-BE49-F238E27FC236}">
                <a16:creationId xmlns="" xmlns:a16="http://schemas.microsoft.com/office/drawing/2014/main" id="{BEE38632-9A07-BA46-9925-8DFD61071901}"/>
              </a:ext>
            </a:extLst>
          </p:cNvPr>
          <p:cNvSpPr txBox="1"/>
          <p:nvPr/>
        </p:nvSpPr>
        <p:spPr>
          <a:xfrm>
            <a:off x="161557" y="5230305"/>
            <a:ext cx="8886189" cy="1477328"/>
          </a:xfrm>
          <a:prstGeom prst="rect">
            <a:avLst/>
          </a:prstGeom>
          <a:noFill/>
        </p:spPr>
        <p:txBody>
          <a:bodyPr wrap="square" rtlCol="0">
            <a:spAutoFit/>
          </a:bodyPr>
          <a:lstStyle/>
          <a:p>
            <a:pPr algn="l"/>
            <a:r>
              <a:rPr lang="en-US" sz="1800" dirty="0">
                <a:solidFill>
                  <a:schemeClr val="tx1"/>
                </a:solidFill>
                <a:latin typeface="+mn-lt"/>
              </a:rPr>
              <a:t>Note: </a:t>
            </a:r>
          </a:p>
          <a:p>
            <a:pPr marL="285750" indent="-285750" algn="l">
              <a:buFont typeface="Arial" panose="020B0604020202020204" pitchFamily="34" charset="0"/>
              <a:buChar char="•"/>
            </a:pPr>
            <a:r>
              <a:rPr lang="en-US" sz="1800" dirty="0">
                <a:solidFill>
                  <a:schemeClr val="tx1"/>
                </a:solidFill>
                <a:latin typeface="+mn-lt"/>
              </a:rPr>
              <a:t>Total revenue includes county government revenue and revenue to special and school districts.</a:t>
            </a:r>
          </a:p>
          <a:p>
            <a:pPr marL="285750" indent="-285750" algn="l">
              <a:buFont typeface="Arial" panose="020B0604020202020204" pitchFamily="34" charset="0"/>
              <a:buChar char="•"/>
            </a:pPr>
            <a:r>
              <a:rPr lang="en-US" sz="1800" dirty="0">
                <a:solidFill>
                  <a:schemeClr val="tx1"/>
                </a:solidFill>
                <a:latin typeface="+mn-lt"/>
              </a:rPr>
              <a:t>County government revenue is the revenue that goes directly to the county government. </a:t>
            </a:r>
          </a:p>
          <a:p>
            <a:pPr marL="285750" indent="-285750" algn="l">
              <a:buFont typeface="Arial" panose="020B0604020202020204" pitchFamily="34" charset="0"/>
              <a:buChar char="•"/>
            </a:pPr>
            <a:r>
              <a:rPr lang="en-US" sz="1800" dirty="0">
                <a:solidFill>
                  <a:schemeClr val="tx1"/>
                </a:solidFill>
                <a:latin typeface="+mn-lt"/>
              </a:rPr>
              <a:t>Data do not include revenue to townships.</a:t>
            </a:r>
          </a:p>
        </p:txBody>
      </p:sp>
      <p:graphicFrame>
        <p:nvGraphicFramePr>
          <p:cNvPr id="2" name="Table 1"/>
          <p:cNvGraphicFramePr>
            <a:graphicFrameLocks noGrp="1"/>
          </p:cNvGraphicFramePr>
          <p:nvPr>
            <p:extLst>
              <p:ext uri="{D42A27DB-BD31-4B8C-83A1-F6EECF244321}">
                <p14:modId xmlns:p14="http://schemas.microsoft.com/office/powerpoint/2010/main" val="2695201889"/>
              </p:ext>
            </p:extLst>
          </p:nvPr>
        </p:nvGraphicFramePr>
        <p:xfrm>
          <a:off x="102118" y="1328288"/>
          <a:ext cx="8501612" cy="3821228"/>
        </p:xfrm>
        <a:graphic>
          <a:graphicData uri="http://schemas.openxmlformats.org/drawingml/2006/table">
            <a:tbl>
              <a:tblPr>
                <a:tableStyleId>{5C22544A-7EE6-4342-B048-85BDC9FD1C3A}</a:tableStyleId>
              </a:tblPr>
              <a:tblGrid>
                <a:gridCol w="2999988">
                  <a:extLst>
                    <a:ext uri="{9D8B030D-6E8A-4147-A177-3AD203B41FA5}">
                      <a16:colId xmlns="" xmlns:a16="http://schemas.microsoft.com/office/drawing/2014/main" val="20000"/>
                    </a:ext>
                  </a:extLst>
                </a:gridCol>
                <a:gridCol w="1040702">
                  <a:extLst>
                    <a:ext uri="{9D8B030D-6E8A-4147-A177-3AD203B41FA5}">
                      <a16:colId xmlns="" xmlns:a16="http://schemas.microsoft.com/office/drawing/2014/main" val="20001"/>
                    </a:ext>
                  </a:extLst>
                </a:gridCol>
                <a:gridCol w="1486974">
                  <a:extLst>
                    <a:ext uri="{9D8B030D-6E8A-4147-A177-3AD203B41FA5}">
                      <a16:colId xmlns="" xmlns:a16="http://schemas.microsoft.com/office/drawing/2014/main" val="20002"/>
                    </a:ext>
                  </a:extLst>
                </a:gridCol>
                <a:gridCol w="1486974">
                  <a:extLst>
                    <a:ext uri="{9D8B030D-6E8A-4147-A177-3AD203B41FA5}">
                      <a16:colId xmlns="" xmlns:a16="http://schemas.microsoft.com/office/drawing/2014/main" val="20003"/>
                    </a:ext>
                  </a:extLst>
                </a:gridCol>
                <a:gridCol w="1486974">
                  <a:extLst>
                    <a:ext uri="{9D8B030D-6E8A-4147-A177-3AD203B41FA5}">
                      <a16:colId xmlns="" xmlns:a16="http://schemas.microsoft.com/office/drawing/2014/main" val="20004"/>
                    </a:ext>
                  </a:extLst>
                </a:gridCol>
              </a:tblGrid>
              <a:tr h="1026594">
                <a:tc>
                  <a:txBody>
                    <a:bodyPr/>
                    <a:lstStyle/>
                    <a:p>
                      <a:pPr marL="0" marR="0" algn="ctr">
                        <a:lnSpc>
                          <a:spcPct val="115000"/>
                        </a:lnSpc>
                        <a:spcBef>
                          <a:spcPts val="0"/>
                        </a:spcBef>
                        <a:spcAft>
                          <a:spcPts val="0"/>
                        </a:spcAft>
                      </a:pPr>
                      <a:r>
                        <a:rPr lang="en-US" sz="1800" dirty="0">
                          <a:effectLst/>
                        </a:rPr>
                        <a:t>All 27 Coal-Intensive Counties</a:t>
                      </a:r>
                      <a:endParaRPr lang="en-US" sz="1600" dirty="0">
                        <a:effectLst/>
                      </a:endParaRPr>
                    </a:p>
                    <a:p>
                      <a:pPr marL="0" marR="0" algn="ctr">
                        <a:lnSpc>
                          <a:spcPct val="115000"/>
                        </a:lnSpc>
                        <a:spcBef>
                          <a:spcPts val="0"/>
                        </a:spcBef>
                        <a:spcAft>
                          <a:spcPts val="0"/>
                        </a:spcAft>
                      </a:pPr>
                      <a:r>
                        <a:rPr lang="en-US" sz="1800" dirty="0">
                          <a:effectLst/>
                        </a:rPr>
                        <a:t>2012-2017</a:t>
                      </a:r>
                      <a:endParaRPr lang="en-US" sz="1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Mean</a:t>
                      </a:r>
                      <a:endParaRPr lang="en-US" sz="16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Standard Deviation</a:t>
                      </a:r>
                      <a:endParaRPr lang="en-US" sz="16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Minimum</a:t>
                      </a:r>
                      <a:endParaRPr lang="en-US" sz="16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Maximum</a:t>
                      </a:r>
                      <a:endParaRPr lang="en-US" sz="160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0"/>
                  </a:ext>
                </a:extLst>
              </a:tr>
              <a:tr h="456299">
                <a:tc>
                  <a:txBody>
                    <a:bodyPr/>
                    <a:lstStyle/>
                    <a:p>
                      <a:pPr marL="0" marR="0">
                        <a:lnSpc>
                          <a:spcPct val="115000"/>
                        </a:lnSpc>
                        <a:spcBef>
                          <a:spcPts val="0"/>
                        </a:spcBef>
                        <a:spcAft>
                          <a:spcPts val="0"/>
                        </a:spcAft>
                      </a:pPr>
                      <a:r>
                        <a:rPr lang="en-US" sz="1800" dirty="0">
                          <a:effectLst/>
                        </a:rPr>
                        <a:t>All revenue (2018 $1,000)</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95,225</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117,124</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7,071</a:t>
                      </a:r>
                      <a:endParaRPr lang="en-US" sz="18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524,884</a:t>
                      </a:r>
                      <a:endParaRPr lang="en-US" sz="18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456299">
                <a:tc>
                  <a:txBody>
                    <a:bodyPr/>
                    <a:lstStyle/>
                    <a:p>
                      <a:pPr marL="0" marR="0">
                        <a:lnSpc>
                          <a:spcPct val="115000"/>
                        </a:lnSpc>
                        <a:spcBef>
                          <a:spcPts val="0"/>
                        </a:spcBef>
                        <a:spcAft>
                          <a:spcPts val="0"/>
                        </a:spcAft>
                      </a:pPr>
                      <a:r>
                        <a:rPr lang="en-US" sz="1800" dirty="0">
                          <a:effectLst/>
                        </a:rPr>
                        <a:t>County revenue (2018 $1,000)</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30,232</a:t>
                      </a:r>
                      <a:endParaRPr lang="en-US" sz="18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33,230</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1,840</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147,035</a:t>
                      </a:r>
                      <a:endParaRPr lang="en-US" sz="18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2"/>
                  </a:ext>
                </a:extLst>
              </a:tr>
              <a:tr h="941018">
                <a:tc>
                  <a:txBody>
                    <a:bodyPr/>
                    <a:lstStyle/>
                    <a:p>
                      <a:pPr marL="0" marR="0">
                        <a:lnSpc>
                          <a:spcPct val="115000"/>
                        </a:lnSpc>
                        <a:spcBef>
                          <a:spcPts val="0"/>
                        </a:spcBef>
                        <a:spcAft>
                          <a:spcPts val="0"/>
                        </a:spcAft>
                      </a:pPr>
                      <a:r>
                        <a:rPr lang="en-US" sz="1800" dirty="0">
                          <a:effectLst/>
                        </a:rPr>
                        <a:t>Coal production in short tons, lagged one year (1,000)</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22,895</a:t>
                      </a:r>
                      <a:endParaRPr lang="en-US" sz="18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67,457</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654</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389,022</a:t>
                      </a:r>
                      <a:endParaRPr lang="en-US" sz="18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3"/>
                  </a:ext>
                </a:extLst>
              </a:tr>
              <a:tr h="941018">
                <a:tc>
                  <a:txBody>
                    <a:bodyPr/>
                    <a:lstStyle/>
                    <a:p>
                      <a:pPr marL="0" marR="0">
                        <a:lnSpc>
                          <a:spcPct val="115000"/>
                        </a:lnSpc>
                        <a:spcBef>
                          <a:spcPts val="0"/>
                        </a:spcBef>
                        <a:spcAft>
                          <a:spcPts val="0"/>
                        </a:spcAft>
                      </a:pPr>
                      <a:r>
                        <a:rPr lang="en-US" sz="1800" dirty="0">
                          <a:effectLst/>
                        </a:rPr>
                        <a:t>Share of coal employment in labor force</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.133</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.038</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.084</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.214</a:t>
                      </a:r>
                      <a:endParaRPr lang="en-US" sz="18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1722922" y="713190"/>
            <a:ext cx="61679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6400800" algn="l"/>
              </a:tabLst>
              <a:defRPr>
                <a:solidFill>
                  <a:schemeClr val="tx1"/>
                </a:solidFill>
                <a:latin typeface="Arial" pitchFamily="34" charset="0"/>
                <a:cs typeface="Arial" pitchFamily="34" charset="0"/>
              </a:defRPr>
            </a:lvl1pPr>
            <a:lvl2pPr algn="l">
              <a:tabLst>
                <a:tab pos="6400800" algn="l"/>
              </a:tabLst>
              <a:defRPr>
                <a:solidFill>
                  <a:schemeClr val="tx1"/>
                </a:solidFill>
                <a:latin typeface="Arial" pitchFamily="34" charset="0"/>
                <a:cs typeface="Arial" pitchFamily="34" charset="0"/>
              </a:defRPr>
            </a:lvl2pPr>
            <a:lvl3pPr algn="l">
              <a:tabLst>
                <a:tab pos="6400800" algn="l"/>
              </a:tabLst>
              <a:defRPr>
                <a:solidFill>
                  <a:schemeClr val="tx1"/>
                </a:solidFill>
                <a:latin typeface="Arial" pitchFamily="34" charset="0"/>
                <a:cs typeface="Arial" pitchFamily="34" charset="0"/>
              </a:defRPr>
            </a:lvl3pPr>
            <a:lvl4pPr algn="l">
              <a:tabLst>
                <a:tab pos="6400800" algn="l"/>
              </a:tabLst>
              <a:defRPr>
                <a:solidFill>
                  <a:schemeClr val="tx1"/>
                </a:solidFill>
                <a:latin typeface="Arial" pitchFamily="34" charset="0"/>
                <a:cs typeface="Arial" pitchFamily="34" charset="0"/>
              </a:defRPr>
            </a:lvl4pPr>
            <a:lvl5pPr algn="l">
              <a:tabLst>
                <a:tab pos="6400800" algn="l"/>
              </a:tabLst>
              <a:defRPr>
                <a:solidFill>
                  <a:schemeClr val="tx1"/>
                </a:solidFill>
                <a:latin typeface="Arial" pitchFamily="34" charset="0"/>
                <a:cs typeface="Arial" pitchFamily="34" charset="0"/>
              </a:defRPr>
            </a:lvl5pPr>
            <a:lvl6pPr fontAlgn="base">
              <a:spcBef>
                <a:spcPct val="0"/>
              </a:spcBef>
              <a:spcAft>
                <a:spcPct val="0"/>
              </a:spcAft>
              <a:tabLst>
                <a:tab pos="6400800" algn="l"/>
              </a:tabLst>
              <a:defRPr>
                <a:solidFill>
                  <a:schemeClr val="tx1"/>
                </a:solidFill>
                <a:latin typeface="Arial" pitchFamily="34" charset="0"/>
                <a:cs typeface="Arial" pitchFamily="34" charset="0"/>
              </a:defRPr>
            </a:lvl6pPr>
            <a:lvl7pPr fontAlgn="base">
              <a:spcBef>
                <a:spcPct val="0"/>
              </a:spcBef>
              <a:spcAft>
                <a:spcPct val="0"/>
              </a:spcAft>
              <a:tabLst>
                <a:tab pos="6400800" algn="l"/>
              </a:tabLst>
              <a:defRPr>
                <a:solidFill>
                  <a:schemeClr val="tx1"/>
                </a:solidFill>
                <a:latin typeface="Arial" pitchFamily="34" charset="0"/>
                <a:cs typeface="Arial" pitchFamily="34" charset="0"/>
              </a:defRPr>
            </a:lvl7pPr>
            <a:lvl8pPr fontAlgn="base">
              <a:spcBef>
                <a:spcPct val="0"/>
              </a:spcBef>
              <a:spcAft>
                <a:spcPct val="0"/>
              </a:spcAft>
              <a:tabLst>
                <a:tab pos="6400800" algn="l"/>
              </a:tabLst>
              <a:defRPr>
                <a:solidFill>
                  <a:schemeClr val="tx1"/>
                </a:solidFill>
                <a:latin typeface="Arial" pitchFamily="34" charset="0"/>
                <a:cs typeface="Arial" pitchFamily="34" charset="0"/>
              </a:defRPr>
            </a:lvl8pPr>
            <a:lvl9pPr fontAlgn="base">
              <a:spcBef>
                <a:spcPct val="0"/>
              </a:spcBef>
              <a:spcAft>
                <a:spcPct val="0"/>
              </a:spcAft>
              <a:tabLst>
                <a:tab pos="6400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400800" algn="l"/>
              </a:tabLst>
            </a:pPr>
            <a:r>
              <a:rPr kumimoji="0" lang="en-US" altLang="en-US"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a:t>
            </a:r>
            <a:r>
              <a:rPr kumimoji="0" lang="en-US" altLang="en-US" sz="2000" b="1" i="0" u="none" strike="noStrike" cap="none" normalizeH="0" baseline="0" dirty="0" bmk="">
                <a:ln>
                  <a:noFill/>
                </a:ln>
                <a:solidFill>
                  <a:srgbClr val="000000"/>
                </a:solidFill>
                <a:effectLst/>
                <a:latin typeface="Times New Roman" pitchFamily="18" charset="0"/>
                <a:ea typeface="Times New Roman" pitchFamily="18" charset="0"/>
                <a:cs typeface="Times New Roman" pitchFamily="18" charset="0"/>
              </a:rPr>
              <a:t>able </a:t>
            </a:r>
            <a:r>
              <a:rPr kumimoji="0" lang="en-US" altLang="en-US" sz="2000" b="1" i="0" u="none" strike="noStrike" cap="none" normalizeH="0" baseline="0" dirty="0" bmk="_Ref37771413">
                <a:ln>
                  <a:noFill/>
                </a:ln>
                <a:solidFill>
                  <a:srgbClr val="000000"/>
                </a:solidFill>
                <a:effectLst/>
                <a:latin typeface="Times New Roman" pitchFamily="18" charset="0"/>
                <a:ea typeface="Times New Roman" pitchFamily="18" charset="0"/>
                <a:cs typeface="Times New Roman" pitchFamily="18" charset="0"/>
              </a:rPr>
              <a:t>1</a:t>
            </a:r>
            <a:r>
              <a:rPr kumimoji="0" lang="en-US" altLang="en-US"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Summary statistics for 27 coal-reliant counties</a:t>
            </a:r>
            <a:endParaRPr kumimoji="0" lang="en-US" altLang="en-US" sz="3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09249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63" y="513212"/>
            <a:ext cx="9683397" cy="6504277"/>
          </a:xfrm>
          <a:prstGeom prst="rect">
            <a:avLst/>
          </a:prstGeom>
        </p:spPr>
      </p:pic>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403372"/>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3200" dirty="0"/>
              <a:t>27 </a:t>
            </a:r>
            <a:r>
              <a:rPr lang="en-US" sz="3200" dirty="0" smtClean="0"/>
              <a:t>Coal-intensive </a:t>
            </a:r>
            <a:r>
              <a:rPr lang="en-US" sz="3200" dirty="0"/>
              <a:t>c</a:t>
            </a:r>
            <a:r>
              <a:rPr lang="en-US" sz="3200" dirty="0" smtClean="0"/>
              <a:t>ounties</a:t>
            </a:r>
          </a:p>
          <a:p>
            <a:pPr algn="ctr"/>
            <a:r>
              <a:rPr lang="en-US" sz="3200" kern="0" dirty="0" smtClean="0"/>
              <a:t>10 different states</a:t>
            </a:r>
            <a:endParaRPr lang="en-US" sz="2800" kern="0" dirty="0"/>
          </a:p>
        </p:txBody>
      </p:sp>
    </p:spTree>
    <p:extLst>
      <p:ext uri="{BB962C8B-B14F-4D97-AF65-F5344CB8AC3E}">
        <p14:creationId xmlns:p14="http://schemas.microsoft.com/office/powerpoint/2010/main" val="10918357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372878" y="551235"/>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marL="80963" indent="0">
              <a:lnSpc>
                <a:spcPct val="85000"/>
              </a:lnSpc>
              <a:spcBef>
                <a:spcPts val="0"/>
              </a:spcBef>
              <a:spcAft>
                <a:spcPts val="600"/>
              </a:spcAft>
              <a:buClr>
                <a:schemeClr val="tx1"/>
              </a:buClr>
              <a:buSzPct val="78000"/>
              <a:buNone/>
            </a:pPr>
            <a:r>
              <a:rPr lang="en-US" sz="3600" dirty="0">
                <a:solidFill>
                  <a:srgbClr val="003399"/>
                </a:solidFill>
              </a:rPr>
              <a:t>Regression equation</a:t>
            </a:r>
          </a:p>
        </p:txBody>
      </p:sp>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613510" y="1607767"/>
            <a:ext cx="8761895" cy="929891"/>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2800" i="1" dirty="0" err="1">
                <a:solidFill>
                  <a:schemeClr val="tx1"/>
                </a:solidFill>
              </a:rPr>
              <a:t>Revenue</a:t>
            </a:r>
            <a:r>
              <a:rPr lang="en-US" sz="2800" i="1" baseline="-25000" dirty="0" err="1">
                <a:solidFill>
                  <a:schemeClr val="tx1"/>
                </a:solidFill>
              </a:rPr>
              <a:t>it</a:t>
            </a:r>
            <a:r>
              <a:rPr lang="en-US" sz="2800" i="1" dirty="0">
                <a:solidFill>
                  <a:schemeClr val="tx1"/>
                </a:solidFill>
              </a:rPr>
              <a:t> = c + </a:t>
            </a:r>
            <a:r>
              <a:rPr lang="en-US" sz="2800" b="1" i="1" dirty="0">
                <a:solidFill>
                  <a:srgbClr val="00B050"/>
                </a:solidFill>
              </a:rPr>
              <a:t>β</a:t>
            </a:r>
            <a:r>
              <a:rPr lang="en-US" sz="2800" i="1" dirty="0">
                <a:solidFill>
                  <a:schemeClr val="tx1"/>
                </a:solidFill>
              </a:rPr>
              <a:t>(coal production)</a:t>
            </a:r>
            <a:r>
              <a:rPr lang="en-US" sz="2800" i="1" baseline="-25000" dirty="0">
                <a:solidFill>
                  <a:schemeClr val="tx1"/>
                </a:solidFill>
              </a:rPr>
              <a:t>it-1</a:t>
            </a:r>
            <a:r>
              <a:rPr lang="en-US" sz="2800" i="1" dirty="0">
                <a:solidFill>
                  <a:schemeClr val="tx1"/>
                </a:solidFill>
              </a:rPr>
              <a:t> + S</a:t>
            </a:r>
            <a:r>
              <a:rPr lang="en-US" sz="2800" i="1" baseline="-25000" dirty="0">
                <a:solidFill>
                  <a:schemeClr val="tx1"/>
                </a:solidFill>
              </a:rPr>
              <a:t>i </a:t>
            </a:r>
            <a:r>
              <a:rPr lang="en-US" sz="2800" i="1" dirty="0">
                <a:solidFill>
                  <a:schemeClr val="tx1"/>
                </a:solidFill>
              </a:rPr>
              <a:t>+ </a:t>
            </a:r>
            <a:r>
              <a:rPr lang="en-US" sz="2800" i="1" dirty="0" err="1">
                <a:solidFill>
                  <a:schemeClr val="tx1"/>
                </a:solidFill>
              </a:rPr>
              <a:t>Y</a:t>
            </a:r>
            <a:r>
              <a:rPr lang="en-US" sz="2800" i="1" baseline="-25000" dirty="0" err="1">
                <a:solidFill>
                  <a:schemeClr val="tx1"/>
                </a:solidFill>
              </a:rPr>
              <a:t>t</a:t>
            </a:r>
            <a:r>
              <a:rPr lang="en-US" sz="2800" i="1" dirty="0">
                <a:solidFill>
                  <a:schemeClr val="tx1"/>
                </a:solidFill>
              </a:rPr>
              <a:t> + </a:t>
            </a:r>
            <a:r>
              <a:rPr lang="en-US" sz="2800" i="1" dirty="0" err="1">
                <a:solidFill>
                  <a:schemeClr val="tx1"/>
                </a:solidFill>
              </a:rPr>
              <a:t>ε</a:t>
            </a:r>
            <a:r>
              <a:rPr lang="en-US" sz="2800" i="1" baseline="-25000" dirty="0" err="1">
                <a:solidFill>
                  <a:schemeClr val="tx1"/>
                </a:solidFill>
              </a:rPr>
              <a:t>it</a:t>
            </a:r>
            <a:endParaRPr lang="en-US" sz="2800" i="1" baseline="-25000" dirty="0">
              <a:solidFill>
                <a:schemeClr val="tx1"/>
              </a:solidFill>
            </a:endParaRPr>
          </a:p>
          <a:p>
            <a:pPr marL="0" indent="0">
              <a:buNone/>
            </a:pPr>
            <a:endParaRPr lang="en-US" i="1" baseline="-25000" dirty="0">
              <a:solidFill>
                <a:schemeClr val="tx1"/>
              </a:solidFill>
            </a:endParaRPr>
          </a:p>
          <a:p>
            <a:pPr marL="0" indent="0">
              <a:buNone/>
            </a:pPr>
            <a:r>
              <a:rPr lang="en-US" sz="2400" i="1" dirty="0">
                <a:solidFill>
                  <a:schemeClr val="tx1"/>
                </a:solidFill>
              </a:rPr>
              <a:t>S</a:t>
            </a:r>
            <a:r>
              <a:rPr lang="en-US" sz="2400" i="1" baseline="-25000" dirty="0">
                <a:solidFill>
                  <a:schemeClr val="tx1"/>
                </a:solidFill>
              </a:rPr>
              <a:t>i</a:t>
            </a:r>
            <a:r>
              <a:rPr lang="en-US" sz="2400" dirty="0">
                <a:solidFill>
                  <a:schemeClr val="tx1"/>
                </a:solidFill>
              </a:rPr>
              <a:t> :  state indicators for each county</a:t>
            </a:r>
          </a:p>
          <a:p>
            <a:pPr marL="0" indent="0">
              <a:buNone/>
            </a:pPr>
            <a:r>
              <a:rPr lang="en-US" sz="2400" i="1" dirty="0" err="1">
                <a:solidFill>
                  <a:schemeClr val="tx1"/>
                </a:solidFill>
              </a:rPr>
              <a:t>Y</a:t>
            </a:r>
            <a:r>
              <a:rPr lang="en-US" sz="2400" i="1" baseline="-25000" dirty="0" err="1">
                <a:solidFill>
                  <a:schemeClr val="tx1"/>
                </a:solidFill>
              </a:rPr>
              <a:t>t</a:t>
            </a:r>
            <a:r>
              <a:rPr lang="en-US" sz="2400" i="1" dirty="0">
                <a:solidFill>
                  <a:schemeClr val="tx1"/>
                </a:solidFill>
              </a:rPr>
              <a:t> : </a:t>
            </a:r>
            <a:r>
              <a:rPr lang="en-US" sz="2400" dirty="0">
                <a:solidFill>
                  <a:schemeClr val="tx1"/>
                </a:solidFill>
              </a:rPr>
              <a:t> year indicators</a:t>
            </a:r>
          </a:p>
          <a:p>
            <a:pPr marL="0" indent="0">
              <a:buNone/>
            </a:pPr>
            <a:r>
              <a:rPr lang="en-US" sz="2400" i="1" dirty="0">
                <a:solidFill>
                  <a:schemeClr val="tx1"/>
                </a:solidFill>
              </a:rPr>
              <a:t>ϵ</a:t>
            </a:r>
            <a:r>
              <a:rPr lang="en-US" sz="2400" i="1" baseline="-25000" dirty="0">
                <a:solidFill>
                  <a:schemeClr val="tx1"/>
                </a:solidFill>
              </a:rPr>
              <a:t>it</a:t>
            </a:r>
            <a:r>
              <a:rPr lang="en-US" sz="2400" dirty="0">
                <a:solidFill>
                  <a:schemeClr val="tx1"/>
                </a:solidFill>
              </a:rPr>
              <a:t> : error terms </a:t>
            </a:r>
          </a:p>
          <a:p>
            <a:pPr marL="0" indent="0">
              <a:buNone/>
            </a:pPr>
            <a:r>
              <a:rPr lang="en-US" sz="2400" dirty="0">
                <a:solidFill>
                  <a:schemeClr val="tx1"/>
                </a:solidFill>
              </a:rPr>
              <a:t>The estimated coefficient </a:t>
            </a:r>
            <a:r>
              <a:rPr lang="en-US" sz="2400" b="1" i="1" dirty="0">
                <a:solidFill>
                  <a:srgbClr val="00B050"/>
                </a:solidFill>
              </a:rPr>
              <a:t>β</a:t>
            </a:r>
            <a:r>
              <a:rPr lang="en-US" sz="2400" i="1" dirty="0">
                <a:solidFill>
                  <a:schemeClr val="tx1"/>
                </a:solidFill>
              </a:rPr>
              <a:t> </a:t>
            </a:r>
            <a:r>
              <a:rPr lang="en-US" sz="2400" dirty="0">
                <a:solidFill>
                  <a:schemeClr val="tx1"/>
                </a:solidFill>
              </a:rPr>
              <a:t>is the relationship between lagged coal production and revenue to the county. </a:t>
            </a:r>
          </a:p>
          <a:p>
            <a:pPr marL="80963" indent="0">
              <a:lnSpc>
                <a:spcPct val="85000"/>
              </a:lnSpc>
              <a:spcBef>
                <a:spcPts val="0"/>
              </a:spcBef>
              <a:spcAft>
                <a:spcPts val="600"/>
              </a:spcAft>
              <a:buClr>
                <a:schemeClr val="tx1"/>
              </a:buClr>
              <a:buSzPct val="78000"/>
              <a:buNone/>
            </a:pPr>
            <a:endParaRPr lang="en-US" b="1" dirty="0"/>
          </a:p>
          <a:p>
            <a:pPr marL="80963" indent="0">
              <a:lnSpc>
                <a:spcPct val="85000"/>
              </a:lnSpc>
              <a:spcBef>
                <a:spcPts val="0"/>
              </a:spcBef>
              <a:spcAft>
                <a:spcPts val="600"/>
              </a:spcAft>
              <a:buClr>
                <a:schemeClr val="tx1"/>
              </a:buClr>
              <a:buSzPct val="78000"/>
              <a:buNone/>
            </a:pPr>
            <a:endParaRPr lang="en-US" sz="1800" i="1" dirty="0">
              <a:solidFill>
                <a:schemeClr val="tx1"/>
              </a:solidFill>
              <a:ea typeface="Arial Narrow" charset="0"/>
              <a:cs typeface="Arial Narrow" charset="0"/>
            </a:endParaRPr>
          </a:p>
          <a:p>
            <a:pPr marL="80963" indent="0">
              <a:lnSpc>
                <a:spcPct val="85000"/>
              </a:lnSpc>
              <a:spcBef>
                <a:spcPts val="0"/>
              </a:spcBef>
              <a:spcAft>
                <a:spcPts val="600"/>
              </a:spcAft>
              <a:buClr>
                <a:schemeClr val="tx1"/>
              </a:buClr>
              <a:buSzPct val="78000"/>
              <a:buNone/>
            </a:pPr>
            <a:endParaRPr lang="en-US" sz="1800" i="1" dirty="0">
              <a:solidFill>
                <a:schemeClr val="tx1"/>
              </a:solidFill>
              <a:ea typeface="Arial Narrow" charset="0"/>
              <a:cs typeface="Arial Narrow" charset="0"/>
            </a:endParaRPr>
          </a:p>
          <a:p>
            <a:pPr marL="80963" indent="0">
              <a:lnSpc>
                <a:spcPct val="85000"/>
              </a:lnSpc>
              <a:spcBef>
                <a:spcPts val="0"/>
              </a:spcBef>
              <a:spcAft>
                <a:spcPts val="600"/>
              </a:spcAft>
              <a:buClr>
                <a:schemeClr val="tx1"/>
              </a:buClr>
              <a:buSzPct val="78000"/>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None/>
            </a:pPr>
            <a:endParaRPr lang="en-US"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21029184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127723"/>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marL="80963" indent="0">
              <a:lnSpc>
                <a:spcPct val="85000"/>
              </a:lnSpc>
              <a:spcBef>
                <a:spcPts val="0"/>
              </a:spcBef>
              <a:spcAft>
                <a:spcPts val="600"/>
              </a:spcAft>
              <a:buClr>
                <a:schemeClr val="tx1"/>
              </a:buClr>
              <a:buSzPct val="78000"/>
              <a:buNone/>
            </a:pPr>
            <a:r>
              <a:rPr lang="en-US" sz="2000" b="1" dirty="0">
                <a:solidFill>
                  <a:schemeClr val="tx1"/>
                </a:solidFill>
              </a:rPr>
              <a:t>Panel regressions of government revenue on lagged coal production</a:t>
            </a:r>
          </a:p>
        </p:txBody>
      </p:sp>
      <p:graphicFrame>
        <p:nvGraphicFramePr>
          <p:cNvPr id="3" name="Table 2">
            <a:extLst>
              <a:ext uri="{FF2B5EF4-FFF2-40B4-BE49-F238E27FC236}">
                <a16:creationId xmlns="" xmlns:a16="http://schemas.microsoft.com/office/drawing/2014/main" id="{D17D60CC-7C77-8B42-87EB-4D12F52552F4}"/>
              </a:ext>
            </a:extLst>
          </p:cNvPr>
          <p:cNvGraphicFramePr>
            <a:graphicFrameLocks noGrp="1"/>
          </p:cNvGraphicFramePr>
          <p:nvPr>
            <p:extLst>
              <p:ext uri="{D42A27DB-BD31-4B8C-83A1-F6EECF244321}">
                <p14:modId xmlns:p14="http://schemas.microsoft.com/office/powerpoint/2010/main" val="638520046"/>
              </p:ext>
            </p:extLst>
          </p:nvPr>
        </p:nvGraphicFramePr>
        <p:xfrm>
          <a:off x="238125" y="814330"/>
          <a:ext cx="8309109" cy="4829827"/>
        </p:xfrm>
        <a:graphic>
          <a:graphicData uri="http://schemas.openxmlformats.org/drawingml/2006/table">
            <a:tbl>
              <a:tblPr/>
              <a:tblGrid>
                <a:gridCol w="3342473">
                  <a:extLst>
                    <a:ext uri="{9D8B030D-6E8A-4147-A177-3AD203B41FA5}">
                      <a16:colId xmlns="" xmlns:a16="http://schemas.microsoft.com/office/drawing/2014/main" val="2563358370"/>
                    </a:ext>
                  </a:extLst>
                </a:gridCol>
                <a:gridCol w="2741616">
                  <a:extLst>
                    <a:ext uri="{9D8B030D-6E8A-4147-A177-3AD203B41FA5}">
                      <a16:colId xmlns="" xmlns:a16="http://schemas.microsoft.com/office/drawing/2014/main" val="1865681411"/>
                    </a:ext>
                  </a:extLst>
                </a:gridCol>
                <a:gridCol w="2225020">
                  <a:extLst>
                    <a:ext uri="{9D8B030D-6E8A-4147-A177-3AD203B41FA5}">
                      <a16:colId xmlns="" xmlns:a16="http://schemas.microsoft.com/office/drawing/2014/main" val="2636869145"/>
                    </a:ext>
                  </a:extLst>
                </a:gridCol>
              </a:tblGrid>
              <a:tr h="301272">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48559547"/>
                  </a:ext>
                </a:extLst>
              </a:tr>
              <a:tr h="944026">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Total revenue, </a:t>
                      </a:r>
                      <a:endParaRPr lang="en-US" sz="2800" dirty="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All 27 coal-dependent counties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County govt revenue, All 27 coal-dependent counties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9618020"/>
                  </a:ext>
                </a:extLst>
              </a:tr>
              <a:tr h="770199">
                <a:tc>
                  <a:txBody>
                    <a:bodyPr/>
                    <a:lstStyle/>
                    <a:p>
                      <a:pPr marL="0" marR="0">
                        <a:lnSpc>
                          <a:spcPct val="115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County-level coal production, lagged by one year</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2400" b="1" dirty="0">
                          <a:solidFill>
                            <a:srgbClr val="00B050"/>
                          </a:solidFill>
                          <a:effectLst/>
                          <a:latin typeface="+mn-lt"/>
                          <a:ea typeface="Times New Roman"/>
                          <a:cs typeface="Times New Roman"/>
                        </a:rPr>
                        <a:t>0.812</a:t>
                      </a:r>
                      <a:r>
                        <a:rPr lang="en-US" sz="2000" baseline="30000" dirty="0">
                          <a:effectLst/>
                          <a:latin typeface="+mn-lt"/>
                          <a:ea typeface="Times New Roman"/>
                          <a:cs typeface="Times New Roman"/>
                        </a:rPr>
                        <a:t>**</a:t>
                      </a:r>
                    </a:p>
                    <a:p>
                      <a:pPr marL="0" marR="0" indent="0" algn="ctr" defTabSz="914400" rtl="0" eaLnBrk="1" fontAlgn="auto" latinLnBrk="0" hangingPunct="1">
                        <a:lnSpc>
                          <a:spcPct val="115000"/>
                        </a:lnSpc>
                        <a:spcBef>
                          <a:spcPts val="0"/>
                        </a:spcBef>
                        <a:spcAft>
                          <a:spcPts val="1000"/>
                        </a:spcAft>
                        <a:buClrTx/>
                        <a:buSzTx/>
                        <a:buFontTx/>
                        <a:buNone/>
                        <a:tabLst/>
                        <a:defRPr/>
                      </a:pPr>
                      <a:r>
                        <a:rPr lang="en-US" sz="2000" dirty="0">
                          <a:effectLst/>
                          <a:latin typeface="+mn-lt"/>
                          <a:ea typeface="Times New Roman"/>
                          <a:cs typeface="Times New Roman"/>
                        </a:rPr>
                        <a:t>(2.96)</a:t>
                      </a:r>
                    </a:p>
                    <a:p>
                      <a:pPr marL="0" marR="0" algn="ctr">
                        <a:lnSpc>
                          <a:spcPct val="115000"/>
                        </a:lnSpc>
                        <a:spcBef>
                          <a:spcPts val="0"/>
                        </a:spcBef>
                        <a:spcAft>
                          <a:spcPts val="1000"/>
                        </a:spcAft>
                      </a:pPr>
                      <a:endParaRPr lang="en-US" sz="2000" dirty="0">
                        <a:effectLst/>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2000" dirty="0">
                          <a:effectLst/>
                          <a:latin typeface="+mn-lt"/>
                          <a:ea typeface="Times New Roman"/>
                          <a:cs typeface="Times New Roman"/>
                        </a:rPr>
                        <a:t>0.351</a:t>
                      </a:r>
                      <a:r>
                        <a:rPr lang="en-US" sz="2000" baseline="30000" dirty="0">
                          <a:effectLst/>
                          <a:latin typeface="+mn-lt"/>
                          <a:ea typeface="Times New Roman"/>
                          <a:cs typeface="Times New Roman"/>
                        </a:rPr>
                        <a:t>**</a:t>
                      </a:r>
                    </a:p>
                    <a:p>
                      <a:pPr marL="0" marR="0" algn="ctr">
                        <a:lnSpc>
                          <a:spcPct val="115000"/>
                        </a:lnSpc>
                        <a:spcBef>
                          <a:spcPts val="0"/>
                        </a:spcBef>
                        <a:spcAft>
                          <a:spcPts val="0"/>
                        </a:spcAft>
                      </a:pPr>
                      <a:r>
                        <a:rPr lang="en-US" sz="2000" dirty="0">
                          <a:effectLst/>
                          <a:latin typeface="+mn-lt"/>
                          <a:ea typeface="Times New Roman"/>
                          <a:cs typeface="Times New Roman"/>
                        </a:rPr>
                        <a:t>(2.97)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69025063"/>
                  </a:ext>
                </a:extLst>
              </a:tr>
              <a:tr h="5534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a:effectLst/>
                          <a:latin typeface="+mn-lt"/>
                          <a:ea typeface="Times New Roman" panose="02020603050405020304" pitchFamily="18" charset="0"/>
                          <a:cs typeface="Times New Roman" panose="02020603050405020304" pitchFamily="18" charset="0"/>
                        </a:rPr>
                        <a:t>Constant</a:t>
                      </a:r>
                    </a:p>
                    <a:p>
                      <a:pPr marL="0" marR="0">
                        <a:lnSpc>
                          <a:spcPct val="115000"/>
                        </a:lnSpc>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mn-lt"/>
                          <a:ea typeface="Times New Roman"/>
                          <a:cs typeface="Times New Roman"/>
                        </a:rPr>
                        <a:t>65,634,720</a:t>
                      </a:r>
                      <a:r>
                        <a:rPr lang="en-US" sz="2000" baseline="30000" dirty="0">
                          <a:effectLst/>
                          <a:latin typeface="+mn-lt"/>
                          <a:ea typeface="Times New Roman"/>
                          <a:cs typeface="Times New Roman"/>
                        </a:rPr>
                        <a:t>***</a:t>
                      </a:r>
                    </a:p>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effectLst/>
                          <a:latin typeface="+mn-lt"/>
                          <a:ea typeface="Times New Roman"/>
                          <a:cs typeface="Times New Roman"/>
                        </a:rPr>
                        <a:t>(3.53)</a:t>
                      </a:r>
                    </a:p>
                    <a:p>
                      <a:pPr marL="0" marR="0" algn="ctr">
                        <a:lnSpc>
                          <a:spcPct val="115000"/>
                        </a:lnSpc>
                        <a:spcBef>
                          <a:spcPts val="0"/>
                        </a:spcBef>
                        <a:spcAft>
                          <a:spcPts val="0"/>
                        </a:spcAft>
                      </a:pPr>
                      <a:endParaRPr lang="en-US" sz="2000" dirty="0">
                        <a:effectLst/>
                        <a:latin typeface="+mn-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mn-lt"/>
                          <a:ea typeface="Times New Roman"/>
                          <a:cs typeface="Times New Roman"/>
                        </a:rPr>
                        <a:t>8,476,680</a:t>
                      </a:r>
                    </a:p>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effectLst/>
                          <a:latin typeface="+mn-lt"/>
                          <a:ea typeface="Times New Roman"/>
                          <a:cs typeface="Times New Roman"/>
                        </a:rPr>
                        <a:t>(1.06)</a:t>
                      </a:r>
                    </a:p>
                    <a:p>
                      <a:pPr marL="0" marR="0" algn="ctr">
                        <a:lnSpc>
                          <a:spcPct val="115000"/>
                        </a:lnSpc>
                        <a:spcBef>
                          <a:spcPts val="0"/>
                        </a:spcBef>
                        <a:spcAft>
                          <a:spcPts val="0"/>
                        </a:spcAft>
                      </a:pPr>
                      <a:endParaRPr lang="en-US" sz="1400" dirty="0">
                        <a:effectLst/>
                        <a:latin typeface="+mn-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extLst>
                  <a:ext uri="{0D108BD9-81ED-4DB2-BD59-A6C34878D82A}">
                    <a16:rowId xmlns="" xmlns:a16="http://schemas.microsoft.com/office/drawing/2014/main" val="1838587698"/>
                  </a:ext>
                </a:extLst>
              </a:tr>
              <a:tr h="453887">
                <a:tc>
                  <a:txBody>
                    <a:bodyPr/>
                    <a:lstStyle/>
                    <a:p>
                      <a:pPr marL="0" marR="0">
                        <a:lnSpc>
                          <a:spcPct val="115000"/>
                        </a:lnSpc>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dirty="0">
                        <a:effectLst/>
                        <a:latin typeface="+mn-lt"/>
                        <a:ea typeface="Times New Roman"/>
                        <a:cs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dirty="0">
                        <a:effectLst/>
                        <a:latin typeface="+mn-lt"/>
                        <a:ea typeface="Times New Roman"/>
                        <a:cs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01272">
                <a:tc>
                  <a:txBody>
                    <a:bodyPr/>
                    <a:lstStyle/>
                    <a:p>
                      <a:pPr marL="0" marR="0">
                        <a:lnSpc>
                          <a:spcPct val="115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Observations</a:t>
                      </a:r>
                    </a:p>
                  </a:txBody>
                  <a:tcPr marL="68580" marR="68580"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140</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140</a:t>
                      </a:r>
                    </a:p>
                  </a:txBody>
                  <a:tcPr marL="68580" marR="68580" marT="0" marB="0" anchor="ctr">
                    <a:lnL>
                      <a:noFill/>
                    </a:lnL>
                    <a:lnR>
                      <a:noFill/>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507876670"/>
                  </a:ext>
                </a:extLst>
              </a:tr>
              <a:tr h="301272">
                <a:tc>
                  <a:txBody>
                    <a:bodyPr/>
                    <a:lstStyle/>
                    <a:p>
                      <a:pPr marL="0" marR="0">
                        <a:lnSpc>
                          <a:spcPct val="115000"/>
                        </a:lnSpc>
                        <a:spcBef>
                          <a:spcPts val="0"/>
                        </a:spcBef>
                        <a:spcAft>
                          <a:spcPts val="0"/>
                        </a:spcAft>
                      </a:pPr>
                      <a:r>
                        <a:rPr lang="en-US" sz="2000" i="1" dirty="0">
                          <a:effectLst/>
                          <a:latin typeface="+mn-lt"/>
                          <a:ea typeface="Times New Roman" panose="02020603050405020304" pitchFamily="18" charset="0"/>
                          <a:cs typeface="Times New Roman" panose="02020603050405020304" pitchFamily="18" charset="0"/>
                        </a:rPr>
                        <a:t>R</a:t>
                      </a:r>
                      <a:r>
                        <a:rPr lang="en-US" sz="2000" baseline="30000" dirty="0">
                          <a:effectLst/>
                          <a:latin typeface="+mn-lt"/>
                          <a:ea typeface="Times New Roman" panose="02020603050405020304" pitchFamily="18" charset="0"/>
                          <a:cs typeface="Times New Roman" panose="02020603050405020304" pitchFamily="18" charset="0"/>
                        </a:rPr>
                        <a:t>2</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0.941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0.864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1473605"/>
                  </a:ext>
                </a:extLst>
              </a:tr>
            </a:tbl>
          </a:graphicData>
        </a:graphic>
      </p:graphicFrame>
      <p:sp>
        <p:nvSpPr>
          <p:cNvPr id="4" name="TextBox 3">
            <a:extLst>
              <a:ext uri="{FF2B5EF4-FFF2-40B4-BE49-F238E27FC236}">
                <a16:creationId xmlns="" xmlns:a16="http://schemas.microsoft.com/office/drawing/2014/main" id="{BEE38632-9A07-BA46-9925-8DFD61071901}"/>
              </a:ext>
            </a:extLst>
          </p:cNvPr>
          <p:cNvSpPr txBox="1"/>
          <p:nvPr/>
        </p:nvSpPr>
        <p:spPr>
          <a:xfrm>
            <a:off x="257811" y="5993699"/>
            <a:ext cx="8886189" cy="635367"/>
          </a:xfrm>
          <a:prstGeom prst="rect">
            <a:avLst/>
          </a:prstGeom>
          <a:noFill/>
        </p:spPr>
        <p:txBody>
          <a:bodyPr wrap="square" rtlCol="0">
            <a:spAutoFit/>
          </a:bodyPr>
          <a:lstStyle/>
          <a:p>
            <a:pPr algn="l">
              <a:lnSpc>
                <a:spcPct val="115000"/>
              </a:lnSpc>
              <a:spcBef>
                <a:spcPts val="0"/>
              </a:spcBef>
              <a:spcAft>
                <a:spcPts val="0"/>
              </a:spcAft>
            </a:pPr>
            <a:r>
              <a:rPr lang="en-US"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&lt; 0.05, </a:t>
            </a:r>
            <a:r>
              <a:rPr lang="en-US" sz="16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&lt; 0.01, </a:t>
            </a:r>
            <a:r>
              <a:rPr lang="en-US" sz="16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&lt; 0.001</a:t>
            </a:r>
          </a:p>
          <a:p>
            <a:pPr algn="l">
              <a:lnSpc>
                <a:spcPct val="115000"/>
              </a:lnSpc>
              <a:spcBef>
                <a:spcPts val="0"/>
              </a:spcBef>
              <a:spcAft>
                <a:spcPts val="0"/>
              </a:spcAft>
            </a:pPr>
            <a:r>
              <a:rPr lang="en-US" sz="1600" i="1" dirty="0">
                <a:solidFill>
                  <a:schemeClr val="tx1"/>
                </a:solidFill>
                <a:ea typeface="Arial Narrow" charset="0"/>
                <a:cs typeface="Arial Narrow" charset="0"/>
              </a:rPr>
              <a:t>(t statistics in parentheses)</a:t>
            </a:r>
          </a:p>
        </p:txBody>
      </p:sp>
    </p:spTree>
    <p:extLst>
      <p:ext uri="{BB962C8B-B14F-4D97-AF65-F5344CB8AC3E}">
        <p14:creationId xmlns:p14="http://schemas.microsoft.com/office/powerpoint/2010/main" val="33320958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344002" y="300979"/>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marL="80963" indent="0" algn="ctr">
              <a:lnSpc>
                <a:spcPct val="85000"/>
              </a:lnSpc>
              <a:spcBef>
                <a:spcPts val="0"/>
              </a:spcBef>
              <a:spcAft>
                <a:spcPts val="600"/>
              </a:spcAft>
              <a:buClr>
                <a:schemeClr val="tx1"/>
              </a:buClr>
              <a:buSzPct val="78000"/>
              <a:buNone/>
            </a:pPr>
            <a:r>
              <a:rPr lang="en-US" sz="3600" dirty="0">
                <a:solidFill>
                  <a:srgbClr val="003399"/>
                </a:solidFill>
              </a:rPr>
              <a:t>Estimation implications</a:t>
            </a:r>
          </a:p>
        </p:txBody>
      </p:sp>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238124" y="939252"/>
            <a:ext cx="8761895" cy="929891"/>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423863" indent="-342900">
              <a:lnSpc>
                <a:spcPct val="85000"/>
              </a:lnSpc>
              <a:spcBef>
                <a:spcPts val="0"/>
              </a:spcBef>
              <a:spcAft>
                <a:spcPts val="600"/>
              </a:spcAft>
              <a:buClr>
                <a:schemeClr val="tx1"/>
              </a:buClr>
              <a:buSzPct val="78000"/>
            </a:pPr>
            <a:r>
              <a:rPr lang="en-US" dirty="0">
                <a:solidFill>
                  <a:schemeClr val="tx1"/>
                </a:solidFill>
              </a:rPr>
              <a:t>A decrease in coal production of 1,000 short tons will decrease expected total revenue by $812.</a:t>
            </a:r>
          </a:p>
          <a:p>
            <a:pPr marL="80963" indent="0">
              <a:lnSpc>
                <a:spcPct val="85000"/>
              </a:lnSpc>
              <a:spcBef>
                <a:spcPts val="0"/>
              </a:spcBef>
              <a:spcAft>
                <a:spcPts val="600"/>
              </a:spcAft>
              <a:buClr>
                <a:schemeClr val="tx1"/>
              </a:buClr>
              <a:buSzPct val="78000"/>
              <a:buNone/>
            </a:pPr>
            <a:endParaRPr lang="en-US" dirty="0">
              <a:solidFill>
                <a:schemeClr val="tx1"/>
              </a:solidFill>
            </a:endParaRPr>
          </a:p>
          <a:p>
            <a:pPr marL="423863" indent="-342900">
              <a:lnSpc>
                <a:spcPct val="85000"/>
              </a:lnSpc>
              <a:spcBef>
                <a:spcPts val="0"/>
              </a:spcBef>
              <a:spcAft>
                <a:spcPts val="600"/>
              </a:spcAft>
              <a:buClr>
                <a:schemeClr val="tx1"/>
              </a:buClr>
              <a:buSzPct val="78000"/>
            </a:pPr>
            <a:r>
              <a:rPr lang="en-US" dirty="0">
                <a:solidFill>
                  <a:schemeClr val="tx1"/>
                </a:solidFill>
              </a:rPr>
              <a:t>In 2018, the national avg. coal price was $36 per short ton. </a:t>
            </a:r>
          </a:p>
          <a:p>
            <a:pPr marL="80963" indent="0">
              <a:lnSpc>
                <a:spcPct val="85000"/>
              </a:lnSpc>
              <a:spcBef>
                <a:spcPts val="0"/>
              </a:spcBef>
              <a:spcAft>
                <a:spcPts val="600"/>
              </a:spcAft>
              <a:buClr>
                <a:schemeClr val="tx1"/>
              </a:buClr>
              <a:buSzPct val="78000"/>
              <a:buNone/>
            </a:pPr>
            <a:endParaRPr lang="en-US" dirty="0">
              <a:solidFill>
                <a:schemeClr val="tx1"/>
              </a:solidFill>
            </a:endParaRPr>
          </a:p>
          <a:p>
            <a:pPr marL="423863" indent="-342900">
              <a:lnSpc>
                <a:spcPct val="85000"/>
              </a:lnSpc>
              <a:spcBef>
                <a:spcPts val="0"/>
              </a:spcBef>
              <a:spcAft>
                <a:spcPts val="600"/>
              </a:spcAft>
              <a:buClr>
                <a:schemeClr val="tx1"/>
              </a:buClr>
              <a:buSzPct val="78000"/>
            </a:pPr>
            <a:r>
              <a:rPr lang="en-US" dirty="0">
                <a:solidFill>
                  <a:schemeClr val="tx1"/>
                </a:solidFill>
              </a:rPr>
              <a:t>The average decrease in coal production for 27 counties from 2012 to 2017 was 3.5 million short tons. </a:t>
            </a:r>
          </a:p>
          <a:p>
            <a:pPr marL="652463" lvl="1" indent="-342900">
              <a:lnSpc>
                <a:spcPct val="85000"/>
              </a:lnSpc>
              <a:spcBef>
                <a:spcPts val="0"/>
              </a:spcBef>
              <a:spcAft>
                <a:spcPts val="600"/>
              </a:spcAft>
              <a:buClr>
                <a:schemeClr val="tx1"/>
              </a:buClr>
              <a:buSzPct val="78000"/>
            </a:pPr>
            <a:r>
              <a:rPr lang="en-US" dirty="0">
                <a:solidFill>
                  <a:schemeClr val="tx1"/>
                </a:solidFill>
              </a:rPr>
              <a:t>Applying </a:t>
            </a:r>
            <a:r>
              <a:rPr lang="en-US" b="1" i="1" dirty="0">
                <a:solidFill>
                  <a:schemeClr val="tx1"/>
                </a:solidFill>
              </a:rPr>
              <a:t>β</a:t>
            </a:r>
            <a:r>
              <a:rPr lang="en-US" dirty="0">
                <a:solidFill>
                  <a:schemeClr val="tx1"/>
                </a:solidFill>
              </a:rPr>
              <a:t> =&gt; an average decrease in total revenue of $2.8 million per county from 2012 to 2017. </a:t>
            </a:r>
          </a:p>
          <a:p>
            <a:pPr marL="652463" lvl="1" indent="-342900">
              <a:lnSpc>
                <a:spcPct val="85000"/>
              </a:lnSpc>
              <a:spcBef>
                <a:spcPts val="0"/>
              </a:spcBef>
              <a:spcAft>
                <a:spcPts val="600"/>
              </a:spcAft>
              <a:buClr>
                <a:schemeClr val="tx1"/>
              </a:buClr>
              <a:buSzPct val="78000"/>
            </a:pPr>
            <a:r>
              <a:rPr lang="en-US" dirty="0">
                <a:solidFill>
                  <a:schemeClr val="tx1"/>
                </a:solidFill>
              </a:rPr>
              <a:t>Mean total revenue is over $95 million, so no big deal. </a:t>
            </a:r>
          </a:p>
          <a:p>
            <a:pPr marL="652463" lvl="1" indent="-342900">
              <a:lnSpc>
                <a:spcPct val="85000"/>
              </a:lnSpc>
              <a:spcBef>
                <a:spcPts val="0"/>
              </a:spcBef>
              <a:spcAft>
                <a:spcPts val="600"/>
              </a:spcAft>
              <a:buClr>
                <a:schemeClr val="tx1"/>
              </a:buClr>
              <a:buSzPct val="78000"/>
            </a:pPr>
            <a:endParaRPr lang="en-US" dirty="0">
              <a:solidFill>
                <a:schemeClr val="tx1"/>
              </a:solidFill>
            </a:endParaRPr>
          </a:p>
          <a:p>
            <a:pPr marL="423863" indent="-342900">
              <a:lnSpc>
                <a:spcPct val="85000"/>
              </a:lnSpc>
              <a:spcBef>
                <a:spcPts val="0"/>
              </a:spcBef>
              <a:spcAft>
                <a:spcPts val="600"/>
              </a:spcAft>
              <a:buClr>
                <a:schemeClr val="tx1"/>
              </a:buClr>
              <a:buSzPct val="78000"/>
            </a:pPr>
            <a:r>
              <a:rPr lang="en-US" dirty="0">
                <a:solidFill>
                  <a:schemeClr val="tx1"/>
                </a:solidFill>
              </a:rPr>
              <a:t>But, if relationship holds outside the sample, eliminating ALL coal production in a county with mean coal production of 22.9 million short tons</a:t>
            </a:r>
          </a:p>
          <a:p>
            <a:pPr marL="423863" indent="-342900">
              <a:lnSpc>
                <a:spcPct val="85000"/>
              </a:lnSpc>
              <a:spcBef>
                <a:spcPts val="0"/>
              </a:spcBef>
              <a:spcAft>
                <a:spcPts val="600"/>
              </a:spcAft>
              <a:buClr>
                <a:schemeClr val="tx1"/>
              </a:buClr>
              <a:buSzPct val="78000"/>
            </a:pPr>
            <a:r>
              <a:rPr lang="en-US" dirty="0">
                <a:solidFill>
                  <a:schemeClr val="tx1"/>
                </a:solidFill>
              </a:rPr>
              <a:t>=&gt; expected total revenue falls by $18.6 million or 20 percent of mean</a:t>
            </a:r>
          </a:p>
          <a:p>
            <a:pPr marL="423863" indent="-342900">
              <a:lnSpc>
                <a:spcPct val="85000"/>
              </a:lnSpc>
              <a:spcBef>
                <a:spcPts val="0"/>
              </a:spcBef>
              <a:spcAft>
                <a:spcPts val="600"/>
              </a:spcAft>
              <a:buClr>
                <a:schemeClr val="tx1"/>
              </a:buClr>
              <a:buSzPct val="78000"/>
            </a:pPr>
            <a:endParaRPr lang="en-US" dirty="0">
              <a:solidFill>
                <a:schemeClr val="tx1"/>
              </a:solidFill>
            </a:endParaRPr>
          </a:p>
          <a:p>
            <a:pPr marL="423863" indent="-342900">
              <a:lnSpc>
                <a:spcPct val="85000"/>
              </a:lnSpc>
              <a:spcBef>
                <a:spcPts val="0"/>
              </a:spcBef>
              <a:spcAft>
                <a:spcPts val="600"/>
              </a:spcAft>
              <a:buClr>
                <a:schemeClr val="tx1"/>
              </a:buClr>
              <a:buSzPct val="78000"/>
            </a:pPr>
            <a:r>
              <a:rPr lang="en-US" i="1" dirty="0">
                <a:solidFill>
                  <a:schemeClr val="tx1"/>
                </a:solidFill>
              </a:rPr>
              <a:t>Doesn’t account for potential death spiral of fiscal and economic deterioration.</a:t>
            </a:r>
          </a:p>
          <a:p>
            <a:pPr marL="423863" indent="-342900">
              <a:lnSpc>
                <a:spcPct val="85000"/>
              </a:lnSpc>
              <a:spcBef>
                <a:spcPts val="0"/>
              </a:spcBef>
              <a:spcAft>
                <a:spcPts val="600"/>
              </a:spcAft>
              <a:buClr>
                <a:schemeClr val="tx1"/>
              </a:buClr>
              <a:buSzPct val="78000"/>
            </a:pPr>
            <a:r>
              <a:rPr lang="en-US" i="1" dirty="0">
                <a:solidFill>
                  <a:schemeClr val="tx1"/>
                </a:solidFill>
              </a:rPr>
              <a:t>Doesn’t account for mitigating policy responses.</a:t>
            </a:r>
          </a:p>
          <a:p>
            <a:pPr marL="80963" indent="0">
              <a:lnSpc>
                <a:spcPct val="85000"/>
              </a:lnSpc>
              <a:spcBef>
                <a:spcPts val="0"/>
              </a:spcBef>
              <a:spcAft>
                <a:spcPts val="600"/>
              </a:spcAft>
              <a:buClr>
                <a:schemeClr val="tx1"/>
              </a:buClr>
              <a:buSzPct val="78000"/>
              <a:buNone/>
            </a:pPr>
            <a:endParaRPr lang="en-US" b="1" dirty="0"/>
          </a:p>
          <a:p>
            <a:pPr marL="80963" indent="0">
              <a:lnSpc>
                <a:spcPct val="85000"/>
              </a:lnSpc>
              <a:spcBef>
                <a:spcPts val="0"/>
              </a:spcBef>
              <a:spcAft>
                <a:spcPts val="600"/>
              </a:spcAft>
              <a:buClr>
                <a:schemeClr val="tx1"/>
              </a:buClr>
              <a:buSzPct val="78000"/>
              <a:buNone/>
            </a:pPr>
            <a:endParaRPr lang="en-US" sz="1800" i="1" dirty="0">
              <a:solidFill>
                <a:schemeClr val="tx1"/>
              </a:solidFill>
              <a:ea typeface="Arial Narrow" charset="0"/>
              <a:cs typeface="Arial Narrow" charset="0"/>
            </a:endParaRPr>
          </a:p>
          <a:p>
            <a:pPr marL="80963" indent="0">
              <a:lnSpc>
                <a:spcPct val="85000"/>
              </a:lnSpc>
              <a:spcBef>
                <a:spcPts val="0"/>
              </a:spcBef>
              <a:spcAft>
                <a:spcPts val="600"/>
              </a:spcAft>
              <a:buClr>
                <a:schemeClr val="tx1"/>
              </a:buClr>
              <a:buSzPct val="78000"/>
              <a:buNone/>
            </a:pPr>
            <a:endParaRPr lang="en-US" sz="1800" i="1" dirty="0">
              <a:solidFill>
                <a:schemeClr val="tx1"/>
              </a:solidFill>
              <a:ea typeface="Arial Narrow" charset="0"/>
              <a:cs typeface="Arial Narrow" charset="0"/>
            </a:endParaRPr>
          </a:p>
          <a:p>
            <a:pPr marL="80963" indent="0">
              <a:lnSpc>
                <a:spcPct val="85000"/>
              </a:lnSpc>
              <a:spcBef>
                <a:spcPts val="0"/>
              </a:spcBef>
              <a:spcAft>
                <a:spcPts val="600"/>
              </a:spcAft>
              <a:buClr>
                <a:schemeClr val="tx1"/>
              </a:buClr>
              <a:buSzPct val="78000"/>
              <a:buNone/>
            </a:pPr>
            <a:endParaRPr lang="en-US" dirty="0">
              <a:solidFill>
                <a:schemeClr val="tx1"/>
              </a:solidFill>
              <a:ea typeface="Arial Narrow" charset="0"/>
              <a:cs typeface="Arial Narrow" charset="0"/>
            </a:endParaRPr>
          </a:p>
          <a:p>
            <a:pPr marL="80963" indent="0">
              <a:lnSpc>
                <a:spcPct val="85000"/>
              </a:lnSpc>
              <a:spcBef>
                <a:spcPts val="0"/>
              </a:spcBef>
              <a:spcAft>
                <a:spcPts val="600"/>
              </a:spcAft>
              <a:buNone/>
            </a:pPr>
            <a:endParaRPr lang="en-US"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39875314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7F8E8DC8-20E2-4019-A8B4-5A923D85BC52}"/>
              </a:ext>
            </a:extLst>
          </p:cNvPr>
          <p:cNvSpPr txBox="1">
            <a:spLocks/>
          </p:cNvSpPr>
          <p:nvPr/>
        </p:nvSpPr>
        <p:spPr>
          <a:xfrm>
            <a:off x="101079" y="989025"/>
            <a:ext cx="8683518" cy="5295249"/>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80963" indent="0">
              <a:lnSpc>
                <a:spcPct val="85000"/>
              </a:lnSpc>
              <a:spcBef>
                <a:spcPts val="0"/>
              </a:spcBef>
              <a:spcAft>
                <a:spcPts val="600"/>
              </a:spcAft>
              <a:buNone/>
            </a:pPr>
            <a:r>
              <a:rPr lang="en-US" sz="2800" dirty="0">
                <a:solidFill>
                  <a:schemeClr val="tx1"/>
                </a:solidFill>
                <a:ea typeface="Arial Narrow" charset="0"/>
                <a:cs typeface="Arial Narrow" charset="0"/>
              </a:rPr>
              <a:t>Experience from other contexts:</a:t>
            </a:r>
          </a:p>
          <a:p>
            <a:pPr marL="80963" indent="0">
              <a:lnSpc>
                <a:spcPct val="85000"/>
              </a:lnSpc>
              <a:spcBef>
                <a:spcPts val="0"/>
              </a:spcBef>
              <a:spcAft>
                <a:spcPts val="600"/>
              </a:spcAft>
              <a:buNone/>
            </a:pPr>
            <a:endParaRPr lang="en-US" sz="1400" dirty="0">
              <a:solidFill>
                <a:schemeClr val="tx1"/>
              </a:solidFill>
              <a:ea typeface="Arial Narrow" charset="0"/>
              <a:cs typeface="Arial Narrow" charset="0"/>
            </a:endParaRPr>
          </a:p>
          <a:p>
            <a:pPr marL="80963" indent="0">
              <a:spcBef>
                <a:spcPts val="0"/>
              </a:spcBef>
              <a:spcAft>
                <a:spcPts val="600"/>
              </a:spcAft>
              <a:buNone/>
            </a:pPr>
            <a:r>
              <a:rPr lang="en-US" dirty="0">
                <a:solidFill>
                  <a:schemeClr val="tx1"/>
                </a:solidFill>
                <a:ea typeface="Arial Narrow" charset="0"/>
                <a:cs typeface="Arial Narrow" charset="0"/>
              </a:rPr>
              <a:t>Coal in South Wales, United Kingdom</a:t>
            </a:r>
          </a:p>
          <a:p>
            <a:pPr marL="80963" indent="0">
              <a:spcBef>
                <a:spcPts val="0"/>
              </a:spcBef>
              <a:spcAft>
                <a:spcPts val="600"/>
              </a:spcAft>
              <a:buNone/>
            </a:pPr>
            <a:r>
              <a:rPr lang="en-US" dirty="0">
                <a:solidFill>
                  <a:schemeClr val="tx1"/>
                </a:solidFill>
                <a:ea typeface="Arial Narrow" charset="0"/>
                <a:cs typeface="Arial Narrow" charset="0"/>
              </a:rPr>
              <a:t>Steel in Aliquippa, Pennsylvania</a:t>
            </a:r>
          </a:p>
          <a:p>
            <a:pPr marL="80963" indent="0">
              <a:spcBef>
                <a:spcPts val="0"/>
              </a:spcBef>
              <a:spcAft>
                <a:spcPts val="600"/>
              </a:spcAft>
              <a:buNone/>
            </a:pPr>
            <a:r>
              <a:rPr lang="en-US" dirty="0">
                <a:solidFill>
                  <a:schemeClr val="tx1"/>
                </a:solidFill>
                <a:ea typeface="Arial Narrow" charset="0"/>
                <a:cs typeface="Arial Narrow" charset="0"/>
              </a:rPr>
              <a:t>Automobiles in Detroit, Michigan</a:t>
            </a:r>
          </a:p>
          <a:p>
            <a:pPr marL="80963" indent="0">
              <a:spcBef>
                <a:spcPts val="0"/>
              </a:spcBef>
              <a:spcAft>
                <a:spcPts val="600"/>
              </a:spcAft>
              <a:buNone/>
            </a:pPr>
            <a:r>
              <a:rPr lang="en-US" dirty="0">
                <a:solidFill>
                  <a:schemeClr val="tx1"/>
                </a:solidFill>
                <a:ea typeface="Arial Narrow" charset="0"/>
                <a:cs typeface="Arial Narrow" charset="0"/>
              </a:rPr>
              <a:t>Textiles in Greenville, South Carolina</a:t>
            </a:r>
            <a:endParaRPr lang="en-US" dirty="0">
              <a:solidFill>
                <a:schemeClr val="tx1"/>
              </a:solidFill>
              <a:latin typeface="Arial Narrow" charset="0"/>
              <a:ea typeface="Arial Narrow" charset="0"/>
              <a:cs typeface="Arial Narrow" charset="0"/>
            </a:endParaRPr>
          </a:p>
          <a:p>
            <a:pPr marL="80963" indent="0">
              <a:lnSpc>
                <a:spcPct val="85000"/>
              </a:lnSpc>
              <a:spcBef>
                <a:spcPts val="0"/>
              </a:spcBef>
              <a:spcAft>
                <a:spcPts val="600"/>
              </a:spcAft>
              <a:buNone/>
            </a:pPr>
            <a:endParaRPr lang="en-US" sz="2600" dirty="0">
              <a:solidFill>
                <a:schemeClr val="tx1"/>
              </a:solidFill>
              <a:latin typeface="Arial Narrow" charset="0"/>
              <a:ea typeface="Arial Narrow" charset="0"/>
              <a:cs typeface="Arial Narrow" charset="0"/>
            </a:endParaRPr>
          </a:p>
          <a:p>
            <a:pPr marL="595313" lvl="1" indent="-285750">
              <a:lnSpc>
                <a:spcPct val="85000"/>
              </a:lnSpc>
              <a:spcBef>
                <a:spcPts val="0"/>
              </a:spcBef>
              <a:spcAft>
                <a:spcPts val="600"/>
              </a:spcAft>
              <a:buFont typeface="Courier New" charset="0"/>
              <a:buChar char="o"/>
            </a:pPr>
            <a:endParaRPr lang="en-US" sz="2200" dirty="0">
              <a:solidFill>
                <a:schemeClr val="tx1"/>
              </a:solidFill>
              <a:latin typeface="Arial Narrow" charset="0"/>
              <a:ea typeface="Arial Narrow" charset="0"/>
              <a:cs typeface="Arial Narrow" charset="0"/>
            </a:endParaRPr>
          </a:p>
          <a:p>
            <a:pPr marL="80963" indent="0">
              <a:lnSpc>
                <a:spcPct val="85000"/>
              </a:lnSpc>
              <a:spcBef>
                <a:spcPts val="0"/>
              </a:spcBef>
              <a:spcAft>
                <a:spcPts val="600"/>
              </a:spcAft>
              <a:buNone/>
            </a:pPr>
            <a:endParaRPr lang="en-US" sz="2400" dirty="0">
              <a:solidFill>
                <a:schemeClr val="tx1"/>
              </a:solidFill>
              <a:latin typeface="Arial Narrow" charset="0"/>
              <a:ea typeface="Arial Narrow" charset="0"/>
              <a:cs typeface="Arial Narrow" charset="0"/>
            </a:endParaRPr>
          </a:p>
        </p:txBody>
      </p:sp>
      <p:pic>
        <p:nvPicPr>
          <p:cNvPr id="1030" name="Picture 6" descr="https://i2-prod.walesonline.co.uk/news/wales-news/article7954383.ece/ALTERNATES/s615b/Denbigh-Hospital-Unplugged.jpg">
            <a:extLst>
              <a:ext uri="{FF2B5EF4-FFF2-40B4-BE49-F238E27FC236}">
                <a16:creationId xmlns="" xmlns:a16="http://schemas.microsoft.com/office/drawing/2014/main" id="{D1FB419A-5901-4370-BE71-3481EF7C2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58" y="844647"/>
            <a:ext cx="3823063" cy="25300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5FC6273A-56AA-496D-9EBA-033405124813}"/>
              </a:ext>
            </a:extLst>
          </p:cNvPr>
          <p:cNvSpPr txBox="1">
            <a:spLocks/>
          </p:cNvSpPr>
          <p:nvPr/>
        </p:nvSpPr>
        <p:spPr bwMode="auto">
          <a:xfrm>
            <a:off x="238125" y="145840"/>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850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marL="80963" indent="0">
              <a:lnSpc>
                <a:spcPct val="85000"/>
              </a:lnSpc>
              <a:spcBef>
                <a:spcPts val="0"/>
              </a:spcBef>
              <a:spcAft>
                <a:spcPts val="600"/>
              </a:spcAft>
              <a:buNone/>
            </a:pPr>
            <a:r>
              <a:rPr lang="en-US" sz="2800" dirty="0">
                <a:solidFill>
                  <a:srgbClr val="003399"/>
                </a:solidFill>
                <a:ea typeface="Arial Narrow" charset="0"/>
                <a:cs typeface="Arial Narrow" charset="0"/>
              </a:rPr>
              <a:t>Downturn in a key industry can set off </a:t>
            </a:r>
            <a:r>
              <a:rPr lang="en-US" sz="2800" dirty="0" smtClean="0">
                <a:solidFill>
                  <a:srgbClr val="003399"/>
                </a:solidFill>
                <a:ea typeface="Arial Narrow" charset="0"/>
                <a:cs typeface="Arial Narrow" charset="0"/>
              </a:rPr>
              <a:t>negatively </a:t>
            </a:r>
            <a:r>
              <a:rPr lang="en-US" sz="2800" dirty="0">
                <a:solidFill>
                  <a:srgbClr val="003399"/>
                </a:solidFill>
                <a:ea typeface="Arial Narrow" charset="0"/>
                <a:cs typeface="Arial Narrow" charset="0"/>
              </a:rPr>
              <a:t>reinforcing dynamic</a:t>
            </a:r>
          </a:p>
        </p:txBody>
      </p:sp>
      <p:pic>
        <p:nvPicPr>
          <p:cNvPr id="1034" name="Picture 10" descr="Cool and Cultured: What to Do when You Visit Greenville, South Carolina | CosmosMariners.com">
            <a:extLst>
              <a:ext uri="{FF2B5EF4-FFF2-40B4-BE49-F238E27FC236}">
                <a16:creationId xmlns="" xmlns:a16="http://schemas.microsoft.com/office/drawing/2014/main" id="{22647486-943A-498D-B07F-14092B8C6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3313"/>
            <a:ext cx="4001243" cy="26633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liquippa pa">
            <a:extLst>
              <a:ext uri="{FF2B5EF4-FFF2-40B4-BE49-F238E27FC236}">
                <a16:creationId xmlns="" xmlns:a16="http://schemas.microsoft.com/office/drawing/2014/main" id="{CE1A3DCB-41D5-47B1-87C0-D20B42607C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0281" y="3374707"/>
            <a:ext cx="3425326" cy="23155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c/cb/AbandonedHouseDelray.jpg/300px-AbandonedHouseDelray.jpg">
            <a:extLst>
              <a:ext uri="{FF2B5EF4-FFF2-40B4-BE49-F238E27FC236}">
                <a16:creationId xmlns="" xmlns:a16="http://schemas.microsoft.com/office/drawing/2014/main" id="{BBDBF5F4-B04D-452D-807E-5CBB1C56D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675" y="4247154"/>
            <a:ext cx="3040666" cy="228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744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33425" y="792555"/>
            <a:ext cx="8257936" cy="5100637"/>
          </a:xfrm>
        </p:spPr>
        <p:txBody>
          <a:bodyPr/>
          <a:lstStyle/>
          <a:p>
            <a:pPr marL="323850" indent="-136525" defTabSz="865188" eaLnBrk="1" hangingPunct="1">
              <a:spcAft>
                <a:spcPts val="0"/>
              </a:spcAft>
            </a:pPr>
            <a:endParaRPr lang="en-US" sz="2000" dirty="0">
              <a:solidFill>
                <a:schemeClr val="tx2"/>
              </a:solidFill>
            </a:endParaRPr>
          </a:p>
          <a:p>
            <a:pPr marL="187325" indent="0" defTabSz="865188" eaLnBrk="1" hangingPunct="1">
              <a:spcAft>
                <a:spcPts val="0"/>
              </a:spcAft>
              <a:buNone/>
            </a:pPr>
            <a:endParaRPr lang="en-US" sz="2600" dirty="0">
              <a:solidFill>
                <a:schemeClr val="tx2"/>
              </a:solidFill>
            </a:endParaRPr>
          </a:p>
        </p:txBody>
      </p:sp>
      <p:sp>
        <p:nvSpPr>
          <p:cNvPr id="2" name="TextBox 1">
            <a:extLst>
              <a:ext uri="{FF2B5EF4-FFF2-40B4-BE49-F238E27FC236}">
                <a16:creationId xmlns="" xmlns:a16="http://schemas.microsoft.com/office/drawing/2014/main" id="{4D10F1E9-0544-4654-B68E-105AB6B53422}"/>
              </a:ext>
            </a:extLst>
          </p:cNvPr>
          <p:cNvSpPr txBox="1"/>
          <p:nvPr/>
        </p:nvSpPr>
        <p:spPr>
          <a:xfrm>
            <a:off x="857267" y="123902"/>
            <a:ext cx="7010252" cy="954107"/>
          </a:xfrm>
          <a:prstGeom prst="rect">
            <a:avLst/>
          </a:prstGeom>
          <a:noFill/>
        </p:spPr>
        <p:txBody>
          <a:bodyPr wrap="none" rtlCol="0">
            <a:spAutoFit/>
          </a:bodyPr>
          <a:lstStyle/>
          <a:p>
            <a:r>
              <a:rPr lang="en-US" dirty="0"/>
              <a:t>We reviewed 7 outstanding </a:t>
            </a:r>
          </a:p>
          <a:p>
            <a:r>
              <a:rPr lang="en-US" dirty="0"/>
              <a:t>bonds from Campbell and Mercer Counties</a:t>
            </a:r>
          </a:p>
        </p:txBody>
      </p:sp>
      <p:sp>
        <p:nvSpPr>
          <p:cNvPr id="7" name="Subtitle 2">
            <a:extLst>
              <a:ext uri="{FF2B5EF4-FFF2-40B4-BE49-F238E27FC236}">
                <a16:creationId xmlns="" xmlns:a16="http://schemas.microsoft.com/office/drawing/2014/main" id="{049597FE-658B-4590-B4E1-035228189751}"/>
              </a:ext>
            </a:extLst>
          </p:cNvPr>
          <p:cNvSpPr txBox="1">
            <a:spLocks/>
          </p:cNvSpPr>
          <p:nvPr/>
        </p:nvSpPr>
        <p:spPr>
          <a:xfrm>
            <a:off x="110659" y="1092739"/>
            <a:ext cx="8683518" cy="5295249"/>
          </a:xfrm>
          <a:prstGeom prst="rect">
            <a:avLst/>
          </a:prstGeom>
          <a:no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538163" indent="-457200">
              <a:lnSpc>
                <a:spcPct val="150000"/>
              </a:lnSpc>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Principal: $3.5 million to $445 million</a:t>
            </a:r>
          </a:p>
          <a:p>
            <a:pPr marL="538163" indent="-457200">
              <a:lnSpc>
                <a:spcPct val="150000"/>
              </a:lnSpc>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Terms of 20 to 30 years; </a:t>
            </a:r>
          </a:p>
          <a:p>
            <a:pPr marL="538163" indent="-457200">
              <a:lnSpc>
                <a:spcPct val="150000"/>
              </a:lnSpc>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Maturing in 2022 – 2039</a:t>
            </a:r>
          </a:p>
          <a:p>
            <a:pPr marL="80963" indent="0">
              <a:lnSpc>
                <a:spcPct val="150000"/>
              </a:lnSpc>
              <a:spcBef>
                <a:spcPts val="0"/>
              </a:spcBef>
              <a:spcAft>
                <a:spcPts val="600"/>
              </a:spcAft>
              <a:buClr>
                <a:schemeClr val="tx1"/>
              </a:buClr>
              <a:buSzPct val="81000"/>
              <a:buNone/>
            </a:pPr>
            <a:r>
              <a:rPr lang="en-US" sz="2400" dirty="0">
                <a:solidFill>
                  <a:schemeClr val="tx1"/>
                </a:solidFill>
                <a:ea typeface="Arial Narrow" charset="0"/>
                <a:cs typeface="Arial Narrow" charset="0"/>
              </a:rPr>
              <a:t>Risk disclosure in official statements is limited or nil</a:t>
            </a:r>
          </a:p>
          <a:p>
            <a:pPr marL="538163" indent="-457200">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Vague references to dependence on the economy</a:t>
            </a:r>
          </a:p>
          <a:p>
            <a:pPr marL="538163" indent="-457200">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Only two mentioned climate/environment policy risks</a:t>
            </a:r>
          </a:p>
          <a:p>
            <a:pPr marL="538163" indent="-457200">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One characterized coal-intensive economy as positive</a:t>
            </a:r>
          </a:p>
          <a:p>
            <a:pPr marL="538163" indent="-457200">
              <a:spcBef>
                <a:spcPts val="0"/>
              </a:spcBef>
              <a:spcAft>
                <a:spcPts val="600"/>
              </a:spcAft>
              <a:buClr>
                <a:schemeClr val="tx1"/>
              </a:buClr>
              <a:buSzPct val="81000"/>
              <a:buFont typeface="Arial" panose="020B0604020202020204" pitchFamily="34" charset="0"/>
              <a:buChar char="•"/>
            </a:pPr>
            <a:r>
              <a:rPr lang="en-US" sz="2400" dirty="0">
                <a:solidFill>
                  <a:schemeClr val="tx1"/>
                </a:solidFill>
                <a:ea typeface="Arial Narrow" charset="0"/>
                <a:cs typeface="Arial Narrow" charset="0"/>
              </a:rPr>
              <a:t>Ratings arguably under-appreciate risks, especially from climate policy </a:t>
            </a:r>
          </a:p>
          <a:p>
            <a:pPr marL="766763" lvl="1" indent="-457200">
              <a:spcBef>
                <a:spcPts val="0"/>
              </a:spcBef>
              <a:spcAft>
                <a:spcPts val="600"/>
              </a:spcAft>
              <a:buClr>
                <a:schemeClr val="tx1"/>
              </a:buClr>
              <a:buSzPct val="81000"/>
              <a:buFont typeface="Arial" panose="020B0604020202020204" pitchFamily="34" charset="0"/>
              <a:buChar char="•"/>
            </a:pPr>
            <a:r>
              <a:rPr lang="en-US" sz="2200" dirty="0">
                <a:solidFill>
                  <a:schemeClr val="tx1"/>
                </a:solidFill>
                <a:ea typeface="Arial Narrow" charset="0"/>
                <a:cs typeface="Arial Narrow" charset="0"/>
              </a:rPr>
              <a:t>Some bonds received downgrades, e.g. A+ to A</a:t>
            </a:r>
          </a:p>
          <a:p>
            <a:pPr marL="766763" lvl="1" indent="-457200">
              <a:spcBef>
                <a:spcPts val="0"/>
              </a:spcBef>
              <a:spcAft>
                <a:spcPts val="600"/>
              </a:spcAft>
              <a:buClr>
                <a:schemeClr val="tx1"/>
              </a:buClr>
              <a:buSzPct val="81000"/>
              <a:buFont typeface="Arial" panose="020B0604020202020204" pitchFamily="34" charset="0"/>
              <a:buChar char="•"/>
            </a:pPr>
            <a:r>
              <a:rPr lang="en-US" sz="2200" dirty="0">
                <a:solidFill>
                  <a:schemeClr val="tx1"/>
                </a:solidFill>
                <a:ea typeface="Arial Narrow" charset="0"/>
                <a:cs typeface="Arial Narrow" charset="0"/>
              </a:rPr>
              <a:t>All with ratings are investment grade  or higher</a:t>
            </a:r>
            <a:endParaRPr lang="en-US" sz="2600" dirty="0">
              <a:solidFill>
                <a:schemeClr val="tx1"/>
              </a:solidFill>
              <a:ea typeface="Arial Narrow" charset="0"/>
              <a:cs typeface="Arial Narrow" charset="0"/>
            </a:endParaRPr>
          </a:p>
          <a:p>
            <a:pPr marL="595313" lvl="1" indent="-285750">
              <a:lnSpc>
                <a:spcPct val="85000"/>
              </a:lnSpc>
              <a:spcBef>
                <a:spcPts val="0"/>
              </a:spcBef>
              <a:spcAft>
                <a:spcPts val="600"/>
              </a:spcAft>
              <a:buFont typeface="Courier New" charset="0"/>
              <a:buChar char="o"/>
            </a:pPr>
            <a:endParaRPr lang="en-US" sz="2200" dirty="0">
              <a:solidFill>
                <a:schemeClr val="tx1"/>
              </a:solidFill>
              <a:latin typeface="Arial Narrow" charset="0"/>
              <a:ea typeface="Arial Narrow" charset="0"/>
              <a:cs typeface="Arial Narrow" charset="0"/>
            </a:endParaRPr>
          </a:p>
          <a:p>
            <a:pPr marL="80963" indent="0">
              <a:lnSpc>
                <a:spcPct val="85000"/>
              </a:lnSpc>
              <a:spcBef>
                <a:spcPts val="0"/>
              </a:spcBef>
              <a:spcAft>
                <a:spcPts val="600"/>
              </a:spcAft>
              <a:buNone/>
            </a:pPr>
            <a:endParaRPr lang="en-US" sz="2400" dirty="0">
              <a:solidFill>
                <a:schemeClr val="tx1"/>
              </a:solidFill>
              <a:latin typeface="Arial Narrow" charset="0"/>
              <a:ea typeface="Arial Narrow" charset="0"/>
              <a:cs typeface="Arial Narrow"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104" y="1222546"/>
            <a:ext cx="3066685" cy="204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1028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blackjewel mine">
            <a:extLst>
              <a:ext uri="{FF2B5EF4-FFF2-40B4-BE49-F238E27FC236}">
                <a16:creationId xmlns="" xmlns:a16="http://schemas.microsoft.com/office/drawing/2014/main" id="{2B05382D-7174-4BB6-AC47-6EB17D131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629" y="963464"/>
            <a:ext cx="3103927" cy="25866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4261" y="0"/>
            <a:ext cx="7341558" cy="1036638"/>
          </a:xfrm>
        </p:spPr>
        <p:txBody>
          <a:bodyPr>
            <a:normAutofit fontScale="90000"/>
          </a:bodyPr>
          <a:lstStyle/>
          <a:p>
            <a:pPr algn="ctr"/>
            <a:r>
              <a:rPr lang="en-US" sz="3600" dirty="0"/>
              <a:t>Coal country challenges </a:t>
            </a:r>
            <a:r>
              <a:rPr lang="en-US" sz="3600" dirty="0" smtClean="0"/>
              <a:t/>
            </a:r>
            <a:br>
              <a:rPr lang="en-US" sz="3600" dirty="0" smtClean="0"/>
            </a:br>
            <a:r>
              <a:rPr lang="en-US" sz="3600" dirty="0" smtClean="0"/>
              <a:t>and </a:t>
            </a:r>
            <a:r>
              <a:rPr lang="en-US" sz="3600" dirty="0"/>
              <a:t>policy options</a:t>
            </a:r>
          </a:p>
        </p:txBody>
      </p:sp>
      <p:sp>
        <p:nvSpPr>
          <p:cNvPr id="3" name="Content Placeholder 2"/>
          <p:cNvSpPr>
            <a:spLocks noGrp="1"/>
          </p:cNvSpPr>
          <p:nvPr>
            <p:ph idx="1"/>
          </p:nvPr>
        </p:nvSpPr>
        <p:spPr>
          <a:xfrm>
            <a:off x="394636" y="1036638"/>
            <a:ext cx="4932863" cy="5615796"/>
          </a:xfrm>
        </p:spPr>
        <p:txBody>
          <a:bodyPr/>
          <a:lstStyle/>
          <a:p>
            <a:r>
              <a:rPr lang="en-US" sz="2000" dirty="0">
                <a:solidFill>
                  <a:schemeClr val="tx1"/>
                </a:solidFill>
              </a:rPr>
              <a:t>Transparent accounting of budget dependence on coal</a:t>
            </a:r>
          </a:p>
          <a:p>
            <a:r>
              <a:rPr lang="en-US" sz="2000" dirty="0">
                <a:solidFill>
                  <a:schemeClr val="tx1"/>
                </a:solidFill>
              </a:rPr>
              <a:t>Diversify rural economies and update tax systems</a:t>
            </a:r>
          </a:p>
          <a:p>
            <a:r>
              <a:rPr lang="en-US" sz="2000" dirty="0">
                <a:solidFill>
                  <a:schemeClr val="tx1"/>
                </a:solidFill>
              </a:rPr>
              <a:t>Backfill lost coal-related revenue</a:t>
            </a:r>
          </a:p>
          <a:p>
            <a:r>
              <a:rPr lang="en-US" sz="2000" dirty="0">
                <a:solidFill>
                  <a:schemeClr val="tx1"/>
                </a:solidFill>
              </a:rPr>
              <a:t>Miner retirement/health care benefits</a:t>
            </a:r>
          </a:p>
          <a:p>
            <a:r>
              <a:rPr lang="en-US" sz="2000" dirty="0">
                <a:solidFill>
                  <a:schemeClr val="tx1"/>
                </a:solidFill>
              </a:rPr>
              <a:t>Replenish black lung liability trust fund</a:t>
            </a:r>
          </a:p>
          <a:p>
            <a:r>
              <a:rPr lang="en-US" sz="2000" dirty="0">
                <a:solidFill>
                  <a:schemeClr val="tx1"/>
                </a:solidFill>
              </a:rPr>
              <a:t>Finance mine reclamation</a:t>
            </a:r>
          </a:p>
          <a:p>
            <a:r>
              <a:rPr lang="en-US" sz="2000" dirty="0">
                <a:solidFill>
                  <a:schemeClr val="tx1"/>
                </a:solidFill>
              </a:rPr>
              <a:t>Reform bankruptcy</a:t>
            </a:r>
          </a:p>
          <a:p>
            <a:r>
              <a:rPr lang="en-US" sz="2000" dirty="0">
                <a:solidFill>
                  <a:schemeClr val="tx1"/>
                </a:solidFill>
              </a:rPr>
              <a:t>Improve water quality</a:t>
            </a:r>
          </a:p>
          <a:p>
            <a:pPr marL="187325" indent="0">
              <a:buNone/>
            </a:pPr>
            <a:r>
              <a:rPr lang="en-US" sz="1200" dirty="0">
                <a:solidFill>
                  <a:schemeClr val="tx1"/>
                </a:solidFill>
                <a:hlinkClick r:id="rId3"/>
              </a:rPr>
              <a:t>https://www.brookings.edu/research/the-risk-of-fiscal-collapse-in-coal-reliant-communities/</a:t>
            </a:r>
            <a:endParaRPr lang="en-US" sz="1800" dirty="0">
              <a:solidFill>
                <a:schemeClr val="tx1"/>
              </a:solidFill>
            </a:endParaRPr>
          </a:p>
        </p:txBody>
      </p:sp>
      <p:pic>
        <p:nvPicPr>
          <p:cNvPr id="26630" name="Picture 6" descr="https://expo.advance.net/img/057e094a20/width960/c23_orange_plmines_53.jpeg">
            <a:extLst>
              <a:ext uri="{FF2B5EF4-FFF2-40B4-BE49-F238E27FC236}">
                <a16:creationId xmlns="" xmlns:a16="http://schemas.microsoft.com/office/drawing/2014/main" id="{73F638D0-09C8-40A1-891F-15ED248491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498" y="4187348"/>
            <a:ext cx="2652623" cy="235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263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6405" y="306904"/>
            <a:ext cx="8758238" cy="493713"/>
          </a:xfrm>
        </p:spPr>
        <p:txBody>
          <a:bodyPr/>
          <a:lstStyle/>
          <a:p>
            <a:pPr algn="ctr" eaLnBrk="1" hangingPunct="1"/>
            <a:r>
              <a:rPr lang="en-US" sz="3200" dirty="0"/>
              <a:t>Coal is the most carbon intensive fuel </a:t>
            </a:r>
            <a:br>
              <a:rPr lang="en-US" sz="3200" dirty="0"/>
            </a:br>
            <a:r>
              <a:rPr lang="en-US" sz="3200" dirty="0"/>
              <a:t>and it has lots of substitutes</a:t>
            </a:r>
            <a:endParaRPr lang="en-US" sz="3200" b="1" dirty="0"/>
          </a:p>
        </p:txBody>
      </p:sp>
      <p:graphicFrame>
        <p:nvGraphicFramePr>
          <p:cNvPr id="1026" name="Object 4"/>
          <p:cNvGraphicFramePr>
            <a:graphicFrameLocks noGrp="1" noChangeAspect="1"/>
          </p:cNvGraphicFramePr>
          <p:nvPr>
            <p:ph type="chart" sz="half" idx="2"/>
            <p:extLst>
              <p:ext uri="{D42A27DB-BD31-4B8C-83A1-F6EECF244321}">
                <p14:modId xmlns:p14="http://schemas.microsoft.com/office/powerpoint/2010/main" val="1377596391"/>
              </p:ext>
            </p:extLst>
          </p:nvPr>
        </p:nvGraphicFramePr>
        <p:xfrm>
          <a:off x="1133036" y="908998"/>
          <a:ext cx="5912657" cy="5119329"/>
        </p:xfrm>
        <a:graphic>
          <a:graphicData uri="http://schemas.openxmlformats.org/presentationml/2006/ole">
            <mc:AlternateContent xmlns:mc="http://schemas.openxmlformats.org/markup-compatibility/2006">
              <mc:Choice xmlns:v="urn:schemas-microsoft-com:vml" Requires="v">
                <p:oleObj spid="_x0000_s2133" name="Chart" r:id="rId4" imgW="5105400" imgH="4124325" progId="MSGraph.Chart.8">
                  <p:embed followColorScheme="full"/>
                </p:oleObj>
              </mc:Choice>
              <mc:Fallback>
                <p:oleObj name="Chart" r:id="rId4" imgW="5105400" imgH="4124325" progId="MSGraph.Chart.8">
                  <p:embed followColorScheme="full"/>
                  <p:pic>
                    <p:nvPicPr>
                      <p:cNvPr id="1026"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036" y="908998"/>
                        <a:ext cx="5912657" cy="5119329"/>
                      </a:xfrm>
                      <a:prstGeom prst="rect">
                        <a:avLst/>
                      </a:prstGeom>
                      <a:noFill/>
                      <a:ln>
                        <a:noFill/>
                      </a:ln>
                    </p:spPr>
                  </p:pic>
                </p:oleObj>
              </mc:Fallback>
            </mc:AlternateContent>
          </a:graphicData>
        </a:graphic>
      </p:graphicFrame>
      <p:pic>
        <p:nvPicPr>
          <p:cNvPr id="1029" name="Picture 6" descr="http://t2.gstatic.com/images?q=tbn:ANd9GcSMVvalqJUqy6mWQNgMLwte_B5QeQi7iaJkd-4pZjMNOq9tTb5s9g"/>
          <p:cNvPicPr>
            <a:picLocks noChangeAspect="1" noChangeArrowheads="1"/>
          </p:cNvPicPr>
          <p:nvPr/>
        </p:nvPicPr>
        <p:blipFill>
          <a:blip r:embed="rId6" cstate="print"/>
          <a:srcRect/>
          <a:stretch>
            <a:fillRect/>
          </a:stretch>
        </p:blipFill>
        <p:spPr bwMode="auto">
          <a:xfrm>
            <a:off x="2176573" y="5730922"/>
            <a:ext cx="1363662" cy="1020762"/>
          </a:xfrm>
          <a:prstGeom prst="rect">
            <a:avLst/>
          </a:prstGeom>
          <a:noFill/>
          <a:ln w="9525">
            <a:noFill/>
            <a:miter lim="800000"/>
            <a:headEnd/>
            <a:tailEnd/>
          </a:ln>
        </p:spPr>
      </p:pic>
      <p:sp>
        <p:nvSpPr>
          <p:cNvPr id="1030" name="AutoShape 8" descr="data:image/jpeg;base64,/9j/4AAQSkZJRgABAQAAAQABAAD/2wBDAAkGBwgHBgkIBwgKCgkLDRYPDQwMDRsUFRAWIB0iIiAdHx8kKDQsJCYxJx8fLT0tMTU3Ojo6Iys/RD84QzQ5Ojf/2wBDAQoKCg0MDRoPDxo3JR8lNzc3Nzc3Nzc3Nzc3Nzc3Nzc3Nzc3Nzc3Nzc3Nzc3Nzc3Nzc3Nzc3Nzc3Nzc3Nzc3Nzf/wAARCAC+AGcDASIAAhEBAxEB/8QAHAAAAQQDAQAAAAAAAAAAAAAAAAEFBgcCAwQI/8QAThAAAQIEBAIECAcMCAcAAAAAAQIDAAQFEQYSITFBUQcTImEUMnGBkaGx0QgVIzZSdLIXNDVCVFVic8HS4fAWJoKDkpOi8SUzRWNys8L/xAAbAQEAAgMBAQAAAAAAAAAAAAAAAwQCBQYBB//EADIRAAIBAwEGAwYGAwAAAAAAAAABAgMEESEFEjEzQVETFGEicYGRsfAGFSMyU8FSktH/2gAMAwEAAhEDEQA/ALwGkLCGFEAEIdoWEO0ARPHOL2sOMJZYSl6oPJu22o6ITtmV3chx9MQqToOLMYJTOz04pmWXqkvqKQR+i2OHltHIlSK/jyozc+jrJWVU86ptR0LTNwlPnIF/KYlGFazW25OXn6tWGJwTsn4UqU8FDfgpV2kpQobpCdCFXNxvveGOamr4HQSrR2XShCnFOpJZbeuM8EhpmMFYhoKRM0usJUpOoQham1KPIA3B88SfCOKpmamUUuutpanlJJZdSLIfA3HcocR3cIaZipVF2luTThmZhbLqfCVSrYccS2oXBSnja+oGtkmM8VyZboUtVJZSHJqWKHw+i6QtabXI5XTcW7hyjJx3dUQxvXftUbhLL4SSw0/X0LFG8ZRzyTwmZRiYTs62lY84vHREhpmmnhhBBAYHghggEEALCbGFhCIAWEO0AMKYApOTUcP4+n5Wb7LbzrrZUoWBQ4cyT5DoInrGHUuy6hNTLyGCkpQnTNYwmPMHJxC0mak8jdRaTlSVaJdTr2Vek2PC5iIyOMK5htSJKv05x/ILILyihdhyVYhfl9cQx/T0Zv6lD8zpQqUWvEisOOcN46onKsKyK5iZmpdKpFx5CAlTAT8mpAUErSCCM1lG9wbi14j2KZdiiYZZw7JTDszMvuZEqfXmWtbi9zYd6tALDSND/STPTza26LSD1gTcrccCsvflA1HffSHHBuFp5M8a5iJ0vTyrqaaUc3VE7nle1hYbD1ZOW9oiGlZSsX49y0muEc5bfw4ImsiwJaTYlxs02lHoFo3xiNIW8SGnbbeWLCbwGFEDwIIIIAIIIIATYwHaFhL6QBFcTY7pWH5nwN1D0zNhIUplhI7IO11EgDbbeKfrlZnK5UVTk+slxRs22CcrSfop/nUxjiF1T+I6o44bqM46CfIogeoARwkXOu3EAxrpVZ1E2dzsfZ8aFHzEFmb+2PFPp1Zln2puTbabcbUFoUqcZSfOCu9u6LEw9juUdmHJISc0lKAV27KurA8YABV1AG9rX04WEVrLzlLZAvQGXFWtmXNuknzCw9UY0R1TVdp7jJLZE23ax2BWNPRpEsJuPAsXVhK8pylcRw0tHw+jZcOOKu5KUBtySeyJmlWEw2o3QnKV5k230T64jxxm5hanIqVYW/OSbziWjlWVLb/SAO/piL1WoTbr09T3Jla5SWemkssm1kBPWJFvINIkhw4jFNGl6euZVLKGd1DgQFDMNgoHca6gEHvi2jgakNybj2J5QK7TMRSInaRNtzLF7Ky6KQr6KgdUnuMOceYphvEXRXikTKEpSpQzONpJLE43fUjyX23STyOvobC1fksTUSWqtOUosvJ1Srxm1DdJ7wY9MB3ggggAggggAhCIWEO0Aeca3+Hqn9ce+2qHrCeF1VopffK0sLUUMoToXCNCq/FINgQDe1yNtWauj/jtTUPyx4efOqLU6NH2zSZNOVCSqWCUqCrZ1JJzi2bUg8QkaEC8ULdJvX1+p2N3e1rXZtPwnhvqNzOFKXVEzbcrIhrwR4svJAWF3CUK7CiQFaFQB2uoX2tEPfo7tHxFTUKV1jDs02WnBxstIUm+xKToSNIueRkXZaqVGZLiCzNrQ4EJTqFBCUEnTkkcTsNogmOHmXKrTC2Qc9TbKFb5kggKIVnVoCQLWTY8OMWqsVu5Rrdk7SuXX8KUnKMk+OvR6m/E9Obdw+25LsNJedn5lCncgBOYugXI13tDrg5SfCGGgbrbbczgDbUQ9UmWZnKQ4xMtpcaXMP5knj8qqO6SpsrIlRlkEKVYKUpRUSPKYlRpK3Ml72cGLsOSWJ6K7Tp1Nie0y8B2mV8FD068wSOMUn0RVmcwfjqZwtVvk2Zp0tKRfsomB4qgeShp33THoUxQ3wg6GqnVmm4nkPknHlBp1adCHUaoV5bC39kQIy+oIacKVhqv4dp9VZIKZllKzY7K2UPMoEeaCAHaCNTkw00bOOISe82gbfad/wCW6hR5A3gDbAYISAPOdYIFeqgOgM499tUdeH8QzNCdUlCetYUrOW81ihYGigeNt8p0JA23jirX4dqn1x77ao5jqm/EaGNdT4Z9T6PaWlK5sYwqrKLCmukVpxqzfhbibEFlxtAzDsiylg8QF3I+kDwiJpqcxVsRyExMnXwllKUj8VIUnjxOmpOphnjqpzqJaflXnTZCHkLUbXskKBJ9USuTlozOhsi2s4ylSXtNP7RfuHvvBX1l/wD9qoc4YsIVCVqFJU9JupcR4Q8eRF3FEXB1GhEbKViGXqM/MSSW1tOsrWgBwWK8hsrThwPeFAjeLiPndeLjVkpLDyPMQfpmpSKr0fVK6QXJQCabJF7FG/8ApKh54nEcValET9InpN1OZExLuNKTzCkkEQISuvg9VTwvBb0irxpGaUkC/wCKvtD1lUERT4N031NYrVOWohbjCHQgn6CiDp/bEEAW1KsByzr3bUs3AVrpe1zzN9AIcVPSku0la20fokJFzx05RySigWm1cAkA2/RJv6jfzQTbDjzSCgZlt6KSPIBp6PXADlJzzEz2W8yVD8VQiIdI2K5ijNop1NbWJyYRmL2W4aRe2nNR1ty35Q80uXfM2heRSUoNyVAjzRAOltA/pIwd7yyb5k7DMdjsOcQXEnGm2izaQUqqTWSPYcnKfTZx6Zq9PXUkLRZKV2NlX1JJ3PviRDE2FFHKMHt35ZEe6IYyhDboshIANzYakE6+qMUIAy9YAoJAzg6jQG+++sQwwkkjuI2VKcE5J5wuDaXyRNxibChI/qg2b2scqLQn9J8KEH+qCLjcZEaeqISGkAAKQ2QLWGW+25214mM8pJUDlOgAsnxdOGmmv7Iyz94PPIUUtc/7S/6TBvFlOlJ2XmaFSnKcvMEvJFg082TrnA4jUg8PITDjUa3T0Y9YmafNtPNOJZWssqunrLqbXqOOQpv/AOIiBtS0xMl1Uu2SlpCluKP4ibAb8Lm/l80ZSgUubUCQlCcnVHqwkE78RfgNeN4mpts57btGlScNzjrnXLPRGdNr3Fud4UkDfSGCRcampWWmn5VSmnpZCm0Ja0Qoi6gBwPfG9tpSFN/GDK3vkkpR2c9la38+2sSmgKU6H2xIdK88ylROdE00q4t4rgP7II04NUlrpbmwtBUFTc78mjcDMriDwt/vBAF3Kk5qScKmk9a0eA3/AIHvjcw8gkXamErHDJ7v4Q7QQBqZKiLqSU8gTcxUXTH84pT6oD/qVFwmKe6Y/nFKfUx9sxVvOUy7s/nogw2EZAXBOlhGI8URkrTs8Bv3mIo/tR9PpcuPuQkOFGo81WJ1MtKAcCtwjstjmfdxhKLSZqszqZWUT3uOEdltPM+6LEmpmm4Ko6WWEhcwsHIgntPK+ko8v9hEkY51ZQv790WqNFZqPp29Wa6iimYaojdNZPysytKU8VuKzC6j3D+EMuN61T6R0gTJn3rFcqzlQEkk3I9xjhTJzk8FVyrrUpxbjfVJ23WANOAF9BEc6au30ntp/wC1LiJ6bycZtiiqe5mW9J5y/XQ9IyyMsu0kixCAPVGy0LBEhpTzfgS7vTfPKT+VzqvWuCF6HleFdLk0+rXMJpw+c/xggD0fBBBACGKe6Y/nHKfUx9sxcJin+mIE4jkwPyQfbMVbzlMu7P56+JB29EhXojuotImqzOplpRPetwjstjmfdBRaVM1mcRKyadvHcPitp5n3cYsSamKZgqjhphPWPL8VF+08riongPZtGNOOib4Hd3N+6MI0qKzUaWF294TUzTME0ZLLCc76xdCCe06r6Su7v9ERylU9+qTK63XV3B7SEr0FhxtwSOA88FLpz9TmVVquruFdpKF6Cw204JHARqqE9M4inPi6mXTKpPyjnAjme7kOMSPUo0aLp7yUsyf759vRGNWrTlSm2WZMK8CbfRnUB4xzC1+QvtziMdMJv0qi/DwceyJxUpBim0iWl2E7zTWZR3Ucw1MQjpiGXpUSeYlz7IzprV5NHtqUJRp+GsJb3x4anpeOWpvplqbNvrVlS0ytZPIBJMdURfpOmxJ4ArziiBmk1tC/HOMv7YlNCU38HSXW7jOdmjqlqQUFKP0lLRb2GCH34NUmQ1XJ03spTTI5aBRPtEEAXfBBBACGKf6YjbEMpzMoB5O0qLgMU90x/OKT+qD7Zirecpl3Z/PXxOfCVdlqFhycddAcmHJkhpobr7Cd+QHOCmU16qzK6zX1ZknVKFiybcNOCRy/ktuEqXLzi3ZqbI6uXt2DsTzPdHbUJ6ZxFOfF9MumUTqty2hHM93IcY8g/YR2SpxjOXh6Npb0uyxwQlQnpnEU4KfTLplE6rcOxHM93dxiT0unS9NlQxLp71KI1UeZgplOYpkqGGE961HdR5mOHENbbpTPVt2XMrF0IOw7z/OsScNWVJzddqhQXs/X1ZoxVNshUnKZ/llTDaso1sAdzEI6cQW+kdLuwDEuo+v3Rtl3XJiqMuvrUtxb6SpSjc+MIX4Q7ZaxrKuBJyu01u54Ehax7oypvOTXbftvLxpQz3/o9GpOYAjiLxV/whqgqVwUzJoIvOziErB+gkFX2gmLJproep0q6DcLZQoHncCKJ+ERUPC6zIU9lRUZZFsiTcla9SLc7Bv/ABd8SnOE36AZBMp0ftTIBvOzLrp8xyf/ABBEzwtTE0XDlNpiR97SyG1d6gNT6bwQA6wQQhMAEU90x/OKU+pj7Zi4Yp7pj+cUp9TH2zFW85TLuz+eiL0dmcnr0+UXlbdIU6TtYc/dFgUynMUyVDEuON1LO6zzMRLAf4Re/U/tESHENbapbWRuy5pY7COCRzPd7YU8KCZ1126lWpGhBdF9OomIK43SmsjdlzSx2E8E957vbEAfecmHlvPLK3Fm6lHcmEfedfeW6+orcWbqUdyYwjGUsm5srOFtH1fFm+Q+/pb9aj2iJJ8I6nLdXQ51A0CXmjYak2CgPUYjcj9/S361HtEXF0o0RytYUc8GaLszJuomWm07rCdFpHeUFYHfaJaPU5j8V8yl7n/RvwDU2nej2jz0w6AhqQR1rije2RNlE/4SYp2gtOY46XZd15Fm2HDPTCToQEkFKTa9yPkkHyGGJeK63Q8IOYalAFU5yY65udtmu0bHq9rWKhc35kbGLj6GMIvYeor1RqSFCpVNQcWFjtNt7pSrvNyT5bcInOSLFEELBABCcbwX5QsAIYp7pj+cUp9TH2zFuTb6JWWdmHSQ20hS1kDYAXMULjPEYxPVETjcqWENt9UgFeYqTmJBOgsbHbXyxUvJLw93qzYbNpylW3kuBzUOpmlqfdbRmcW3lQDsDfcxwvvOTDqnXllbizdSlcTGkFVtBBmVyEVlWWEsHeUrmjT9rdecLp2M4IwzK5CDMrkI98aPZlj8wp/4y+R1SP39LfrUe0R6REeZ2XlsvNu5b5FhVudje0XrgvFTeJ5N5wS6paYYUEutlWYC+xCrC/oEWLerGTaOV/Ek3cblSEXiPHK7nSMIYeTVvjVNHkxPXzdd1eub6Vtr99rw97QsJFs5UWCEEEAR+oUmtvuKVL15TSDsjwcC3nBhofwziRV7VtS/K+4mJxDbOUx2ZmFuJqM0ylabBttVgk6ajze/eAIU/hDEDqFIcm0OpUCFBU0s3HnENh6OqgnaTlz5HvfFiClTCUOp+NJolaAkFSvFPEjvv6tIxTR3UnSozGQrKygqOp9OgvraMXFN5aJKdapSeYSa9xXZ6Pql+b2z/fp98Y/c/qX5tR/np/eixfiV8NlCapNDsBKSFq7NgBffWA0d4pI+MpgpVe6So21v39/vuLAN2PYn8/d/yy+bK5+5/UvzYn/PR+9C/c/qX5tR530/vRZTtNmFtoQmovjKkpzXIJ1vc2I8nstG2WkHGHlrM4+4FhXZWokAm2ovtax9MN2PYefu/wCWXzZWI6Pqkf8Ap7Q8r6ffHXJ4IrEsFeDNts5t7TFr+jyxYlRkDPNto63qyhV84TdXmPCG44bHVZfDXj2CgJIGVN1XuBzHlPA8I9UUuhhUu7ipHdnNterZGmsJ4jG0+EeSaX+wR2y+G8SIteuqR/fOL9sPpoXy63fDHHFKUtVnkBYGZITbhppHTTab4C4tXhDjmZCEZVWCU5b7ct9rx6Vzip9KrMuq81XVPJtbJ4On2m8EP0EAf//Z"/>
          <p:cNvSpPr>
            <a:spLocks noChangeAspect="1" noChangeArrowheads="1"/>
          </p:cNvSpPr>
          <p:nvPr/>
        </p:nvSpPr>
        <p:spPr bwMode="auto">
          <a:xfrm>
            <a:off x="4457700" y="-565150"/>
            <a:ext cx="628650" cy="1162050"/>
          </a:xfrm>
          <a:prstGeom prst="rect">
            <a:avLst/>
          </a:prstGeom>
          <a:noFill/>
          <a:ln w="9525">
            <a:noFill/>
            <a:miter lim="800000"/>
            <a:headEnd/>
            <a:tailEnd/>
          </a:ln>
        </p:spPr>
        <p:txBody>
          <a:bodyPr/>
          <a:lstStyle/>
          <a:p>
            <a:pPr algn="ctr"/>
            <a:endParaRPr lang="en-US"/>
          </a:p>
        </p:txBody>
      </p:sp>
      <p:sp>
        <p:nvSpPr>
          <p:cNvPr id="1031" name="AutoShape 10" descr="data:image/jpeg;base64,/9j/4AAQSkZJRgABAQAAAQABAAD/2wBDAAkGBwgHBgkIBwgKCgkLDRYPDQwMDRsUFRAWIB0iIiAdHx8kKDQsJCYxJx8fLT0tMTU3Ojo6Iys/RD84QzQ5Ojf/2wBDAQoKCg0MDRoPDxo3JR8lNzc3Nzc3Nzc3Nzc3Nzc3Nzc3Nzc3Nzc3Nzc3Nzc3Nzc3Nzc3Nzc3Nzc3Nzc3Nzc3Nzf/wAARCAC+AGcDASIAAhEBAxEB/8QAHAAAAQQDAQAAAAAAAAAAAAAAAAEFBgcCAwQI/8QAThAAAQIEBAIECAcMCAcAAAAAAQIDAAQFEQYSITFBUQcTImEUMnGBkaGx0QgVIzZSdLIXNDVCVFVic8HS4fAWJoKDkpOi8SUzRWNys8L/xAAbAQEAAgMBAQAAAAAAAAAAAAAAAwQCBQYBB//EADIRAAIBAwEGAwYGAwAAAAAAAAABAgMEESEFEjEzQVETFGEicYGRsfAGFSMyU8FSktH/2gAMAwEAAhEDEQA/ALwGkLCGFEAEIdoWEO0ARPHOL2sOMJZYSl6oPJu22o6ITtmV3chx9MQqToOLMYJTOz04pmWXqkvqKQR+i2OHltHIlSK/jyozc+jrJWVU86ptR0LTNwlPnIF/KYlGFazW25OXn6tWGJwTsn4UqU8FDfgpV2kpQobpCdCFXNxvveGOamr4HQSrR2XShCnFOpJZbeuM8EhpmMFYhoKRM0usJUpOoQham1KPIA3B88SfCOKpmamUUuutpanlJJZdSLIfA3HcocR3cIaZipVF2luTThmZhbLqfCVSrYccS2oXBSnja+oGtkmM8VyZboUtVJZSHJqWKHw+i6QtabXI5XTcW7hyjJx3dUQxvXftUbhLL4SSw0/X0LFG8ZRzyTwmZRiYTs62lY84vHREhpmmnhhBBAYHghggEEALCbGFhCIAWEO0AMKYApOTUcP4+n5Wb7LbzrrZUoWBQ4cyT5DoInrGHUuy6hNTLyGCkpQnTNYwmPMHJxC0mak8jdRaTlSVaJdTr2Vek2PC5iIyOMK5htSJKv05x/ILILyihdhyVYhfl9cQx/T0Zv6lD8zpQqUWvEisOOcN46onKsKyK5iZmpdKpFx5CAlTAT8mpAUErSCCM1lG9wbi14j2KZdiiYZZw7JTDszMvuZEqfXmWtbi9zYd6tALDSND/STPTza26LSD1gTcrccCsvflA1HffSHHBuFp5M8a5iJ0vTyrqaaUc3VE7nle1hYbD1ZOW9oiGlZSsX49y0muEc5bfw4ImsiwJaTYlxs02lHoFo3xiNIW8SGnbbeWLCbwGFEDwIIIIAIIIIATYwHaFhL6QBFcTY7pWH5nwN1D0zNhIUplhI7IO11EgDbbeKfrlZnK5UVTk+slxRs22CcrSfop/nUxjiF1T+I6o44bqM46CfIogeoARwkXOu3EAxrpVZ1E2dzsfZ8aFHzEFmb+2PFPp1Zln2puTbabcbUFoUqcZSfOCu9u6LEw9juUdmHJISc0lKAV27KurA8YABV1AG9rX04WEVrLzlLZAvQGXFWtmXNuknzCw9UY0R1TVdp7jJLZE23ax2BWNPRpEsJuPAsXVhK8pylcRw0tHw+jZcOOKu5KUBtySeyJmlWEw2o3QnKV5k230T64jxxm5hanIqVYW/OSbziWjlWVLb/SAO/piL1WoTbr09T3Jla5SWemkssm1kBPWJFvINIkhw4jFNGl6euZVLKGd1DgQFDMNgoHca6gEHvi2jgakNybj2J5QK7TMRSInaRNtzLF7Ky6KQr6KgdUnuMOceYphvEXRXikTKEpSpQzONpJLE43fUjyX23STyOvobC1fksTUSWqtOUosvJ1Srxm1DdJ7wY9MB3ggggAggggAhCIWEO0Aeca3+Hqn9ce+2qHrCeF1VopffK0sLUUMoToXCNCq/FINgQDe1yNtWauj/jtTUPyx4efOqLU6NH2zSZNOVCSqWCUqCrZ1JJzi2bUg8QkaEC8ULdJvX1+p2N3e1rXZtPwnhvqNzOFKXVEzbcrIhrwR4svJAWF3CUK7CiQFaFQB2uoX2tEPfo7tHxFTUKV1jDs02WnBxstIUm+xKToSNIueRkXZaqVGZLiCzNrQ4EJTqFBCUEnTkkcTsNogmOHmXKrTC2Qc9TbKFb5kggKIVnVoCQLWTY8OMWqsVu5Rrdk7SuXX8KUnKMk+OvR6m/E9Obdw+25LsNJedn5lCncgBOYugXI13tDrg5SfCGGgbrbbczgDbUQ9UmWZnKQ4xMtpcaXMP5knj8qqO6SpsrIlRlkEKVYKUpRUSPKYlRpK3Ml72cGLsOSWJ6K7Tp1Nie0y8B2mV8FD068wSOMUn0RVmcwfjqZwtVvk2Zp0tKRfsomB4qgeShp33THoUxQ3wg6GqnVmm4nkPknHlBp1adCHUaoV5bC39kQIy+oIacKVhqv4dp9VZIKZllKzY7K2UPMoEeaCAHaCNTkw00bOOISe82gbfad/wCW6hR5A3gDbAYISAPOdYIFeqgOgM499tUdeH8QzNCdUlCetYUrOW81ihYGigeNt8p0JA23jirX4dqn1x77ao5jqm/EaGNdT4Z9T6PaWlK5sYwqrKLCmukVpxqzfhbibEFlxtAzDsiylg8QF3I+kDwiJpqcxVsRyExMnXwllKUj8VIUnjxOmpOphnjqpzqJaflXnTZCHkLUbXskKBJ9USuTlozOhsi2s4ylSXtNP7RfuHvvBX1l/wD9qoc4YsIVCVqFJU9JupcR4Q8eRF3FEXB1GhEbKViGXqM/MSSW1tOsrWgBwWK8hsrThwPeFAjeLiPndeLjVkpLDyPMQfpmpSKr0fVK6QXJQCabJF7FG/8ApKh54nEcValET9InpN1OZExLuNKTzCkkEQISuvg9VTwvBb0irxpGaUkC/wCKvtD1lUERT4N031NYrVOWohbjCHQgn6CiDp/bEEAW1KsByzr3bUs3AVrpe1zzN9AIcVPSku0la20fokJFzx05RySigWm1cAkA2/RJv6jfzQTbDjzSCgZlt6KSPIBp6PXADlJzzEz2W8yVD8VQiIdI2K5ijNop1NbWJyYRmL2W4aRe2nNR1ty35Q80uXfM2heRSUoNyVAjzRAOltA/pIwd7yyb5k7DMdjsOcQXEnGm2izaQUqqTWSPYcnKfTZx6Zq9PXUkLRZKV2NlX1JJ3PviRDE2FFHKMHt35ZEe6IYyhDboshIANzYakE6+qMUIAy9YAoJAzg6jQG+++sQwwkkjuI2VKcE5J5wuDaXyRNxibChI/qg2b2scqLQn9J8KEH+qCLjcZEaeqISGkAAKQ2QLWGW+25214mM8pJUDlOgAsnxdOGmmv7Iyz94PPIUUtc/7S/6TBvFlOlJ2XmaFSnKcvMEvJFg082TrnA4jUg8PITDjUa3T0Y9YmafNtPNOJZWssqunrLqbXqOOQpv/AOIiBtS0xMl1Uu2SlpCluKP4ibAb8Lm/l80ZSgUubUCQlCcnVHqwkE78RfgNeN4mpts57btGlScNzjrnXLPRGdNr3Fud4UkDfSGCRcampWWmn5VSmnpZCm0Ja0Qoi6gBwPfG9tpSFN/GDK3vkkpR2c9la38+2sSmgKU6H2xIdK88ylROdE00q4t4rgP7II04NUlrpbmwtBUFTc78mjcDMriDwt/vBAF3Kk5qScKmk9a0eA3/AIHvjcw8gkXamErHDJ7v4Q7QQBqZKiLqSU8gTcxUXTH84pT6oD/qVFwmKe6Y/nFKfUx9sxVvOUy7s/nogw2EZAXBOlhGI8URkrTs8Bv3mIo/tR9PpcuPuQkOFGo81WJ1MtKAcCtwjstjmfdxhKLSZqszqZWUT3uOEdltPM+6LEmpmm4Ko6WWEhcwsHIgntPK+ko8v9hEkY51ZQv790WqNFZqPp29Wa6iimYaojdNZPysytKU8VuKzC6j3D+EMuN61T6R0gTJn3rFcqzlQEkk3I9xjhTJzk8FVyrrUpxbjfVJ23WANOAF9BEc6au30ntp/wC1LiJ6bycZtiiqe5mW9J5y/XQ9IyyMsu0kixCAPVGy0LBEhpTzfgS7vTfPKT+VzqvWuCF6HleFdLk0+rXMJpw+c/xggD0fBBBACGKe6Y/nHKfUx9sxcJin+mIE4jkwPyQfbMVbzlMu7P56+JB29EhXojuotImqzOplpRPetwjstjmfdBRaVM1mcRKyadvHcPitp5n3cYsSamKZgqjhphPWPL8VF+08riongPZtGNOOib4Hd3N+6MI0qKzUaWF294TUzTME0ZLLCc76xdCCe06r6Su7v9ERylU9+qTK63XV3B7SEr0FhxtwSOA88FLpz9TmVVquruFdpKF6Cw204JHARqqE9M4inPi6mXTKpPyjnAjme7kOMSPUo0aLp7yUsyf759vRGNWrTlSm2WZMK8CbfRnUB4xzC1+QvtziMdMJv0qi/DwceyJxUpBim0iWl2E7zTWZR3Ucw1MQjpiGXpUSeYlz7IzprV5NHtqUJRp+GsJb3x4anpeOWpvplqbNvrVlS0ytZPIBJMdURfpOmxJ4ArziiBmk1tC/HOMv7YlNCU38HSXW7jOdmjqlqQUFKP0lLRb2GCH34NUmQ1XJ03spTTI5aBRPtEEAXfBBBACGKf6YjbEMpzMoB5O0qLgMU90x/OKT+qD7Zirecpl3Z/PXxOfCVdlqFhycddAcmHJkhpobr7Cd+QHOCmU16qzK6zX1ZknVKFiybcNOCRy/ktuEqXLzi3ZqbI6uXt2DsTzPdHbUJ6ZxFOfF9MumUTqty2hHM93IcY8g/YR2SpxjOXh6Npb0uyxwQlQnpnEU4KfTLplE6rcOxHM93dxiT0unS9NlQxLp71KI1UeZgplOYpkqGGE961HdR5mOHENbbpTPVt2XMrF0IOw7z/OsScNWVJzddqhQXs/X1ZoxVNshUnKZ/llTDaso1sAdzEI6cQW+kdLuwDEuo+v3Rtl3XJiqMuvrUtxb6SpSjc+MIX4Q7ZaxrKuBJyu01u54Ehax7oypvOTXbftvLxpQz3/o9GpOYAjiLxV/whqgqVwUzJoIvOziErB+gkFX2gmLJproep0q6DcLZQoHncCKJ+ERUPC6zIU9lRUZZFsiTcla9SLc7Bv/ABd8SnOE36AZBMp0ftTIBvOzLrp8xyf/ABBEzwtTE0XDlNpiR97SyG1d6gNT6bwQA6wQQhMAEU90x/OKU+pj7Zi4Yp7pj+cUp9TH2zFW85TLuz+eiL0dmcnr0+UXlbdIU6TtYc/dFgUynMUyVDEuON1LO6zzMRLAf4Re/U/tESHENbapbWRuy5pY7COCRzPd7YU8KCZ1126lWpGhBdF9OomIK43SmsjdlzSx2E8E957vbEAfecmHlvPLK3Fm6lHcmEfedfeW6+orcWbqUdyYwjGUsm5srOFtH1fFm+Q+/pb9aj2iJJ8I6nLdXQ51A0CXmjYak2CgPUYjcj9/S361HtEXF0o0RytYUc8GaLszJuomWm07rCdFpHeUFYHfaJaPU5j8V8yl7n/RvwDU2nej2jz0w6AhqQR1rije2RNlE/4SYp2gtOY46XZd15Fm2HDPTCToQEkFKTa9yPkkHyGGJeK63Q8IOYalAFU5yY65udtmu0bHq9rWKhc35kbGLj6GMIvYeor1RqSFCpVNQcWFjtNt7pSrvNyT5bcInOSLFEELBABCcbwX5QsAIYp7pj+cUp9TH2zFuTb6JWWdmHSQ20hS1kDYAXMULjPEYxPVETjcqWENt9UgFeYqTmJBOgsbHbXyxUvJLw93qzYbNpylW3kuBzUOpmlqfdbRmcW3lQDsDfcxwvvOTDqnXllbizdSlcTGkFVtBBmVyEVlWWEsHeUrmjT9rdecLp2M4IwzK5CDMrkI98aPZlj8wp/4y+R1SP39LfrUe0R6REeZ2XlsvNu5b5FhVudje0XrgvFTeJ5N5wS6paYYUEutlWYC+xCrC/oEWLerGTaOV/Ek3cblSEXiPHK7nSMIYeTVvjVNHkxPXzdd1eub6Vtr99rw97QsJFs5UWCEEEAR+oUmtvuKVL15TSDsjwcC3nBhofwziRV7VtS/K+4mJxDbOUx2ZmFuJqM0ylabBttVgk6ajze/eAIU/hDEDqFIcm0OpUCFBU0s3HnENh6OqgnaTlz5HvfFiClTCUOp+NJolaAkFSvFPEjvv6tIxTR3UnSozGQrKygqOp9OgvraMXFN5aJKdapSeYSa9xXZ6Pql+b2z/fp98Y/c/qX5tR/np/eixfiV8NlCapNDsBKSFq7NgBffWA0d4pI+MpgpVe6So21v39/vuLAN2PYn8/d/yy+bK5+5/UvzYn/PR+9C/c/qX5tR530/vRZTtNmFtoQmovjKkpzXIJ1vc2I8nstG2WkHGHlrM4+4FhXZWokAm2ovtax9MN2PYefu/wCWXzZWI6Pqkf8Ap7Q8r6ffHXJ4IrEsFeDNts5t7TFr+jyxYlRkDPNto63qyhV84TdXmPCG44bHVZfDXj2CgJIGVN1XuBzHlPA8I9UUuhhUu7ipHdnNterZGmsJ4jG0+EeSaX+wR2y+G8SIteuqR/fOL9sPpoXy63fDHHFKUtVnkBYGZITbhppHTTab4C4tXhDjmZCEZVWCU5b7ct9rx6Vzip9KrMuq81XVPJtbJ4On2m8EP0EAf//Z"/>
          <p:cNvSpPr>
            <a:spLocks noChangeAspect="1" noChangeArrowheads="1"/>
          </p:cNvSpPr>
          <p:nvPr/>
        </p:nvSpPr>
        <p:spPr bwMode="auto">
          <a:xfrm>
            <a:off x="4610100" y="-412750"/>
            <a:ext cx="628650" cy="1162050"/>
          </a:xfrm>
          <a:prstGeom prst="rect">
            <a:avLst/>
          </a:prstGeom>
          <a:noFill/>
          <a:ln w="9525">
            <a:noFill/>
            <a:miter lim="800000"/>
            <a:headEnd/>
            <a:tailEnd/>
          </a:ln>
        </p:spPr>
        <p:txBody>
          <a:bodyPr/>
          <a:lstStyle/>
          <a:p>
            <a:pPr algn="ctr"/>
            <a:endParaRPr lang="en-US"/>
          </a:p>
        </p:txBody>
      </p:sp>
      <p:pic>
        <p:nvPicPr>
          <p:cNvPr id="1032" name="Picture 12" descr="http://t2.gstatic.com/images?q=tbn:ANd9GcQc1cKvQzI_siJFFNQ8PwA5UKtrQpUYeACLt8oP4Hssi8Yi23CK"/>
          <p:cNvPicPr>
            <a:picLocks noChangeAspect="1" noChangeArrowheads="1"/>
          </p:cNvPicPr>
          <p:nvPr/>
        </p:nvPicPr>
        <p:blipFill>
          <a:blip r:embed="rId7" cstate="print"/>
          <a:srcRect/>
          <a:stretch>
            <a:fillRect/>
          </a:stretch>
        </p:blipFill>
        <p:spPr bwMode="auto">
          <a:xfrm>
            <a:off x="4058299" y="5619067"/>
            <a:ext cx="657225" cy="1012825"/>
          </a:xfrm>
          <a:prstGeom prst="rect">
            <a:avLst/>
          </a:prstGeom>
          <a:noFill/>
          <a:ln w="9525">
            <a:noFill/>
            <a:miter lim="800000"/>
            <a:headEnd/>
            <a:tailEnd/>
          </a:ln>
        </p:spPr>
      </p:pic>
      <p:pic>
        <p:nvPicPr>
          <p:cNvPr id="1033" name="Picture 14" descr="http://t1.gstatic.com/images?q=tbn:ANd9GcS49fqp2tMtYApJrCML2a_p80jl-7iJtGZyxBIn4Y5Z3vuFlYaU"/>
          <p:cNvPicPr>
            <a:picLocks noChangeAspect="1" noChangeArrowheads="1"/>
          </p:cNvPicPr>
          <p:nvPr/>
        </p:nvPicPr>
        <p:blipFill>
          <a:blip r:embed="rId8" cstate="print"/>
          <a:srcRect/>
          <a:stretch>
            <a:fillRect/>
          </a:stretch>
        </p:blipFill>
        <p:spPr bwMode="auto">
          <a:xfrm>
            <a:off x="5086350" y="5736543"/>
            <a:ext cx="1276350" cy="895350"/>
          </a:xfrm>
          <a:prstGeom prst="rect">
            <a:avLst/>
          </a:prstGeom>
          <a:noFill/>
          <a:ln w="9525">
            <a:noFill/>
            <a:miter lim="800000"/>
            <a:headEnd/>
            <a:tailEnd/>
          </a:ln>
        </p:spPr>
      </p:pic>
    </p:spTree>
    <p:extLst>
      <p:ext uri="{BB962C8B-B14F-4D97-AF65-F5344CB8AC3E}">
        <p14:creationId xmlns:p14="http://schemas.microsoft.com/office/powerpoint/2010/main" val="10795176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47" y="0"/>
            <a:ext cx="5518547" cy="1036638"/>
          </a:xfrm>
        </p:spPr>
        <p:txBody>
          <a:bodyPr/>
          <a:lstStyle/>
          <a:p>
            <a:r>
              <a:rPr lang="en-US" dirty="0"/>
              <a:t>Concluding thoughts</a:t>
            </a:r>
          </a:p>
        </p:txBody>
      </p:sp>
      <p:sp>
        <p:nvSpPr>
          <p:cNvPr id="3" name="Content Placeholder 2"/>
          <p:cNvSpPr>
            <a:spLocks noGrp="1"/>
          </p:cNvSpPr>
          <p:nvPr>
            <p:ph idx="1"/>
          </p:nvPr>
        </p:nvSpPr>
        <p:spPr>
          <a:xfrm>
            <a:off x="462013" y="956932"/>
            <a:ext cx="7911966" cy="5635255"/>
          </a:xfrm>
        </p:spPr>
        <p:txBody>
          <a:bodyPr/>
          <a:lstStyle/>
          <a:p>
            <a:r>
              <a:rPr lang="en-US" dirty="0">
                <a:solidFill>
                  <a:schemeClr val="tx1"/>
                </a:solidFill>
              </a:rPr>
              <a:t>The transition: we are already in it </a:t>
            </a:r>
          </a:p>
          <a:p>
            <a:r>
              <a:rPr lang="en-US" dirty="0">
                <a:solidFill>
                  <a:schemeClr val="tx1"/>
                </a:solidFill>
              </a:rPr>
              <a:t>Climate action will amplify </a:t>
            </a:r>
            <a:r>
              <a:rPr lang="en-US" dirty="0" smtClean="0">
                <a:solidFill>
                  <a:schemeClr val="tx1"/>
                </a:solidFill>
              </a:rPr>
              <a:t>economic </a:t>
            </a:r>
            <a:r>
              <a:rPr lang="en-US" dirty="0">
                <a:solidFill>
                  <a:schemeClr val="tx1"/>
                </a:solidFill>
              </a:rPr>
              <a:t>deterioration in coal country.</a:t>
            </a:r>
          </a:p>
          <a:p>
            <a:r>
              <a:rPr lang="en-US" dirty="0" smtClean="0">
                <a:solidFill>
                  <a:schemeClr val="tx1"/>
                </a:solidFill>
              </a:rPr>
              <a:t>A tiny share of carbon tax revenue could fund </a:t>
            </a:r>
            <a:r>
              <a:rPr lang="en-US" smtClean="0">
                <a:solidFill>
                  <a:schemeClr val="tx1"/>
                </a:solidFill>
              </a:rPr>
              <a:t>transition assistance.</a:t>
            </a:r>
            <a:endParaRPr lang="en-US" dirty="0">
              <a:solidFill>
                <a:schemeClr val="tx1"/>
              </a:solidFill>
            </a:endParaRPr>
          </a:p>
        </p:txBody>
      </p:sp>
    </p:spTree>
    <p:extLst>
      <p:ext uri="{BB962C8B-B14F-4D97-AF65-F5344CB8AC3E}">
        <p14:creationId xmlns:p14="http://schemas.microsoft.com/office/powerpoint/2010/main" val="36938276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5811" y="155032"/>
            <a:ext cx="7620000" cy="56463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3399"/>
                </a:solidFill>
              </a:rPr>
              <a:t>U.S. Carbon Pricing Bills, 216</a:t>
            </a:r>
            <a:r>
              <a:rPr lang="en-US" sz="3600" baseline="30000" dirty="0">
                <a:solidFill>
                  <a:srgbClr val="003399"/>
                </a:solidFill>
              </a:rPr>
              <a:t>th</a:t>
            </a:r>
            <a:r>
              <a:rPr lang="en-US" sz="3600" dirty="0">
                <a:solidFill>
                  <a:srgbClr val="003399"/>
                </a:solidFill>
              </a:rPr>
              <a:t> Congress</a:t>
            </a:r>
            <a:endParaRPr lang="en-US" sz="3600" dirty="0">
              <a:solidFill>
                <a:srgbClr val="003366"/>
              </a:solidFill>
            </a:endParaRPr>
          </a:p>
        </p:txBody>
      </p:sp>
      <p:sp>
        <p:nvSpPr>
          <p:cNvPr id="2" name="TextBox 1">
            <a:extLst>
              <a:ext uri="{FF2B5EF4-FFF2-40B4-BE49-F238E27FC236}">
                <a16:creationId xmlns="" xmlns:a16="http://schemas.microsoft.com/office/drawing/2014/main" id="{9119242A-4427-427A-988D-E506007B0FE3}"/>
              </a:ext>
            </a:extLst>
          </p:cNvPr>
          <p:cNvSpPr txBox="1"/>
          <p:nvPr/>
        </p:nvSpPr>
        <p:spPr>
          <a:xfrm>
            <a:off x="401649" y="688625"/>
            <a:ext cx="7788321" cy="6093976"/>
          </a:xfrm>
          <a:prstGeom prst="rect">
            <a:avLst/>
          </a:prstGeom>
          <a:noFill/>
        </p:spPr>
        <p:txBody>
          <a:bodyPr wrap="square" rtlCol="0">
            <a:spAutoFit/>
          </a:bodyPr>
          <a:lstStyle/>
          <a:p>
            <a:pPr marL="342900" indent="-342900" algn="l">
              <a:buFont typeface="+mj-lt"/>
              <a:buAutoNum type="arabicPeriod"/>
            </a:pPr>
            <a:r>
              <a:rPr lang="en-US" sz="1400" dirty="0">
                <a:solidFill>
                  <a:srgbClr val="002060"/>
                </a:solidFill>
              </a:rPr>
              <a:t> </a:t>
            </a:r>
            <a:r>
              <a:rPr lang="en-US" sz="1400" u="sng" dirty="0">
                <a:solidFill>
                  <a:srgbClr val="002060"/>
                </a:solidFill>
                <a:hlinkClick r:id="rId3"/>
              </a:rPr>
              <a:t>Energy Innovation and Carbon Dividend Act of 2019</a:t>
            </a:r>
            <a:r>
              <a:rPr lang="en-US" sz="1400" dirty="0">
                <a:solidFill>
                  <a:srgbClr val="002060"/>
                </a:solidFill>
              </a:rPr>
              <a:t> (H.R.763) Reps. </a:t>
            </a:r>
            <a:r>
              <a:rPr lang="en-US" sz="1400" dirty="0" err="1">
                <a:solidFill>
                  <a:srgbClr val="002060"/>
                </a:solidFill>
              </a:rPr>
              <a:t>Deutch</a:t>
            </a:r>
            <a:r>
              <a:rPr lang="en-US" sz="1400" dirty="0">
                <a:solidFill>
                  <a:srgbClr val="002060"/>
                </a:solidFill>
              </a:rPr>
              <a:t> (D-Fla.) and Rooney (</a:t>
            </a:r>
            <a:r>
              <a:rPr lang="en-US" sz="1400" dirty="0">
                <a:solidFill>
                  <a:srgbClr val="C00000"/>
                </a:solidFill>
              </a:rPr>
              <a:t>R-Fla.</a:t>
            </a:r>
            <a:r>
              <a:rPr lang="en-US" sz="1400" dirty="0">
                <a:solidFill>
                  <a:srgbClr val="002060"/>
                </a:solidFill>
              </a:rPr>
              <a:t>)  Jan. 24,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4"/>
              </a:rPr>
              <a:t>Healthy Climate and Family Security Act of 2019</a:t>
            </a:r>
            <a:r>
              <a:rPr lang="en-US" sz="1400" dirty="0">
                <a:solidFill>
                  <a:srgbClr val="002060"/>
                </a:solidFill>
              </a:rPr>
              <a:t> (S.940 and H.R.1960) Sen. Van </a:t>
            </a:r>
            <a:r>
              <a:rPr lang="en-US" sz="1400" dirty="0" err="1">
                <a:solidFill>
                  <a:srgbClr val="002060"/>
                </a:solidFill>
              </a:rPr>
              <a:t>Hollen</a:t>
            </a:r>
            <a:r>
              <a:rPr lang="en-US" sz="1400" dirty="0">
                <a:solidFill>
                  <a:srgbClr val="002060"/>
                </a:solidFill>
              </a:rPr>
              <a:t> (D-Md.) and Rep. Beyer (D-Va.) March 28,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5"/>
              </a:rPr>
              <a:t>American Opportunity Carbon Fee Act of 2019</a:t>
            </a:r>
            <a:r>
              <a:rPr lang="en-US" sz="1400" dirty="0">
                <a:solidFill>
                  <a:srgbClr val="002060"/>
                </a:solidFill>
              </a:rPr>
              <a:t> (S.1128) Sens. Whitehouse (D-R.I.), Schatz (D-Hawaii), Heinrich (D-N.M.), and Gillibrand (D-N.Y.) April 10,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6"/>
              </a:rPr>
              <a:t>The Climate Action Rebate Act of 2019</a:t>
            </a:r>
            <a:r>
              <a:rPr lang="en-US" sz="1400" dirty="0">
                <a:solidFill>
                  <a:srgbClr val="002060"/>
                </a:solidFill>
              </a:rPr>
              <a:t> (S.2284 and H.R.4051) Sens. Coons (D-Del.) and Feinstein (D-Calif.), and Rep. Panetta (D-Calif.) July 25,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7"/>
              </a:rPr>
              <a:t>The Stemming Warming and Augmenting Pay Act of 2019</a:t>
            </a:r>
            <a:r>
              <a:rPr lang="en-US" sz="1400" dirty="0">
                <a:solidFill>
                  <a:srgbClr val="002060"/>
                </a:solidFill>
              </a:rPr>
              <a:t> (H.R.4058) Reps. Rooney </a:t>
            </a:r>
            <a:r>
              <a:rPr lang="en-US" sz="1400" dirty="0">
                <a:solidFill>
                  <a:srgbClr val="C00000"/>
                </a:solidFill>
              </a:rPr>
              <a:t>(R-Fla.</a:t>
            </a:r>
            <a:r>
              <a:rPr lang="en-US" sz="1400" dirty="0">
                <a:solidFill>
                  <a:srgbClr val="002060"/>
                </a:solidFill>
              </a:rPr>
              <a:t>) and Lipinski (D-Ill.) July 25,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8"/>
              </a:rPr>
              <a:t>The Raise Wages, Cut Carbon Act of 2019 Act of 2019</a:t>
            </a:r>
            <a:r>
              <a:rPr lang="en-US" sz="1400" dirty="0">
                <a:solidFill>
                  <a:srgbClr val="002060"/>
                </a:solidFill>
              </a:rPr>
              <a:t> (H.R.3966) Reps. Lipinski (D-Ill.) and Rooney (</a:t>
            </a:r>
            <a:r>
              <a:rPr lang="en-US" sz="1400" dirty="0">
                <a:solidFill>
                  <a:srgbClr val="C00000"/>
                </a:solidFill>
              </a:rPr>
              <a:t>R-Fla.</a:t>
            </a:r>
            <a:r>
              <a:rPr lang="en-US" sz="1400" dirty="0">
                <a:solidFill>
                  <a:srgbClr val="002060"/>
                </a:solidFill>
              </a:rPr>
              <a:t>) July 25,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u="sng" dirty="0">
                <a:solidFill>
                  <a:srgbClr val="002060"/>
                </a:solidFill>
                <a:hlinkClick r:id="rId9"/>
              </a:rPr>
              <a:t>The America Wins Act of 2019</a:t>
            </a:r>
            <a:r>
              <a:rPr lang="en-US" sz="1400" dirty="0">
                <a:solidFill>
                  <a:srgbClr val="002060"/>
                </a:solidFill>
              </a:rPr>
              <a:t> (H.R.4142) Rep. Larson (D-Conn.) August 2, 2019</a:t>
            </a:r>
          </a:p>
          <a:p>
            <a:pPr marL="342900" lvl="0" indent="-342900" algn="l">
              <a:buFont typeface="+mj-lt"/>
              <a:buAutoNum type="arabicPeriod"/>
            </a:pPr>
            <a:endParaRPr lang="en-US" sz="1400" dirty="0">
              <a:solidFill>
                <a:srgbClr val="002060"/>
              </a:solidFill>
            </a:endParaRPr>
          </a:p>
          <a:p>
            <a:pPr marL="342900" lvl="0" indent="-342900" algn="l">
              <a:buFont typeface="+mj-lt"/>
              <a:buAutoNum type="arabicPeriod"/>
            </a:pPr>
            <a:r>
              <a:rPr lang="en-US" sz="1400" dirty="0">
                <a:solidFill>
                  <a:srgbClr val="002060"/>
                </a:solidFill>
              </a:rPr>
              <a:t>The </a:t>
            </a:r>
            <a:r>
              <a:rPr lang="en-US" sz="1400" u="sng" dirty="0">
                <a:solidFill>
                  <a:srgbClr val="002060"/>
                </a:solidFill>
                <a:hlinkClick r:id="rId10"/>
              </a:rPr>
              <a:t>Modernizing America with Rebuilding to Kickstart the Economy of the Twenty-first Century with a Historic Infrastructure-Centered Expansion Act of 2019</a:t>
            </a:r>
            <a:r>
              <a:rPr lang="en-US" sz="1400" dirty="0">
                <a:solidFill>
                  <a:srgbClr val="002060"/>
                </a:solidFill>
              </a:rPr>
              <a:t> Reps. Fitzpatrick (</a:t>
            </a:r>
            <a:r>
              <a:rPr lang="en-US" sz="1400" dirty="0">
                <a:solidFill>
                  <a:srgbClr val="C00000"/>
                </a:solidFill>
              </a:rPr>
              <a:t>R-Pa.</a:t>
            </a:r>
            <a:r>
              <a:rPr lang="en-US" sz="1400" dirty="0">
                <a:solidFill>
                  <a:srgbClr val="002060"/>
                </a:solidFill>
              </a:rPr>
              <a:t>) and Carbajal (D-Calif.) September 26, 2019.</a:t>
            </a:r>
          </a:p>
          <a:p>
            <a:pPr marL="285750" lvl="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Plus proposal by the Climate Leadership Council, authored by James Baker and George Shultz</a:t>
            </a:r>
            <a:endParaRPr lang="en-US" sz="3200" dirty="0">
              <a:solidFill>
                <a:schemeClr val="tx1"/>
              </a:solidFill>
            </a:endParaRPr>
          </a:p>
        </p:txBody>
      </p:sp>
    </p:spTree>
    <p:extLst>
      <p:ext uri="{BB962C8B-B14F-4D97-AF65-F5344CB8AC3E}">
        <p14:creationId xmlns:p14="http://schemas.microsoft.com/office/powerpoint/2010/main" val="38182767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09" y="372533"/>
            <a:ext cx="9814670" cy="6485467"/>
          </a:xfrm>
          <a:prstGeom prst="rect">
            <a:avLst/>
          </a:prstGeom>
        </p:spPr>
      </p:pic>
      <p:sp>
        <p:nvSpPr>
          <p:cNvPr id="15362" name="Rectangle 2"/>
          <p:cNvSpPr>
            <a:spLocks noGrp="1" noChangeArrowheads="1"/>
          </p:cNvSpPr>
          <p:nvPr>
            <p:ph type="title"/>
          </p:nvPr>
        </p:nvSpPr>
        <p:spPr>
          <a:xfrm>
            <a:off x="262734" y="53266"/>
            <a:ext cx="8806927" cy="638534"/>
          </a:xfrm>
        </p:spPr>
        <p:txBody>
          <a:bodyPr/>
          <a:lstStyle/>
          <a:p>
            <a:pPr algn="ctr" eaLnBrk="1" hangingPunct="1"/>
            <a:r>
              <a:rPr lang="en-US" sz="2800" dirty="0">
                <a:solidFill>
                  <a:srgbClr val="003399"/>
                </a:solidFill>
              </a:rPr>
              <a:t>Almost all US coal is used for electricity production</a:t>
            </a:r>
          </a:p>
        </p:txBody>
      </p:sp>
      <p:sp>
        <p:nvSpPr>
          <p:cNvPr id="15363" name="Rectangle 3"/>
          <p:cNvSpPr>
            <a:spLocks noGrp="1" noChangeArrowheads="1"/>
          </p:cNvSpPr>
          <p:nvPr>
            <p:ph type="body" idx="1"/>
          </p:nvPr>
        </p:nvSpPr>
        <p:spPr>
          <a:xfrm>
            <a:off x="257175" y="1235035"/>
            <a:ext cx="8257936" cy="5418178"/>
          </a:xfrm>
        </p:spPr>
        <p:txBody>
          <a:bodyPr/>
          <a:lstStyle/>
          <a:p>
            <a:pPr marL="187325" indent="0" defTabSz="865188" eaLnBrk="1" hangingPunct="1">
              <a:spcAft>
                <a:spcPts val="0"/>
              </a:spcAft>
              <a:buNone/>
            </a:pPr>
            <a:endParaRPr lang="en-US" sz="2600" dirty="0">
              <a:solidFill>
                <a:schemeClr val="tx2"/>
              </a:solidFill>
            </a:endParaRPr>
          </a:p>
          <a:p>
            <a:pPr marL="323850" indent="-136525" defTabSz="865188" eaLnBrk="1" hangingPunct="1">
              <a:spcAft>
                <a:spcPts val="0"/>
              </a:spcAft>
            </a:pPr>
            <a:endParaRPr lang="en-US" sz="2000" dirty="0">
              <a:solidFill>
                <a:schemeClr val="tx2"/>
              </a:solidFill>
            </a:endParaRPr>
          </a:p>
          <a:p>
            <a:pPr marL="187325" indent="0" defTabSz="865188" eaLnBrk="1" hangingPunct="1">
              <a:spcAft>
                <a:spcPts val="0"/>
              </a:spcAft>
              <a:buNone/>
            </a:pPr>
            <a:endParaRPr lang="en-US" sz="2600" dirty="0">
              <a:solidFill>
                <a:schemeClr val="tx2"/>
              </a:solidFill>
            </a:endParaRPr>
          </a:p>
        </p:txBody>
      </p:sp>
    </p:spTree>
    <p:extLst>
      <p:ext uri="{BB962C8B-B14F-4D97-AF65-F5344CB8AC3E}">
        <p14:creationId xmlns:p14="http://schemas.microsoft.com/office/powerpoint/2010/main" val="11642189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80" y="1564179"/>
            <a:ext cx="8787865" cy="470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a:xfrm>
            <a:off x="370573" y="308010"/>
            <a:ext cx="8806927" cy="914399"/>
          </a:xfrm>
        </p:spPr>
        <p:txBody>
          <a:bodyPr/>
          <a:lstStyle/>
          <a:p>
            <a:pPr algn="ctr" eaLnBrk="1" hangingPunct="1"/>
            <a:r>
              <a:rPr lang="en-US" sz="3200" dirty="0">
                <a:solidFill>
                  <a:srgbClr val="003399"/>
                </a:solidFill>
              </a:rPr>
              <a:t>Figure 1. Annual US coal output has fallen</a:t>
            </a:r>
            <a:br>
              <a:rPr lang="en-US" sz="3200" dirty="0">
                <a:solidFill>
                  <a:srgbClr val="003399"/>
                </a:solidFill>
              </a:rPr>
            </a:br>
            <a:endParaRPr lang="en-US" sz="3200" dirty="0">
              <a:solidFill>
                <a:srgbClr val="003399"/>
              </a:solidFill>
            </a:endParaRPr>
          </a:p>
        </p:txBody>
      </p:sp>
      <p:sp>
        <p:nvSpPr>
          <p:cNvPr id="15363" name="Rectangle 3"/>
          <p:cNvSpPr>
            <a:spLocks noGrp="1" noChangeArrowheads="1"/>
          </p:cNvSpPr>
          <p:nvPr>
            <p:ph type="body" idx="1"/>
          </p:nvPr>
        </p:nvSpPr>
        <p:spPr>
          <a:xfrm>
            <a:off x="221381" y="1232034"/>
            <a:ext cx="8257936" cy="5418178"/>
          </a:xfrm>
        </p:spPr>
        <p:txBody>
          <a:bodyPr/>
          <a:lstStyle/>
          <a:p>
            <a:pPr marL="187325" indent="0" defTabSz="865188" eaLnBrk="1" hangingPunct="1">
              <a:spcAft>
                <a:spcPts val="0"/>
              </a:spcAft>
              <a:buNone/>
            </a:pPr>
            <a:endParaRPr lang="en-US" sz="2600" dirty="0">
              <a:solidFill>
                <a:schemeClr val="tx2"/>
              </a:solidFill>
            </a:endParaRPr>
          </a:p>
          <a:p>
            <a:pPr marL="323850" indent="-136525" defTabSz="865188" eaLnBrk="1" hangingPunct="1">
              <a:spcAft>
                <a:spcPts val="0"/>
              </a:spcAft>
            </a:pPr>
            <a:endParaRPr lang="en-US" sz="2000" dirty="0">
              <a:solidFill>
                <a:schemeClr val="tx2"/>
              </a:solidFill>
            </a:endParaRPr>
          </a:p>
          <a:p>
            <a:pPr marL="187325" indent="0" defTabSz="865188" eaLnBrk="1" hangingPunct="1">
              <a:spcAft>
                <a:spcPts val="0"/>
              </a:spcAft>
              <a:buNone/>
            </a:pPr>
            <a:endParaRPr lang="en-US" sz="2600" dirty="0">
              <a:solidFill>
                <a:schemeClr val="tx2"/>
              </a:solidFill>
            </a:endParaRPr>
          </a:p>
        </p:txBody>
      </p:sp>
      <p:sp>
        <p:nvSpPr>
          <p:cNvPr id="6" name="Rectangle 2">
            <a:extLst>
              <a:ext uri="{FF2B5EF4-FFF2-40B4-BE49-F238E27FC236}">
                <a16:creationId xmlns="" xmlns:a16="http://schemas.microsoft.com/office/drawing/2014/main" id="{AD9E2EF2-953E-4998-803A-43D8A6FF7D9D}"/>
              </a:ext>
            </a:extLst>
          </p:cNvPr>
          <p:cNvSpPr txBox="1">
            <a:spLocks noChangeArrowheads="1"/>
          </p:cNvSpPr>
          <p:nvPr/>
        </p:nvSpPr>
        <p:spPr bwMode="auto">
          <a:xfrm rot="16200000">
            <a:off x="-2388481" y="3620517"/>
            <a:ext cx="5219729" cy="442763"/>
          </a:xfrm>
          <a:prstGeom prst="rect">
            <a:avLst/>
          </a:prstGeom>
          <a:solidFill>
            <a:schemeClr val="bg1"/>
          </a:solidFill>
          <a:ln w="12700">
            <a:noFill/>
            <a:miter lim="800000"/>
            <a:headEnd/>
            <a:tailEnd/>
          </a:ln>
        </p:spPr>
        <p:txBody>
          <a:bodyPr vert="horz" wrap="square" lIns="35695" tIns="35695" rIns="35695" bIns="35695" numCol="1" anchor="ctr" anchorCtr="0" compatLnSpc="1">
            <a:prstTxWarp prst="textNoShape">
              <a:avLst/>
            </a:prstTxWarp>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eaLnBrk="1" hangingPunct="1"/>
            <a:r>
              <a:rPr lang="en-US" sz="2000" kern="0" dirty="0"/>
              <a:t>Million short tons of coal</a:t>
            </a:r>
          </a:p>
        </p:txBody>
      </p:sp>
    </p:spTree>
    <p:extLst>
      <p:ext uri="{BB962C8B-B14F-4D97-AF65-F5344CB8AC3E}">
        <p14:creationId xmlns:p14="http://schemas.microsoft.com/office/powerpoint/2010/main" val="7350096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240930" y="236716"/>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2400" dirty="0"/>
              <a:t>U.S. coal production has dropped </a:t>
            </a:r>
          </a:p>
          <a:p>
            <a:pPr algn="ctr"/>
            <a:r>
              <a:rPr lang="en-US" sz="2400" dirty="0"/>
              <a:t>disproportionately in Appalachia</a:t>
            </a:r>
          </a:p>
        </p:txBody>
      </p:sp>
      <p:sp>
        <p:nvSpPr>
          <p:cNvPr id="2" name="AutoShape 2" descr="U.S. coal mining employment by production reg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U.S. coal mining employment by production reg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30" y="1458184"/>
            <a:ext cx="8682137" cy="407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836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240930" y="236716"/>
            <a:ext cx="8229598" cy="55129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r>
              <a:rPr lang="en-US" sz="2800" dirty="0"/>
              <a:t>U.S. coal employment has fallen 42% since 2011</a:t>
            </a:r>
          </a:p>
        </p:txBody>
      </p:sp>
      <p:sp>
        <p:nvSpPr>
          <p:cNvPr id="2" name="AutoShape 2" descr="U.S. coal mining employment by production reg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U.S. coal mining employment by production reg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9" y="1298223"/>
            <a:ext cx="8705081" cy="440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617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80916DA-9B34-4FA1-8C56-A532BBD572A6}"/>
              </a:ext>
            </a:extLst>
          </p:cNvPr>
          <p:cNvSpPr txBox="1">
            <a:spLocks/>
          </p:cNvSpPr>
          <p:nvPr/>
        </p:nvSpPr>
        <p:spPr bwMode="auto">
          <a:xfrm>
            <a:off x="125427" y="140462"/>
            <a:ext cx="8566186" cy="764311"/>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normAutofit fontScale="92500" lnSpcReduction="20000"/>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a:r>
              <a:rPr lang="en-US" sz="2800" kern="0" dirty="0">
                <a:solidFill>
                  <a:srgbClr val="003399"/>
                </a:solidFill>
              </a:rPr>
              <a:t>Fig. 3. Industrial uses are not making up for </a:t>
            </a:r>
            <a:r>
              <a:rPr lang="en-US" sz="2800" kern="0" dirty="0" smtClean="0">
                <a:solidFill>
                  <a:srgbClr val="003399"/>
                </a:solidFill>
              </a:rPr>
              <a:t>declining use in US </a:t>
            </a:r>
            <a:r>
              <a:rPr lang="en-US" sz="2800" kern="0" dirty="0">
                <a:solidFill>
                  <a:srgbClr val="003399"/>
                </a:solidFill>
              </a:rPr>
              <a:t>power sector</a:t>
            </a:r>
          </a:p>
        </p:txBody>
      </p:sp>
      <p:graphicFrame>
        <p:nvGraphicFramePr>
          <p:cNvPr id="6" name="Chart 5">
            <a:extLst>
              <a:ext uri="{FF2B5EF4-FFF2-40B4-BE49-F238E27FC236}">
                <a16:creationId xmlns="" xmlns:a16="http://schemas.microsoft.com/office/drawing/2014/main" id="{3A4CB218-CE45-41A9-B304-03B82C1F56FA}"/>
              </a:ext>
            </a:extLst>
          </p:cNvPr>
          <p:cNvGraphicFramePr>
            <a:graphicFrameLocks/>
          </p:cNvGraphicFramePr>
          <p:nvPr>
            <p:extLst>
              <p:ext uri="{D42A27DB-BD31-4B8C-83A1-F6EECF244321}">
                <p14:modId xmlns:p14="http://schemas.microsoft.com/office/powerpoint/2010/main" val="511831970"/>
              </p:ext>
            </p:extLst>
          </p:nvPr>
        </p:nvGraphicFramePr>
        <p:xfrm>
          <a:off x="230462" y="975849"/>
          <a:ext cx="8229598" cy="552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6837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9" y="1628087"/>
            <a:ext cx="9048171" cy="442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a:xfrm>
            <a:off x="370573" y="308010"/>
            <a:ext cx="8806927" cy="914399"/>
          </a:xfrm>
        </p:spPr>
        <p:txBody>
          <a:bodyPr/>
          <a:lstStyle/>
          <a:p>
            <a:pPr algn="ctr" eaLnBrk="1" hangingPunct="1"/>
            <a:r>
              <a:rPr lang="en-US" sz="3200" dirty="0">
                <a:solidFill>
                  <a:srgbClr val="003399"/>
                </a:solidFill>
              </a:rPr>
              <a:t>Figure 2. Natural gas &amp; renewables are gaining share in power generation.</a:t>
            </a:r>
          </a:p>
        </p:txBody>
      </p:sp>
      <p:sp>
        <p:nvSpPr>
          <p:cNvPr id="15363" name="Rectangle 3"/>
          <p:cNvSpPr>
            <a:spLocks noGrp="1" noChangeArrowheads="1"/>
          </p:cNvSpPr>
          <p:nvPr>
            <p:ph type="body" idx="1"/>
          </p:nvPr>
        </p:nvSpPr>
        <p:spPr>
          <a:xfrm>
            <a:off x="250259" y="1232034"/>
            <a:ext cx="8257936" cy="5418178"/>
          </a:xfrm>
        </p:spPr>
        <p:txBody>
          <a:bodyPr/>
          <a:lstStyle/>
          <a:p>
            <a:pPr marL="187325" indent="0" defTabSz="865188" eaLnBrk="1" hangingPunct="1">
              <a:spcAft>
                <a:spcPts val="0"/>
              </a:spcAft>
              <a:buNone/>
            </a:pPr>
            <a:endParaRPr lang="en-US" sz="2600" dirty="0">
              <a:solidFill>
                <a:schemeClr val="tx2"/>
              </a:solidFill>
            </a:endParaRPr>
          </a:p>
          <a:p>
            <a:pPr marL="323850" indent="-136525" defTabSz="865188" eaLnBrk="1" hangingPunct="1">
              <a:spcAft>
                <a:spcPts val="0"/>
              </a:spcAft>
            </a:pPr>
            <a:endParaRPr lang="en-US" sz="2000" dirty="0">
              <a:solidFill>
                <a:schemeClr val="tx2"/>
              </a:solidFill>
            </a:endParaRPr>
          </a:p>
          <a:p>
            <a:pPr marL="187325" indent="0" defTabSz="865188" eaLnBrk="1" hangingPunct="1">
              <a:spcAft>
                <a:spcPts val="0"/>
              </a:spcAft>
              <a:buNone/>
            </a:pPr>
            <a:endParaRPr lang="en-US" sz="2600" dirty="0">
              <a:solidFill>
                <a:schemeClr val="tx2"/>
              </a:solidFill>
            </a:endParaRPr>
          </a:p>
        </p:txBody>
      </p:sp>
      <p:sp>
        <p:nvSpPr>
          <p:cNvPr id="6" name="Rectangle 2">
            <a:extLst>
              <a:ext uri="{FF2B5EF4-FFF2-40B4-BE49-F238E27FC236}">
                <a16:creationId xmlns="" xmlns:a16="http://schemas.microsoft.com/office/drawing/2014/main" id="{AD9E2EF2-953E-4998-803A-43D8A6FF7D9D}"/>
              </a:ext>
            </a:extLst>
          </p:cNvPr>
          <p:cNvSpPr txBox="1">
            <a:spLocks noChangeArrowheads="1"/>
          </p:cNvSpPr>
          <p:nvPr/>
        </p:nvSpPr>
        <p:spPr bwMode="auto">
          <a:xfrm rot="16200000">
            <a:off x="-2359605" y="3591641"/>
            <a:ext cx="5219729" cy="500515"/>
          </a:xfrm>
          <a:prstGeom prst="rect">
            <a:avLst/>
          </a:prstGeom>
          <a:solidFill>
            <a:schemeClr val="bg1"/>
          </a:solidFill>
          <a:ln w="12700">
            <a:noFill/>
            <a:miter lim="800000"/>
            <a:headEnd/>
            <a:tailEnd/>
          </a:ln>
        </p:spPr>
        <p:txBody>
          <a:bodyPr vert="horz" wrap="square" lIns="35695" tIns="35695" rIns="35695" bIns="35695" numCol="1" anchor="ctr" anchorCtr="0" compatLnSpc="1">
            <a:prstTxWarp prst="textNoShape">
              <a:avLst/>
            </a:prstTxWarp>
          </a:bodyPr>
          <a:lstStyle>
            <a:lvl1pPr algn="l" defTabSz="642938" rtl="0" eaLnBrk="0" fontAlgn="base" hangingPunct="0">
              <a:spcBef>
                <a:spcPct val="0"/>
              </a:spcBef>
              <a:spcAft>
                <a:spcPct val="0"/>
              </a:spcAft>
              <a:defRPr sz="4200">
                <a:solidFill>
                  <a:srgbClr val="295582"/>
                </a:solidFill>
                <a:latin typeface="+mj-lt"/>
                <a:ea typeface="+mj-ea"/>
                <a:cs typeface="+mj-cs"/>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a:lstStyle>
          <a:p>
            <a:pPr algn="ctr" eaLnBrk="1" hangingPunct="1"/>
            <a:r>
              <a:rPr lang="en-US" sz="2000" kern="0" dirty="0">
                <a:solidFill>
                  <a:schemeClr val="tx1"/>
                </a:solidFill>
              </a:rPr>
              <a:t>Percent of US power generation, by fuel</a:t>
            </a:r>
            <a:endParaRPr lang="en-US" sz="2000" kern="0" dirty="0"/>
          </a:p>
        </p:txBody>
      </p:sp>
    </p:spTree>
    <p:extLst>
      <p:ext uri="{BB962C8B-B14F-4D97-AF65-F5344CB8AC3E}">
        <p14:creationId xmlns:p14="http://schemas.microsoft.com/office/powerpoint/2010/main" val="2344859014"/>
      </p:ext>
    </p:extLst>
  </p:cSld>
  <p:clrMapOvr>
    <a:masterClrMapping/>
  </p:clrMapOvr>
  <p:transition/>
</p:sld>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ookings">
  <a:themeElements>
    <a:clrScheme name="Brookin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ookings">
      <a:majorFont>
        <a:latin typeface="Georgia"/>
        <a:ea typeface="ヒラギノ明朝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lnDef>
  </a:objectDefaults>
  <a:extraClrSchemeLst>
    <a:extraClrScheme>
      <a:clrScheme name="Brookin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Brookings</Template>
  <TotalTime>33785</TotalTime>
  <Pages>0</Pages>
  <Words>2908</Words>
  <Characters>0</Characters>
  <Application>Microsoft Office PowerPoint</Application>
  <PresentationFormat>Letter Paper (8.5x11 in)</PresentationFormat>
  <Lines>0</Lines>
  <Paragraphs>385</Paragraphs>
  <Slides>31</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Title &amp; Bullets</vt:lpstr>
      <vt:lpstr>1_Brookings</vt:lpstr>
      <vt:lpstr>Chart</vt:lpstr>
      <vt:lpstr>Revenue at Risk  in Coal-Reliant Communities</vt:lpstr>
      <vt:lpstr>Outline</vt:lpstr>
      <vt:lpstr>Coal is the most carbon intensive fuel  and it has lots of substitutes</vt:lpstr>
      <vt:lpstr>Almost all US coal is used for electricity production</vt:lpstr>
      <vt:lpstr>Figure 1. Annual US coal output has fallen </vt:lpstr>
      <vt:lpstr>PowerPoint Presentation</vt:lpstr>
      <vt:lpstr>PowerPoint Presentation</vt:lpstr>
      <vt:lpstr>PowerPoint Presentation</vt:lpstr>
      <vt:lpstr>Figure 2. Natural gas &amp; renewables are gaining share in power generation.</vt:lpstr>
      <vt:lpstr>Projections with no new climate policy</vt:lpstr>
      <vt:lpstr>PowerPoint Presentation</vt:lpstr>
      <vt:lpstr>PowerPoint Presentation</vt:lpstr>
      <vt:lpstr>PowerPoint Presentation</vt:lpstr>
      <vt:lpstr>PowerPoint Presentation</vt:lpstr>
      <vt:lpstr>PowerPoint Presentation</vt:lpstr>
      <vt:lpstr>What won’t “save” coal</vt:lpstr>
      <vt:lpstr>What will hasten coal’s demise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Coal country challenges  and policy options</vt:lpstr>
      <vt:lpstr>Concluding thoughts</vt:lpstr>
      <vt:lpstr>PowerPoint Presentation</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egallagher</dc:creator>
  <cp:lastModifiedBy>Ted Jones and Adele Morris</cp:lastModifiedBy>
  <cp:revision>886</cp:revision>
  <dcterms:created xsi:type="dcterms:W3CDTF">2009-06-03T20:44:43Z</dcterms:created>
  <dcterms:modified xsi:type="dcterms:W3CDTF">2020-05-19T17:22:38Z</dcterms:modified>
</cp:coreProperties>
</file>