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931" r:id="rId2"/>
  </p:sldMasterIdLst>
  <p:notesMasterIdLst>
    <p:notesMasterId r:id="rId69"/>
  </p:notesMasterIdLst>
  <p:handoutMasterIdLst>
    <p:handoutMasterId r:id="rId70"/>
  </p:handoutMasterIdLst>
  <p:sldIdLst>
    <p:sldId id="974" r:id="rId3"/>
    <p:sldId id="975" r:id="rId4"/>
    <p:sldId id="976" r:id="rId5"/>
    <p:sldId id="977" r:id="rId6"/>
    <p:sldId id="978" r:id="rId7"/>
    <p:sldId id="979" r:id="rId8"/>
    <p:sldId id="980" r:id="rId9"/>
    <p:sldId id="981" r:id="rId10"/>
    <p:sldId id="993" r:id="rId11"/>
    <p:sldId id="982" r:id="rId12"/>
    <p:sldId id="983" r:id="rId13"/>
    <p:sldId id="984" r:id="rId14"/>
    <p:sldId id="985" r:id="rId15"/>
    <p:sldId id="986" r:id="rId16"/>
    <p:sldId id="987" r:id="rId17"/>
    <p:sldId id="1016" r:id="rId18"/>
    <p:sldId id="934" r:id="rId19"/>
    <p:sldId id="930" r:id="rId20"/>
    <p:sldId id="937" r:id="rId21"/>
    <p:sldId id="912" r:id="rId22"/>
    <p:sldId id="1000" r:id="rId23"/>
    <p:sldId id="994" r:id="rId24"/>
    <p:sldId id="917" r:id="rId25"/>
    <p:sldId id="964" r:id="rId26"/>
    <p:sldId id="965" r:id="rId27"/>
    <p:sldId id="1003" r:id="rId28"/>
    <p:sldId id="968" r:id="rId29"/>
    <p:sldId id="995" r:id="rId30"/>
    <p:sldId id="897" r:id="rId31"/>
    <p:sldId id="945" r:id="rId32"/>
    <p:sldId id="910" r:id="rId33"/>
    <p:sldId id="944" r:id="rId34"/>
    <p:sldId id="946" r:id="rId35"/>
    <p:sldId id="1006" r:id="rId36"/>
    <p:sldId id="953" r:id="rId37"/>
    <p:sldId id="1007" r:id="rId38"/>
    <p:sldId id="990" r:id="rId39"/>
    <p:sldId id="1008" r:id="rId40"/>
    <p:sldId id="954" r:id="rId41"/>
    <p:sldId id="1009" r:id="rId42"/>
    <p:sldId id="1010" r:id="rId43"/>
    <p:sldId id="1011" r:id="rId44"/>
    <p:sldId id="1012" r:id="rId45"/>
    <p:sldId id="992" r:id="rId46"/>
    <p:sldId id="957" r:id="rId47"/>
    <p:sldId id="1013" r:id="rId48"/>
    <p:sldId id="958" r:id="rId49"/>
    <p:sldId id="948" r:id="rId50"/>
    <p:sldId id="956" r:id="rId51"/>
    <p:sldId id="830" r:id="rId52"/>
    <p:sldId id="1014" r:id="rId53"/>
    <p:sldId id="1015" r:id="rId54"/>
    <p:sldId id="1017" r:id="rId55"/>
    <p:sldId id="959" r:id="rId56"/>
    <p:sldId id="962" r:id="rId57"/>
    <p:sldId id="963" r:id="rId58"/>
    <p:sldId id="989" r:id="rId59"/>
    <p:sldId id="998" r:id="rId60"/>
    <p:sldId id="999" r:id="rId61"/>
    <p:sldId id="1002" r:id="rId62"/>
    <p:sldId id="1001" r:id="rId63"/>
    <p:sldId id="1004" r:id="rId64"/>
    <p:sldId id="1005" r:id="rId65"/>
    <p:sldId id="911" r:id="rId66"/>
    <p:sldId id="996" r:id="rId67"/>
    <p:sldId id="997" r:id="rId6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C000"/>
    <a:srgbClr val="EA1C1C"/>
    <a:srgbClr val="5B9BD5"/>
    <a:srgbClr val="ED7D31"/>
    <a:srgbClr val="A5A5A5"/>
    <a:srgbClr val="EAEFF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84031" autoAdjust="0"/>
  </p:normalViewPr>
  <p:slideViewPr>
    <p:cSldViewPr>
      <p:cViewPr varScale="1">
        <p:scale>
          <a:sx n="74" d="100"/>
          <a:sy n="74" d="100"/>
        </p:scale>
        <p:origin x="566" y="72"/>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0"/>
    </p:cViewPr>
  </p:sorterViewPr>
  <p:notesViewPr>
    <p:cSldViewPr>
      <p:cViewPr varScale="1">
        <p:scale>
          <a:sx n="60" d="100"/>
          <a:sy n="60" d="100"/>
        </p:scale>
        <p:origin x="2472" y="3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ngela%20Wyse\Dropbox\CID%20Project\Homeless\Disclosed%20Results\Disclosure%20I\With%20Public%20Counts\3.5%20Houston%20and%20LA%20Seasonality.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20.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Angela%20Wyse\AppData\Roaming\Microsoft\Excel\Characteristics%20(version%202).xlsb"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ngela%20Wyse\Dropbox\CID%20Project\Homeless\HUD%20Data\Chart\CA-N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Angela%20Wyse\Dropbox\CID%20Project\Homeless\Disclosed%20Results\Disclosure%20II\Charts\Income%20and%20Program%20receip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Daily Shelter Occupancy by City and Month</a:t>
            </a:r>
            <a:endParaRPr lang="en-US" sz="1600" b="1"/>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'[3.5 Houston and LA Seasonality.xlsx]Sheet1'!$A$3</c:f>
              <c:strCache>
                <c:ptCount val="1"/>
                <c:pt idx="0">
                  <c:v>Houston (Pooled 2009-2015)</c:v>
                </c:pt>
              </c:strCache>
            </c:strRef>
          </c:tx>
          <c:spPr>
            <a:solidFill>
              <a:schemeClr val="accent1"/>
            </a:solidFill>
            <a:ln>
              <a:noFill/>
            </a:ln>
            <a:effectLst/>
          </c:spPr>
          <c:invertIfNegative val="0"/>
          <c:cat>
            <c:strRef>
              <c:f>'[3.5 Houston and LA Seasonality.xlsx]Sheet1'!$B$1:$M$2</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'[3.5 Houston and LA Seasonality.xlsx]Sheet1'!$B$3:$M$3</c:f>
              <c:numCache>
                <c:formatCode>0</c:formatCode>
                <c:ptCount val="12"/>
                <c:pt idx="0">
                  <c:v>2106</c:v>
                </c:pt>
                <c:pt idx="1">
                  <c:v>2079</c:v>
                </c:pt>
                <c:pt idx="2">
                  <c:v>2066</c:v>
                </c:pt>
                <c:pt idx="3">
                  <c:v>2074</c:v>
                </c:pt>
                <c:pt idx="4">
                  <c:v>2094</c:v>
                </c:pt>
                <c:pt idx="5">
                  <c:v>2129</c:v>
                </c:pt>
                <c:pt idx="6">
                  <c:v>2139</c:v>
                </c:pt>
                <c:pt idx="7">
                  <c:v>2156</c:v>
                </c:pt>
                <c:pt idx="8">
                  <c:v>2151</c:v>
                </c:pt>
                <c:pt idx="9">
                  <c:v>2186</c:v>
                </c:pt>
                <c:pt idx="10">
                  <c:v>2206</c:v>
                </c:pt>
                <c:pt idx="11">
                  <c:v>2210</c:v>
                </c:pt>
              </c:numCache>
            </c:numRef>
          </c:val>
          <c:extLst xmlns:c16r2="http://schemas.microsoft.com/office/drawing/2015/06/chart">
            <c:ext xmlns:c16="http://schemas.microsoft.com/office/drawing/2014/chart" uri="{C3380CC4-5D6E-409C-BE32-E72D297353CC}">
              <c16:uniqueId val="{00000000-11C1-4F13-BCF6-F511E1863639}"/>
            </c:ext>
          </c:extLst>
        </c:ser>
        <c:ser>
          <c:idx val="1"/>
          <c:order val="1"/>
          <c:tx>
            <c:strRef>
              <c:f>'[3.5 Houston and LA Seasonality.xlsx]Sheet1'!$A$4</c:f>
              <c:strCache>
                <c:ptCount val="1"/>
                <c:pt idx="0">
                  <c:v>Los Angeles (Pooled 2009-2014)</c:v>
                </c:pt>
              </c:strCache>
            </c:strRef>
          </c:tx>
          <c:spPr>
            <a:solidFill>
              <a:schemeClr val="accent2"/>
            </a:solidFill>
            <a:ln>
              <a:noFill/>
            </a:ln>
            <a:effectLst/>
          </c:spPr>
          <c:invertIfNegative val="0"/>
          <c:cat>
            <c:strRef>
              <c:f>'[3.5 Houston and LA Seasonality.xlsx]Sheet1'!$B$1:$M$2</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'[3.5 Houston and LA Seasonality.xlsx]Sheet1'!$B$4:$M$4</c:f>
              <c:numCache>
                <c:formatCode>0</c:formatCode>
                <c:ptCount val="12"/>
                <c:pt idx="0">
                  <c:v>10780</c:v>
                </c:pt>
                <c:pt idx="1">
                  <c:v>11400</c:v>
                </c:pt>
                <c:pt idx="2">
                  <c:v>11040</c:v>
                </c:pt>
                <c:pt idx="3">
                  <c:v>8468</c:v>
                </c:pt>
                <c:pt idx="4">
                  <c:v>8988</c:v>
                </c:pt>
                <c:pt idx="5">
                  <c:v>8341</c:v>
                </c:pt>
                <c:pt idx="6">
                  <c:v>7214</c:v>
                </c:pt>
                <c:pt idx="7">
                  <c:v>7328</c:v>
                </c:pt>
                <c:pt idx="8">
                  <c:v>7125</c:v>
                </c:pt>
                <c:pt idx="9">
                  <c:v>7303</c:v>
                </c:pt>
                <c:pt idx="10">
                  <c:v>7121</c:v>
                </c:pt>
                <c:pt idx="11">
                  <c:v>9302</c:v>
                </c:pt>
              </c:numCache>
            </c:numRef>
          </c:val>
          <c:extLst xmlns:c16r2="http://schemas.microsoft.com/office/drawing/2015/06/chart">
            <c:ext xmlns:c16="http://schemas.microsoft.com/office/drawing/2014/chart" uri="{C3380CC4-5D6E-409C-BE32-E72D297353CC}">
              <c16:uniqueId val="{00000001-11C1-4F13-BCF6-F511E1863639}"/>
            </c:ext>
          </c:extLst>
        </c:ser>
        <c:dLbls>
          <c:showLegendKey val="0"/>
          <c:showVal val="0"/>
          <c:showCatName val="0"/>
          <c:showSerName val="0"/>
          <c:showPercent val="0"/>
          <c:showBubbleSize val="0"/>
        </c:dLbls>
        <c:gapWidth val="219"/>
        <c:overlap val="-27"/>
        <c:axId val="948314536"/>
        <c:axId val="948318456"/>
      </c:barChart>
      <c:catAx>
        <c:axId val="94831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18456"/>
        <c:crosses val="autoZero"/>
        <c:auto val="1"/>
        <c:lblAlgn val="ctr"/>
        <c:lblOffset val="100"/>
        <c:noMultiLvlLbl val="0"/>
      </c:catAx>
      <c:valAx>
        <c:axId val="948318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1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Share Receiving </a:t>
            </a:r>
            <a:r>
              <a:rPr lang="en-US" sz="2000" dirty="0" smtClean="0"/>
              <a:t>SNAP</a:t>
            </a:r>
          </a:p>
          <a:p>
            <a:pPr>
              <a:defRPr sz="2000"/>
            </a:pPr>
            <a:r>
              <a:rPr lang="en-US" sz="1600" dirty="0" smtClean="0"/>
              <a:t>(Ages 18-64</a:t>
            </a:r>
            <a:r>
              <a:rPr lang="en-US" sz="1600" baseline="0" dirty="0" smtClean="0"/>
              <a:t> in 2010)</a:t>
            </a:r>
            <a:endParaRPr lang="en-US" sz="16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SNAP!$A$3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SNAP!$B$2:$L$2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SNAP!$B$3:$L$3</c:f>
              <c:numCache>
                <c:formatCode>General</c:formatCode>
                <c:ptCount val="11"/>
                <c:pt idx="0">
                  <c:v>0.36120000000000002</c:v>
                </c:pt>
                <c:pt idx="1">
                  <c:v>0.4824</c:v>
                </c:pt>
                <c:pt idx="2">
                  <c:v>0.55189999999999995</c:v>
                </c:pt>
                <c:pt idx="3">
                  <c:v>0.70730000000000004</c:v>
                </c:pt>
                <c:pt idx="4">
                  <c:v>0.80920000000000003</c:v>
                </c:pt>
                <c:pt idx="5">
                  <c:v>0.75249999999999995</c:v>
                </c:pt>
                <c:pt idx="6">
                  <c:v>0.69159999999999999</c:v>
                </c:pt>
                <c:pt idx="7">
                  <c:v>0.65569999999999995</c:v>
                </c:pt>
                <c:pt idx="8">
                  <c:v>0.62239999999999995</c:v>
                </c:pt>
                <c:pt idx="9">
                  <c:v>0.58799999999999997</c:v>
                </c:pt>
                <c:pt idx="10">
                  <c:v>0.55920000000000003</c:v>
                </c:pt>
              </c:numCache>
            </c:numRef>
          </c:val>
          <c:smooth val="0"/>
          <c:extLst xmlns:c16r2="http://schemas.microsoft.com/office/drawing/2015/06/chart">
            <c:ext xmlns:c16="http://schemas.microsoft.com/office/drawing/2014/chart" uri="{C3380CC4-5D6E-409C-BE32-E72D297353CC}">
              <c16:uniqueId val="{00000000-6E36-426D-A19E-5FB9340B8C4F}"/>
            </c:ext>
          </c:extLst>
        </c:ser>
        <c:ser>
          <c:idx val="1"/>
          <c:order val="1"/>
          <c:tx>
            <c:strRef>
              <c:f>SNAP!$A$4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SNAP!$B$2:$L$2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SNAP!$B$4:$L$4</c:f>
              <c:numCache>
                <c:formatCode>General</c:formatCode>
                <c:ptCount val="11"/>
                <c:pt idx="0">
                  <c:v>0.4078</c:v>
                </c:pt>
                <c:pt idx="1">
                  <c:v>0.43890000000000001</c:v>
                </c:pt>
                <c:pt idx="2">
                  <c:v>0.49619999999999997</c:v>
                </c:pt>
                <c:pt idx="3">
                  <c:v>0.5806</c:v>
                </c:pt>
                <c:pt idx="4">
                  <c:v>0.6472</c:v>
                </c:pt>
                <c:pt idx="5">
                  <c:v>0.62360000000000004</c:v>
                </c:pt>
                <c:pt idx="6">
                  <c:v>0.59799999999999998</c:v>
                </c:pt>
                <c:pt idx="7">
                  <c:v>0.5837</c:v>
                </c:pt>
                <c:pt idx="8">
                  <c:v>0.56720000000000004</c:v>
                </c:pt>
                <c:pt idx="9">
                  <c:v>0.5484</c:v>
                </c:pt>
                <c:pt idx="10">
                  <c:v>0.52129999999999999</c:v>
                </c:pt>
              </c:numCache>
            </c:numRef>
          </c:val>
          <c:smooth val="0"/>
          <c:extLst xmlns:c16r2="http://schemas.microsoft.com/office/drawing/2015/06/chart">
            <c:ext xmlns:c16="http://schemas.microsoft.com/office/drawing/2014/chart" uri="{C3380CC4-5D6E-409C-BE32-E72D297353CC}">
              <c16:uniqueId val="{00000001-6E36-426D-A19E-5FB9340B8C4F}"/>
            </c:ext>
          </c:extLst>
        </c:ser>
        <c:ser>
          <c:idx val="2"/>
          <c:order val="2"/>
          <c:tx>
            <c:strRef>
              <c:f>SNAP!$A$5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SNAP!$B$2:$L$2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SNAP!$B$5:$L$5</c:f>
              <c:numCache>
                <c:formatCode>General</c:formatCode>
                <c:ptCount val="11"/>
                <c:pt idx="0">
                  <c:v>0.43580000000000002</c:v>
                </c:pt>
                <c:pt idx="1">
                  <c:v>0.43559999999999999</c:v>
                </c:pt>
                <c:pt idx="2">
                  <c:v>0.47339999999999999</c:v>
                </c:pt>
                <c:pt idx="3">
                  <c:v>0.53380000000000005</c:v>
                </c:pt>
                <c:pt idx="4">
                  <c:v>0.58750000000000002</c:v>
                </c:pt>
                <c:pt idx="5">
                  <c:v>0.58489999999999998</c:v>
                </c:pt>
                <c:pt idx="6">
                  <c:v>0.55679999999999996</c:v>
                </c:pt>
                <c:pt idx="7">
                  <c:v>0.53259999999999996</c:v>
                </c:pt>
                <c:pt idx="8">
                  <c:v>0.5121</c:v>
                </c:pt>
                <c:pt idx="9">
                  <c:v>0.48259999999999997</c:v>
                </c:pt>
                <c:pt idx="10">
                  <c:v>0.45540000000000003</c:v>
                </c:pt>
              </c:numCache>
            </c:numRef>
          </c:val>
          <c:smooth val="0"/>
          <c:extLst xmlns:c16r2="http://schemas.microsoft.com/office/drawing/2015/06/chart">
            <c:ext xmlns:c16="http://schemas.microsoft.com/office/drawing/2014/chart" uri="{C3380CC4-5D6E-409C-BE32-E72D297353CC}">
              <c16:uniqueId val="{00000002-6E36-426D-A19E-5FB9340B8C4F}"/>
            </c:ext>
          </c:extLst>
        </c:ser>
        <c:dLbls>
          <c:showLegendKey val="0"/>
          <c:showVal val="0"/>
          <c:showCatName val="0"/>
          <c:showSerName val="0"/>
          <c:showPercent val="0"/>
          <c:showBubbleSize val="0"/>
        </c:dLbls>
        <c:marker val="1"/>
        <c:smooth val="0"/>
        <c:axId val="915094280"/>
        <c:axId val="915094672"/>
      </c:lineChart>
      <c:catAx>
        <c:axId val="91509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094672"/>
        <c:crosses val="autoZero"/>
        <c:auto val="1"/>
        <c:lblAlgn val="ctr"/>
        <c:lblOffset val="100"/>
        <c:noMultiLvlLbl val="0"/>
      </c:catAx>
      <c:valAx>
        <c:axId val="91509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094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Hispanic</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'[2.1 Race Shelter.xlsx]Hispanic'!$A$2</c:f>
              <c:strCache>
                <c:ptCount val="1"/>
                <c:pt idx="0">
                  <c:v>Hispanic</c:v>
                </c:pt>
              </c:strCache>
            </c:strRef>
          </c:tx>
          <c:spPr>
            <a:solidFill>
              <a:schemeClr val="accent1"/>
            </a:solidFill>
            <a:ln>
              <a:noFill/>
            </a:ln>
            <a:effectLst/>
          </c:spPr>
          <c:invertIfNegative val="0"/>
          <c:cat>
            <c:strRef>
              <c:f>'[2.1 Race Shelter.xlsx]Hispanic'!$B$1:$D$1</c:f>
              <c:strCache>
                <c:ptCount val="3"/>
                <c:pt idx="0">
                  <c:v>       ACS</c:v>
                </c:pt>
                <c:pt idx="1">
                  <c:v>       Decennial</c:v>
                </c:pt>
                <c:pt idx="2">
                  <c:v>       HMIS*</c:v>
                </c:pt>
              </c:strCache>
            </c:strRef>
          </c:cat>
          <c:val>
            <c:numRef>
              <c:f>'[2.1 Race Shelter.xlsx]Hispanic'!$B$2:$D$2</c:f>
              <c:numCache>
                <c:formatCode>0%</c:formatCode>
                <c:ptCount val="3"/>
                <c:pt idx="0">
                  <c:v>0.17</c:v>
                </c:pt>
                <c:pt idx="1">
                  <c:v>0.17899999999999999</c:v>
                </c:pt>
                <c:pt idx="2">
                  <c:v>0.16400000000000001</c:v>
                </c:pt>
              </c:numCache>
            </c:numRef>
          </c:val>
          <c:extLst xmlns:c16r2="http://schemas.microsoft.com/office/drawing/2015/06/chart">
            <c:ext xmlns:c16="http://schemas.microsoft.com/office/drawing/2014/chart" uri="{C3380CC4-5D6E-409C-BE32-E72D297353CC}">
              <c16:uniqueId val="{00000000-399A-4997-968A-2C8FEDC5AFB8}"/>
            </c:ext>
          </c:extLst>
        </c:ser>
        <c:ser>
          <c:idx val="1"/>
          <c:order val="1"/>
          <c:tx>
            <c:strRef>
              <c:f>'[2.1 Race Shelter.xlsx]Hispanic'!$A$3</c:f>
              <c:strCache>
                <c:ptCount val="1"/>
                <c:pt idx="0">
                  <c:v>Non-Hispanic</c:v>
                </c:pt>
              </c:strCache>
            </c:strRef>
          </c:tx>
          <c:spPr>
            <a:solidFill>
              <a:schemeClr val="accent2"/>
            </a:solidFill>
            <a:ln>
              <a:noFill/>
            </a:ln>
            <a:effectLst/>
          </c:spPr>
          <c:invertIfNegative val="0"/>
          <c:cat>
            <c:strRef>
              <c:f>'[2.1 Race Shelter.xlsx]Hispanic'!$B$1:$D$1</c:f>
              <c:strCache>
                <c:ptCount val="3"/>
                <c:pt idx="0">
                  <c:v>       ACS</c:v>
                </c:pt>
                <c:pt idx="1">
                  <c:v>       Decennial</c:v>
                </c:pt>
                <c:pt idx="2">
                  <c:v>       HMIS*</c:v>
                </c:pt>
              </c:strCache>
            </c:strRef>
          </c:cat>
          <c:val>
            <c:numRef>
              <c:f>'[2.1 Race Shelter.xlsx]Hispanic'!$B$3:$D$3</c:f>
              <c:numCache>
                <c:formatCode>0%</c:formatCode>
                <c:ptCount val="3"/>
                <c:pt idx="0">
                  <c:v>0.83</c:v>
                </c:pt>
                <c:pt idx="1">
                  <c:v>0.82099999999999995</c:v>
                </c:pt>
                <c:pt idx="2">
                  <c:v>0.83599999999999997</c:v>
                </c:pt>
              </c:numCache>
            </c:numRef>
          </c:val>
          <c:extLst xmlns:c16r2="http://schemas.microsoft.com/office/drawing/2015/06/chart">
            <c:ext xmlns:c16="http://schemas.microsoft.com/office/drawing/2014/chart" uri="{C3380CC4-5D6E-409C-BE32-E72D297353CC}">
              <c16:uniqueId val="{00000001-399A-4997-968A-2C8FEDC5AFB8}"/>
            </c:ext>
          </c:extLst>
        </c:ser>
        <c:dLbls>
          <c:showLegendKey val="0"/>
          <c:showVal val="0"/>
          <c:showCatName val="0"/>
          <c:showSerName val="0"/>
          <c:showPercent val="0"/>
          <c:showBubbleSize val="0"/>
        </c:dLbls>
        <c:gapWidth val="150"/>
        <c:overlap val="100"/>
        <c:axId val="690539928"/>
        <c:axId val="690537968"/>
      </c:barChart>
      <c:catAx>
        <c:axId val="69053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90537968"/>
        <c:crosses val="autoZero"/>
        <c:auto val="1"/>
        <c:lblAlgn val="ctr"/>
        <c:lblOffset val="100"/>
        <c:noMultiLvlLbl val="0"/>
      </c:catAx>
      <c:valAx>
        <c:axId val="690537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9053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Urban/Rural</a:t>
            </a:r>
          </a:p>
          <a:p>
            <a:pPr>
              <a:defRPr/>
            </a:pPr>
            <a:r>
              <a:rPr lang="en-US" dirty="0" smtClean="0"/>
              <a:t>(All Ages)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Rural!$A$2</c:f>
              <c:strCache>
                <c:ptCount val="1"/>
                <c:pt idx="0">
                  <c:v>Rural</c:v>
                </c:pt>
              </c:strCache>
            </c:strRef>
          </c:tx>
          <c:spPr>
            <a:solidFill>
              <a:schemeClr val="accent1"/>
            </a:solidFill>
            <a:ln>
              <a:noFill/>
            </a:ln>
            <a:effectLst/>
          </c:spPr>
          <c:invertIfNegative val="0"/>
          <c:cat>
            <c:strRef>
              <c:f>Rural!$B$1:$D$1</c:f>
              <c:strCache>
                <c:ptCount val="3"/>
                <c:pt idx="0">
                  <c:v>Non-GQ Sample</c:v>
                </c:pt>
                <c:pt idx="1">
                  <c:v>Single Poor Non-GQ</c:v>
                </c:pt>
                <c:pt idx="2">
                  <c:v>Sheltered Homeless</c:v>
                </c:pt>
              </c:strCache>
            </c:strRef>
          </c:cat>
          <c:val>
            <c:numRef>
              <c:f>Rural!$B$2:$D$2</c:f>
              <c:numCache>
                <c:formatCode>0.000</c:formatCode>
                <c:ptCount val="3"/>
                <c:pt idx="0">
                  <c:v>24.36</c:v>
                </c:pt>
                <c:pt idx="1">
                  <c:v>17.690000000000001</c:v>
                </c:pt>
                <c:pt idx="2">
                  <c:v>5.1779999999999999</c:v>
                </c:pt>
              </c:numCache>
            </c:numRef>
          </c:val>
          <c:extLst xmlns:c16r2="http://schemas.microsoft.com/office/drawing/2015/06/chart">
            <c:ext xmlns:c16="http://schemas.microsoft.com/office/drawing/2014/chart" uri="{C3380CC4-5D6E-409C-BE32-E72D297353CC}">
              <c16:uniqueId val="{00000000-FC13-4338-86D7-4070ECC4E19D}"/>
            </c:ext>
          </c:extLst>
        </c:ser>
        <c:ser>
          <c:idx val="1"/>
          <c:order val="1"/>
          <c:tx>
            <c:strRef>
              <c:f>Rural!$A$3</c:f>
              <c:strCache>
                <c:ptCount val="1"/>
                <c:pt idx="0">
                  <c:v>Urban</c:v>
                </c:pt>
              </c:strCache>
            </c:strRef>
          </c:tx>
          <c:spPr>
            <a:solidFill>
              <a:schemeClr val="accent2"/>
            </a:solidFill>
            <a:ln>
              <a:noFill/>
            </a:ln>
            <a:effectLst/>
          </c:spPr>
          <c:invertIfNegative val="0"/>
          <c:cat>
            <c:strRef>
              <c:f>Rural!$B$1:$D$1</c:f>
              <c:strCache>
                <c:ptCount val="3"/>
                <c:pt idx="0">
                  <c:v>Non-GQ Sample</c:v>
                </c:pt>
                <c:pt idx="1">
                  <c:v>Single Poor Non-GQ</c:v>
                </c:pt>
                <c:pt idx="2">
                  <c:v>Sheltered Homeless</c:v>
                </c:pt>
              </c:strCache>
            </c:strRef>
          </c:cat>
          <c:val>
            <c:numRef>
              <c:f>Rural!$B$3:$D$3</c:f>
              <c:numCache>
                <c:formatCode>0.000</c:formatCode>
                <c:ptCount val="3"/>
                <c:pt idx="0">
                  <c:v>75.64</c:v>
                </c:pt>
                <c:pt idx="1">
                  <c:v>82.31</c:v>
                </c:pt>
                <c:pt idx="2">
                  <c:v>94.822000000000003</c:v>
                </c:pt>
              </c:numCache>
            </c:numRef>
          </c:val>
          <c:extLst xmlns:c16r2="http://schemas.microsoft.com/office/drawing/2015/06/chart">
            <c:ext xmlns:c16="http://schemas.microsoft.com/office/drawing/2014/chart" uri="{C3380CC4-5D6E-409C-BE32-E72D297353CC}">
              <c16:uniqueId val="{00000001-FC13-4338-86D7-4070ECC4E19D}"/>
            </c:ext>
          </c:extLst>
        </c:ser>
        <c:dLbls>
          <c:showLegendKey val="0"/>
          <c:showVal val="0"/>
          <c:showCatName val="0"/>
          <c:showSerName val="0"/>
          <c:showPercent val="0"/>
          <c:showBubbleSize val="0"/>
        </c:dLbls>
        <c:gapWidth val="150"/>
        <c:overlap val="100"/>
        <c:axId val="690547376"/>
        <c:axId val="690547768"/>
      </c:barChart>
      <c:catAx>
        <c:axId val="690547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47768"/>
        <c:crosses val="autoZero"/>
        <c:auto val="1"/>
        <c:lblAlgn val="ctr"/>
        <c:lblOffset val="100"/>
        <c:noMultiLvlLbl val="0"/>
      </c:catAx>
      <c:valAx>
        <c:axId val="690547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4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Total PIT Count</a:t>
            </a:r>
          </a:p>
          <a:p>
            <a:pPr>
              <a:defRPr/>
            </a:pPr>
            <a:r>
              <a:rPr lang="en-US" sz="1200" b="1" i="1" dirty="0"/>
              <a:t>Sheltered</a:t>
            </a:r>
            <a:r>
              <a:rPr lang="en-US" sz="1200" b="1" i="1" baseline="0" dirty="0"/>
              <a:t> and Unsheltered</a:t>
            </a:r>
            <a:endParaRPr lang="en-US" b="1"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 - detailed'!$K$18</c:f>
              <c:strCache>
                <c:ptCount val="1"/>
                <c:pt idx="0">
                  <c:v>Total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'CA - detailed'!$A$19:$A$30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 - detailed'!$K$19:$K$30</c:f>
              <c:numCache>
                <c:formatCode>###,###,##0</c:formatCode>
                <c:ptCount val="10"/>
                <c:pt idx="0">
                  <c:v>630227</c:v>
                </c:pt>
                <c:pt idx="1">
                  <c:v>637077</c:v>
                </c:pt>
                <c:pt idx="2">
                  <c:v>623788</c:v>
                </c:pt>
                <c:pt idx="3">
                  <c:v>621553</c:v>
                </c:pt>
                <c:pt idx="4">
                  <c:v>590364</c:v>
                </c:pt>
                <c:pt idx="5">
                  <c:v>576450</c:v>
                </c:pt>
                <c:pt idx="6">
                  <c:v>564708</c:v>
                </c:pt>
                <c:pt idx="7">
                  <c:v>549928</c:v>
                </c:pt>
                <c:pt idx="8">
                  <c:v>550996</c:v>
                </c:pt>
                <c:pt idx="9">
                  <c:v>552830</c:v>
                </c:pt>
              </c:numCache>
            </c:numRef>
          </c:val>
          <c:smooth val="0"/>
          <c:extLst xmlns:c16r2="http://schemas.microsoft.com/office/drawing/2015/06/chart">
            <c:ext xmlns:c16="http://schemas.microsoft.com/office/drawing/2014/chart" uri="{C3380CC4-5D6E-409C-BE32-E72D297353CC}">
              <c16:uniqueId val="{00000000-5CA5-4BF7-98A1-3F44A48AD822}"/>
            </c:ext>
          </c:extLst>
        </c:ser>
        <c:ser>
          <c:idx val="1"/>
          <c:order val="1"/>
          <c:tx>
            <c:strRef>
              <c:f>'CA - detailed'!$L$18</c:f>
              <c:strCache>
                <c:ptCount val="1"/>
                <c:pt idx="0">
                  <c:v>Total Minus NYC and CA Cities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'CA - detailed'!$A$19:$A$30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 - detailed'!$L$19:$L$30</c:f>
              <c:numCache>
                <c:formatCode>###,###,##0</c:formatCode>
                <c:ptCount val="10"/>
                <c:pt idx="0">
                  <c:v>450750</c:v>
                </c:pt>
                <c:pt idx="1">
                  <c:v>453676</c:v>
                </c:pt>
                <c:pt idx="2">
                  <c:v>441618</c:v>
                </c:pt>
                <c:pt idx="3">
                  <c:v>440084</c:v>
                </c:pt>
                <c:pt idx="4">
                  <c:v>400728</c:v>
                </c:pt>
                <c:pt idx="5">
                  <c:v>388182</c:v>
                </c:pt>
                <c:pt idx="6">
                  <c:v>355259</c:v>
                </c:pt>
                <c:pt idx="7">
                  <c:v>337505</c:v>
                </c:pt>
                <c:pt idx="8">
                  <c:v>316573</c:v>
                </c:pt>
                <c:pt idx="9">
                  <c:v>321099</c:v>
                </c:pt>
              </c:numCache>
            </c:numRef>
          </c:val>
          <c:smooth val="0"/>
          <c:extLst xmlns:c16r2="http://schemas.microsoft.com/office/drawing/2015/06/chart">
            <c:ext xmlns:c16="http://schemas.microsoft.com/office/drawing/2014/chart" uri="{C3380CC4-5D6E-409C-BE32-E72D297353CC}">
              <c16:uniqueId val="{00000001-5CA5-4BF7-98A1-3F44A48AD822}"/>
            </c:ext>
          </c:extLst>
        </c:ser>
        <c:dLbls>
          <c:showLegendKey val="0"/>
          <c:showVal val="0"/>
          <c:showCatName val="0"/>
          <c:showSerName val="0"/>
          <c:showPercent val="0"/>
          <c:showBubbleSize val="0"/>
        </c:dLbls>
        <c:marker val="1"/>
        <c:smooth val="0"/>
        <c:axId val="690555608"/>
        <c:axId val="690561096"/>
      </c:lineChart>
      <c:catAx>
        <c:axId val="69055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61096"/>
        <c:crosses val="autoZero"/>
        <c:auto val="1"/>
        <c:lblAlgn val="ctr"/>
        <c:lblOffset val="100"/>
        <c:noMultiLvlLbl val="0"/>
      </c:catAx>
      <c:valAx>
        <c:axId val="69056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5560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Houston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'[3.1 Houston Counts.xlsx]Shelter - Houston Count'!$A$2</c:f>
              <c:strCache>
                <c:ptCount val="1"/>
                <c:pt idx="0">
                  <c:v>ACS</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cat>
            <c:numRef>
              <c:f>'[3.1 Houston Counts.xlsx]Shelter - Houston Count'!$G$1:$P$1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'[3.1 Houston Counts.xlsx]Shelter - Houston Count'!$G$2:$P$2</c:f>
              <c:numCache>
                <c:formatCode>#,##0</c:formatCode>
                <c:ptCount val="10"/>
                <c:pt idx="0">
                  <c:v>1200</c:v>
                </c:pt>
                <c:pt idx="1">
                  <c:v>2900</c:v>
                </c:pt>
                <c:pt idx="2">
                  <c:v>4900</c:v>
                </c:pt>
                <c:pt idx="3">
                  <c:v>3800</c:v>
                </c:pt>
                <c:pt idx="4">
                  <c:v>5100</c:v>
                </c:pt>
                <c:pt idx="5">
                  <c:v>4000</c:v>
                </c:pt>
                <c:pt idx="6">
                  <c:v>4000</c:v>
                </c:pt>
                <c:pt idx="7">
                  <c:v>3800</c:v>
                </c:pt>
              </c:numCache>
            </c:numRef>
          </c:val>
          <c:smooth val="0"/>
          <c:extLst xmlns:c16r2="http://schemas.microsoft.com/office/drawing/2015/06/chart">
            <c:ext xmlns:c16="http://schemas.microsoft.com/office/drawing/2014/chart" uri="{C3380CC4-5D6E-409C-BE32-E72D297353CC}">
              <c16:uniqueId val="{00000000-1AE9-4147-8622-1B8293C6F895}"/>
            </c:ext>
          </c:extLst>
        </c:ser>
        <c:ser>
          <c:idx val="1"/>
          <c:order val="1"/>
          <c:tx>
            <c:strRef>
              <c:f>'[3.1 Houston Counts.xlsx]Shelter - Houston Count'!$A$3</c:f>
              <c:strCache>
                <c:ptCount val="1"/>
                <c:pt idx="0">
                  <c:v>Decennial</c:v>
                </c:pt>
              </c:strCache>
            </c:strRef>
          </c:tx>
          <c:spPr>
            <a:ln w="28575" cap="rnd">
              <a:noFill/>
              <a:round/>
            </a:ln>
            <a:effectLst/>
          </c:spPr>
          <c:marker>
            <c:symbol val="circle"/>
            <c:size val="5"/>
            <c:spPr>
              <a:solidFill>
                <a:srgbClr val="7030A0"/>
              </a:solidFill>
              <a:ln w="9525">
                <a:noFill/>
              </a:ln>
              <a:effectLst/>
            </c:spPr>
          </c:marker>
          <c:cat>
            <c:numRef>
              <c:f>'[3.1 Houston Counts.xlsx]Shelter - Houston Count'!$G$1:$P$1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'[3.1 Houston Counts.xlsx]Shelter - Houston Count'!$G$3:$P$3</c:f>
              <c:numCache>
                <c:formatCode>#,##0</c:formatCode>
                <c:ptCount val="10"/>
                <c:pt idx="1">
                  <c:v>3700</c:v>
                </c:pt>
              </c:numCache>
            </c:numRef>
          </c:val>
          <c:smooth val="0"/>
          <c:extLst xmlns:c16r2="http://schemas.microsoft.com/office/drawing/2015/06/chart">
            <c:ext xmlns:c16="http://schemas.microsoft.com/office/drawing/2014/chart" uri="{C3380CC4-5D6E-409C-BE32-E72D297353CC}">
              <c16:uniqueId val="{00000001-1AE9-4147-8622-1B8293C6F895}"/>
            </c:ext>
          </c:extLst>
        </c:ser>
        <c:ser>
          <c:idx val="2"/>
          <c:order val="2"/>
          <c:tx>
            <c:strRef>
              <c:f>'[3.1 Houston Counts.xlsx]Shelter - Houston Count'!$A$4</c:f>
              <c:strCache>
                <c:ptCount val="1"/>
                <c:pt idx="0">
                  <c:v>HMIS Count on Dec. Night</c:v>
                </c:pt>
              </c:strCache>
            </c:strRef>
          </c:tx>
          <c:spPr>
            <a:ln w="28575" cap="rnd">
              <a:noFill/>
              <a:round/>
            </a:ln>
            <a:effectLst/>
          </c:spPr>
          <c:marker>
            <c:symbol val="circle"/>
            <c:size val="5"/>
            <c:spPr>
              <a:solidFill>
                <a:srgbClr val="EA1C1C"/>
              </a:solidFill>
              <a:ln w="9525">
                <a:noFill/>
              </a:ln>
              <a:effectLst/>
            </c:spPr>
          </c:marker>
          <c:cat>
            <c:numRef>
              <c:f>'[3.1 Houston Counts.xlsx]Shelter - Houston Count'!$G$1:$P$1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'[3.1 Houston Counts.xlsx]Shelter - Houston Count'!$G$4:$P$4</c:f>
              <c:numCache>
                <c:formatCode>#,##0</c:formatCode>
                <c:ptCount val="10"/>
                <c:pt idx="1">
                  <c:v>1400</c:v>
                </c:pt>
              </c:numCache>
            </c:numRef>
          </c:val>
          <c:smooth val="0"/>
          <c:extLst xmlns:c16r2="http://schemas.microsoft.com/office/drawing/2015/06/chart">
            <c:ext xmlns:c16="http://schemas.microsoft.com/office/drawing/2014/chart" uri="{C3380CC4-5D6E-409C-BE32-E72D297353CC}">
              <c16:uniqueId val="{00000002-1AE9-4147-8622-1B8293C6F895}"/>
            </c:ext>
          </c:extLst>
        </c:ser>
        <c:ser>
          <c:idx val="3"/>
          <c:order val="3"/>
          <c:tx>
            <c:strRef>
              <c:f>'[3.1 Houston Counts.xlsx]Shelter - Houston Count'!$A$5</c:f>
              <c:strCache>
                <c:ptCount val="1"/>
                <c:pt idx="0">
                  <c:v>PIT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'[3.1 Houston Counts.xlsx]Shelter - Houston Count'!$G$1:$P$1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'[3.1 Houston Counts.xlsx]Shelter - Houston Count'!$G$5:$P$5</c:f>
              <c:numCache>
                <c:formatCode>#,##0</c:formatCode>
                <c:ptCount val="10"/>
                <c:pt idx="0">
                  <c:v>5500</c:v>
                </c:pt>
                <c:pt idx="1">
                  <c:v>4200</c:v>
                </c:pt>
                <c:pt idx="2">
                  <c:v>4100</c:v>
                </c:pt>
                <c:pt idx="3">
                  <c:v>3400</c:v>
                </c:pt>
                <c:pt idx="4">
                  <c:v>3400</c:v>
                </c:pt>
                <c:pt idx="5">
                  <c:v>3000</c:v>
                </c:pt>
                <c:pt idx="6">
                  <c:v>2700</c:v>
                </c:pt>
                <c:pt idx="7">
                  <c:v>2800</c:v>
                </c:pt>
                <c:pt idx="8" formatCode="General">
                  <c:v>2500</c:v>
                </c:pt>
                <c:pt idx="9" formatCode="General">
                  <c:v>2500</c:v>
                </c:pt>
              </c:numCache>
            </c:numRef>
          </c:val>
          <c:smooth val="0"/>
          <c:extLst xmlns:c16r2="http://schemas.microsoft.com/office/drawing/2015/06/chart">
            <c:ext xmlns:c16="http://schemas.microsoft.com/office/drawing/2014/chart" uri="{C3380CC4-5D6E-409C-BE32-E72D297353CC}">
              <c16:uniqueId val="{00000003-1AE9-4147-8622-1B8293C6F895}"/>
            </c:ext>
          </c:extLst>
        </c:ser>
        <c:ser>
          <c:idx val="4"/>
          <c:order val="4"/>
          <c:tx>
            <c:strRef>
              <c:f>'[3.1 Houston Counts.xlsx]Shelter - Houston Count'!$A$6</c:f>
              <c:strCache>
                <c:ptCount val="1"/>
                <c:pt idx="0">
                  <c:v>HMIS Count on PIT Night</c:v>
                </c:pt>
              </c:strCache>
            </c:strRef>
          </c:tx>
          <c:spPr>
            <a:ln w="28575" cap="rnd">
              <a:solidFill>
                <a:srgbClr val="70AD47"/>
              </a:solidFill>
              <a:round/>
            </a:ln>
            <a:effectLst/>
          </c:spPr>
          <c:marker>
            <c:symbol val="circle"/>
            <c:size val="5"/>
            <c:spPr>
              <a:solidFill>
                <a:srgbClr val="70AD47"/>
              </a:solidFill>
              <a:ln w="9525">
                <a:solidFill>
                  <a:srgbClr val="70AD47"/>
                </a:solidFill>
              </a:ln>
              <a:effectLst/>
            </c:spPr>
          </c:marker>
          <c:cat>
            <c:numRef>
              <c:f>'[3.1 Houston Counts.xlsx]Shelter - Houston Count'!$G$1:$P$1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'[3.1 Houston Counts.xlsx]Shelter - Houston Count'!$G$6:$P$6</c:f>
              <c:numCache>
                <c:formatCode>#,##0</c:formatCode>
                <c:ptCount val="10"/>
                <c:pt idx="0">
                  <c:v>1300</c:v>
                </c:pt>
                <c:pt idx="1">
                  <c:v>1500</c:v>
                </c:pt>
                <c:pt idx="2">
                  <c:v>1900</c:v>
                </c:pt>
                <c:pt idx="3">
                  <c:v>2000</c:v>
                </c:pt>
                <c:pt idx="4">
                  <c:v>2000</c:v>
                </c:pt>
                <c:pt idx="5">
                  <c:v>1900</c:v>
                </c:pt>
                <c:pt idx="6">
                  <c:v>2100</c:v>
                </c:pt>
              </c:numCache>
            </c:numRef>
          </c:val>
          <c:smooth val="0"/>
          <c:extLst xmlns:c16r2="http://schemas.microsoft.com/office/drawing/2015/06/chart">
            <c:ext xmlns:c16="http://schemas.microsoft.com/office/drawing/2014/chart" uri="{C3380CC4-5D6E-409C-BE32-E72D297353CC}">
              <c16:uniqueId val="{00000004-1AE9-4147-8622-1B8293C6F895}"/>
            </c:ext>
          </c:extLst>
        </c:ser>
        <c:dLbls>
          <c:showLegendKey val="0"/>
          <c:showVal val="0"/>
          <c:showCatName val="0"/>
          <c:showSerName val="0"/>
          <c:showPercent val="0"/>
          <c:showBubbleSize val="0"/>
        </c:dLbls>
        <c:marker val="1"/>
        <c:smooth val="0"/>
        <c:axId val="948311400"/>
        <c:axId val="948322768"/>
      </c:lineChart>
      <c:catAx>
        <c:axId val="9483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22768"/>
        <c:crosses val="autoZero"/>
        <c:auto val="1"/>
        <c:lblAlgn val="ctr"/>
        <c:lblOffset val="100"/>
        <c:noMultiLvlLbl val="0"/>
      </c:catAx>
      <c:valAx>
        <c:axId val="94832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11400"/>
        <c:crosses val="autoZero"/>
        <c:crossBetween val="between"/>
      </c:valAx>
      <c:spPr>
        <a:noFill/>
        <a:ln>
          <a:noFill/>
        </a:ln>
        <a:effectLst/>
      </c:spPr>
    </c:plotArea>
    <c:legend>
      <c:legendPos val="b"/>
      <c:layout>
        <c:manualLayout>
          <c:xMode val="edge"/>
          <c:yMode val="edge"/>
          <c:x val="0"/>
          <c:y val="0.78349890913251685"/>
          <c:w val="1"/>
          <c:h val="0.118315286215486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Los Angeles</a:t>
            </a:r>
            <a:endParaRPr lang="en-US">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'[3.3 LA Counts.xlsx]Shelter - LA Count Chart'!$A$2</c:f>
              <c:strCache>
                <c:ptCount val="1"/>
                <c:pt idx="0">
                  <c:v>HMIS¹</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Chart'!$B$2:$P$2</c:f>
            </c:numRef>
          </c:val>
          <c:smooth val="0"/>
          <c:extLst xmlns:c16r2="http://schemas.microsoft.com/office/drawing/2015/06/chart">
            <c:ext xmlns:c16="http://schemas.microsoft.com/office/drawing/2014/chart" uri="{C3380CC4-5D6E-409C-BE32-E72D297353CC}">
              <c16:uniqueId val="{00000000-2375-438B-9EF9-F3C2220FAA6E}"/>
            </c:ext>
          </c:extLst>
        </c:ser>
        <c:ser>
          <c:idx val="1"/>
          <c:order val="1"/>
          <c:tx>
            <c:strRef>
              <c:f>'[3.3 LA Counts.xlsx]Shelter - LA Count Chart'!$A$3</c:f>
              <c:strCache>
                <c:ptCount val="1"/>
                <c:pt idx="0">
                  <c:v>ACS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Chart'!$B$3:$P$3</c:f>
              <c:numCache>
                <c:formatCode>#,##0</c:formatCode>
                <c:ptCount val="10"/>
                <c:pt idx="0">
                  <c:v>16000</c:v>
                </c:pt>
                <c:pt idx="1">
                  <c:v>9700</c:v>
                </c:pt>
                <c:pt idx="2">
                  <c:v>12000</c:v>
                </c:pt>
                <c:pt idx="3">
                  <c:v>10500</c:v>
                </c:pt>
                <c:pt idx="4">
                  <c:v>11500</c:v>
                </c:pt>
                <c:pt idx="5">
                  <c:v>10500</c:v>
                </c:pt>
                <c:pt idx="6">
                  <c:v>10500</c:v>
                </c:pt>
                <c:pt idx="7">
                  <c:v>12000</c:v>
                </c:pt>
              </c:numCache>
            </c:numRef>
          </c:val>
          <c:smooth val="0"/>
          <c:extLst xmlns:c16r2="http://schemas.microsoft.com/office/drawing/2015/06/chart">
            <c:ext xmlns:c16="http://schemas.microsoft.com/office/drawing/2014/chart" uri="{C3380CC4-5D6E-409C-BE32-E72D297353CC}">
              <c16:uniqueId val="{00000001-2375-438B-9EF9-F3C2220FAA6E}"/>
            </c:ext>
          </c:extLst>
        </c:ser>
        <c:ser>
          <c:idx val="2"/>
          <c:order val="2"/>
          <c:tx>
            <c:strRef>
              <c:f>'[3.3 LA Counts.xlsx]Shelter - LA Count Chart'!$A$4</c:f>
              <c:strCache>
                <c:ptCount val="1"/>
                <c:pt idx="0">
                  <c:v>Decennial</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Chart'!$B$4:$P$4</c:f>
              <c:numCache>
                <c:formatCode>#,##0</c:formatCode>
                <c:ptCount val="10"/>
                <c:pt idx="1">
                  <c:v>9500</c:v>
                </c:pt>
              </c:numCache>
            </c:numRef>
          </c:val>
          <c:smooth val="0"/>
          <c:extLst xmlns:c16r2="http://schemas.microsoft.com/office/drawing/2015/06/chart">
            <c:ext xmlns:c16="http://schemas.microsoft.com/office/drawing/2014/chart" uri="{C3380CC4-5D6E-409C-BE32-E72D297353CC}">
              <c16:uniqueId val="{00000002-2375-438B-9EF9-F3C2220FAA6E}"/>
            </c:ext>
          </c:extLst>
        </c:ser>
        <c:ser>
          <c:idx val="3"/>
          <c:order val="3"/>
          <c:tx>
            <c:strRef>
              <c:f>'[3.3 LA Counts.xlsx]Shelter - LA Count Chart'!$A$5</c:f>
              <c:strCache>
                <c:ptCount val="1"/>
                <c:pt idx="0">
                  <c:v>HMIS Count on Dec. Night</c:v>
                </c:pt>
              </c:strCache>
            </c:strRef>
          </c:tx>
          <c:spPr>
            <a:ln w="28575" cap="rnd">
              <a:noFill/>
              <a:round/>
            </a:ln>
            <a:effectLst/>
          </c:spPr>
          <c:marker>
            <c:symbol val="circle"/>
            <c:size val="5"/>
            <c:spPr>
              <a:solidFill>
                <a:srgbClr val="FF0000"/>
              </a:solidFill>
              <a:ln w="9525">
                <a:no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Chart'!$B$5:$P$5</c:f>
              <c:numCache>
                <c:formatCode>#,##0</c:formatCode>
                <c:ptCount val="10"/>
                <c:pt idx="1">
                  <c:v>12000</c:v>
                </c:pt>
              </c:numCache>
            </c:numRef>
          </c:val>
          <c:smooth val="0"/>
          <c:extLst xmlns:c16r2="http://schemas.microsoft.com/office/drawing/2015/06/chart">
            <c:ext xmlns:c16="http://schemas.microsoft.com/office/drawing/2014/chart" uri="{C3380CC4-5D6E-409C-BE32-E72D297353CC}">
              <c16:uniqueId val="{00000003-2375-438B-9EF9-F3C2220FAA6E}"/>
            </c:ext>
          </c:extLst>
        </c:ser>
        <c:ser>
          <c:idx val="4"/>
          <c:order val="4"/>
          <c:tx>
            <c:strRef>
              <c:f>'[3.3 LA Counts.xlsx]Shelter - LA Count Chart'!$A$6</c:f>
              <c:strCache>
                <c:ptCount val="1"/>
                <c:pt idx="0">
                  <c:v>PIT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Chart'!$B$6:$P$6</c:f>
              <c:numCache>
                <c:formatCode>#,##0</c:formatCode>
                <c:ptCount val="10"/>
                <c:pt idx="0">
                  <c:v>14000</c:v>
                </c:pt>
                <c:pt idx="1">
                  <c:v>14000</c:v>
                </c:pt>
                <c:pt idx="2">
                  <c:v>17000</c:v>
                </c:pt>
                <c:pt idx="3">
                  <c:v>14000</c:v>
                </c:pt>
                <c:pt idx="4">
                  <c:v>13000</c:v>
                </c:pt>
                <c:pt idx="5">
                  <c:v>12000</c:v>
                </c:pt>
                <c:pt idx="6">
                  <c:v>12000</c:v>
                </c:pt>
                <c:pt idx="7">
                  <c:v>11000</c:v>
                </c:pt>
                <c:pt idx="8" formatCode="General">
                  <c:v>14000</c:v>
                </c:pt>
                <c:pt idx="9" formatCode="General">
                  <c:v>12500</c:v>
                </c:pt>
              </c:numCache>
            </c:numRef>
          </c:val>
          <c:smooth val="0"/>
          <c:extLst xmlns:c16r2="http://schemas.microsoft.com/office/drawing/2015/06/chart">
            <c:ext xmlns:c16="http://schemas.microsoft.com/office/drawing/2014/chart" uri="{C3380CC4-5D6E-409C-BE32-E72D297353CC}">
              <c16:uniqueId val="{00000004-2375-438B-9EF9-F3C2220FAA6E}"/>
            </c:ext>
          </c:extLst>
        </c:ser>
        <c:ser>
          <c:idx val="5"/>
          <c:order val="5"/>
          <c:tx>
            <c:strRef>
              <c:f>'[3.3 LA Counts.xlsx]Shelter - LA Count Chart'!$A$7</c:f>
              <c:strCache>
                <c:ptCount val="1"/>
                <c:pt idx="0">
                  <c:v>HMIS Count on PIT Night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'[3.3 LA Counts.xlsx]Shelter - LA Count Chart'!$B$1:$P$1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'[3.3 LA Counts.xlsx]Shelter - LA Count Chart'!$B$7:$P$7</c:f>
              <c:numCache>
                <c:formatCode>#,##0</c:formatCode>
                <c:ptCount val="10"/>
                <c:pt idx="0">
                  <c:v>9900</c:v>
                </c:pt>
                <c:pt idx="1">
                  <c:v>13000</c:v>
                </c:pt>
                <c:pt idx="2">
                  <c:v>13500</c:v>
                </c:pt>
                <c:pt idx="3">
                  <c:v>9600</c:v>
                </c:pt>
                <c:pt idx="4">
                  <c:v>9100</c:v>
                </c:pt>
                <c:pt idx="5">
                  <c:v>8200</c:v>
                </c:pt>
              </c:numCache>
            </c:numRef>
          </c:val>
          <c:smooth val="0"/>
          <c:extLst xmlns:c16r2="http://schemas.microsoft.com/office/drawing/2015/06/chart">
            <c:ext xmlns:c16="http://schemas.microsoft.com/office/drawing/2014/chart" uri="{C3380CC4-5D6E-409C-BE32-E72D297353CC}">
              <c16:uniqueId val="{00000005-2375-438B-9EF9-F3C2220FAA6E}"/>
            </c:ext>
          </c:extLst>
        </c:ser>
        <c:dLbls>
          <c:showLegendKey val="0"/>
          <c:showVal val="0"/>
          <c:showCatName val="0"/>
          <c:showSerName val="0"/>
          <c:showPercent val="0"/>
          <c:showBubbleSize val="0"/>
        </c:dLbls>
        <c:marker val="1"/>
        <c:smooth val="0"/>
        <c:axId val="948323552"/>
        <c:axId val="948316104"/>
      </c:lineChart>
      <c:catAx>
        <c:axId val="94832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16104"/>
        <c:crosses val="autoZero"/>
        <c:auto val="1"/>
        <c:lblAlgn val="ctr"/>
        <c:lblOffset val="100"/>
        <c:noMultiLvlLbl val="0"/>
      </c:catAx>
      <c:valAx>
        <c:axId val="94831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323552"/>
        <c:crosses val="autoZero"/>
        <c:crossBetween val="between"/>
      </c:valAx>
      <c:spPr>
        <a:noFill/>
        <a:ln>
          <a:noFill/>
        </a:ln>
        <a:effectLst/>
      </c:spPr>
    </c:plotArea>
    <c:legend>
      <c:legendPos val="b"/>
      <c:layout>
        <c:manualLayout>
          <c:xMode val="edge"/>
          <c:yMode val="edge"/>
          <c:x val="7.3098400955007817E-2"/>
          <c:y val="0.78758887099813135"/>
          <c:w val="0.88776105747038159"/>
          <c:h val="0.115560862229347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dirty="0"/>
              <a:t>Race (Hispanic and Non-Hispanic</a:t>
            </a:r>
            <a:r>
              <a:rPr lang="en-US" sz="2000" dirty="0" smtClean="0"/>
              <a:t>) by Data Source -</a:t>
            </a:r>
            <a:r>
              <a:rPr lang="en-US" sz="2000" baseline="0" dirty="0" smtClean="0"/>
              <a:t> 2010</a:t>
            </a:r>
            <a:endParaRPr lang="en-US" sz="2000" dirty="0"/>
          </a:p>
        </c:rich>
      </c:tx>
      <c:layout>
        <c:manualLayout>
          <c:xMode val="edge"/>
          <c:yMode val="edge"/>
          <c:x val="0.14284589426321709"/>
          <c:y val="8.2515505768072095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'[2.1 Race Shelter.xlsx]Race'!$A$2</c:f>
              <c:strCache>
                <c:ptCount val="1"/>
                <c:pt idx="0">
                  <c:v>White </c:v>
                </c:pt>
              </c:strCache>
            </c:strRef>
          </c:tx>
          <c:spPr>
            <a:solidFill>
              <a:schemeClr val="accent1"/>
            </a:solidFill>
            <a:ln>
              <a:noFill/>
            </a:ln>
            <a:effectLst/>
          </c:spPr>
          <c:invertIfNegative val="0"/>
          <c:cat>
            <c:strRef>
              <c:f>'[2.1 Race Shelter.xlsx]Race'!$B$1:$D$1</c:f>
              <c:strCache>
                <c:ptCount val="3"/>
                <c:pt idx="0">
                  <c:v>ACS</c:v>
                </c:pt>
                <c:pt idx="1">
                  <c:v>Decennial</c:v>
                </c:pt>
                <c:pt idx="2">
                  <c:v>HMIS*</c:v>
                </c:pt>
              </c:strCache>
            </c:strRef>
          </c:cat>
          <c:val>
            <c:numRef>
              <c:f>'[2.1 Race Shelter.xlsx]Race'!$B$2:$D$2</c:f>
              <c:numCache>
                <c:formatCode>0%</c:formatCode>
                <c:ptCount val="3"/>
                <c:pt idx="0">
                  <c:v>0.47</c:v>
                </c:pt>
                <c:pt idx="1">
                  <c:v>0.44800000000000001</c:v>
                </c:pt>
                <c:pt idx="2">
                  <c:v>0.51300000000000001</c:v>
                </c:pt>
              </c:numCache>
            </c:numRef>
          </c:val>
          <c:extLst xmlns:c16r2="http://schemas.microsoft.com/office/drawing/2015/06/chart">
            <c:ext xmlns:c16="http://schemas.microsoft.com/office/drawing/2014/chart" uri="{C3380CC4-5D6E-409C-BE32-E72D297353CC}">
              <c16:uniqueId val="{00000000-B8D1-4CCD-98DC-ADF9FA2EB49A}"/>
            </c:ext>
          </c:extLst>
        </c:ser>
        <c:ser>
          <c:idx val="1"/>
          <c:order val="1"/>
          <c:tx>
            <c:strRef>
              <c:f>'[2.1 Race Shelter.xlsx]Race'!$A$3</c:f>
              <c:strCache>
                <c:ptCount val="1"/>
                <c:pt idx="0">
                  <c:v>Black</c:v>
                </c:pt>
              </c:strCache>
            </c:strRef>
          </c:tx>
          <c:spPr>
            <a:solidFill>
              <a:schemeClr val="accent2"/>
            </a:solidFill>
            <a:ln>
              <a:noFill/>
            </a:ln>
            <a:effectLst/>
          </c:spPr>
          <c:invertIfNegative val="0"/>
          <c:cat>
            <c:strRef>
              <c:f>'[2.1 Race Shelter.xlsx]Race'!$B$1:$D$1</c:f>
              <c:strCache>
                <c:ptCount val="3"/>
                <c:pt idx="0">
                  <c:v>ACS</c:v>
                </c:pt>
                <c:pt idx="1">
                  <c:v>Decennial</c:v>
                </c:pt>
                <c:pt idx="2">
                  <c:v>HMIS*</c:v>
                </c:pt>
              </c:strCache>
            </c:strRef>
          </c:cat>
          <c:val>
            <c:numRef>
              <c:f>'[2.1 Race Shelter.xlsx]Race'!$B$3:$D$3</c:f>
              <c:numCache>
                <c:formatCode>0%</c:formatCode>
                <c:ptCount val="3"/>
                <c:pt idx="0">
                  <c:v>0.40600000000000003</c:v>
                </c:pt>
                <c:pt idx="1">
                  <c:v>0.40799999999999997</c:v>
                </c:pt>
                <c:pt idx="2">
                  <c:v>0.37</c:v>
                </c:pt>
              </c:numCache>
            </c:numRef>
          </c:val>
          <c:extLst xmlns:c16r2="http://schemas.microsoft.com/office/drawing/2015/06/chart">
            <c:ext xmlns:c16="http://schemas.microsoft.com/office/drawing/2014/chart" uri="{C3380CC4-5D6E-409C-BE32-E72D297353CC}">
              <c16:uniqueId val="{00000001-B8D1-4CCD-98DC-ADF9FA2EB49A}"/>
            </c:ext>
          </c:extLst>
        </c:ser>
        <c:ser>
          <c:idx val="2"/>
          <c:order val="2"/>
          <c:tx>
            <c:strRef>
              <c:f>'[2.1 Race Shelter.xlsx]Race'!$A$4</c:f>
              <c:strCache>
                <c:ptCount val="1"/>
                <c:pt idx="0">
                  <c:v>Asian</c:v>
                </c:pt>
              </c:strCache>
            </c:strRef>
          </c:tx>
          <c:spPr>
            <a:solidFill>
              <a:schemeClr val="accent3"/>
            </a:solidFill>
            <a:ln>
              <a:noFill/>
            </a:ln>
            <a:effectLst/>
          </c:spPr>
          <c:invertIfNegative val="0"/>
          <c:cat>
            <c:strRef>
              <c:f>'[2.1 Race Shelter.xlsx]Race'!$B$1:$D$1</c:f>
              <c:strCache>
                <c:ptCount val="3"/>
                <c:pt idx="0">
                  <c:v>ACS</c:v>
                </c:pt>
                <c:pt idx="1">
                  <c:v>Decennial</c:v>
                </c:pt>
                <c:pt idx="2">
                  <c:v>HMIS*</c:v>
                </c:pt>
              </c:strCache>
            </c:strRef>
          </c:cat>
          <c:val>
            <c:numRef>
              <c:f>'[2.1 Race Shelter.xlsx]Race'!$B$4:$D$4</c:f>
              <c:numCache>
                <c:formatCode>0%</c:formatCode>
                <c:ptCount val="3"/>
                <c:pt idx="0">
                  <c:v>1.7999999999999999E-2</c:v>
                </c:pt>
                <c:pt idx="1">
                  <c:v>1.9E-2</c:v>
                </c:pt>
                <c:pt idx="2">
                  <c:v>7.0000000000000001E-3</c:v>
                </c:pt>
              </c:numCache>
            </c:numRef>
          </c:val>
          <c:extLst xmlns:c16r2="http://schemas.microsoft.com/office/drawing/2015/06/chart">
            <c:ext xmlns:c16="http://schemas.microsoft.com/office/drawing/2014/chart" uri="{C3380CC4-5D6E-409C-BE32-E72D297353CC}">
              <c16:uniqueId val="{00000002-B8D1-4CCD-98DC-ADF9FA2EB49A}"/>
            </c:ext>
          </c:extLst>
        </c:ser>
        <c:ser>
          <c:idx val="3"/>
          <c:order val="3"/>
          <c:tx>
            <c:strRef>
              <c:f>'[2.1 Race Shelter.xlsx]Race'!$A$5</c:f>
              <c:strCache>
                <c:ptCount val="1"/>
                <c:pt idx="0">
                  <c:v>AI/PI</c:v>
                </c:pt>
              </c:strCache>
            </c:strRef>
          </c:tx>
          <c:spPr>
            <a:solidFill>
              <a:schemeClr val="accent4"/>
            </a:solidFill>
            <a:ln>
              <a:noFill/>
            </a:ln>
            <a:effectLst/>
          </c:spPr>
          <c:invertIfNegative val="0"/>
          <c:cat>
            <c:strRef>
              <c:f>'[2.1 Race Shelter.xlsx]Race'!$B$1:$D$1</c:f>
              <c:strCache>
                <c:ptCount val="3"/>
                <c:pt idx="0">
                  <c:v>ACS</c:v>
                </c:pt>
                <c:pt idx="1">
                  <c:v>Decennial</c:v>
                </c:pt>
                <c:pt idx="2">
                  <c:v>HMIS*</c:v>
                </c:pt>
              </c:strCache>
            </c:strRef>
          </c:cat>
          <c:val>
            <c:numRef>
              <c:f>'[2.1 Race Shelter.xlsx]Race'!$B$5:$D$5</c:f>
              <c:numCache>
                <c:formatCode>0%</c:formatCode>
                <c:ptCount val="3"/>
                <c:pt idx="0">
                  <c:v>3.2000000000000001E-2</c:v>
                </c:pt>
                <c:pt idx="1">
                  <c:v>0.03</c:v>
                </c:pt>
                <c:pt idx="2">
                  <c:v>3.7999999999999999E-2</c:v>
                </c:pt>
              </c:numCache>
            </c:numRef>
          </c:val>
          <c:extLst xmlns:c16r2="http://schemas.microsoft.com/office/drawing/2015/06/chart">
            <c:ext xmlns:c16="http://schemas.microsoft.com/office/drawing/2014/chart" uri="{C3380CC4-5D6E-409C-BE32-E72D297353CC}">
              <c16:uniqueId val="{00000003-B8D1-4CCD-98DC-ADF9FA2EB49A}"/>
            </c:ext>
          </c:extLst>
        </c:ser>
        <c:ser>
          <c:idx val="4"/>
          <c:order val="4"/>
          <c:tx>
            <c:strRef>
              <c:f>'[2.1 Race Shelter.xlsx]Race'!$A$6</c:f>
              <c:strCache>
                <c:ptCount val="1"/>
                <c:pt idx="0">
                  <c:v>American Indian/Alaska Native</c:v>
                </c:pt>
              </c:strCache>
            </c:strRef>
          </c:tx>
          <c:spPr>
            <a:solidFill>
              <a:schemeClr val="accent5"/>
            </a:solidFill>
            <a:ln>
              <a:noFill/>
            </a:ln>
            <a:effectLst/>
          </c:spPr>
          <c:invertIfNegative val="0"/>
          <c:cat>
            <c:strRef>
              <c:f>'[2.1 Race Shelter.xlsx]Race'!$B$1:$D$1</c:f>
              <c:strCache>
                <c:ptCount val="3"/>
                <c:pt idx="0">
                  <c:v>ACS</c:v>
                </c:pt>
                <c:pt idx="1">
                  <c:v>Decennial</c:v>
                </c:pt>
                <c:pt idx="2">
                  <c:v>HMIS*</c:v>
                </c:pt>
              </c:strCache>
            </c:strRef>
          </c:cat>
          <c:val>
            <c:numRef>
              <c:f>'[2.1 Race Shelter.xlsx]Race'!$B$6:$D$6</c:f>
            </c:numRef>
          </c:val>
          <c:extLst xmlns:c16r2="http://schemas.microsoft.com/office/drawing/2015/06/chart">
            <c:ext xmlns:c16="http://schemas.microsoft.com/office/drawing/2014/chart" uri="{C3380CC4-5D6E-409C-BE32-E72D297353CC}">
              <c16:uniqueId val="{00000004-B8D1-4CCD-98DC-ADF9FA2EB49A}"/>
            </c:ext>
          </c:extLst>
        </c:ser>
        <c:ser>
          <c:idx val="5"/>
          <c:order val="5"/>
          <c:tx>
            <c:strRef>
              <c:f>'[2.1 Race Shelter.xlsx]Race'!$A$7</c:f>
              <c:strCache>
                <c:ptCount val="1"/>
                <c:pt idx="0">
                  <c:v>       ACS</c:v>
                </c:pt>
              </c:strCache>
            </c:strRef>
          </c:tx>
          <c:spPr>
            <a:solidFill>
              <a:schemeClr val="accent6"/>
            </a:solidFill>
            <a:ln>
              <a:noFill/>
            </a:ln>
            <a:effectLst/>
          </c:spPr>
          <c:invertIfNegative val="0"/>
          <c:cat>
            <c:strRef>
              <c:f>'[2.1 Race Shelter.xlsx]Race'!$B$1:$D$1</c:f>
              <c:strCache>
                <c:ptCount val="3"/>
                <c:pt idx="0">
                  <c:v>ACS</c:v>
                </c:pt>
                <c:pt idx="1">
                  <c:v>Decennial</c:v>
                </c:pt>
                <c:pt idx="2">
                  <c:v>HMIS*</c:v>
                </c:pt>
              </c:strCache>
            </c:strRef>
          </c:cat>
          <c:val>
            <c:numRef>
              <c:f>'[2.1 Race Shelter.xlsx]Race'!$B$7:$D$7</c:f>
            </c:numRef>
          </c:val>
          <c:extLst xmlns:c16r2="http://schemas.microsoft.com/office/drawing/2015/06/chart">
            <c:ext xmlns:c16="http://schemas.microsoft.com/office/drawing/2014/chart" uri="{C3380CC4-5D6E-409C-BE32-E72D297353CC}">
              <c16:uniqueId val="{00000005-B8D1-4CCD-98DC-ADF9FA2EB49A}"/>
            </c:ext>
          </c:extLst>
        </c:ser>
        <c:ser>
          <c:idx val="6"/>
          <c:order val="6"/>
          <c:tx>
            <c:strRef>
              <c:f>'[2.1 Race Shelter.xlsx]Race'!$A$8</c:f>
              <c:strCache>
                <c:ptCount val="1"/>
                <c:pt idx="0">
                  <c:v>       Decennial</c:v>
                </c:pt>
              </c:strCache>
            </c:strRef>
          </c:tx>
          <c:spPr>
            <a:solidFill>
              <a:schemeClr val="accent1">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Shelter.xlsx]Race'!$B$8:$D$8</c:f>
            </c:numRef>
          </c:val>
          <c:extLst xmlns:c16r2="http://schemas.microsoft.com/office/drawing/2015/06/chart">
            <c:ext xmlns:c16="http://schemas.microsoft.com/office/drawing/2014/chart" uri="{C3380CC4-5D6E-409C-BE32-E72D297353CC}">
              <c16:uniqueId val="{00000006-B8D1-4CCD-98DC-ADF9FA2EB49A}"/>
            </c:ext>
          </c:extLst>
        </c:ser>
        <c:ser>
          <c:idx val="7"/>
          <c:order val="7"/>
          <c:tx>
            <c:strRef>
              <c:f>'[2.1 Race Shelter.xlsx]Race'!$A$9</c:f>
              <c:strCache>
                <c:ptCount val="1"/>
                <c:pt idx="0">
                  <c:v>       HMIS</c:v>
                </c:pt>
              </c:strCache>
            </c:strRef>
          </c:tx>
          <c:spPr>
            <a:solidFill>
              <a:schemeClr val="accent2">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Shelter.xlsx]Race'!$B$9:$D$9</c:f>
            </c:numRef>
          </c:val>
          <c:extLst xmlns:c16r2="http://schemas.microsoft.com/office/drawing/2015/06/chart">
            <c:ext xmlns:c16="http://schemas.microsoft.com/office/drawing/2014/chart" uri="{C3380CC4-5D6E-409C-BE32-E72D297353CC}">
              <c16:uniqueId val="{00000007-B8D1-4CCD-98DC-ADF9FA2EB49A}"/>
            </c:ext>
          </c:extLst>
        </c:ser>
        <c:ser>
          <c:idx val="8"/>
          <c:order val="8"/>
          <c:tx>
            <c:strRef>
              <c:f>'[2.1 Race Shelter.xlsx]Race'!$A$10</c:f>
              <c:strCache>
                <c:ptCount val="1"/>
                <c:pt idx="0">
                  <c:v>Native Hawaiian/Pacific Islander</c:v>
                </c:pt>
              </c:strCache>
            </c:strRef>
          </c:tx>
          <c:spPr>
            <a:solidFill>
              <a:schemeClr val="accent3">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Shelter.xlsx]Race'!$B$10:$D$10</c:f>
            </c:numRef>
          </c:val>
          <c:extLst xmlns:c16r2="http://schemas.microsoft.com/office/drawing/2015/06/chart">
            <c:ext xmlns:c16="http://schemas.microsoft.com/office/drawing/2014/chart" uri="{C3380CC4-5D6E-409C-BE32-E72D297353CC}">
              <c16:uniqueId val="{00000008-B8D1-4CCD-98DC-ADF9FA2EB49A}"/>
            </c:ext>
          </c:extLst>
        </c:ser>
        <c:ser>
          <c:idx val="9"/>
          <c:order val="9"/>
          <c:tx>
            <c:strRef>
              <c:f>'[2.1 Race Shelter.xlsx]Race'!$A$11</c:f>
              <c:strCache>
                <c:ptCount val="1"/>
                <c:pt idx="0">
                  <c:v>       ACS</c:v>
                </c:pt>
              </c:strCache>
            </c:strRef>
          </c:tx>
          <c:spPr>
            <a:solidFill>
              <a:schemeClr val="accent4">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Shelter.xlsx]Race'!$B$11:$D$11</c:f>
            </c:numRef>
          </c:val>
          <c:extLst xmlns:c16r2="http://schemas.microsoft.com/office/drawing/2015/06/chart">
            <c:ext xmlns:c16="http://schemas.microsoft.com/office/drawing/2014/chart" uri="{C3380CC4-5D6E-409C-BE32-E72D297353CC}">
              <c16:uniqueId val="{00000009-B8D1-4CCD-98DC-ADF9FA2EB49A}"/>
            </c:ext>
          </c:extLst>
        </c:ser>
        <c:ser>
          <c:idx val="10"/>
          <c:order val="10"/>
          <c:tx>
            <c:strRef>
              <c:f>'[2.1 Race Shelter.xlsx]Race'!$A$12</c:f>
              <c:strCache>
                <c:ptCount val="1"/>
                <c:pt idx="0">
                  <c:v>       Decennial</c:v>
                </c:pt>
              </c:strCache>
            </c:strRef>
          </c:tx>
          <c:spPr>
            <a:solidFill>
              <a:schemeClr val="accent5">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Shelter.xlsx]Race'!$B$12:$D$12</c:f>
            </c:numRef>
          </c:val>
          <c:extLst xmlns:c16r2="http://schemas.microsoft.com/office/drawing/2015/06/chart">
            <c:ext xmlns:c16="http://schemas.microsoft.com/office/drawing/2014/chart" uri="{C3380CC4-5D6E-409C-BE32-E72D297353CC}">
              <c16:uniqueId val="{0000000A-B8D1-4CCD-98DC-ADF9FA2EB49A}"/>
            </c:ext>
          </c:extLst>
        </c:ser>
        <c:ser>
          <c:idx val="11"/>
          <c:order val="11"/>
          <c:tx>
            <c:strRef>
              <c:f>'[2.1 Race Shelter.xlsx]Race'!$A$13</c:f>
              <c:strCache>
                <c:ptCount val="1"/>
                <c:pt idx="0">
                  <c:v>       HMIS</c:v>
                </c:pt>
              </c:strCache>
            </c:strRef>
          </c:tx>
          <c:spPr>
            <a:solidFill>
              <a:schemeClr val="accent6">
                <a:lumMod val="6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Shelter.xlsx]Race'!$B$13:$D$13</c:f>
            </c:numRef>
          </c:val>
          <c:extLst xmlns:c16r2="http://schemas.microsoft.com/office/drawing/2015/06/chart">
            <c:ext xmlns:c16="http://schemas.microsoft.com/office/drawing/2014/chart" uri="{C3380CC4-5D6E-409C-BE32-E72D297353CC}">
              <c16:uniqueId val="{0000000B-B8D1-4CCD-98DC-ADF9FA2EB49A}"/>
            </c:ext>
          </c:extLst>
        </c:ser>
        <c:ser>
          <c:idx val="12"/>
          <c:order val="12"/>
          <c:tx>
            <c:strRef>
              <c:f>'[2.1 Race Shelter.xlsx]Race'!$A$14</c:f>
              <c:strCache>
                <c:ptCount val="1"/>
                <c:pt idx="0">
                  <c:v>Other</c:v>
                </c:pt>
              </c:strCache>
            </c:strRef>
          </c:tx>
          <c:spPr>
            <a:solidFill>
              <a:schemeClr val="accent1">
                <a:lumMod val="80000"/>
                <a:lumOff val="2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Shelter.xlsx]Race'!$B$14:$D$14</c:f>
              <c:numCache>
                <c:formatCode>0%</c:formatCode>
                <c:ptCount val="3"/>
                <c:pt idx="0">
                  <c:v>7.3999999999999996E-2</c:v>
                </c:pt>
                <c:pt idx="1">
                  <c:v>5.0999999999999997E-2</c:v>
                </c:pt>
                <c:pt idx="2">
                  <c:v>0</c:v>
                </c:pt>
              </c:numCache>
            </c:numRef>
          </c:val>
          <c:extLst xmlns:c16r2="http://schemas.microsoft.com/office/drawing/2015/06/chart">
            <c:ext xmlns:c16="http://schemas.microsoft.com/office/drawing/2014/chart" uri="{C3380CC4-5D6E-409C-BE32-E72D297353CC}">
              <c16:uniqueId val="{0000000C-B8D1-4CCD-98DC-ADF9FA2EB49A}"/>
            </c:ext>
          </c:extLst>
        </c:ser>
        <c:ser>
          <c:idx val="13"/>
          <c:order val="13"/>
          <c:tx>
            <c:strRef>
              <c:f>'[2.1 Race Shelter.xlsx]Race'!$A$15</c:f>
              <c:strCache>
                <c:ptCount val="1"/>
                <c:pt idx="0">
                  <c:v>Multiple</c:v>
                </c:pt>
              </c:strCache>
            </c:strRef>
          </c:tx>
          <c:spPr>
            <a:solidFill>
              <a:schemeClr val="accent2">
                <a:lumMod val="80000"/>
                <a:lumOff val="20000"/>
              </a:schemeClr>
            </a:solidFill>
            <a:ln>
              <a:noFill/>
            </a:ln>
            <a:effectLst/>
          </c:spPr>
          <c:invertIfNegative val="0"/>
          <c:cat>
            <c:strRef>
              <c:f>'[2.1 Race Shelter.xlsx]Race'!$B$1:$D$1</c:f>
              <c:strCache>
                <c:ptCount val="3"/>
                <c:pt idx="0">
                  <c:v>ACS</c:v>
                </c:pt>
                <c:pt idx="1">
                  <c:v>Decennial</c:v>
                </c:pt>
                <c:pt idx="2">
                  <c:v>HMIS*</c:v>
                </c:pt>
              </c:strCache>
            </c:strRef>
          </c:cat>
          <c:val>
            <c:numRef>
              <c:f>'[2.1 Race Shelter.xlsx]Race'!$B$15:$D$15</c:f>
              <c:numCache>
                <c:formatCode>0%</c:formatCode>
                <c:ptCount val="3"/>
                <c:pt idx="0">
                  <c:v>0</c:v>
                </c:pt>
                <c:pt idx="1">
                  <c:v>4.3999999999999928E-2</c:v>
                </c:pt>
                <c:pt idx="2">
                  <c:v>7.1999999999999953E-2</c:v>
                </c:pt>
              </c:numCache>
            </c:numRef>
          </c:val>
          <c:extLst xmlns:c16r2="http://schemas.microsoft.com/office/drawing/2015/06/chart">
            <c:ext xmlns:c16="http://schemas.microsoft.com/office/drawing/2014/chart" uri="{C3380CC4-5D6E-409C-BE32-E72D297353CC}">
              <c16:uniqueId val="{0000000D-B8D1-4CCD-98DC-ADF9FA2EB49A}"/>
            </c:ext>
          </c:extLst>
        </c:ser>
        <c:dLbls>
          <c:showLegendKey val="0"/>
          <c:showVal val="0"/>
          <c:showCatName val="0"/>
          <c:showSerName val="0"/>
          <c:showPercent val="0"/>
          <c:showBubbleSize val="0"/>
        </c:dLbls>
        <c:gapWidth val="150"/>
        <c:overlap val="100"/>
        <c:axId val="948326688"/>
        <c:axId val="948329432"/>
      </c:barChart>
      <c:catAx>
        <c:axId val="94832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8329432"/>
        <c:crosses val="autoZero"/>
        <c:auto val="1"/>
        <c:lblAlgn val="ctr"/>
        <c:lblOffset val="100"/>
        <c:noMultiLvlLbl val="0"/>
      </c:catAx>
      <c:valAx>
        <c:axId val="94832943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832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Share Receiving</a:t>
            </a:r>
            <a:r>
              <a:rPr lang="en-US" sz="2000" baseline="0" dirty="0"/>
              <a:t> Any </a:t>
            </a:r>
            <a:r>
              <a:rPr lang="en-US" sz="2000" baseline="0" dirty="0" smtClean="0"/>
              <a:t>Benefits</a:t>
            </a:r>
          </a:p>
          <a:p>
            <a:pPr>
              <a:defRPr sz="2000"/>
            </a:pPr>
            <a:r>
              <a:rPr lang="en-US" sz="1600" baseline="0" dirty="0" smtClean="0"/>
              <a:t>(Ages 18-64 in 2010)</a:t>
            </a:r>
          </a:p>
        </c:rich>
      </c:tx>
      <c:layout>
        <c:manualLayout>
          <c:xMode val="edge"/>
          <c:yMode val="edge"/>
          <c:x val="0.31405432763604707"/>
          <c:y val="3.072397292419645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Ben!$A$3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Ben!$B$2:$L$2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Ben!$B$3:$L$3</c:f>
              <c:numCache>
                <c:formatCode>General</c:formatCode>
                <c:ptCount val="11"/>
                <c:pt idx="0">
                  <c:v>0.41710000000000003</c:v>
                </c:pt>
                <c:pt idx="1">
                  <c:v>0.67420000000000002</c:v>
                </c:pt>
                <c:pt idx="2">
                  <c:v>0.72050000000000003</c:v>
                </c:pt>
                <c:pt idx="3">
                  <c:v>0.81430000000000002</c:v>
                </c:pt>
                <c:pt idx="4">
                  <c:v>0.88780000000000003</c:v>
                </c:pt>
                <c:pt idx="5">
                  <c:v>0.86419999999999997</c:v>
                </c:pt>
                <c:pt idx="6">
                  <c:v>0.83940000000000003</c:v>
                </c:pt>
                <c:pt idx="7">
                  <c:v>0.82189999999999996</c:v>
                </c:pt>
                <c:pt idx="8">
                  <c:v>0.81630000000000003</c:v>
                </c:pt>
                <c:pt idx="9">
                  <c:v>0.79090000000000005</c:v>
                </c:pt>
                <c:pt idx="10">
                  <c:v>0.68700000000000006</c:v>
                </c:pt>
              </c:numCache>
            </c:numRef>
          </c:val>
          <c:smooth val="0"/>
          <c:extLst xmlns:c16r2="http://schemas.microsoft.com/office/drawing/2015/06/chart">
            <c:ext xmlns:c16="http://schemas.microsoft.com/office/drawing/2014/chart" uri="{C3380CC4-5D6E-409C-BE32-E72D297353CC}">
              <c16:uniqueId val="{00000000-CD56-469A-BBBF-D977A0578295}"/>
            </c:ext>
          </c:extLst>
        </c:ser>
        <c:ser>
          <c:idx val="1"/>
          <c:order val="1"/>
          <c:tx>
            <c:strRef>
              <c:f>Ben!$A$4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Ben!$B$2:$L$2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Ben!$B$4:$L$4</c:f>
              <c:numCache>
                <c:formatCode>General</c:formatCode>
                <c:ptCount val="11"/>
                <c:pt idx="0">
                  <c:v>0.49990000000000001</c:v>
                </c:pt>
                <c:pt idx="1">
                  <c:v>0.62370000000000003</c:v>
                </c:pt>
                <c:pt idx="2">
                  <c:v>0.67190000000000005</c:v>
                </c:pt>
                <c:pt idx="3">
                  <c:v>0.72819999999999996</c:v>
                </c:pt>
                <c:pt idx="4">
                  <c:v>0.78069999999999995</c:v>
                </c:pt>
                <c:pt idx="5">
                  <c:v>0.77780000000000005</c:v>
                </c:pt>
                <c:pt idx="6">
                  <c:v>0.77249999999999996</c:v>
                </c:pt>
                <c:pt idx="7">
                  <c:v>0.77610000000000001</c:v>
                </c:pt>
                <c:pt idx="8">
                  <c:v>0.78380000000000005</c:v>
                </c:pt>
                <c:pt idx="9">
                  <c:v>0.76729999999999998</c:v>
                </c:pt>
                <c:pt idx="10">
                  <c:v>0.67090000000000005</c:v>
                </c:pt>
              </c:numCache>
            </c:numRef>
          </c:val>
          <c:smooth val="0"/>
          <c:extLst xmlns:c16r2="http://schemas.microsoft.com/office/drawing/2015/06/chart">
            <c:ext xmlns:c16="http://schemas.microsoft.com/office/drawing/2014/chart" uri="{C3380CC4-5D6E-409C-BE32-E72D297353CC}">
              <c16:uniqueId val="{00000001-CD56-469A-BBBF-D977A0578295}"/>
            </c:ext>
          </c:extLst>
        </c:ser>
        <c:ser>
          <c:idx val="2"/>
          <c:order val="2"/>
          <c:tx>
            <c:strRef>
              <c:f>Ben!$A$5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Ben!$B$2:$L$2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Ben!$B$5:$L$5</c:f>
              <c:numCache>
                <c:formatCode>General</c:formatCode>
                <c:ptCount val="11"/>
                <c:pt idx="0">
                  <c:v>0.49109999999999998</c:v>
                </c:pt>
                <c:pt idx="1">
                  <c:v>0.62360000000000004</c:v>
                </c:pt>
                <c:pt idx="2">
                  <c:v>0.65200000000000002</c:v>
                </c:pt>
                <c:pt idx="3">
                  <c:v>0.68410000000000004</c:v>
                </c:pt>
                <c:pt idx="4">
                  <c:v>0.72640000000000005</c:v>
                </c:pt>
                <c:pt idx="5">
                  <c:v>0.73399999999999999</c:v>
                </c:pt>
                <c:pt idx="6">
                  <c:v>0.72230000000000005</c:v>
                </c:pt>
                <c:pt idx="7">
                  <c:v>0.71020000000000005</c:v>
                </c:pt>
                <c:pt idx="8">
                  <c:v>0.71199999999999997</c:v>
                </c:pt>
                <c:pt idx="9">
                  <c:v>0.68559999999999999</c:v>
                </c:pt>
                <c:pt idx="10">
                  <c:v>0.59460000000000002</c:v>
                </c:pt>
              </c:numCache>
            </c:numRef>
          </c:val>
          <c:smooth val="0"/>
          <c:extLst xmlns:c16r2="http://schemas.microsoft.com/office/drawing/2015/06/chart">
            <c:ext xmlns:c16="http://schemas.microsoft.com/office/drawing/2014/chart" uri="{C3380CC4-5D6E-409C-BE32-E72D297353CC}">
              <c16:uniqueId val="{00000002-CD56-469A-BBBF-D977A0578295}"/>
            </c:ext>
          </c:extLst>
        </c:ser>
        <c:dLbls>
          <c:showLegendKey val="0"/>
          <c:showVal val="0"/>
          <c:showCatName val="0"/>
          <c:showSerName val="0"/>
          <c:showPercent val="0"/>
          <c:showBubbleSize val="0"/>
        </c:dLbls>
        <c:marker val="1"/>
        <c:smooth val="0"/>
        <c:axId val="915095848"/>
        <c:axId val="915103688"/>
      </c:lineChart>
      <c:catAx>
        <c:axId val="91509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103688"/>
        <c:crosses val="autoZero"/>
        <c:auto val="1"/>
        <c:lblAlgn val="ctr"/>
        <c:lblOffset val="100"/>
        <c:noMultiLvlLbl val="0"/>
      </c:catAx>
      <c:valAx>
        <c:axId val="91510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095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Share With </a:t>
            </a:r>
            <a:r>
              <a:rPr lang="en-US" sz="2000" baseline="0" dirty="0" smtClean="0"/>
              <a:t>Any Earnings</a:t>
            </a:r>
          </a:p>
          <a:p>
            <a:pPr>
              <a:defRPr sz="2000"/>
            </a:pPr>
            <a:r>
              <a:rPr lang="en-US" sz="1600" i="0" baseline="0" dirty="0" smtClean="0"/>
              <a:t>(Ages 18-64 in 2010)</a:t>
            </a:r>
          </a:p>
        </c:rich>
      </c:tx>
      <c:layout>
        <c:manualLayout>
          <c:xMode val="edge"/>
          <c:yMode val="edge"/>
          <c:x val="0.34306963965952852"/>
          <c:y val="2.7332861351969588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886482939632541E-2"/>
          <c:y val="0.18247087199446649"/>
          <c:w val="0.89655796150481193"/>
          <c:h val="0.60782469080053181"/>
        </c:manualLayout>
      </c:layout>
      <c:lineChart>
        <c:grouping val="standard"/>
        <c:varyColors val="0"/>
        <c:ser>
          <c:idx val="0"/>
          <c:order val="0"/>
          <c:tx>
            <c:strRef>
              <c:f>Earn!$A$3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Earn!$B$2:$M$2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Earn!$B$3:$M$3</c:f>
              <c:numCache>
                <c:formatCode>General</c:formatCode>
                <c:ptCount val="12"/>
                <c:pt idx="0">
                  <c:v>0.63839999999999997</c:v>
                </c:pt>
                <c:pt idx="1">
                  <c:v>0.64539999999999997</c:v>
                </c:pt>
                <c:pt idx="2">
                  <c:v>0.68410000000000004</c:v>
                </c:pt>
                <c:pt idx="3">
                  <c:v>0.62350000000000005</c:v>
                </c:pt>
                <c:pt idx="4">
                  <c:v>0.55400000000000005</c:v>
                </c:pt>
                <c:pt idx="5">
                  <c:v>0.55779999999999996</c:v>
                </c:pt>
                <c:pt idx="6">
                  <c:v>0.54200000000000004</c:v>
                </c:pt>
                <c:pt idx="7">
                  <c:v>0.502</c:v>
                </c:pt>
                <c:pt idx="8">
                  <c:v>0.49299999999999999</c:v>
                </c:pt>
                <c:pt idx="9">
                  <c:v>0.48070000000000002</c:v>
                </c:pt>
                <c:pt idx="10">
                  <c:v>0.48159999999999997</c:v>
                </c:pt>
                <c:pt idx="11">
                  <c:v>0.48060000000000003</c:v>
                </c:pt>
              </c:numCache>
            </c:numRef>
          </c:val>
          <c:smooth val="0"/>
          <c:extLst xmlns:c16r2="http://schemas.microsoft.com/office/drawing/2015/06/chart">
            <c:ext xmlns:c16="http://schemas.microsoft.com/office/drawing/2014/chart" uri="{C3380CC4-5D6E-409C-BE32-E72D297353CC}">
              <c16:uniqueId val="{00000000-6848-4D71-9CF7-4476B29D61C4}"/>
            </c:ext>
          </c:extLst>
        </c:ser>
        <c:ser>
          <c:idx val="1"/>
          <c:order val="1"/>
          <c:tx>
            <c:strRef>
              <c:f>Earn!$A$4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Earn!$B$2:$M$2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Earn!$B$4:$M$4</c:f>
              <c:numCache>
                <c:formatCode>General</c:formatCode>
                <c:ptCount val="12"/>
                <c:pt idx="0">
                  <c:v>0.58289999999999997</c:v>
                </c:pt>
                <c:pt idx="1">
                  <c:v>0.58179999999999998</c:v>
                </c:pt>
                <c:pt idx="2">
                  <c:v>0.64929999999999999</c:v>
                </c:pt>
                <c:pt idx="3">
                  <c:v>0.54520000000000002</c:v>
                </c:pt>
                <c:pt idx="4">
                  <c:v>0.47789999999999999</c:v>
                </c:pt>
                <c:pt idx="5">
                  <c:v>0.44119999999999998</c:v>
                </c:pt>
                <c:pt idx="6">
                  <c:v>0.433</c:v>
                </c:pt>
                <c:pt idx="7">
                  <c:v>0.39660000000000001</c:v>
                </c:pt>
                <c:pt idx="8">
                  <c:v>0.39150000000000001</c:v>
                </c:pt>
                <c:pt idx="9">
                  <c:v>0.37609999999999999</c:v>
                </c:pt>
                <c:pt idx="10">
                  <c:v>0.37909999999999999</c:v>
                </c:pt>
                <c:pt idx="11">
                  <c:v>0.37759999999999999</c:v>
                </c:pt>
              </c:numCache>
            </c:numRef>
          </c:val>
          <c:smooth val="0"/>
          <c:extLst xmlns:c16r2="http://schemas.microsoft.com/office/drawing/2015/06/chart">
            <c:ext xmlns:c16="http://schemas.microsoft.com/office/drawing/2014/chart" uri="{C3380CC4-5D6E-409C-BE32-E72D297353CC}">
              <c16:uniqueId val="{00000001-6848-4D71-9CF7-4476B29D61C4}"/>
            </c:ext>
          </c:extLst>
        </c:ser>
        <c:ser>
          <c:idx val="2"/>
          <c:order val="2"/>
          <c:tx>
            <c:strRef>
              <c:f>Earn!$A$5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Earn!$B$2:$M$2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Earn!$B$5:$M$5</c:f>
              <c:numCache>
                <c:formatCode>General</c:formatCode>
                <c:ptCount val="12"/>
                <c:pt idx="0">
                  <c:v>0.67390000000000005</c:v>
                </c:pt>
                <c:pt idx="1">
                  <c:v>0.69130000000000003</c:v>
                </c:pt>
                <c:pt idx="2">
                  <c:v>0.76349999999999996</c:v>
                </c:pt>
                <c:pt idx="3">
                  <c:v>0.69350000000000001</c:v>
                </c:pt>
                <c:pt idx="4">
                  <c:v>0.65439999999999998</c:v>
                </c:pt>
                <c:pt idx="5">
                  <c:v>0.62090000000000001</c:v>
                </c:pt>
                <c:pt idx="6">
                  <c:v>0.63590000000000002</c:v>
                </c:pt>
                <c:pt idx="7">
                  <c:v>0.63419999999999999</c:v>
                </c:pt>
                <c:pt idx="8">
                  <c:v>0.63770000000000004</c:v>
                </c:pt>
                <c:pt idx="9">
                  <c:v>0.64029999999999998</c:v>
                </c:pt>
                <c:pt idx="10">
                  <c:v>0.64749999999999996</c:v>
                </c:pt>
                <c:pt idx="11">
                  <c:v>0.6411</c:v>
                </c:pt>
              </c:numCache>
            </c:numRef>
          </c:val>
          <c:smooth val="0"/>
          <c:extLst xmlns:c16r2="http://schemas.microsoft.com/office/drawing/2015/06/chart">
            <c:ext xmlns:c16="http://schemas.microsoft.com/office/drawing/2014/chart" uri="{C3380CC4-5D6E-409C-BE32-E72D297353CC}">
              <c16:uniqueId val="{00000002-6848-4D71-9CF7-4476B29D61C4}"/>
            </c:ext>
          </c:extLst>
        </c:ser>
        <c:dLbls>
          <c:showLegendKey val="0"/>
          <c:showVal val="0"/>
          <c:showCatName val="0"/>
          <c:showSerName val="0"/>
          <c:showPercent val="0"/>
          <c:showBubbleSize val="0"/>
        </c:dLbls>
        <c:marker val="1"/>
        <c:smooth val="0"/>
        <c:axId val="915100552"/>
        <c:axId val="915098592"/>
      </c:lineChart>
      <c:catAx>
        <c:axId val="91510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098592"/>
        <c:crosses val="autoZero"/>
        <c:auto val="1"/>
        <c:lblAlgn val="ctr"/>
        <c:lblOffset val="100"/>
        <c:noMultiLvlLbl val="0"/>
      </c:catAx>
      <c:valAx>
        <c:axId val="91509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100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Share Receiving Medicare Part A or </a:t>
            </a:r>
            <a:r>
              <a:rPr lang="en-US" sz="2000" dirty="0" smtClean="0"/>
              <a:t>B</a:t>
            </a:r>
          </a:p>
          <a:p>
            <a:pPr>
              <a:defRPr/>
            </a:pPr>
            <a:r>
              <a:rPr lang="en-US" sz="1600" dirty="0" smtClean="0"/>
              <a:t>(Ages</a:t>
            </a:r>
            <a:r>
              <a:rPr lang="en-US" sz="1600" baseline="0" dirty="0" smtClean="0"/>
              <a:t> 18-64 in 2010)</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Mcar!$A$3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Mcar!$B$2:$L$2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Mcar!$B$3:$L$3</c:f>
              <c:numCache>
                <c:formatCode>General</c:formatCode>
                <c:ptCount val="11"/>
                <c:pt idx="0">
                  <c:v>5.4760000000000003E-2</c:v>
                </c:pt>
                <c:pt idx="1">
                  <c:v>5.9330000000000001E-2</c:v>
                </c:pt>
                <c:pt idx="2">
                  <c:v>6.5040000000000001E-2</c:v>
                </c:pt>
                <c:pt idx="3">
                  <c:v>6.9540000000000005E-2</c:v>
                </c:pt>
                <c:pt idx="4">
                  <c:v>8.7840000000000001E-2</c:v>
                </c:pt>
                <c:pt idx="5">
                  <c:v>0.1145</c:v>
                </c:pt>
                <c:pt idx="6">
                  <c:v>0.14119999999999999</c:v>
                </c:pt>
                <c:pt idx="7">
                  <c:v>0.1653</c:v>
                </c:pt>
                <c:pt idx="8">
                  <c:v>0.1857</c:v>
                </c:pt>
                <c:pt idx="9">
                  <c:v>0.19950000000000001</c:v>
                </c:pt>
                <c:pt idx="10">
                  <c:v>0.21340000000000001</c:v>
                </c:pt>
              </c:numCache>
            </c:numRef>
          </c:val>
          <c:smooth val="0"/>
          <c:extLst xmlns:c16r2="http://schemas.microsoft.com/office/drawing/2015/06/chart">
            <c:ext xmlns:c16="http://schemas.microsoft.com/office/drawing/2014/chart" uri="{C3380CC4-5D6E-409C-BE32-E72D297353CC}">
              <c16:uniqueId val="{00000000-A208-45E4-B8E7-3AE8910F524D}"/>
            </c:ext>
          </c:extLst>
        </c:ser>
        <c:ser>
          <c:idx val="1"/>
          <c:order val="1"/>
          <c:tx>
            <c:strRef>
              <c:f>Mcar!$A$4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Mcar!$B$2:$L$2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Mcar!$B$4:$L$4</c:f>
              <c:numCache>
                <c:formatCode>General</c:formatCode>
                <c:ptCount val="11"/>
                <c:pt idx="0">
                  <c:v>0.1036</c:v>
                </c:pt>
                <c:pt idx="1">
                  <c:v>0.1118</c:v>
                </c:pt>
                <c:pt idx="2">
                  <c:v>0.12039999999999999</c:v>
                </c:pt>
                <c:pt idx="3">
                  <c:v>0.127</c:v>
                </c:pt>
                <c:pt idx="4">
                  <c:v>0.14799999999999999</c:v>
                </c:pt>
                <c:pt idx="5">
                  <c:v>0.1701</c:v>
                </c:pt>
                <c:pt idx="6">
                  <c:v>0.1915</c:v>
                </c:pt>
                <c:pt idx="7">
                  <c:v>0.21310000000000001</c:v>
                </c:pt>
                <c:pt idx="8">
                  <c:v>0.23300000000000001</c:v>
                </c:pt>
                <c:pt idx="9">
                  <c:v>0.24590000000000001</c:v>
                </c:pt>
                <c:pt idx="10">
                  <c:v>0.26140000000000002</c:v>
                </c:pt>
              </c:numCache>
            </c:numRef>
          </c:val>
          <c:smooth val="0"/>
          <c:extLst xmlns:c16r2="http://schemas.microsoft.com/office/drawing/2015/06/chart">
            <c:ext xmlns:c16="http://schemas.microsoft.com/office/drawing/2014/chart" uri="{C3380CC4-5D6E-409C-BE32-E72D297353CC}">
              <c16:uniqueId val="{00000001-A208-45E4-B8E7-3AE8910F524D}"/>
            </c:ext>
          </c:extLst>
        </c:ser>
        <c:ser>
          <c:idx val="2"/>
          <c:order val="2"/>
          <c:tx>
            <c:strRef>
              <c:f>Mcar!$A$5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Mcar!$B$2:$L$2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Mcar!$B$5:$L$5</c:f>
              <c:numCache>
                <c:formatCode>General</c:formatCode>
                <c:ptCount val="11"/>
                <c:pt idx="0">
                  <c:v>6.5089999999999995E-2</c:v>
                </c:pt>
                <c:pt idx="1">
                  <c:v>7.1660000000000001E-2</c:v>
                </c:pt>
                <c:pt idx="2">
                  <c:v>7.9280000000000003E-2</c:v>
                </c:pt>
                <c:pt idx="3">
                  <c:v>8.5389999999999994E-2</c:v>
                </c:pt>
                <c:pt idx="4">
                  <c:v>0.1042</c:v>
                </c:pt>
                <c:pt idx="5">
                  <c:v>0.1229</c:v>
                </c:pt>
                <c:pt idx="6">
                  <c:v>0.1396</c:v>
                </c:pt>
                <c:pt idx="7">
                  <c:v>0.15529999999999999</c:v>
                </c:pt>
                <c:pt idx="8">
                  <c:v>0.16869999999999999</c:v>
                </c:pt>
                <c:pt idx="9">
                  <c:v>0.1779</c:v>
                </c:pt>
                <c:pt idx="10">
                  <c:v>0.18820000000000001</c:v>
                </c:pt>
              </c:numCache>
            </c:numRef>
          </c:val>
          <c:smooth val="0"/>
          <c:extLst xmlns:c16r2="http://schemas.microsoft.com/office/drawing/2015/06/chart">
            <c:ext xmlns:c16="http://schemas.microsoft.com/office/drawing/2014/chart" uri="{C3380CC4-5D6E-409C-BE32-E72D297353CC}">
              <c16:uniqueId val="{00000002-A208-45E4-B8E7-3AE8910F524D}"/>
            </c:ext>
          </c:extLst>
        </c:ser>
        <c:dLbls>
          <c:showLegendKey val="0"/>
          <c:showVal val="0"/>
          <c:showCatName val="0"/>
          <c:showSerName val="0"/>
          <c:showPercent val="0"/>
          <c:showBubbleSize val="0"/>
        </c:dLbls>
        <c:marker val="1"/>
        <c:smooth val="0"/>
        <c:axId val="915102120"/>
        <c:axId val="915102512"/>
      </c:lineChart>
      <c:catAx>
        <c:axId val="91510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102512"/>
        <c:crosses val="autoZero"/>
        <c:auto val="1"/>
        <c:lblAlgn val="ctr"/>
        <c:lblOffset val="100"/>
        <c:noMultiLvlLbl val="0"/>
      </c:catAx>
      <c:valAx>
        <c:axId val="91510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10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Share Enrolled</a:t>
            </a:r>
            <a:r>
              <a:rPr lang="en-US" sz="2000" baseline="0" dirty="0"/>
              <a:t> in </a:t>
            </a:r>
            <a:r>
              <a:rPr lang="en-US" sz="2000" baseline="0" dirty="0" smtClean="0"/>
              <a:t>Medicaid</a:t>
            </a:r>
          </a:p>
          <a:p>
            <a:pPr>
              <a:defRPr sz="2000"/>
            </a:pPr>
            <a:r>
              <a:rPr lang="en-US" sz="1600" baseline="0" dirty="0" smtClean="0"/>
              <a:t>(Ages 18-64 in 2010)</a:t>
            </a:r>
            <a:endParaRPr lang="en-US" sz="16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Mcaid!$A$3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Mcaid!$B$2:$J$2</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Mcaid!$B$3:$J$3</c:f>
              <c:numCache>
                <c:formatCode>General</c:formatCode>
                <c:ptCount val="9"/>
                <c:pt idx="0">
                  <c:v>0.36299999999999999</c:v>
                </c:pt>
                <c:pt idx="1">
                  <c:v>0.37940000000000002</c:v>
                </c:pt>
                <c:pt idx="2">
                  <c:v>0.4239</c:v>
                </c:pt>
                <c:pt idx="3">
                  <c:v>0.48920000000000002</c:v>
                </c:pt>
                <c:pt idx="4">
                  <c:v>0.50760000000000005</c:v>
                </c:pt>
                <c:pt idx="5">
                  <c:v>0.50849999999999995</c:v>
                </c:pt>
                <c:pt idx="6">
                  <c:v>0.50619999999999998</c:v>
                </c:pt>
                <c:pt idx="7">
                  <c:v>0.56100000000000005</c:v>
                </c:pt>
                <c:pt idx="8">
                  <c:v>0.48409999999999997</c:v>
                </c:pt>
              </c:numCache>
            </c:numRef>
          </c:val>
          <c:smooth val="0"/>
          <c:extLst xmlns:c16r2="http://schemas.microsoft.com/office/drawing/2015/06/chart">
            <c:ext xmlns:c16="http://schemas.microsoft.com/office/drawing/2014/chart" uri="{C3380CC4-5D6E-409C-BE32-E72D297353CC}">
              <c16:uniqueId val="{00000000-EA12-43C7-86D5-03C36ABDF8F3}"/>
            </c:ext>
          </c:extLst>
        </c:ser>
        <c:ser>
          <c:idx val="1"/>
          <c:order val="1"/>
          <c:tx>
            <c:strRef>
              <c:f>Mcaid!$A$4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Mcaid!$B$2:$J$2</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Mcaid!$B$4:$J$4</c:f>
              <c:numCache>
                <c:formatCode>General</c:formatCode>
                <c:ptCount val="9"/>
                <c:pt idx="0">
                  <c:v>0.35759999999999997</c:v>
                </c:pt>
                <c:pt idx="1">
                  <c:v>0.37330000000000002</c:v>
                </c:pt>
                <c:pt idx="2">
                  <c:v>0.39739999999999998</c:v>
                </c:pt>
                <c:pt idx="3">
                  <c:v>0.43469999999999998</c:v>
                </c:pt>
                <c:pt idx="4">
                  <c:v>0.46010000000000001</c:v>
                </c:pt>
                <c:pt idx="5">
                  <c:v>0.47260000000000002</c:v>
                </c:pt>
                <c:pt idx="6">
                  <c:v>0.47420000000000001</c:v>
                </c:pt>
                <c:pt idx="7">
                  <c:v>0.54610000000000003</c:v>
                </c:pt>
                <c:pt idx="8">
                  <c:v>0.46239999999999998</c:v>
                </c:pt>
              </c:numCache>
            </c:numRef>
          </c:val>
          <c:smooth val="0"/>
          <c:extLst xmlns:c16r2="http://schemas.microsoft.com/office/drawing/2015/06/chart">
            <c:ext xmlns:c16="http://schemas.microsoft.com/office/drawing/2014/chart" uri="{C3380CC4-5D6E-409C-BE32-E72D297353CC}">
              <c16:uniqueId val="{00000001-EA12-43C7-86D5-03C36ABDF8F3}"/>
            </c:ext>
          </c:extLst>
        </c:ser>
        <c:ser>
          <c:idx val="2"/>
          <c:order val="2"/>
          <c:tx>
            <c:strRef>
              <c:f>Mcaid!$A$5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Mcaid!$B$2:$J$2</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Mcaid!$B$5:$J$5</c:f>
              <c:numCache>
                <c:formatCode>General</c:formatCode>
                <c:ptCount val="9"/>
                <c:pt idx="0">
                  <c:v>0.42349999999999999</c:v>
                </c:pt>
                <c:pt idx="1">
                  <c:v>0.43269999999999997</c:v>
                </c:pt>
                <c:pt idx="2">
                  <c:v>0.46110000000000001</c:v>
                </c:pt>
                <c:pt idx="3">
                  <c:v>0.47970000000000002</c:v>
                </c:pt>
                <c:pt idx="4">
                  <c:v>0.47970000000000002</c:v>
                </c:pt>
                <c:pt idx="5">
                  <c:v>0.46189999999999998</c:v>
                </c:pt>
                <c:pt idx="6">
                  <c:v>0.44979999999999998</c:v>
                </c:pt>
                <c:pt idx="7">
                  <c:v>0.46129999999999999</c:v>
                </c:pt>
                <c:pt idx="8">
                  <c:v>0.35139999999999999</c:v>
                </c:pt>
              </c:numCache>
            </c:numRef>
          </c:val>
          <c:smooth val="0"/>
          <c:extLst xmlns:c16r2="http://schemas.microsoft.com/office/drawing/2015/06/chart">
            <c:ext xmlns:c16="http://schemas.microsoft.com/office/drawing/2014/chart" uri="{C3380CC4-5D6E-409C-BE32-E72D297353CC}">
              <c16:uniqueId val="{00000002-EA12-43C7-86D5-03C36ABDF8F3}"/>
            </c:ext>
          </c:extLst>
        </c:ser>
        <c:dLbls>
          <c:showLegendKey val="0"/>
          <c:showVal val="0"/>
          <c:showCatName val="0"/>
          <c:showSerName val="0"/>
          <c:showPercent val="0"/>
          <c:showBubbleSize val="0"/>
        </c:dLbls>
        <c:marker val="1"/>
        <c:smooth val="0"/>
        <c:axId val="915091928"/>
        <c:axId val="915092320"/>
      </c:lineChart>
      <c:catAx>
        <c:axId val="91509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092320"/>
        <c:crosses val="autoZero"/>
        <c:auto val="1"/>
        <c:lblAlgn val="ctr"/>
        <c:lblOffset val="100"/>
        <c:noMultiLvlLbl val="0"/>
      </c:catAx>
      <c:valAx>
        <c:axId val="91509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091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Share</a:t>
            </a:r>
            <a:r>
              <a:rPr lang="en-US" sz="2000" baseline="0" dirty="0"/>
              <a:t> Receiving VA </a:t>
            </a:r>
            <a:r>
              <a:rPr lang="en-US" sz="2000" baseline="0" dirty="0" smtClean="0"/>
              <a:t>Benefits</a:t>
            </a:r>
          </a:p>
          <a:p>
            <a:pPr>
              <a:defRPr sz="2000"/>
            </a:pPr>
            <a:r>
              <a:rPr lang="en-US" sz="1600" baseline="0" dirty="0" smtClean="0"/>
              <a:t>(Ages 18-64 in 2010)</a:t>
            </a:r>
            <a:endParaRPr lang="en-US" sz="16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VA!$A$3</c:f>
              <c:strCache>
                <c:ptCount val="1"/>
                <c:pt idx="0">
                  <c:v>Sheltered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VA!$B$2:$I$2</c:f>
              <c:numCache>
                <c:formatCode>General</c:formatCode>
                <c:ptCount val="8"/>
                <c:pt idx="0">
                  <c:v>2007</c:v>
                </c:pt>
                <c:pt idx="1">
                  <c:v>2008</c:v>
                </c:pt>
                <c:pt idx="2">
                  <c:v>2009</c:v>
                </c:pt>
                <c:pt idx="3">
                  <c:v>2010</c:v>
                </c:pt>
                <c:pt idx="4">
                  <c:v>2011</c:v>
                </c:pt>
                <c:pt idx="5">
                  <c:v>2012</c:v>
                </c:pt>
                <c:pt idx="6">
                  <c:v>2013</c:v>
                </c:pt>
                <c:pt idx="7">
                  <c:v>2014</c:v>
                </c:pt>
              </c:numCache>
            </c:numRef>
          </c:cat>
          <c:val>
            <c:numRef>
              <c:f>VA!$B$3:$I$3</c:f>
              <c:numCache>
                <c:formatCode>General</c:formatCode>
                <c:ptCount val="8"/>
                <c:pt idx="0">
                  <c:v>1.651E-2</c:v>
                </c:pt>
                <c:pt idx="1">
                  <c:v>1.8710000000000001E-2</c:v>
                </c:pt>
                <c:pt idx="2">
                  <c:v>2.4539999999999999E-2</c:v>
                </c:pt>
                <c:pt idx="3">
                  <c:v>2.81E-2</c:v>
                </c:pt>
                <c:pt idx="4">
                  <c:v>3.039E-2</c:v>
                </c:pt>
                <c:pt idx="5">
                  <c:v>3.2190000000000003E-2</c:v>
                </c:pt>
                <c:pt idx="6">
                  <c:v>3.3570000000000003E-2</c:v>
                </c:pt>
                <c:pt idx="7">
                  <c:v>3.4810000000000001E-2</c:v>
                </c:pt>
              </c:numCache>
            </c:numRef>
          </c:val>
          <c:smooth val="0"/>
          <c:extLst xmlns:c16r2="http://schemas.microsoft.com/office/drawing/2015/06/chart">
            <c:ext xmlns:c16="http://schemas.microsoft.com/office/drawing/2014/chart" uri="{C3380CC4-5D6E-409C-BE32-E72D297353CC}">
              <c16:uniqueId val="{00000000-0723-46F2-B22A-F5728D2B5341}"/>
            </c:ext>
          </c:extLst>
        </c:ser>
        <c:ser>
          <c:idx val="1"/>
          <c:order val="1"/>
          <c:tx>
            <c:strRef>
              <c:f>VA!$A$4</c:f>
              <c:strCache>
                <c:ptCount val="1"/>
                <c:pt idx="0">
                  <c:v>Unsheltered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VA!$B$2:$I$2</c:f>
              <c:numCache>
                <c:formatCode>General</c:formatCode>
                <c:ptCount val="8"/>
                <c:pt idx="0">
                  <c:v>2007</c:v>
                </c:pt>
                <c:pt idx="1">
                  <c:v>2008</c:v>
                </c:pt>
                <c:pt idx="2">
                  <c:v>2009</c:v>
                </c:pt>
                <c:pt idx="3">
                  <c:v>2010</c:v>
                </c:pt>
                <c:pt idx="4">
                  <c:v>2011</c:v>
                </c:pt>
                <c:pt idx="5">
                  <c:v>2012</c:v>
                </c:pt>
                <c:pt idx="6">
                  <c:v>2013</c:v>
                </c:pt>
                <c:pt idx="7">
                  <c:v>2014</c:v>
                </c:pt>
              </c:numCache>
            </c:numRef>
          </c:cat>
          <c:val>
            <c:numRef>
              <c:f>VA!$B$4:$I$4</c:f>
              <c:numCache>
                <c:formatCode>General</c:formatCode>
                <c:ptCount val="8"/>
                <c:pt idx="0">
                  <c:v>1.7170000000000001E-2</c:v>
                </c:pt>
                <c:pt idx="1">
                  <c:v>1.8249999999999999E-2</c:v>
                </c:pt>
                <c:pt idx="2">
                  <c:v>2.0549999999999999E-2</c:v>
                </c:pt>
                <c:pt idx="3">
                  <c:v>2.2360000000000001E-2</c:v>
                </c:pt>
                <c:pt idx="4">
                  <c:v>2.3740000000000001E-2</c:v>
                </c:pt>
                <c:pt idx="5">
                  <c:v>2.5020000000000001E-2</c:v>
                </c:pt>
                <c:pt idx="6">
                  <c:v>2.622E-2</c:v>
                </c:pt>
                <c:pt idx="7">
                  <c:v>2.7230000000000001E-2</c:v>
                </c:pt>
              </c:numCache>
            </c:numRef>
          </c:val>
          <c:smooth val="0"/>
          <c:extLst xmlns:c16r2="http://schemas.microsoft.com/office/drawing/2015/06/chart">
            <c:ext xmlns:c16="http://schemas.microsoft.com/office/drawing/2014/chart" uri="{C3380CC4-5D6E-409C-BE32-E72D297353CC}">
              <c16:uniqueId val="{00000001-0723-46F2-B22A-F5728D2B5341}"/>
            </c:ext>
          </c:extLst>
        </c:ser>
        <c:ser>
          <c:idx val="2"/>
          <c:order val="2"/>
          <c:tx>
            <c:strRef>
              <c:f>VA!$A$5</c:f>
              <c:strCache>
                <c:ptCount val="1"/>
                <c:pt idx="0">
                  <c:v>Single Poor Adults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VA!$B$2:$I$2</c:f>
              <c:numCache>
                <c:formatCode>General</c:formatCode>
                <c:ptCount val="8"/>
                <c:pt idx="0">
                  <c:v>2007</c:v>
                </c:pt>
                <c:pt idx="1">
                  <c:v>2008</c:v>
                </c:pt>
                <c:pt idx="2">
                  <c:v>2009</c:v>
                </c:pt>
                <c:pt idx="3">
                  <c:v>2010</c:v>
                </c:pt>
                <c:pt idx="4">
                  <c:v>2011</c:v>
                </c:pt>
                <c:pt idx="5">
                  <c:v>2012</c:v>
                </c:pt>
                <c:pt idx="6">
                  <c:v>2013</c:v>
                </c:pt>
                <c:pt idx="7">
                  <c:v>2014</c:v>
                </c:pt>
              </c:numCache>
            </c:numRef>
          </c:cat>
          <c:val>
            <c:numRef>
              <c:f>VA!$B$5:$I$5</c:f>
              <c:numCache>
                <c:formatCode>General</c:formatCode>
                <c:ptCount val="8"/>
                <c:pt idx="0">
                  <c:v>5.6129999999999999E-3</c:v>
                </c:pt>
                <c:pt idx="1">
                  <c:v>6.2519999999999997E-3</c:v>
                </c:pt>
                <c:pt idx="2">
                  <c:v>7.1170000000000001E-3</c:v>
                </c:pt>
                <c:pt idx="3">
                  <c:v>7.7010000000000004E-3</c:v>
                </c:pt>
                <c:pt idx="4">
                  <c:v>8.1790000000000005E-3</c:v>
                </c:pt>
                <c:pt idx="5">
                  <c:v>8.626E-3</c:v>
                </c:pt>
                <c:pt idx="6">
                  <c:v>9.0270000000000003E-3</c:v>
                </c:pt>
                <c:pt idx="7">
                  <c:v>9.606E-3</c:v>
                </c:pt>
              </c:numCache>
            </c:numRef>
          </c:val>
          <c:smooth val="0"/>
          <c:extLst xmlns:c16r2="http://schemas.microsoft.com/office/drawing/2015/06/chart">
            <c:ext xmlns:c16="http://schemas.microsoft.com/office/drawing/2014/chart" uri="{C3380CC4-5D6E-409C-BE32-E72D297353CC}">
              <c16:uniqueId val="{00000002-0723-46F2-B22A-F5728D2B5341}"/>
            </c:ext>
          </c:extLst>
        </c:ser>
        <c:dLbls>
          <c:showLegendKey val="0"/>
          <c:showVal val="0"/>
          <c:showCatName val="0"/>
          <c:showSerName val="0"/>
          <c:showPercent val="0"/>
          <c:showBubbleSize val="0"/>
        </c:dLbls>
        <c:marker val="1"/>
        <c:smooth val="0"/>
        <c:axId val="915093104"/>
        <c:axId val="915097808"/>
      </c:lineChart>
      <c:catAx>
        <c:axId val="91509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5097808"/>
        <c:crosses val="autoZero"/>
        <c:auto val="1"/>
        <c:lblAlgn val="ctr"/>
        <c:lblOffset val="100"/>
        <c:noMultiLvlLbl val="0"/>
      </c:catAx>
      <c:valAx>
        <c:axId val="91509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509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3807" eaLnBrk="1" hangingPunct="1">
              <a:defRPr sz="1200">
                <a:latin typeface="Verdana" panose="020B0604030504040204" pitchFamily="34" charset="0"/>
                <a:ea typeface="+mn-ea"/>
              </a:defRPr>
            </a:lvl1pPr>
          </a:lstStyle>
          <a:p>
            <a:pPr>
              <a:defRPr/>
            </a:pPr>
            <a:endParaRPr lang="en-US" altLang="en-US"/>
          </a:p>
        </p:txBody>
      </p:sp>
      <p:sp>
        <p:nvSpPr>
          <p:cNvPr id="638979"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3807" eaLnBrk="1" hangingPunct="1">
              <a:defRPr sz="1200">
                <a:latin typeface="Verdana" panose="020B0604030504040204" pitchFamily="34" charset="0"/>
                <a:ea typeface="+mn-ea"/>
              </a:defRPr>
            </a:lvl1pPr>
          </a:lstStyle>
          <a:p>
            <a:pPr>
              <a:defRPr/>
            </a:pPr>
            <a:endParaRPr lang="en-US" altLang="en-US"/>
          </a:p>
        </p:txBody>
      </p:sp>
      <p:sp>
        <p:nvSpPr>
          <p:cNvPr id="638980"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3807" eaLnBrk="1" hangingPunct="1">
              <a:defRPr sz="1200">
                <a:latin typeface="Verdana" panose="020B0604030504040204" pitchFamily="34" charset="0"/>
                <a:ea typeface="+mn-ea"/>
              </a:defRPr>
            </a:lvl1pPr>
          </a:lstStyle>
          <a:p>
            <a:pPr>
              <a:defRPr/>
            </a:pPr>
            <a:endParaRPr lang="en-US" altLang="en-US"/>
          </a:p>
        </p:txBody>
      </p:sp>
      <p:sp>
        <p:nvSpPr>
          <p:cNvPr id="638981"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3807" eaLnBrk="1" hangingPunct="1">
              <a:defRPr sz="1200">
                <a:latin typeface="Verdana" panose="020B0604030504040204" pitchFamily="34" charset="0"/>
              </a:defRPr>
            </a:lvl1pPr>
          </a:lstStyle>
          <a:p>
            <a:pPr>
              <a:defRPr/>
            </a:pPr>
            <a:fld id="{7121C1EC-1690-4FA0-80B4-250DA372D101}" type="slidenum">
              <a:rPr lang="en-US" altLang="en-US"/>
              <a:pPr>
                <a:defRPr/>
              </a:pPr>
              <a:t>‹#›</a:t>
            </a:fld>
            <a:endParaRPr lang="en-US" altLang="en-US"/>
          </a:p>
        </p:txBody>
      </p:sp>
    </p:spTree>
    <p:extLst>
      <p:ext uri="{BB962C8B-B14F-4D97-AF65-F5344CB8AC3E}">
        <p14:creationId xmlns:p14="http://schemas.microsoft.com/office/powerpoint/2010/main" val="358973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3807" eaLnBrk="1" hangingPunct="1">
              <a:defRPr sz="1200">
                <a:latin typeface="Verdana" panose="020B0604030504040204" pitchFamily="34" charset="0"/>
                <a:ea typeface="+mn-ea"/>
              </a:defRPr>
            </a:lvl1pPr>
          </a:lstStyle>
          <a:p>
            <a:pPr>
              <a:defRPr/>
            </a:pPr>
            <a:endParaRPr lang="en-US" altLang="en-US"/>
          </a:p>
        </p:txBody>
      </p:sp>
      <p:sp>
        <p:nvSpPr>
          <p:cNvPr id="81923"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3807" eaLnBrk="1" hangingPunct="1">
              <a:defRPr sz="1200">
                <a:latin typeface="Verdana" panose="020B0604030504040204" pitchFamily="34" charset="0"/>
                <a:ea typeface="+mn-ea"/>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31838" y="4560888"/>
            <a:ext cx="5853112"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26"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3807" eaLnBrk="1" hangingPunct="1">
              <a:defRPr sz="1200">
                <a:latin typeface="Verdana" panose="020B0604030504040204" pitchFamily="34" charset="0"/>
                <a:ea typeface="+mn-ea"/>
              </a:defRPr>
            </a:lvl1pPr>
          </a:lstStyle>
          <a:p>
            <a:pPr>
              <a:defRPr/>
            </a:pPr>
            <a:endParaRPr lang="en-US" altLang="en-US"/>
          </a:p>
        </p:txBody>
      </p:sp>
      <p:sp>
        <p:nvSpPr>
          <p:cNvPr id="81927"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3807" eaLnBrk="1" hangingPunct="1">
              <a:defRPr sz="1200">
                <a:latin typeface="Verdana" panose="020B0604030504040204" pitchFamily="34" charset="0"/>
              </a:defRPr>
            </a:lvl1pPr>
          </a:lstStyle>
          <a:p>
            <a:pPr>
              <a:defRPr/>
            </a:pPr>
            <a:fld id="{80CDC77A-44D2-4220-8F15-AF2D42BC9543}" type="slidenum">
              <a:rPr lang="en-US" altLang="en-US"/>
              <a:pPr>
                <a:defRPr/>
              </a:pPr>
              <a:t>‹#›</a:t>
            </a:fld>
            <a:endParaRPr lang="en-US" altLang="en-US"/>
          </a:p>
        </p:txBody>
      </p:sp>
    </p:spTree>
    <p:extLst>
      <p:ext uri="{BB962C8B-B14F-4D97-AF65-F5344CB8AC3E}">
        <p14:creationId xmlns:p14="http://schemas.microsoft.com/office/powerpoint/2010/main" val="4130667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B67CE9-D15F-47DD-B7E5-70D4C9B741A4}" type="slidenum">
              <a:rPr lang="en-US" altLang="en-US" smtClean="0">
                <a:latin typeface="Verdana" panose="020B0604030504040204" pitchFamily="34" charset="0"/>
              </a:rPr>
              <a:pPr/>
              <a:t>1</a:t>
            </a:fld>
            <a:endParaRPr lang="en-US" altLang="en-US" smtClean="0">
              <a:latin typeface="Verdana" panose="020B0604030504040204" pitchFamily="34" charset="0"/>
            </a:endParaRPr>
          </a:p>
        </p:txBody>
      </p:sp>
      <p:sp>
        <p:nvSpPr>
          <p:cNvPr id="6147"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sz="3300" dirty="0">
              <a:latin typeface="Verdana" charset="0"/>
            </a:endParaRPr>
          </a:p>
        </p:txBody>
      </p:sp>
    </p:spTree>
    <p:extLst>
      <p:ext uri="{BB962C8B-B14F-4D97-AF65-F5344CB8AC3E}">
        <p14:creationId xmlns:p14="http://schemas.microsoft.com/office/powerpoint/2010/main" val="1963114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A57596-A1E3-4133-9732-3F4702C214EC}" type="slidenum">
              <a:rPr lang="en-US" altLang="en-US" smtClean="0">
                <a:latin typeface="Verdana" panose="020B0604030504040204" pitchFamily="34" charset="0"/>
              </a:rPr>
              <a:pPr/>
              <a:t>10</a:t>
            </a:fld>
            <a:endParaRPr lang="en-US" altLang="en-US" smtClean="0">
              <a:latin typeface="Verdana" panose="020B0604030504040204" pitchFamily="34" charset="0"/>
            </a:endParaRPr>
          </a:p>
        </p:txBody>
      </p:sp>
      <p:sp>
        <p:nvSpPr>
          <p:cNvPr id="24579"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243916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9B368C-B147-4D62-A3E7-52F008A36AD2}" type="slidenum">
              <a:rPr lang="en-US" altLang="en-US" smtClean="0">
                <a:latin typeface="Verdana" panose="020B0604030504040204" pitchFamily="34" charset="0"/>
              </a:rPr>
              <a:pPr/>
              <a:t>11</a:t>
            </a:fld>
            <a:endParaRPr lang="en-US" altLang="en-US" smtClean="0">
              <a:latin typeface="Verdana" panose="020B0604030504040204" pitchFamily="34" charset="0"/>
            </a:endParaRPr>
          </a:p>
        </p:txBody>
      </p:sp>
      <p:sp>
        <p:nvSpPr>
          <p:cNvPr id="26627"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r>
              <a:rPr lang="en-US" sz="3300" dirty="0">
                <a:latin typeface="Verdana" charset="0"/>
              </a:rPr>
              <a:t>Need to indicate all of these sources have weaknesses that reflect the difficulties of measuring the homeless.  Will need to lay out for each source.  We do in next slide under representativeness, but there are other issues such as HMIS and HUD PIT involves sampling and extrapolation.  Add more detail. </a:t>
            </a:r>
          </a:p>
        </p:txBody>
      </p:sp>
    </p:spTree>
    <p:extLst>
      <p:ext uri="{BB962C8B-B14F-4D97-AF65-F5344CB8AC3E}">
        <p14:creationId xmlns:p14="http://schemas.microsoft.com/office/powerpoint/2010/main" val="267398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A2DD23-2C7A-442B-86D4-2C17B00EE1C3}" type="slidenum">
              <a:rPr lang="en-US" altLang="en-US" smtClean="0">
                <a:latin typeface="Verdana" panose="020B0604030504040204" pitchFamily="34" charset="0"/>
              </a:rPr>
              <a:pPr/>
              <a:t>12</a:t>
            </a:fld>
            <a:endParaRPr lang="en-US" altLang="en-US" smtClean="0">
              <a:latin typeface="Verdana" panose="020B0604030504040204" pitchFamily="34" charset="0"/>
            </a:endParaRPr>
          </a:p>
        </p:txBody>
      </p:sp>
      <p:sp>
        <p:nvSpPr>
          <p:cNvPr id="28675"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324963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CB5990-4997-4DA5-BC31-5385EBA3971E}" type="slidenum">
              <a:rPr lang="en-US" altLang="en-US" smtClean="0">
                <a:latin typeface="Verdana" panose="020B0604030504040204" pitchFamily="34" charset="0"/>
              </a:rPr>
              <a:pPr/>
              <a:t>13</a:t>
            </a:fld>
            <a:endParaRPr lang="en-US" altLang="en-US" smtClean="0">
              <a:latin typeface="Verdana" panose="020B0604030504040204" pitchFamily="34" charset="0"/>
            </a:endParaRPr>
          </a:p>
        </p:txBody>
      </p:sp>
      <p:sp>
        <p:nvSpPr>
          <p:cNvPr id="30723"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37954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4F6572-B136-45BE-B4ED-6371E0A442DF}" type="slidenum">
              <a:rPr lang="en-US" altLang="en-US" smtClean="0">
                <a:latin typeface="Verdana" panose="020B0604030504040204" pitchFamily="34" charset="0"/>
              </a:rPr>
              <a:pPr/>
              <a:t>14</a:t>
            </a:fld>
            <a:endParaRPr lang="en-US" altLang="en-US" smtClean="0">
              <a:latin typeface="Verdana" panose="020B0604030504040204" pitchFamily="34" charset="0"/>
            </a:endParaRPr>
          </a:p>
        </p:txBody>
      </p:sp>
      <p:sp>
        <p:nvSpPr>
          <p:cNvPr id="3277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394785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Motivate this based on controversy and uncertainty about the number of homeless.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HMIS period-prevalence count of shelter homeless is about 2.5 times the PIT and 2010 Census, as expected</a:t>
            </a:r>
          </a:p>
          <a:p>
            <a:r>
              <a:rPr lang="en-US" altLang="en-US" sz="3300" smtClean="0">
                <a:ea typeface="ＭＳ Ｐゴシック" panose="020B0600070205080204" pitchFamily="34" charset="-128"/>
              </a:rPr>
              <a:t>ACS shelter homeless counts are approximately half of HUD PIT counts prior to 2010</a:t>
            </a:r>
          </a:p>
          <a:p>
            <a:r>
              <a:rPr lang="en-US" altLang="en-US" sz="3300" smtClean="0">
                <a:ea typeface="ＭＳ Ｐゴシック" panose="020B0600070205080204" pitchFamily="34" charset="-128"/>
              </a:rPr>
              <a:t>	From 2011-2016, ACS shelter homeless counts are approximately 70% of HUD PIT counts</a:t>
            </a:r>
          </a:p>
          <a:p>
            <a:r>
              <a:rPr lang="en-US" altLang="en-US" sz="3300" smtClean="0">
                <a:ea typeface="ＭＳ Ｐゴシック" panose="020B0600070205080204" pitchFamily="34" charset="-128"/>
              </a:rPr>
              <a:t>2010 Census sheltered homeless count is about half the PIT count that year</a:t>
            </a:r>
          </a:p>
          <a:p>
            <a:pPr lvl="1"/>
            <a:endParaRPr lang="en-US" altLang="en-US" sz="2900" smtClean="0">
              <a:ea typeface="ＭＳ Ｐゴシック" panose="020B0600070205080204" pitchFamily="34" charset="-128"/>
            </a:endParaRPr>
          </a:p>
          <a:p>
            <a:r>
              <a:rPr lang="en-US" altLang="en-US" sz="3300" smtClean="0">
                <a:ea typeface="ＭＳ Ｐゴシック" panose="020B0600070205080204" pitchFamily="34" charset="-128"/>
              </a:rPr>
              <a:t>American Community Survey 2006-2016</a:t>
            </a:r>
          </a:p>
          <a:p>
            <a:pPr lvl="1"/>
            <a:r>
              <a:rPr lang="en-US" altLang="en-US" sz="3300" smtClean="0">
                <a:ea typeface="ＭＳ Ｐゴシック" panose="020B0600070205080204" pitchFamily="34" charset="-128"/>
              </a:rPr>
              <a:t>Shelter homelessness increased discontinuously from 2010 to 2011, due to introduction of new imputation and weighting procedure</a:t>
            </a:r>
          </a:p>
          <a:p>
            <a:pPr lvl="1"/>
            <a:endParaRPr lang="en-US" altLang="en-US" sz="2900" smtClean="0">
              <a:ea typeface="ＭＳ Ｐゴシック" panose="020B0600070205080204" pitchFamily="34" charset="-128"/>
            </a:endParaRPr>
          </a:p>
        </p:txBody>
      </p:sp>
      <p:sp>
        <p:nvSpPr>
          <p:cNvPr id="3482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B032F4-1E71-4579-AE47-D10648D2E63D}" type="slidenum">
              <a:rPr lang="en-US" altLang="en-US" smtClean="0">
                <a:latin typeface="Verdana" panose="020B0604030504040204" pitchFamily="34" charset="0"/>
              </a:rPr>
              <a:pPr/>
              <a:t>15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97216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Motivate this based on controversy and uncertainty about the number of homeless.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HMIS period-prevalence count of shelter homeless is about 2.5 times the PIT and 2010 Census, as expected</a:t>
            </a:r>
          </a:p>
          <a:p>
            <a:r>
              <a:rPr lang="en-US" altLang="en-US" sz="3300" smtClean="0">
                <a:ea typeface="ＭＳ Ｐゴシック" panose="020B0600070205080204" pitchFamily="34" charset="-128"/>
              </a:rPr>
              <a:t>ACS shelter homeless counts are approximately half of HUD PIT counts prior to 2010</a:t>
            </a:r>
          </a:p>
          <a:p>
            <a:r>
              <a:rPr lang="en-US" altLang="en-US" sz="3300" smtClean="0">
                <a:ea typeface="ＭＳ Ｐゴシック" panose="020B0600070205080204" pitchFamily="34" charset="-128"/>
              </a:rPr>
              <a:t>	From 2011-2016, ACS shelter homeless counts are approximately 70% of HUD PIT counts</a:t>
            </a:r>
          </a:p>
          <a:p>
            <a:r>
              <a:rPr lang="en-US" altLang="en-US" sz="3300" smtClean="0">
                <a:ea typeface="ＭＳ Ｐゴシック" panose="020B0600070205080204" pitchFamily="34" charset="-128"/>
              </a:rPr>
              <a:t>2010 Census sheltered homeless count is about half the PIT count that year</a:t>
            </a:r>
          </a:p>
          <a:p>
            <a:pPr lvl="1"/>
            <a:endParaRPr lang="en-US" altLang="en-US" sz="2900" smtClean="0">
              <a:ea typeface="ＭＳ Ｐゴシック" panose="020B0600070205080204" pitchFamily="34" charset="-128"/>
            </a:endParaRPr>
          </a:p>
          <a:p>
            <a:r>
              <a:rPr lang="en-US" altLang="en-US" sz="3300" smtClean="0">
                <a:ea typeface="ＭＳ Ｐゴシック" panose="020B0600070205080204" pitchFamily="34" charset="-128"/>
              </a:rPr>
              <a:t>American Community Survey 2006-2016</a:t>
            </a:r>
          </a:p>
          <a:p>
            <a:pPr lvl="1"/>
            <a:r>
              <a:rPr lang="en-US" altLang="en-US" sz="3300" smtClean="0">
                <a:ea typeface="ＭＳ Ｐゴシック" panose="020B0600070205080204" pitchFamily="34" charset="-128"/>
              </a:rPr>
              <a:t>Shelter homelessness increased discontinuously from 2010 to 2011, due to introduction of new imputation and weighting procedure</a:t>
            </a:r>
          </a:p>
          <a:p>
            <a:pPr lvl="1"/>
            <a:endParaRPr lang="en-US" altLang="en-US" sz="2900" smtClean="0">
              <a:ea typeface="ＭＳ Ｐゴシック" panose="020B0600070205080204" pitchFamily="34" charset="-128"/>
            </a:endParaRPr>
          </a:p>
        </p:txBody>
      </p:sp>
      <p:sp>
        <p:nvSpPr>
          <p:cNvPr id="3686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92985A-65BC-4F02-83E6-B2D500BECF85}" type="slidenum">
              <a:rPr lang="en-US" altLang="en-US" smtClean="0">
                <a:latin typeface="Verdana" panose="020B0604030504040204" pitchFamily="34" charset="0"/>
              </a:rPr>
              <a:pPr/>
              <a:t>16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68987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Tempted to replace period-prevalent with interval</a:t>
            </a:r>
          </a:p>
        </p:txBody>
      </p:sp>
      <p:sp>
        <p:nvSpPr>
          <p:cNvPr id="3891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E3C16E-C8E3-4C18-9FC3-DF259CCDBCBF}" type="slidenum">
              <a:rPr lang="en-US" altLang="en-US" smtClean="0">
                <a:latin typeface="Verdana" panose="020B0604030504040204" pitchFamily="34" charset="0"/>
              </a:rPr>
              <a:pPr/>
              <a:t>17</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88515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Suspect that there is seasonality in shelter use, reason for PIT in January.  In practice this seasonality differs by city (really CoC); surprising given that have very similar climate.  Would like to check pattern for Chicago--we are working on data access.</a:t>
            </a:r>
          </a:p>
        </p:txBody>
      </p:sp>
      <p:sp>
        <p:nvSpPr>
          <p:cNvPr id="4096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C52368-4102-41D6-9EDF-436BBBC7EA60}" type="slidenum">
              <a:rPr lang="en-US" altLang="en-US" smtClean="0">
                <a:latin typeface="Verdana" panose="020B0604030504040204" pitchFamily="34" charset="0"/>
              </a:rPr>
              <a:pPr/>
              <a:t>18</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94053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Our initial comparisons of microdata between Decennial and HMIS for LA and Houston are puzzling.  We find much less overlap between the sources than we expected.</a:t>
            </a:r>
          </a:p>
        </p:txBody>
      </p:sp>
      <p:sp>
        <p:nvSpPr>
          <p:cNvPr id="4301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5EC164-F2F2-4DF0-A599-1F0C92BC5466}" type="slidenum">
              <a:rPr lang="en-US" altLang="en-US" smtClean="0">
                <a:latin typeface="Verdana" panose="020B0604030504040204" pitchFamily="34" charset="0"/>
              </a:rPr>
              <a:pPr/>
              <a:t>19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8067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Notes here.</a:t>
            </a:r>
          </a:p>
        </p:txBody>
      </p:sp>
      <p:sp>
        <p:nvSpPr>
          <p:cNvPr id="819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8AA2F5-695A-429D-8437-7DE2A1996950}" type="slidenum">
              <a:rPr lang="en-US" altLang="en-US" smtClean="0">
                <a:latin typeface="Verdana" panose="020B0604030504040204" pitchFamily="34" charset="0"/>
              </a:rPr>
              <a:pPr/>
              <a:t>2</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397830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Composition is pretty consistent</a:t>
            </a:r>
          </a:p>
        </p:txBody>
      </p:sp>
      <p:sp>
        <p:nvSpPr>
          <p:cNvPr id="4506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5DD013-9B9F-4237-A495-8AB7D61A7171}" type="slidenum">
              <a:rPr lang="en-US" altLang="en-US" smtClean="0">
                <a:latin typeface="Verdana" panose="020B0604030504040204" pitchFamily="34" charset="0"/>
              </a:rPr>
              <a:pPr/>
              <a:t>20</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43089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z="4100" smtClean="0">
                <a:ea typeface="ＭＳ Ｐゴシック" panose="020B0600070205080204" pitchFamily="34" charset="-128"/>
              </a:rPr>
              <a:t>Share Hispanic and male similar across data sources</a:t>
            </a:r>
          </a:p>
          <a:p>
            <a:r>
              <a:rPr lang="en-US" altLang="en-US" sz="4100" smtClean="0">
                <a:ea typeface="ＭＳ Ｐゴシック" panose="020B0600070205080204" pitchFamily="34" charset="-128"/>
              </a:rPr>
              <a:t>Sheltered homeless slightly younger in HMIS data</a:t>
            </a:r>
          </a:p>
        </p:txBody>
      </p:sp>
      <p:sp>
        <p:nvSpPr>
          <p:cNvPr id="4710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B7C32A-E398-41DA-802D-A7A9E4DECD7B}" type="slidenum">
              <a:rPr lang="en-US" altLang="en-US" smtClean="0">
                <a:latin typeface="Verdana" panose="020B0604030504040204" pitchFamily="34" charset="0"/>
              </a:rPr>
              <a:pPr/>
              <a:t>21</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18165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5018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CA45EE-F73D-4EE9-8320-610659FD17D3}" type="slidenum">
              <a:rPr lang="en-US" altLang="en-US" smtClean="0">
                <a:latin typeface="Verdana" panose="020B0604030504040204" pitchFamily="34" charset="0"/>
              </a:rPr>
              <a:pPr/>
              <a:t>23</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665233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Burt et. Al. only report means for ages 17+</a:t>
            </a:r>
          </a:p>
          <a:p>
            <a:r>
              <a:rPr lang="en-US" altLang="en-US" sz="3300" smtClean="0">
                <a:ea typeface="ＭＳ Ｐゴシック" panose="020B0600070205080204" pitchFamily="34" charset="-128"/>
              </a:rPr>
              <a:t>Race categories are white, non-Hispanic, black non-Hispanic, Hispanic, Native American, and other. I combine Hispanic and other to be “other” and report the share Hispanic separately in the line labeled Hispanic. </a:t>
            </a:r>
          </a:p>
        </p:txBody>
      </p:sp>
      <p:sp>
        <p:nvSpPr>
          <p:cNvPr id="5222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3CF0E1-6E22-496D-AC32-68776681B03F}" type="slidenum">
              <a:rPr lang="en-US" altLang="en-US" smtClean="0">
                <a:latin typeface="Verdana" panose="020B0604030504040204" pitchFamily="34" charset="0"/>
              </a:rPr>
              <a:pPr/>
              <a:t>24</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208227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The Economist says that 75% of LA homeless come from the surrounding area, and 70% of SF homeless lived in the city before becoming homeless.</a:t>
            </a:r>
          </a:p>
        </p:txBody>
      </p:sp>
      <p:sp>
        <p:nvSpPr>
          <p:cNvPr id="5427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0A7AA9-D16B-4EB1-8807-46AB65D03ED9}" type="slidenum">
              <a:rPr lang="en-US" altLang="en-US" smtClean="0">
                <a:latin typeface="Verdana" panose="020B0604030504040204" pitchFamily="34" charset="0"/>
              </a:rPr>
              <a:pPr/>
              <a:t>25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166135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55690" indent="-355690">
              <a:spcBef>
                <a:spcPct val="20000"/>
              </a:spcBef>
              <a:buClr>
                <a:srgbClr val="CC9900"/>
              </a:buClr>
              <a:buSzPct val="65000"/>
              <a:buFont typeface="Wingdings" panose="05000000000000000000" pitchFamily="2" charset="2"/>
              <a:buChar char="n"/>
              <a:defRPr/>
            </a:pPr>
            <a:r>
              <a:rPr lang="en-US" altLang="en-US" sz="4100" dirty="0">
                <a:solidFill>
                  <a:srgbClr val="000000"/>
                </a:solidFill>
                <a:latin typeface="Arial"/>
                <a:ea typeface="ＭＳ Ｐゴシック" panose="020B0600070205080204" pitchFamily="34" charset="-128"/>
              </a:rPr>
              <a:t>Educational attainment for the sheltered homeless is similar to that of poor housed adults</a:t>
            </a:r>
          </a:p>
          <a:p>
            <a:pPr>
              <a:defRPr/>
            </a:pPr>
            <a:endParaRPr lang="en-US" dirty="0"/>
          </a:p>
        </p:txBody>
      </p:sp>
      <p:sp>
        <p:nvSpPr>
          <p:cNvPr id="5632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3A66A0-CE96-48C6-B38F-C48D2C74C5AA}" type="slidenum">
              <a:rPr lang="en-US" altLang="en-US" smtClean="0">
                <a:latin typeface="Verdana" panose="020B0604030504040204" pitchFamily="34" charset="0"/>
              </a:rPr>
              <a:pPr/>
              <a:t>26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400521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In Burt et al., 39% of those 18+ report having mental health issues in the last 30 days.</a:t>
            </a:r>
          </a:p>
        </p:txBody>
      </p:sp>
      <p:sp>
        <p:nvSpPr>
          <p:cNvPr id="5837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9C7055-F3B8-46AD-87B9-DBFB2D3F1868}" type="slidenum">
              <a:rPr lang="en-US" altLang="en-US" smtClean="0">
                <a:latin typeface="Verdana" panose="020B0604030504040204" pitchFamily="34" charset="0"/>
              </a:rPr>
              <a:pPr/>
              <a:t>27</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158413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6144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EC4EB1-5616-41BB-B36F-E15A8EDFCDEA}" type="slidenum">
              <a:rPr lang="en-US" altLang="en-US" smtClean="0">
                <a:latin typeface="Verdana" panose="020B0604030504040204" pitchFamily="34" charset="0"/>
              </a:rPr>
              <a:pPr/>
              <a:t>29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62443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6349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56A1A1-857A-44CB-8243-06449D4275C9}" type="slidenum">
              <a:rPr lang="en-US" altLang="en-US" smtClean="0">
                <a:latin typeface="Verdana" panose="020B0604030504040204" pitchFamily="34" charset="0"/>
              </a:rPr>
              <a:pPr/>
              <a:t>30</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520973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We exclude TNSOLs from our analysis; low PIK rates and concerns about non-randomness of PIKing</a:t>
            </a:r>
          </a:p>
        </p:txBody>
      </p:sp>
      <p:sp>
        <p:nvSpPr>
          <p:cNvPr id="6554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55206D-D087-4E4E-BE6F-4C61B7A2BF3B}" type="slidenum">
              <a:rPr lang="en-US" altLang="en-US" smtClean="0">
                <a:latin typeface="Verdana" panose="020B0604030504040204" pitchFamily="34" charset="0"/>
              </a:rPr>
              <a:pPr/>
              <a:t>31</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77506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3</a:t>
            </a:fld>
            <a:endParaRPr lang="en-US" altLang="en-US" smtClean="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r>
              <a:rPr lang="en-US" sz="3300" dirty="0">
                <a:latin typeface="Verdana" charset="0"/>
              </a:rPr>
              <a:t>Official income and poverty statistics neglect one of the most deprived populations.  Official poverty reports either don’t mention the homeless or in the past six years say “Since the CPS is a household survey, people who are homeless and not living in shelters are not included in the sample.”  Which is misleading because it suggests that the sheltered homeless are adequately covered.</a:t>
            </a:r>
          </a:p>
          <a:p>
            <a:pPr lvl="1" eaLnBrk="1" hangingPunct="1">
              <a:defRPr/>
            </a:pPr>
            <a:r>
              <a:rPr lang="en-US" sz="3300" dirty="0">
                <a:latin typeface="Verdana" charset="0"/>
              </a:rPr>
              <a:t>Census 2018, p. 22</a:t>
            </a:r>
          </a:p>
        </p:txBody>
      </p:sp>
    </p:spTree>
    <p:extLst>
      <p:ext uri="{BB962C8B-B14F-4D97-AF65-F5344CB8AC3E}">
        <p14:creationId xmlns:p14="http://schemas.microsoft.com/office/powerpoint/2010/main" val="4185908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6758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5CDE7E-BFEF-4612-892D-CED729693750}" type="slidenum">
              <a:rPr lang="en-US" altLang="en-US" smtClean="0">
                <a:latin typeface="Verdana" panose="020B0604030504040204" pitchFamily="34" charset="0"/>
              </a:rPr>
              <a:pPr/>
              <a:t>32</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426546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List what the benefits are: SNAP, Medicaid (are the most important?)</a:t>
            </a:r>
          </a:p>
          <a:p>
            <a:r>
              <a:rPr lang="en-US" altLang="en-US" sz="3300" smtClean="0">
                <a:ea typeface="ＭＳ Ｐゴシック" panose="020B0600070205080204" pitchFamily="34" charset="-128"/>
              </a:rPr>
              <a:t>Benefits receipt rate is increase for all groups through great recession; earnings receipt rate is falling for all groups</a:t>
            </a:r>
          </a:p>
          <a:p>
            <a:r>
              <a:rPr lang="en-US" altLang="en-US" sz="3300" smtClean="0">
                <a:ea typeface="ＭＳ Ｐゴシック" panose="020B0600070205080204" pitchFamily="34" charset="-128"/>
              </a:rPr>
              <a:t>Homeless consistently have higher benefit receipt rates and lower earnings</a:t>
            </a:r>
          </a:p>
          <a:p>
            <a:r>
              <a:rPr lang="en-US" altLang="en-US" sz="3300" smtClean="0">
                <a:ea typeface="ＭＳ Ｐゴシック" panose="020B0600070205080204" pitchFamily="34" charset="-128"/>
              </a:rPr>
              <a:t>Unsheltered homeless have lower benefit receipt rates, despite lower income than shelter homeless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Note that tax rebate for 2007 led to much higher filing rate.</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Add age range 18-64 for all income and benefit receipt tables.</a:t>
            </a:r>
          </a:p>
        </p:txBody>
      </p:sp>
      <p:sp>
        <p:nvSpPr>
          <p:cNvPr id="6963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8F949A-9FE7-4038-9EF8-5EEF12BDFBEA}" type="slidenum">
              <a:rPr lang="en-US" altLang="en-US" smtClean="0">
                <a:latin typeface="Verdana" panose="020B0604030504040204" pitchFamily="34" charset="0"/>
              </a:rPr>
              <a:pPr/>
              <a:t>33</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086222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List what the benefits are: SNAP, Medicaid (are the most important?)</a:t>
            </a:r>
          </a:p>
          <a:p>
            <a:r>
              <a:rPr lang="en-US" altLang="en-US" sz="3300" smtClean="0">
                <a:ea typeface="ＭＳ Ｐゴシック" panose="020B0600070205080204" pitchFamily="34" charset="-128"/>
              </a:rPr>
              <a:t>Benefits receipt rate is increase for all groups through great recession; earnings receipt rate is falling for all groups</a:t>
            </a:r>
          </a:p>
          <a:p>
            <a:r>
              <a:rPr lang="en-US" altLang="en-US" sz="3300" smtClean="0">
                <a:ea typeface="ＭＳ Ｐゴシック" panose="020B0600070205080204" pitchFamily="34" charset="-128"/>
              </a:rPr>
              <a:t>Homeless consistently have higher benefit receipt rates and lower earnings</a:t>
            </a:r>
          </a:p>
          <a:p>
            <a:r>
              <a:rPr lang="en-US" altLang="en-US" sz="3300" smtClean="0">
                <a:ea typeface="ＭＳ Ｐゴシック" panose="020B0600070205080204" pitchFamily="34" charset="-128"/>
              </a:rPr>
              <a:t>Unsheltered homeless have lower benefit receipt rates, despite lower income than shelter homeless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Note that tax rebate for 2007 led to much higher filing rate.</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Add age range 18-64 for all income and benefit receipt tables.</a:t>
            </a:r>
          </a:p>
        </p:txBody>
      </p:sp>
      <p:sp>
        <p:nvSpPr>
          <p:cNvPr id="7168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7ED558-63B4-4F8F-838A-9D11511D8A34}" type="slidenum">
              <a:rPr lang="en-US" altLang="en-US" smtClean="0">
                <a:latin typeface="Verdana" panose="020B0604030504040204" pitchFamily="34" charset="0"/>
              </a:rPr>
              <a:pPr/>
              <a:t>34</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07073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Paints a picture of a materially very deprived group – even relative to single poor adults</a:t>
            </a:r>
          </a:p>
          <a:p>
            <a:r>
              <a:rPr lang="en-US" altLang="en-US" sz="3300" smtClean="0">
                <a:ea typeface="ＭＳ Ｐゴシック" panose="020B0600070205080204" pitchFamily="34" charset="-128"/>
              </a:rPr>
              <a:t>Median pretax income falls for all groups during Great Recession, but rebounds for single poor – not for homeless</a:t>
            </a:r>
          </a:p>
          <a:p>
            <a:r>
              <a:rPr lang="en-US" altLang="en-US" sz="3300" smtClean="0">
                <a:ea typeface="ＭＳ Ｐゴシック" panose="020B0600070205080204" pitchFamily="34" charset="-128"/>
              </a:rPr>
              <a:t>Lower for the unsheltered homeless</a:t>
            </a:r>
          </a:p>
        </p:txBody>
      </p:sp>
      <p:sp>
        <p:nvSpPr>
          <p:cNvPr id="7373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F186D7-A8AB-4A40-9A7F-6B56BB043E0F}" type="slidenum">
              <a:rPr lang="en-US" altLang="en-US" smtClean="0">
                <a:latin typeface="Verdana" panose="020B0604030504040204" pitchFamily="34" charset="0"/>
              </a:rPr>
              <a:pPr/>
              <a:t>35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753269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Paints a picture of a materially very deprived group – even relative to single poor adults</a:t>
            </a:r>
          </a:p>
          <a:p>
            <a:r>
              <a:rPr lang="en-US" altLang="en-US" sz="3300" smtClean="0">
                <a:ea typeface="ＭＳ Ｐゴシック" panose="020B0600070205080204" pitchFamily="34" charset="-128"/>
              </a:rPr>
              <a:t>Median pretax income falls for all groups during Great Recession, but rebounds for single poor – not for homeless</a:t>
            </a:r>
          </a:p>
          <a:p>
            <a:r>
              <a:rPr lang="en-US" altLang="en-US" sz="3300" smtClean="0">
                <a:ea typeface="ＭＳ Ｐゴシック" panose="020B0600070205080204" pitchFamily="34" charset="-128"/>
              </a:rPr>
              <a:t>Lower for the unsheltered homeless</a:t>
            </a:r>
          </a:p>
        </p:txBody>
      </p:sp>
      <p:sp>
        <p:nvSpPr>
          <p:cNvPr id="7578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7152CA-8699-4E41-A5C2-7C2BFE817D33}" type="slidenum">
              <a:rPr lang="en-US" altLang="en-US" smtClean="0">
                <a:latin typeface="Verdana" panose="020B0604030504040204" pitchFamily="34" charset="0"/>
              </a:rPr>
              <a:pPr/>
              <a:t>36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765128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7782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377AB7-4D80-464B-8FA2-46E696BCA20B}" type="slidenum">
              <a:rPr lang="en-US" altLang="en-US" smtClean="0">
                <a:latin typeface="Verdana" panose="020B0604030504040204" pitchFamily="34" charset="0"/>
              </a:rPr>
              <a:pPr/>
              <a:t>37</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785725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7987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CFAC87-5566-485F-80F4-B94ADFB756AF}" type="slidenum">
              <a:rPr lang="en-US" altLang="en-US" smtClean="0">
                <a:latin typeface="Verdana" panose="020B0604030504040204" pitchFamily="34" charset="0"/>
              </a:rPr>
              <a:pPr/>
              <a:t>38</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978539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highest for unsheltered – surprising given their benefit receipt rates are lower than sheltered</a:t>
            </a:r>
          </a:p>
          <a:p>
            <a:r>
              <a:rPr lang="en-US" altLang="en-US" sz="3300" smtClean="0">
                <a:ea typeface="ＭＳ Ｐゴシック" panose="020B0600070205080204" pitchFamily="34" charset="-128"/>
              </a:rPr>
              <a:t>High levels of Medicaid enrollment; similar to poor single adults</a:t>
            </a:r>
          </a:p>
          <a:p>
            <a:r>
              <a:rPr lang="en-US" altLang="en-US" sz="3300" smtClean="0">
                <a:ea typeface="ＭＳ Ｐゴシック" panose="020B0600070205080204" pitchFamily="34" charset="-128"/>
              </a:rPr>
              <a:t>Much higher rates of DI receipt in Medicare among unsheltered than sheltered</a:t>
            </a:r>
          </a:p>
          <a:p>
            <a:endParaRPr lang="en-US" altLang="en-US" sz="3300" smtClean="0">
              <a:ea typeface="ＭＳ Ｐゴシック" panose="020B0600070205080204" pitchFamily="34" charset="-128"/>
            </a:endParaRPr>
          </a:p>
        </p:txBody>
      </p:sp>
      <p:sp>
        <p:nvSpPr>
          <p:cNvPr id="8192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07CB37-D336-49A5-8B06-30E19AD802E5}" type="slidenum">
              <a:rPr lang="en-US" altLang="en-US" smtClean="0">
                <a:latin typeface="Verdana" panose="020B0604030504040204" pitchFamily="34" charset="0"/>
              </a:rPr>
              <a:pPr/>
              <a:t>39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038541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highest for unsheltered – surprising given their benefit receipt rates are lower than sheltered</a:t>
            </a:r>
          </a:p>
          <a:p>
            <a:r>
              <a:rPr lang="en-US" altLang="en-US" sz="3300" smtClean="0">
                <a:ea typeface="ＭＳ Ｐゴシック" panose="020B0600070205080204" pitchFamily="34" charset="-128"/>
              </a:rPr>
              <a:t>High levels of Medicaid enrollment; similar to poor single adults</a:t>
            </a:r>
          </a:p>
          <a:p>
            <a:r>
              <a:rPr lang="en-US" altLang="en-US" sz="3300" smtClean="0">
                <a:ea typeface="ＭＳ Ｐゴシック" panose="020B0600070205080204" pitchFamily="34" charset="-128"/>
              </a:rPr>
              <a:t>Much higher rates of DI receipt in Medicare among unsheltered than sheltered</a:t>
            </a:r>
          </a:p>
          <a:p>
            <a:endParaRPr lang="en-US" altLang="en-US" sz="3300" smtClean="0">
              <a:ea typeface="ＭＳ Ｐゴシック" panose="020B0600070205080204" pitchFamily="34" charset="-128"/>
            </a:endParaRPr>
          </a:p>
        </p:txBody>
      </p:sp>
      <p:sp>
        <p:nvSpPr>
          <p:cNvPr id="8397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B251B8-AFAE-4141-AC56-FFE226002B15}" type="slidenum">
              <a:rPr lang="en-US" altLang="en-US" smtClean="0">
                <a:latin typeface="Verdana" panose="020B0604030504040204" pitchFamily="34" charset="0"/>
              </a:rPr>
              <a:pPr/>
              <a:t>40</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719038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highest for unsheltered – surprising given their benefit receipt rates are lower than sheltered</a:t>
            </a:r>
          </a:p>
          <a:p>
            <a:r>
              <a:rPr lang="en-US" altLang="en-US" sz="3300" smtClean="0">
                <a:ea typeface="ＭＳ Ｐゴシック" panose="020B0600070205080204" pitchFamily="34" charset="-128"/>
              </a:rPr>
              <a:t>High levels of Medicaid enrollment; similar to poor single adults</a:t>
            </a:r>
          </a:p>
          <a:p>
            <a:r>
              <a:rPr lang="en-US" altLang="en-US" sz="3300" smtClean="0">
                <a:ea typeface="ＭＳ Ｐゴシック" panose="020B0600070205080204" pitchFamily="34" charset="-128"/>
              </a:rPr>
              <a:t>Much higher rates of DI receipt in Medicare among unsheltered than sheltered</a:t>
            </a:r>
          </a:p>
          <a:p>
            <a:endParaRPr lang="en-US" altLang="en-US" sz="3300" smtClean="0">
              <a:ea typeface="ＭＳ Ｐゴシック" panose="020B0600070205080204" pitchFamily="34" charset="-128"/>
            </a:endParaRPr>
          </a:p>
        </p:txBody>
      </p:sp>
      <p:sp>
        <p:nvSpPr>
          <p:cNvPr id="8602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145AE1-FC75-443A-8876-61CFEA6284B6}" type="slidenum">
              <a:rPr lang="en-US" altLang="en-US" smtClean="0">
                <a:latin typeface="Verdana" panose="020B0604030504040204" pitchFamily="34" charset="0"/>
              </a:rPr>
              <a:pPr/>
              <a:t>41</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02437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A89A72-FBDC-4422-9016-2C8E3F9331BF}" type="slidenum">
              <a:rPr lang="en-US" altLang="en-US" smtClean="0">
                <a:latin typeface="Verdana" panose="020B0604030504040204" pitchFamily="34" charset="0"/>
              </a:rPr>
              <a:pPr/>
              <a:t>4</a:t>
            </a:fld>
            <a:endParaRPr lang="en-US" altLang="en-US" smtClean="0">
              <a:latin typeface="Verdana" panose="020B0604030504040204" pitchFamily="34" charset="0"/>
            </a:endParaRPr>
          </a:p>
        </p:txBody>
      </p:sp>
      <p:sp>
        <p:nvSpPr>
          <p:cNvPr id="122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r>
              <a:rPr lang="en-US" sz="3300" dirty="0">
                <a:latin typeface="Verdana" charset="0"/>
              </a:rPr>
              <a:t>Conjecture and dispute about the size of the homeless population.  We should find wildly different estimates from some sources.  There is a lot of interest in knowing how many people don’t have a place to sleep.</a:t>
            </a:r>
          </a:p>
        </p:txBody>
      </p:sp>
    </p:spTree>
    <p:extLst>
      <p:ext uri="{BB962C8B-B14F-4D97-AF65-F5344CB8AC3E}">
        <p14:creationId xmlns:p14="http://schemas.microsoft.com/office/powerpoint/2010/main" val="1960747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highest for unsheltered – surprising given their benefit receipt rates are lower than sheltered</a:t>
            </a:r>
          </a:p>
          <a:p>
            <a:r>
              <a:rPr lang="en-US" altLang="en-US" sz="3300" smtClean="0">
                <a:ea typeface="ＭＳ Ｐゴシック" panose="020B0600070205080204" pitchFamily="34" charset="-128"/>
              </a:rPr>
              <a:t>High levels of Medicaid enrollment; similar to poor single adults</a:t>
            </a:r>
          </a:p>
          <a:p>
            <a:r>
              <a:rPr lang="en-US" altLang="en-US" sz="3300" smtClean="0">
                <a:ea typeface="ＭＳ Ｐゴシック" panose="020B0600070205080204" pitchFamily="34" charset="-128"/>
              </a:rPr>
              <a:t>Much higher rates of DI receipt in Medicare among unsheltered than sheltered</a:t>
            </a:r>
          </a:p>
          <a:p>
            <a:endParaRPr lang="en-US" altLang="en-US" sz="3300" smtClean="0">
              <a:ea typeface="ＭＳ Ｐゴシック" panose="020B0600070205080204" pitchFamily="34" charset="-128"/>
            </a:endParaRPr>
          </a:p>
        </p:txBody>
      </p:sp>
      <p:sp>
        <p:nvSpPr>
          <p:cNvPr id="8806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71FAFC-2CC4-4FCB-A6BF-45A9FD242B4A}" type="slidenum">
              <a:rPr lang="en-US" altLang="en-US" smtClean="0">
                <a:latin typeface="Verdana" panose="020B0604030504040204" pitchFamily="34" charset="0"/>
              </a:rPr>
              <a:pPr/>
              <a:t>42</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52626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highest for unsheltered – surprising given their benefit receipt rates are lower than sheltered</a:t>
            </a:r>
          </a:p>
          <a:p>
            <a:r>
              <a:rPr lang="en-US" altLang="en-US" sz="3300" smtClean="0">
                <a:ea typeface="ＭＳ Ｐゴシック" panose="020B0600070205080204" pitchFamily="34" charset="-128"/>
              </a:rPr>
              <a:t>High levels of Medicaid enrollment; similar to poor single adults</a:t>
            </a:r>
          </a:p>
          <a:p>
            <a:r>
              <a:rPr lang="en-US" altLang="en-US" sz="3300" smtClean="0">
                <a:ea typeface="ＭＳ Ｐゴシック" panose="020B0600070205080204" pitchFamily="34" charset="-128"/>
              </a:rPr>
              <a:t>Much higher rates of DI receipt in Medicare among unsheltered than sheltered</a:t>
            </a:r>
          </a:p>
          <a:p>
            <a:endParaRPr lang="en-US" altLang="en-US" sz="3300" smtClean="0">
              <a:ea typeface="ＭＳ Ｐゴシック" panose="020B0600070205080204" pitchFamily="34" charset="-128"/>
            </a:endParaRPr>
          </a:p>
        </p:txBody>
      </p:sp>
      <p:sp>
        <p:nvSpPr>
          <p:cNvPr id="9011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FF573D-3437-4D37-B471-F999798D12FD}" type="slidenum">
              <a:rPr lang="en-US" altLang="en-US" smtClean="0">
                <a:latin typeface="Verdana" panose="020B0604030504040204" pitchFamily="34" charset="0"/>
              </a:rPr>
              <a:pPr/>
              <a:t>43</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525405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Self-reported SNAP receipt rate and employment rates lower than what we see in the admin data shortly</a:t>
            </a:r>
          </a:p>
        </p:txBody>
      </p:sp>
      <p:sp>
        <p:nvSpPr>
          <p:cNvPr id="9216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5978E2-09B1-40A2-BA00-CAA13AA54C94}" type="slidenum">
              <a:rPr lang="en-US" altLang="en-US" smtClean="0">
                <a:latin typeface="Verdana" panose="020B0604030504040204" pitchFamily="34" charset="0"/>
              </a:rPr>
              <a:pPr/>
              <a:t>44</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232902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Females have highest pretax income and pretax income, in-kind transfers; may reflect family structure</a:t>
            </a:r>
          </a:p>
          <a:p>
            <a:r>
              <a:rPr lang="en-US" altLang="en-US" sz="3300" smtClean="0">
                <a:ea typeface="ＭＳ Ｐゴシック" panose="020B0600070205080204" pitchFamily="34" charset="-128"/>
              </a:rPr>
              <a:t>Whites have lower income than blacks; perhaps consistent with a model of homelessness where the material well-being of one’s friend and family network insulates from homelessness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Need to have slide with results on differences between blacks and whites (maybe males and females) in outcomes like income and mortality </a:t>
            </a:r>
          </a:p>
        </p:txBody>
      </p:sp>
      <p:sp>
        <p:nvSpPr>
          <p:cNvPr id="9421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018E6E-714E-4B3F-9CD9-F8B559A2CFC0}" type="slidenum">
              <a:rPr lang="en-US" altLang="en-US" smtClean="0">
                <a:latin typeface="Verdana" panose="020B0604030504040204" pitchFamily="34" charset="0"/>
              </a:rPr>
              <a:pPr/>
              <a:t>45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306288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Females have highest pretax income and pretax income, in-kind transfers; may reflect family structure</a:t>
            </a:r>
          </a:p>
          <a:p>
            <a:r>
              <a:rPr lang="en-US" altLang="en-US" sz="3300" smtClean="0">
                <a:ea typeface="ＭＳ Ｐゴシック" panose="020B0600070205080204" pitchFamily="34" charset="-128"/>
              </a:rPr>
              <a:t>Whites have lower income than blacks; perhaps consistent with a model of homelessness where the material well-being of one’s friend and family network insulates from homelessness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Need to have slide with results on differences between blacks and whites (maybe males and females) in outcomes like income and mortality </a:t>
            </a:r>
          </a:p>
        </p:txBody>
      </p:sp>
      <p:sp>
        <p:nvSpPr>
          <p:cNvPr id="9626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607C01-57A5-4E22-80BB-126BDCCDB309}" type="slidenum">
              <a:rPr lang="en-US" altLang="en-US" smtClean="0">
                <a:latin typeface="Verdana" panose="020B0604030504040204" pitchFamily="34" charset="0"/>
              </a:rPr>
              <a:pPr/>
              <a:t>46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138007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Share with earnings and benefit receipt consistent throughout groups; slightly higher for women than men, for blacks than whites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Suggests differences in length of homelessness or extent of work or benefit receipt?</a:t>
            </a:r>
          </a:p>
        </p:txBody>
      </p:sp>
      <p:sp>
        <p:nvSpPr>
          <p:cNvPr id="9830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2F18B5-969C-44E1-8491-3131808F4163}" type="slidenum">
              <a:rPr lang="en-US" altLang="en-US" smtClean="0">
                <a:latin typeface="Verdana" panose="020B0604030504040204" pitchFamily="34" charset="0"/>
              </a:rPr>
              <a:pPr/>
              <a:t>47</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402433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SNAP receipt rates fairly consistent by gender and race; VA benefits low for females, as expected</a:t>
            </a:r>
          </a:p>
          <a:p>
            <a:r>
              <a:rPr lang="en-US" altLang="en-US" sz="3300" smtClean="0">
                <a:ea typeface="ＭＳ Ｐゴシック" panose="020B0600070205080204" pitchFamily="34" charset="-128"/>
              </a:rPr>
              <a:t>Housing benefits highest for females – again, may reflect family structure</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Should know a bit more about rules for getting into housing; </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We should have characteristics of homeless by gender;  Alexa could work on this week</a:t>
            </a:r>
          </a:p>
        </p:txBody>
      </p:sp>
      <p:sp>
        <p:nvSpPr>
          <p:cNvPr id="10035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4B982A-28AC-4668-98FD-D299BF2FBE26}" type="slidenum">
              <a:rPr lang="en-US" altLang="en-US" smtClean="0">
                <a:latin typeface="Verdana" panose="020B0604030504040204" pitchFamily="34" charset="0"/>
              </a:rPr>
              <a:pPr/>
              <a:t>48</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663567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Medicare enrollment rates consistent; Medicaid slightly higher for females</a:t>
            </a:r>
          </a:p>
        </p:txBody>
      </p:sp>
      <p:sp>
        <p:nvSpPr>
          <p:cNvPr id="10240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2DE871-7426-41E2-880E-FB97E85FB97A}" type="slidenum">
              <a:rPr lang="en-US" altLang="en-US" smtClean="0">
                <a:latin typeface="Verdana" panose="020B0604030504040204" pitchFamily="34" charset="0"/>
              </a:rPr>
              <a:pPr/>
              <a:t>49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376473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p:txBody>
          <a:bodyPr/>
          <a:lstStyle/>
          <a:p>
            <a:pPr marL="355690" indent="-355690">
              <a:spcBef>
                <a:spcPct val="20000"/>
              </a:spcBef>
              <a:buClr>
                <a:srgbClr val="CC9900"/>
              </a:buClr>
              <a:buSzPct val="65000"/>
              <a:buFont typeface="Wingdings" panose="05000000000000000000" pitchFamily="2" charset="2"/>
              <a:buChar char="n"/>
              <a:defRPr/>
            </a:pPr>
            <a:r>
              <a:rPr lang="en-US" altLang="en-US" sz="4100" dirty="0">
                <a:solidFill>
                  <a:srgbClr val="000000"/>
                </a:solidFill>
                <a:latin typeface="Arial"/>
                <a:ea typeface="ＭＳ Ｐゴシック" panose="020B0600070205080204" pitchFamily="34" charset="-128"/>
              </a:rPr>
              <a:t>year when homeless worse, but not pronounced</a:t>
            </a:r>
          </a:p>
          <a:p>
            <a:pPr>
              <a:defRPr/>
            </a:pPr>
            <a:r>
              <a:rPr lang="en-US" altLang="en-US" sz="4100" dirty="0">
                <a:ea typeface="ＭＳ Ｐゴシック" panose="020B0600070205080204" pitchFamily="34" charset="-128"/>
              </a:rPr>
              <a:t>Higher program receipt by sheltered was noted by Nan Roman—is it in the literature somewhere?  It may be worth mentioning the story that those in shelters get connected to services by those who run the shelters.  Could be heterogeneity as well as referrals.  </a:t>
            </a:r>
          </a:p>
        </p:txBody>
      </p:sp>
      <p:sp>
        <p:nvSpPr>
          <p:cNvPr id="10445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B43C8-ABB9-43BD-B7AE-AB726B48081F}" type="slidenum">
              <a:rPr lang="en-US" altLang="en-US" smtClean="0">
                <a:solidFill>
                  <a:srgbClr val="000000"/>
                </a:solidFill>
                <a:latin typeface="Verdana" panose="020B0604030504040204" pitchFamily="34" charset="0"/>
              </a:rPr>
              <a:pPr/>
              <a:t>50</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440142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Blacks are overrepresented among those experiencing homelessness</a:t>
            </a:r>
          </a:p>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Veterans are disproportionately represented</a:t>
            </a:r>
          </a:p>
          <a:p>
            <a:pPr marL="693738" lvl="1" indent="-336550">
              <a:spcBef>
                <a:spcPct val="20000"/>
              </a:spcBef>
              <a:buClr>
                <a:srgbClr val="3B812F"/>
              </a:buClr>
              <a:buSzPct val="60000"/>
              <a:buFont typeface="Wingdings" panose="05000000000000000000" pitchFamily="2" charset="2"/>
              <a:buChar char="q"/>
            </a:pPr>
            <a:endParaRPr lang="en-US" altLang="en-US" sz="4100" smtClean="0">
              <a:solidFill>
                <a:srgbClr val="000000"/>
              </a:solidFill>
              <a:latin typeface="Arial" panose="020B0604020202020204" pitchFamily="34" charset="0"/>
              <a:ea typeface="ＭＳ Ｐゴシック" panose="020B0600070205080204" pitchFamily="34" charset="-128"/>
            </a:endParaRPr>
          </a:p>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Hispanics are underrepresented relative to the broader poor population </a:t>
            </a:r>
          </a:p>
        </p:txBody>
      </p:sp>
      <p:sp>
        <p:nvSpPr>
          <p:cNvPr id="10650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E57A3A-2C30-41BA-B603-9C79267D813E}" type="slidenum">
              <a:rPr lang="en-US" altLang="en-US" smtClean="0">
                <a:solidFill>
                  <a:srgbClr val="000000"/>
                </a:solidFill>
                <a:latin typeface="Verdana" panose="020B0604030504040204" pitchFamily="34" charset="0"/>
              </a:rPr>
              <a:pPr/>
              <a:t>51</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421209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sz="3300" i="1" smtClean="0">
                <a:ea typeface="ＭＳ Ｐゴシック" panose="020B0600070205080204" pitchFamily="34" charset="-128"/>
              </a:rPr>
              <a:t>Doubling up</a:t>
            </a:r>
            <a:r>
              <a:rPr lang="en-US" altLang="en-US" sz="3300" smtClean="0">
                <a:ea typeface="ＭＳ Ｐゴシック" panose="020B0600070205080204" pitchFamily="34" charset="-128"/>
              </a:rPr>
              <a:t> refers to two or more adults or families residing in the same housing unit, which has been an increasing trend in the United States in recent decades. Sometimes these individuals are considered homeless,  e.g. if they involuntarily left their last residence</a:t>
            </a:r>
          </a:p>
        </p:txBody>
      </p:sp>
      <p:sp>
        <p:nvSpPr>
          <p:cNvPr id="1434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164064-433A-4097-BC42-46F756143535}" type="slidenum">
              <a:rPr lang="en-US" altLang="en-US" smtClean="0">
                <a:latin typeface="Verdana" panose="020B0604030504040204" pitchFamily="34" charset="0"/>
              </a:rPr>
              <a:pPr/>
              <a:t>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776168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p:txBody>
          <a:bodyPr/>
          <a:lstStyle/>
          <a:p>
            <a:pPr marL="355690" indent="-355690">
              <a:spcBef>
                <a:spcPct val="20000"/>
              </a:spcBef>
              <a:buClr>
                <a:srgbClr val="CC9900"/>
              </a:buClr>
              <a:buSzPct val="65000"/>
              <a:buFont typeface="Wingdings" panose="05000000000000000000" pitchFamily="2" charset="2"/>
              <a:buChar char="n"/>
              <a:defRPr/>
            </a:pPr>
            <a:r>
              <a:rPr lang="en-US" altLang="en-US" sz="4100" dirty="0">
                <a:solidFill>
                  <a:srgbClr val="000000"/>
                </a:solidFill>
                <a:latin typeface="Arial"/>
                <a:ea typeface="ＭＳ Ｐゴシック" panose="020B0600070205080204" pitchFamily="34" charset="-128"/>
              </a:rPr>
              <a:t>Administrative data reveals much higher rates of SNAP receipt than self-reported in survey</a:t>
            </a:r>
          </a:p>
          <a:p>
            <a:pPr marL="355690" indent="-355690">
              <a:spcBef>
                <a:spcPct val="20000"/>
              </a:spcBef>
              <a:buClr>
                <a:srgbClr val="CC9900"/>
              </a:buClr>
              <a:buSzPct val="65000"/>
              <a:buFont typeface="Wingdings" panose="05000000000000000000" pitchFamily="2" charset="2"/>
              <a:buChar char="n"/>
              <a:defRPr/>
            </a:pPr>
            <a:r>
              <a:rPr lang="en-US" altLang="en-US" sz="4100" dirty="0">
                <a:solidFill>
                  <a:srgbClr val="000000"/>
                </a:solidFill>
                <a:latin typeface="Arial"/>
                <a:ea typeface="ＭＳ Ｐゴシック" panose="020B0600070205080204" pitchFamily="34" charset="-128"/>
              </a:rPr>
              <a:t>Sheltered homeless have higher rates of enrollment in almost all safety net programs than unsheltered, despite higher incomes</a:t>
            </a:r>
          </a:p>
          <a:p>
            <a:pPr marL="694913" lvl="1" indent="-337577">
              <a:spcBef>
                <a:spcPct val="20000"/>
              </a:spcBef>
              <a:buClr>
                <a:srgbClr val="3B812F"/>
              </a:buClr>
              <a:buSzPct val="60000"/>
              <a:buFont typeface="Wingdings" panose="05000000000000000000" pitchFamily="2" charset="2"/>
              <a:buChar char="q"/>
              <a:defRPr/>
            </a:pPr>
            <a:r>
              <a:rPr lang="en-US" altLang="en-US" sz="4100" dirty="0">
                <a:solidFill>
                  <a:srgbClr val="000000"/>
                </a:solidFill>
                <a:latin typeface="Arial"/>
                <a:ea typeface="ＭＳ Ｐゴシック" panose="020B0600070205080204" pitchFamily="34" charset="-128"/>
              </a:rPr>
              <a:t>Females and African-Americans have higher incomes than males and whites, respectively</a:t>
            </a:r>
          </a:p>
          <a:p>
            <a:pPr marL="694913" lvl="1" indent="-337577">
              <a:spcBef>
                <a:spcPct val="20000"/>
              </a:spcBef>
              <a:buClr>
                <a:srgbClr val="3B812F"/>
              </a:buClr>
              <a:buSzPct val="60000"/>
              <a:buFont typeface="Wingdings" panose="05000000000000000000" pitchFamily="2" charset="2"/>
              <a:buChar char="q"/>
              <a:defRPr/>
            </a:pPr>
            <a:endParaRPr lang="en-US" altLang="en-US" sz="4100" dirty="0">
              <a:solidFill>
                <a:srgbClr val="000000"/>
              </a:solidFill>
              <a:latin typeface="Arial"/>
              <a:ea typeface="ＭＳ Ｐゴシック" panose="020B0600070205080204" pitchFamily="34" charset="-128"/>
            </a:endParaRPr>
          </a:p>
          <a:p>
            <a:pPr>
              <a:defRPr/>
            </a:pPr>
            <a:r>
              <a:rPr lang="en-US" altLang="en-US" sz="4100" dirty="0">
                <a:ea typeface="ＭＳ Ｐゴシック" panose="020B0600070205080204" pitchFamily="34" charset="-128"/>
              </a:rPr>
              <a:t>Higher program receipt by sheltered was noted by Nan Roman—is it in the literature somewhere?  It may be worth mentioning the story that those in shelters get connected to services by those who run the shelters.  Could be heterogeneity as well as </a:t>
            </a:r>
            <a:r>
              <a:rPr lang="en-US" altLang="en-US" sz="4100" dirty="0" err="1">
                <a:ea typeface="ＭＳ Ｐゴシック" panose="020B0600070205080204" pitchFamily="34" charset="-128"/>
              </a:rPr>
              <a:t>referralls</a:t>
            </a:r>
            <a:r>
              <a:rPr lang="en-US" altLang="en-US" sz="4100" dirty="0">
                <a:ea typeface="ＭＳ Ｐゴシック" panose="020B0600070205080204" pitchFamily="34" charset="-128"/>
              </a:rPr>
              <a:t>.  </a:t>
            </a:r>
          </a:p>
        </p:txBody>
      </p:sp>
      <p:sp>
        <p:nvSpPr>
          <p:cNvPr id="10854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9CED6-1B45-4B9D-8E33-F069B48BA4A0}" type="slidenum">
              <a:rPr lang="en-US" altLang="en-US" smtClean="0">
                <a:solidFill>
                  <a:srgbClr val="000000"/>
                </a:solidFill>
                <a:latin typeface="Verdana" panose="020B0604030504040204" pitchFamily="34" charset="0"/>
              </a:rPr>
              <a:pPr/>
              <a:t>52</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3032642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7CA08F-90B5-4315-8ADB-371858A17E3A}" type="slidenum">
              <a:rPr lang="en-US" altLang="en-US" smtClean="0">
                <a:latin typeface="Verdana" panose="020B0604030504040204" pitchFamily="34" charset="0"/>
              </a:rPr>
              <a:pPr/>
              <a:t>54</a:t>
            </a:fld>
            <a:endParaRPr lang="en-US" altLang="en-US" smtClean="0">
              <a:latin typeface="Verdana" panose="020B0604030504040204" pitchFamily="34" charset="0"/>
            </a:endParaRPr>
          </a:p>
        </p:txBody>
      </p:sp>
      <p:sp>
        <p:nvSpPr>
          <p:cNvPr id="111619"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2989124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7F251F-C593-4554-9EFE-19A5876284ED}" type="slidenum">
              <a:rPr lang="en-US" altLang="en-US" smtClean="0">
                <a:latin typeface="Verdana" panose="020B0604030504040204" pitchFamily="34" charset="0"/>
              </a:rPr>
              <a:pPr/>
              <a:t>55</a:t>
            </a:fld>
            <a:endParaRPr lang="en-US" altLang="en-US" smtClean="0">
              <a:latin typeface="Verdana" panose="020B0604030504040204" pitchFamily="34" charset="0"/>
            </a:endParaRPr>
          </a:p>
        </p:txBody>
      </p:sp>
      <p:sp>
        <p:nvSpPr>
          <p:cNvPr id="113667"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2953686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9163">
              <a:defRPr>
                <a:solidFill>
                  <a:schemeClr val="tx1"/>
                </a:solidFill>
                <a:latin typeface="Arial" panose="020B0604020202020204" pitchFamily="34" charset="0"/>
                <a:ea typeface="ＭＳ Ｐゴシック" panose="020B0600070205080204" pitchFamily="34" charset="-128"/>
              </a:defRPr>
            </a:lvl1pPr>
            <a:lvl2pPr marL="766763" indent="-293688" defTabSz="919163">
              <a:defRPr>
                <a:solidFill>
                  <a:schemeClr val="tx1"/>
                </a:solidFill>
                <a:latin typeface="Arial" panose="020B0604020202020204" pitchFamily="34" charset="0"/>
                <a:ea typeface="ＭＳ Ｐゴシック" panose="020B0600070205080204" pitchFamily="34" charset="-128"/>
              </a:defRPr>
            </a:lvl2pPr>
            <a:lvl3pPr marL="1181100" indent="-234950" defTabSz="919163">
              <a:defRPr>
                <a:solidFill>
                  <a:schemeClr val="tx1"/>
                </a:solidFill>
                <a:latin typeface="Arial" panose="020B0604020202020204" pitchFamily="34" charset="0"/>
                <a:ea typeface="ＭＳ Ｐゴシック" panose="020B0600070205080204" pitchFamily="34" charset="-128"/>
              </a:defRPr>
            </a:lvl3pPr>
            <a:lvl4pPr marL="1654175" indent="-234950" defTabSz="919163">
              <a:defRPr>
                <a:solidFill>
                  <a:schemeClr val="tx1"/>
                </a:solidFill>
                <a:latin typeface="Arial" panose="020B0604020202020204" pitchFamily="34" charset="0"/>
                <a:ea typeface="ＭＳ Ｐゴシック" panose="020B0600070205080204" pitchFamily="34" charset="-128"/>
              </a:defRPr>
            </a:lvl4pPr>
            <a:lvl5pPr marL="2127250" indent="-234950" defTabSz="919163">
              <a:defRPr>
                <a:solidFill>
                  <a:schemeClr val="tx1"/>
                </a:solidFill>
                <a:latin typeface="Arial" panose="020B0604020202020204" pitchFamily="34" charset="0"/>
                <a:ea typeface="ＭＳ Ｐゴシック" panose="020B0600070205080204" pitchFamily="34" charset="-128"/>
              </a:defRPr>
            </a:lvl5pPr>
            <a:lvl6pPr marL="25844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6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8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6050" indent="-23495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3901D1-8974-4588-94CA-F4F8B6CD38B9}" type="slidenum">
              <a:rPr lang="en-US" altLang="en-US" smtClean="0">
                <a:latin typeface="Verdana" panose="020B0604030504040204" pitchFamily="34" charset="0"/>
              </a:rPr>
              <a:pPr/>
              <a:t>56</a:t>
            </a:fld>
            <a:endParaRPr lang="en-US" altLang="en-US" smtClean="0">
              <a:latin typeface="Verdana" panose="020B0604030504040204" pitchFamily="34" charset="0"/>
            </a:endParaRPr>
          </a:p>
        </p:txBody>
      </p:sp>
      <p:sp>
        <p:nvSpPr>
          <p:cNvPr id="115715"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253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Want to sell these differences as being an important puzzle.  Comment on what we know about the ability of ACS to capture seasonality.  We learned from ACS Statisticians that responses more closely match month assigned to be sampled for homeless than for most populations for whom responses occur over a long period.  </a:t>
            </a:r>
          </a:p>
        </p:txBody>
      </p:sp>
      <p:sp>
        <p:nvSpPr>
          <p:cNvPr id="11878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87E471-7F65-42F7-AB69-D7EEAA36D125}" type="slidenum">
              <a:rPr lang="en-US" altLang="en-US" smtClean="0">
                <a:latin typeface="Verdana" panose="020B0604030504040204" pitchFamily="34" charset="0"/>
              </a:rPr>
              <a:pPr/>
              <a:t>58</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561675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Need to relate reasons to direction of differences between sources; PIT shelter tends to be higher than others except HMIS which is different concept altogether</a:t>
            </a:r>
          </a:p>
          <a:p>
            <a:r>
              <a:rPr lang="en-US" altLang="en-US" sz="3300" smtClean="0">
                <a:ea typeface="ＭＳ Ｐゴシック" panose="020B0600070205080204" pitchFamily="34" charset="-128"/>
              </a:rPr>
              <a:t>HMIS and PIT tend to be higher than Census</a:t>
            </a:r>
          </a:p>
        </p:txBody>
      </p:sp>
      <p:sp>
        <p:nvSpPr>
          <p:cNvPr id="12083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B36045-D90B-4E95-B246-D04094EB1CDA}" type="slidenum">
              <a:rPr lang="en-US" altLang="en-US" smtClean="0">
                <a:latin typeface="Verdana" panose="020B0604030504040204" pitchFamily="34" charset="0"/>
              </a:rPr>
              <a:pPr/>
              <a:t>59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309914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Composition is pretty consistent</a:t>
            </a:r>
          </a:p>
        </p:txBody>
      </p:sp>
      <p:sp>
        <p:nvSpPr>
          <p:cNvPr id="12288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42B991-2FA8-4400-8EE7-C04B0ABA5090}" type="slidenum">
              <a:rPr lang="en-US" altLang="en-US" smtClean="0">
                <a:latin typeface="Verdana" panose="020B0604030504040204" pitchFamily="34" charset="0"/>
              </a:rPr>
              <a:pPr/>
              <a:t>60</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4349177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Composition is pretty consistent</a:t>
            </a:r>
          </a:p>
        </p:txBody>
      </p:sp>
      <p:sp>
        <p:nvSpPr>
          <p:cNvPr id="12493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6C6F9E-DB05-4658-8C68-38DA8033F16A}" type="slidenum">
              <a:rPr lang="en-US" altLang="en-US" smtClean="0">
                <a:latin typeface="Verdana" panose="020B0604030504040204" pitchFamily="34" charset="0"/>
              </a:rPr>
              <a:pPr/>
              <a:t>61</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487319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126980"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FE6BB9-DFD0-4B1C-A130-4B3AE4B49E84}" type="slidenum">
              <a:rPr lang="en-US" altLang="en-US" smtClean="0">
                <a:latin typeface="Verdana" panose="020B0604030504040204" pitchFamily="34" charset="0"/>
              </a:rPr>
              <a:pPr/>
              <a:t>62</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966587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Among those 18+.</a:t>
            </a:r>
          </a:p>
        </p:txBody>
      </p:sp>
      <p:sp>
        <p:nvSpPr>
          <p:cNvPr id="12902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0F2538-8E64-423D-BC31-366A9B7D444B}" type="slidenum">
              <a:rPr lang="en-US" altLang="en-US" smtClean="0">
                <a:latin typeface="Verdana" panose="020B0604030504040204" pitchFamily="34" charset="0"/>
              </a:rPr>
              <a:pPr/>
              <a:t>63</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00976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16388"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2A7E79-31F5-4E8E-8F00-B1082AEA0BE6}" type="slidenum">
              <a:rPr lang="en-US" altLang="en-US" smtClean="0">
                <a:latin typeface="Verdana" panose="020B0604030504040204" pitchFamily="34" charset="0"/>
              </a:rPr>
              <a:pPr/>
              <a:t>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477406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sz="4100" smtClean="0">
                <a:ea typeface="ＭＳ Ｐゴシック" panose="020B0600070205080204" pitchFamily="34" charset="-128"/>
              </a:rPr>
              <a:t>Un-PIKed younger, more likely to be female, Hispanic, born outside the U.S.  Should say there are a lot of significant predictors of being unPIKed.  Change %s to ppts</a:t>
            </a:r>
          </a:p>
          <a:p>
            <a:r>
              <a:rPr lang="en-US" altLang="en-US" sz="4100" smtClean="0">
                <a:ea typeface="ＭＳ Ｐゴシック" panose="020B0600070205080204" pitchFamily="34" charset="-128"/>
              </a:rPr>
              <a:t>We will want to disclose our PIK probit coefficients and Ses.</a:t>
            </a:r>
          </a:p>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2.4 years younger on average, 6.1 ppts more likely to be female, 4.6 ppts less likely to be white</a:t>
            </a:r>
          </a:p>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8.4 ppts more likely to be Hispanic, 12.6 ppts more likely to be born outside the U.S</a:t>
            </a:r>
          </a:p>
          <a:p>
            <a:pPr marL="693738" lvl="1" indent="-336550">
              <a:spcBef>
                <a:spcPct val="20000"/>
              </a:spcBef>
              <a:buClr>
                <a:srgbClr val="3B812F"/>
              </a:buClr>
              <a:buSzPct val="60000"/>
              <a:buFont typeface="Wingdings" panose="05000000000000000000" pitchFamily="2" charset="2"/>
              <a:buChar char="q"/>
            </a:pPr>
            <a:r>
              <a:rPr lang="en-US" altLang="en-US" sz="4100" smtClean="0">
                <a:solidFill>
                  <a:srgbClr val="000000"/>
                </a:solidFill>
                <a:latin typeface="Arial" panose="020B0604020202020204" pitchFamily="34" charset="0"/>
                <a:ea typeface="ＭＳ Ｐゴシック" panose="020B0600070205080204" pitchFamily="34" charset="-128"/>
              </a:rPr>
              <a:t>7.4 ppts less likely to report having worked in the last year, 8.6 ppts less likely to report any income receipt</a:t>
            </a:r>
          </a:p>
          <a:p>
            <a:endParaRPr lang="en-US" altLang="en-US" sz="3300" smtClean="0">
              <a:ea typeface="ＭＳ Ｐゴシック" panose="020B0600070205080204" pitchFamily="34" charset="-128"/>
            </a:endParaRPr>
          </a:p>
        </p:txBody>
      </p:sp>
      <p:sp>
        <p:nvSpPr>
          <p:cNvPr id="13107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3E57C3-CED7-41F0-9ABE-9CABE0792ADC}" type="slidenum">
              <a:rPr lang="en-US" altLang="en-US" smtClean="0">
                <a:latin typeface="Verdana" panose="020B0604030504040204" pitchFamily="34" charset="0"/>
              </a:rPr>
              <a:pPr/>
              <a:t>64</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806465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PIT data for CA, NY maybe some other large cities; check Economist story from about 2 months ago</a:t>
            </a:r>
          </a:p>
          <a:p>
            <a:r>
              <a:rPr lang="en-US" altLang="en-US" sz="3300" smtClean="0">
                <a:ea typeface="ＭＳ Ｐゴシック" panose="020B0600070205080204" pitchFamily="34" charset="-128"/>
              </a:rPr>
              <a:t>We may be able to track down CoC reports from California like the ones on dropbox</a:t>
            </a:r>
          </a:p>
          <a:p>
            <a:r>
              <a:rPr lang="en-US" altLang="en-US" sz="3300" smtClean="0">
                <a:ea typeface="ＭＳ Ｐゴシック" panose="020B0600070205080204" pitchFamily="34" charset="-128"/>
              </a:rPr>
              <a:t>PIT count excluding the cities with big increases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Any information in CoC reports on migration or from other sources.</a:t>
            </a:r>
          </a:p>
        </p:txBody>
      </p:sp>
      <p:sp>
        <p:nvSpPr>
          <p:cNvPr id="133124"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B77D9C-6CAB-4ADB-BF8C-83E80DE9FDFC}" type="slidenum">
              <a:rPr lang="en-US" altLang="en-US" smtClean="0">
                <a:latin typeface="Verdana" panose="020B0604030504040204" pitchFamily="34" charset="0"/>
              </a:rPr>
              <a:pPr/>
              <a:t>65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1317143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altLang="en-US" sz="3300" smtClean="0">
                <a:ea typeface="ＭＳ Ｐゴシック" panose="020B0600070205080204" pitchFamily="34" charset="-128"/>
              </a:rPr>
              <a:t>PIT data for CA, NY maybe some other large cities; check Economist story from about 2 months ago</a:t>
            </a:r>
          </a:p>
          <a:p>
            <a:r>
              <a:rPr lang="en-US" altLang="en-US" sz="3300" smtClean="0">
                <a:ea typeface="ＭＳ Ｐゴシック" panose="020B0600070205080204" pitchFamily="34" charset="-128"/>
              </a:rPr>
              <a:t>We may be able to track down CoC reports from California like the ones on dropbox</a:t>
            </a:r>
          </a:p>
          <a:p>
            <a:r>
              <a:rPr lang="en-US" altLang="en-US" sz="3300" smtClean="0">
                <a:ea typeface="ＭＳ Ｐゴシック" panose="020B0600070205080204" pitchFamily="34" charset="-128"/>
              </a:rPr>
              <a:t>PIT count excluding the cities with big increases</a:t>
            </a:r>
          </a:p>
          <a:p>
            <a:endParaRPr lang="en-US" altLang="en-US" sz="3300" smtClean="0">
              <a:ea typeface="ＭＳ Ｐゴシック" panose="020B0600070205080204" pitchFamily="34" charset="-128"/>
            </a:endParaRPr>
          </a:p>
          <a:p>
            <a:r>
              <a:rPr lang="en-US" altLang="en-US" sz="3300" smtClean="0">
                <a:ea typeface="ＭＳ Ｐゴシック" panose="020B0600070205080204" pitchFamily="34" charset="-128"/>
              </a:rPr>
              <a:t>Any information in CoC reports on migration or from other sources.</a:t>
            </a:r>
          </a:p>
        </p:txBody>
      </p:sp>
      <p:sp>
        <p:nvSpPr>
          <p:cNvPr id="13517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E7056E-8DC8-4AB5-8264-66950C94895E}" type="slidenum">
              <a:rPr lang="en-US" altLang="en-US" smtClean="0">
                <a:latin typeface="Verdana" panose="020B0604030504040204" pitchFamily="34" charset="0"/>
              </a:rPr>
              <a:pPr/>
              <a:t>66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378088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z="3300" smtClean="0">
              <a:ea typeface="ＭＳ Ｐゴシック" panose="020B0600070205080204" pitchFamily="34" charset="-128"/>
            </a:endParaRPr>
          </a:p>
        </p:txBody>
      </p:sp>
      <p:sp>
        <p:nvSpPr>
          <p:cNvPr id="18436"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8154FA2-50D2-4260-9D0E-B6EA032E8E0D}" type="slidenum">
              <a:rPr lang="en-US" altLang="en-US" smtClean="0">
                <a:latin typeface="Verdana" panose="020B0604030504040204" pitchFamily="34" charset="0"/>
              </a:rPr>
              <a:pPr/>
              <a:t>7</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6551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BE93D0-FC32-4A25-BFDD-44B87F291F21}" type="slidenum">
              <a:rPr lang="en-US" altLang="en-US" smtClean="0">
                <a:latin typeface="Verdana" panose="020B0604030504040204" pitchFamily="34" charset="0"/>
              </a:rPr>
              <a:pPr/>
              <a:t>8</a:t>
            </a:fld>
            <a:endParaRPr lang="en-US" altLang="en-US" smtClean="0">
              <a:latin typeface="Verdana" panose="020B0604030504040204" pitchFamily="34" charset="0"/>
            </a:endParaRPr>
          </a:p>
        </p:txBody>
      </p:sp>
      <p:sp>
        <p:nvSpPr>
          <p:cNvPr id="20483"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eaLnBrk="1" hangingPunct="1">
              <a:defRPr/>
            </a:pPr>
            <a:endParaRPr lang="en-US" sz="3300" dirty="0">
              <a:latin typeface="Verdana" charset="0"/>
            </a:endParaRPr>
          </a:p>
        </p:txBody>
      </p:sp>
    </p:spTree>
    <p:extLst>
      <p:ext uri="{BB962C8B-B14F-4D97-AF65-F5344CB8AC3E}">
        <p14:creationId xmlns:p14="http://schemas.microsoft.com/office/powerpoint/2010/main" val="306100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smtClean="0">
              <a:ea typeface="ＭＳ Ｐゴシック" panose="020B0600070205080204" pitchFamily="34" charset="-128"/>
            </a:endParaRPr>
          </a:p>
        </p:txBody>
      </p:sp>
      <p:sp>
        <p:nvSpPr>
          <p:cNvPr id="22532" name="Slide Number Placeholder 3"/>
          <p:cNvSpPr>
            <a:spLocks noGrp="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34" charset="-128"/>
              </a:defRPr>
            </a:lvl1pPr>
            <a:lvl2pPr marL="769938" indent="-295275" defTabSz="922338">
              <a:defRPr>
                <a:solidFill>
                  <a:schemeClr val="tx1"/>
                </a:solidFill>
                <a:latin typeface="Arial" panose="020B0604020202020204" pitchFamily="34" charset="0"/>
                <a:ea typeface="ＭＳ Ｐゴシック" panose="020B0600070205080204" pitchFamily="34" charset="-128"/>
              </a:defRPr>
            </a:lvl2pPr>
            <a:lvl3pPr marL="1184275" indent="-236538" defTabSz="922338">
              <a:defRPr>
                <a:solidFill>
                  <a:schemeClr val="tx1"/>
                </a:solidFill>
                <a:latin typeface="Arial" panose="020B0604020202020204" pitchFamily="34" charset="0"/>
                <a:ea typeface="ＭＳ Ｐゴシック" panose="020B0600070205080204" pitchFamily="34" charset="-128"/>
              </a:defRPr>
            </a:lvl3pPr>
            <a:lvl4pPr marL="1658938" indent="-236538" defTabSz="922338">
              <a:defRPr>
                <a:solidFill>
                  <a:schemeClr val="tx1"/>
                </a:solidFill>
                <a:latin typeface="Arial" panose="020B0604020202020204" pitchFamily="34" charset="0"/>
                <a:ea typeface="ＭＳ Ｐゴシック" panose="020B0600070205080204" pitchFamily="34" charset="-128"/>
              </a:defRPr>
            </a:lvl4pPr>
            <a:lvl5pPr marL="2133600" indent="-236538" defTabSz="922338">
              <a:defRPr>
                <a:solidFill>
                  <a:schemeClr val="tx1"/>
                </a:solidFill>
                <a:latin typeface="Arial" panose="020B0604020202020204" pitchFamily="34" charset="0"/>
                <a:ea typeface="ＭＳ Ｐゴシック" panose="020B0600070205080204" pitchFamily="34" charset="-128"/>
              </a:defRPr>
            </a:lvl5pPr>
            <a:lvl6pPr marL="25908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80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52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2400" indent="-236538"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03DC81-929E-46D1-85F2-FFEB914B9047}" type="slidenum">
              <a:rPr lang="en-US" altLang="en-US" smtClean="0">
                <a:latin typeface="Verdana" panose="020B0604030504040204" pitchFamily="34" charset="0"/>
              </a:rPr>
              <a:pPr/>
              <a:t>9</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92435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2" name="Rectangle 2"/>
          <p:cNvSpPr>
            <a:spLocks noGrp="1" noChangeArrowheads="1"/>
          </p:cNvSpPr>
          <p:nvPr>
            <p:ph type="ctrTitle"/>
          </p:nvPr>
        </p:nvSpPr>
        <p:spPr>
          <a:xfrm>
            <a:off x="914400" y="1524000"/>
            <a:ext cx="7623175" cy="1752600"/>
          </a:xfrm>
        </p:spPr>
        <p:txBody>
          <a:bodyPr/>
          <a:lstStyle>
            <a:lvl1pPr>
              <a:defRPr sz="4800"/>
            </a:lvl1pPr>
          </a:lstStyle>
          <a:p>
            <a:pPr lvl="0"/>
            <a:r>
              <a:rPr lang="en-US" altLang="en-US" noProof="0" smtClean="0"/>
              <a:t>Click to edit Master title style</a:t>
            </a:r>
          </a:p>
        </p:txBody>
      </p:sp>
      <p:sp>
        <p:nvSpPr>
          <p:cNvPr id="16896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xfrm>
            <a:off x="457200" y="6243638"/>
            <a:ext cx="2133600" cy="457200"/>
          </a:xfrm>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3638"/>
            <a:ext cx="2133600" cy="457200"/>
          </a:xfrm>
        </p:spPr>
        <p:txBody>
          <a:bodyPr/>
          <a:lstStyle>
            <a:lvl1pPr>
              <a:defRPr>
                <a:ea typeface="ＭＳ Ｐゴシック" panose="020B0600070205080204" pitchFamily="34" charset="-128"/>
              </a:defRPr>
            </a:lvl1pPr>
          </a:lstStyle>
          <a:p>
            <a:pPr>
              <a:defRPr/>
            </a:pPr>
            <a:fld id="{B20332D1-D94B-49FD-BF8D-FF7C4CE05360}" type="slidenum">
              <a:rPr lang="en-US" altLang="en-US"/>
              <a:pPr>
                <a:defRPr/>
              </a:pPr>
              <a:t>‹#›</a:t>
            </a:fld>
            <a:endParaRPr lang="en-US" altLang="en-US"/>
          </a:p>
        </p:txBody>
      </p:sp>
    </p:spTree>
    <p:extLst>
      <p:ext uri="{BB962C8B-B14F-4D97-AF65-F5344CB8AC3E}">
        <p14:creationId xmlns:p14="http://schemas.microsoft.com/office/powerpoint/2010/main" val="210137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5559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335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35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4061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3371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270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5264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6500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6491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14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1548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7940" name="Rectangle 4"/>
          <p:cNvSpPr>
            <a:spLocks noGrp="1" noChangeArrowheads="1"/>
          </p:cNvSpPr>
          <p:nvPr>
            <p:ph type="dt" sz="half" idx="2"/>
          </p:nvPr>
        </p:nvSpPr>
        <p:spPr bwMode="auto">
          <a:xfrm>
            <a:off x="457200" y="6400800"/>
            <a:ext cx="21336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Garamond" panose="02020404030301010803" pitchFamily="18" charset="0"/>
                <a:ea typeface="+mn-ea"/>
              </a:defRPr>
            </a:lvl1pPr>
          </a:lstStyle>
          <a:p>
            <a:pPr>
              <a:defRPr/>
            </a:pPr>
            <a:endParaRPr lang="en-US" altLang="en-US"/>
          </a:p>
        </p:txBody>
      </p:sp>
      <p:sp>
        <p:nvSpPr>
          <p:cNvPr id="167941" name="Rectangle 5"/>
          <p:cNvSpPr>
            <a:spLocks noGrp="1" noChangeArrowheads="1"/>
          </p:cNvSpPr>
          <p:nvPr>
            <p:ph type="ftr" sz="quarter" idx="3"/>
          </p:nvPr>
        </p:nvSpPr>
        <p:spPr bwMode="auto">
          <a:xfrm>
            <a:off x="3124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Garamond" panose="02020404030301010803" pitchFamily="18" charset="0"/>
                <a:ea typeface="+mn-ea"/>
              </a:defRPr>
            </a:lvl1pPr>
          </a:lstStyle>
          <a:p>
            <a:pPr>
              <a:defRPr/>
            </a:pPr>
            <a:endParaRPr lang="en-US" altLang="en-US"/>
          </a:p>
        </p:txBody>
      </p:sp>
      <p:sp>
        <p:nvSpPr>
          <p:cNvPr id="167942" name="Rectangle 6"/>
          <p:cNvSpPr>
            <a:spLocks noGrp="1" noChangeArrowheads="1"/>
          </p:cNvSpPr>
          <p:nvPr>
            <p:ph type="sldNum" sz="quarter" idx="4"/>
          </p:nvPr>
        </p:nvSpPr>
        <p:spPr bwMode="auto">
          <a:xfrm>
            <a:off x="6553200" y="6477000"/>
            <a:ext cx="2133600"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ea typeface="+mn-ea"/>
              </a:defRPr>
            </a:lvl1pPr>
          </a:lstStyle>
          <a:p>
            <a:pPr>
              <a:defRPr/>
            </a:pPr>
            <a:endParaRPr lang="en-US" altLang="en-US"/>
          </a:p>
        </p:txBody>
      </p:sp>
      <p:sp>
        <p:nvSpPr>
          <p:cNvPr id="1031" name="Line 8"/>
          <p:cNvSpPr>
            <a:spLocks noChangeShapeType="1"/>
          </p:cNvSpPr>
          <p:nvPr/>
        </p:nvSpPr>
        <p:spPr bwMode="auto">
          <a:xfrm>
            <a:off x="457200" y="63246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9"/>
          <p:cNvSpPr>
            <a:spLocks noChangeShapeType="1"/>
          </p:cNvSpPr>
          <p:nvPr userDrawn="1"/>
        </p:nvSpPr>
        <p:spPr bwMode="auto">
          <a:xfrm>
            <a:off x="457200" y="9144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871" r:id="rId1"/>
    <p:sldLayoutId id="2147485860" r:id="rId2"/>
    <p:sldLayoutId id="2147485861" r:id="rId3"/>
    <p:sldLayoutId id="2147485862" r:id="rId4"/>
    <p:sldLayoutId id="2147485863" r:id="rId5"/>
    <p:sldLayoutId id="2147485864" r:id="rId6"/>
    <p:sldLayoutId id="2147485865" r:id="rId7"/>
    <p:sldLayoutId id="2147485866" r:id="rId8"/>
    <p:sldLayoutId id="2147485867" r:id="rId9"/>
    <p:sldLayoutId id="2147485868" r:id="rId10"/>
    <p:sldLayoutId id="214748586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Arial" panose="020B0604020202020204" pitchFamily="34" charset="0"/>
          <a:ea typeface="ＭＳ Ｐゴシック" charset="0"/>
        </a:defRPr>
      </a:lvl2pPr>
      <a:lvl3pPr algn="l" rtl="0" eaLnBrk="0" fontAlgn="base" hangingPunct="0">
        <a:spcBef>
          <a:spcPct val="0"/>
        </a:spcBef>
        <a:spcAft>
          <a:spcPct val="0"/>
        </a:spcAft>
        <a:defRPr sz="4000">
          <a:solidFill>
            <a:schemeClr val="tx2"/>
          </a:solidFill>
          <a:latin typeface="Arial" panose="020B0604020202020204" pitchFamily="34" charset="0"/>
          <a:ea typeface="ＭＳ Ｐゴシック" charset="0"/>
        </a:defRPr>
      </a:lvl3pPr>
      <a:lvl4pPr algn="l" rtl="0" eaLnBrk="0" fontAlgn="base" hangingPunct="0">
        <a:spcBef>
          <a:spcPct val="0"/>
        </a:spcBef>
        <a:spcAft>
          <a:spcPct val="0"/>
        </a:spcAft>
        <a:defRPr sz="4000">
          <a:solidFill>
            <a:schemeClr val="tx2"/>
          </a:solidFill>
          <a:latin typeface="Arial" panose="020B0604020202020204" pitchFamily="34" charset="0"/>
          <a:ea typeface="ＭＳ Ｐゴシック" charset="0"/>
        </a:defRPr>
      </a:lvl4pPr>
      <a:lvl5pPr algn="l" rtl="0" eaLnBrk="0" fontAlgn="base" hangingPunct="0">
        <a:spcBef>
          <a:spcPct val="0"/>
        </a:spcBef>
        <a:spcAft>
          <a:spcPct val="0"/>
        </a:spcAft>
        <a:defRPr sz="4000">
          <a:solidFill>
            <a:schemeClr val="tx2"/>
          </a:solidFill>
          <a:latin typeface="Arial" panose="020B0604020202020204" pitchFamily="34" charset="0"/>
          <a:ea typeface="ＭＳ Ｐゴシック"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ＭＳ Ｐゴシック" charset="0"/>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ＭＳ Ｐゴシック" charset="0"/>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ＭＳ Ｐゴシック" charset="0"/>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70"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b="1">
          <a:solidFill>
            <a:schemeClr val="tx1"/>
          </a:solidFill>
          <a:latin typeface="+mj-lt"/>
          <a:ea typeface="ＭＳ Ｐゴシック" charset="0"/>
          <a:cs typeface="+mj-cs"/>
        </a:defRPr>
      </a:lvl1pPr>
      <a:lvl2pPr algn="ctr" rtl="0" eaLnBrk="0" fontAlgn="base" hangingPunct="0">
        <a:spcBef>
          <a:spcPct val="0"/>
        </a:spcBef>
        <a:spcAft>
          <a:spcPct val="0"/>
        </a:spcAft>
        <a:defRPr b="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b="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b="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b="1">
          <a:solidFill>
            <a:schemeClr val="tx1"/>
          </a:solidFill>
          <a:latin typeface="Arial" charset="0"/>
          <a:ea typeface="ＭＳ Ｐゴシック" charset="0"/>
          <a:cs typeface="Arial" charset="0"/>
        </a:defRPr>
      </a:lvl5pPr>
      <a:lvl6pPr marL="410291" algn="ctr" defTabSz="914608" rtl="0" fontAlgn="base">
        <a:spcBef>
          <a:spcPct val="0"/>
        </a:spcBef>
        <a:spcAft>
          <a:spcPct val="0"/>
        </a:spcAft>
        <a:defRPr b="1">
          <a:solidFill>
            <a:schemeClr val="tx1"/>
          </a:solidFill>
          <a:latin typeface="Arial" charset="0"/>
          <a:cs typeface="Arial" charset="0"/>
        </a:defRPr>
      </a:lvl6pPr>
      <a:lvl7pPr marL="820583" algn="ctr" defTabSz="914608" rtl="0" fontAlgn="base">
        <a:spcBef>
          <a:spcPct val="0"/>
        </a:spcBef>
        <a:spcAft>
          <a:spcPct val="0"/>
        </a:spcAft>
        <a:defRPr b="1">
          <a:solidFill>
            <a:schemeClr val="tx1"/>
          </a:solidFill>
          <a:latin typeface="Arial" charset="0"/>
          <a:cs typeface="Arial" charset="0"/>
        </a:defRPr>
      </a:lvl7pPr>
      <a:lvl8pPr marL="1230874" algn="ctr" defTabSz="914608" rtl="0" fontAlgn="base">
        <a:spcBef>
          <a:spcPct val="0"/>
        </a:spcBef>
        <a:spcAft>
          <a:spcPct val="0"/>
        </a:spcAft>
        <a:defRPr b="1">
          <a:solidFill>
            <a:schemeClr val="tx1"/>
          </a:solidFill>
          <a:latin typeface="Arial" charset="0"/>
          <a:cs typeface="Arial" charset="0"/>
        </a:defRPr>
      </a:lvl8pPr>
      <a:lvl9pPr marL="1641165" algn="ctr" defTabSz="914608" rtl="0" fontAlgn="base">
        <a:spcBef>
          <a:spcPct val="0"/>
        </a:spcBef>
        <a:spcAft>
          <a:spcPct val="0"/>
        </a:spcAft>
        <a:defRPr b="1">
          <a:solidFill>
            <a:schemeClr val="tx1"/>
          </a:solidFill>
          <a:latin typeface="Arial" charset="0"/>
          <a:cs typeface="Arial" charset="0"/>
        </a:defRPr>
      </a:lvl9pPr>
    </p:titleStyle>
    <p:bodyStyle>
      <a:lvl1pPr marL="306388" indent="-306388" algn="l" rtl="0" eaLnBrk="0" fontAlgn="base" hangingPunct="0">
        <a:spcBef>
          <a:spcPct val="100000"/>
        </a:spcBef>
        <a:spcAft>
          <a:spcPct val="0"/>
        </a:spcAft>
        <a:defRPr sz="1400" b="1">
          <a:solidFill>
            <a:schemeClr val="tx1"/>
          </a:solidFill>
          <a:latin typeface="+mn-lt"/>
          <a:ea typeface="ＭＳ Ｐゴシック" charset="0"/>
          <a:cs typeface="+mn-cs"/>
        </a:defRPr>
      </a:lvl1pPr>
      <a:lvl2pPr marL="407988" indent="-203200" algn="l" rtl="0" eaLnBrk="0" fontAlgn="base" hangingPunct="0">
        <a:spcBef>
          <a:spcPct val="100000"/>
        </a:spcBef>
        <a:spcAft>
          <a:spcPct val="0"/>
        </a:spcAft>
        <a:buClr>
          <a:srgbClr val="32717E"/>
        </a:buClr>
        <a:buSzPct val="130000"/>
        <a:buChar char="•"/>
        <a:defRPr sz="1400">
          <a:solidFill>
            <a:schemeClr val="tx1"/>
          </a:solidFill>
          <a:latin typeface="+mn-lt"/>
          <a:ea typeface="ＭＳ Ｐゴシック" charset="0"/>
          <a:cs typeface="+mn-cs"/>
        </a:defRPr>
      </a:lvl2pPr>
      <a:lvl3pPr marL="717550" indent="-204788" algn="l" rtl="0" eaLnBrk="0" fontAlgn="base" hangingPunct="0">
        <a:spcBef>
          <a:spcPct val="50000"/>
        </a:spcBef>
        <a:spcAft>
          <a:spcPct val="0"/>
        </a:spcAft>
        <a:buClr>
          <a:schemeClr val="tx1"/>
        </a:buClr>
        <a:buChar char="–"/>
        <a:defRPr sz="1400">
          <a:solidFill>
            <a:schemeClr val="tx1"/>
          </a:solidFill>
          <a:latin typeface="+mn-lt"/>
          <a:ea typeface="ＭＳ Ｐゴシック" charset="0"/>
          <a:cs typeface="+mn-cs"/>
        </a:defRPr>
      </a:lvl3pPr>
      <a:lvl4pPr marL="1025525" indent="-204788" algn="l" rtl="0" eaLnBrk="0" fontAlgn="base" hangingPunct="0">
        <a:spcBef>
          <a:spcPct val="50000"/>
        </a:spcBef>
        <a:spcAft>
          <a:spcPct val="0"/>
        </a:spcAft>
        <a:buClr>
          <a:schemeClr val="tx1"/>
        </a:buClr>
        <a:buChar char="•"/>
        <a:defRPr sz="1300">
          <a:solidFill>
            <a:schemeClr val="tx1"/>
          </a:solidFill>
          <a:latin typeface="+mn-lt"/>
          <a:ea typeface="ＭＳ Ｐゴシック" charset="0"/>
          <a:cs typeface="+mn-cs"/>
        </a:defRPr>
      </a:lvl4pPr>
      <a:lvl5pPr marL="1336675" indent="-206375" algn="l" rtl="0" eaLnBrk="0" fontAlgn="base" hangingPunct="0">
        <a:spcBef>
          <a:spcPct val="50000"/>
        </a:spcBef>
        <a:spcAft>
          <a:spcPct val="0"/>
        </a:spcAft>
        <a:defRPr sz="1300">
          <a:solidFill>
            <a:schemeClr val="tx1"/>
          </a:solidFill>
          <a:latin typeface="+mn-lt"/>
          <a:ea typeface="ＭＳ Ｐゴシック" charset="0"/>
          <a:cs typeface="+mn-cs"/>
        </a:defRPr>
      </a:lvl5pPr>
      <a:lvl6pPr marL="1748012" indent="-206571" algn="l" defTabSz="914608" rtl="0" fontAlgn="base">
        <a:spcBef>
          <a:spcPct val="50000"/>
        </a:spcBef>
        <a:spcAft>
          <a:spcPct val="0"/>
        </a:spcAft>
        <a:defRPr sz="1300">
          <a:solidFill>
            <a:schemeClr val="tx1"/>
          </a:solidFill>
          <a:latin typeface="+mn-lt"/>
          <a:cs typeface="+mn-cs"/>
        </a:defRPr>
      </a:lvl6pPr>
      <a:lvl7pPr marL="2158304" indent="-206571" algn="l" defTabSz="914608" rtl="0" fontAlgn="base">
        <a:spcBef>
          <a:spcPct val="50000"/>
        </a:spcBef>
        <a:spcAft>
          <a:spcPct val="0"/>
        </a:spcAft>
        <a:defRPr sz="1300">
          <a:solidFill>
            <a:schemeClr val="tx1"/>
          </a:solidFill>
          <a:latin typeface="+mn-lt"/>
          <a:cs typeface="+mn-cs"/>
        </a:defRPr>
      </a:lvl7pPr>
      <a:lvl8pPr marL="2568595" indent="-206571" algn="l" defTabSz="914608" rtl="0" fontAlgn="base">
        <a:spcBef>
          <a:spcPct val="50000"/>
        </a:spcBef>
        <a:spcAft>
          <a:spcPct val="0"/>
        </a:spcAft>
        <a:defRPr sz="1300">
          <a:solidFill>
            <a:schemeClr val="tx1"/>
          </a:solidFill>
          <a:latin typeface="+mn-lt"/>
          <a:cs typeface="+mn-cs"/>
        </a:defRPr>
      </a:lvl8pPr>
      <a:lvl9pPr marL="2978886" indent="-206571" algn="l" defTabSz="914608" rtl="0" fontAlgn="base">
        <a:spcBef>
          <a:spcPct val="50000"/>
        </a:spcBef>
        <a:spcAft>
          <a:spcPct val="0"/>
        </a:spcAft>
        <a:defRPr sz="1300">
          <a:solidFill>
            <a:schemeClr val="tx1"/>
          </a:solidFill>
          <a:latin typeface="+mn-lt"/>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Excel_Chart2.xls"/><Relationship Id="rId3" Type="http://schemas.openxmlformats.org/officeDocument/2006/relationships/notesSlide" Target="../notesSlides/notesSlide2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Chart1.xls"/><Relationship Id="rId4" Type="http://schemas.openxmlformats.org/officeDocument/2006/relationships/oleObject" Target="../embeddings/oleObject4.bin"/><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Microsoft_Excel_Chart3.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Microsoft_Excel_Chart4.xls"/><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Microsoft_Excel_Chart5.xls"/><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Microsoft_Excel_Chart6.xls"/><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oleObject" Target="../embeddings/Microsoft_Excel_Chart7.xls"/><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Microsoft_Excel_Chart8.xls"/><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oleObject" Target="../embeddings/Microsoft_Excel_Chart9.xls"/><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Microsoft_Excel_Chart11.xls"/><Relationship Id="rId3" Type="http://schemas.openxmlformats.org/officeDocument/2006/relationships/notesSlide" Target="../notesSlides/notesSlide45.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oleObject" Target="../embeddings/Microsoft_Excel_Chart10.xls"/><Relationship Id="rId4" Type="http://schemas.openxmlformats.org/officeDocument/2006/relationships/oleObject" Target="../embeddings/oleObject13.bin"/><Relationship Id="rId9"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Microsoft_Excel_Chart13.xls"/><Relationship Id="rId3" Type="http://schemas.openxmlformats.org/officeDocument/2006/relationships/notesSlide" Target="../notesSlides/notesSlide46.xml"/><Relationship Id="rId7" Type="http://schemas.openxmlformats.org/officeDocument/2006/relationships/oleObject" Target="../embeddings/oleObject16.bin"/><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4.png"/><Relationship Id="rId11" Type="http://schemas.openxmlformats.org/officeDocument/2006/relationships/oleObject" Target="../embeddings/Microsoft_Excel_Chart14.xls"/><Relationship Id="rId5" Type="http://schemas.openxmlformats.org/officeDocument/2006/relationships/oleObject" Target="../embeddings/Microsoft_Excel_Chart12.xls"/><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15.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Microsoft_Excel_Chart16.xls"/><Relationship Id="rId3" Type="http://schemas.openxmlformats.org/officeDocument/2006/relationships/notesSlide" Target="../notesSlides/notesSlide47.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7.png"/><Relationship Id="rId5" Type="http://schemas.openxmlformats.org/officeDocument/2006/relationships/oleObject" Target="../embeddings/Microsoft_Excel_Chart15.xls"/><Relationship Id="rId4" Type="http://schemas.openxmlformats.org/officeDocument/2006/relationships/oleObject" Target="../embeddings/oleObject18.bin"/><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Microsoft_Excel_Chart18.xls"/><Relationship Id="rId3" Type="http://schemas.openxmlformats.org/officeDocument/2006/relationships/notesSlide" Target="../notesSlides/notesSlide57.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9.png"/><Relationship Id="rId5" Type="http://schemas.openxmlformats.org/officeDocument/2006/relationships/oleObject" Target="../embeddings/Microsoft_Excel_Chart17.xls"/><Relationship Id="rId4" Type="http://schemas.openxmlformats.org/officeDocument/2006/relationships/oleObject" Target="../embeddings/oleObject21.bin"/><Relationship Id="rId9"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Microsoft_Excel_Chart19.xls"/><Relationship Id="rId5" Type="http://schemas.openxmlformats.org/officeDocument/2006/relationships/oleObject" Target="../embeddings/oleObject23.bin"/><Relationship Id="rId4" Type="http://schemas.openxmlformats.org/officeDocument/2006/relationships/chart" Target="../charts/chart1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2.png"/><Relationship Id="rId5" Type="http://schemas.openxmlformats.org/officeDocument/2006/relationships/oleObject" Target="../embeddings/Microsoft_Excel_Chart20.xls"/><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Microsoft_Excel_Chart22.xls"/><Relationship Id="rId3" Type="http://schemas.openxmlformats.org/officeDocument/2006/relationships/notesSlide" Target="../notesSlides/notesSlide61.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3.png"/><Relationship Id="rId5" Type="http://schemas.openxmlformats.org/officeDocument/2006/relationships/oleObject" Target="../embeddings/Microsoft_Excel_Chart21.xls"/><Relationship Id="rId10" Type="http://schemas.openxmlformats.org/officeDocument/2006/relationships/chart" Target="../charts/chart13.xml"/><Relationship Id="rId4" Type="http://schemas.openxmlformats.org/officeDocument/2006/relationships/oleObject" Target="../embeddings/oleObject25.bin"/><Relationship Id="rId9" Type="http://schemas.openxmlformats.org/officeDocument/2006/relationships/image" Target="../media/image24.png"/></Relationships>
</file>

<file path=ppt/slides/_rels/slide66.xml.rels><?xml version="1.0" encoding="UTF-8" standalone="yes"?>
<Relationships xmlns="http://schemas.openxmlformats.org/package/2006/relationships"><Relationship Id="rId8" Type="http://schemas.openxmlformats.org/officeDocument/2006/relationships/oleObject" Target="../embeddings/Microsoft_Excel_Chart24.xls"/><Relationship Id="rId3" Type="http://schemas.openxmlformats.org/officeDocument/2006/relationships/notesSlide" Target="../notesSlides/notesSlide62.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5.png"/><Relationship Id="rId5" Type="http://schemas.openxmlformats.org/officeDocument/2006/relationships/oleObject" Target="../embeddings/Microsoft_Excel_Chart23.xls"/><Relationship Id="rId4" Type="http://schemas.openxmlformats.org/officeDocument/2006/relationships/oleObject" Target="../embeddings/oleObject27.bin"/><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ctrTitle"/>
          </p:nvPr>
        </p:nvSpPr>
        <p:spPr>
          <a:xfrm>
            <a:off x="723900" y="1371600"/>
            <a:ext cx="7391400" cy="1981200"/>
          </a:xfrm>
        </p:spPr>
        <p:txBody>
          <a:bodyPr/>
          <a:lstStyle/>
          <a:p>
            <a:pPr algn="ctr" eaLnBrk="1" hangingPunct="1"/>
            <a:r>
              <a:rPr lang="en-US" altLang="en-US" sz="3600" smtClean="0">
                <a:ea typeface="ＭＳ Ｐゴシック" panose="020B0600070205080204" pitchFamily="34" charset="-128"/>
              </a:rPr>
              <a:t>Learning about Homelessness in the U.S. Using Linked Administrative and Survey Data</a:t>
            </a:r>
            <a:br>
              <a:rPr lang="en-US" altLang="en-US" sz="3600" smtClean="0">
                <a:ea typeface="ＭＳ Ｐゴシック" panose="020B0600070205080204" pitchFamily="34" charset="-128"/>
              </a:rPr>
            </a:br>
            <a:r>
              <a:rPr lang="en-US" altLang="en-US" sz="2400" smtClean="0">
                <a:ea typeface="ＭＳ Ｐゴシック" panose="020B0600070205080204" pitchFamily="34" charset="-128"/>
              </a:rPr>
              <a:t>NBER Labor Studies</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February 21, 2020</a:t>
            </a:r>
          </a:p>
        </p:txBody>
      </p:sp>
      <p:sp>
        <p:nvSpPr>
          <p:cNvPr id="5123" name="Rectangle 7"/>
          <p:cNvSpPr>
            <a:spLocks noGrp="1" noChangeArrowheads="1"/>
          </p:cNvSpPr>
          <p:nvPr>
            <p:ph type="subTitle" idx="1"/>
          </p:nvPr>
        </p:nvSpPr>
        <p:spPr>
          <a:xfrm>
            <a:off x="723900" y="4419600"/>
            <a:ext cx="7810500" cy="1600200"/>
          </a:xfrm>
        </p:spPr>
        <p:txBody>
          <a:bodyPr/>
          <a:lstStyle/>
          <a:p>
            <a:pPr eaLnBrk="1" hangingPunct="1"/>
            <a:r>
              <a:rPr lang="en-US" altLang="en-US" sz="2400" smtClean="0">
                <a:ea typeface="ＭＳ Ｐゴシック" panose="020B0600070205080204" pitchFamily="34" charset="-128"/>
              </a:rPr>
              <a:t>Bruce D. Meyer, Angela Wyse, Alexa Grunwaldt, Carla Medalia, and Derek Wu</a:t>
            </a:r>
          </a:p>
          <a:p>
            <a:pPr eaLnBrk="1" hangingPunct="1"/>
            <a:endParaRPr lang="en-US" altLang="en-US" sz="1400" smtClean="0">
              <a:ea typeface="ＭＳ Ｐゴシック" panose="020B0600070205080204" pitchFamily="34" charset="-128"/>
            </a:endParaRPr>
          </a:p>
          <a:p>
            <a:pPr eaLnBrk="1" hangingPunct="1"/>
            <a:endParaRPr lang="en-US" altLang="en-US" sz="2400" smtClean="0">
              <a:ea typeface="ＭＳ Ｐゴシック" panose="020B0600070205080204" pitchFamily="34" charset="-128"/>
            </a:endParaRPr>
          </a:p>
          <a:p>
            <a:pPr eaLnBrk="1" hangingPunct="1"/>
            <a:endParaRPr lang="en-US" altLang="en-US" sz="2400" smtClean="0">
              <a:ea typeface="ＭＳ Ｐゴシック" panose="020B0600070205080204" pitchFamily="34" charset="-128"/>
            </a:endParaRPr>
          </a:p>
        </p:txBody>
      </p:sp>
      <p:sp>
        <p:nvSpPr>
          <p:cNvPr id="5124" name="Rectangle 7"/>
          <p:cNvSpPr txBox="1">
            <a:spLocks noChangeArrowheads="1"/>
          </p:cNvSpPr>
          <p:nvPr/>
        </p:nvSpPr>
        <p:spPr bwMode="auto">
          <a:xfrm>
            <a:off x="914400" y="349250"/>
            <a:ext cx="7924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sz="2000"/>
              <a:t>Draft—Do not Cite, Quote, or Share without Permission of Authors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Census Bureau Data</a:t>
            </a:r>
          </a:p>
        </p:txBody>
      </p:sp>
      <p:sp>
        <p:nvSpPr>
          <p:cNvPr id="23555" name="Rectangle 3"/>
          <p:cNvSpPr>
            <a:spLocks noGrp="1" noChangeArrowheads="1"/>
          </p:cNvSpPr>
          <p:nvPr>
            <p:ph type="body" idx="1"/>
          </p:nvPr>
        </p:nvSpPr>
        <p:spPr>
          <a:xfrm>
            <a:off x="304800" y="990600"/>
            <a:ext cx="8229600" cy="4965700"/>
          </a:xfrm>
        </p:spPr>
        <p:txBody>
          <a:bodyPr/>
          <a:lstStyle/>
          <a:p>
            <a:pPr eaLnBrk="1" hangingPunct="1">
              <a:lnSpc>
                <a:spcPct val="90000"/>
              </a:lnSpc>
            </a:pPr>
            <a:r>
              <a:rPr lang="en-US" altLang="en-US" sz="2800" smtClean="0">
                <a:ea typeface="ＭＳ Ｐゴシック" panose="020B0600070205080204" pitchFamily="34" charset="-128"/>
              </a:rPr>
              <a:t>2010 Decennial Census</a:t>
            </a:r>
          </a:p>
          <a:p>
            <a:pPr lvl="1" eaLnBrk="1" hangingPunct="1">
              <a:lnSpc>
                <a:spcPct val="90000"/>
              </a:lnSpc>
            </a:pPr>
            <a:r>
              <a:rPr lang="en-US" altLang="en-US" sz="2400" smtClean="0">
                <a:ea typeface="ＭＳ Ｐゴシック" panose="020B0600070205080204" pitchFamily="34" charset="-128"/>
              </a:rPr>
              <a:t>Enumerated individuals at emergency and transitional shelters, as well as unsheltered individuals in soup kitchens, regularly-scheduled mobile food vans, and targeted non-sheltered outdoor locations (TNSOLs)</a:t>
            </a:r>
            <a:endParaRPr lang="en-US" altLang="en-US" sz="2000" smtClean="0">
              <a:ea typeface="ＭＳ Ｐゴシック" panose="020B0600070205080204" pitchFamily="34" charset="-128"/>
            </a:endParaRPr>
          </a:p>
          <a:p>
            <a:pPr lvl="1" eaLnBrk="1" hangingPunct="1">
              <a:lnSpc>
                <a:spcPct val="90000"/>
              </a:lnSpc>
            </a:pPr>
            <a:r>
              <a:rPr lang="en-US" altLang="en-US" sz="2400" smtClean="0">
                <a:ea typeface="ＭＳ Ｐゴシック" panose="020B0600070205080204" pitchFamily="34" charset="-128"/>
              </a:rPr>
              <a:t>Enumeration frame developed by internet research and querying local officials, followed by validation and advance visits</a:t>
            </a:r>
          </a:p>
          <a:p>
            <a:pPr eaLnBrk="1" hangingPunct="1">
              <a:lnSpc>
                <a:spcPct val="90000"/>
              </a:lnSpc>
            </a:pPr>
            <a:r>
              <a:rPr lang="en-US" altLang="en-US" sz="2800" smtClean="0">
                <a:ea typeface="ＭＳ Ｐゴシック" panose="020B0600070205080204" pitchFamily="34" charset="-128"/>
              </a:rPr>
              <a:t>American Community Survey</a:t>
            </a:r>
          </a:p>
          <a:p>
            <a:pPr lvl="1" eaLnBrk="1" hangingPunct="1">
              <a:lnSpc>
                <a:spcPct val="90000"/>
              </a:lnSpc>
            </a:pPr>
            <a:r>
              <a:rPr lang="en-US" altLang="en-US" sz="2400" smtClean="0">
                <a:ea typeface="ＭＳ Ｐゴシック" panose="020B0600070205080204" pitchFamily="34" charset="-128"/>
              </a:rPr>
              <a:t>Collects micro-level data on individuals in emergency and transitional shelters since 2006</a:t>
            </a:r>
          </a:p>
          <a:p>
            <a:pPr lvl="1" eaLnBrk="1" hangingPunct="1">
              <a:lnSpc>
                <a:spcPct val="90000"/>
              </a:lnSpc>
            </a:pPr>
            <a:r>
              <a:rPr lang="en-US" altLang="en-US" sz="2400" smtClean="0">
                <a:ea typeface="ＭＳ Ｐゴシック" panose="020B0600070205080204" pitchFamily="34" charset="-128"/>
              </a:rPr>
              <a:t>Draws on the shelter list from the Decennial, which was expanded starting in 2011</a:t>
            </a:r>
          </a:p>
        </p:txBody>
      </p:sp>
      <p:sp>
        <p:nvSpPr>
          <p:cNvPr id="3" name="Slide Number Placeholder 2"/>
          <p:cNvSpPr>
            <a:spLocks noGrp="1"/>
          </p:cNvSpPr>
          <p:nvPr>
            <p:ph type="sldNum" sz="quarter" idx="12"/>
          </p:nvPr>
        </p:nvSpPr>
        <p:spPr/>
        <p:txBody>
          <a:bodyPr/>
          <a:lstStyle/>
          <a:p>
            <a:pPr>
              <a:defRPr/>
            </a:pPr>
            <a:fld id="{D79CC65D-95DC-4107-9458-07344CB99A0A}" type="slidenum">
              <a:rPr lang="en-US" altLang="en-US" smtClean="0"/>
              <a:pPr>
                <a:defRPr/>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HUD Local/Administrative Data</a:t>
            </a:r>
          </a:p>
        </p:txBody>
      </p:sp>
      <p:sp>
        <p:nvSpPr>
          <p:cNvPr id="25603" name="Rectangle 3"/>
          <p:cNvSpPr>
            <a:spLocks noGrp="1" noChangeArrowheads="1"/>
          </p:cNvSpPr>
          <p:nvPr>
            <p:ph type="body" idx="1"/>
          </p:nvPr>
        </p:nvSpPr>
        <p:spPr>
          <a:xfrm>
            <a:off x="304800" y="990600"/>
            <a:ext cx="8229600" cy="4965700"/>
          </a:xfrm>
        </p:spPr>
        <p:txBody>
          <a:bodyPr/>
          <a:lstStyle/>
          <a:p>
            <a:pPr eaLnBrk="1" hangingPunct="1">
              <a:lnSpc>
                <a:spcPct val="90000"/>
              </a:lnSpc>
            </a:pPr>
            <a:r>
              <a:rPr lang="en-US" altLang="en-US" sz="2400" smtClean="0">
                <a:ea typeface="ＭＳ Ｐゴシック" panose="020B0600070205080204" pitchFamily="34" charset="-128"/>
              </a:rPr>
              <a:t>Homeless Management Information System (HMIS) Aggregated Data</a:t>
            </a:r>
          </a:p>
          <a:p>
            <a:pPr lvl="1" eaLnBrk="1" hangingPunct="1">
              <a:lnSpc>
                <a:spcPct val="90000"/>
              </a:lnSpc>
            </a:pPr>
            <a:r>
              <a:rPr lang="en-US" altLang="en-US" sz="2000" smtClean="0">
                <a:ea typeface="ＭＳ Ｐゴシック" panose="020B0600070205080204" pitchFamily="34" charset="-128"/>
              </a:rPr>
              <a:t>HMIS data, maintained by CoCs, provides unduplicated data for individuals experiencing homelessness over a period of time and is extrapolated to form national estimates</a:t>
            </a:r>
          </a:p>
          <a:p>
            <a:pPr eaLnBrk="1" hangingPunct="1">
              <a:lnSpc>
                <a:spcPct val="90000"/>
              </a:lnSpc>
            </a:pPr>
            <a:r>
              <a:rPr lang="en-US" altLang="en-US" sz="2400" smtClean="0">
                <a:ea typeface="ＭＳ Ｐゴシック" panose="020B0600070205080204" pitchFamily="34" charset="-128"/>
              </a:rPr>
              <a:t>HMIS Micro-Data</a:t>
            </a:r>
          </a:p>
          <a:p>
            <a:pPr lvl="1" eaLnBrk="1" hangingPunct="1">
              <a:lnSpc>
                <a:spcPct val="90000"/>
              </a:lnSpc>
            </a:pPr>
            <a:r>
              <a:rPr lang="en-US" altLang="en-US" sz="2000" smtClean="0">
                <a:ea typeface="ＭＳ Ｐゴシック" panose="020B0600070205080204" pitchFamily="34" charset="-128"/>
              </a:rPr>
              <a:t>The CID project has access to linked HMIS data from Los Angeles and Houston, including dates of shelter entry and exit</a:t>
            </a:r>
          </a:p>
          <a:p>
            <a:pPr eaLnBrk="1" hangingPunct="1">
              <a:lnSpc>
                <a:spcPct val="90000"/>
              </a:lnSpc>
            </a:pPr>
            <a:r>
              <a:rPr lang="en-US" altLang="en-US" sz="2400" smtClean="0">
                <a:ea typeface="ＭＳ Ｐゴシック" panose="020B0600070205080204" pitchFamily="34" charset="-128"/>
              </a:rPr>
              <a:t>HUD Point-in-Time Count (PIT)</a:t>
            </a:r>
          </a:p>
          <a:p>
            <a:pPr lvl="1" eaLnBrk="1" hangingPunct="1">
              <a:lnSpc>
                <a:spcPct val="90000"/>
              </a:lnSpc>
            </a:pPr>
            <a:r>
              <a:rPr lang="en-US" altLang="en-US" sz="2000" smtClean="0">
                <a:ea typeface="ＭＳ Ｐゴシック" panose="020B0600070205080204" pitchFamily="34" charset="-128"/>
              </a:rPr>
              <a:t>CoCs conduct annual counts of sheltered and unsheltered homeless on one evening in January</a:t>
            </a:r>
          </a:p>
          <a:p>
            <a:pPr lvl="1" eaLnBrk="1" hangingPunct="1">
              <a:lnSpc>
                <a:spcPct val="90000"/>
              </a:lnSpc>
            </a:pPr>
            <a:r>
              <a:rPr lang="en-US" altLang="en-US" sz="2000" smtClean="0">
                <a:ea typeface="ＭＳ Ｐゴシック" panose="020B0600070205080204" pitchFamily="34" charset="-128"/>
              </a:rPr>
              <a:t>PIT counts of the shelter homeless include domestic violence shelters</a:t>
            </a:r>
          </a:p>
        </p:txBody>
      </p:sp>
      <p:sp>
        <p:nvSpPr>
          <p:cNvPr id="3" name="Slide Number Placeholder 2"/>
          <p:cNvSpPr>
            <a:spLocks noGrp="1"/>
          </p:cNvSpPr>
          <p:nvPr>
            <p:ph type="sldNum" sz="quarter" idx="12"/>
          </p:nvPr>
        </p:nvSpPr>
        <p:spPr/>
        <p:txBody>
          <a:bodyPr/>
          <a:lstStyle/>
          <a:p>
            <a:pPr>
              <a:defRPr/>
            </a:pPr>
            <a:fld id="{B9D76875-64E1-4623-9AEA-A09E34317EA6}" type="slidenum">
              <a:rPr lang="en-US" altLang="en-US" smtClean="0"/>
              <a:pPr>
                <a:defRPr/>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Comparison of Data Sources</a:t>
            </a:r>
          </a:p>
        </p:txBody>
      </p:sp>
      <p:graphicFrame>
        <p:nvGraphicFramePr>
          <p:cNvPr id="7" name="Table 6"/>
          <p:cNvGraphicFramePr>
            <a:graphicFrameLocks noGrp="1"/>
          </p:cNvGraphicFramePr>
          <p:nvPr/>
        </p:nvGraphicFramePr>
        <p:xfrm>
          <a:off x="304800" y="1143000"/>
          <a:ext cx="8534400" cy="4694238"/>
        </p:xfrm>
        <a:graphic>
          <a:graphicData uri="http://schemas.openxmlformats.org/drawingml/2006/table">
            <a:tbl>
              <a:tblPr firstRow="1" bandRow="1"/>
              <a:tblGrid>
                <a:gridCol w="1371600">
                  <a:extLst>
                    <a:ext uri="{9D8B030D-6E8A-4147-A177-3AD203B41FA5}"/>
                  </a:extLst>
                </a:gridCol>
                <a:gridCol w="1432560">
                  <a:extLst>
                    <a:ext uri="{9D8B030D-6E8A-4147-A177-3AD203B41FA5}"/>
                  </a:extLst>
                </a:gridCol>
                <a:gridCol w="1432560">
                  <a:extLst>
                    <a:ext uri="{9D8B030D-6E8A-4147-A177-3AD203B41FA5}"/>
                  </a:extLst>
                </a:gridCol>
                <a:gridCol w="1432560">
                  <a:extLst>
                    <a:ext uri="{9D8B030D-6E8A-4147-A177-3AD203B41FA5}"/>
                  </a:extLst>
                </a:gridCol>
                <a:gridCol w="1432560">
                  <a:extLst>
                    <a:ext uri="{9D8B030D-6E8A-4147-A177-3AD203B41FA5}"/>
                  </a:extLst>
                </a:gridCol>
                <a:gridCol w="1432560">
                  <a:extLst>
                    <a:ext uri="{9D8B030D-6E8A-4147-A177-3AD203B41FA5}"/>
                  </a:extLst>
                </a:gridCol>
              </a:tblGrid>
              <a:tr h="51820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1400" dirty="0"/>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smtClean="0"/>
                        <a:t>2010</a:t>
                      </a:r>
                      <a:r>
                        <a:rPr lang="en-US" sz="1400" baseline="0" dirty="0" smtClean="0"/>
                        <a:t> Decennial</a:t>
                      </a:r>
                      <a:endParaRPr lang="en-US" sz="1400" dirty="0"/>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smtClean="0"/>
                        <a:t>ACS</a:t>
                      </a:r>
                      <a:endParaRPr lang="en-US" sz="1400" dirty="0"/>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smtClean="0"/>
                        <a:t>HMIS National Estimates</a:t>
                      </a:r>
                      <a:endParaRPr lang="en-US" sz="1400" dirty="0"/>
                    </a:p>
                  </a:txBody>
                  <a:tcPr marT="45733" marB="45733">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smtClean="0"/>
                        <a:t>HMIS  Micro-Data</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smtClean="0"/>
                        <a:t>HUD PIT</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extLst>
              </a:tr>
              <a:tr h="9449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Coverage</a:t>
                      </a:r>
                      <a:endParaRPr lang="en-US" sz="1400" b="1" kern="1200" dirty="0">
                        <a:solidFill>
                          <a:schemeClr val="dk1"/>
                        </a:solidFill>
                        <a:latin typeface="Calibri" panose="020F0502020204030204"/>
                        <a:ea typeface="+mn-ea"/>
                        <a:cs typeface="+mn-cs"/>
                      </a:endParaRPr>
                    </a:p>
                  </a:txBody>
                  <a:tcPr marT="45733" marB="45733"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National</a:t>
                      </a:r>
                      <a:endParaRPr lang="en-US" sz="1400" dirty="0"/>
                    </a:p>
                  </a:txBody>
                  <a:tcPr marT="45733" marB="45733">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National –</a:t>
                      </a:r>
                      <a:r>
                        <a:rPr lang="en-US" sz="1400" baseline="0" dirty="0" smtClean="0"/>
                        <a:t> </a:t>
                      </a:r>
                      <a:r>
                        <a:rPr lang="en-US" sz="1400" dirty="0" smtClean="0"/>
                        <a:t> based</a:t>
                      </a:r>
                      <a:r>
                        <a:rPr lang="en-US" sz="1400" baseline="0" dirty="0" smtClean="0"/>
                        <a:t> on Decennial shelter list.</a:t>
                      </a:r>
                      <a:endParaRPr lang="en-US" sz="1400" dirty="0"/>
                    </a:p>
                  </a:txBody>
                  <a:tcPr marT="45733" marB="45733">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National – Shelters</a:t>
                      </a:r>
                      <a:r>
                        <a:rPr lang="en-US" sz="1400" baseline="0" dirty="0" smtClean="0"/>
                        <a:t> receiving federal funding.</a:t>
                      </a:r>
                      <a:endParaRPr lang="en-US" sz="1400" dirty="0"/>
                    </a:p>
                  </a:txBody>
                  <a:tcPr marT="45733" marB="45733">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aseline="0" dirty="0" smtClean="0"/>
                        <a:t>Shelters w/ federal funding; currently L.A. and Houston</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National.</a:t>
                      </a:r>
                      <a:r>
                        <a:rPr lang="en-US" sz="1400" baseline="0" dirty="0" smtClean="0"/>
                        <a:t> Includes domestic violence.</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extLst>
              </a:tr>
              <a:tr h="518201">
                <a:tc>
                  <a:txBody>
                    <a:bodyPr/>
                    <a:lstStyle/>
                    <a:p>
                      <a:pPr algn="ctr"/>
                      <a:r>
                        <a:rPr lang="en-US" sz="1400" b="1" kern="1200" dirty="0" smtClean="0">
                          <a:solidFill>
                            <a:schemeClr val="dk1"/>
                          </a:solidFill>
                          <a:latin typeface="Calibri" panose="020F0502020204030204"/>
                          <a:ea typeface="+mn-ea"/>
                          <a:cs typeface="+mn-cs"/>
                        </a:rPr>
                        <a:t>Inclusion</a:t>
                      </a:r>
                      <a:r>
                        <a:rPr lang="en-US" sz="1400" b="1" kern="1200" baseline="0" dirty="0" smtClean="0">
                          <a:solidFill>
                            <a:schemeClr val="dk1"/>
                          </a:solidFill>
                          <a:latin typeface="Calibri" panose="020F0502020204030204"/>
                          <a:ea typeface="+mn-ea"/>
                          <a:cs typeface="+mn-cs"/>
                        </a:rPr>
                        <a:t> of Unsheltered</a:t>
                      </a:r>
                      <a:endParaRPr lang="en-US" sz="1400" b="1" kern="1200" dirty="0">
                        <a:solidFill>
                          <a:schemeClr val="dk1"/>
                        </a:solidFill>
                        <a:latin typeface="Calibri" panose="020F0502020204030204"/>
                        <a:ea typeface="+mn-ea"/>
                        <a:cs typeface="+mn-cs"/>
                      </a:endParaRPr>
                    </a:p>
                  </a:txBody>
                  <a:tcPr marT="45733" marB="4573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r>
                        <a:rPr lang="en-US" sz="1400" kern="1200" dirty="0" smtClean="0">
                          <a:solidFill>
                            <a:schemeClr val="dk1"/>
                          </a:solidFill>
                          <a:latin typeface="Calibri" panose="020F0502020204030204"/>
                          <a:ea typeface="+mn-ea"/>
                          <a:cs typeface="+mn-cs"/>
                        </a:rPr>
                        <a:t>Yes</a:t>
                      </a:r>
                      <a:endParaRPr lang="en-US" sz="1400" kern="120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r>
                        <a:rPr lang="en-US" sz="1400" kern="1200" dirty="0" smtClean="0">
                          <a:solidFill>
                            <a:schemeClr val="dk1"/>
                          </a:solidFill>
                          <a:latin typeface="Calibri" panose="020F0502020204030204"/>
                          <a:ea typeface="+mn-ea"/>
                          <a:cs typeface="+mn-cs"/>
                        </a:rPr>
                        <a:t>No</a:t>
                      </a:r>
                      <a:endParaRPr lang="en-US" sz="1400" kern="120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r>
                        <a:rPr lang="en-US" sz="1400" kern="1200" dirty="0" smtClean="0">
                          <a:solidFill>
                            <a:schemeClr val="dk1"/>
                          </a:solidFill>
                          <a:latin typeface="Calibri" panose="020F0502020204030204"/>
                          <a:ea typeface="+mn-ea"/>
                          <a:cs typeface="+mn-cs"/>
                        </a:rPr>
                        <a:t>No</a:t>
                      </a:r>
                      <a:endParaRPr lang="en-US" sz="1400" kern="120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r>
                        <a:rPr lang="en-US" sz="1400" kern="1200" dirty="0" smtClean="0">
                          <a:solidFill>
                            <a:schemeClr val="dk1"/>
                          </a:solidFill>
                          <a:latin typeface="Calibri" panose="020F0502020204030204"/>
                          <a:ea typeface="+mn-ea"/>
                          <a:cs typeface="+mn-cs"/>
                        </a:rPr>
                        <a:t>No</a:t>
                      </a:r>
                      <a:endParaRPr lang="en-US" sz="1400" kern="120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r>
                        <a:rPr lang="en-US" sz="1400" kern="1200" dirty="0" smtClean="0">
                          <a:solidFill>
                            <a:schemeClr val="dk1"/>
                          </a:solidFill>
                          <a:latin typeface="Calibri" panose="020F0502020204030204"/>
                          <a:ea typeface="+mn-ea"/>
                          <a:cs typeface="+mn-cs"/>
                        </a:rPr>
                        <a:t>Yes</a:t>
                      </a:r>
                      <a:endParaRPr lang="en-US" sz="1400" kern="120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extLst>
              </a:tr>
              <a:tr h="7315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Years</a:t>
                      </a:r>
                      <a:endParaRPr lang="en-US" sz="1400" b="1" kern="1200" dirty="0">
                        <a:solidFill>
                          <a:schemeClr val="dk1"/>
                        </a:solidFill>
                        <a:latin typeface="Calibri" panose="020F0502020204030204"/>
                        <a:ea typeface="+mn-ea"/>
                        <a:cs typeface="+mn-cs"/>
                      </a:endParaRPr>
                    </a:p>
                  </a:txBody>
                  <a:tcPr marT="45733" marB="4573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2010</a:t>
                      </a:r>
                      <a:endParaRPr lang="en-US" sz="1400" dirty="0"/>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2006-2016</a:t>
                      </a:r>
                      <a:endParaRPr lang="en-US" sz="1400" dirty="0"/>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2007-2018</a:t>
                      </a:r>
                      <a:endParaRPr lang="en-US" sz="1400" dirty="0"/>
                    </a:p>
                  </a:txBody>
                  <a:tcPr marT="45733" marB="45733">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2004-2014</a:t>
                      </a:r>
                      <a:r>
                        <a:rPr lang="en-US" sz="1400" baseline="0" dirty="0" smtClean="0"/>
                        <a:t> (L.A.) 2004-2015 (Houston)</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2007-2018 (only currently use through 2016)</a:t>
                      </a:r>
                      <a:endParaRPr lang="en-US" sz="1400" dirty="0"/>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extLst>
              </a:tr>
              <a:tr h="9449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Public Availability</a:t>
                      </a:r>
                      <a:endParaRPr lang="en-US" sz="1400" b="1" kern="1200" dirty="0">
                        <a:solidFill>
                          <a:schemeClr val="dk1"/>
                        </a:solidFill>
                        <a:latin typeface="Calibri" panose="020F0502020204030204"/>
                        <a:ea typeface="+mn-ea"/>
                        <a:cs typeface="+mn-cs"/>
                      </a:endParaRPr>
                    </a:p>
                  </a:txBody>
                  <a:tcPr marT="45733" marB="4573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Aggregate data is available in Census Special Report.</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Publicly available data do not identify the homeless.</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Aggregate data is in HUD’s AHAR report to Congress.</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Some </a:t>
                      </a:r>
                      <a:r>
                        <a:rPr lang="en-US" sz="1400" kern="1200" baseline="0" dirty="0" err="1" smtClean="0">
                          <a:solidFill>
                            <a:schemeClr val="dk1"/>
                          </a:solidFill>
                          <a:latin typeface="Calibri" panose="020F0502020204030204"/>
                          <a:ea typeface="+mn-ea"/>
                          <a:cs typeface="+mn-cs"/>
                        </a:rPr>
                        <a:t>CoCs</a:t>
                      </a:r>
                      <a:r>
                        <a:rPr lang="en-US" sz="1400" kern="1200" baseline="0" dirty="0" smtClean="0">
                          <a:solidFill>
                            <a:schemeClr val="dk1"/>
                          </a:solidFill>
                          <a:latin typeface="Calibri" panose="020F0502020204030204"/>
                          <a:ea typeface="+mn-ea"/>
                          <a:cs typeface="+mn-cs"/>
                        </a:rPr>
                        <a:t> publish local reports. Micro-data restricted.</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487677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Calibri" panose="020F0502020204030204"/>
                          <a:ea typeface="+mn-ea"/>
                          <a:cs typeface="+mn-cs"/>
                        </a:rPr>
                        <a:t>Aggregate data is in HUD’s AHAR report to Congress.</a:t>
                      </a:r>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extLst>
              </a:tr>
              <a:tr h="3048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Ability to Link</a:t>
                      </a:r>
                      <a:endParaRPr lang="en-US" sz="1400" b="1" kern="1200" dirty="0">
                        <a:solidFill>
                          <a:schemeClr val="dk1"/>
                        </a:solidFill>
                        <a:latin typeface="Calibri" panose="020F0502020204030204"/>
                        <a:ea typeface="+mn-ea"/>
                        <a:cs typeface="+mn-cs"/>
                      </a:endParaRPr>
                    </a:p>
                  </a:txBody>
                  <a:tcPr marT="45733" marB="45733"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Yes</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Yes</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No</a:t>
                      </a:r>
                      <a:endParaRPr lang="en-US" sz="1400" kern="1200" baseline="0" dirty="0">
                        <a:solidFill>
                          <a:schemeClr val="dk1"/>
                        </a:solidFill>
                        <a:latin typeface="Calibri" panose="020F0502020204030204"/>
                        <a:ea typeface="+mn-ea"/>
                        <a:cs typeface="+mn-cs"/>
                      </a:endParaRPr>
                    </a:p>
                  </a:txBody>
                  <a:tcPr marT="45733" marB="45733">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Yes</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No (no PII)</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extLst>
              </a:tr>
              <a:tr h="7315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Seasonality</a:t>
                      </a:r>
                      <a:endParaRPr lang="en-US" sz="1400" b="1" kern="1200" dirty="0">
                        <a:solidFill>
                          <a:schemeClr val="dk1"/>
                        </a:solidFill>
                        <a:latin typeface="Calibri" panose="020F0502020204030204"/>
                        <a:ea typeface="+mn-ea"/>
                        <a:cs typeface="+mn-cs"/>
                      </a:endParaRPr>
                    </a:p>
                  </a:txBody>
                  <a:tcPr marT="45733" marB="4573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Conducted March 29-31, 2010</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Throughout the year</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October-September</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p>
                      <a:pPr marL="0" algn="l" defTabSz="914400" rtl="0" eaLnBrk="1" latinLnBrk="0" hangingPunct="1"/>
                      <a:r>
                        <a:rPr lang="en-US" sz="1400" kern="1200" baseline="0" dirty="0" smtClean="0">
                          <a:solidFill>
                            <a:schemeClr val="dk1"/>
                          </a:solidFill>
                          <a:latin typeface="Calibri" panose="020F0502020204030204"/>
                          <a:ea typeface="+mn-ea"/>
                          <a:cs typeface="+mn-cs"/>
                        </a:rPr>
                        <a:t>All shelter use in the given time frame</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baseline="0" dirty="0" smtClean="0">
                          <a:solidFill>
                            <a:schemeClr val="dk1"/>
                          </a:solidFill>
                          <a:latin typeface="Calibri" panose="020F0502020204030204"/>
                          <a:ea typeface="+mn-ea"/>
                          <a:cs typeface="+mn-cs"/>
                        </a:rPr>
                        <a:t>One night in January; varies by year </a:t>
                      </a:r>
                      <a:endParaRPr lang="en-US" sz="1400" kern="1200" baseline="0" dirty="0">
                        <a:solidFill>
                          <a:schemeClr val="dk1"/>
                        </a:solidFill>
                        <a:latin typeface="Calibri" panose="020F0502020204030204"/>
                        <a:ea typeface="+mn-ea"/>
                        <a:cs typeface="+mn-cs"/>
                      </a:endParaRPr>
                    </a:p>
                  </a:txBody>
                  <a:tcPr marT="45733" marB="4573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extLst>
              </a:tr>
            </a:tbl>
          </a:graphicData>
        </a:graphic>
      </p:graphicFrame>
      <p:sp>
        <p:nvSpPr>
          <p:cNvPr id="3" name="Slide Number Placeholder 2"/>
          <p:cNvSpPr>
            <a:spLocks noGrp="1"/>
          </p:cNvSpPr>
          <p:nvPr>
            <p:ph type="sldNum" sz="quarter" idx="12"/>
          </p:nvPr>
        </p:nvSpPr>
        <p:spPr/>
        <p:txBody>
          <a:bodyPr/>
          <a:lstStyle/>
          <a:p>
            <a:pPr>
              <a:defRPr/>
            </a:pPr>
            <a:fld id="{B51A2C00-34CC-4D31-89AB-DE06F5005172}" type="slidenum">
              <a:rPr lang="en-US" altLang="en-US" smtClean="0"/>
              <a:pPr>
                <a:defRPr/>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Comparison of Data Sources</a:t>
            </a:r>
          </a:p>
        </p:txBody>
      </p:sp>
      <p:graphicFrame>
        <p:nvGraphicFramePr>
          <p:cNvPr id="7" name="Table 6"/>
          <p:cNvGraphicFramePr>
            <a:graphicFrameLocks noGrp="1"/>
          </p:cNvGraphicFramePr>
          <p:nvPr/>
        </p:nvGraphicFramePr>
        <p:xfrm>
          <a:off x="304800" y="1143000"/>
          <a:ext cx="8534400" cy="5059363"/>
        </p:xfrm>
        <a:graphic>
          <a:graphicData uri="http://schemas.openxmlformats.org/drawingml/2006/table">
            <a:tbl>
              <a:tblPr firstRow="1" bandRow="1"/>
              <a:tblGrid>
                <a:gridCol w="1447800">
                  <a:extLst>
                    <a:ext uri="{9D8B030D-6E8A-4147-A177-3AD203B41FA5}"/>
                  </a:extLst>
                </a:gridCol>
                <a:gridCol w="1417320">
                  <a:extLst>
                    <a:ext uri="{9D8B030D-6E8A-4147-A177-3AD203B41FA5}"/>
                  </a:extLst>
                </a:gridCol>
                <a:gridCol w="1417320">
                  <a:extLst>
                    <a:ext uri="{9D8B030D-6E8A-4147-A177-3AD203B41FA5}"/>
                  </a:extLst>
                </a:gridCol>
                <a:gridCol w="1417320">
                  <a:extLst>
                    <a:ext uri="{9D8B030D-6E8A-4147-A177-3AD203B41FA5}"/>
                  </a:extLst>
                </a:gridCol>
                <a:gridCol w="1417320">
                  <a:extLst>
                    <a:ext uri="{9D8B030D-6E8A-4147-A177-3AD203B41FA5}"/>
                  </a:extLst>
                </a:gridCol>
                <a:gridCol w="1417320">
                  <a:extLst>
                    <a:ext uri="{9D8B030D-6E8A-4147-A177-3AD203B41FA5}"/>
                  </a:extLst>
                </a:gridCol>
              </a:tblGrid>
              <a:tr h="51810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1200" dirty="0"/>
                    </a:p>
                  </a:txBody>
                  <a:tcPr marT="45699" marB="4569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smtClean="0">
                          <a:solidFill>
                            <a:schemeClr val="lt1"/>
                          </a:solidFill>
                          <a:latin typeface="Calibri" panose="020F0502020204030204"/>
                          <a:ea typeface="+mn-ea"/>
                          <a:cs typeface="+mn-cs"/>
                        </a:rPr>
                        <a:t>2010 Decennial</a:t>
                      </a:r>
                      <a:endParaRPr lang="en-US" sz="1400" b="1" kern="1200" dirty="0">
                        <a:solidFill>
                          <a:schemeClr val="lt1"/>
                        </a:solidFill>
                        <a:latin typeface="Calibri" panose="020F0502020204030204"/>
                        <a:ea typeface="+mn-ea"/>
                        <a:cs typeface="+mn-cs"/>
                      </a:endParaRPr>
                    </a:p>
                  </a:txBody>
                  <a:tcPr marT="45699" marB="4569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smtClean="0">
                          <a:solidFill>
                            <a:schemeClr val="lt1"/>
                          </a:solidFill>
                          <a:latin typeface="Calibri" panose="020F0502020204030204"/>
                          <a:ea typeface="+mn-ea"/>
                          <a:cs typeface="+mn-cs"/>
                        </a:rPr>
                        <a:t>ACS</a:t>
                      </a:r>
                      <a:endParaRPr lang="en-US" sz="1400" b="1" kern="1200" dirty="0">
                        <a:solidFill>
                          <a:schemeClr val="lt1"/>
                        </a:solidFill>
                        <a:latin typeface="Calibri" panose="020F0502020204030204"/>
                        <a:ea typeface="+mn-ea"/>
                        <a:cs typeface="+mn-cs"/>
                      </a:endParaRPr>
                    </a:p>
                  </a:txBody>
                  <a:tcPr marT="45699" marB="4569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smtClean="0">
                          <a:solidFill>
                            <a:schemeClr val="lt1"/>
                          </a:solidFill>
                          <a:latin typeface="Calibri" panose="020F0502020204030204"/>
                          <a:ea typeface="+mn-ea"/>
                          <a:cs typeface="+mn-cs"/>
                        </a:rPr>
                        <a:t>HMIS National Estimates</a:t>
                      </a:r>
                      <a:endParaRPr lang="en-US" sz="1400" b="1" kern="1200" dirty="0">
                        <a:solidFill>
                          <a:schemeClr val="lt1"/>
                        </a:solidFill>
                        <a:latin typeface="Calibri" panose="020F0502020204030204"/>
                        <a:ea typeface="+mn-ea"/>
                        <a:cs typeface="+mn-cs"/>
                      </a:endParaRPr>
                    </a:p>
                  </a:txBody>
                  <a:tcPr marT="45699" marB="4569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smtClean="0">
                          <a:solidFill>
                            <a:schemeClr val="lt1"/>
                          </a:solidFill>
                          <a:latin typeface="Calibri" panose="020F0502020204030204"/>
                          <a:ea typeface="+mn-ea"/>
                          <a:cs typeface="+mn-cs"/>
                        </a:rPr>
                        <a:t>HMIS  Micro-Data</a:t>
                      </a:r>
                      <a:endParaRPr lang="en-US" sz="1400" b="1" kern="1200" dirty="0">
                        <a:solidFill>
                          <a:schemeClr val="lt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smtClean="0">
                          <a:solidFill>
                            <a:schemeClr val="lt1"/>
                          </a:solidFill>
                          <a:latin typeface="Calibri" panose="020F0502020204030204"/>
                          <a:ea typeface="+mn-ea"/>
                          <a:cs typeface="+mn-cs"/>
                        </a:rPr>
                        <a:t>HUD PIT</a:t>
                      </a:r>
                      <a:endParaRPr lang="en-US" sz="1400" b="1" kern="1200" dirty="0">
                        <a:solidFill>
                          <a:schemeClr val="lt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extLst>
              </a:tr>
              <a:tr h="13715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Time Frame</a:t>
                      </a:r>
                      <a:endParaRPr lang="en-US" sz="1400" b="1" kern="1200" dirty="0">
                        <a:solidFill>
                          <a:schemeClr val="dk1"/>
                        </a:solidFill>
                        <a:latin typeface="Calibri" panose="020F0502020204030204"/>
                        <a:ea typeface="+mn-ea"/>
                        <a:cs typeface="+mn-cs"/>
                      </a:endParaRPr>
                    </a:p>
                  </a:txBody>
                  <a:tcPr marT="45699" marB="4569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Cross-section of individuals experiencing homelessness</a:t>
                      </a:r>
                      <a:endParaRPr lang="en-US" sz="1400" dirty="0"/>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Called</a:t>
                      </a:r>
                      <a:r>
                        <a:rPr lang="en-US" sz="1400" baseline="0" dirty="0" smtClean="0"/>
                        <a:t> </a:t>
                      </a:r>
                      <a:r>
                        <a:rPr lang="en-US" sz="1400" dirty="0" smtClean="0"/>
                        <a:t>“period estimates” by the Census; approximately point-in-time estimates</a:t>
                      </a:r>
                      <a:endParaRPr lang="en-US" sz="1400" dirty="0"/>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aseline="0" dirty="0" smtClean="0"/>
                        <a:t>Anyone who experienced homelessness in a given time period</a:t>
                      </a:r>
                      <a:endParaRPr lang="en-US" sz="1400" dirty="0"/>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latinLnBrk="0" hangingPunct="1"/>
                      <a:r>
                        <a:rPr lang="en-US" sz="1400" kern="1200" dirty="0" smtClean="0">
                          <a:solidFill>
                            <a:schemeClr val="dk1"/>
                          </a:solidFill>
                          <a:latin typeface="Calibri" panose="020F0502020204030204"/>
                          <a:ea typeface="+mn-ea"/>
                          <a:cs typeface="+mn-cs"/>
                        </a:rPr>
                        <a:t>Anyone who experienced homelessness in a given time period</a:t>
                      </a:r>
                    </a:p>
                    <a:p>
                      <a:pPr marL="0" algn="l" defTabSz="914400" rtl="0" eaLnBrk="1" latinLnBrk="0" hangingPunct="1"/>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Cross-section of individuals experiencing homelessness</a:t>
                      </a:r>
                      <a:endParaRPr lang="en-US" sz="1400" dirty="0"/>
                    </a:p>
                  </a:txBody>
                  <a:tcPr marT="45699" marB="45699">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extLst>
              </a:tr>
              <a:tr h="13715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Methodology</a:t>
                      </a:r>
                    </a:p>
                    <a:p>
                      <a:pPr algn="ctr"/>
                      <a:r>
                        <a:rPr lang="en-US" sz="1400" b="1" kern="1200" dirty="0" smtClean="0">
                          <a:solidFill>
                            <a:schemeClr val="dk1"/>
                          </a:solidFill>
                          <a:latin typeface="Calibri" panose="020F0502020204030204"/>
                          <a:ea typeface="+mn-ea"/>
                          <a:cs typeface="+mn-cs"/>
                        </a:rPr>
                        <a:t>Notes</a:t>
                      </a:r>
                      <a:endParaRPr lang="en-US" sz="1400" b="1" kern="1200" dirty="0">
                        <a:solidFill>
                          <a:schemeClr val="dk1"/>
                        </a:solidFill>
                        <a:latin typeface="Calibri" panose="020F0502020204030204"/>
                        <a:ea typeface="+mn-ea"/>
                        <a:cs typeface="+mn-cs"/>
                      </a:endParaRPr>
                    </a:p>
                  </a:txBody>
                  <a:tcPr marT="45699" marB="45699"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Subjects</a:t>
                      </a:r>
                      <a:r>
                        <a:rPr lang="en-US" sz="1400" baseline="0" dirty="0" smtClean="0"/>
                        <a:t> asked whether they had usual home elsewhere; de-duplication attempted. </a:t>
                      </a:r>
                      <a:endParaRPr lang="en-US" sz="1400" dirty="0"/>
                    </a:p>
                  </a:txBody>
                  <a:tcPr marT="45699" marB="45699">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Post-2010,</a:t>
                      </a:r>
                      <a:r>
                        <a:rPr lang="en-US" sz="1400" baseline="0" dirty="0" smtClean="0"/>
                        <a:t> whole person records imputed into not-in-sample GQs.</a:t>
                      </a:r>
                      <a:endParaRPr lang="en-US" sz="1400" dirty="0" smtClean="0"/>
                    </a:p>
                  </a:txBody>
                  <a:tcPr marT="45699" marB="45699">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Extrapolates</a:t>
                      </a:r>
                      <a:r>
                        <a:rPr lang="en-US" sz="1400" baseline="0" dirty="0" smtClean="0"/>
                        <a:t> to non-HMIS shelters to form national estimates.</a:t>
                      </a:r>
                      <a:endParaRPr lang="en-US" sz="1400" dirty="0"/>
                    </a:p>
                  </a:txBody>
                  <a:tcPr marT="45699" marB="4569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defTabSz="914400" rtl="0" eaLnBrk="1" latinLnBrk="0" hangingPunct="1"/>
                      <a:r>
                        <a:rPr lang="en-US" sz="1400" kern="1200" dirty="0" smtClean="0">
                          <a:solidFill>
                            <a:schemeClr val="dk1"/>
                          </a:solidFill>
                          <a:latin typeface="Calibri" panose="020F0502020204030204"/>
                          <a:ea typeface="+mn-ea"/>
                          <a:cs typeface="+mn-cs"/>
                        </a:rPr>
                        <a:t>Data</a:t>
                      </a:r>
                      <a:r>
                        <a:rPr lang="en-US" sz="1400" kern="1200" baseline="0" dirty="0" smtClean="0">
                          <a:solidFill>
                            <a:schemeClr val="dk1"/>
                          </a:solidFill>
                          <a:latin typeface="Calibri" panose="020F0502020204030204"/>
                          <a:ea typeface="+mn-ea"/>
                          <a:cs typeface="+mn-cs"/>
                        </a:rPr>
                        <a:t> quality issues included incomplete reporting of shelter spell  start/end dates.</a:t>
                      </a:r>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smtClean="0"/>
                        <a:t>Methodology</a:t>
                      </a:r>
                      <a:r>
                        <a:rPr lang="en-US" sz="1400" baseline="0" dirty="0" smtClean="0"/>
                        <a:t> varies by </a:t>
                      </a:r>
                      <a:r>
                        <a:rPr lang="en-US" sz="1400" baseline="0" dirty="0" err="1" smtClean="0"/>
                        <a:t>CoC</a:t>
                      </a:r>
                      <a:r>
                        <a:rPr lang="en-US" sz="1400" baseline="0" dirty="0" smtClean="0"/>
                        <a:t> using a variety of HUD-approved methods.</a:t>
                      </a:r>
                    </a:p>
                  </a:txBody>
                  <a:tcPr marT="45699" marB="45699">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extLst>
              </a:tr>
              <a:tr h="1798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kern="1200" dirty="0" smtClean="0">
                          <a:solidFill>
                            <a:schemeClr val="dk1"/>
                          </a:solidFill>
                          <a:latin typeface="Calibri" panose="020F0502020204030204"/>
                          <a:ea typeface="+mn-ea"/>
                          <a:cs typeface="+mn-cs"/>
                        </a:rPr>
                        <a:t>Representative-ness</a:t>
                      </a:r>
                      <a:endParaRPr lang="en-US" sz="1400" b="1" kern="1200" dirty="0">
                        <a:solidFill>
                          <a:schemeClr val="dk1"/>
                        </a:solidFill>
                        <a:latin typeface="Calibri" panose="020F0502020204030204"/>
                        <a:ea typeface="+mn-ea"/>
                        <a:cs typeface="+mn-cs"/>
                      </a:endParaRPr>
                    </a:p>
                  </a:txBody>
                  <a:tcPr marT="45699" marB="4569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dirty="0" smtClean="0">
                          <a:solidFill>
                            <a:schemeClr val="dk1"/>
                          </a:solidFill>
                          <a:latin typeface="Calibri" panose="020F0502020204030204"/>
                          <a:ea typeface="+mn-ea"/>
                          <a:cs typeface="+mn-cs"/>
                        </a:rPr>
                        <a:t>Unsheltered counts may not be complete (see 2010 Census Special Report). Doesn’t include all HMIS shelters.</a:t>
                      </a:r>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alibri" panose="020F0502020204030204"/>
                          <a:ea typeface="+mn-ea"/>
                          <a:cs typeface="+mn-cs"/>
                        </a:rPr>
                        <a:t>Uses MAF as basis for sampling. Frame expanded after 2010 Decennial. Doesn’t include all HMIS shelters.</a:t>
                      </a: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dirty="0" smtClean="0">
                          <a:solidFill>
                            <a:schemeClr val="dk1"/>
                          </a:solidFill>
                          <a:latin typeface="Calibri" panose="020F0502020204030204"/>
                          <a:ea typeface="+mn-ea"/>
                          <a:cs typeface="+mn-cs"/>
                        </a:rPr>
                        <a:t>Only federally funded shelters required to report; some shelters report voluntarily. </a:t>
                      </a:r>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l" defTabSz="914400" rtl="0" eaLnBrk="1" latinLnBrk="0" hangingPunct="1"/>
                      <a:r>
                        <a:rPr lang="en-US" sz="1400" kern="1200" dirty="0" smtClean="0">
                          <a:solidFill>
                            <a:schemeClr val="dk1"/>
                          </a:solidFill>
                          <a:latin typeface="Calibri" panose="020F0502020204030204"/>
                          <a:ea typeface="+mn-ea"/>
                          <a:cs typeface="+mn-cs"/>
                        </a:rPr>
                        <a:t>Ratio of HMIS-covered beds to total beds varies by year and </a:t>
                      </a:r>
                      <a:r>
                        <a:rPr lang="en-US" sz="1400" kern="1200" dirty="0" err="1" smtClean="0">
                          <a:solidFill>
                            <a:schemeClr val="dk1"/>
                          </a:solidFill>
                          <a:latin typeface="Calibri" panose="020F0502020204030204"/>
                          <a:ea typeface="+mn-ea"/>
                          <a:cs typeface="+mn-cs"/>
                        </a:rPr>
                        <a:t>CoC</a:t>
                      </a:r>
                      <a:r>
                        <a:rPr lang="en-US" sz="1400" kern="1200" dirty="0" smtClean="0">
                          <a:solidFill>
                            <a:schemeClr val="dk1"/>
                          </a:solidFill>
                          <a:latin typeface="Calibri" panose="020F0502020204030204"/>
                          <a:ea typeface="+mn-ea"/>
                          <a:cs typeface="+mn-cs"/>
                        </a:rPr>
                        <a:t>; median</a:t>
                      </a:r>
                      <a:r>
                        <a:rPr lang="en-US" sz="1400" kern="1200" baseline="0" dirty="0" smtClean="0">
                          <a:solidFill>
                            <a:schemeClr val="dk1"/>
                          </a:solidFill>
                          <a:latin typeface="Calibri" panose="020F0502020204030204"/>
                          <a:ea typeface="+mn-ea"/>
                          <a:cs typeface="+mn-cs"/>
                        </a:rPr>
                        <a:t> coverage rate 80-85% in most years.</a:t>
                      </a:r>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kern="1200" dirty="0" smtClean="0">
                          <a:solidFill>
                            <a:schemeClr val="dk1"/>
                          </a:solidFill>
                          <a:latin typeface="Calibri" panose="020F0502020204030204"/>
                          <a:ea typeface="+mn-ea"/>
                          <a:cs typeface="+mn-cs"/>
                        </a:rPr>
                        <a:t>PIT counts are run by local </a:t>
                      </a:r>
                      <a:r>
                        <a:rPr lang="en-US" sz="1400" kern="1200" dirty="0" err="1" smtClean="0">
                          <a:solidFill>
                            <a:schemeClr val="dk1"/>
                          </a:solidFill>
                          <a:latin typeface="Calibri" panose="020F0502020204030204"/>
                          <a:ea typeface="+mn-ea"/>
                          <a:cs typeface="+mn-cs"/>
                        </a:rPr>
                        <a:t>CoCs</a:t>
                      </a:r>
                      <a:r>
                        <a:rPr lang="en-US" sz="1400" kern="1200" dirty="0" smtClean="0">
                          <a:solidFill>
                            <a:schemeClr val="dk1"/>
                          </a:solidFill>
                          <a:latin typeface="Calibri" panose="020F0502020204030204"/>
                          <a:ea typeface="+mn-ea"/>
                          <a:cs typeface="+mn-cs"/>
                        </a:rPr>
                        <a:t>. Quality of count may vary by </a:t>
                      </a:r>
                      <a:r>
                        <a:rPr lang="en-US" sz="1400" kern="1200" dirty="0" err="1" smtClean="0">
                          <a:solidFill>
                            <a:schemeClr val="dk1"/>
                          </a:solidFill>
                          <a:latin typeface="Calibri" panose="020F0502020204030204"/>
                          <a:ea typeface="+mn-ea"/>
                          <a:cs typeface="+mn-cs"/>
                        </a:rPr>
                        <a:t>CoC</a:t>
                      </a:r>
                      <a:r>
                        <a:rPr lang="en-US" sz="1400" kern="1200" dirty="0" smtClean="0">
                          <a:solidFill>
                            <a:schemeClr val="dk1"/>
                          </a:solidFill>
                          <a:latin typeface="Calibri" panose="020F0502020204030204"/>
                          <a:ea typeface="+mn-ea"/>
                          <a:cs typeface="+mn-cs"/>
                        </a:rPr>
                        <a:t>.</a:t>
                      </a:r>
                      <a:endParaRPr lang="en-US" sz="1400" kern="1200" dirty="0">
                        <a:solidFill>
                          <a:schemeClr val="dk1"/>
                        </a:solidFill>
                        <a:latin typeface="Calibri" panose="020F0502020204030204"/>
                        <a:ea typeface="+mn-ea"/>
                        <a:cs typeface="+mn-cs"/>
                      </a:endParaRPr>
                    </a:p>
                  </a:txBody>
                  <a:tcPr marT="45699" marB="4569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extLst>
              </a:tr>
            </a:tbl>
          </a:graphicData>
        </a:graphic>
      </p:graphicFrame>
      <p:sp>
        <p:nvSpPr>
          <p:cNvPr id="3" name="Slide Number Placeholder 2"/>
          <p:cNvSpPr>
            <a:spLocks noGrp="1"/>
          </p:cNvSpPr>
          <p:nvPr>
            <p:ph type="sldNum" sz="quarter" idx="12"/>
          </p:nvPr>
        </p:nvSpPr>
        <p:spPr/>
        <p:txBody>
          <a:bodyPr/>
          <a:lstStyle/>
          <a:p>
            <a:pPr>
              <a:defRPr/>
            </a:pPr>
            <a:fld id="{EDA6DCB9-4523-49CA-B3F7-B78983DD66DA}"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smtClean="0">
                <a:ea typeface="ＭＳ Ｐゴシック" panose="020B0600070205080204" pitchFamily="34" charset="-128"/>
              </a:rPr>
              <a:t>Administrative Income/Resource Data</a:t>
            </a:r>
          </a:p>
        </p:txBody>
      </p:sp>
      <p:sp>
        <p:nvSpPr>
          <p:cNvPr id="31747" name="Rectangle 3"/>
          <p:cNvSpPr>
            <a:spLocks noGrp="1" noChangeArrowheads="1"/>
          </p:cNvSpPr>
          <p:nvPr>
            <p:ph type="body" idx="1"/>
          </p:nvPr>
        </p:nvSpPr>
        <p:spPr>
          <a:xfrm>
            <a:off x="304800" y="990600"/>
            <a:ext cx="8229600" cy="4965700"/>
          </a:xfrm>
        </p:spPr>
        <p:txBody>
          <a:bodyPr/>
          <a:lstStyle/>
          <a:p>
            <a:pPr eaLnBrk="1" hangingPunct="1">
              <a:lnSpc>
                <a:spcPct val="90000"/>
              </a:lnSpc>
            </a:pPr>
            <a:r>
              <a:rPr lang="en-US" altLang="en-US" smtClean="0">
                <a:ea typeface="ＭＳ Ｐゴシック" panose="020B0600070205080204" pitchFamily="34" charset="-128"/>
              </a:rPr>
              <a:t>We link these sources to the following longitudinal administrative data:</a:t>
            </a:r>
          </a:p>
          <a:p>
            <a:pPr lvl="1" eaLnBrk="1" hangingPunct="1">
              <a:lnSpc>
                <a:spcPct val="90000"/>
              </a:lnSpc>
            </a:pPr>
            <a:r>
              <a:rPr lang="en-US" altLang="en-US" smtClean="0">
                <a:ea typeface="ＭＳ Ｐゴシック" panose="020B0600070205080204" pitchFamily="34" charset="-128"/>
              </a:rPr>
              <a:t>Taxable Income (IRS 1040s, W2s, 1099-Rs)</a:t>
            </a:r>
          </a:p>
          <a:p>
            <a:pPr lvl="1" eaLnBrk="1" hangingPunct="1">
              <a:lnSpc>
                <a:spcPct val="90000"/>
              </a:lnSpc>
            </a:pPr>
            <a:r>
              <a:rPr lang="en-US" altLang="en-US" smtClean="0">
                <a:ea typeface="ＭＳ Ｐゴシック" panose="020B0600070205080204" pitchFamily="34" charset="-128"/>
              </a:rPr>
              <a:t>Supplemental Nutrition Assistance Program (SNAP)</a:t>
            </a:r>
          </a:p>
          <a:p>
            <a:pPr lvl="2" eaLnBrk="1" hangingPunct="1">
              <a:lnSpc>
                <a:spcPct val="90000"/>
              </a:lnSpc>
            </a:pPr>
            <a:r>
              <a:rPr lang="en-US" altLang="en-US" sz="2400" smtClean="0">
                <a:ea typeface="ＭＳ Ｐゴシック" panose="020B0600070205080204" pitchFamily="34" charset="-128"/>
              </a:rPr>
              <a:t>Illinois, Indiana, New York, New Jersey, and Tennessee</a:t>
            </a:r>
          </a:p>
          <a:p>
            <a:pPr lvl="1" eaLnBrk="1" hangingPunct="1">
              <a:lnSpc>
                <a:spcPct val="90000"/>
              </a:lnSpc>
            </a:pPr>
            <a:r>
              <a:rPr lang="en-US" altLang="en-US" smtClean="0">
                <a:ea typeface="ＭＳ Ｐゴシック" panose="020B0600070205080204" pitchFamily="34" charset="-128"/>
              </a:rPr>
              <a:t>Medicare and Medicaid enrollment</a:t>
            </a:r>
          </a:p>
          <a:p>
            <a:pPr lvl="1" eaLnBrk="1" hangingPunct="1">
              <a:lnSpc>
                <a:spcPct val="90000"/>
              </a:lnSpc>
            </a:pPr>
            <a:r>
              <a:rPr lang="en-US" altLang="en-US" smtClean="0">
                <a:ea typeface="ＭＳ Ｐゴシック" panose="020B0600070205080204" pitchFamily="34" charset="-128"/>
              </a:rPr>
              <a:t>Housing assistance (HUD PIC and TRACS)</a:t>
            </a:r>
          </a:p>
          <a:p>
            <a:pPr lvl="1" eaLnBrk="1" hangingPunct="1">
              <a:lnSpc>
                <a:spcPct val="90000"/>
              </a:lnSpc>
            </a:pPr>
            <a:r>
              <a:rPr lang="en-US" altLang="en-US" smtClean="0">
                <a:ea typeface="ＭＳ Ｐゴシック" panose="020B0600070205080204" pitchFamily="34" charset="-128"/>
              </a:rPr>
              <a:t>Birth and death dates (Numident) </a:t>
            </a:r>
          </a:p>
        </p:txBody>
      </p:sp>
      <p:sp>
        <p:nvSpPr>
          <p:cNvPr id="3" name="Slide Number Placeholder 2"/>
          <p:cNvSpPr>
            <a:spLocks noGrp="1"/>
          </p:cNvSpPr>
          <p:nvPr>
            <p:ph type="sldNum" sz="quarter" idx="12"/>
          </p:nvPr>
        </p:nvSpPr>
        <p:spPr/>
        <p:txBody>
          <a:bodyPr/>
          <a:lstStyle/>
          <a:p>
            <a:pPr>
              <a:defRPr/>
            </a:pPr>
            <a:fld id="{A3DA5B51-3594-46CE-B276-39E6F6C86A3E}"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52400"/>
            <a:ext cx="8839200" cy="838200"/>
          </a:xfrm>
        </p:spPr>
        <p:txBody>
          <a:bodyPr/>
          <a:lstStyle/>
          <a:p>
            <a:pPr algn="ctr"/>
            <a:r>
              <a:rPr lang="en-US" altLang="en-US" sz="3600" smtClean="0">
                <a:ea typeface="ＭＳ Ｐゴシック" panose="020B0600070205080204" pitchFamily="34" charset="-128"/>
              </a:rPr>
              <a:t>Overall Population Estimates: Sheltered</a:t>
            </a:r>
          </a:p>
        </p:txBody>
      </p:sp>
      <p:graphicFrame>
        <p:nvGraphicFramePr>
          <p:cNvPr id="3" name="Table 2"/>
          <p:cNvGraphicFramePr>
            <a:graphicFrameLocks noGrp="1"/>
          </p:cNvGraphicFramePr>
          <p:nvPr/>
        </p:nvGraphicFramePr>
        <p:xfrm>
          <a:off x="457200" y="5824538"/>
          <a:ext cx="8229600" cy="773112"/>
        </p:xfrm>
        <a:graphic>
          <a:graphicData uri="http://schemas.openxmlformats.org/drawingml/2006/table">
            <a:tbl>
              <a:tblPr/>
              <a:tblGrid>
                <a:gridCol w="6736490">
                  <a:extLst>
                    <a:ext uri="{9D8B030D-6E8A-4147-A177-3AD203B41FA5}"/>
                  </a:extLst>
                </a:gridCol>
                <a:gridCol w="746555">
                  <a:extLst>
                    <a:ext uri="{9D8B030D-6E8A-4147-A177-3AD203B41FA5}"/>
                  </a:extLst>
                </a:gridCol>
                <a:gridCol w="746555">
                  <a:extLst>
                    <a:ext uri="{9D8B030D-6E8A-4147-A177-3AD203B41FA5}"/>
                  </a:extLst>
                </a:gridCol>
              </a:tblGrid>
              <a:tr h="370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2007-2018 </a:t>
                      </a:r>
                      <a:r>
                        <a:rPr lang="en-US" sz="1200" b="0" i="0" u="none" strike="noStrike" dirty="0">
                          <a:effectLst/>
                          <a:latin typeface="times new roman" panose="02020603050405020304" pitchFamily="18" charset="0"/>
                        </a:rPr>
                        <a:t>Annual Homelessness Assessment Reports, 2006-2016 ACS, 2010 Decennial </a:t>
                      </a:r>
                      <a:r>
                        <a:rPr lang="en-US" sz="1200" b="0" i="0" u="none" strike="noStrike" dirty="0" smtClean="0">
                          <a:effectLst/>
                          <a:latin typeface="times new roman" panose="02020603050405020304" pitchFamily="18" charset="0"/>
                        </a:rPr>
                        <a:t>Census. *Indicates</a:t>
                      </a:r>
                      <a:r>
                        <a:rPr lang="en-US" sz="1200" b="0" i="0" u="none" strike="noStrike" baseline="0" dirty="0" smtClean="0">
                          <a:effectLst/>
                          <a:latin typeface="times new roman" panose="02020603050405020304" pitchFamily="18" charset="0"/>
                        </a:rPr>
                        <a:t> data obtained from publicly available sources.</a:t>
                      </a:r>
                      <a:endParaRPr lang="en-US" sz="1200" b="0" i="0" u="none" strike="noStrike" dirty="0" smtClean="0">
                        <a:effectLst/>
                        <a:latin typeface="times new roman" panose="02020603050405020304" pitchFamily="18" charset="0"/>
                      </a:endParaRPr>
                    </a:p>
                  </a:txBody>
                  <a:tcPr marL="4127" marR="4127" marT="4128" marB="0" anchor="ctr">
                    <a:lnL>
                      <a:noFill/>
                    </a:lnL>
                    <a:lnR>
                      <a:noFill/>
                    </a:lnR>
                    <a:lnT>
                      <a:noFill/>
                    </a:lnT>
                    <a:lnB>
                      <a:noFill/>
                    </a:lnB>
                  </a:tcPr>
                </a:tc>
                <a:tc>
                  <a:txBody>
                    <a:bodyPr/>
                    <a:lstStyle/>
                    <a:p>
                      <a:pPr algn="l" fontAlgn="b"/>
                      <a:endParaRPr lang="en-US" sz="1000" b="0" i="0" u="none" strike="noStrike">
                        <a:effectLst/>
                        <a:latin typeface="Times New Roman" panose="02020603050405020304" pitchFamily="18" charset="0"/>
                      </a:endParaRPr>
                    </a:p>
                  </a:txBody>
                  <a:tcPr marL="4127" marR="4127" marT="4128"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27" marR="4127" marT="4128" marB="0" anchor="b">
                    <a:lnL>
                      <a:noFill/>
                    </a:lnL>
                    <a:lnR>
                      <a:noFill/>
                    </a:lnR>
                    <a:lnT>
                      <a:noFill/>
                    </a:lnT>
                    <a:lnB>
                      <a:noFill/>
                    </a:lnB>
                  </a:tcPr>
                </a:tc>
                <a:extLst>
                  <a:ext uri="{0D108BD9-81ED-4DB2-BD59-A6C34878D82A}"/>
                </a:extLst>
              </a:tr>
              <a:tr h="246091">
                <a:tc gridSpan="3">
                  <a:txBody>
                    <a:bodyPr/>
                    <a:lstStyle/>
                    <a:p>
                      <a:pPr algn="l" fontAlgn="ctr"/>
                      <a:endParaRPr lang="en-US" sz="1200" b="0" i="0" u="none" strike="noStrike" dirty="0">
                        <a:effectLst/>
                        <a:latin typeface="times new roman" panose="02020603050405020304" pitchFamily="18" charset="0"/>
                      </a:endParaRPr>
                    </a:p>
                  </a:txBody>
                  <a:tcPr marL="4127" marR="4127" marT="4128"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r h="156706">
                <a:tc gridSpan="3">
                  <a:txBody>
                    <a:bodyPr/>
                    <a:lstStyle/>
                    <a:p>
                      <a:pPr algn="l" fontAlgn="ctr"/>
                      <a:r>
                        <a:rPr lang="en-US" sz="1000" b="0" i="0" u="none" strike="noStrike" dirty="0" smtClean="0">
                          <a:effectLst/>
                          <a:latin typeface="times new roman" panose="02020603050405020304" pitchFamily="18" charset="0"/>
                        </a:rPr>
                        <a:t> </a:t>
                      </a:r>
                      <a:endParaRPr lang="en-US" sz="1000" b="0" i="0" u="none" strike="noStrike" dirty="0">
                        <a:effectLst/>
                        <a:latin typeface="times new roman" panose="02020603050405020304" pitchFamily="18" charset="0"/>
                      </a:endParaRPr>
                    </a:p>
                  </a:txBody>
                  <a:tcPr marL="4127" marR="4127" marT="4128"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4" name="Slide Number Placeholder 3"/>
          <p:cNvSpPr>
            <a:spLocks noGrp="1"/>
          </p:cNvSpPr>
          <p:nvPr>
            <p:ph type="sldNum" sz="quarter" idx="12"/>
          </p:nvPr>
        </p:nvSpPr>
        <p:spPr/>
        <p:txBody>
          <a:bodyPr/>
          <a:lstStyle/>
          <a:p>
            <a:pPr>
              <a:defRPr/>
            </a:pPr>
            <a:fld id="{4F55752D-F13A-4FF2-885D-C61D19F0D74A}" type="slidenum">
              <a:rPr lang="en-US" altLang="en-US" smtClean="0"/>
              <a:pPr>
                <a:defRPr/>
              </a:pPr>
              <a:t>15</a:t>
            </a:fld>
            <a:endParaRPr lang="en-US" altLang="en-US" dirty="0"/>
          </a:p>
        </p:txBody>
      </p:sp>
      <p:sp>
        <p:nvSpPr>
          <p:cNvPr id="33802" name="Rectangle 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pic>
        <p:nvPicPr>
          <p:cNvPr id="338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3013"/>
            <a:ext cx="83820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52400"/>
            <a:ext cx="8839200" cy="838200"/>
          </a:xfrm>
        </p:spPr>
        <p:txBody>
          <a:bodyPr/>
          <a:lstStyle/>
          <a:p>
            <a:pPr algn="ctr"/>
            <a:r>
              <a:rPr lang="en-US" altLang="en-US" sz="3200" smtClean="0">
                <a:ea typeface="ＭＳ Ｐゴシック" panose="020B0600070205080204" pitchFamily="34" charset="-128"/>
              </a:rPr>
              <a:t>Overall Population Estimates: Unsheltered</a:t>
            </a:r>
          </a:p>
        </p:txBody>
      </p:sp>
      <p:graphicFrame>
        <p:nvGraphicFramePr>
          <p:cNvPr id="3" name="Table 2"/>
          <p:cNvGraphicFramePr>
            <a:graphicFrameLocks noGrp="1"/>
          </p:cNvGraphicFramePr>
          <p:nvPr/>
        </p:nvGraphicFramePr>
        <p:xfrm>
          <a:off x="457200" y="5824538"/>
          <a:ext cx="8229600" cy="773112"/>
        </p:xfrm>
        <a:graphic>
          <a:graphicData uri="http://schemas.openxmlformats.org/drawingml/2006/table">
            <a:tbl>
              <a:tblPr/>
              <a:tblGrid>
                <a:gridCol w="6736490">
                  <a:extLst>
                    <a:ext uri="{9D8B030D-6E8A-4147-A177-3AD203B41FA5}"/>
                  </a:extLst>
                </a:gridCol>
                <a:gridCol w="746555">
                  <a:extLst>
                    <a:ext uri="{9D8B030D-6E8A-4147-A177-3AD203B41FA5}"/>
                  </a:extLst>
                </a:gridCol>
                <a:gridCol w="746555">
                  <a:extLst>
                    <a:ext uri="{9D8B030D-6E8A-4147-A177-3AD203B41FA5}"/>
                  </a:extLst>
                </a:gridCol>
              </a:tblGrid>
              <a:tr h="370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2007-2018 </a:t>
                      </a:r>
                      <a:r>
                        <a:rPr lang="en-US" sz="1200" b="0" i="0" u="none" strike="noStrike" dirty="0">
                          <a:effectLst/>
                          <a:latin typeface="times new roman" panose="02020603050405020304" pitchFamily="18" charset="0"/>
                        </a:rPr>
                        <a:t>Annual Homelessness Assessment Reports, 2006-2016 ACS, 2010 Decennial </a:t>
                      </a:r>
                      <a:r>
                        <a:rPr lang="en-US" sz="1200" b="0" i="0" u="none" strike="noStrike" dirty="0" smtClean="0">
                          <a:effectLst/>
                          <a:latin typeface="times new roman" panose="02020603050405020304" pitchFamily="18" charset="0"/>
                        </a:rPr>
                        <a:t>Census. *Indicates</a:t>
                      </a:r>
                      <a:r>
                        <a:rPr lang="en-US" sz="1200" b="0" i="0" u="none" strike="noStrike" baseline="0" dirty="0" smtClean="0">
                          <a:effectLst/>
                          <a:latin typeface="times new roman" panose="02020603050405020304" pitchFamily="18" charset="0"/>
                        </a:rPr>
                        <a:t> data obtained from publicly available sources.</a:t>
                      </a:r>
                      <a:endParaRPr lang="en-US" sz="1200" b="0" i="0" u="none" strike="noStrike" dirty="0" smtClean="0">
                        <a:effectLst/>
                        <a:latin typeface="times new roman" panose="02020603050405020304" pitchFamily="18" charset="0"/>
                      </a:endParaRPr>
                    </a:p>
                  </a:txBody>
                  <a:tcPr marL="4127" marR="4127" marT="4128" marB="0" anchor="ctr">
                    <a:lnL>
                      <a:noFill/>
                    </a:lnL>
                    <a:lnR>
                      <a:noFill/>
                    </a:lnR>
                    <a:lnT>
                      <a:noFill/>
                    </a:lnT>
                    <a:lnB>
                      <a:noFill/>
                    </a:lnB>
                  </a:tcPr>
                </a:tc>
                <a:tc>
                  <a:txBody>
                    <a:bodyPr/>
                    <a:lstStyle/>
                    <a:p>
                      <a:pPr algn="l" fontAlgn="b"/>
                      <a:endParaRPr lang="en-US" sz="1000" b="0" i="0" u="none" strike="noStrike">
                        <a:effectLst/>
                        <a:latin typeface="Times New Roman" panose="02020603050405020304" pitchFamily="18" charset="0"/>
                      </a:endParaRPr>
                    </a:p>
                  </a:txBody>
                  <a:tcPr marL="4127" marR="4127" marT="4128"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27" marR="4127" marT="4128" marB="0" anchor="b">
                    <a:lnL>
                      <a:noFill/>
                    </a:lnL>
                    <a:lnR>
                      <a:noFill/>
                    </a:lnR>
                    <a:lnT>
                      <a:noFill/>
                    </a:lnT>
                    <a:lnB>
                      <a:noFill/>
                    </a:lnB>
                  </a:tcPr>
                </a:tc>
                <a:extLst>
                  <a:ext uri="{0D108BD9-81ED-4DB2-BD59-A6C34878D82A}"/>
                </a:extLst>
              </a:tr>
              <a:tr h="246091">
                <a:tc gridSpan="3">
                  <a:txBody>
                    <a:bodyPr/>
                    <a:lstStyle/>
                    <a:p>
                      <a:pPr algn="l" fontAlgn="ctr"/>
                      <a:endParaRPr lang="en-US" sz="1200" b="0" i="0" u="none" strike="noStrike" dirty="0">
                        <a:effectLst/>
                        <a:latin typeface="times new roman" panose="02020603050405020304" pitchFamily="18" charset="0"/>
                      </a:endParaRPr>
                    </a:p>
                  </a:txBody>
                  <a:tcPr marL="4127" marR="4127" marT="4128"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r h="156706">
                <a:tc gridSpan="3">
                  <a:txBody>
                    <a:bodyPr/>
                    <a:lstStyle/>
                    <a:p>
                      <a:pPr algn="l" fontAlgn="ctr"/>
                      <a:r>
                        <a:rPr lang="en-US" sz="1000" b="0" i="0" u="none" strike="noStrike" dirty="0" smtClean="0">
                          <a:effectLst/>
                          <a:latin typeface="times new roman" panose="02020603050405020304" pitchFamily="18" charset="0"/>
                        </a:rPr>
                        <a:t> </a:t>
                      </a:r>
                      <a:endParaRPr lang="en-US" sz="1000" b="0" i="0" u="none" strike="noStrike" dirty="0">
                        <a:effectLst/>
                        <a:latin typeface="times new roman" panose="02020603050405020304" pitchFamily="18" charset="0"/>
                      </a:endParaRPr>
                    </a:p>
                  </a:txBody>
                  <a:tcPr marL="4127" marR="4127" marT="4128"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4" name="Slide Number Placeholder 3"/>
          <p:cNvSpPr>
            <a:spLocks noGrp="1"/>
          </p:cNvSpPr>
          <p:nvPr>
            <p:ph type="sldNum" sz="quarter" idx="12"/>
          </p:nvPr>
        </p:nvSpPr>
        <p:spPr/>
        <p:txBody>
          <a:bodyPr/>
          <a:lstStyle/>
          <a:p>
            <a:pPr>
              <a:defRPr/>
            </a:pPr>
            <a:fld id="{9A4CCC43-1E8C-4594-92C5-55C27F532DF0}" type="slidenum">
              <a:rPr lang="en-US" altLang="en-US" smtClean="0"/>
              <a:pPr>
                <a:defRPr/>
              </a:pPr>
              <a:t>16</a:t>
            </a:fld>
            <a:endParaRPr lang="en-US" altLang="en-US" dirty="0"/>
          </a:p>
        </p:txBody>
      </p:sp>
      <p:sp>
        <p:nvSpPr>
          <p:cNvPr id="35850" name="Rectangle 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pic>
        <p:nvPicPr>
          <p:cNvPr id="358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304925"/>
            <a:ext cx="8359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sz="3200" smtClean="0">
                <a:ea typeface="ＭＳ Ｐゴシック" panose="020B0600070205080204" pitchFamily="34" charset="-128"/>
              </a:rPr>
              <a:t>Why Sources Differ: Time Frame</a:t>
            </a:r>
          </a:p>
        </p:txBody>
      </p:sp>
      <p:sp>
        <p:nvSpPr>
          <p:cNvPr id="37891" name="Content Placeholder 21"/>
          <p:cNvSpPr>
            <a:spLocks noGrp="1"/>
          </p:cNvSpPr>
          <p:nvPr>
            <p:ph sz="half" idx="1"/>
          </p:nvPr>
        </p:nvSpPr>
        <p:spPr/>
        <p:txBody>
          <a:bodyPr/>
          <a:lstStyle/>
          <a:p>
            <a:r>
              <a:rPr lang="en-US" altLang="en-US" sz="2000" smtClean="0">
                <a:ea typeface="ＭＳ Ｐゴシック" panose="020B0600070205080204" pitchFamily="34" charset="-128"/>
              </a:rPr>
              <a:t>Person-weighted characteristics weight equally anyone who experienced a shelter stay in a given year</a:t>
            </a:r>
          </a:p>
          <a:p>
            <a:pPr lvl="1"/>
            <a:r>
              <a:rPr lang="en-US" altLang="en-US" sz="1600" smtClean="0">
                <a:ea typeface="ＭＳ Ｐゴシック" panose="020B0600070205080204" pitchFamily="34" charset="-128"/>
              </a:rPr>
              <a:t>Approximated by characteristics from period-prevalent data source, like HMIS</a:t>
            </a:r>
          </a:p>
          <a:p>
            <a:r>
              <a:rPr lang="en-US" altLang="en-US" sz="2000" smtClean="0">
                <a:ea typeface="ＭＳ Ｐゴシック" panose="020B0600070205080204" pitchFamily="34" charset="-128"/>
              </a:rPr>
              <a:t>Day-weighted characteristics are weighted by the number of days an individual spent in a shelter in a given year</a:t>
            </a:r>
          </a:p>
          <a:p>
            <a:pPr lvl="1"/>
            <a:r>
              <a:rPr lang="en-US" altLang="en-US" sz="1600" smtClean="0">
                <a:ea typeface="ＭＳ Ｐゴシック" panose="020B0600070205080204" pitchFamily="34" charset="-128"/>
              </a:rPr>
              <a:t>Approximated by characteristics from a point in time data source, like Decennial, ACS, or PIT</a:t>
            </a:r>
          </a:p>
          <a:p>
            <a:r>
              <a:rPr lang="en-US" altLang="en-US" sz="2000" smtClean="0">
                <a:ea typeface="ＭＳ Ｐゴシック" panose="020B0600070205080204" pitchFamily="34" charset="-128"/>
              </a:rPr>
              <a:t>Some differences – e.g. share under 18, share female in Houston – but fairly similar</a:t>
            </a:r>
          </a:p>
        </p:txBody>
      </p:sp>
      <p:graphicFrame>
        <p:nvGraphicFramePr>
          <p:cNvPr id="27" name="Content Placeholder 26"/>
          <p:cNvGraphicFramePr>
            <a:graphicFrameLocks noGrp="1"/>
          </p:cNvGraphicFramePr>
          <p:nvPr>
            <p:ph sz="half" idx="2"/>
          </p:nvPr>
        </p:nvGraphicFramePr>
        <p:xfrm>
          <a:off x="4605338" y="1143000"/>
          <a:ext cx="4038600" cy="4676775"/>
        </p:xfrm>
        <a:graphic>
          <a:graphicData uri="http://schemas.openxmlformats.org/drawingml/2006/table">
            <a:tbl>
              <a:tblPr/>
              <a:tblGrid>
                <a:gridCol w="773800">
                  <a:extLst>
                    <a:ext uri="{9D8B030D-6E8A-4147-A177-3AD203B41FA5}"/>
                  </a:extLst>
                </a:gridCol>
                <a:gridCol w="640662">
                  <a:extLst>
                    <a:ext uri="{9D8B030D-6E8A-4147-A177-3AD203B41FA5}"/>
                  </a:extLst>
                </a:gridCol>
                <a:gridCol w="838200">
                  <a:extLst>
                    <a:ext uri="{9D8B030D-6E8A-4147-A177-3AD203B41FA5}"/>
                  </a:extLst>
                </a:gridCol>
                <a:gridCol w="153538">
                  <a:extLst>
                    <a:ext uri="{9D8B030D-6E8A-4147-A177-3AD203B41FA5}"/>
                  </a:extLst>
                </a:gridCol>
                <a:gridCol w="890400">
                  <a:extLst>
                    <a:ext uri="{9D8B030D-6E8A-4147-A177-3AD203B41FA5}"/>
                  </a:extLst>
                </a:gridCol>
                <a:gridCol w="742000">
                  <a:extLst>
                    <a:ext uri="{9D8B030D-6E8A-4147-A177-3AD203B41FA5}"/>
                  </a:extLst>
                </a:gridCol>
              </a:tblGrid>
              <a:tr h="761982">
                <a:tc gridSpan="6">
                  <a:txBody>
                    <a:bodyPr/>
                    <a:lstStyle/>
                    <a:p>
                      <a:pPr algn="ctr" fontAlgn="ctr"/>
                      <a:r>
                        <a:rPr lang="en-US" sz="1600" b="1" i="0" u="none" strike="noStrike" dirty="0" smtClean="0">
                          <a:solidFill>
                            <a:srgbClr val="000000"/>
                          </a:solidFill>
                          <a:effectLst/>
                          <a:latin typeface="Times New Roman" panose="02020603050405020304" pitchFamily="18" charset="0"/>
                        </a:rPr>
                        <a:t>HMIS Sheltered </a:t>
                      </a:r>
                      <a:r>
                        <a:rPr lang="en-US" sz="1600" b="1" i="0" u="none" strike="noStrike" dirty="0">
                          <a:solidFill>
                            <a:srgbClr val="000000"/>
                          </a:solidFill>
                          <a:effectLst/>
                          <a:latin typeface="Times New Roman" panose="02020603050405020304" pitchFamily="18" charset="0"/>
                        </a:rPr>
                        <a:t>Homeless Characteristics Under Different Weighting Schemes</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288403">
                <a:tc>
                  <a:txBody>
                    <a:bodyPr/>
                    <a:lstStyle/>
                    <a:p>
                      <a:pPr algn="ctr" fontAlgn="ctr"/>
                      <a:r>
                        <a:rPr lang="en-US" sz="1400" b="1" i="0" u="none" strike="noStrike">
                          <a:solidFill>
                            <a:srgbClr val="000000"/>
                          </a:solidFill>
                          <a:effectLst/>
                          <a:latin typeface="Times New Roman" panose="02020603050405020304" pitchFamily="18" charset="0"/>
                        </a:rPr>
                        <a:t> </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en-US" sz="1200" b="1" i="0" u="none" strike="noStrike" dirty="0">
                          <a:solidFill>
                            <a:srgbClr val="000000"/>
                          </a:solidFill>
                          <a:effectLst/>
                          <a:latin typeface="Times New Roman" panose="02020603050405020304" pitchFamily="18" charset="0"/>
                        </a:rPr>
                        <a:t>Los Angeles (2004-2014)</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algn="l" fontAlgn="ctr"/>
                      <a:r>
                        <a:rPr lang="en-US" sz="1200" b="1" i="0" u="none" strike="noStrike" dirty="0" smtClean="0">
                          <a:solidFill>
                            <a:srgbClr val="000000"/>
                          </a:solidFill>
                          <a:effectLst/>
                          <a:latin typeface="Times New Roman" panose="02020603050405020304" pitchFamily="18" charset="0"/>
                        </a:rPr>
                        <a:t>     Houston </a:t>
                      </a:r>
                      <a:r>
                        <a:rPr lang="en-US" sz="1200" b="1" i="0" u="none" strike="noStrike" dirty="0">
                          <a:solidFill>
                            <a:srgbClr val="000000"/>
                          </a:solidFill>
                          <a:effectLst/>
                          <a:latin typeface="Times New Roman" panose="02020603050405020304" pitchFamily="18" charset="0"/>
                        </a:rPr>
                        <a:t>(2004-2015)</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extLst>
              </a:tr>
              <a:tr h="489414">
                <a:tc>
                  <a:txBody>
                    <a:bodyPr/>
                    <a:lstStyle/>
                    <a:p>
                      <a:pPr algn="ctr" fontAlgn="ctr"/>
                      <a:r>
                        <a:rPr lang="en-US" sz="1400" b="0" i="0" u="none" strike="noStrike">
                          <a:solidFill>
                            <a:srgbClr val="000000"/>
                          </a:solidFill>
                          <a:effectLst/>
                          <a:latin typeface="Times New Roman" panose="02020603050405020304" pitchFamily="18" charset="0"/>
                        </a:rPr>
                        <a:t> </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Times New Roman" panose="02020603050405020304" pitchFamily="18" charset="0"/>
                        </a:rPr>
                        <a:t>Person-Weighted</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Times New Roman" panose="02020603050405020304" pitchFamily="18" charset="0"/>
                        </a:rPr>
                        <a:t>Day-Weighted</a:t>
                      </a:r>
                    </a:p>
                  </a:txBody>
                  <a:tcPr marL="5300" marR="5300" marT="5300" marB="0" anchor="ctr">
                    <a:lnL>
                      <a:noFill/>
                    </a:lnL>
                    <a:lnR w="12700" cap="flat" cmpd="sng" algn="ctr">
                      <a:no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200" b="0" i="0" u="none" strike="noStrike" dirty="0">
                        <a:solidFill>
                          <a:srgbClr val="000000"/>
                        </a:solidFill>
                        <a:effectLst/>
                        <a:latin typeface="Times New Roman" panose="02020603050405020304" pitchFamily="18" charset="0"/>
                      </a:endParaRPr>
                    </a:p>
                  </a:txBody>
                  <a:tcPr marL="5300" marR="5300" marT="5300" marB="0" anchor="ctr">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Times New Roman" panose="02020603050405020304" pitchFamily="18" charset="0"/>
                        </a:rPr>
                        <a:t>Person-Weighted</a:t>
                      </a:r>
                    </a:p>
                  </a:txBody>
                  <a:tcPr marL="5300" marR="5300" marT="5300" marB="0" anchor="ctr">
                    <a:lnL w="12700" cap="flat" cmpd="sng" algn="ctr">
                      <a:solidFill>
                        <a:schemeClr val="tx1"/>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dirty="0">
                          <a:solidFill>
                            <a:srgbClr val="000000"/>
                          </a:solidFill>
                          <a:effectLst/>
                          <a:latin typeface="Times New Roman" panose="02020603050405020304" pitchFamily="18" charset="0"/>
                        </a:rPr>
                        <a:t>Day-Weighted</a:t>
                      </a:r>
                    </a:p>
                  </a:txBody>
                  <a:tcPr marL="5300" marR="5300"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248202">
                <a:tc>
                  <a:txBody>
                    <a:bodyPr/>
                    <a:lstStyle/>
                    <a:p>
                      <a:pPr algn="r" fontAlgn="b"/>
                      <a:r>
                        <a:rPr lang="en-US" sz="1200" b="1" i="0" u="none" strike="noStrike">
                          <a:solidFill>
                            <a:srgbClr val="000000"/>
                          </a:solidFill>
                          <a:effectLst/>
                          <a:latin typeface="Times New Roman" panose="02020603050405020304" pitchFamily="18" charset="0"/>
                        </a:rPr>
                        <a:t>White</a:t>
                      </a:r>
                    </a:p>
                  </a:txBody>
                  <a:tcPr marL="5300" marR="5300" marT="5300" marB="0" anchor="b">
                    <a:lnL>
                      <a:noFill/>
                    </a:lnL>
                    <a:lnR>
                      <a:noFill/>
                    </a:lnR>
                    <a:lnT w="6350" cap="flat" cmpd="sng" algn="ctr">
                      <a:solidFill>
                        <a:srgbClr val="000000"/>
                      </a:solidFill>
                      <a:prstDash val="solid"/>
                      <a:round/>
                      <a:headEnd type="none" w="med" len="med"/>
                      <a:tailEnd type="none" w="med" len="med"/>
                    </a:lnT>
                    <a:lnB>
                      <a:noFill/>
                    </a:lnB>
                    <a:solidFill>
                      <a:srgbClr val="EEEEEE"/>
                    </a:solidFill>
                  </a:tcPr>
                </a:tc>
                <a:tc>
                  <a:txBody>
                    <a:bodyPr/>
                    <a:lstStyle/>
                    <a:p>
                      <a:pPr algn="r" fontAlgn="b"/>
                      <a:r>
                        <a:rPr lang="en-US" sz="1400" b="0" i="0" u="none" strike="noStrike" dirty="0">
                          <a:solidFill>
                            <a:srgbClr val="000000"/>
                          </a:solidFill>
                          <a:effectLst/>
                          <a:latin typeface="Times New Roman" panose="02020603050405020304" pitchFamily="18" charset="0"/>
                        </a:rPr>
                        <a:t>43%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42</a:t>
                      </a:r>
                      <a:r>
                        <a:rPr lang="en-US" sz="1400" b="0" i="0" u="none" strike="noStrike" dirty="0" smtClean="0">
                          <a:solidFill>
                            <a:srgbClr val="000000"/>
                          </a:solidFill>
                          <a:effectLst/>
                          <a:latin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endParaRPr>
                    </a:p>
                  </a:txBody>
                  <a:tcPr marL="6350" marR="6350" marT="6350" marB="0" anchor="b">
                    <a:lnL>
                      <a:noFill/>
                    </a:lnL>
                    <a:lnR w="12700" cap="flat" cmpd="sng" algn="ctr">
                      <a:no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6350" marR="6350" marT="6350" marB="0" anchor="b">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panose="02020603050405020304" pitchFamily="18" charset="0"/>
                        </a:rPr>
                        <a:t>35%</a:t>
                      </a:r>
                    </a:p>
                  </a:txBody>
                  <a:tcPr marL="6350" marR="6350" marT="6350" marB="0" anchor="b">
                    <a:lnL w="12700" cap="flat" cmpd="sng" algn="ctr">
                      <a:solidFill>
                        <a:schemeClr val="tx1"/>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panose="02020603050405020304" pitchFamily="18" charset="0"/>
                        </a:rPr>
                        <a:t>34%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extLst>
              </a:tr>
              <a:tr h="248202">
                <a:tc>
                  <a:txBody>
                    <a:bodyPr/>
                    <a:lstStyle/>
                    <a:p>
                      <a:pPr algn="r" fontAlgn="ctr"/>
                      <a:r>
                        <a:rPr lang="en-US" sz="1200" b="1" i="0" u="none" strike="noStrike">
                          <a:solidFill>
                            <a:srgbClr val="000000"/>
                          </a:solidFill>
                          <a:effectLst/>
                          <a:latin typeface="Times New Roman" panose="02020603050405020304" pitchFamily="18" charset="0"/>
                        </a:rPr>
                        <a:t>Black</a:t>
                      </a:r>
                    </a:p>
                  </a:txBody>
                  <a:tcPr marL="5300" marR="5300" marT="5300" marB="0" anchor="ctr">
                    <a:lnL>
                      <a:noFill/>
                    </a:lnL>
                    <a:lnR>
                      <a:noFill/>
                    </a:lnR>
                    <a:lnT>
                      <a:noFill/>
                    </a:lnT>
                    <a:lnB>
                      <a:noFill/>
                    </a:lnB>
                    <a:solidFill>
                      <a:srgbClr val="EEEEEE"/>
                    </a:solidFill>
                  </a:tcPr>
                </a:tc>
                <a:tc>
                  <a:txBody>
                    <a:bodyPr/>
                    <a:lstStyle/>
                    <a:p>
                      <a:pPr algn="r" fontAlgn="b"/>
                      <a:r>
                        <a:rPr lang="en-US" sz="1400" b="0" i="0" u="none" strike="noStrike">
                          <a:solidFill>
                            <a:srgbClr val="000000"/>
                          </a:solidFill>
                          <a:effectLst/>
                          <a:latin typeface="Times New Roman" panose="02020603050405020304" pitchFamily="18" charset="0"/>
                        </a:rPr>
                        <a:t>47%</a:t>
                      </a:r>
                    </a:p>
                  </a:txBody>
                  <a:tcPr marL="6350" marR="6350" marT="6350"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48%</a:t>
                      </a:r>
                    </a:p>
                  </a:txBody>
                  <a:tcPr marL="6350" marR="6350" marT="6350" marB="0" anchor="b">
                    <a:lnL>
                      <a:noFill/>
                    </a:lnL>
                    <a:lnR w="12700" cap="flat" cmpd="sng" algn="ctr">
                      <a:noFill/>
                      <a:prstDash val="dash"/>
                      <a:round/>
                      <a:headEnd type="none" w="med" len="med"/>
                      <a:tailEnd type="none" w="med" len="med"/>
                    </a:lnR>
                    <a:lnT>
                      <a:noFill/>
                    </a:lnT>
                    <a:lnB>
                      <a:noFill/>
                    </a:lnB>
                    <a:solidFill>
                      <a:srgbClr val="FFFFFF"/>
                    </a:solidFill>
                  </a:tcPr>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6350" marR="6350" marT="6350" marB="0" anchor="b">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60%</a:t>
                      </a:r>
                    </a:p>
                  </a:txBody>
                  <a:tcPr marL="6350" marR="6350" marT="6350" marB="0" anchor="b">
                    <a:lnL w="12700" cap="flat" cmpd="sng" algn="ctr">
                      <a:solidFill>
                        <a:schemeClr val="tx1"/>
                      </a:solidFill>
                      <a:prstDash val="dash"/>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panose="02020603050405020304" pitchFamily="18" charset="0"/>
                        </a:rPr>
                        <a:t>63%</a:t>
                      </a:r>
                    </a:p>
                  </a:txBody>
                  <a:tcPr marL="6350" marR="6350" marT="6350" marB="0" anchor="b">
                    <a:lnL>
                      <a:noFill/>
                    </a:lnL>
                    <a:lnR>
                      <a:noFill/>
                    </a:lnR>
                    <a:lnT>
                      <a:noFill/>
                    </a:lnT>
                    <a:lnB>
                      <a:noFill/>
                    </a:lnB>
                    <a:solidFill>
                      <a:srgbClr val="FFFFFF"/>
                    </a:solidFill>
                  </a:tcPr>
                </a:tc>
                <a:extLst>
                  <a:ext uri="{0D108BD9-81ED-4DB2-BD59-A6C34878D82A}"/>
                </a:extLst>
              </a:tr>
              <a:tr h="249742">
                <a:tc>
                  <a:txBody>
                    <a:bodyPr/>
                    <a:lstStyle/>
                    <a:p>
                      <a:pPr algn="r" fontAlgn="b"/>
                      <a:r>
                        <a:rPr lang="en-US" sz="1200" b="1" i="0" u="none" strike="noStrike" dirty="0" smtClean="0">
                          <a:solidFill>
                            <a:srgbClr val="000000"/>
                          </a:solidFill>
                          <a:effectLst/>
                          <a:latin typeface="Times New Roman" panose="02020603050405020304" pitchFamily="18" charset="0"/>
                        </a:rPr>
                        <a:t>Under </a:t>
                      </a:r>
                      <a:r>
                        <a:rPr lang="en-US" sz="1200" b="1" i="0" u="none" strike="noStrike" dirty="0">
                          <a:solidFill>
                            <a:srgbClr val="000000"/>
                          </a:solidFill>
                          <a:effectLst/>
                          <a:latin typeface="Times New Roman" panose="02020603050405020304" pitchFamily="18" charset="0"/>
                        </a:rPr>
                        <a:t>18</a:t>
                      </a:r>
                    </a:p>
                  </a:txBody>
                  <a:tcPr marL="5300" marR="5300" marT="5300" marB="0" anchor="b">
                    <a:lnL>
                      <a:noFill/>
                    </a:lnL>
                    <a:lnR>
                      <a:noFill/>
                    </a:lnR>
                    <a:lnT>
                      <a:noFill/>
                    </a:lnT>
                    <a:lnB>
                      <a:noFill/>
                    </a:lnB>
                    <a:solidFill>
                      <a:srgbClr val="EEEEEE"/>
                    </a:solidFill>
                  </a:tcPr>
                </a:tc>
                <a:tc>
                  <a:txBody>
                    <a:bodyPr/>
                    <a:lstStyle/>
                    <a:p>
                      <a:pPr algn="r" fontAlgn="b"/>
                      <a:r>
                        <a:rPr lang="en-US" sz="1400" b="0" i="0" u="none" strike="noStrike">
                          <a:solidFill>
                            <a:srgbClr val="000000"/>
                          </a:solidFill>
                          <a:effectLst/>
                          <a:latin typeface="Times New Roman" panose="02020603050405020304" pitchFamily="18" charset="0"/>
                        </a:rPr>
                        <a:t>13%</a:t>
                      </a:r>
                    </a:p>
                  </a:txBody>
                  <a:tcPr marL="6350" marR="6350" marT="6350"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13%</a:t>
                      </a:r>
                    </a:p>
                  </a:txBody>
                  <a:tcPr marL="6350" marR="6350" marT="6350" marB="0" anchor="b">
                    <a:lnL>
                      <a:noFill/>
                    </a:lnL>
                    <a:lnR w="12700" cap="flat" cmpd="sng" algn="ctr">
                      <a:noFill/>
                      <a:prstDash val="dash"/>
                      <a:round/>
                      <a:headEnd type="none" w="med" len="med"/>
                      <a:tailEnd type="none" w="med" len="med"/>
                    </a:lnR>
                    <a:lnT>
                      <a:noFill/>
                    </a:lnT>
                    <a:lnB>
                      <a:noFill/>
                    </a:lnB>
                    <a:solidFill>
                      <a:srgbClr val="FFFFFF"/>
                    </a:solidFill>
                  </a:tcPr>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6350" marR="6350" marT="6350" marB="0" anchor="b">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21%</a:t>
                      </a:r>
                    </a:p>
                  </a:txBody>
                  <a:tcPr marL="6350" marR="6350" marT="6350" marB="0" anchor="b">
                    <a:lnL w="12700" cap="flat" cmpd="sng" algn="ctr">
                      <a:solidFill>
                        <a:schemeClr val="tx1"/>
                      </a:solidFill>
                      <a:prstDash val="dash"/>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26%</a:t>
                      </a:r>
                    </a:p>
                  </a:txBody>
                  <a:tcPr marL="6350" marR="6350" marT="6350" marB="0" anchor="b">
                    <a:lnL>
                      <a:noFill/>
                    </a:lnL>
                    <a:lnR>
                      <a:noFill/>
                    </a:lnR>
                    <a:lnT>
                      <a:noFill/>
                    </a:lnT>
                    <a:lnB>
                      <a:noFill/>
                    </a:lnB>
                    <a:solidFill>
                      <a:srgbClr val="FFFFFF"/>
                    </a:solidFill>
                  </a:tcPr>
                </a:tc>
                <a:extLst>
                  <a:ext uri="{0D108BD9-81ED-4DB2-BD59-A6C34878D82A}"/>
                </a:extLst>
              </a:tr>
              <a:tr h="248202">
                <a:tc>
                  <a:txBody>
                    <a:bodyPr/>
                    <a:lstStyle/>
                    <a:p>
                      <a:pPr algn="r" fontAlgn="b"/>
                      <a:r>
                        <a:rPr lang="en-US" sz="1200" b="1" i="0" u="none" strike="noStrike">
                          <a:solidFill>
                            <a:srgbClr val="000000"/>
                          </a:solidFill>
                          <a:effectLst/>
                          <a:latin typeface="Times New Roman" panose="02020603050405020304" pitchFamily="18" charset="0"/>
                        </a:rPr>
                        <a:t>Female</a:t>
                      </a:r>
                    </a:p>
                  </a:txBody>
                  <a:tcPr marL="5300" marR="5300" marT="5300" marB="0" anchor="b">
                    <a:lnL>
                      <a:noFill/>
                    </a:lnL>
                    <a:lnR>
                      <a:noFill/>
                    </a:lnR>
                    <a:lnT>
                      <a:noFill/>
                    </a:lnT>
                    <a:lnB>
                      <a:noFill/>
                    </a:lnB>
                    <a:solidFill>
                      <a:srgbClr val="EEEEEE"/>
                    </a:solidFill>
                  </a:tcPr>
                </a:tc>
                <a:tc>
                  <a:txBody>
                    <a:bodyPr/>
                    <a:lstStyle/>
                    <a:p>
                      <a:pPr algn="r" fontAlgn="b"/>
                      <a:r>
                        <a:rPr lang="en-US" sz="1400" b="0" i="0" u="none" strike="noStrike">
                          <a:solidFill>
                            <a:srgbClr val="000000"/>
                          </a:solidFill>
                          <a:effectLst/>
                          <a:latin typeface="Times New Roman" panose="02020603050405020304" pitchFamily="18" charset="0"/>
                        </a:rPr>
                        <a:t>34%</a:t>
                      </a:r>
                    </a:p>
                  </a:txBody>
                  <a:tcPr marL="6350" marR="6350" marT="6350"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36%</a:t>
                      </a:r>
                    </a:p>
                  </a:txBody>
                  <a:tcPr marL="6350" marR="6350" marT="6350" marB="0" anchor="b">
                    <a:lnL>
                      <a:noFill/>
                    </a:lnL>
                    <a:lnR w="12700" cap="flat" cmpd="sng" algn="ctr">
                      <a:noFill/>
                      <a:prstDash val="dash"/>
                      <a:round/>
                      <a:headEnd type="none" w="med" len="med"/>
                      <a:tailEnd type="none" w="med" len="med"/>
                    </a:lnR>
                    <a:lnT>
                      <a:noFill/>
                    </a:lnT>
                    <a:lnB>
                      <a:noFill/>
                    </a:lnB>
                    <a:solidFill>
                      <a:srgbClr val="FFFFFF"/>
                    </a:solidFill>
                  </a:tcPr>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6350" marR="6350" marT="6350" marB="0" anchor="b">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panose="02020603050405020304" pitchFamily="18" charset="0"/>
                        </a:rPr>
                        <a:t>40%</a:t>
                      </a:r>
                    </a:p>
                  </a:txBody>
                  <a:tcPr marL="6350" marR="6350" marT="6350" marB="0" anchor="b">
                    <a:lnL w="12700" cap="flat" cmpd="sng" algn="ctr">
                      <a:solidFill>
                        <a:schemeClr val="tx1"/>
                      </a:solidFill>
                      <a:prstDash val="dash"/>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49%</a:t>
                      </a:r>
                    </a:p>
                  </a:txBody>
                  <a:tcPr marL="6350" marR="6350" marT="6350" marB="0" anchor="b">
                    <a:lnL>
                      <a:noFill/>
                    </a:lnL>
                    <a:lnR>
                      <a:noFill/>
                    </a:lnR>
                    <a:lnT>
                      <a:noFill/>
                    </a:lnT>
                    <a:lnB>
                      <a:noFill/>
                    </a:lnB>
                    <a:solidFill>
                      <a:srgbClr val="FFFFFF"/>
                    </a:solidFill>
                  </a:tcPr>
                </a:tc>
                <a:extLst>
                  <a:ext uri="{0D108BD9-81ED-4DB2-BD59-A6C34878D82A}"/>
                </a:extLst>
              </a:tr>
              <a:tr h="248202">
                <a:tc>
                  <a:txBody>
                    <a:bodyPr/>
                    <a:lstStyle/>
                    <a:p>
                      <a:pPr algn="r" fontAlgn="b"/>
                      <a:r>
                        <a:rPr lang="en-US" sz="1200" b="1" i="0" u="none" strike="noStrike">
                          <a:solidFill>
                            <a:srgbClr val="000000"/>
                          </a:solidFill>
                          <a:effectLst/>
                          <a:latin typeface="Times New Roman" panose="02020603050405020304" pitchFamily="18" charset="0"/>
                        </a:rPr>
                        <a:t>Hispanic</a:t>
                      </a:r>
                    </a:p>
                  </a:txBody>
                  <a:tcPr marL="5300" marR="5300" marT="5300" marB="0" anchor="b">
                    <a:lnL>
                      <a:noFill/>
                    </a:lnL>
                    <a:lnR>
                      <a:noFill/>
                    </a:lnR>
                    <a:lnT>
                      <a:noFill/>
                    </a:lnT>
                    <a:lnB>
                      <a:noFill/>
                    </a:lnB>
                    <a:solidFill>
                      <a:srgbClr val="EEEEEE"/>
                    </a:solidFill>
                  </a:tcPr>
                </a:tc>
                <a:tc>
                  <a:txBody>
                    <a:bodyPr/>
                    <a:lstStyle/>
                    <a:p>
                      <a:pPr algn="r" fontAlgn="b"/>
                      <a:r>
                        <a:rPr lang="en-US" sz="1400" b="0" i="0" u="none" strike="noStrike">
                          <a:solidFill>
                            <a:srgbClr val="000000"/>
                          </a:solidFill>
                          <a:effectLst/>
                          <a:latin typeface="Times New Roman" panose="02020603050405020304" pitchFamily="18" charset="0"/>
                        </a:rPr>
                        <a:t>29%</a:t>
                      </a:r>
                    </a:p>
                  </a:txBody>
                  <a:tcPr marL="6350" marR="6350" marT="6350"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30%</a:t>
                      </a:r>
                    </a:p>
                  </a:txBody>
                  <a:tcPr marL="6350" marR="6350" marT="6350" marB="0" anchor="b">
                    <a:lnL>
                      <a:noFill/>
                    </a:lnL>
                    <a:lnR w="12700" cap="flat" cmpd="sng" algn="ctr">
                      <a:noFill/>
                      <a:prstDash val="dash"/>
                      <a:round/>
                      <a:headEnd type="none" w="med" len="med"/>
                      <a:tailEnd type="none" w="med" len="med"/>
                    </a:lnR>
                    <a:lnT>
                      <a:noFill/>
                    </a:lnT>
                    <a:lnB>
                      <a:noFill/>
                    </a:lnB>
                    <a:solidFill>
                      <a:srgbClr val="FFFFFF"/>
                    </a:solidFill>
                  </a:tcPr>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6350" marR="6350" marT="6350" marB="0" anchor="b">
                    <a:lnL w="12700" cap="flat" cmpd="sng" algn="ctr">
                      <a:noFill/>
                      <a:prstDash val="dash"/>
                      <a:round/>
                      <a:headEnd type="none" w="med" len="med"/>
                      <a:tailEnd type="none" w="med" len="med"/>
                    </a:lnL>
                    <a:lnR w="12700" cap="flat" cmpd="sng" algn="ctr">
                      <a:solidFill>
                        <a:schemeClr val="tx1"/>
                      </a:solidFill>
                      <a:prstDash val="dash"/>
                      <a:round/>
                      <a:headEnd type="none" w="med" len="med"/>
                      <a:tailEnd type="none" w="med" len="med"/>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12%</a:t>
                      </a:r>
                    </a:p>
                  </a:txBody>
                  <a:tcPr marL="6350" marR="6350" marT="6350" marB="0" anchor="b">
                    <a:lnL w="12700" cap="flat" cmpd="sng" algn="ctr">
                      <a:solidFill>
                        <a:schemeClr val="tx1"/>
                      </a:solidFill>
                      <a:prstDash val="dash"/>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panose="02020603050405020304" pitchFamily="18" charset="0"/>
                        </a:rPr>
                        <a:t>11%</a:t>
                      </a:r>
                    </a:p>
                  </a:txBody>
                  <a:tcPr marL="6350" marR="6350" marT="6350" marB="0" anchor="b">
                    <a:lnL>
                      <a:noFill/>
                    </a:lnL>
                    <a:lnR>
                      <a:noFill/>
                    </a:lnR>
                    <a:lnT>
                      <a:noFill/>
                    </a:lnT>
                    <a:lnB>
                      <a:noFill/>
                    </a:lnB>
                    <a:solidFill>
                      <a:srgbClr val="FFFFFF"/>
                    </a:solidFill>
                  </a:tcPr>
                </a:tc>
                <a:extLst>
                  <a:ext uri="{0D108BD9-81ED-4DB2-BD59-A6C34878D82A}"/>
                </a:extLst>
              </a:tr>
              <a:tr h="454383">
                <a:tc gridSpan="6">
                  <a:txBody>
                    <a:bodyPr/>
                    <a:lstStyle/>
                    <a:p>
                      <a:pPr algn="l" fontAlgn="ctr"/>
                      <a:r>
                        <a:rPr lang="fr-FR" sz="1000" b="1" i="0" u="none" strike="noStrike" dirty="0">
                          <a:solidFill>
                            <a:srgbClr val="000000"/>
                          </a:solidFill>
                          <a:effectLst/>
                          <a:latin typeface="Times New Roman" panose="02020603050405020304" pitchFamily="18" charset="0"/>
                        </a:rPr>
                        <a:t>Sources: </a:t>
                      </a:r>
                      <a:r>
                        <a:rPr lang="fr-FR" sz="1000" b="0" i="0" u="none" strike="noStrike" dirty="0">
                          <a:solidFill>
                            <a:srgbClr val="000000"/>
                          </a:solidFill>
                          <a:effectLst/>
                          <a:latin typeface="Times New Roman" panose="02020603050405020304" pitchFamily="18" charset="0"/>
                        </a:rPr>
                        <a:t>2004-2014 LA </a:t>
                      </a:r>
                      <a:r>
                        <a:rPr lang="fr-FR" sz="1000" b="0" i="0" u="none" strike="noStrike" dirty="0" err="1">
                          <a:solidFill>
                            <a:srgbClr val="000000"/>
                          </a:solidFill>
                          <a:effectLst/>
                          <a:latin typeface="Times New Roman" panose="02020603050405020304" pitchFamily="18" charset="0"/>
                        </a:rPr>
                        <a:t>CoC</a:t>
                      </a:r>
                      <a:r>
                        <a:rPr lang="fr-FR" sz="1000" b="0" i="0" u="none" strike="noStrike" dirty="0">
                          <a:solidFill>
                            <a:srgbClr val="000000"/>
                          </a:solidFill>
                          <a:effectLst/>
                          <a:latin typeface="Times New Roman" panose="02020603050405020304" pitchFamily="18" charset="0"/>
                        </a:rPr>
                        <a:t> HMIS Data, 2004-2015 Houston </a:t>
                      </a:r>
                      <a:r>
                        <a:rPr lang="fr-FR" sz="1000" b="0" i="0" u="none" strike="noStrike" dirty="0" err="1">
                          <a:solidFill>
                            <a:srgbClr val="000000"/>
                          </a:solidFill>
                          <a:effectLst/>
                          <a:latin typeface="Times New Roman" panose="02020603050405020304" pitchFamily="18" charset="0"/>
                        </a:rPr>
                        <a:t>CoC</a:t>
                      </a:r>
                      <a:r>
                        <a:rPr lang="fr-FR" sz="1000" b="0" i="0" u="none" strike="noStrike" dirty="0">
                          <a:solidFill>
                            <a:srgbClr val="000000"/>
                          </a:solidFill>
                          <a:effectLst/>
                          <a:latin typeface="Times New Roman" panose="02020603050405020304" pitchFamily="18" charset="0"/>
                        </a:rPr>
                        <a:t> HMIS Data</a:t>
                      </a:r>
                    </a:p>
                  </a:txBody>
                  <a:tcPr marL="5300" marR="5300" marT="530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440043">
                <a:tc gridSpan="6">
                  <a:txBody>
                    <a:bodyPr/>
                    <a:lstStyle/>
                    <a:p>
                      <a:pPr algn="l" fontAlgn="ctr"/>
                      <a:r>
                        <a:rPr lang="en-US" sz="1000" b="1" i="0" u="none" strike="noStrike" dirty="0">
                          <a:solidFill>
                            <a:srgbClr val="000000"/>
                          </a:solidFill>
                          <a:effectLst/>
                          <a:latin typeface="Times New Roman" panose="02020603050405020304" pitchFamily="18" charset="0"/>
                        </a:rPr>
                        <a:t>Note: </a:t>
                      </a:r>
                      <a:r>
                        <a:rPr lang="en-US" sz="1000" b="0" i="0" u="none" strike="noStrike" dirty="0">
                          <a:solidFill>
                            <a:srgbClr val="000000"/>
                          </a:solidFill>
                          <a:effectLst/>
                          <a:latin typeface="Times New Roman" panose="02020603050405020304" pitchFamily="18" charset="0"/>
                        </a:rPr>
                        <a:t>The Los Angeles </a:t>
                      </a:r>
                      <a:r>
                        <a:rPr lang="en-US" sz="1000" b="0" i="0" u="none" strike="noStrike" dirty="0" err="1">
                          <a:solidFill>
                            <a:srgbClr val="000000"/>
                          </a:solidFill>
                          <a:effectLst/>
                          <a:latin typeface="Times New Roman" panose="02020603050405020304" pitchFamily="18" charset="0"/>
                        </a:rPr>
                        <a:t>CoC</a:t>
                      </a:r>
                      <a:r>
                        <a:rPr lang="en-US" sz="1000" b="0" i="0" u="none" strike="noStrike" dirty="0">
                          <a:solidFill>
                            <a:srgbClr val="000000"/>
                          </a:solidFill>
                          <a:effectLst/>
                          <a:latin typeface="Times New Roman" panose="02020603050405020304" pitchFamily="18" charset="0"/>
                        </a:rPr>
                        <a:t> includes Los Angeles county excluding Pasadena, Long Beach, and Glendale. The Houston </a:t>
                      </a:r>
                      <a:r>
                        <a:rPr lang="en-US" sz="1000" b="0" i="0" u="none" strike="noStrike" dirty="0" err="1">
                          <a:solidFill>
                            <a:srgbClr val="000000"/>
                          </a:solidFill>
                          <a:effectLst/>
                          <a:latin typeface="Times New Roman" panose="02020603050405020304" pitchFamily="18" charset="0"/>
                        </a:rPr>
                        <a:t>CoC</a:t>
                      </a:r>
                      <a:r>
                        <a:rPr lang="en-US" sz="1000" b="0" i="0" u="none" strike="noStrike" dirty="0">
                          <a:solidFill>
                            <a:srgbClr val="000000"/>
                          </a:solidFill>
                          <a:effectLst/>
                          <a:latin typeface="Times New Roman" panose="02020603050405020304" pitchFamily="18" charset="0"/>
                        </a:rPr>
                        <a:t> encompasses Houston, Harris, Fort Bend, and Montgomery counties. We restrict the HMIS data to emergency and transitional shelters, and we drop HMIS observations with no entry date, no exit date, or neither. When the entry date equals the exit date we count these as one-day spells. All results were approved for release by the Census Bureau, authorization </a:t>
                      </a:r>
                      <a:r>
                        <a:rPr lang="en-US" sz="1000" b="0" i="0" u="none" strike="noStrike" dirty="0" smtClean="0">
                          <a:solidFill>
                            <a:srgbClr val="000000"/>
                          </a:solidFill>
                          <a:effectLst/>
                          <a:latin typeface="Times New Roman" panose="02020603050405020304" pitchFamily="18" charset="0"/>
                        </a:rPr>
                        <a:t>number CBDRB-FY20-ERD002-004.</a:t>
                      </a:r>
                      <a:endParaRPr lang="en-US" sz="1000" b="0" i="0" u="none" strike="noStrike" dirty="0">
                        <a:solidFill>
                          <a:srgbClr val="000000"/>
                        </a:solidFill>
                        <a:effectLst/>
                        <a:latin typeface="Times New Roman" panose="02020603050405020304" pitchFamily="18" charset="0"/>
                      </a:endParaRPr>
                    </a:p>
                  </a:txBody>
                  <a:tcPr marL="5300" marR="5300" marT="530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8" name="Slide Number Placeholder 2"/>
          <p:cNvSpPr>
            <a:spLocks noGrp="1"/>
          </p:cNvSpPr>
          <p:nvPr>
            <p:ph type="sldNum" sz="quarter" idx="12"/>
          </p:nvPr>
        </p:nvSpPr>
        <p:spPr/>
        <p:txBody>
          <a:bodyPr/>
          <a:lstStyle/>
          <a:p>
            <a:pPr>
              <a:defRPr/>
            </a:pPr>
            <a:fld id="{ACDF5881-72A6-4A80-BE8B-B965846FA049}" type="slidenum">
              <a:rPr lang="en-US" altLang="en-US" smtClean="0"/>
              <a:pPr>
                <a:defRPr/>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52400"/>
            <a:ext cx="8534400" cy="838200"/>
          </a:xfrm>
        </p:spPr>
        <p:txBody>
          <a:bodyPr/>
          <a:lstStyle/>
          <a:p>
            <a:pPr algn="ctr"/>
            <a:r>
              <a:rPr lang="en-US" altLang="en-US" sz="3600" smtClean="0">
                <a:ea typeface="ＭＳ Ｐゴシック" panose="020B0600070205080204" pitchFamily="34" charset="-128"/>
              </a:rPr>
              <a:t>Why Sources Differ: Seasonality</a:t>
            </a:r>
          </a:p>
        </p:txBody>
      </p:sp>
      <p:graphicFrame>
        <p:nvGraphicFramePr>
          <p:cNvPr id="5" name="Chart 4"/>
          <p:cNvGraphicFramePr>
            <a:graphicFrameLocks/>
          </p:cNvGraphicFramePr>
          <p:nvPr/>
        </p:nvGraphicFramePr>
        <p:xfrm>
          <a:off x="464820" y="1066800"/>
          <a:ext cx="806958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nvGraphicFramePr>
        <p:xfrm>
          <a:off x="384175" y="4932363"/>
          <a:ext cx="8229600" cy="1239837"/>
        </p:xfrm>
        <a:graphic>
          <a:graphicData uri="http://schemas.openxmlformats.org/drawingml/2006/table">
            <a:tbl>
              <a:tblPr/>
              <a:tblGrid>
                <a:gridCol w="8229600">
                  <a:extLst>
                    <a:ext uri="{9D8B030D-6E8A-4147-A177-3AD203B41FA5}"/>
                  </a:extLst>
                </a:gridCol>
              </a:tblGrid>
              <a:tr h="228538">
                <a:tc>
                  <a:txBody>
                    <a:bodyPr/>
                    <a:lstStyle/>
                    <a:p>
                      <a:pPr algn="l" fontAlgn="ctr"/>
                      <a:r>
                        <a:rPr lang="en-US" sz="1100" b="1" i="0" u="none" strike="noStrike" dirty="0">
                          <a:effectLst/>
                          <a:latin typeface="times new roman" panose="02020603050405020304" pitchFamily="18" charset="0"/>
                        </a:rPr>
                        <a:t>Sources: </a:t>
                      </a:r>
                      <a:r>
                        <a:rPr lang="en-US" sz="1100" b="0" i="0" u="none" strike="noStrike" dirty="0">
                          <a:effectLst/>
                          <a:latin typeface="times new roman" panose="02020603050405020304" pitchFamily="18" charset="0"/>
                        </a:rPr>
                        <a:t>2009-2015 Houston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HMIS Data, 2009-2014 LA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HMIS Data</a:t>
                      </a:r>
                    </a:p>
                  </a:txBody>
                  <a:tcPr marL="5479" marR="5479" marT="5468" marB="0" anchor="ctr">
                    <a:lnL>
                      <a:noFill/>
                    </a:lnL>
                    <a:lnR>
                      <a:noFill/>
                    </a:lnR>
                    <a:lnT>
                      <a:noFill/>
                    </a:lnT>
                    <a:lnB>
                      <a:noFill/>
                    </a:lnB>
                  </a:tcPr>
                </a:tc>
                <a:extLst>
                  <a:ext uri="{0D108BD9-81ED-4DB2-BD59-A6C34878D82A}"/>
                </a:extLst>
              </a:tr>
              <a:tr h="1011299">
                <a:tc>
                  <a:txBody>
                    <a:bodyPr/>
                    <a:lstStyle/>
                    <a:p>
                      <a:pPr algn="l" fontAlgn="ctr"/>
                      <a:r>
                        <a:rPr lang="en-US" sz="1100" b="1" i="0" u="none" strike="noStrike" dirty="0">
                          <a:effectLst/>
                          <a:latin typeface="times new roman" panose="02020603050405020304" pitchFamily="18" charset="0"/>
                        </a:rPr>
                        <a:t>Note: </a:t>
                      </a:r>
                      <a:r>
                        <a:rPr lang="en-US" sz="1100" b="0" i="0" u="none" strike="noStrike" dirty="0">
                          <a:effectLst/>
                          <a:latin typeface="times new roman" panose="02020603050405020304" pitchFamily="18" charset="0"/>
                        </a:rPr>
                        <a:t>Houston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encompasses Houston, Harris, Fort Bend, and Montgomery counties. The Los Angeles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encompasses shelters in Los Angeles County excluding Glendale, Long Beach, and Pasadena. </a:t>
                      </a:r>
                      <a:r>
                        <a:rPr lang="en-US" sz="1100" b="0" i="0" u="none" strike="noStrike" dirty="0" smtClean="0">
                          <a:effectLst/>
                          <a:latin typeface="times new roman" panose="02020603050405020304" pitchFamily="18" charset="0"/>
                        </a:rPr>
                        <a:t>Figure displays</a:t>
                      </a:r>
                      <a:r>
                        <a:rPr lang="en-US" sz="1100" b="0" i="0" u="none" strike="noStrike" baseline="0" dirty="0" smtClean="0">
                          <a:effectLst/>
                          <a:latin typeface="times new roman" panose="02020603050405020304" pitchFamily="18" charset="0"/>
                        </a:rPr>
                        <a:t> </a:t>
                      </a:r>
                      <a:r>
                        <a:rPr lang="en-US" sz="1100" b="0" i="0" u="none" strike="noStrike" dirty="0" smtClean="0">
                          <a:effectLst/>
                          <a:latin typeface="times new roman" panose="02020603050405020304" pitchFamily="18" charset="0"/>
                        </a:rPr>
                        <a:t>occupancy </a:t>
                      </a:r>
                      <a:r>
                        <a:rPr lang="en-US" sz="1100" b="0" i="0" u="none" strike="noStrike" dirty="0">
                          <a:effectLst/>
                          <a:latin typeface="times new roman" panose="02020603050405020304" pitchFamily="18" charset="0"/>
                        </a:rPr>
                        <a:t>in emergency and transitional </a:t>
                      </a:r>
                      <a:r>
                        <a:rPr lang="en-US" sz="1100" b="0" i="0" u="none" strike="noStrike" dirty="0" smtClean="0">
                          <a:effectLst/>
                          <a:latin typeface="times new roman" panose="02020603050405020304" pitchFamily="18" charset="0"/>
                        </a:rPr>
                        <a:t>shelters only, </a:t>
                      </a:r>
                      <a:r>
                        <a:rPr lang="en-US" sz="1100" b="0" i="0" u="none" strike="noStrike" dirty="0">
                          <a:effectLst/>
                          <a:latin typeface="times new roman" panose="02020603050405020304" pitchFamily="18" charset="0"/>
                        </a:rPr>
                        <a:t>and we drop observations with no entry date, no exit date, or neither. When the entry date equals the exit date we count these as one-day spells. Average daily shelter occupancy is computed by summing up the person-days of shelter stays in a given city and month over the multi-year period, and then dividing by the number of days belonging to that month over the multi-year period. All results were approved for release by the Census Bureau, authorization </a:t>
                      </a:r>
                      <a:r>
                        <a:rPr lang="en-US" sz="1100" b="0" i="0" u="none" strike="noStrike" dirty="0" smtClean="0">
                          <a:effectLst/>
                          <a:latin typeface="times new roman" panose="02020603050405020304" pitchFamily="18" charset="0"/>
                        </a:rPr>
                        <a:t>number CBDRB-FY20-ERD002-004. </a:t>
                      </a:r>
                      <a:endParaRPr lang="en-US" sz="1100" b="0" i="0" u="none" strike="noStrike" dirty="0">
                        <a:effectLst/>
                        <a:latin typeface="times new roman" panose="02020603050405020304" pitchFamily="18" charset="0"/>
                      </a:endParaRPr>
                    </a:p>
                  </a:txBody>
                  <a:tcPr marL="5479" marR="5479" marT="5468" marB="0" anchor="ctr">
                    <a:lnL>
                      <a:noFill/>
                    </a:lnL>
                    <a:lnR>
                      <a:noFill/>
                    </a:lnR>
                    <a:lnT>
                      <a:noFill/>
                    </a:lnT>
                    <a:lnB>
                      <a:noFill/>
                    </a:lnB>
                  </a:tcPr>
                </a:tc>
                <a:extLst>
                  <a:ext uri="{0D108BD9-81ED-4DB2-BD59-A6C34878D82A}"/>
                </a:extLst>
              </a:tr>
            </a:tbl>
          </a:graphicData>
        </a:graphic>
      </p:graphicFrame>
      <p:sp>
        <p:nvSpPr>
          <p:cNvPr id="7" name="Slide Number Placeholder 2"/>
          <p:cNvSpPr>
            <a:spLocks noGrp="1"/>
          </p:cNvSpPr>
          <p:nvPr>
            <p:ph type="sldNum" sz="quarter" idx="12"/>
          </p:nvPr>
        </p:nvSpPr>
        <p:spPr/>
        <p:txBody>
          <a:bodyPr/>
          <a:lstStyle/>
          <a:p>
            <a:pPr>
              <a:defRPr/>
            </a:pPr>
            <a:fld id="{0B6DE445-945B-40A7-8DC0-02C77054DA16}" type="slidenum">
              <a:rPr lang="en-US" altLang="en-US" smtClean="0"/>
              <a:pPr>
                <a:defRPr/>
              </a:pPr>
              <a:t>18</a:t>
            </a:fld>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52400"/>
            <a:ext cx="8534400" cy="838200"/>
          </a:xfrm>
        </p:spPr>
        <p:txBody>
          <a:bodyPr/>
          <a:lstStyle/>
          <a:p>
            <a:pPr algn="ctr"/>
            <a:r>
              <a:rPr lang="en-US" altLang="en-US" sz="3600" smtClean="0">
                <a:ea typeface="ＭＳ Ｐゴシック" panose="020B0600070205080204" pitchFamily="34" charset="-128"/>
              </a:rPr>
              <a:t>Why Sources Differ: Coverage</a:t>
            </a:r>
          </a:p>
        </p:txBody>
      </p:sp>
      <p:sp>
        <p:nvSpPr>
          <p:cNvPr id="41987" name="TextBox 3"/>
          <p:cNvSpPr txBox="1">
            <a:spLocks noChangeArrowheads="1"/>
          </p:cNvSpPr>
          <p:nvPr/>
        </p:nvSpPr>
        <p:spPr bwMode="auto">
          <a:xfrm>
            <a:off x="1676400" y="10668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a:t>Sheltered Homeless Counts by Data Source</a:t>
            </a:r>
          </a:p>
        </p:txBody>
      </p:sp>
      <p:sp>
        <p:nvSpPr>
          <p:cNvPr id="41988" name="Content Placeholder 21"/>
          <p:cNvSpPr>
            <a:spLocks noGrp="1"/>
          </p:cNvSpPr>
          <p:nvPr>
            <p:ph sz="half" idx="1"/>
          </p:nvPr>
        </p:nvSpPr>
        <p:spPr>
          <a:xfrm>
            <a:off x="457200" y="4572000"/>
            <a:ext cx="8382000" cy="1752600"/>
          </a:xfrm>
        </p:spPr>
        <p:txBody>
          <a:bodyPr/>
          <a:lstStyle/>
          <a:p>
            <a:r>
              <a:rPr lang="en-US" altLang="en-US" sz="2000" smtClean="0">
                <a:ea typeface="ＭＳ Ｐゴシック" panose="020B0600070205080204" pitchFamily="34" charset="-128"/>
              </a:rPr>
              <a:t>Completeness of data sources appears to vary geographically</a:t>
            </a:r>
          </a:p>
          <a:p>
            <a:r>
              <a:rPr lang="en-US" altLang="en-US" sz="2000" smtClean="0">
                <a:ea typeface="ＭＳ Ｐゴシック" panose="020B0600070205080204" pitchFamily="34" charset="-128"/>
              </a:rPr>
              <a:t>Planned but not implemented: link the Decennial to HMIS micro-data to estimate coverage of Decennial homeless in HMIS and vice versa</a:t>
            </a:r>
          </a:p>
        </p:txBody>
      </p:sp>
      <p:sp>
        <p:nvSpPr>
          <p:cNvPr id="11" name="Slide Number Placeholder 2"/>
          <p:cNvSpPr>
            <a:spLocks noGrp="1"/>
          </p:cNvSpPr>
          <p:nvPr>
            <p:ph type="sldNum" sz="quarter" idx="12"/>
          </p:nvPr>
        </p:nvSpPr>
        <p:spPr/>
        <p:txBody>
          <a:bodyPr/>
          <a:lstStyle/>
          <a:p>
            <a:pPr>
              <a:defRPr/>
            </a:pPr>
            <a:fld id="{8FAD75D3-43B6-40EC-900A-53BEA22D8B8B}" type="slidenum">
              <a:rPr lang="en-US" altLang="en-US" smtClean="0"/>
              <a:pPr>
                <a:defRPr/>
              </a:pPr>
              <a:t>19</a:t>
            </a:fld>
            <a:endParaRPr lang="en-US" altLang="en-US" dirty="0"/>
          </a:p>
        </p:txBody>
      </p:sp>
      <p:sp>
        <p:nvSpPr>
          <p:cNvPr id="41990" name="Rectangle 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graphicFrame>
        <p:nvGraphicFramePr>
          <p:cNvPr id="16" name="Chart 15"/>
          <p:cNvGraphicFramePr>
            <a:graphicFrameLocks/>
          </p:cNvGraphicFramePr>
          <p:nvPr/>
        </p:nvGraphicFramePr>
        <p:xfrm>
          <a:off x="4571093" y="1510628"/>
          <a:ext cx="4420507" cy="3233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nvGraphicFramePr>
        <p:xfrm>
          <a:off x="152400" y="1498953"/>
          <a:ext cx="4418693" cy="32336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ea typeface="ＭＳ Ｐゴシック" panose="020B0600070205080204" pitchFamily="34" charset="-128"/>
              </a:rPr>
              <a:t>Disclaimer</a:t>
            </a:r>
          </a:p>
        </p:txBody>
      </p:sp>
      <p:sp>
        <p:nvSpPr>
          <p:cNvPr id="7171" name="Content Placeholder 2"/>
          <p:cNvSpPr>
            <a:spLocks noGrp="1"/>
          </p:cNvSpPr>
          <p:nvPr>
            <p:ph idx="1"/>
          </p:nvPr>
        </p:nvSpPr>
        <p:spPr/>
        <p:txBody>
          <a:bodyPr/>
          <a:lstStyle/>
          <a:p>
            <a:endParaRPr lang="en-US" altLang="en-US" smtClean="0">
              <a:solidFill>
                <a:srgbClr val="000000"/>
              </a:solidFill>
              <a:ea typeface="ＭＳ Ｐゴシック" panose="020B0600070205080204" pitchFamily="34" charset="-128"/>
            </a:endParaRPr>
          </a:p>
          <a:p>
            <a:r>
              <a:rPr lang="en-US" altLang="en-US" sz="2000" smtClean="0">
                <a:solidFill>
                  <a:srgbClr val="000000"/>
                </a:solidFill>
                <a:ea typeface="ＭＳ Ｐゴシック" panose="020B0600070205080204" pitchFamily="34" charset="-128"/>
              </a:rPr>
              <a:t>Any opinions and conclusions expressed herein are those of the author(s) and do not necessarily represent the views of the U.S. Census Bureau.  All results were approved for release by the Census Bureau, authorization numbers CBDRB-FY20-ERD002-004 and CBDRB-FY20-ERD002-007.</a:t>
            </a:r>
          </a:p>
        </p:txBody>
      </p:sp>
      <p:sp>
        <p:nvSpPr>
          <p:cNvPr id="3" name="Slide Number Placeholder 2"/>
          <p:cNvSpPr>
            <a:spLocks noGrp="1"/>
          </p:cNvSpPr>
          <p:nvPr>
            <p:ph type="sldNum" sz="quarter" idx="12"/>
          </p:nvPr>
        </p:nvSpPr>
        <p:spPr/>
        <p:txBody>
          <a:bodyPr/>
          <a:lstStyle/>
          <a:p>
            <a:pPr>
              <a:defRPr/>
            </a:pPr>
            <a:fld id="{AEA98799-6BBE-4DDC-BAE3-6615D0F318EC}" type="slidenum">
              <a:rPr lang="en-US" altLang="en-US" smtClean="0"/>
              <a:pPr>
                <a:defRPr/>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52400"/>
            <a:ext cx="8534400" cy="838200"/>
          </a:xfrm>
        </p:spPr>
        <p:txBody>
          <a:bodyPr/>
          <a:lstStyle/>
          <a:p>
            <a:pPr algn="ctr"/>
            <a:r>
              <a:rPr lang="en-US" altLang="en-US" smtClean="0">
                <a:ea typeface="ＭＳ Ｐゴシック" panose="020B0600070205080204" pitchFamily="34" charset="-128"/>
              </a:rPr>
              <a:t>Sheltered Homeless Characteristics</a:t>
            </a:r>
          </a:p>
        </p:txBody>
      </p:sp>
      <p:graphicFrame>
        <p:nvGraphicFramePr>
          <p:cNvPr id="15" name="Table 14"/>
          <p:cNvGraphicFramePr>
            <a:graphicFrameLocks noGrp="1"/>
          </p:cNvGraphicFramePr>
          <p:nvPr/>
        </p:nvGraphicFramePr>
        <p:xfrm>
          <a:off x="457200" y="5791200"/>
          <a:ext cx="8229600" cy="1120775"/>
        </p:xfrm>
        <a:graphic>
          <a:graphicData uri="http://schemas.openxmlformats.org/drawingml/2006/table">
            <a:tbl>
              <a:tblPr/>
              <a:tblGrid>
                <a:gridCol w="8229600">
                  <a:extLst>
                    <a:ext uri="{9D8B030D-6E8A-4147-A177-3AD203B41FA5}"/>
                  </a:extLst>
                </a:gridCol>
              </a:tblGrid>
              <a:tr h="59387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Survey, 2010 Decennial Census,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Annual Homelessness Assessment Reports to Congress </a:t>
                      </a:r>
                      <a:r>
                        <a:rPr lang="en-US" sz="1200" b="0" i="0" u="none" strike="noStrike" dirty="0" smtClean="0">
                          <a:effectLst/>
                          <a:latin typeface="times new roman" panose="02020603050405020304" pitchFamily="18" charset="0"/>
                        </a:rPr>
                        <a:t>One-Year </a:t>
                      </a:r>
                      <a:r>
                        <a:rPr lang="en-US" sz="1200" b="0" i="0" u="none" strike="noStrike" dirty="0">
                          <a:effectLst/>
                          <a:latin typeface="times new roman" panose="02020603050405020304" pitchFamily="18" charset="0"/>
                        </a:rPr>
                        <a:t>Estimates of Shelter </a:t>
                      </a:r>
                      <a:r>
                        <a:rPr lang="en-US" sz="1200" b="0" i="0" u="none" strike="noStrike" dirty="0" smtClean="0">
                          <a:effectLst/>
                          <a:latin typeface="times new roman" panose="02020603050405020304" pitchFamily="18" charset="0"/>
                        </a:rPr>
                        <a:t>Homelessness .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smtClean="0">
                        <a:effectLst/>
                        <a:latin typeface="times new roman" panose="02020603050405020304" pitchFamily="18" charset="0"/>
                      </a:endParaRPr>
                    </a:p>
                    <a:p>
                      <a:pPr algn="l" fontAlgn="ctr"/>
                      <a:endParaRPr lang="en-US" sz="12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r h="254967">
                <a:tc>
                  <a:txBody>
                    <a:bodyPr/>
                    <a:lstStyle/>
                    <a:p>
                      <a:pPr algn="l" fontAlgn="ctr"/>
                      <a:endParaRPr lang="en-US" sz="12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r h="135966">
                <a:tc>
                  <a:txBody>
                    <a:bodyPr/>
                    <a:lstStyle/>
                    <a:p>
                      <a:pPr algn="l" fontAlgn="ctr"/>
                      <a:endParaRPr lang="en-US" sz="8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r h="135966">
                <a:tc>
                  <a:txBody>
                    <a:bodyPr/>
                    <a:lstStyle/>
                    <a:p>
                      <a:pPr algn="l" fontAlgn="ctr"/>
                      <a:endParaRPr lang="en-US" sz="8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bl>
          </a:graphicData>
        </a:graphic>
      </p:graphicFrame>
      <p:sp>
        <p:nvSpPr>
          <p:cNvPr id="9" name="Slide Number Placeholder 2"/>
          <p:cNvSpPr>
            <a:spLocks noGrp="1"/>
          </p:cNvSpPr>
          <p:nvPr>
            <p:ph type="sldNum" sz="quarter" idx="12"/>
          </p:nvPr>
        </p:nvSpPr>
        <p:spPr/>
        <p:txBody>
          <a:bodyPr/>
          <a:lstStyle/>
          <a:p>
            <a:pPr>
              <a:defRPr/>
            </a:pPr>
            <a:fld id="{6550ED8D-4162-4C91-A0D4-18509A51838A}" type="slidenum">
              <a:rPr lang="en-US" altLang="en-US" smtClean="0"/>
              <a:pPr>
                <a:defRPr/>
              </a:pPr>
              <a:t>20</a:t>
            </a:fld>
            <a:endParaRPr lang="en-US" altLang="en-US" dirty="0"/>
          </a:p>
        </p:txBody>
      </p:sp>
      <p:sp>
        <p:nvSpPr>
          <p:cNvPr id="44041" name="Rectangle 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graphicFrame>
        <p:nvGraphicFramePr>
          <p:cNvPr id="17" name="Chart 16"/>
          <p:cNvGraphicFramePr>
            <a:graphicFrameLocks/>
          </p:cNvGraphicFramePr>
          <p:nvPr/>
        </p:nvGraphicFramePr>
        <p:xfrm>
          <a:off x="152400" y="962890"/>
          <a:ext cx="8534400" cy="46173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r>
              <a:rPr lang="en-US" altLang="en-US" smtClean="0">
                <a:ea typeface="ＭＳ Ｐゴシック" panose="020B0600070205080204" pitchFamily="34" charset="-128"/>
              </a:rPr>
              <a:t>Share Hispanic and male across data sources</a:t>
            </a:r>
          </a:p>
          <a:p>
            <a:pPr lvl="1"/>
            <a:r>
              <a:rPr lang="en-US" altLang="en-US" smtClean="0">
                <a:ea typeface="ＭＳ Ｐゴシック" panose="020B0600070205080204" pitchFamily="34" charset="-128"/>
              </a:rPr>
              <a:t>About 17% Hispanic</a:t>
            </a:r>
          </a:p>
          <a:p>
            <a:pPr lvl="1"/>
            <a:r>
              <a:rPr lang="en-US" altLang="en-US" smtClean="0">
                <a:ea typeface="ＭＳ Ｐゴシック" panose="020B0600070205080204" pitchFamily="34" charset="-128"/>
              </a:rPr>
              <a:t>About 62% male</a:t>
            </a:r>
          </a:p>
          <a:p>
            <a:r>
              <a:rPr lang="en-US" altLang="en-US" smtClean="0">
                <a:ea typeface="ＭＳ Ｐゴシック" panose="020B0600070205080204" pitchFamily="34" charset="-128"/>
              </a:rPr>
              <a:t>Sheltered homeless by age in HMIS data</a:t>
            </a:r>
          </a:p>
          <a:p>
            <a:pPr lvl="1"/>
            <a:r>
              <a:rPr lang="en-US" altLang="en-US" smtClean="0">
                <a:ea typeface="ＭＳ Ｐゴシック" panose="020B0600070205080204" pitchFamily="34" charset="-128"/>
              </a:rPr>
              <a:t>Share under 18 is 22% in HMIS, 20% in Decennial, 15% in ACS</a:t>
            </a:r>
          </a:p>
          <a:p>
            <a:pPr lvl="1"/>
            <a:r>
              <a:rPr lang="en-US" altLang="en-US" smtClean="0">
                <a:ea typeface="ＭＳ Ｐゴシック" panose="020B0600070205080204" pitchFamily="34" charset="-128"/>
              </a:rPr>
              <a:t>Modal age category in all sources is 31-50 years (about 36% of sheltered homeless)</a:t>
            </a:r>
          </a:p>
          <a:p>
            <a:endParaRPr lang="en-US" altLang="en-US" smtClean="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pPr>
              <a:defRPr/>
            </a:pPr>
            <a:fld id="{78806434-DD76-48C5-9E3E-9A286A52EB3E}" type="slidenum">
              <a:rPr lang="en-US" altLang="en-US" smtClean="0"/>
              <a:pPr>
                <a:defRPr/>
              </a:pPr>
              <a:t>21</a:t>
            </a:fld>
            <a:endParaRPr lang="en-US" altLang="en-US" dirty="0"/>
          </a:p>
        </p:txBody>
      </p:sp>
      <p:sp>
        <p:nvSpPr>
          <p:cNvPr id="46084" name="Title 1"/>
          <p:cNvSpPr txBox="1">
            <a:spLocks/>
          </p:cNvSpPr>
          <p:nvPr/>
        </p:nvSpPr>
        <p:spPr bwMode="auto">
          <a:xfrm>
            <a:off x="152400" y="152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4000">
                <a:solidFill>
                  <a:schemeClr val="tx2"/>
                </a:solidFill>
              </a:rPr>
              <a:t>Sheltered Homeless Characteristics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ea typeface="ＭＳ Ｐゴシック" panose="020B0600070205080204" pitchFamily="34" charset="-128"/>
              </a:rPr>
              <a:t>Population Characteristics</a:t>
            </a:r>
          </a:p>
        </p:txBody>
      </p:sp>
      <p:sp>
        <p:nvSpPr>
          <p:cNvPr id="4" name="Slide Number Placeholder 3"/>
          <p:cNvSpPr>
            <a:spLocks noGrp="1"/>
          </p:cNvSpPr>
          <p:nvPr>
            <p:ph type="sldNum" sz="quarter" idx="12"/>
          </p:nvPr>
        </p:nvSpPr>
        <p:spPr/>
        <p:txBody>
          <a:bodyPr/>
          <a:lstStyle/>
          <a:p>
            <a:pPr>
              <a:defRPr/>
            </a:pPr>
            <a:fld id="{D9B664B7-0FA1-4874-9D1D-D955EEAFF710}" type="slidenum">
              <a:rPr lang="en-US" altLang="en-US" smtClean="0"/>
              <a:pPr>
                <a:defRPr/>
              </a:pPr>
              <a:t>22</a:t>
            </a:fld>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28600" y="152400"/>
            <a:ext cx="8458200" cy="838200"/>
          </a:xfrm>
        </p:spPr>
        <p:txBody>
          <a:bodyPr/>
          <a:lstStyle/>
          <a:p>
            <a:r>
              <a:rPr lang="en-US" altLang="en-US" smtClean="0">
                <a:ea typeface="ＭＳ Ｐゴシック" panose="020B0600070205080204" pitchFamily="34" charset="-128"/>
              </a:rPr>
              <a:t>Literature on demographics</a:t>
            </a:r>
          </a:p>
        </p:txBody>
      </p:sp>
      <p:sp>
        <p:nvSpPr>
          <p:cNvPr id="49155" name="Content Placeholder 2"/>
          <p:cNvSpPr>
            <a:spLocks noGrp="1"/>
          </p:cNvSpPr>
          <p:nvPr>
            <p:ph idx="1"/>
          </p:nvPr>
        </p:nvSpPr>
        <p:spPr>
          <a:xfrm>
            <a:off x="76200" y="1143000"/>
            <a:ext cx="8991600" cy="5181600"/>
          </a:xfrm>
        </p:spPr>
        <p:txBody>
          <a:bodyPr/>
          <a:lstStyle/>
          <a:p>
            <a:r>
              <a:rPr lang="en-US" altLang="en-US" sz="2400" smtClean="0">
                <a:ea typeface="ＭＳ Ｐゴシック" panose="020B0600070205080204" pitchFamily="34" charset="-128"/>
              </a:rPr>
              <a:t>Despite difficulties of studying people experiencing homelessness, several demographic patterns have emerged in the literature:</a:t>
            </a:r>
          </a:p>
          <a:p>
            <a:pPr lvl="1"/>
            <a:r>
              <a:rPr lang="en-US" altLang="en-US" sz="1800" smtClean="0">
                <a:ea typeface="ＭＳ Ｐゴシック" panose="020B0600070205080204" pitchFamily="34" charset="-128"/>
              </a:rPr>
              <a:t>Blacks are overrepresented among those experiencing homelessness, especially shelter homeless and people in families (Burt et al. 2001, AHAR 2007-2018, O’Flaherty 2019)</a:t>
            </a:r>
          </a:p>
          <a:p>
            <a:pPr lvl="1"/>
            <a:r>
              <a:rPr lang="en-US" altLang="en-US" sz="1800" smtClean="0">
                <a:ea typeface="ＭＳ Ｐゴシック" panose="020B0600070205080204" pitchFamily="34" charset="-128"/>
              </a:rPr>
              <a:t>Most single homeless adults are male; most homeless adults in families are female (Metraux et al. 2018, AHAR 2007-2018)</a:t>
            </a:r>
          </a:p>
          <a:p>
            <a:pPr lvl="1"/>
            <a:r>
              <a:rPr lang="en-US" altLang="en-US" sz="1800" smtClean="0">
                <a:ea typeface="ＭＳ Ｐゴシック" panose="020B0600070205080204" pitchFamily="34" charset="-128"/>
              </a:rPr>
              <a:t>Veterans are disproportionately represented, but their share has declined substantially since 2010 (O’Flaherty 2018, AHAR 2018)</a:t>
            </a:r>
          </a:p>
          <a:p>
            <a:pPr lvl="2"/>
            <a:r>
              <a:rPr lang="en-US" altLang="en-US" sz="1400" smtClean="0">
                <a:ea typeface="ＭＳ Ｐゴシック" panose="020B0600070205080204" pitchFamily="34" charset="-128"/>
              </a:rPr>
              <a:t>8.6% of homeless individuals in the 2018 PIT were veterans, compared to 11.7% in 2010</a:t>
            </a:r>
          </a:p>
          <a:p>
            <a:pPr lvl="1"/>
            <a:r>
              <a:rPr lang="en-US" altLang="en-US" sz="1800" smtClean="0">
                <a:ea typeface="ＭＳ Ｐゴシック" panose="020B0600070205080204" pitchFamily="34" charset="-128"/>
              </a:rPr>
              <a:t>Mixed evidence regarding the “paradox” of infrequent homelessness among Latinos (Conroy and Heer 2003)</a:t>
            </a:r>
          </a:p>
          <a:p>
            <a:pPr lvl="1"/>
            <a:r>
              <a:rPr lang="en-US" altLang="en-US" sz="1800" smtClean="0">
                <a:ea typeface="ＭＳ Ｐゴシック" panose="020B0600070205080204" pitchFamily="34" charset="-128"/>
              </a:rPr>
              <a:t>Homelessness is more common in urban settings than in rural, but has been becoming more suburban in recent years (Lee, Tyler, and Wright 2010)</a:t>
            </a:r>
          </a:p>
        </p:txBody>
      </p:sp>
      <p:sp>
        <p:nvSpPr>
          <p:cNvPr id="6" name="Slide Number Placeholder 2"/>
          <p:cNvSpPr>
            <a:spLocks noGrp="1"/>
          </p:cNvSpPr>
          <p:nvPr>
            <p:ph type="sldNum" sz="quarter" idx="12"/>
          </p:nvPr>
        </p:nvSpPr>
        <p:spPr/>
        <p:txBody>
          <a:bodyPr/>
          <a:lstStyle/>
          <a:p>
            <a:pPr>
              <a:defRPr/>
            </a:pPr>
            <a:fld id="{34310F7C-CF84-467B-8D13-1FA8436B3315}" type="slidenum">
              <a:rPr lang="en-US" altLang="en-US" smtClean="0"/>
              <a:pPr>
                <a:defRPr/>
              </a:pPr>
              <a:t>23</a:t>
            </a:fld>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 y="228600"/>
            <a:ext cx="8534400" cy="838200"/>
          </a:xfrm>
        </p:spPr>
        <p:txBody>
          <a:bodyPr/>
          <a:lstStyle/>
          <a:p>
            <a:pPr algn="ctr"/>
            <a:r>
              <a:rPr lang="en-US" altLang="en-US" sz="2800" smtClean="0">
                <a:ea typeface="ＭＳ Ｐゴシック" panose="020B0600070205080204" pitchFamily="34" charset="-128"/>
              </a:rPr>
              <a:t>Demographics relative to comparison groups</a:t>
            </a:r>
          </a:p>
        </p:txBody>
      </p:sp>
      <p:sp>
        <p:nvSpPr>
          <p:cNvPr id="2" name="Slide Number Placeholder 1"/>
          <p:cNvSpPr>
            <a:spLocks noGrp="1"/>
          </p:cNvSpPr>
          <p:nvPr>
            <p:ph type="sldNum" sz="quarter" idx="12"/>
          </p:nvPr>
        </p:nvSpPr>
        <p:spPr/>
        <p:txBody>
          <a:bodyPr/>
          <a:lstStyle/>
          <a:p>
            <a:pPr>
              <a:defRPr/>
            </a:pPr>
            <a:fld id="{2A7AC115-1D28-4218-A998-D3705E359444}" type="slidenum">
              <a:rPr lang="en-US" altLang="en-US" smtClean="0"/>
              <a:pPr>
                <a:defRPr/>
              </a:pPr>
              <a:t>24</a:t>
            </a:fld>
            <a:endParaRPr lang="en-US" altLang="en-US" dirty="0"/>
          </a:p>
        </p:txBody>
      </p:sp>
      <p:graphicFrame>
        <p:nvGraphicFramePr>
          <p:cNvPr id="13" name="Table 12"/>
          <p:cNvGraphicFramePr>
            <a:graphicFrameLocks noGrp="1"/>
          </p:cNvGraphicFramePr>
          <p:nvPr/>
        </p:nvGraphicFramePr>
        <p:xfrm>
          <a:off x="457200" y="5546725"/>
          <a:ext cx="8229600" cy="741363"/>
        </p:xfrm>
        <a:graphic>
          <a:graphicData uri="http://schemas.openxmlformats.org/drawingml/2006/table">
            <a:tbl>
              <a:tblPr/>
              <a:tblGrid>
                <a:gridCol w="8229600">
                  <a:extLst>
                    <a:ext uri="{9D8B030D-6E8A-4147-A177-3AD203B41FA5}"/>
                  </a:extLst>
                </a:gridCol>
              </a:tblGrid>
              <a:tr h="187733">
                <a:tc>
                  <a:txBody>
                    <a:bodyPr/>
                    <a:lstStyle/>
                    <a:p>
                      <a:pPr algn="l" fontAlgn="ct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a:t>
                      </a:r>
                      <a:r>
                        <a:rPr lang="en-US" sz="1200" b="0" i="0" u="none" strike="noStrike" dirty="0" smtClean="0">
                          <a:effectLst/>
                          <a:latin typeface="times new roman" panose="02020603050405020304" pitchFamily="18" charset="0"/>
                        </a:rPr>
                        <a:t>Survey, Burt</a:t>
                      </a:r>
                      <a:r>
                        <a:rPr lang="en-US" sz="1200" b="0" i="0" u="none" strike="noStrike" baseline="0" dirty="0" smtClean="0">
                          <a:effectLst/>
                          <a:latin typeface="times new roman" panose="02020603050405020304" pitchFamily="18" charset="0"/>
                        </a:rPr>
                        <a:t> et al. 1999</a:t>
                      </a:r>
                      <a:endParaRPr lang="en-US" sz="1200" b="0" i="0" u="none" strike="noStrike" dirty="0">
                        <a:effectLst/>
                        <a:latin typeface="times new roman" panose="02020603050405020304" pitchFamily="18" charset="0"/>
                      </a:endParaRPr>
                    </a:p>
                  </a:txBody>
                  <a:tcPr marL="4785" marR="4785" marT="4785" marB="0" anchor="ctr">
                    <a:lnL>
                      <a:noFill/>
                    </a:lnL>
                    <a:lnR>
                      <a:noFill/>
                    </a:lnR>
                    <a:lnT>
                      <a:noFill/>
                    </a:lnT>
                    <a:lnB>
                      <a:noFill/>
                    </a:lnB>
                  </a:tcPr>
                </a:tc>
                <a:extLst>
                  <a:ext uri="{0D108BD9-81ED-4DB2-BD59-A6C34878D82A}"/>
                </a:extLst>
              </a:tr>
              <a:tr h="553630">
                <a:tc>
                  <a:txBody>
                    <a:bodyPr/>
                    <a:lstStyle/>
                    <a:p>
                      <a:pPr algn="l" fontAlgn="ct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The </a:t>
                      </a:r>
                      <a:r>
                        <a:rPr lang="en-US" sz="1200" b="0" i="0" u="none" strike="noStrike" dirty="0">
                          <a:effectLst/>
                          <a:latin typeface="times new roman" panose="02020603050405020304" pitchFamily="18" charset="0"/>
                        </a:rPr>
                        <a:t>ACS </a:t>
                      </a:r>
                      <a:r>
                        <a:rPr lang="en-US" sz="1200" b="0" i="0" u="none" strike="noStrike" dirty="0" smtClean="0">
                          <a:effectLst/>
                          <a:latin typeface="times new roman" panose="02020603050405020304" pitchFamily="18" charset="0"/>
                        </a:rPr>
                        <a:t>characteristics for GQ individuals are computed among</a:t>
                      </a:r>
                      <a:r>
                        <a:rPr lang="en-US" sz="1200" b="0" i="0" u="none" strike="noStrike" baseline="0" dirty="0" smtClean="0">
                          <a:effectLst/>
                          <a:latin typeface="times new roman" panose="02020603050405020304" pitchFamily="18" charset="0"/>
                        </a:rPr>
                        <a:t> non-imputed individuals using survey weights that </a:t>
                      </a:r>
                      <a:r>
                        <a:rPr lang="en-US" sz="1200" b="0" i="0" u="none" strike="noStrike" dirty="0" smtClean="0">
                          <a:effectLst/>
                          <a:latin typeface="times new roman" panose="02020603050405020304" pitchFamily="18" charset="0"/>
                        </a:rPr>
                        <a:t>are </a:t>
                      </a:r>
                      <a:r>
                        <a:rPr lang="en-US" sz="1200" b="0" i="0" u="none" strike="noStrike" dirty="0">
                          <a:effectLst/>
                          <a:latin typeface="times new roman" panose="02020603050405020304" pitchFamily="18" charset="0"/>
                        </a:rPr>
                        <a:t>scaled up by a constant such that the new weighted count of non-imputed observations is equal to the old weighted sum of imputed and non-imputed </a:t>
                      </a:r>
                      <a:r>
                        <a:rPr lang="en-US" sz="1200" b="0" i="0" u="none" strike="noStrike" dirty="0" smtClean="0">
                          <a:effectLst/>
                          <a:latin typeface="times new roman" panose="02020603050405020304" pitchFamily="18" charset="0"/>
                        </a:rPr>
                        <a:t>records.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a:effectLst/>
                        <a:latin typeface="times new roman" panose="02020603050405020304" pitchFamily="18" charset="0"/>
                      </a:endParaRPr>
                    </a:p>
                  </a:txBody>
                  <a:tcPr marL="4785" marR="4785" marT="4785" marB="0" anchor="ctr">
                    <a:lnL>
                      <a:noFill/>
                    </a:lnL>
                    <a:lnR>
                      <a:noFill/>
                    </a:lnR>
                    <a:lnT>
                      <a:noFill/>
                    </a:lnT>
                    <a:lnB>
                      <a:noFill/>
                    </a:lnB>
                  </a:tcPr>
                </a:tc>
                <a:extLst>
                  <a:ext uri="{0D108BD9-81ED-4DB2-BD59-A6C34878D82A}"/>
                </a:extLst>
              </a:tr>
            </a:tbl>
          </a:graphicData>
        </a:graphic>
      </p:graphicFrame>
      <p:sp>
        <p:nvSpPr>
          <p:cNvPr id="51207"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graphicFrame>
        <p:nvGraphicFramePr>
          <p:cNvPr id="6" name="Table 5"/>
          <p:cNvGraphicFramePr>
            <a:graphicFrameLocks noGrp="1"/>
          </p:cNvGraphicFramePr>
          <p:nvPr/>
        </p:nvGraphicFramePr>
        <p:xfrm>
          <a:off x="304800" y="1114425"/>
          <a:ext cx="8534400" cy="4578350"/>
        </p:xfrm>
        <a:graphic>
          <a:graphicData uri="http://schemas.openxmlformats.org/drawingml/2006/table">
            <a:tbl>
              <a:tblPr/>
              <a:tblGrid>
                <a:gridCol w="2133600">
                  <a:extLst>
                    <a:ext uri="{9D8B030D-6E8A-4147-A177-3AD203B41FA5}"/>
                  </a:extLst>
                </a:gridCol>
                <a:gridCol w="914400">
                  <a:extLst>
                    <a:ext uri="{9D8B030D-6E8A-4147-A177-3AD203B41FA5}"/>
                  </a:extLst>
                </a:gridCol>
                <a:gridCol w="682704">
                  <a:extLst>
                    <a:ext uri="{9D8B030D-6E8A-4147-A177-3AD203B41FA5}"/>
                  </a:extLst>
                </a:gridCol>
                <a:gridCol w="1222296">
                  <a:extLst>
                    <a:ext uri="{9D8B030D-6E8A-4147-A177-3AD203B41FA5}"/>
                  </a:extLst>
                </a:gridCol>
                <a:gridCol w="709086">
                  <a:extLst>
                    <a:ext uri="{9D8B030D-6E8A-4147-A177-3AD203B41FA5}"/>
                  </a:extLst>
                </a:gridCol>
                <a:gridCol w="1195914">
                  <a:extLst>
                    <a:ext uri="{9D8B030D-6E8A-4147-A177-3AD203B41FA5}"/>
                  </a:extLst>
                </a:gridCol>
                <a:gridCol w="702453">
                  <a:extLst>
                    <a:ext uri="{9D8B030D-6E8A-4147-A177-3AD203B41FA5}"/>
                  </a:extLst>
                </a:gridCol>
                <a:gridCol w="973946">
                  <a:extLst>
                    <a:ext uri="{9D8B030D-6E8A-4147-A177-3AD203B41FA5}"/>
                  </a:extLst>
                </a:gridCol>
              </a:tblGrid>
              <a:tr h="636905">
                <a:tc>
                  <a:txBody>
                    <a:bodyPr/>
                    <a:lstStyle/>
                    <a:p>
                      <a:pPr algn="l" fontAlgn="b"/>
                      <a:r>
                        <a:rPr lang="en-US" sz="1100" b="1"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Sheltered </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Homeless</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Single Poor </a:t>
                      </a: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Non-GQ</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Non-GQ</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NSHAPC (1996)*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5600">
                <a:tc>
                  <a:txBody>
                    <a:bodyPr/>
                    <a:lstStyle/>
                    <a:p>
                      <a:pPr algn="l" fontAlgn="b"/>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All Ages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Mean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rgbClr val="000000"/>
                          </a:solidFill>
                          <a:effectLst/>
                          <a:latin typeface="Times New Roman" panose="02020603050405020304" pitchFamily="18" charset="0"/>
                          <a:cs typeface="Times New Roman" panose="02020603050405020304" pitchFamily="18" charset="0"/>
                        </a:rPr>
                        <a:t>SE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Mean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SE</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Mean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SE</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Mean          (Ages 17+)</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Age (Years)</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&lt;5</a:t>
                      </a:r>
                    </a:p>
                  </a:txBody>
                  <a:tcPr marL="22860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5.8</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(0.87)</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12.3</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6.8</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a:t>
                      </a:r>
                    </a:p>
                  </a:txBody>
                  <a:tcPr marL="6350" marR="6350" marT="6350" marB="0" anchor="b">
                    <a:lnL>
                      <a:noFill/>
                    </a:lnL>
                    <a:lnR>
                      <a:noFill/>
                    </a:lnR>
                    <a:lnT>
                      <a:noFill/>
                    </a:lnT>
                    <a:lnB>
                      <a:noFill/>
                    </a:lnB>
                    <a:solidFill>
                      <a:srgbClr val="F2F2F2"/>
                    </a:solidFill>
                  </a:tcPr>
                </a:tc>
                <a:extLst>
                  <a:ext uri="{0D108BD9-81ED-4DB2-BD59-A6C34878D82A}"/>
                </a:extLst>
              </a:tr>
              <a:tr h="88756">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5-17</a:t>
                      </a:r>
                    </a:p>
                  </a:txBody>
                  <a:tcPr marL="22860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9.6</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(1.32)</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25.9</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(0.29)</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17.9</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(0.06)</a:t>
                      </a:r>
                    </a:p>
                  </a:txBody>
                  <a:tcPr marL="6350" marR="6350" marT="6350"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18-24</a:t>
                      </a:r>
                    </a:p>
                  </a:txBody>
                  <a:tcPr marL="22860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11.1</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(1.02)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12.5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9.2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6350" marR="6350" marT="6350" marB="0" anchor="b">
                    <a:lnL>
                      <a:noFill/>
                    </a:lnL>
                    <a:lnR>
                      <a:noFill/>
                    </a:lnR>
                    <a:lnT>
                      <a:noFill/>
                    </a:lnT>
                    <a:lnB>
                      <a:noFill/>
                    </a:lnB>
                    <a:solidFill>
                      <a:srgbClr val="F2F2F2"/>
                    </a:solidFill>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25-44</a:t>
                      </a:r>
                    </a:p>
                  </a:txBody>
                  <a:tcPr marL="22860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30.2</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(1.63)</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23.5</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(0.28)</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26.6</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(0.08)</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45-64</a:t>
                      </a:r>
                    </a:p>
                  </a:txBody>
                  <a:tcPr marL="22860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39.9</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(2.13)</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17.1</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(0.23)</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26.6</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(0.08)</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6350" marR="6350" marT="6350" marB="0" anchor="b">
                    <a:lnL>
                      <a:noFill/>
                    </a:lnL>
                    <a:lnR>
                      <a:noFill/>
                    </a:lnR>
                    <a:lnT>
                      <a:noFill/>
                    </a:lnT>
                    <a:lnB>
                      <a:noFill/>
                    </a:lnB>
                    <a:solidFill>
                      <a:srgbClr val="F2F2F2"/>
                    </a:solidFill>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&gt;64</a:t>
                      </a:r>
                    </a:p>
                  </a:txBody>
                  <a:tcPr marL="22860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3.5</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(0.72)</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8.7</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(0.15)</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12.9</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Male  (%)</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62.1</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(2.60)</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41.1</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(0.32)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48.8</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(0.08)</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68</a:t>
                      </a:r>
                    </a:p>
                  </a:txBody>
                  <a:tcPr marL="6350" marR="6350" marT="6350" marB="0" anchor="b">
                    <a:lnL>
                      <a:noFill/>
                    </a:lnL>
                    <a:lnR>
                      <a:noFill/>
                    </a:lnR>
                    <a:lnT>
                      <a:noFill/>
                    </a:lnT>
                    <a:lnB>
                      <a:noFill/>
                    </a:lnB>
                    <a:solidFill>
                      <a:srgbClr val="F2F2F2"/>
                    </a:solidFill>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Race (%)</a:t>
                      </a:r>
                    </a:p>
                  </a:txBody>
                  <a:tcPr marL="6350" marR="6350" marT="6350" marB="0" anchor="b">
                    <a:lnL>
                      <a:noFill/>
                    </a:lnL>
                    <a:lnR>
                      <a:noFill/>
                    </a:lnR>
                    <a:lnT>
                      <a:noFill/>
                    </a:lnT>
                    <a:lnB>
                      <a:noFill/>
                    </a:lnB>
                  </a:tcPr>
                </a:tc>
                <a:tc>
                  <a:txBody>
                    <a:bodyPr/>
                    <a:lstStyle/>
                    <a:p>
                      <a:pPr algn="r"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      White</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47.0</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(2.54)</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56.3</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(0.36)</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75.5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(0.09)</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41</a:t>
                      </a:r>
                    </a:p>
                  </a:txBody>
                  <a:tcPr marL="6350" marR="6350" marT="6350" marB="0" anchor="b">
                    <a:lnL>
                      <a:noFill/>
                    </a:lnL>
                    <a:lnR>
                      <a:noFill/>
                    </a:lnR>
                    <a:lnT>
                      <a:noFill/>
                    </a:lnT>
                    <a:lnB>
                      <a:noFill/>
                    </a:lnB>
                    <a:solidFill>
                      <a:srgbClr val="F2F2F2"/>
                    </a:solidFill>
                  </a:tcPr>
                </a:tc>
                <a:extLst>
                  <a:ext uri="{0D108BD9-81ED-4DB2-BD59-A6C34878D82A}"/>
                </a:extLst>
              </a:tr>
              <a:tr h="98916">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      Black</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40.6</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(2.03)</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30.7</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(0.31)</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12.8</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(0.07)</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      AI/AN</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2.7</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(0.52)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(0.09)</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6350" marR="6350" marT="6350" marB="0" anchor="b">
                    <a:lnL>
                      <a:noFill/>
                    </a:lnL>
                    <a:lnR>
                      <a:noFill/>
                    </a:lnR>
                    <a:lnT>
                      <a:noFill/>
                    </a:lnT>
                    <a:lnB>
                      <a:noFill/>
                    </a:lnB>
                    <a:solidFill>
                      <a:srgbClr val="F2F2F2"/>
                    </a:solidFill>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      Asian</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1.8</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(0.49)</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2.3</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(0.10)</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5.1</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(0.04)</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a:t>
                      </a:r>
                    </a:p>
                  </a:txBody>
                  <a:tcPr marL="6350" marR="6350" marT="6350" marB="0" anchor="b">
                    <a:lnL>
                      <a:noFill/>
                    </a:lnL>
                    <a:lnR>
                      <a:noFill/>
                    </a:lnR>
                    <a:lnT>
                      <a:noFill/>
                    </a:lnT>
                    <a:lnB>
                      <a:noFill/>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      Other</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7.9</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(1.13)</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8.5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(0.22)</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5.4</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6350" marR="6350" marT="6350" marB="0" anchor="b">
                    <a:lnL>
                      <a:noFill/>
                    </a:lnL>
                    <a:lnR>
                      <a:noFill/>
                    </a:lnR>
                    <a:lnT>
                      <a:noFill/>
                    </a:lnT>
                    <a:lnB>
                      <a:noFill/>
                    </a:lnB>
                    <a:solidFill>
                      <a:srgbClr val="F2F2F2"/>
                    </a:solidFill>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Hispanic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17.0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(1.42)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25.0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(0.30)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17.0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(0.07)</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extLst>
              </a:tr>
              <a:tr h="177800">
                <a:tc>
                  <a:txBody>
                    <a:bodyPr/>
                    <a:lstStyle/>
                    <a:p>
                      <a:pPr algn="l" fontAlgn="b"/>
                      <a:r>
                        <a:rPr lang="en-US" sz="1200" b="1" i="0" u="none" strike="noStrike">
                          <a:solidFill>
                            <a:srgbClr val="000000"/>
                          </a:solidFill>
                          <a:effectLst/>
                          <a:latin typeface="Times New Roman" panose="02020603050405020304" pitchFamily="18" charset="0"/>
                          <a:cs typeface="Times New Roman" panose="02020603050405020304" pitchFamily="18" charset="0"/>
                        </a:rPr>
                        <a:t>Total Sample Size</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2,300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32,500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433,000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extLst>
              </a:tr>
              <a:tr h="541655">
                <a:tc>
                  <a:txBody>
                    <a:bodyPr/>
                    <a:lstStyle/>
                    <a:p>
                      <a:pPr algn="l" fontAlgn="t"/>
                      <a:r>
                        <a:rPr lang="en-US" sz="1200" b="1" i="0" u="none" strike="noStrike" dirty="0">
                          <a:solidFill>
                            <a:srgbClr val="000000"/>
                          </a:solidFill>
                          <a:effectLst/>
                          <a:latin typeface="Times New Roman" panose="02020603050405020304" pitchFamily="18" charset="0"/>
                          <a:cs typeface="Times New Roman" panose="02020603050405020304" pitchFamily="18" charset="0"/>
                        </a:rPr>
                        <a:t>Pop. Estimate/Weighted Count</a:t>
                      </a:r>
                    </a:p>
                  </a:txBody>
                  <a:tcPr marL="6350" marR="6350" marT="6350" marB="0">
                    <a:lnL>
                      <a:noFill/>
                    </a:lnL>
                    <a:lnR>
                      <a:noFill/>
                    </a:lnR>
                    <a:lnT>
                      <a:noFill/>
                    </a:lnT>
                    <a:lnB>
                      <a:noFill/>
                    </a:lnB>
                  </a:tcPr>
                </a:tc>
                <a:tc>
                  <a:txBody>
                    <a:bodyPr/>
                    <a:lstStyle/>
                    <a:p>
                      <a:pPr algn="r"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165,400</a:t>
                      </a:r>
                    </a:p>
                  </a:txBody>
                  <a:tcPr marL="6350" marR="6350" marT="6350" marB="0">
                    <a:lnL>
                      <a:noFill/>
                    </a:lnL>
                    <a:lnR>
                      <a:noFill/>
                    </a:lnR>
                    <a:lnT>
                      <a:noFill/>
                    </a:lnT>
                    <a:lnB>
                      <a:noFill/>
                    </a:lnB>
                  </a:tcPr>
                </a:tc>
                <a:tc>
                  <a:txBody>
                    <a:bodyPr/>
                    <a:lstStyle/>
                    <a:p>
                      <a:pPr algn="r" fontAlgn="t"/>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lnL>
                      <a:noFill/>
                    </a:lnL>
                    <a:lnR>
                      <a:noFill/>
                    </a:lnR>
                    <a:lnT>
                      <a:noFill/>
                    </a:lnT>
                    <a:lnB>
                      <a:noFill/>
                    </a:lnB>
                  </a:tcPr>
                </a:tc>
                <a:tc>
                  <a:txBody>
                    <a:bodyPr/>
                    <a:lstStyle/>
                    <a:p>
                      <a:pPr algn="r"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2,684,000</a:t>
                      </a:r>
                    </a:p>
                  </a:txBody>
                  <a:tcPr marL="6350" marR="6350" marT="6350" marB="0">
                    <a:lnL>
                      <a:noFill/>
                    </a:lnL>
                    <a:lnR>
                      <a:noFill/>
                    </a:lnR>
                    <a:lnT>
                      <a:noFill/>
                    </a:lnT>
                    <a:lnB>
                      <a:noFill/>
                    </a:lnB>
                  </a:tcPr>
                </a:tc>
                <a:tc>
                  <a:txBody>
                    <a:bodyPr/>
                    <a:lstStyle/>
                    <a:p>
                      <a:pPr algn="r" fontAlgn="ct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a:noFill/>
                    </a:lnL>
                    <a:lnR>
                      <a:noFill/>
                    </a:lnR>
                    <a:lnT>
                      <a:noFill/>
                    </a:lnT>
                    <a:lnB>
                      <a:noFill/>
                    </a:lnB>
                  </a:tcPr>
                </a:tc>
                <a:tc>
                  <a:txBody>
                    <a:bodyPr/>
                    <a:lstStyle/>
                    <a:p>
                      <a:pPr algn="r"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30,150,000</a:t>
                      </a:r>
                    </a:p>
                  </a:txBody>
                  <a:tcPr marL="6350" marR="6350" marT="6350" marB="0">
                    <a:lnL>
                      <a:noFill/>
                    </a:lnL>
                    <a:lnR>
                      <a:noFill/>
                    </a:lnR>
                    <a:lnT>
                      <a:noFill/>
                    </a:lnT>
                    <a:lnB>
                      <a:noFill/>
                    </a:lnB>
                  </a:tcPr>
                </a:tc>
                <a:tc>
                  <a:txBody>
                    <a:bodyPr/>
                    <a:lstStyle/>
                    <a:p>
                      <a:pPr algn="r" fontAlgn="t"/>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lnL>
                      <a:noFill/>
                    </a:lnL>
                    <a:lnR>
                      <a:noFill/>
                    </a:lnR>
                    <a:lnT>
                      <a:noFill/>
                    </a:lnT>
                    <a:lnB>
                      <a:noFill/>
                    </a:lnB>
                  </a:tcPr>
                </a:tc>
                <a:tc>
                  <a:txBody>
                    <a:bodyPr/>
                    <a:lstStyle/>
                    <a:p>
                      <a:pPr algn="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a:noFill/>
                    </a:lnL>
                    <a:lnR>
                      <a:noFill/>
                    </a:lnR>
                    <a:lnT>
                      <a:noFill/>
                    </a:lnT>
                    <a:lnB>
                      <a:noFill/>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76200"/>
            <a:ext cx="8534400" cy="838200"/>
          </a:xfrm>
        </p:spPr>
        <p:txBody>
          <a:bodyPr/>
          <a:lstStyle/>
          <a:p>
            <a:pPr algn="ctr"/>
            <a:r>
              <a:rPr lang="en-US" altLang="en-US" sz="3600" smtClean="0">
                <a:ea typeface="ＭＳ Ｐゴシック" panose="020B0600070205080204" pitchFamily="34" charset="-128"/>
              </a:rPr>
              <a:t>Mobility Since Birth and in Last Year</a:t>
            </a:r>
          </a:p>
        </p:txBody>
      </p:sp>
      <p:graphicFrame>
        <p:nvGraphicFramePr>
          <p:cNvPr id="6" name="Table 5"/>
          <p:cNvGraphicFramePr>
            <a:graphicFrameLocks noGrp="1"/>
          </p:cNvGraphicFramePr>
          <p:nvPr/>
        </p:nvGraphicFramePr>
        <p:xfrm>
          <a:off x="422275" y="5888038"/>
          <a:ext cx="8229600" cy="374650"/>
        </p:xfrm>
        <a:graphic>
          <a:graphicData uri="http://schemas.openxmlformats.org/drawingml/2006/table">
            <a:tbl>
              <a:tblPr/>
              <a:tblGrid>
                <a:gridCol w="8229600">
                  <a:extLst>
                    <a:ext uri="{9D8B030D-6E8A-4147-A177-3AD203B41FA5}"/>
                  </a:extLst>
                </a:gridCol>
              </a:tblGrid>
              <a:tr h="187325">
                <a:tc>
                  <a:txBody>
                    <a:bodyPr/>
                    <a:lstStyle/>
                    <a:p>
                      <a:pPr algn="l" fontAlgn="ctr"/>
                      <a:r>
                        <a:rPr lang="en-US" sz="1200" b="1" i="0" u="none" strike="noStrike" dirty="0" smtClean="0">
                          <a:effectLst/>
                          <a:latin typeface="times new roman" panose="02020603050405020304" pitchFamily="18" charset="0"/>
                        </a:rPr>
                        <a:t>Source: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a:t>
                      </a:r>
                      <a:r>
                        <a:rPr lang="en-US" sz="1200" b="0" i="0" u="none" strike="noStrike" dirty="0" smtClean="0">
                          <a:effectLst/>
                          <a:latin typeface="times new roman" panose="02020603050405020304" pitchFamily="18" charset="0"/>
                        </a:rPr>
                        <a:t>Survey</a:t>
                      </a:r>
                      <a:endParaRPr lang="en-US" sz="1200" b="0" i="0" u="none" strike="noStrike" dirty="0">
                        <a:effectLst/>
                        <a:latin typeface="times new roman" panose="02020603050405020304" pitchFamily="18" charset="0"/>
                      </a:endParaRPr>
                    </a:p>
                  </a:txBody>
                  <a:tcPr marL="4785" marR="4785" marT="4710" marB="0" anchor="ctr">
                    <a:lnL>
                      <a:noFill/>
                    </a:lnL>
                    <a:lnR>
                      <a:noFill/>
                    </a:lnR>
                    <a:lnT>
                      <a:noFill/>
                    </a:lnT>
                    <a:lnB>
                      <a:noFill/>
                    </a:lnB>
                  </a:tcPr>
                </a:tc>
                <a:extLst>
                  <a:ext uri="{0D108BD9-81ED-4DB2-BD59-A6C34878D82A}"/>
                </a:extLst>
              </a:tr>
              <a:tr h="187325">
                <a:tc>
                  <a:txBody>
                    <a:bodyPr/>
                    <a:lstStyle/>
                    <a:p>
                      <a:pPr algn="l" fontAlgn="ctr"/>
                      <a:endParaRPr lang="en-US" sz="1200" b="0" i="0" u="none" strike="noStrike" dirty="0">
                        <a:effectLst/>
                        <a:latin typeface="times new roman" panose="02020603050405020304" pitchFamily="18" charset="0"/>
                      </a:endParaRPr>
                    </a:p>
                  </a:txBody>
                  <a:tcPr marL="4785" marR="4785" marT="4710" marB="0" anchor="ctr">
                    <a:lnL>
                      <a:noFill/>
                    </a:lnL>
                    <a:lnR>
                      <a:noFill/>
                    </a:lnR>
                    <a:lnT>
                      <a:noFill/>
                    </a:lnT>
                    <a:lnB>
                      <a:noFill/>
                    </a:lnB>
                  </a:tcPr>
                </a:tc>
                <a:extLst>
                  <a:ext uri="{0D108BD9-81ED-4DB2-BD59-A6C34878D82A}"/>
                </a:extLst>
              </a:tr>
            </a:tbl>
          </a:graphicData>
        </a:graphic>
      </p:graphicFrame>
      <p:sp>
        <p:nvSpPr>
          <p:cNvPr id="2" name="Slide Number Placeholder 1"/>
          <p:cNvSpPr>
            <a:spLocks noGrp="1"/>
          </p:cNvSpPr>
          <p:nvPr>
            <p:ph type="sldNum" sz="quarter" idx="12"/>
          </p:nvPr>
        </p:nvSpPr>
        <p:spPr/>
        <p:txBody>
          <a:bodyPr/>
          <a:lstStyle/>
          <a:p>
            <a:pPr>
              <a:defRPr/>
            </a:pPr>
            <a:fld id="{F8A18120-8B46-4167-9E7F-A15FD69FB479}" type="slidenum">
              <a:rPr lang="en-US" altLang="en-US" smtClean="0"/>
              <a:pPr>
                <a:defRPr/>
              </a:pPr>
              <a:t>25</a:t>
            </a:fld>
            <a:endParaRPr lang="en-US" altLang="en-US" dirty="0"/>
          </a:p>
        </p:txBody>
      </p:sp>
      <p:sp>
        <p:nvSpPr>
          <p:cNvPr id="53255"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grpSp>
        <p:nvGrpSpPr>
          <p:cNvPr id="53256" name="Group 2"/>
          <p:cNvGrpSpPr>
            <a:grpSpLocks/>
          </p:cNvGrpSpPr>
          <p:nvPr/>
        </p:nvGrpSpPr>
        <p:grpSpPr bwMode="auto">
          <a:xfrm>
            <a:off x="0" y="1397000"/>
            <a:ext cx="8972550" cy="3978275"/>
            <a:chOff x="-6351" y="1293814"/>
            <a:chExt cx="8972550" cy="3977114"/>
          </a:xfrm>
        </p:grpSpPr>
        <p:graphicFrame>
          <p:nvGraphicFramePr>
            <p:cNvPr id="53257" name="Chart 7"/>
            <p:cNvGraphicFramePr>
              <a:graphicFrameLocks/>
            </p:cNvGraphicFramePr>
            <p:nvPr/>
          </p:nvGraphicFramePr>
          <p:xfrm>
            <a:off x="4742873" y="1293814"/>
            <a:ext cx="4223326" cy="3973146"/>
          </p:xfrm>
          <a:graphic>
            <a:graphicData uri="http://schemas.openxmlformats.org/presentationml/2006/ole">
              <mc:AlternateContent xmlns:mc="http://schemas.openxmlformats.org/markup-compatibility/2006">
                <mc:Choice xmlns:v="urn:schemas-microsoft-com:vml" Requires="v">
                  <p:oleObj spid="_x0000_s53259" name="Chart" r:id="rId5" imgW="4224894" imgH="3974936" progId="Excel.Chart.8">
                    <p:embed/>
                  </p:oleObj>
                </mc:Choice>
                <mc:Fallback>
                  <p:oleObj name="Chart" r:id="rId5" imgW="4224894" imgH="3974936"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873" y="1293814"/>
                          <a:ext cx="4223326" cy="397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8" name="Chart 20"/>
            <p:cNvGraphicFramePr>
              <a:graphicFrameLocks/>
            </p:cNvGraphicFramePr>
            <p:nvPr/>
          </p:nvGraphicFramePr>
          <p:xfrm>
            <a:off x="-6351" y="1324768"/>
            <a:ext cx="4895273" cy="3946160"/>
          </p:xfrm>
          <a:graphic>
            <a:graphicData uri="http://schemas.openxmlformats.org/presentationml/2006/ole">
              <mc:AlternateContent xmlns:mc="http://schemas.openxmlformats.org/markup-compatibility/2006">
                <mc:Choice xmlns:v="urn:schemas-microsoft-com:vml" Requires="v">
                  <p:oleObj spid="_x0000_s53260" name="Chart" r:id="rId8" imgW="4901609" imgH="3950550" progId="Excel.Chart.8">
                    <p:embed/>
                  </p:oleObj>
                </mc:Choice>
                <mc:Fallback>
                  <p:oleObj name="Chart" r:id="rId8" imgW="4901609" imgH="3950550" progId="Excel.Chart.8">
                    <p:embed/>
                    <p:pic>
                      <p:nvPicPr>
                        <p:cNvPr id="0" name="Chart 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1" y="1324768"/>
                          <a:ext cx="4895273" cy="39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3200" smtClean="0">
                <a:ea typeface="ＭＳ Ｐゴシック" panose="020B0600070205080204" pitchFamily="34" charset="-128"/>
              </a:rPr>
              <a:t>Share Urban, Citizenship, and Education</a:t>
            </a:r>
          </a:p>
        </p:txBody>
      </p:sp>
      <p:sp>
        <p:nvSpPr>
          <p:cNvPr id="55299" name="Content Placeholder 2"/>
          <p:cNvSpPr>
            <a:spLocks noGrp="1"/>
          </p:cNvSpPr>
          <p:nvPr>
            <p:ph idx="1"/>
          </p:nvPr>
        </p:nvSpPr>
        <p:spPr/>
        <p:txBody>
          <a:bodyPr/>
          <a:lstStyle/>
          <a:p>
            <a:r>
              <a:rPr lang="en-US" altLang="en-US" sz="2400" smtClean="0">
                <a:ea typeface="ＭＳ Ｐゴシック" panose="020B0600070205080204" pitchFamily="34" charset="-128"/>
              </a:rPr>
              <a:t>95% of the sheltered homeless are located in urban areas</a:t>
            </a:r>
          </a:p>
          <a:p>
            <a:pPr lvl="1"/>
            <a:r>
              <a:rPr lang="en-US" altLang="en-US" sz="2000" smtClean="0">
                <a:ea typeface="ＭＳ Ｐゴシック" panose="020B0600070205080204" pitchFamily="34" charset="-128"/>
              </a:rPr>
              <a:t>Compared to 82% of single poor adults and 76% of the non-GQ population</a:t>
            </a:r>
          </a:p>
          <a:p>
            <a:r>
              <a:rPr lang="en-US" altLang="en-US" sz="2400" smtClean="0">
                <a:ea typeface="ＭＳ Ｐゴシック" panose="020B0600070205080204" pitchFamily="34" charset="-128"/>
              </a:rPr>
              <a:t>94% of the sheltered homeless are citizens</a:t>
            </a:r>
          </a:p>
          <a:p>
            <a:pPr lvl="1"/>
            <a:r>
              <a:rPr lang="en-US" altLang="en-US" sz="2000" smtClean="0">
                <a:ea typeface="ＭＳ Ｐゴシック" panose="020B0600070205080204" pitchFamily="34" charset="-128"/>
              </a:rPr>
              <a:t>Compared to 92% of single poor adults and 93% of the non-GQ population</a:t>
            </a:r>
          </a:p>
          <a:p>
            <a:r>
              <a:rPr lang="en-US" altLang="en-US" sz="2400" smtClean="0">
                <a:ea typeface="ＭＳ Ｐゴシック" panose="020B0600070205080204" pitchFamily="34" charset="-128"/>
              </a:rPr>
              <a:t>Educational attainment for the sheltered homeless </a:t>
            </a:r>
          </a:p>
          <a:p>
            <a:pPr lvl="1"/>
            <a:r>
              <a:rPr lang="en-US" altLang="en-US" sz="2000" smtClean="0">
                <a:ea typeface="ＭＳ Ｐゴシック" panose="020B0600070205080204" pitchFamily="34" charset="-128"/>
              </a:rPr>
              <a:t>27% have less than HS, 37% have HS diploma/GED, and 30% more than HS</a:t>
            </a:r>
          </a:p>
          <a:p>
            <a:pPr lvl="1"/>
            <a:r>
              <a:rPr lang="en-US" altLang="en-US" sz="2000" smtClean="0">
                <a:ea typeface="ＭＳ Ｐゴシック" panose="020B0600070205080204" pitchFamily="34" charset="-128"/>
              </a:rPr>
              <a:t>5% are college grads</a:t>
            </a:r>
          </a:p>
          <a:p>
            <a:endParaRPr lang="en-US" altLang="en-US" sz="2400" smtClean="0">
              <a:ea typeface="ＭＳ Ｐゴシック" panose="020B0600070205080204" pitchFamily="34" charset="-128"/>
            </a:endParaRPr>
          </a:p>
          <a:p>
            <a:endParaRPr lang="en-US" altLang="en-US" sz="2400" smtClean="0">
              <a:ea typeface="ＭＳ Ｐゴシック" panose="020B0600070205080204" pitchFamily="34" charset="-128"/>
            </a:endParaRPr>
          </a:p>
          <a:p>
            <a:endParaRPr lang="en-US" altLang="en-US" sz="2400" smtClean="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pPr>
              <a:defRPr/>
            </a:pPr>
            <a:fld id="{25DDFB8E-42C0-4EE7-A218-CCEDF368CFDE}" type="slidenum">
              <a:rPr lang="en-US" altLang="en-US" smtClean="0"/>
              <a:pPr>
                <a:defRPr/>
              </a:pPr>
              <a:t>26</a:t>
            </a:fld>
            <a:endParaRPr lang="en-US" altLang="en-US" dirty="0"/>
          </a:p>
        </p:txBody>
      </p:sp>
      <p:sp>
        <p:nvSpPr>
          <p:cNvPr id="55301"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52400"/>
            <a:ext cx="8839200" cy="838200"/>
          </a:xfrm>
        </p:spPr>
        <p:txBody>
          <a:bodyPr/>
          <a:lstStyle/>
          <a:p>
            <a:pPr algn="ctr"/>
            <a:r>
              <a:rPr lang="en-US" altLang="en-US" sz="3600" smtClean="0">
                <a:ea typeface="ＭＳ Ｐゴシック" panose="020B0600070205080204" pitchFamily="34" charset="-128"/>
              </a:rPr>
              <a:t>Veteran Status and Functional Limitations</a:t>
            </a:r>
          </a:p>
        </p:txBody>
      </p:sp>
      <p:sp>
        <p:nvSpPr>
          <p:cNvPr id="2" name="Slide Number Placeholder 1"/>
          <p:cNvSpPr>
            <a:spLocks noGrp="1"/>
          </p:cNvSpPr>
          <p:nvPr>
            <p:ph type="sldNum" sz="quarter" idx="12"/>
          </p:nvPr>
        </p:nvSpPr>
        <p:spPr/>
        <p:txBody>
          <a:bodyPr/>
          <a:lstStyle/>
          <a:p>
            <a:pPr>
              <a:defRPr/>
            </a:pPr>
            <a:fld id="{4A9DF0BC-8402-49AC-AFAE-F6FC734AF6C5}" type="slidenum">
              <a:rPr lang="en-US" altLang="en-US" smtClean="0"/>
              <a:pPr>
                <a:defRPr/>
              </a:pPr>
              <a:t>27</a:t>
            </a:fld>
            <a:endParaRPr lang="en-US" altLang="en-US" dirty="0"/>
          </a:p>
        </p:txBody>
      </p:sp>
      <p:graphicFrame>
        <p:nvGraphicFramePr>
          <p:cNvPr id="6" name="Table 5"/>
          <p:cNvGraphicFramePr>
            <a:graphicFrameLocks noGrp="1"/>
          </p:cNvGraphicFramePr>
          <p:nvPr/>
        </p:nvGraphicFramePr>
        <p:xfrm>
          <a:off x="603250" y="5991225"/>
          <a:ext cx="8229600" cy="969963"/>
        </p:xfrm>
        <a:graphic>
          <a:graphicData uri="http://schemas.openxmlformats.org/drawingml/2006/table">
            <a:tbl>
              <a:tblPr/>
              <a:tblGrid>
                <a:gridCol w="8229600">
                  <a:extLst>
                    <a:ext uri="{9D8B030D-6E8A-4147-A177-3AD203B41FA5}"/>
                  </a:extLst>
                </a:gridCol>
              </a:tblGrid>
              <a:tr h="187661">
                <a:tc>
                  <a:txBody>
                    <a:bodyPr/>
                    <a:lstStyle/>
                    <a:p>
                      <a:pPr algn="l" fontAlgn="ctr"/>
                      <a:r>
                        <a:rPr lang="en-US" sz="1200" b="1" i="0" u="none" strike="noStrike" dirty="0" smtClean="0">
                          <a:effectLst/>
                          <a:latin typeface="times new roman" panose="02020603050405020304" pitchFamily="18" charset="0"/>
                        </a:rPr>
                        <a:t>Source: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a:t>
                      </a:r>
                      <a:r>
                        <a:rPr lang="en-US" sz="1200" b="0" i="0" u="none" strike="noStrike" dirty="0" smtClean="0">
                          <a:effectLst/>
                          <a:latin typeface="times new roman" panose="02020603050405020304" pitchFamily="18" charset="0"/>
                        </a:rPr>
                        <a:t>Survey</a:t>
                      </a:r>
                      <a:endParaRPr lang="en-US" sz="1200" b="0" i="0" u="none" strike="noStrike" dirty="0">
                        <a:effectLst/>
                        <a:latin typeface="times new roman" panose="02020603050405020304" pitchFamily="18" charset="0"/>
                      </a:endParaRPr>
                    </a:p>
                  </a:txBody>
                  <a:tcPr marL="4785" marR="4785" marT="4782" marB="0" anchor="ctr">
                    <a:lnL>
                      <a:noFill/>
                    </a:lnL>
                    <a:lnR>
                      <a:noFill/>
                    </a:lnR>
                    <a:lnT>
                      <a:noFill/>
                    </a:lnT>
                    <a:lnB>
                      <a:noFill/>
                    </a:lnB>
                  </a:tcPr>
                </a:tc>
                <a:extLst>
                  <a:ext uri="{0D108BD9-81ED-4DB2-BD59-A6C34878D82A}"/>
                </a:extLst>
              </a:tr>
              <a:tr h="782301">
                <a:tc>
                  <a:txBody>
                    <a:bodyPr/>
                    <a:lstStyle/>
                    <a:p>
                      <a:pPr algn="l" fontAlgn="ctr"/>
                      <a:endParaRPr lang="en-US" sz="1200" b="0" i="0" u="none" strike="noStrike" dirty="0">
                        <a:effectLst/>
                        <a:latin typeface="times new roman" panose="02020603050405020304" pitchFamily="18" charset="0"/>
                      </a:endParaRPr>
                    </a:p>
                  </a:txBody>
                  <a:tcPr marL="4785" marR="4785" marT="4782" marB="0" anchor="ctr">
                    <a:lnL>
                      <a:noFill/>
                    </a:lnL>
                    <a:lnR>
                      <a:noFill/>
                    </a:lnR>
                    <a:lnT>
                      <a:noFill/>
                    </a:lnT>
                    <a:lnB>
                      <a:noFill/>
                    </a:lnB>
                  </a:tcPr>
                </a:tc>
                <a:extLst>
                  <a:ext uri="{0D108BD9-81ED-4DB2-BD59-A6C34878D82A}"/>
                </a:extLst>
              </a:tr>
            </a:tbl>
          </a:graphicData>
        </a:graphic>
      </p:graphicFrame>
      <p:sp>
        <p:nvSpPr>
          <p:cNvPr id="57351"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graphicFrame>
        <p:nvGraphicFramePr>
          <p:cNvPr id="9" name="Table 8"/>
          <p:cNvGraphicFramePr>
            <a:graphicFrameLocks noGrp="1"/>
          </p:cNvGraphicFramePr>
          <p:nvPr/>
        </p:nvGraphicFramePr>
        <p:xfrm>
          <a:off x="290513" y="1587500"/>
          <a:ext cx="8528050" cy="3752850"/>
        </p:xfrm>
        <a:graphic>
          <a:graphicData uri="http://schemas.openxmlformats.org/drawingml/2006/table">
            <a:tbl>
              <a:tblPr/>
              <a:tblGrid>
                <a:gridCol w="3502013">
                  <a:extLst>
                    <a:ext uri="{9D8B030D-6E8A-4147-A177-3AD203B41FA5}"/>
                  </a:extLst>
                </a:gridCol>
                <a:gridCol w="778225">
                  <a:extLst>
                    <a:ext uri="{9D8B030D-6E8A-4147-A177-3AD203B41FA5}"/>
                  </a:extLst>
                </a:gridCol>
                <a:gridCol w="843077">
                  <a:extLst>
                    <a:ext uri="{9D8B030D-6E8A-4147-A177-3AD203B41FA5}"/>
                  </a:extLst>
                </a:gridCol>
                <a:gridCol w="843077">
                  <a:extLst>
                    <a:ext uri="{9D8B030D-6E8A-4147-A177-3AD203B41FA5}"/>
                  </a:extLst>
                </a:gridCol>
                <a:gridCol w="745799">
                  <a:extLst>
                    <a:ext uri="{9D8B030D-6E8A-4147-A177-3AD203B41FA5}"/>
                  </a:extLst>
                </a:gridCol>
                <a:gridCol w="972782">
                  <a:extLst>
                    <a:ext uri="{9D8B030D-6E8A-4147-A177-3AD203B41FA5}"/>
                  </a:extLst>
                </a:gridCol>
                <a:gridCol w="843077">
                  <a:extLst>
                    <a:ext uri="{9D8B030D-6E8A-4147-A177-3AD203B41FA5}"/>
                  </a:extLst>
                </a:gridCol>
              </a:tblGrid>
              <a:tr h="641160">
                <a:tc>
                  <a:txBody>
                    <a:bodyPr/>
                    <a:lstStyle/>
                    <a:p>
                      <a:pPr algn="l" rtl="0"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Sheltered Homeless</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Single Poor </a:t>
                      </a: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Non-GQ</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Non-GQ</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250220">
                <a:tc>
                  <a:txBody>
                    <a:bodyPr/>
                    <a:lstStyle/>
                    <a:p>
                      <a:pPr algn="l" rtl="0"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Ages 18-64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SE</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SE</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SE</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50220">
                <a:tc>
                  <a:txBody>
                    <a:bodyPr/>
                    <a:lstStyle/>
                    <a:p>
                      <a:pPr algn="l" rtl="0"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Veteran (%)</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14.20</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(2.05)</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3.64</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(0.16)</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6.98</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(0.06)</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extLst>
              </a:tr>
              <a:tr h="250220">
                <a:tc>
                  <a:txBody>
                    <a:bodyPr/>
                    <a:lstStyle/>
                    <a:p>
                      <a:pPr algn="l" rtl="0"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Has VA Disability Rating (%)</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1.95</a:t>
                      </a:r>
                    </a:p>
                  </a:txBody>
                  <a:tcPr marL="6350" marR="6350" marT="6351"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a:t>
                      </a:r>
                    </a:p>
                  </a:txBody>
                  <a:tcPr marL="6350" marR="6350" marT="6351"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0.74</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(0.08)</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1.26</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(0.02)</a:t>
                      </a:r>
                    </a:p>
                  </a:txBody>
                  <a:tcPr marL="6350" marR="6350" marT="6351" marB="0" anchor="b">
                    <a:lnL>
                      <a:noFill/>
                    </a:lnL>
                    <a:lnR>
                      <a:noFill/>
                    </a:lnR>
                    <a:lnT>
                      <a:noFill/>
                    </a:lnT>
                    <a:lnB>
                      <a:noFill/>
                    </a:lnB>
                  </a:tcPr>
                </a:tc>
                <a:extLst>
                  <a:ext uri="{0D108BD9-81ED-4DB2-BD59-A6C34878D82A}"/>
                </a:extLst>
              </a:tr>
              <a:tr h="459534">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Remembering or Making Decisions (%)</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23.27</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(2.00)</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11.05</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(0.25)</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4.06</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(0.04)</a:t>
                      </a:r>
                    </a:p>
                  </a:txBody>
                  <a:tcPr marL="6350" marR="6350" marT="6351" marB="0" anchor="b">
                    <a:lnL>
                      <a:noFill/>
                    </a:lnL>
                    <a:lnR>
                      <a:noFill/>
                    </a:lnR>
                    <a:lnT>
                      <a:noFill/>
                    </a:lnT>
                    <a:lnB>
                      <a:noFill/>
                    </a:lnB>
                    <a:solidFill>
                      <a:srgbClr val="F2F2F2"/>
                    </a:solidFill>
                  </a:tcPr>
                </a:tc>
                <a:extLst>
                  <a:ext uri="{0D108BD9-81ED-4DB2-BD59-A6C34878D82A}"/>
                </a:extLst>
              </a:tr>
              <a:tr h="281792">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Dressing or Bathing (%)</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3.12</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(0.56)</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4.09</a:t>
                      </a:r>
                    </a:p>
                  </a:txBody>
                  <a:tcPr marL="6350" marR="6350" marT="6351"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1.75</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(0.03)</a:t>
                      </a:r>
                    </a:p>
                  </a:txBody>
                  <a:tcPr marL="6350" marR="6350" marT="6351" marB="0" anchor="b">
                    <a:lnL>
                      <a:noFill/>
                    </a:lnL>
                    <a:lnR>
                      <a:noFill/>
                    </a:lnR>
                    <a:lnT>
                      <a:noFill/>
                    </a:lnT>
                    <a:lnB>
                      <a:noFill/>
                    </a:lnB>
                  </a:tcPr>
                </a:tc>
                <a:extLst>
                  <a:ext uri="{0D108BD9-81ED-4DB2-BD59-A6C34878D82A}"/>
                </a:extLst>
              </a:tr>
              <a:tr h="304836">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Walking or Climbing Stairs (%)</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16.77</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(1.31)</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12.26</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(0.24)</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5.15</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(0.05)</a:t>
                      </a:r>
                    </a:p>
                  </a:txBody>
                  <a:tcPr marL="6350" marR="6350" marT="6351" marB="0" anchor="b">
                    <a:lnL>
                      <a:noFill/>
                    </a:lnL>
                    <a:lnR>
                      <a:noFill/>
                    </a:lnR>
                    <a:lnT>
                      <a:noFill/>
                    </a:lnT>
                    <a:lnB>
                      <a:noFill/>
                    </a:lnB>
                    <a:solidFill>
                      <a:srgbClr val="F2F2F2"/>
                    </a:solidFill>
                  </a:tcPr>
                </a:tc>
                <a:extLst>
                  <a:ext uri="{0D108BD9-81ED-4DB2-BD59-A6C34878D82A}"/>
                </a:extLst>
              </a:tr>
              <a:tr h="268002">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Doing Errands Alone (%)</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7.56</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(0.87)</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8.48</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(0.23)</a:t>
                      </a:r>
                    </a:p>
                  </a:txBody>
                  <a:tcPr marL="6350" marR="6350" marT="6351"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3.38</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(0.04)</a:t>
                      </a:r>
                    </a:p>
                  </a:txBody>
                  <a:tcPr marL="6350" marR="6350" marT="6351" marB="0" anchor="b">
                    <a:lnL>
                      <a:noFill/>
                    </a:lnL>
                    <a:lnR>
                      <a:noFill/>
                    </a:lnR>
                    <a:lnT>
                      <a:noFill/>
                    </a:lnT>
                    <a:lnB>
                      <a:noFill/>
                    </a:lnB>
                  </a:tcPr>
                </a:tc>
                <a:extLst>
                  <a:ext uri="{0D108BD9-81ED-4DB2-BD59-A6C34878D82A}"/>
                </a:extLst>
              </a:tr>
              <a:tr h="250220">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Hearing (%)</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5.40</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(0.67)</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3.11</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(0.17)</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2.09</a:t>
                      </a:r>
                    </a:p>
                  </a:txBody>
                  <a:tcPr marL="6350" marR="6350" marT="6351" marB="0" anchor="b">
                    <a:lnL>
                      <a:noFill/>
                    </a:lnL>
                    <a:lnR>
                      <a:noFill/>
                    </a:lnR>
                    <a:lnT>
                      <a:noFill/>
                    </a:lnT>
                    <a:lnB>
                      <a:noFill/>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(0.04)</a:t>
                      </a:r>
                    </a:p>
                  </a:txBody>
                  <a:tcPr marL="6350" marR="6350" marT="6351" marB="0" anchor="b">
                    <a:lnL>
                      <a:noFill/>
                    </a:lnL>
                    <a:lnR>
                      <a:noFill/>
                    </a:lnR>
                    <a:lnT>
                      <a:noFill/>
                    </a:lnT>
                    <a:lnB>
                      <a:noFill/>
                    </a:lnB>
                    <a:solidFill>
                      <a:srgbClr val="F2F2F2"/>
                    </a:solidFill>
                  </a:tcPr>
                </a:tc>
                <a:extLst>
                  <a:ext uri="{0D108BD9-81ED-4DB2-BD59-A6C34878D82A}"/>
                </a:extLst>
              </a:tr>
              <a:tr h="250220">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Difficulty Seeing (%)</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6.44</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(0.87)</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4.22</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(0.19)</a:t>
                      </a:r>
                    </a:p>
                  </a:txBody>
                  <a:tcPr marL="6350" marR="6350" marT="6351" marB="0" anchor="b">
                    <a:lnL>
                      <a:noFill/>
                    </a:lnL>
                    <a:lnR>
                      <a:noFill/>
                    </a:lnR>
                    <a:lnT>
                      <a:noFill/>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1.69</a:t>
                      </a:r>
                    </a:p>
                  </a:txBody>
                  <a:tcPr marL="6350" marR="6350" marT="6351"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a:t>
                      </a:r>
                    </a:p>
                  </a:txBody>
                  <a:tcPr marL="6350" marR="6350" marT="6351" marB="0" anchor="b">
                    <a:lnL>
                      <a:noFill/>
                    </a:lnL>
                    <a:lnR>
                      <a:noFill/>
                    </a:lnR>
                    <a:lnT>
                      <a:noFill/>
                    </a:lnT>
                    <a:lnB>
                      <a:noFill/>
                    </a:lnB>
                  </a:tcPr>
                </a:tc>
                <a:extLst>
                  <a:ext uri="{0D108BD9-81ED-4DB2-BD59-A6C34878D82A}"/>
                </a:extLst>
              </a:tr>
              <a:tr h="296206">
                <a:tc>
                  <a:txBody>
                    <a:bodyPr/>
                    <a:lstStyle/>
                    <a:p>
                      <a:pPr algn="l" rtl="0"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Any Physical or Cognitive Disability (%)</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35.26</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(2.38)</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21.71</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(0.34)</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9.87</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(0.07)</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50220">
                <a:tc>
                  <a:txBody>
                    <a:bodyPr/>
                    <a:lstStyle/>
                    <a:p>
                      <a:pPr algn="l" rtl="0"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Sample Size - Ages 18-64</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1,900</a:t>
                      </a:r>
                    </a:p>
                  </a:txBody>
                  <a:tcPr marL="6350" marR="6350" marT="63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17,000</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264,000</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ea typeface="ＭＳ Ｐゴシック" panose="020B0600070205080204" pitchFamily="34" charset="-128"/>
              </a:rPr>
              <a:t>Income and Program Receipt</a:t>
            </a:r>
          </a:p>
        </p:txBody>
      </p:sp>
      <p:sp>
        <p:nvSpPr>
          <p:cNvPr id="4" name="Slide Number Placeholder 3"/>
          <p:cNvSpPr>
            <a:spLocks noGrp="1"/>
          </p:cNvSpPr>
          <p:nvPr>
            <p:ph type="sldNum" sz="quarter" idx="12"/>
          </p:nvPr>
        </p:nvSpPr>
        <p:spPr/>
        <p:txBody>
          <a:bodyPr/>
          <a:lstStyle/>
          <a:p>
            <a:pPr>
              <a:defRPr/>
            </a:pPr>
            <a:fld id="{2AB7F83A-B058-4DC0-BC94-11A53B0D17BA}" type="slidenum">
              <a:rPr lang="en-US" altLang="en-US" smtClean="0"/>
              <a:pPr>
                <a:defRPr/>
              </a:pPr>
              <a:t>28</a:t>
            </a:fld>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152400"/>
            <a:ext cx="8458200" cy="838200"/>
          </a:xfrm>
        </p:spPr>
        <p:txBody>
          <a:bodyPr/>
          <a:lstStyle/>
          <a:p>
            <a:r>
              <a:rPr lang="en-US" altLang="en-US" sz="3200" smtClean="0">
                <a:ea typeface="ＭＳ Ｐゴシック" panose="020B0600070205080204" pitchFamily="34" charset="-128"/>
              </a:rPr>
              <a:t>Literature: Employment and Earnings</a:t>
            </a:r>
          </a:p>
        </p:txBody>
      </p:sp>
      <p:sp>
        <p:nvSpPr>
          <p:cNvPr id="60419" name="Content Placeholder 2"/>
          <p:cNvSpPr>
            <a:spLocks noGrp="1"/>
          </p:cNvSpPr>
          <p:nvPr>
            <p:ph idx="1"/>
          </p:nvPr>
        </p:nvSpPr>
        <p:spPr>
          <a:xfrm>
            <a:off x="76200" y="914400"/>
            <a:ext cx="8991600" cy="5791200"/>
          </a:xfrm>
        </p:spPr>
        <p:txBody>
          <a:bodyPr/>
          <a:lstStyle/>
          <a:p>
            <a:r>
              <a:rPr lang="en-US" altLang="en-US" sz="2000" smtClean="0">
                <a:ea typeface="ＭＳ Ｐゴシック" panose="020B0600070205080204" pitchFamily="34" charset="-128"/>
              </a:rPr>
              <a:t>Metraux et al. (2018) examine New York homeless shelter users longitudinally using SSA data (presumably the DER)</a:t>
            </a:r>
          </a:p>
          <a:p>
            <a:pPr lvl="1"/>
            <a:r>
              <a:rPr lang="en-US" altLang="en-US" sz="1600" smtClean="0">
                <a:ea typeface="ＭＳ Ｐゴシック" panose="020B0600070205080204" pitchFamily="34" charset="-128"/>
              </a:rPr>
              <a:t>Examines those ever shelter homeless between 1990 and 2002</a:t>
            </a:r>
          </a:p>
          <a:p>
            <a:pPr lvl="1"/>
            <a:r>
              <a:rPr lang="en-US" altLang="en-US" sz="1600" smtClean="0">
                <a:ea typeface="ＭＳ Ｐゴシック" panose="020B0600070205080204" pitchFamily="34" charset="-128"/>
              </a:rPr>
              <a:t>Rates of employment around 45 percent during year of shelter use; higher for single adults (80% male) than adults in families (93% female)</a:t>
            </a:r>
          </a:p>
          <a:p>
            <a:pPr lvl="1"/>
            <a:r>
              <a:rPr lang="en-US" altLang="en-US" sz="1600" smtClean="0">
                <a:ea typeface="ＭＳ Ｐゴシック" panose="020B0600070205080204" pitchFamily="34" charset="-128"/>
              </a:rPr>
              <a:t>Slight dip in employment for singles, some for families around onset of homelessness</a:t>
            </a:r>
          </a:p>
          <a:p>
            <a:pPr lvl="1"/>
            <a:r>
              <a:rPr lang="en-US" altLang="en-US" sz="1600" smtClean="0">
                <a:ea typeface="ＭＳ Ｐゴシック" panose="020B0600070205080204" pitchFamily="34" charset="-128"/>
              </a:rPr>
              <a:t>More of a dip in earnings around onset of homelessness</a:t>
            </a:r>
          </a:p>
          <a:p>
            <a:pPr lvl="1"/>
            <a:r>
              <a:rPr lang="en-US" altLang="en-US" sz="1600" smtClean="0">
                <a:ea typeface="ＭＳ Ｐゴシック" panose="020B0600070205080204" pitchFamily="34" charset="-128"/>
              </a:rPr>
              <a:t>Emphasizes heterogeneity by single or family, gender, pattern (persistence) of homelessness</a:t>
            </a:r>
          </a:p>
          <a:p>
            <a:r>
              <a:rPr lang="en-US" altLang="en-US" sz="2000" smtClean="0">
                <a:ea typeface="ＭＳ Ｐゴシック" panose="020B0600070205080204" pitchFamily="34" charset="-128"/>
              </a:rPr>
              <a:t>Rossi (1989); Burt and Cohen (1989); Burt et al. (1999) reported similar (or slightly lower) employment rates in the past month</a:t>
            </a:r>
          </a:p>
          <a:p>
            <a:pPr lvl="1"/>
            <a:r>
              <a:rPr lang="en-US" altLang="en-US" sz="1600" smtClean="0">
                <a:ea typeface="ＭＳ Ｐゴシック" panose="020B0600070205080204" pitchFamily="34" charset="-128"/>
              </a:rPr>
              <a:t>Rossi reported employment estimates of about 30-40% in the last month, using studies that focused on both sheltered and unsheltered in Chicago</a:t>
            </a:r>
          </a:p>
          <a:p>
            <a:pPr lvl="1"/>
            <a:r>
              <a:rPr lang="en-US" altLang="en-US" sz="1600" smtClean="0">
                <a:ea typeface="ＭＳ Ｐゴシック" panose="020B0600070205080204" pitchFamily="34" charset="-128"/>
              </a:rPr>
              <a:t>The NSHAPC found 44% of homelessness service users interviewed had worked in the last 30 days</a:t>
            </a:r>
          </a:p>
          <a:p>
            <a:pPr lvl="1"/>
            <a:endParaRPr lang="en-US" altLang="en-US" sz="1600" smtClean="0">
              <a:ea typeface="ＭＳ Ｐゴシック" panose="020B0600070205080204" pitchFamily="34" charset="-128"/>
            </a:endParaRPr>
          </a:p>
        </p:txBody>
      </p:sp>
      <p:sp>
        <p:nvSpPr>
          <p:cNvPr id="6" name="Slide Number Placeholder 2"/>
          <p:cNvSpPr>
            <a:spLocks noGrp="1"/>
          </p:cNvSpPr>
          <p:nvPr>
            <p:ph type="sldNum" sz="quarter" idx="12"/>
          </p:nvPr>
        </p:nvSpPr>
        <p:spPr/>
        <p:txBody>
          <a:bodyPr/>
          <a:lstStyle/>
          <a:p>
            <a:pPr>
              <a:defRPr/>
            </a:pPr>
            <a:fld id="{644EBC09-19A8-45AC-9C8C-C7B0EFD87FA7}" type="slidenum">
              <a:rPr lang="en-US" altLang="en-US" smtClean="0"/>
              <a:pPr>
                <a:defRPr/>
              </a:pPr>
              <a:t>29</a:t>
            </a:fld>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Background</a:t>
            </a:r>
            <a:endParaRPr lang="en-US" altLang="en-US" smtClean="0">
              <a:ea typeface="ＭＳ Ｐゴシック" panose="020B0600070205080204" pitchFamily="34" charset="-128"/>
            </a:endParaRPr>
          </a:p>
        </p:txBody>
      </p:sp>
      <p:sp>
        <p:nvSpPr>
          <p:cNvPr id="7171" name="Rectangle 3"/>
          <p:cNvSpPr>
            <a:spLocks noGrp="1" noChangeArrowheads="1"/>
          </p:cNvSpPr>
          <p:nvPr>
            <p:ph type="body" idx="1"/>
          </p:nvPr>
        </p:nvSpPr>
        <p:spPr>
          <a:xfrm>
            <a:off x="152400" y="990600"/>
            <a:ext cx="8763000" cy="4965700"/>
          </a:xfrm>
        </p:spPr>
        <p:txBody>
          <a:bodyPr/>
          <a:lstStyle/>
          <a:p>
            <a:pPr eaLnBrk="1" hangingPunct="1">
              <a:lnSpc>
                <a:spcPct val="90000"/>
              </a:lnSpc>
              <a:defRPr/>
            </a:pPr>
            <a:r>
              <a:rPr lang="en-US" altLang="en-US" sz="2400" dirty="0">
                <a:solidFill>
                  <a:srgbClr val="000000"/>
                </a:solidFill>
                <a:ea typeface="ＭＳ Ｐゴシック" panose="020B0600070205080204" pitchFamily="34" charset="-128"/>
              </a:rPr>
              <a:t>Part of Comprehensive Income Dataset (CID) project which combines survey and admin data to improve income estimates </a:t>
            </a:r>
            <a:endParaRPr lang="en-US" altLang="en-US" sz="2400" dirty="0" smtClean="0">
              <a:solidFill>
                <a:srgbClr val="000000"/>
              </a:solidFill>
              <a:ea typeface="ＭＳ Ｐゴシック" panose="020B0600070205080204" pitchFamily="34" charset="-128"/>
            </a:endParaRPr>
          </a:p>
          <a:p>
            <a:pPr eaLnBrk="1" hangingPunct="1">
              <a:lnSpc>
                <a:spcPct val="90000"/>
              </a:lnSpc>
              <a:defRPr/>
            </a:pPr>
            <a:r>
              <a:rPr lang="en-US" altLang="en-US" sz="2400" dirty="0" smtClean="0">
                <a:solidFill>
                  <a:srgbClr val="000000"/>
                </a:solidFill>
                <a:ea typeface="ＭＳ Ｐゴシック" panose="020B0600070205080204" pitchFamily="34" charset="-128"/>
              </a:rPr>
              <a:t>Official </a:t>
            </a:r>
            <a:r>
              <a:rPr lang="en-US" altLang="en-US" sz="2400" dirty="0">
                <a:solidFill>
                  <a:srgbClr val="000000"/>
                </a:solidFill>
                <a:ea typeface="ＭＳ Ｐゴシック" panose="020B0600070205080204" pitchFamily="34" charset="-128"/>
              </a:rPr>
              <a:t>poverty statistics and extreme poverty studies </a:t>
            </a:r>
            <a:r>
              <a:rPr lang="en-US" altLang="en-US" sz="2400" dirty="0" smtClean="0">
                <a:solidFill>
                  <a:srgbClr val="000000"/>
                </a:solidFill>
                <a:ea typeface="ＭＳ Ｐゴシック" panose="020B0600070205080204" pitchFamily="34" charset="-128"/>
              </a:rPr>
              <a:t>are not intended to represent people </a:t>
            </a:r>
            <a:r>
              <a:rPr lang="en-US" altLang="en-US" sz="2400" dirty="0">
                <a:solidFill>
                  <a:srgbClr val="000000"/>
                </a:solidFill>
                <a:ea typeface="ＭＳ Ｐゴシック" panose="020B0600070205080204" pitchFamily="34" charset="-128"/>
              </a:rPr>
              <a:t>experiencing </a:t>
            </a:r>
            <a:r>
              <a:rPr lang="en-US" altLang="en-US" sz="2400" dirty="0" smtClean="0">
                <a:solidFill>
                  <a:srgbClr val="000000"/>
                </a:solidFill>
                <a:ea typeface="ＭＳ Ｐゴシック" panose="020B0600070205080204" pitchFamily="34" charset="-128"/>
              </a:rPr>
              <a:t>homelessness</a:t>
            </a:r>
          </a:p>
          <a:p>
            <a:pPr eaLnBrk="1" hangingPunct="1">
              <a:lnSpc>
                <a:spcPct val="90000"/>
              </a:lnSpc>
              <a:defRPr/>
            </a:pPr>
            <a:r>
              <a:rPr lang="en-US" altLang="en-US" sz="2400" dirty="0" smtClean="0">
                <a:solidFill>
                  <a:srgbClr val="000000"/>
                </a:solidFill>
                <a:ea typeface="ＭＳ Ｐゴシック" panose="020B0600070205080204" pitchFamily="34" charset="-128"/>
              </a:rPr>
              <a:t>People experiencing homelessness </a:t>
            </a:r>
            <a:r>
              <a:rPr lang="en-US" altLang="en-US" sz="2400" dirty="0">
                <a:solidFill>
                  <a:srgbClr val="000000"/>
                </a:solidFill>
                <a:ea typeface="ＭＳ Ｐゴシック" panose="020B0600070205080204" pitchFamily="34" charset="-128"/>
              </a:rPr>
              <a:t>not covered or sharply under-represented in most </a:t>
            </a:r>
            <a:r>
              <a:rPr lang="en-US" altLang="en-US" sz="2400" dirty="0" smtClean="0">
                <a:solidFill>
                  <a:srgbClr val="000000"/>
                </a:solidFill>
                <a:ea typeface="ＭＳ Ｐゴシック" panose="020B0600070205080204" pitchFamily="34" charset="-128"/>
              </a:rPr>
              <a:t>surveys</a:t>
            </a:r>
          </a:p>
          <a:p>
            <a:pPr lvl="1" eaLnBrk="1" hangingPunct="1">
              <a:lnSpc>
                <a:spcPct val="90000"/>
              </a:lnSpc>
              <a:defRPr/>
            </a:pPr>
            <a:r>
              <a:rPr lang="en-US" altLang="en-US" sz="2000" dirty="0" smtClean="0">
                <a:solidFill>
                  <a:srgbClr val="000000"/>
                </a:solidFill>
                <a:ea typeface="ＭＳ Ｐゴシック" panose="020B0600070205080204" pitchFamily="34" charset="-128"/>
              </a:rPr>
              <a:t>Not generally surveyed in CPS </a:t>
            </a:r>
            <a:r>
              <a:rPr lang="en-US" altLang="en-US" sz="2000" dirty="0">
                <a:solidFill>
                  <a:srgbClr val="000000"/>
                </a:solidFill>
                <a:ea typeface="ＭＳ Ｐゴシック" panose="020B0600070205080204" pitchFamily="34" charset="-128"/>
              </a:rPr>
              <a:t>and </a:t>
            </a:r>
            <a:r>
              <a:rPr lang="en-US" altLang="en-US" sz="2000" dirty="0" smtClean="0">
                <a:solidFill>
                  <a:srgbClr val="000000"/>
                </a:solidFill>
                <a:ea typeface="ＭＳ Ｐゴシック" panose="020B0600070205080204" pitchFamily="34" charset="-128"/>
              </a:rPr>
              <a:t>SIPP; ACS </a:t>
            </a:r>
            <a:r>
              <a:rPr lang="en-US" altLang="en-US" sz="2000" dirty="0">
                <a:solidFill>
                  <a:srgbClr val="000000"/>
                </a:solidFill>
                <a:ea typeface="ＭＳ Ｐゴシック" panose="020B0600070205080204" pitchFamily="34" charset="-128"/>
              </a:rPr>
              <a:t>includes </a:t>
            </a:r>
            <a:r>
              <a:rPr lang="en-US" altLang="en-US" sz="2000" dirty="0" smtClean="0">
                <a:solidFill>
                  <a:srgbClr val="000000"/>
                </a:solidFill>
                <a:ea typeface="ＭＳ Ｐゴシック" panose="020B0600070205080204" pitchFamily="34" charset="-128"/>
              </a:rPr>
              <a:t>only those </a:t>
            </a:r>
            <a:r>
              <a:rPr lang="en-US" altLang="en-US" sz="2000" dirty="0">
                <a:solidFill>
                  <a:srgbClr val="000000"/>
                </a:solidFill>
                <a:ea typeface="ＭＳ Ｐゴシック" panose="020B0600070205080204" pitchFamily="34" charset="-128"/>
              </a:rPr>
              <a:t>in </a:t>
            </a:r>
            <a:r>
              <a:rPr lang="en-US" altLang="en-US" sz="2000" dirty="0" smtClean="0">
                <a:solidFill>
                  <a:srgbClr val="000000"/>
                </a:solidFill>
                <a:ea typeface="ＭＳ Ｐゴシック" panose="020B0600070205080204" pitchFamily="34" charset="-128"/>
              </a:rPr>
              <a:t>shelters</a:t>
            </a:r>
            <a:endParaRPr lang="en-US" altLang="en-US" sz="2000" dirty="0">
              <a:solidFill>
                <a:srgbClr val="000000"/>
              </a:solidFill>
              <a:ea typeface="ＭＳ Ｐゴシック" panose="020B0600070205080204" pitchFamily="34" charset="-128"/>
            </a:endParaRPr>
          </a:p>
          <a:p>
            <a:pPr eaLnBrk="1" hangingPunct="1">
              <a:lnSpc>
                <a:spcPct val="90000"/>
              </a:lnSpc>
              <a:defRPr/>
            </a:pPr>
            <a:r>
              <a:rPr lang="en-US" altLang="en-US" sz="2400" dirty="0">
                <a:solidFill>
                  <a:srgbClr val="000000"/>
                </a:solidFill>
                <a:ea typeface="ＭＳ Ｐゴシック" panose="020B0600070205080204" pitchFamily="34" charset="-128"/>
              </a:rPr>
              <a:t>We use restricted survey and administrative data </a:t>
            </a:r>
            <a:r>
              <a:rPr lang="en-US" altLang="en-US" sz="2400" dirty="0" smtClean="0">
                <a:solidFill>
                  <a:srgbClr val="000000"/>
                </a:solidFill>
                <a:ea typeface="ＭＳ Ｐゴシック" panose="020B0600070205080204" pitchFamily="34" charset="-128"/>
              </a:rPr>
              <a:t>to:</a:t>
            </a:r>
            <a:endParaRPr lang="en-US" altLang="en-US" sz="2400" dirty="0">
              <a:solidFill>
                <a:srgbClr val="000000"/>
              </a:solidFill>
              <a:ea typeface="ＭＳ Ｐゴシック" panose="020B0600070205080204" pitchFamily="34" charset="-128"/>
            </a:endParaRPr>
          </a:p>
          <a:p>
            <a:pPr lvl="1" eaLnBrk="1" hangingPunct="1">
              <a:lnSpc>
                <a:spcPct val="90000"/>
              </a:lnSpc>
              <a:defRPr/>
            </a:pPr>
            <a:r>
              <a:rPr lang="en-US" altLang="en-US" sz="2000" dirty="0" smtClean="0">
                <a:solidFill>
                  <a:srgbClr val="000000"/>
                </a:solidFill>
                <a:ea typeface="ＭＳ Ｐゴシック" panose="020B0600070205080204" pitchFamily="34" charset="-128"/>
              </a:rPr>
              <a:t>improve </a:t>
            </a:r>
            <a:r>
              <a:rPr lang="en-US" altLang="en-US" sz="2000" dirty="0">
                <a:solidFill>
                  <a:srgbClr val="000000"/>
                </a:solidFill>
                <a:ea typeface="ＭＳ Ｐゴシック" panose="020B0600070205080204" pitchFamily="34" charset="-128"/>
              </a:rPr>
              <a:t>income estimates</a:t>
            </a:r>
          </a:p>
          <a:p>
            <a:pPr lvl="1" eaLnBrk="1" hangingPunct="1">
              <a:lnSpc>
                <a:spcPct val="90000"/>
              </a:lnSpc>
              <a:defRPr/>
            </a:pPr>
            <a:r>
              <a:rPr lang="en-US" altLang="en-US" sz="2000" dirty="0" smtClean="0">
                <a:solidFill>
                  <a:srgbClr val="000000"/>
                </a:solidFill>
                <a:ea typeface="ＭＳ Ｐゴシック" panose="020B0600070205080204" pitchFamily="34" charset="-128"/>
              </a:rPr>
              <a:t>understand </a:t>
            </a:r>
            <a:r>
              <a:rPr lang="en-US" altLang="en-US" sz="2000" dirty="0">
                <a:solidFill>
                  <a:srgbClr val="000000"/>
                </a:solidFill>
                <a:ea typeface="ＭＳ Ｐゴシック" panose="020B0600070205080204" pitchFamily="34" charset="-128"/>
              </a:rPr>
              <a:t>survey coverage</a:t>
            </a:r>
          </a:p>
          <a:p>
            <a:pPr lvl="1" eaLnBrk="1" hangingPunct="1">
              <a:lnSpc>
                <a:spcPct val="90000"/>
              </a:lnSpc>
              <a:defRPr/>
            </a:pPr>
            <a:r>
              <a:rPr lang="en-US" altLang="en-US" sz="2000" dirty="0">
                <a:solidFill>
                  <a:srgbClr val="000000"/>
                </a:solidFill>
                <a:ea typeface="ＭＳ Ｐゴシック" panose="020B0600070205080204" pitchFamily="34" charset="-128"/>
              </a:rPr>
              <a:t>learn about homeless population</a:t>
            </a:r>
          </a:p>
          <a:p>
            <a:pPr marL="0" indent="0" eaLnBrk="1" hangingPunct="1">
              <a:lnSpc>
                <a:spcPct val="90000"/>
              </a:lnSpc>
              <a:buFont typeface="Wingdings" panose="05000000000000000000" pitchFamily="2" charset="2"/>
              <a:buNone/>
              <a:defRPr/>
            </a:pPr>
            <a:endParaRPr lang="en-US" altLang="en-US" sz="2400" dirty="0" smtClean="0">
              <a:solidFill>
                <a:srgbClr val="000000"/>
              </a:solidFill>
              <a:ea typeface="ＭＳ Ｐゴシック" panose="020B0600070205080204" pitchFamily="34" charset="-128"/>
            </a:endParaRPr>
          </a:p>
          <a:p>
            <a:pPr eaLnBrk="1" hangingPunct="1">
              <a:lnSpc>
                <a:spcPct val="90000"/>
              </a:lnSpc>
              <a:defRPr/>
            </a:pPr>
            <a:endParaRPr lang="en-US" altLang="en-US" sz="2400" dirty="0">
              <a:solidFill>
                <a:srgbClr val="000000"/>
              </a:solidFill>
              <a:ea typeface="ＭＳ Ｐゴシック" panose="020B0600070205080204" pitchFamily="34" charset="-128"/>
            </a:endParaRPr>
          </a:p>
          <a:p>
            <a:pPr eaLnBrk="1" hangingPunct="1">
              <a:lnSpc>
                <a:spcPct val="90000"/>
              </a:lnSpc>
              <a:defRPr/>
            </a:pPr>
            <a:endParaRPr lang="en-US" altLang="en-US" dirty="0" smtClean="0">
              <a:ea typeface="ＭＳ Ｐゴシック" panose="020B0600070205080204" pitchFamily="34" charset="-128"/>
            </a:endParaRPr>
          </a:p>
          <a:p>
            <a:pPr marL="0" indent="0" eaLnBrk="1" hangingPunct="1">
              <a:lnSpc>
                <a:spcPct val="90000"/>
              </a:lnSpc>
              <a:buFont typeface="Wingdings" panose="05000000000000000000" pitchFamily="2" charset="2"/>
              <a:buNone/>
              <a:defRPr/>
            </a:pPr>
            <a:endParaRPr lang="en-US" altLang="en-US" dirty="0" smtClean="0">
              <a:ea typeface="ＭＳ Ｐゴシック" panose="020B0600070205080204" pitchFamily="34" charset="-128"/>
            </a:endParaRP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3</a:t>
            </a:fld>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152400"/>
            <a:ext cx="8458200" cy="838200"/>
          </a:xfrm>
        </p:spPr>
        <p:txBody>
          <a:bodyPr/>
          <a:lstStyle/>
          <a:p>
            <a:r>
              <a:rPr lang="en-US" altLang="en-US" sz="3200" smtClean="0">
                <a:ea typeface="ＭＳ Ｐゴシック" panose="020B0600070205080204" pitchFamily="34" charset="-128"/>
              </a:rPr>
              <a:t>Literature: Program Receipt</a:t>
            </a:r>
          </a:p>
        </p:txBody>
      </p:sp>
      <p:sp>
        <p:nvSpPr>
          <p:cNvPr id="62467" name="Content Placeholder 2"/>
          <p:cNvSpPr>
            <a:spLocks noGrp="1"/>
          </p:cNvSpPr>
          <p:nvPr>
            <p:ph idx="1"/>
          </p:nvPr>
        </p:nvSpPr>
        <p:spPr>
          <a:xfrm>
            <a:off x="76200" y="914400"/>
            <a:ext cx="8991600" cy="5791200"/>
          </a:xfrm>
        </p:spPr>
        <p:txBody>
          <a:bodyPr/>
          <a:lstStyle/>
          <a:p>
            <a:r>
              <a:rPr lang="en-US" altLang="en-US" sz="2000" smtClean="0">
                <a:ea typeface="ＭＳ Ｐゴシック" panose="020B0600070205080204" pitchFamily="34" charset="-128"/>
              </a:rPr>
              <a:t>1996 National Survey of Homeless Assistance Providers and Clients (NSHAP) collected self-reported program receipt data from a nationally representative sample of homelessness service users (Burt et al. 1999)</a:t>
            </a:r>
          </a:p>
          <a:p>
            <a:pPr lvl="1"/>
            <a:r>
              <a:rPr lang="en-US" altLang="en-US" sz="1600" smtClean="0">
                <a:ea typeface="ＭＳ Ｐゴシック" panose="020B0600070205080204" pitchFamily="34" charset="-128"/>
              </a:rPr>
              <a:t>NSHAPC found that 8 percent of homeless people surveyed were receiving SSDI, and 11 percent were receiving SSI (despite much higher estimated disability rates)</a:t>
            </a:r>
          </a:p>
          <a:p>
            <a:pPr lvl="1"/>
            <a:r>
              <a:rPr lang="en-US" altLang="en-US" sz="1600" smtClean="0">
                <a:ea typeface="ＭＳ Ｐゴシック" panose="020B0600070205080204" pitchFamily="34" charset="-128"/>
              </a:rPr>
              <a:t>NSHAPC indicated that 52 percent of homeless families were receiving AFDC (precursor to TANF)</a:t>
            </a:r>
          </a:p>
          <a:p>
            <a:pPr lvl="1"/>
            <a:r>
              <a:rPr lang="en-US" altLang="en-US" sz="1600" smtClean="0">
                <a:ea typeface="ＭＳ Ｐゴシック" panose="020B0600070205080204" pitchFamily="34" charset="-128"/>
              </a:rPr>
              <a:t>NSHAPC indicated that 31 percent of homeless single adults were receiving SNAP, compared to 71 percent of people in homeless families</a:t>
            </a:r>
          </a:p>
        </p:txBody>
      </p:sp>
      <p:sp>
        <p:nvSpPr>
          <p:cNvPr id="6" name="Slide Number Placeholder 2"/>
          <p:cNvSpPr>
            <a:spLocks noGrp="1"/>
          </p:cNvSpPr>
          <p:nvPr>
            <p:ph type="sldNum" sz="quarter" idx="12"/>
          </p:nvPr>
        </p:nvSpPr>
        <p:spPr/>
        <p:txBody>
          <a:bodyPr/>
          <a:lstStyle/>
          <a:p>
            <a:pPr>
              <a:defRPr/>
            </a:pPr>
            <a:fld id="{DD60CAFD-8402-43F5-AD87-879D4515D798}" type="slidenum">
              <a:rPr lang="en-US" altLang="en-US" smtClean="0"/>
              <a:pPr>
                <a:defRPr/>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228600" y="1023938"/>
          <a:ext cx="8669338" cy="4779962"/>
        </p:xfrm>
        <a:graphic>
          <a:graphicData uri="http://schemas.openxmlformats.org/drawingml/2006/table">
            <a:tbl>
              <a:tblPr/>
              <a:tblGrid>
                <a:gridCol w="685800">
                  <a:extLst>
                    <a:ext uri="{9D8B030D-6E8A-4147-A177-3AD203B41FA5}"/>
                  </a:extLst>
                </a:gridCol>
                <a:gridCol w="152400">
                  <a:extLst>
                    <a:ext uri="{9D8B030D-6E8A-4147-A177-3AD203B41FA5}"/>
                  </a:extLst>
                </a:gridCol>
                <a:gridCol w="627062">
                  <a:extLst>
                    <a:ext uri="{9D8B030D-6E8A-4147-A177-3AD203B41FA5}"/>
                  </a:extLst>
                </a:gridCol>
                <a:gridCol w="570148">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gridCol w="603084">
                  <a:extLst>
                    <a:ext uri="{9D8B030D-6E8A-4147-A177-3AD203B41FA5}"/>
                  </a:extLst>
                </a:gridCol>
              </a:tblGrid>
              <a:tr h="455485">
                <a:tc gridSpan="15">
                  <a:txBody>
                    <a:bodyPr/>
                    <a:lstStyle/>
                    <a:p>
                      <a:pPr algn="ctr" fontAlgn="ctr"/>
                      <a:r>
                        <a:rPr lang="en-US" sz="1400" b="1" i="0" u="none" strike="noStrike" dirty="0">
                          <a:effectLst/>
                          <a:latin typeface="Times New Roman" panose="02020603050405020304" pitchFamily="18" charset="0"/>
                        </a:rPr>
                        <a:t>Unweighted Homeless PIK Rates Across Census Bureau </a:t>
                      </a:r>
                      <a:r>
                        <a:rPr lang="en-US" sz="1400" b="1" i="0" u="none" strike="noStrike" dirty="0" smtClean="0">
                          <a:effectLst/>
                          <a:latin typeface="Times New Roman" panose="02020603050405020304" pitchFamily="18" charset="0"/>
                        </a:rPr>
                        <a:t>Datasets</a:t>
                      </a:r>
                      <a:endParaRPr lang="en-US" sz="1400" b="1" i="0" u="none" strike="noStrike" dirty="0">
                        <a:effectLst/>
                        <a:latin typeface="Times New Roman" panose="02020603050405020304" pitchFamily="18" charset="0"/>
                      </a:endParaRPr>
                    </a:p>
                  </a:txBody>
                  <a:tcPr marL="3999" marR="3999" marT="40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278320">
                <a:tc>
                  <a:txBody>
                    <a:bodyPr/>
                    <a:lstStyle/>
                    <a:p>
                      <a:pPr algn="ctr" fontAlgn="ctr"/>
                      <a:r>
                        <a:rPr lang="en-US" sz="1400" b="0" i="0" u="none" strike="noStrike">
                          <a:effectLst/>
                          <a:latin typeface="Times New Roman" panose="02020603050405020304" pitchFamily="18" charset="0"/>
                        </a:rPr>
                        <a:t> </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800"/>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dirty="0">
                          <a:effectLst/>
                          <a:latin typeface="Times New Roman" panose="02020603050405020304" pitchFamily="18" charset="0"/>
                        </a:rPr>
                        <a:t>2004</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2005</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2006</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2007</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2008</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2009</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2010</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2011</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2012</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2013</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2014</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2015</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effectLst/>
                          <a:latin typeface="Times New Roman" panose="02020603050405020304" pitchFamily="18" charset="0"/>
                        </a:rPr>
                        <a:t>2016</a:t>
                      </a:r>
                    </a:p>
                  </a:txBody>
                  <a:tcPr marL="3999" marR="3999" marT="400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extLst>
              </a:tr>
              <a:tr h="339280">
                <a:tc>
                  <a:txBody>
                    <a:bodyPr/>
                    <a:lstStyle/>
                    <a:p>
                      <a:pPr algn="ctr" fontAlgn="b"/>
                      <a:r>
                        <a:rPr lang="en-US" sz="1100" b="1" i="0" u="none" strike="noStrike" dirty="0">
                          <a:effectLst/>
                          <a:latin typeface="times new roman" panose="02020603050405020304" pitchFamily="18" charset="0"/>
                        </a:rPr>
                        <a:t>ACS </a:t>
                      </a:r>
                      <a:r>
                        <a:rPr lang="en-US" sz="1100" b="1" i="0" u="none" strike="noStrike" dirty="0" smtClean="0">
                          <a:effectLst/>
                          <a:latin typeface="times new roman" panose="02020603050405020304" pitchFamily="18" charset="0"/>
                        </a:rPr>
                        <a:t>Shelter</a:t>
                      </a:r>
                      <a:endParaRPr lang="en-US" sz="1100" b="1" i="0" u="none" strike="noStrike" dirty="0">
                        <a:effectLst/>
                        <a:latin typeface="times new roman" panose="02020603050405020304" pitchFamily="18" charset="0"/>
                      </a:endParaRP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endParaRPr lang="en-US" sz="1800"/>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l" fontAlgn="b"/>
                      <a:endParaRPr lang="en-US" sz="1400" b="1" i="0" u="none" strike="noStrike" dirty="0">
                        <a:effectLst/>
                        <a:latin typeface="times new roman" panose="02020603050405020304" pitchFamily="18" charset="0"/>
                      </a:endParaRP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l" fontAlgn="b"/>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0.760</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0.736</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0.699</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0.726</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0.827</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0.772</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0.763</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0.774</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0.790</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0.779</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0.750</a:t>
                      </a:r>
                    </a:p>
                  </a:txBody>
                  <a:tcPr marL="3999" marR="3999" marT="4000"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95000"/>
                      </a:schemeClr>
                    </a:solidFill>
                  </a:tcPr>
                </a:tc>
                <a:extLst>
                  <a:ext uri="{0D108BD9-81ED-4DB2-BD59-A6C34878D82A}"/>
                </a:extLst>
              </a:tr>
              <a:tr h="339280">
                <a:tc>
                  <a:txBody>
                    <a:bodyPr/>
                    <a:lstStyle/>
                    <a:p>
                      <a:pPr algn="ctr" fontAlgn="b"/>
                      <a:r>
                        <a:rPr lang="en-US" sz="1100" b="1" i="0" u="none" strike="noStrike" dirty="0">
                          <a:effectLst/>
                          <a:latin typeface="times new roman" panose="02020603050405020304" pitchFamily="18" charset="0"/>
                        </a:rPr>
                        <a:t>Decennial </a:t>
                      </a:r>
                      <a:r>
                        <a:rPr lang="en-US" sz="1100" b="1" i="0" u="none" strike="noStrike" dirty="0" smtClean="0">
                          <a:effectLst/>
                          <a:latin typeface="times new roman" panose="02020603050405020304" pitchFamily="18" charset="0"/>
                        </a:rPr>
                        <a:t>Shelter</a:t>
                      </a:r>
                      <a:endParaRPr lang="en-US" sz="1100" b="1"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endParaRPr lang="en-US" sz="1800"/>
                    </a:p>
                  </a:txBody>
                  <a:tcPr marL="3999" marR="3999" marT="4000" marB="0" anchor="b">
                    <a:lnL>
                      <a:noFill/>
                    </a:lnL>
                    <a:lnR>
                      <a:noFill/>
                    </a:lnR>
                    <a:lnT>
                      <a:noFill/>
                    </a:lnT>
                    <a:lnB>
                      <a:noFill/>
                    </a:lnB>
                  </a:tcPr>
                </a:tc>
                <a:tc>
                  <a:txBody>
                    <a:bodyPr/>
                    <a:lstStyle/>
                    <a:p>
                      <a:pPr algn="l" fontAlgn="b"/>
                      <a:endParaRPr lang="en-US" sz="1400" b="1"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l" fontAlgn="b"/>
                      <a:endParaRPr lang="en-US" sz="1400" b="1"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r>
                        <a:rPr lang="en-US" sz="1400" b="0" i="0" u="none" strike="noStrike" dirty="0">
                          <a:effectLst/>
                          <a:latin typeface="times new roman" panose="02020603050405020304" pitchFamily="18" charset="0"/>
                        </a:rPr>
                        <a:t>0.686</a:t>
                      </a: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extLst>
                  <a:ext uri="{0D108BD9-81ED-4DB2-BD59-A6C34878D82A}"/>
                </a:extLst>
              </a:tr>
              <a:tr h="506920">
                <a:tc>
                  <a:txBody>
                    <a:bodyPr/>
                    <a:lstStyle/>
                    <a:p>
                      <a:pPr marL="0" algn="ctr" defTabSz="914400" rtl="0" eaLnBrk="1" fontAlgn="b" latinLnBrk="0" hangingPunct="1"/>
                      <a:r>
                        <a:rPr lang="en-US" sz="1100" b="1" i="0" u="none" strike="noStrike" kern="1200" dirty="0">
                          <a:solidFill>
                            <a:schemeClr val="tx1"/>
                          </a:solidFill>
                          <a:effectLst/>
                          <a:latin typeface="times new roman" panose="02020603050405020304" pitchFamily="18" charset="0"/>
                          <a:ea typeface="+mn-ea"/>
                          <a:cs typeface="+mn-cs"/>
                        </a:rPr>
                        <a:t>Decennial Soup Kitchen</a:t>
                      </a:r>
                    </a:p>
                  </a:txBody>
                  <a:tcPr marL="3999" marR="3999" marT="4000" marB="0" anchor="b">
                    <a:lnL>
                      <a:noFill/>
                    </a:lnL>
                    <a:lnR>
                      <a:noFill/>
                    </a:lnR>
                    <a:lnT>
                      <a:noFill/>
                    </a:lnT>
                    <a:lnB>
                      <a:noFill/>
                    </a:lnB>
                    <a:solidFill>
                      <a:schemeClr val="accent3">
                        <a:lumMod val="95000"/>
                      </a:schemeClr>
                    </a:solidFill>
                  </a:tcPr>
                </a:tc>
                <a:tc>
                  <a:txBody>
                    <a:bodyPr/>
                    <a:lstStyle/>
                    <a:p>
                      <a:endParaRPr lang="en-US" sz="1800"/>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mn-cs"/>
                        </a:rPr>
                        <a:t>0.418</a:t>
                      </a: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extLst>
                  <a:ext uri="{0D108BD9-81ED-4DB2-BD59-A6C34878D82A}"/>
                </a:extLst>
              </a:tr>
              <a:tr h="339280">
                <a:tc>
                  <a:txBody>
                    <a:bodyPr/>
                    <a:lstStyle/>
                    <a:p>
                      <a:pPr algn="ctr" fontAlgn="b"/>
                      <a:r>
                        <a:rPr lang="en-US" sz="1100" b="1" i="0" u="none" strike="noStrike" dirty="0">
                          <a:effectLst/>
                          <a:latin typeface="times new roman" panose="02020603050405020304" pitchFamily="18" charset="0"/>
                        </a:rPr>
                        <a:t>Decennial Food Van</a:t>
                      </a:r>
                    </a:p>
                  </a:txBody>
                  <a:tcPr marL="3999" marR="3999" marT="4000" marB="0" anchor="b">
                    <a:lnL>
                      <a:noFill/>
                    </a:lnL>
                    <a:lnR>
                      <a:noFill/>
                    </a:lnR>
                    <a:lnT>
                      <a:noFill/>
                    </a:lnT>
                    <a:lnB>
                      <a:noFill/>
                    </a:lnB>
                  </a:tcPr>
                </a:tc>
                <a:tc>
                  <a:txBody>
                    <a:bodyPr/>
                    <a:lstStyle/>
                    <a:p>
                      <a:endParaRPr lang="en-US" sz="1800"/>
                    </a:p>
                  </a:txBody>
                  <a:tcPr marL="3999" marR="3999" marT="4000" marB="0" anchor="b">
                    <a:lnL>
                      <a:noFill/>
                    </a:lnL>
                    <a:lnR>
                      <a:noFill/>
                    </a:lnR>
                    <a:lnT>
                      <a:noFill/>
                    </a:lnT>
                    <a:lnB>
                      <a:noFill/>
                    </a:lnB>
                  </a:tcPr>
                </a:tc>
                <a:tc>
                  <a:txBody>
                    <a:bodyPr/>
                    <a:lstStyle/>
                    <a:p>
                      <a:pPr algn="l" fontAlgn="b"/>
                      <a:endParaRPr lang="en-US" sz="1400" b="1"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l" fontAlgn="b"/>
                      <a:endParaRPr lang="en-US" sz="1400" b="1"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0.424</a:t>
                      </a: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a:noFill/>
                    </a:lnB>
                  </a:tcPr>
                </a:tc>
                <a:extLst>
                  <a:ext uri="{0D108BD9-81ED-4DB2-BD59-A6C34878D82A}"/>
                </a:extLst>
              </a:tr>
              <a:tr h="339280">
                <a:tc>
                  <a:txBody>
                    <a:bodyPr/>
                    <a:lstStyle/>
                    <a:p>
                      <a:pPr marL="0" algn="ctr" defTabSz="914400" rtl="0" eaLnBrk="1" fontAlgn="b" latinLnBrk="0" hangingPunct="1"/>
                      <a:r>
                        <a:rPr lang="en-US" sz="1100" b="1" i="0" u="none" strike="noStrike" kern="1200" dirty="0">
                          <a:solidFill>
                            <a:schemeClr val="tx1"/>
                          </a:solidFill>
                          <a:effectLst/>
                          <a:latin typeface="times new roman" panose="02020603050405020304" pitchFamily="18" charset="0"/>
                          <a:ea typeface="+mn-ea"/>
                          <a:cs typeface="+mn-cs"/>
                        </a:rPr>
                        <a:t>Decennial TNSOL</a:t>
                      </a:r>
                    </a:p>
                  </a:txBody>
                  <a:tcPr marL="3999" marR="3999" marT="4000" marB="0" anchor="b">
                    <a:lnL>
                      <a:noFill/>
                    </a:lnL>
                    <a:lnR>
                      <a:noFill/>
                    </a:lnR>
                    <a:lnT>
                      <a:noFill/>
                    </a:lnT>
                    <a:lnB>
                      <a:noFill/>
                    </a:lnB>
                    <a:solidFill>
                      <a:schemeClr val="accent3">
                        <a:lumMod val="95000"/>
                      </a:schemeClr>
                    </a:solidFill>
                  </a:tcPr>
                </a:tc>
                <a:tc>
                  <a:txBody>
                    <a:bodyPr/>
                    <a:lstStyle/>
                    <a:p>
                      <a:endParaRPr lang="en-US" sz="1800"/>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r>
                        <a:rPr lang="en-US" sz="1400" b="0" i="0" u="none" strike="noStrike" kern="1200" dirty="0">
                          <a:solidFill>
                            <a:schemeClr val="tx1"/>
                          </a:solidFill>
                          <a:effectLst/>
                          <a:latin typeface="times new roman" panose="02020603050405020304" pitchFamily="18" charset="0"/>
                          <a:ea typeface="+mn-ea"/>
                          <a:cs typeface="+mn-cs"/>
                        </a:rPr>
                        <a:t>0.172</a:t>
                      </a: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tc>
                  <a:txBody>
                    <a:bodyPr/>
                    <a:lstStyle/>
                    <a:p>
                      <a:pPr marL="0" algn="ctr" defTabSz="914400" rtl="0" eaLnBrk="1" fontAlgn="b" latinLnBrk="0" hangingPunct="1"/>
                      <a:endParaRPr lang="en-US" sz="1400" b="0" i="0" u="none" strike="noStrike" kern="1200" dirty="0">
                        <a:solidFill>
                          <a:schemeClr val="tx1"/>
                        </a:solidFill>
                        <a:effectLst/>
                        <a:latin typeface="times new roman" panose="02020603050405020304" pitchFamily="18" charset="0"/>
                        <a:ea typeface="+mn-ea"/>
                        <a:cs typeface="+mn-cs"/>
                      </a:endParaRPr>
                    </a:p>
                  </a:txBody>
                  <a:tcPr marL="3999" marR="3999" marT="4000" marB="0" anchor="b">
                    <a:lnL>
                      <a:noFill/>
                    </a:lnL>
                    <a:lnR>
                      <a:noFill/>
                    </a:lnR>
                    <a:lnT>
                      <a:noFill/>
                    </a:lnT>
                    <a:lnB>
                      <a:noFill/>
                    </a:lnB>
                    <a:solidFill>
                      <a:schemeClr val="accent3">
                        <a:lumMod val="95000"/>
                      </a:schemeClr>
                    </a:solidFill>
                  </a:tcPr>
                </a:tc>
                <a:extLst>
                  <a:ext uri="{0D108BD9-81ED-4DB2-BD59-A6C34878D82A}"/>
                </a:extLst>
              </a:tr>
              <a:tr h="353650">
                <a:tc>
                  <a:txBody>
                    <a:bodyPr/>
                    <a:lstStyle/>
                    <a:p>
                      <a:pPr algn="ctr" fontAlgn="b"/>
                      <a:r>
                        <a:rPr lang="en-US" sz="1100" b="1" i="0" u="none" strike="noStrike" dirty="0">
                          <a:effectLst/>
                          <a:latin typeface="times new roman" panose="02020603050405020304" pitchFamily="18" charset="0"/>
                        </a:rPr>
                        <a:t>Houston </a:t>
                      </a:r>
                      <a:r>
                        <a:rPr lang="en-US" sz="1100" b="1" i="0" u="none" strike="noStrike" dirty="0" smtClean="0">
                          <a:effectLst/>
                          <a:latin typeface="times new roman" panose="02020603050405020304" pitchFamily="18" charset="0"/>
                        </a:rPr>
                        <a:t>HMIS¹</a:t>
                      </a:r>
                      <a:endParaRPr lang="en-US" sz="1100" b="1" i="0" u="none" strike="noStrike" dirty="0">
                        <a:effectLst/>
                        <a:latin typeface="times new roman" panose="02020603050405020304" pitchFamily="18" charset="0"/>
                      </a:endParaRPr>
                    </a:p>
                  </a:txBody>
                  <a:tcPr marL="3999" marR="3999" marT="4000" marB="0" anchor="b">
                    <a:lnL>
                      <a:noFill/>
                    </a:lnL>
                    <a:lnR>
                      <a:noFill/>
                    </a:lnR>
                    <a:lnT>
                      <a:noFill/>
                    </a:lnT>
                    <a:lnB>
                      <a:noFill/>
                    </a:lnB>
                  </a:tcPr>
                </a:tc>
                <a:tc>
                  <a:txBody>
                    <a:bodyPr/>
                    <a:lstStyle/>
                    <a:p>
                      <a:endParaRPr lang="en-US" sz="1800"/>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0.800</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0.949</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0.979</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0.967</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0.955</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0.956</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0.955</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0.961</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0.962</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0.965</a:t>
                      </a:r>
                    </a:p>
                  </a:txBody>
                  <a:tcPr marL="3999" marR="3999" marT="4000" marB="0" anchor="b">
                    <a:lnL>
                      <a:noFill/>
                    </a:lnL>
                    <a:lnR>
                      <a:noFill/>
                    </a:lnR>
                    <a:lnT>
                      <a:noFill/>
                    </a:lnT>
                    <a:lnB>
                      <a:noFill/>
                    </a:lnB>
                  </a:tcPr>
                </a:tc>
                <a:tc>
                  <a:txBody>
                    <a:bodyPr/>
                    <a:lstStyle/>
                    <a:p>
                      <a:pPr algn="ctr" fontAlgn="b"/>
                      <a:r>
                        <a:rPr lang="en-US" sz="1400" b="0" i="0" u="none" strike="noStrike">
                          <a:effectLst/>
                          <a:latin typeface="times new roman" panose="02020603050405020304" pitchFamily="18" charset="0"/>
                        </a:rPr>
                        <a:t>0.965</a:t>
                      </a: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tc>
                  <a:txBody>
                    <a:bodyPr/>
                    <a:lstStyle/>
                    <a:p>
                      <a:pPr algn="ctr" fontAlgn="b"/>
                      <a:endParaRPr lang="en-US" sz="1400" b="0" i="0" u="none" strike="noStrike">
                        <a:effectLst/>
                        <a:latin typeface="times new roman" panose="02020603050405020304" pitchFamily="18" charset="0"/>
                      </a:endParaRPr>
                    </a:p>
                  </a:txBody>
                  <a:tcPr marL="3999" marR="3999" marT="4000" marB="0" anchor="b">
                    <a:lnL>
                      <a:noFill/>
                    </a:lnL>
                    <a:lnR>
                      <a:noFill/>
                    </a:lnR>
                    <a:lnT>
                      <a:noFill/>
                    </a:lnT>
                    <a:lnB>
                      <a:noFill/>
                    </a:lnB>
                  </a:tcPr>
                </a:tc>
                <a:extLst>
                  <a:ext uri="{0D108BD9-81ED-4DB2-BD59-A6C34878D82A}"/>
                </a:extLst>
              </a:tr>
              <a:tr h="339280">
                <a:tc>
                  <a:txBody>
                    <a:bodyPr/>
                    <a:lstStyle/>
                    <a:p>
                      <a:pPr algn="ctr" fontAlgn="b"/>
                      <a:r>
                        <a:rPr lang="en-US" sz="1100" b="1" i="0" u="none" strike="noStrike" dirty="0" smtClean="0">
                          <a:effectLst/>
                          <a:latin typeface="times new roman" panose="02020603050405020304" pitchFamily="18" charset="0"/>
                        </a:rPr>
                        <a:t>L.A. HMIS²</a:t>
                      </a:r>
                      <a:endParaRPr lang="en-US" sz="1100" b="1" i="0" u="none" strike="noStrike" dirty="0">
                        <a:effectLst/>
                        <a:latin typeface="times new roman" panose="02020603050405020304" pitchFamily="18" charset="0"/>
                      </a:endParaRP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endParaRPr lang="en-US" sz="1800" dirty="0"/>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dirty="0" smtClean="0">
                          <a:effectLst/>
                          <a:latin typeface="times new roman" panose="02020603050405020304" pitchFamily="18" charset="0"/>
                        </a:rPr>
                        <a:t>1.000</a:t>
                      </a:r>
                      <a:endParaRPr lang="en-US" sz="1400" b="0" i="0" u="none" strike="noStrike" dirty="0">
                        <a:effectLst/>
                        <a:latin typeface="times new roman" panose="02020603050405020304" pitchFamily="18" charset="0"/>
                      </a:endParaRP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0.895</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0.939</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0.945</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0.870</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0.861</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0.879</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0.906</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0.922</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0.923</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0.925</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a:effectLst/>
                          <a:latin typeface="times new roman" panose="02020603050405020304" pitchFamily="18" charset="0"/>
                        </a:rPr>
                        <a:t> </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b"/>
                      <a:r>
                        <a:rPr lang="en-US" sz="1400" b="0" i="0" u="none" strike="noStrike" dirty="0">
                          <a:effectLst/>
                          <a:latin typeface="times new roman" panose="02020603050405020304" pitchFamily="18" charset="0"/>
                        </a:rPr>
                        <a:t> </a:t>
                      </a:r>
                    </a:p>
                  </a:txBody>
                  <a:tcPr marL="3999" marR="3999" marT="400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95000"/>
                      </a:schemeClr>
                    </a:solidFill>
                  </a:tcPr>
                </a:tc>
                <a:extLst>
                  <a:ext uri="{0D108BD9-81ED-4DB2-BD59-A6C34878D82A}"/>
                </a:extLst>
              </a:tr>
              <a:tr h="363965">
                <a:tc gridSpan="15">
                  <a:txBody>
                    <a:bodyPr/>
                    <a:lstStyle/>
                    <a:p>
                      <a:pPr algn="l" fontAlgn="ctr"/>
                      <a:r>
                        <a:rPr lang="en-US" sz="1100" b="1" i="0" u="none" strike="noStrike" dirty="0">
                          <a:effectLst/>
                          <a:latin typeface="times new roman" panose="02020603050405020304" pitchFamily="18" charset="0"/>
                        </a:rPr>
                        <a:t>Sources: </a:t>
                      </a:r>
                      <a:r>
                        <a:rPr lang="en-US" sz="1100" b="0" i="0" u="none" strike="noStrike" dirty="0">
                          <a:effectLst/>
                          <a:latin typeface="times new roman" panose="02020603050405020304" pitchFamily="18" charset="0"/>
                        </a:rPr>
                        <a:t>2006-2016 ACS, 2010 Decennial Census, 2004-2014 Los Angeles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HMIS Data, 2004-2014 Houston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HMIS Data</a:t>
                      </a:r>
                    </a:p>
                  </a:txBody>
                  <a:tcPr marL="3999" marR="3999" marT="400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674559">
                <a:tc gridSpan="15">
                  <a:txBody>
                    <a:bodyPr/>
                    <a:lstStyle/>
                    <a:p>
                      <a:pPr algn="l" fontAlgn="ctr"/>
                      <a:r>
                        <a:rPr lang="en-US" sz="1100" b="1" i="0" u="none" strike="noStrike" dirty="0">
                          <a:effectLst/>
                          <a:latin typeface="times new roman" panose="02020603050405020304" pitchFamily="18" charset="0"/>
                        </a:rPr>
                        <a:t>Note: </a:t>
                      </a:r>
                      <a:r>
                        <a:rPr lang="en-US" sz="1100" b="0" i="0" u="none" strike="noStrike" dirty="0">
                          <a:effectLst/>
                          <a:latin typeface="times new roman" panose="02020603050405020304" pitchFamily="18" charset="0"/>
                        </a:rPr>
                        <a:t>Table reports the unweighted shares of sheltered and unsheltered homeless individuals who are </a:t>
                      </a:r>
                      <a:r>
                        <a:rPr lang="en-US" sz="1100" b="0" i="0" u="none" strike="noStrike" dirty="0" err="1">
                          <a:effectLst/>
                          <a:latin typeface="times new roman" panose="02020603050405020304" pitchFamily="18" charset="0"/>
                        </a:rPr>
                        <a:t>PIKed</a:t>
                      </a:r>
                      <a:r>
                        <a:rPr lang="en-US" sz="1100" b="0" i="0" u="none" strike="noStrike" dirty="0">
                          <a:effectLst/>
                          <a:latin typeface="times new roman" panose="02020603050405020304" pitchFamily="18" charset="0"/>
                        </a:rPr>
                        <a:t> in the 2006-2016 ACS and Decennial Census by GQ type. </a:t>
                      </a:r>
                      <a:r>
                        <a:rPr lang="en-US" sz="1100" b="0" i="0" u="none" strike="noStrike" dirty="0" smtClean="0">
                          <a:effectLst/>
                          <a:latin typeface="times new roman" panose="02020603050405020304" pitchFamily="18" charset="0"/>
                        </a:rPr>
                        <a:t>Due to a</a:t>
                      </a:r>
                      <a:r>
                        <a:rPr lang="en-US" sz="1100" b="0" i="0" u="none" strike="noStrike" baseline="0" dirty="0" smtClean="0">
                          <a:effectLst/>
                          <a:latin typeface="times new roman" panose="02020603050405020304" pitchFamily="18" charset="0"/>
                        </a:rPr>
                        <a:t> change in the ACS sampling methodology in 2011 that introduced imputed shelter homeless individuals, we report only the </a:t>
                      </a:r>
                      <a:r>
                        <a:rPr lang="en-US" sz="1100" b="0" i="0" u="none" strike="noStrike" dirty="0" smtClean="0">
                          <a:effectLst/>
                          <a:latin typeface="times new roman" panose="02020603050405020304" pitchFamily="18" charset="0"/>
                        </a:rPr>
                        <a:t>shares </a:t>
                      </a:r>
                      <a:r>
                        <a:rPr lang="en-US" sz="1100" b="0" i="0" u="none" strike="noStrike" dirty="0">
                          <a:effectLst/>
                          <a:latin typeface="times new roman" panose="02020603050405020304" pitchFamily="18" charset="0"/>
                        </a:rPr>
                        <a:t>of non-imputed shelter homeless individuals who are </a:t>
                      </a:r>
                      <a:r>
                        <a:rPr lang="en-US" sz="1100" b="0" i="0" u="none" strike="noStrike" dirty="0" err="1">
                          <a:effectLst/>
                          <a:latin typeface="times new roman" panose="02020603050405020304" pitchFamily="18" charset="0"/>
                        </a:rPr>
                        <a:t>PIKed</a:t>
                      </a:r>
                      <a:r>
                        <a:rPr lang="en-US" sz="1100" b="0" i="0" u="none" strike="noStrike" dirty="0">
                          <a:effectLst/>
                          <a:latin typeface="times new roman" panose="02020603050405020304" pitchFamily="18" charset="0"/>
                        </a:rPr>
                        <a:t> </a:t>
                      </a:r>
                      <a:r>
                        <a:rPr lang="en-US" sz="1100" b="0" i="0" u="none" strike="noStrike" dirty="0" smtClean="0">
                          <a:effectLst/>
                          <a:latin typeface="times new roman" panose="02020603050405020304" pitchFamily="18" charset="0"/>
                        </a:rPr>
                        <a:t>from </a:t>
                      </a:r>
                      <a:r>
                        <a:rPr lang="en-US" sz="1100" b="0" i="0" u="none" strike="noStrike" dirty="0">
                          <a:effectLst/>
                          <a:latin typeface="times new roman" panose="02020603050405020304" pitchFamily="18" charset="0"/>
                        </a:rPr>
                        <a:t>2011-2016. All results were approved for release by the Census Bureau, authorization </a:t>
                      </a:r>
                      <a:r>
                        <a:rPr lang="en-US" sz="1100" b="0" i="0" u="none" strike="noStrike" dirty="0" smtClean="0">
                          <a:effectLst/>
                          <a:latin typeface="times new roman" panose="02020603050405020304" pitchFamily="18" charset="0"/>
                        </a:rPr>
                        <a:t>number CBDRB-FY20-ERD002-004. </a:t>
                      </a:r>
                      <a:endParaRPr lang="en-US" sz="1100" b="0" i="0" u="none" strike="noStrike" dirty="0">
                        <a:effectLst/>
                        <a:latin typeface="times new roman" panose="02020603050405020304" pitchFamily="18" charset="0"/>
                      </a:endParaRPr>
                    </a:p>
                  </a:txBody>
                  <a:tcPr marL="3999" marR="3999" marT="400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225333">
                <a:tc gridSpan="15">
                  <a:txBody>
                    <a:bodyPr/>
                    <a:lstStyle/>
                    <a:p>
                      <a:pPr algn="l" fontAlgn="ctr"/>
                      <a:r>
                        <a:rPr lang="en-US" sz="1100" b="0" i="0" u="none" strike="noStrike" dirty="0" smtClean="0">
                          <a:effectLst/>
                          <a:latin typeface="times new roman" panose="02020603050405020304" pitchFamily="18" charset="0"/>
                        </a:rPr>
                        <a:t>¹The </a:t>
                      </a:r>
                      <a:r>
                        <a:rPr lang="en-US" sz="1100" b="0" i="0" u="none" strike="noStrike" dirty="0">
                          <a:effectLst/>
                          <a:latin typeface="times new roman" panose="02020603050405020304" pitchFamily="18" charset="0"/>
                        </a:rPr>
                        <a:t>Houston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encompasses shelters in Houston, Harris, Fort Bend, and Montgomery Counties.</a:t>
                      </a:r>
                    </a:p>
                  </a:txBody>
                  <a:tcPr marL="3999" marR="3999" marT="400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225333">
                <a:tc gridSpan="15">
                  <a:txBody>
                    <a:bodyPr/>
                    <a:lstStyle/>
                    <a:p>
                      <a:pPr algn="l" fontAlgn="ctr"/>
                      <a:r>
                        <a:rPr lang="en-US" sz="1100" b="0" i="0" u="none" strike="noStrike" dirty="0" smtClean="0">
                          <a:effectLst/>
                          <a:latin typeface="times new roman" panose="02020603050405020304" pitchFamily="18" charset="0"/>
                        </a:rPr>
                        <a:t>²The </a:t>
                      </a:r>
                      <a:r>
                        <a:rPr lang="en-US" sz="1100" b="0" i="0" u="none" strike="noStrike" dirty="0">
                          <a:effectLst/>
                          <a:latin typeface="times new roman" panose="02020603050405020304" pitchFamily="18" charset="0"/>
                        </a:rPr>
                        <a:t>Los Angeles </a:t>
                      </a:r>
                      <a:r>
                        <a:rPr lang="en-US" sz="1100" b="0" i="0" u="none" strike="noStrike" dirty="0" err="1">
                          <a:effectLst/>
                          <a:latin typeface="times new roman" panose="02020603050405020304" pitchFamily="18" charset="0"/>
                        </a:rPr>
                        <a:t>CoC</a:t>
                      </a:r>
                      <a:r>
                        <a:rPr lang="en-US" sz="1100" b="0" i="0" u="none" strike="noStrike" dirty="0">
                          <a:effectLst/>
                          <a:latin typeface="times new roman" panose="02020603050405020304" pitchFamily="18" charset="0"/>
                        </a:rPr>
                        <a:t> encompasses shelters in Los Angeles excluding Glendale, Long Beach, and Pasadena.</a:t>
                      </a:r>
                    </a:p>
                  </a:txBody>
                  <a:tcPr marL="3999" marR="3999" marT="400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64644" name="Title 1"/>
          <p:cNvSpPr>
            <a:spLocks noGrp="1"/>
          </p:cNvSpPr>
          <p:nvPr>
            <p:ph type="title"/>
          </p:nvPr>
        </p:nvSpPr>
        <p:spPr/>
        <p:txBody>
          <a:bodyPr/>
          <a:lstStyle/>
          <a:p>
            <a:r>
              <a:rPr lang="en-US" altLang="en-US" smtClean="0">
                <a:ea typeface="ＭＳ Ｐゴシック" panose="020B0600070205080204" pitchFamily="34" charset="-128"/>
              </a:rPr>
              <a:t>Linkage (PIK) Rates</a:t>
            </a:r>
          </a:p>
        </p:txBody>
      </p:sp>
      <p:sp>
        <p:nvSpPr>
          <p:cNvPr id="6" name="Slide Number Placeholder 2"/>
          <p:cNvSpPr>
            <a:spLocks noGrp="1"/>
          </p:cNvSpPr>
          <p:nvPr>
            <p:ph type="sldNum" sz="quarter" idx="12"/>
          </p:nvPr>
        </p:nvSpPr>
        <p:spPr/>
        <p:txBody>
          <a:bodyPr/>
          <a:lstStyle/>
          <a:p>
            <a:pPr>
              <a:defRPr/>
            </a:pPr>
            <a:fld id="{7D227260-3C1D-49C1-8A54-666AEDC8F0DF}" type="slidenum">
              <a:rPr lang="en-US" altLang="en-US" smtClean="0"/>
              <a:pPr>
                <a:defRPr/>
              </a:pPr>
              <a:t>31</a:t>
            </a:fld>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228600" y="914400"/>
            <a:ext cx="8610600" cy="5410200"/>
          </a:xfrm>
        </p:spPr>
        <p:txBody>
          <a:bodyPr/>
          <a:lstStyle/>
          <a:p>
            <a:r>
              <a:rPr lang="en-US" altLang="en-US" sz="2000" smtClean="0">
                <a:ea typeface="ＭＳ Ｐゴシック" panose="020B0600070205080204" pitchFamily="34" charset="-128"/>
              </a:rPr>
              <a:t>We adjust for individuals missing PIKs using inverse probability weighting (IPW)</a:t>
            </a:r>
          </a:p>
          <a:p>
            <a:r>
              <a:rPr lang="en-US" altLang="en-US" sz="2000" smtClean="0">
                <a:ea typeface="ＭＳ Ｐゴシック" panose="020B0600070205080204" pitchFamily="34" charset="-128"/>
              </a:rPr>
              <a:t>In the Decennial, our model adjusts individual-level weights for the homeless based on:</a:t>
            </a:r>
          </a:p>
          <a:p>
            <a:pPr lvl="1"/>
            <a:r>
              <a:rPr lang="en-US" altLang="en-US" sz="1600" smtClean="0">
                <a:ea typeface="ＭＳ Ｐゴシック" panose="020B0600070205080204" pitchFamily="34" charset="-128"/>
              </a:rPr>
              <a:t>Age</a:t>
            </a:r>
          </a:p>
          <a:p>
            <a:pPr lvl="1"/>
            <a:r>
              <a:rPr lang="en-US" altLang="en-US" sz="1600" smtClean="0">
                <a:ea typeface="ＭＳ Ｐゴシック" panose="020B0600070205080204" pitchFamily="34" charset="-128"/>
              </a:rPr>
              <a:t>Race</a:t>
            </a:r>
          </a:p>
          <a:p>
            <a:pPr lvl="1"/>
            <a:r>
              <a:rPr lang="en-US" altLang="en-US" sz="1600" smtClean="0">
                <a:ea typeface="ＭＳ Ｐゴシック" panose="020B0600070205080204" pitchFamily="34" charset="-128"/>
              </a:rPr>
              <a:t>Gender</a:t>
            </a:r>
          </a:p>
          <a:p>
            <a:pPr lvl="1"/>
            <a:r>
              <a:rPr lang="en-US" altLang="en-US" sz="1600" smtClean="0">
                <a:ea typeface="ＭＳ Ｐゴシック" panose="020B0600070205080204" pitchFamily="34" charset="-128"/>
              </a:rPr>
              <a:t>Hispanic origin</a:t>
            </a:r>
          </a:p>
          <a:p>
            <a:pPr lvl="1"/>
            <a:r>
              <a:rPr lang="en-US" altLang="en-US" sz="1600" smtClean="0">
                <a:ea typeface="ＭＳ Ｐゴシック" panose="020B0600070205080204" pitchFamily="34" charset="-128"/>
              </a:rPr>
              <a:t>State</a:t>
            </a:r>
          </a:p>
          <a:p>
            <a:pPr lvl="1"/>
            <a:r>
              <a:rPr lang="en-US" altLang="en-US" sz="1600" smtClean="0">
                <a:ea typeface="ＭＳ Ｐゴシック" panose="020B0600070205080204" pitchFamily="34" charset="-128"/>
              </a:rPr>
              <a:t>Enumeration type (shelter, soup kitchen, food van, TNSOL)</a:t>
            </a:r>
          </a:p>
          <a:p>
            <a:r>
              <a:rPr lang="en-US" altLang="en-US" sz="2000" smtClean="0">
                <a:ea typeface="ＭＳ Ｐゴシック" panose="020B0600070205080204" pitchFamily="34" charset="-128"/>
              </a:rPr>
              <a:t>Covariates are limited in Decennial relative to ACS; may still be some conditional non-randomness in PIKing (especially when PIK rates low)</a:t>
            </a:r>
          </a:p>
          <a:p>
            <a:pPr lvl="1"/>
            <a:r>
              <a:rPr lang="en-US" altLang="en-US" sz="1800" smtClean="0">
                <a:ea typeface="ＭＳ Ｐゴシック" panose="020B0600070205080204" pitchFamily="34" charset="-128"/>
              </a:rPr>
              <a:t>We exclude TNSOLs from income and program receipt results due to this concern</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
        <p:nvSpPr>
          <p:cNvPr id="66563" name="Title 1"/>
          <p:cNvSpPr>
            <a:spLocks noGrp="1"/>
          </p:cNvSpPr>
          <p:nvPr>
            <p:ph type="title"/>
          </p:nvPr>
        </p:nvSpPr>
        <p:spPr/>
        <p:txBody>
          <a:bodyPr/>
          <a:lstStyle/>
          <a:p>
            <a:r>
              <a:rPr lang="en-US" altLang="en-US" smtClean="0">
                <a:ea typeface="ＭＳ Ｐゴシック" panose="020B0600070205080204" pitchFamily="34" charset="-128"/>
              </a:rPr>
              <a:t>Adjusting for Missing PIKs</a:t>
            </a:r>
          </a:p>
        </p:txBody>
      </p:sp>
      <p:sp>
        <p:nvSpPr>
          <p:cNvPr id="6" name="Slide Number Placeholder 2"/>
          <p:cNvSpPr>
            <a:spLocks noGrp="1"/>
          </p:cNvSpPr>
          <p:nvPr>
            <p:ph type="sldNum" sz="quarter" idx="12"/>
          </p:nvPr>
        </p:nvSpPr>
        <p:spPr/>
        <p:txBody>
          <a:bodyPr/>
          <a:lstStyle/>
          <a:p>
            <a:pPr>
              <a:defRPr/>
            </a:pPr>
            <a:fld id="{3064C57E-4C7A-4030-A2C5-1B91100FCAE3}" type="slidenum">
              <a:rPr lang="en-US" altLang="en-US" smtClean="0"/>
              <a:pPr>
                <a:defRPr/>
              </a:pPr>
              <a:t>32</a:t>
            </a:fld>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44513" y="228600"/>
            <a:ext cx="8337550" cy="838200"/>
          </a:xfrm>
        </p:spPr>
        <p:txBody>
          <a:bodyPr/>
          <a:lstStyle/>
          <a:p>
            <a:r>
              <a:rPr lang="en-US" altLang="en-US" sz="3200" smtClean="0">
                <a:ea typeface="ＭＳ Ｐゴシック" panose="020B0600070205080204" pitchFamily="34" charset="-128"/>
              </a:rPr>
              <a:t>Benefit Receipt</a:t>
            </a:r>
          </a:p>
        </p:txBody>
      </p:sp>
      <p:sp>
        <p:nvSpPr>
          <p:cNvPr id="15" name="Slide Number Placeholder 2"/>
          <p:cNvSpPr>
            <a:spLocks noGrp="1"/>
          </p:cNvSpPr>
          <p:nvPr>
            <p:ph type="sldNum" sz="quarter" idx="12"/>
          </p:nvPr>
        </p:nvSpPr>
        <p:spPr/>
        <p:txBody>
          <a:bodyPr/>
          <a:lstStyle/>
          <a:p>
            <a:pPr>
              <a:defRPr/>
            </a:pPr>
            <a:fld id="{41F9237B-D4A8-44AD-8056-FE90AECFE07E}" type="slidenum">
              <a:rPr lang="en-US" altLang="en-US" smtClean="0"/>
              <a:pPr>
                <a:defRPr/>
              </a:pPr>
              <a:t>33</a:t>
            </a:fld>
            <a:endParaRPr lang="en-US" altLang="en-US" dirty="0"/>
          </a:p>
        </p:txBody>
      </p:sp>
      <p:sp>
        <p:nvSpPr>
          <p:cNvPr id="68612" name="Rectangle 16"/>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28575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pSp>
        <p:nvGrpSpPr>
          <p:cNvPr id="68614" name="Group 13"/>
          <p:cNvGrpSpPr>
            <a:grpSpLocks/>
          </p:cNvGrpSpPr>
          <p:nvPr/>
        </p:nvGrpSpPr>
        <p:grpSpPr bwMode="auto">
          <a:xfrm>
            <a:off x="473075" y="914400"/>
            <a:ext cx="7908925" cy="4546600"/>
            <a:chOff x="15240" y="1476058"/>
            <a:chExt cx="4572000" cy="2743200"/>
          </a:xfrm>
        </p:grpSpPr>
        <p:graphicFrame>
          <p:nvGraphicFramePr>
            <p:cNvPr id="11" name="Chart 10"/>
            <p:cNvGraphicFramePr>
              <a:graphicFrameLocks/>
            </p:cNvGraphicFramePr>
            <p:nvPr/>
          </p:nvGraphicFramePr>
          <p:xfrm>
            <a:off x="15240" y="1476058"/>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flipV="1">
              <a:off x="2032353" y="2007649"/>
              <a:ext cx="0" cy="170779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nvGrpSpPr>
          <p:cNvPr id="68615" name="Group 7"/>
          <p:cNvGrpSpPr>
            <a:grpSpLocks/>
          </p:cNvGrpSpPr>
          <p:nvPr/>
        </p:nvGrpSpPr>
        <p:grpSpPr bwMode="auto">
          <a:xfrm>
            <a:off x="4267200" y="3452813"/>
            <a:ext cx="2286000" cy="584200"/>
            <a:chOff x="4267200" y="3452839"/>
            <a:chExt cx="2286000" cy="584775"/>
          </a:xfrm>
        </p:grpSpPr>
        <p:sp>
          <p:nvSpPr>
            <p:cNvPr id="68616" name="TextBox 15"/>
            <p:cNvSpPr txBox="1">
              <a:spLocks noChangeArrowheads="1"/>
            </p:cNvSpPr>
            <p:nvPr/>
          </p:nvSpPr>
          <p:spPr bwMode="auto">
            <a:xfrm>
              <a:off x="4724400" y="3452839"/>
              <a:ext cx="18288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9" name="Straight Arrow Connector 18"/>
            <p:cNvCxnSpPr/>
            <p:nvPr/>
          </p:nvCxnSpPr>
          <p:spPr>
            <a:xfrm flipH="1">
              <a:off x="4267200" y="3716623"/>
              <a:ext cx="4460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73075" y="204788"/>
            <a:ext cx="8339138" cy="838200"/>
          </a:xfrm>
        </p:spPr>
        <p:txBody>
          <a:bodyPr/>
          <a:lstStyle/>
          <a:p>
            <a:r>
              <a:rPr lang="en-US" altLang="en-US" sz="3200" smtClean="0">
                <a:ea typeface="ＭＳ Ｐゴシック" panose="020B0600070205080204" pitchFamily="34" charset="-128"/>
              </a:rPr>
              <a:t>Earnings</a:t>
            </a:r>
          </a:p>
        </p:txBody>
      </p:sp>
      <p:sp>
        <p:nvSpPr>
          <p:cNvPr id="15" name="Slide Number Placeholder 2"/>
          <p:cNvSpPr>
            <a:spLocks noGrp="1"/>
          </p:cNvSpPr>
          <p:nvPr>
            <p:ph type="sldNum" sz="quarter" idx="12"/>
          </p:nvPr>
        </p:nvSpPr>
        <p:spPr/>
        <p:txBody>
          <a:bodyPr/>
          <a:lstStyle/>
          <a:p>
            <a:pPr>
              <a:defRPr/>
            </a:pPr>
            <a:fld id="{DBE4F668-E894-4BB8-A19A-F2FA68C5F018}" type="slidenum">
              <a:rPr lang="en-US" altLang="en-US" smtClean="0"/>
              <a:pPr>
                <a:defRPr/>
              </a:pPr>
              <a:t>34</a:t>
            </a:fld>
            <a:endParaRPr lang="en-US" altLang="en-US" dirty="0"/>
          </a:p>
        </p:txBody>
      </p:sp>
      <p:sp>
        <p:nvSpPr>
          <p:cNvPr id="70660" name="Rectangle 16"/>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28575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12" name="Chart 11"/>
          <p:cNvGraphicFramePr>
            <a:graphicFrameLocks/>
          </p:cNvGraphicFramePr>
          <p:nvPr/>
        </p:nvGraphicFramePr>
        <p:xfrm>
          <a:off x="324539" y="1070034"/>
          <a:ext cx="8153400" cy="4632425"/>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p:cNvCxnSpPr/>
          <p:nvPr/>
        </p:nvCxnSpPr>
        <p:spPr bwMode="auto">
          <a:xfrm flipV="1">
            <a:off x="4267200" y="1893888"/>
            <a:ext cx="0" cy="2830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0664" name="Group 21"/>
          <p:cNvGrpSpPr>
            <a:grpSpLocks/>
          </p:cNvGrpSpPr>
          <p:nvPr/>
        </p:nvGrpSpPr>
        <p:grpSpPr bwMode="auto">
          <a:xfrm>
            <a:off x="4572000" y="3835400"/>
            <a:ext cx="2286000" cy="830263"/>
            <a:chOff x="4267200" y="3452839"/>
            <a:chExt cx="2057400" cy="830997"/>
          </a:xfrm>
        </p:grpSpPr>
        <p:sp>
          <p:nvSpPr>
            <p:cNvPr id="70665"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24" name="Straight Arrow Connector 23"/>
            <p:cNvCxnSpPr/>
            <p:nvPr/>
          </p:nvCxnSpPr>
          <p:spPr>
            <a:xfrm flipH="1">
              <a:off x="4267200" y="3716597"/>
              <a:ext cx="4457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81000" y="166688"/>
            <a:ext cx="8229600" cy="838200"/>
          </a:xfrm>
        </p:spPr>
        <p:txBody>
          <a:bodyPr/>
          <a:lstStyle/>
          <a:p>
            <a:r>
              <a:rPr lang="en-US" altLang="en-US" sz="3200" smtClean="0">
                <a:ea typeface="ＭＳ Ｐゴシック" panose="020B0600070205080204" pitchFamily="34" charset="-128"/>
              </a:rPr>
              <a:t>Pre-Tax Income</a:t>
            </a:r>
          </a:p>
        </p:txBody>
      </p:sp>
      <p:sp>
        <p:nvSpPr>
          <p:cNvPr id="11" name="Slide Number Placeholder 2"/>
          <p:cNvSpPr>
            <a:spLocks noGrp="1"/>
          </p:cNvSpPr>
          <p:nvPr>
            <p:ph type="sldNum" sz="quarter" idx="12"/>
          </p:nvPr>
        </p:nvSpPr>
        <p:spPr/>
        <p:txBody>
          <a:bodyPr/>
          <a:lstStyle/>
          <a:p>
            <a:pPr>
              <a:defRPr/>
            </a:pPr>
            <a:fld id="{61357E5D-9169-4083-9865-A3A1A15B86A0}" type="slidenum">
              <a:rPr lang="en-US" altLang="en-US" smtClean="0"/>
              <a:pPr>
                <a:defRPr/>
              </a:pPr>
              <a:t>35</a:t>
            </a:fld>
            <a:endParaRPr lang="en-US" altLang="en-US" dirty="0"/>
          </a:p>
        </p:txBody>
      </p:sp>
      <p:sp>
        <p:nvSpPr>
          <p:cNvPr id="72708" name="Rectangle 12"/>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2" name="TextBox 11"/>
          <p:cNvSpPr txBox="1"/>
          <p:nvPr/>
        </p:nvSpPr>
        <p:spPr>
          <a:xfrm>
            <a:off x="30480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2010 ACS, 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72710" name="Chart 13"/>
          <p:cNvGraphicFramePr>
            <a:graphicFrameLocks/>
          </p:cNvGraphicFramePr>
          <p:nvPr/>
        </p:nvGraphicFramePr>
        <p:xfrm>
          <a:off x="254000" y="954088"/>
          <a:ext cx="8483600" cy="4659312"/>
        </p:xfrm>
        <a:graphic>
          <a:graphicData uri="http://schemas.openxmlformats.org/presentationml/2006/ole">
            <mc:AlternateContent xmlns:mc="http://schemas.openxmlformats.org/markup-compatibility/2006">
              <mc:Choice xmlns:v="urn:schemas-microsoft-com:vml" Requires="v">
                <p:oleObj spid="_x0000_s72715" name="Chart" r:id="rId5" imgW="8492464" imgH="4663844" progId="Excel.Chart.8">
                  <p:embed/>
                </p:oleObj>
              </mc:Choice>
              <mc:Fallback>
                <p:oleObj name="Chart" r:id="rId5" imgW="8492464" imgH="4663844" progId="Excel.Chart.8">
                  <p:embed/>
                  <p:pic>
                    <p:nvPicPr>
                      <p:cNvPr id="0" name="Char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954088"/>
                        <a:ext cx="84836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nvCxnSpPr>
        <p:spPr bwMode="auto">
          <a:xfrm flipV="1">
            <a:off x="4767263" y="1893888"/>
            <a:ext cx="0" cy="2830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2712" name="Group 15"/>
          <p:cNvGrpSpPr>
            <a:grpSpLocks/>
          </p:cNvGrpSpPr>
          <p:nvPr/>
        </p:nvGrpSpPr>
        <p:grpSpPr bwMode="auto">
          <a:xfrm>
            <a:off x="4953000" y="3581400"/>
            <a:ext cx="2362200" cy="830263"/>
            <a:chOff x="4267200" y="3452839"/>
            <a:chExt cx="2057400" cy="830997"/>
          </a:xfrm>
        </p:grpSpPr>
        <p:sp>
          <p:nvSpPr>
            <p:cNvPr id="72713"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8" name="Straight Arrow Connector 17"/>
            <p:cNvCxnSpPr/>
            <p:nvPr/>
          </p:nvCxnSpPr>
          <p:spPr>
            <a:xfrm flipH="1">
              <a:off x="4267200" y="3716597"/>
              <a:ext cx="446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166688"/>
            <a:ext cx="8229600" cy="838200"/>
          </a:xfrm>
        </p:spPr>
        <p:txBody>
          <a:bodyPr/>
          <a:lstStyle/>
          <a:p>
            <a:r>
              <a:rPr lang="en-US" altLang="en-US" sz="3200" smtClean="0">
                <a:ea typeface="ＭＳ Ｐゴシック" panose="020B0600070205080204" pitchFamily="34" charset="-128"/>
              </a:rPr>
              <a:t>Pre-Tax Income &amp; In-Kind Transfers</a:t>
            </a:r>
          </a:p>
        </p:txBody>
      </p:sp>
      <p:sp>
        <p:nvSpPr>
          <p:cNvPr id="11" name="Slide Number Placeholder 2"/>
          <p:cNvSpPr>
            <a:spLocks noGrp="1"/>
          </p:cNvSpPr>
          <p:nvPr>
            <p:ph type="sldNum" sz="quarter" idx="12"/>
          </p:nvPr>
        </p:nvSpPr>
        <p:spPr/>
        <p:txBody>
          <a:bodyPr/>
          <a:lstStyle/>
          <a:p>
            <a:pPr>
              <a:defRPr/>
            </a:pPr>
            <a:fld id="{E68FBD8F-9C77-4B11-8D10-B9C4388CFB5F}" type="slidenum">
              <a:rPr lang="en-US" altLang="en-US" smtClean="0"/>
              <a:pPr>
                <a:defRPr/>
              </a:pPr>
              <a:t>36</a:t>
            </a:fld>
            <a:endParaRPr lang="en-US" altLang="en-US" dirty="0"/>
          </a:p>
        </p:txBody>
      </p:sp>
      <p:sp>
        <p:nvSpPr>
          <p:cNvPr id="74756" name="Rectangle 12"/>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2" name="TextBox 11"/>
          <p:cNvSpPr txBox="1"/>
          <p:nvPr/>
        </p:nvSpPr>
        <p:spPr>
          <a:xfrm>
            <a:off x="320675" y="57150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2010 ACS, 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74758" name="Chart 13"/>
          <p:cNvGraphicFramePr>
            <a:graphicFrameLocks/>
          </p:cNvGraphicFramePr>
          <p:nvPr/>
        </p:nvGraphicFramePr>
        <p:xfrm>
          <a:off x="354013" y="1074738"/>
          <a:ext cx="8307387" cy="4640262"/>
        </p:xfrm>
        <a:graphic>
          <a:graphicData uri="http://schemas.openxmlformats.org/presentationml/2006/ole">
            <mc:AlternateContent xmlns:mc="http://schemas.openxmlformats.org/markup-compatibility/2006">
              <mc:Choice xmlns:v="urn:schemas-microsoft-com:vml" Requires="v">
                <p:oleObj spid="_x0000_s74763" name="Chart" r:id="rId5" imgW="8309568" imgH="4651651" progId="Excel.Chart.8">
                  <p:embed/>
                </p:oleObj>
              </mc:Choice>
              <mc:Fallback>
                <p:oleObj name="Chart" r:id="rId5" imgW="8309568" imgH="4651651" progId="Excel.Chart.8">
                  <p:embed/>
                  <p:pic>
                    <p:nvPicPr>
                      <p:cNvPr id="0" name="Char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1074738"/>
                        <a:ext cx="8307387"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nvCxnSpPr>
        <p:spPr bwMode="auto">
          <a:xfrm flipV="1">
            <a:off x="4452938" y="1893888"/>
            <a:ext cx="0" cy="2830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4760" name="Group 15"/>
          <p:cNvGrpSpPr>
            <a:grpSpLocks/>
          </p:cNvGrpSpPr>
          <p:nvPr/>
        </p:nvGrpSpPr>
        <p:grpSpPr bwMode="auto">
          <a:xfrm>
            <a:off x="4953000" y="2944813"/>
            <a:ext cx="2273300" cy="830262"/>
            <a:chOff x="4267201" y="3452839"/>
            <a:chExt cx="2057399" cy="830997"/>
          </a:xfrm>
        </p:grpSpPr>
        <p:sp>
          <p:nvSpPr>
            <p:cNvPr id="74761"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8" name="Straight Arrow Connector 17"/>
            <p:cNvCxnSpPr/>
            <p:nvPr/>
          </p:nvCxnSpPr>
          <p:spPr>
            <a:xfrm flipH="1">
              <a:off x="4267201" y="3716597"/>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81000" y="166688"/>
            <a:ext cx="8229600" cy="838200"/>
          </a:xfrm>
        </p:spPr>
        <p:txBody>
          <a:bodyPr/>
          <a:lstStyle/>
          <a:p>
            <a:r>
              <a:rPr lang="en-US" altLang="en-US" sz="3200" smtClean="0">
                <a:ea typeface="ＭＳ Ｐゴシック" panose="020B0600070205080204" pitchFamily="34" charset="-128"/>
              </a:rPr>
              <a:t>Pre-Tax Income (75th Percentile)</a:t>
            </a:r>
          </a:p>
        </p:txBody>
      </p:sp>
      <p:sp>
        <p:nvSpPr>
          <p:cNvPr id="11" name="Slide Number Placeholder 2"/>
          <p:cNvSpPr>
            <a:spLocks noGrp="1"/>
          </p:cNvSpPr>
          <p:nvPr>
            <p:ph type="sldNum" sz="quarter" idx="12"/>
          </p:nvPr>
        </p:nvSpPr>
        <p:spPr/>
        <p:txBody>
          <a:bodyPr/>
          <a:lstStyle/>
          <a:p>
            <a:pPr>
              <a:defRPr/>
            </a:pPr>
            <a:fld id="{17DA2072-1E86-485E-962C-CC757B30529A}" type="slidenum">
              <a:rPr lang="en-US" altLang="en-US" smtClean="0"/>
              <a:pPr>
                <a:defRPr/>
              </a:pPr>
              <a:t>37</a:t>
            </a:fld>
            <a:endParaRPr lang="en-US" altLang="en-US" dirty="0"/>
          </a:p>
        </p:txBody>
      </p:sp>
      <p:sp>
        <p:nvSpPr>
          <p:cNvPr id="76804" name="Rectangle 12"/>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457200" y="56388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76806" name="Chart 12"/>
          <p:cNvGraphicFramePr>
            <a:graphicFrameLocks/>
          </p:cNvGraphicFramePr>
          <p:nvPr/>
        </p:nvGraphicFramePr>
        <p:xfrm>
          <a:off x="254000" y="962025"/>
          <a:ext cx="8559800" cy="4643438"/>
        </p:xfrm>
        <a:graphic>
          <a:graphicData uri="http://schemas.openxmlformats.org/presentationml/2006/ole">
            <mc:AlternateContent xmlns:mc="http://schemas.openxmlformats.org/markup-compatibility/2006">
              <mc:Choice xmlns:v="urn:schemas-microsoft-com:vml" Requires="v">
                <p:oleObj spid="_x0000_s76811" name="Chart" r:id="rId5" imgW="8565622" imgH="4651651" progId="Excel.Chart.8">
                  <p:embed/>
                </p:oleObj>
              </mc:Choice>
              <mc:Fallback>
                <p:oleObj name="Chart" r:id="rId5" imgW="8565622" imgH="4651651" progId="Excel.Chart.8">
                  <p:embed/>
                  <p:pic>
                    <p:nvPicPr>
                      <p:cNvPr id="0" name="Char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962025"/>
                        <a:ext cx="8559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Straight Connector 13"/>
          <p:cNvCxnSpPr/>
          <p:nvPr/>
        </p:nvCxnSpPr>
        <p:spPr bwMode="auto">
          <a:xfrm flipV="1">
            <a:off x="4791075" y="1893888"/>
            <a:ext cx="0" cy="2830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6808" name="Group 14"/>
          <p:cNvGrpSpPr>
            <a:grpSpLocks/>
          </p:cNvGrpSpPr>
          <p:nvPr/>
        </p:nvGrpSpPr>
        <p:grpSpPr bwMode="auto">
          <a:xfrm>
            <a:off x="1947863" y="3894138"/>
            <a:ext cx="2676525" cy="830262"/>
            <a:chOff x="4374772" y="3452839"/>
            <a:chExt cx="2421557" cy="830997"/>
          </a:xfrm>
        </p:grpSpPr>
        <p:sp>
          <p:nvSpPr>
            <p:cNvPr id="76809" name="TextBox 15"/>
            <p:cNvSpPr txBox="1">
              <a:spLocks noChangeArrowheads="1"/>
            </p:cNvSpPr>
            <p:nvPr/>
          </p:nvSpPr>
          <p:spPr bwMode="auto">
            <a:xfrm>
              <a:off x="4374772"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7" name="Straight Arrow Connector 16"/>
            <p:cNvCxnSpPr/>
            <p:nvPr/>
          </p:nvCxnSpPr>
          <p:spPr>
            <a:xfrm>
              <a:off x="5974781" y="3749964"/>
              <a:ext cx="8215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166688"/>
            <a:ext cx="8610600" cy="838200"/>
          </a:xfrm>
        </p:spPr>
        <p:txBody>
          <a:bodyPr/>
          <a:lstStyle/>
          <a:p>
            <a:r>
              <a:rPr lang="en-US" altLang="en-US" sz="2800" smtClean="0">
                <a:ea typeface="ＭＳ Ｐゴシック" panose="020B0600070205080204" pitchFamily="34" charset="-128"/>
              </a:rPr>
              <a:t>Pre-Tax Income &amp; In-Kind Transfers (75</a:t>
            </a:r>
            <a:r>
              <a:rPr lang="en-US" altLang="en-US" sz="2800" baseline="30000" smtClean="0">
                <a:ea typeface="ＭＳ Ｐゴシック" panose="020B0600070205080204" pitchFamily="34" charset="-128"/>
              </a:rPr>
              <a:t>th</a:t>
            </a:r>
            <a:r>
              <a:rPr lang="en-US" altLang="en-US" sz="2800" smtClean="0">
                <a:ea typeface="ＭＳ Ｐゴシック" panose="020B0600070205080204" pitchFamily="34" charset="-128"/>
              </a:rPr>
              <a:t> Percentile)</a:t>
            </a:r>
          </a:p>
        </p:txBody>
      </p:sp>
      <p:sp>
        <p:nvSpPr>
          <p:cNvPr id="11" name="Slide Number Placeholder 2"/>
          <p:cNvSpPr>
            <a:spLocks noGrp="1"/>
          </p:cNvSpPr>
          <p:nvPr>
            <p:ph type="sldNum" sz="quarter" idx="12"/>
          </p:nvPr>
        </p:nvSpPr>
        <p:spPr/>
        <p:txBody>
          <a:bodyPr/>
          <a:lstStyle/>
          <a:p>
            <a:pPr>
              <a:defRPr/>
            </a:pPr>
            <a:fld id="{1B20D15C-E6A5-4937-B8D4-E12DE159B2AE}" type="slidenum">
              <a:rPr lang="en-US" altLang="en-US" smtClean="0"/>
              <a:pPr>
                <a:defRPr/>
              </a:pPr>
              <a:t>38</a:t>
            </a:fld>
            <a:endParaRPr lang="en-US" altLang="en-US" dirty="0"/>
          </a:p>
        </p:txBody>
      </p:sp>
      <p:sp>
        <p:nvSpPr>
          <p:cNvPr id="78852" name="Rectangle 12"/>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455613" y="5599113"/>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ea typeface="+mn-ea"/>
              </a:rPr>
              <a:t>2010 Decennial Census, 2019 </a:t>
            </a:r>
            <a:r>
              <a:rPr lang="en-US" sz="900" dirty="0" err="1">
                <a:solidFill>
                  <a:srgbClr val="000000"/>
                </a:solidFill>
                <a:latin typeface="Times New Roman" panose="02020603050405020304" pitchFamily="18" charset="0"/>
                <a:ea typeface="+mn-ea"/>
              </a:rPr>
              <a:t>Numident</a:t>
            </a:r>
            <a:r>
              <a:rPr lang="en-US" sz="900" dirty="0">
                <a:solidFill>
                  <a:srgbClr val="000000"/>
                </a:solidFill>
                <a:latin typeface="Times New Roman" panose="02020603050405020304" pitchFamily="18" charset="0"/>
                <a:ea typeface="+mn-ea"/>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78854" name="Chart 14"/>
          <p:cNvGraphicFramePr>
            <a:graphicFrameLocks/>
          </p:cNvGraphicFramePr>
          <p:nvPr/>
        </p:nvGraphicFramePr>
        <p:xfrm>
          <a:off x="101600" y="981075"/>
          <a:ext cx="8864600" cy="4641850"/>
        </p:xfrm>
        <a:graphic>
          <a:graphicData uri="http://schemas.openxmlformats.org/presentationml/2006/ole">
            <mc:AlternateContent xmlns:mc="http://schemas.openxmlformats.org/markup-compatibility/2006">
              <mc:Choice xmlns:v="urn:schemas-microsoft-com:vml" Requires="v">
                <p:oleObj spid="_x0000_s78859" name="Chart" r:id="rId5" imgW="8870449" imgH="4651651" progId="Excel.Chart.8">
                  <p:embed/>
                </p:oleObj>
              </mc:Choice>
              <mc:Fallback>
                <p:oleObj name="Chart" r:id="rId5" imgW="8870449" imgH="4651651" progId="Excel.Chart.8">
                  <p:embed/>
                  <p:pic>
                    <p:nvPicPr>
                      <p:cNvPr id="0" name="Chart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981075"/>
                        <a:ext cx="8864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Connector 15"/>
          <p:cNvCxnSpPr/>
          <p:nvPr/>
        </p:nvCxnSpPr>
        <p:spPr bwMode="auto">
          <a:xfrm flipV="1">
            <a:off x="4432300" y="1893888"/>
            <a:ext cx="0" cy="2830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78856" name="Group 16"/>
          <p:cNvGrpSpPr>
            <a:grpSpLocks/>
          </p:cNvGrpSpPr>
          <p:nvPr/>
        </p:nvGrpSpPr>
        <p:grpSpPr bwMode="auto">
          <a:xfrm>
            <a:off x="1622425" y="3894138"/>
            <a:ext cx="2676525" cy="830262"/>
            <a:chOff x="4374772" y="3452839"/>
            <a:chExt cx="2421557" cy="830997"/>
          </a:xfrm>
        </p:grpSpPr>
        <p:sp>
          <p:nvSpPr>
            <p:cNvPr id="78857" name="TextBox 17"/>
            <p:cNvSpPr txBox="1">
              <a:spLocks noChangeArrowheads="1"/>
            </p:cNvSpPr>
            <p:nvPr/>
          </p:nvSpPr>
          <p:spPr bwMode="auto">
            <a:xfrm>
              <a:off x="4374772"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9" name="Straight Arrow Connector 18"/>
            <p:cNvCxnSpPr/>
            <p:nvPr/>
          </p:nvCxnSpPr>
          <p:spPr>
            <a:xfrm>
              <a:off x="5974781" y="3749964"/>
              <a:ext cx="8215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200" smtClean="0">
                <a:ea typeface="ＭＳ Ｐゴシック" panose="020B0600070205080204" pitchFamily="34" charset="-128"/>
              </a:rPr>
              <a:t>Medicare Receipt</a:t>
            </a:r>
          </a:p>
        </p:txBody>
      </p:sp>
      <p:sp>
        <p:nvSpPr>
          <p:cNvPr id="12" name="Slide Number Placeholder 2"/>
          <p:cNvSpPr>
            <a:spLocks noGrp="1"/>
          </p:cNvSpPr>
          <p:nvPr>
            <p:ph type="sldNum" sz="quarter" idx="12"/>
          </p:nvPr>
        </p:nvSpPr>
        <p:spPr/>
        <p:txBody>
          <a:bodyPr/>
          <a:lstStyle/>
          <a:p>
            <a:pPr>
              <a:defRPr/>
            </a:pPr>
            <a:fld id="{F60CDE49-E142-4AD0-8DFE-5C7F89A7532A}" type="slidenum">
              <a:rPr lang="en-US" altLang="en-US" smtClean="0"/>
              <a:pPr>
                <a:defRPr/>
              </a:pPr>
              <a:t>39</a:t>
            </a:fld>
            <a:endParaRPr lang="en-US" altLang="en-US" dirty="0"/>
          </a:p>
        </p:txBody>
      </p:sp>
      <p:sp>
        <p:nvSpPr>
          <p:cNvPr id="80900"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0" name="TextBox 9"/>
          <p:cNvSpPr txBox="1"/>
          <p:nvPr/>
        </p:nvSpPr>
        <p:spPr>
          <a:xfrm>
            <a:off x="33655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7" name="Chart 6"/>
          <p:cNvGraphicFramePr>
            <a:graphicFrameLocks/>
          </p:cNvGraphicFramePr>
          <p:nvPr/>
        </p:nvGraphicFramePr>
        <p:xfrm>
          <a:off x="304800" y="1143000"/>
          <a:ext cx="8382000" cy="4531772"/>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bwMode="auto">
          <a:xfrm flipV="1">
            <a:off x="4049713" y="2003425"/>
            <a:ext cx="0" cy="283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80904" name="Group 18"/>
          <p:cNvGrpSpPr>
            <a:grpSpLocks/>
          </p:cNvGrpSpPr>
          <p:nvPr/>
        </p:nvGrpSpPr>
        <p:grpSpPr bwMode="auto">
          <a:xfrm>
            <a:off x="4279900" y="3989388"/>
            <a:ext cx="2273300" cy="831850"/>
            <a:chOff x="4267201" y="3452839"/>
            <a:chExt cx="2057399" cy="830997"/>
          </a:xfrm>
        </p:grpSpPr>
        <p:sp>
          <p:nvSpPr>
            <p:cNvPr id="80905"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21" name="Straight Arrow Connector 20"/>
            <p:cNvCxnSpPr/>
            <p:nvPr/>
          </p:nvCxnSpPr>
          <p:spPr>
            <a:xfrm flipH="1">
              <a:off x="4267201" y="3716094"/>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What we hope to learn about the homeless</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 </a:t>
            </a:r>
          </a:p>
        </p:txBody>
      </p:sp>
      <p:sp>
        <p:nvSpPr>
          <p:cNvPr id="7171" name="Rectangle 3"/>
          <p:cNvSpPr>
            <a:spLocks noGrp="1" noChangeArrowheads="1"/>
          </p:cNvSpPr>
          <p:nvPr>
            <p:ph type="body" idx="1"/>
          </p:nvPr>
        </p:nvSpPr>
        <p:spPr>
          <a:xfrm>
            <a:off x="152400" y="990600"/>
            <a:ext cx="8763000" cy="4965700"/>
          </a:xfrm>
        </p:spPr>
        <p:txBody>
          <a:bodyPr/>
          <a:lstStyle/>
          <a:p>
            <a:pPr eaLnBrk="1" hangingPunct="1">
              <a:lnSpc>
                <a:spcPct val="90000"/>
              </a:lnSpc>
              <a:defRPr/>
            </a:pPr>
            <a:r>
              <a:rPr lang="en-US" altLang="en-US" sz="2400" dirty="0" smtClean="0">
                <a:solidFill>
                  <a:srgbClr val="000000"/>
                </a:solidFill>
                <a:ea typeface="ＭＳ Ｐゴシック" panose="020B0600070205080204" pitchFamily="34" charset="-128"/>
              </a:rPr>
              <a:t>Population Estimates and Survey Coverage</a:t>
            </a:r>
          </a:p>
          <a:p>
            <a:pPr lvl="1" eaLnBrk="1" hangingPunct="1">
              <a:lnSpc>
                <a:spcPct val="90000"/>
              </a:lnSpc>
              <a:defRPr/>
            </a:pPr>
            <a:r>
              <a:rPr lang="en-US" altLang="en-US" sz="2000" dirty="0">
                <a:solidFill>
                  <a:srgbClr val="000000"/>
                </a:solidFill>
                <a:ea typeface="ＭＳ Ｐゴシック" panose="020B0600070205080204" pitchFamily="34" charset="-128"/>
              </a:rPr>
              <a:t>Population estimates and their differences across data sources</a:t>
            </a:r>
          </a:p>
          <a:p>
            <a:pPr lvl="1" eaLnBrk="1" hangingPunct="1">
              <a:lnSpc>
                <a:spcPct val="90000"/>
              </a:lnSpc>
              <a:defRPr/>
            </a:pPr>
            <a:r>
              <a:rPr lang="en-US" altLang="en-US" sz="2000" dirty="0">
                <a:solidFill>
                  <a:srgbClr val="000000"/>
                </a:solidFill>
                <a:ea typeface="ＭＳ Ｐゴシック" panose="020B0600070205080204" pitchFamily="34" charset="-128"/>
              </a:rPr>
              <a:t>Coverage in available data sources </a:t>
            </a:r>
            <a:endParaRPr lang="en-US" altLang="en-US" sz="2400" dirty="0" smtClean="0">
              <a:solidFill>
                <a:srgbClr val="000000"/>
              </a:solidFill>
              <a:ea typeface="ＭＳ Ｐゴシック" panose="020B0600070205080204" pitchFamily="34" charset="-128"/>
            </a:endParaRPr>
          </a:p>
          <a:p>
            <a:pPr eaLnBrk="1" hangingPunct="1">
              <a:lnSpc>
                <a:spcPct val="90000"/>
              </a:lnSpc>
              <a:defRPr/>
            </a:pPr>
            <a:r>
              <a:rPr lang="en-US" altLang="en-US" sz="2400" dirty="0" smtClean="0">
                <a:solidFill>
                  <a:srgbClr val="000000"/>
                </a:solidFill>
                <a:ea typeface="ＭＳ Ｐゴシック" panose="020B0600070205080204" pitchFamily="34" charset="-128"/>
              </a:rPr>
              <a:t>Population Characteristics</a:t>
            </a:r>
            <a:endParaRPr lang="en-US" altLang="en-US" sz="2400" dirty="0">
              <a:solidFill>
                <a:srgbClr val="000000"/>
              </a:solidFill>
              <a:ea typeface="ＭＳ Ｐゴシック" panose="020B0600070205080204" pitchFamily="34" charset="-128"/>
            </a:endParaRPr>
          </a:p>
          <a:p>
            <a:pPr lvl="1" eaLnBrk="1" hangingPunct="1">
              <a:lnSpc>
                <a:spcPct val="90000"/>
              </a:lnSpc>
              <a:defRPr/>
            </a:pPr>
            <a:r>
              <a:rPr lang="en-US" altLang="en-US" sz="2000" dirty="0" smtClean="0">
                <a:solidFill>
                  <a:srgbClr val="000000"/>
                </a:solidFill>
                <a:ea typeface="ＭＳ Ｐゴシック" panose="020B0600070205080204" pitchFamily="34" charset="-128"/>
              </a:rPr>
              <a:t>Characteristics including, age, gender, race, education, veteran status, and migration</a:t>
            </a:r>
            <a:endParaRPr lang="en-US" altLang="en-US" sz="2000" dirty="0">
              <a:solidFill>
                <a:srgbClr val="000000"/>
              </a:solidFill>
              <a:ea typeface="ＭＳ Ｐゴシック" panose="020B0600070205080204" pitchFamily="34" charset="-128"/>
            </a:endParaRPr>
          </a:p>
          <a:p>
            <a:pPr eaLnBrk="1" hangingPunct="1">
              <a:lnSpc>
                <a:spcPct val="90000"/>
              </a:lnSpc>
              <a:defRPr/>
            </a:pPr>
            <a:r>
              <a:rPr lang="en-US" altLang="en-US" sz="2400" dirty="0">
                <a:solidFill>
                  <a:srgbClr val="000000"/>
                </a:solidFill>
                <a:ea typeface="ＭＳ Ｐゴシック" panose="020B0600070205080204" pitchFamily="34" charset="-128"/>
              </a:rPr>
              <a:t>Income and Program Receipt</a:t>
            </a:r>
          </a:p>
          <a:p>
            <a:pPr lvl="1" eaLnBrk="1" hangingPunct="1">
              <a:lnSpc>
                <a:spcPct val="90000"/>
              </a:lnSpc>
              <a:defRPr/>
            </a:pPr>
            <a:r>
              <a:rPr lang="en-US" altLang="en-US" sz="2000" dirty="0" smtClean="0">
                <a:solidFill>
                  <a:srgbClr val="000000"/>
                </a:solidFill>
                <a:ea typeface="ＭＳ Ｐゴシック" panose="020B0600070205080204" pitchFamily="34" charset="-128"/>
              </a:rPr>
              <a:t>Employment and earnings in formal </a:t>
            </a:r>
            <a:r>
              <a:rPr lang="en-US" altLang="en-US" sz="2000" dirty="0">
                <a:solidFill>
                  <a:srgbClr val="000000"/>
                </a:solidFill>
                <a:ea typeface="ＭＳ Ｐゴシック" panose="020B0600070205080204" pitchFamily="34" charset="-128"/>
              </a:rPr>
              <a:t>labor market </a:t>
            </a:r>
          </a:p>
          <a:p>
            <a:pPr lvl="1" eaLnBrk="1" hangingPunct="1">
              <a:lnSpc>
                <a:spcPct val="90000"/>
              </a:lnSpc>
              <a:defRPr/>
            </a:pPr>
            <a:r>
              <a:rPr lang="en-US" altLang="en-US" sz="2000" dirty="0" smtClean="0">
                <a:solidFill>
                  <a:srgbClr val="000000"/>
                </a:solidFill>
                <a:ea typeface="ＭＳ Ｐゴシック" panose="020B0600070205080204" pitchFamily="34" charset="-128"/>
              </a:rPr>
              <a:t>Safety net program receipt </a:t>
            </a:r>
            <a:endParaRPr lang="en-US" altLang="en-US" sz="2000" dirty="0">
              <a:solidFill>
                <a:srgbClr val="000000"/>
              </a:solidFill>
              <a:ea typeface="ＭＳ Ｐゴシック" panose="020B0600070205080204" pitchFamily="34" charset="-128"/>
            </a:endParaRPr>
          </a:p>
          <a:p>
            <a:pPr lvl="1" eaLnBrk="1" hangingPunct="1">
              <a:lnSpc>
                <a:spcPct val="90000"/>
              </a:lnSpc>
              <a:defRPr/>
            </a:pPr>
            <a:r>
              <a:rPr lang="en-US" altLang="en-US" sz="2000" dirty="0" smtClean="0">
                <a:solidFill>
                  <a:srgbClr val="000000"/>
                </a:solidFill>
                <a:ea typeface="ＭＳ Ｐゴシック" panose="020B0600070205080204" pitchFamily="34" charset="-128"/>
              </a:rPr>
              <a:t>Low material well-being permanence </a:t>
            </a:r>
            <a:r>
              <a:rPr lang="en-US" altLang="en-US" sz="2000" dirty="0">
                <a:solidFill>
                  <a:srgbClr val="000000"/>
                </a:solidFill>
                <a:ea typeface="ＭＳ Ｐゴシック" panose="020B0600070205080204" pitchFamily="34" charset="-128"/>
              </a:rPr>
              <a:t>or transience </a:t>
            </a:r>
            <a:r>
              <a:rPr lang="en-US" altLang="en-US" sz="2000" dirty="0" smtClean="0">
                <a:solidFill>
                  <a:srgbClr val="000000"/>
                </a:solidFill>
                <a:ea typeface="ＭＳ Ｐゴシック" panose="020B0600070205080204" pitchFamily="34" charset="-128"/>
              </a:rPr>
              <a:t>among </a:t>
            </a:r>
            <a:r>
              <a:rPr lang="en-US" altLang="en-US" sz="2000" dirty="0">
                <a:solidFill>
                  <a:srgbClr val="000000"/>
                </a:solidFill>
                <a:ea typeface="ＭＳ Ｐゴシック" panose="020B0600070205080204" pitchFamily="34" charset="-128"/>
              </a:rPr>
              <a:t>those who experience </a:t>
            </a:r>
            <a:r>
              <a:rPr lang="en-US" altLang="en-US" sz="2000" dirty="0" smtClean="0">
                <a:solidFill>
                  <a:srgbClr val="000000"/>
                </a:solidFill>
                <a:ea typeface="ＭＳ Ｐゴシック" panose="020B0600070205080204" pitchFamily="34" charset="-128"/>
              </a:rPr>
              <a:t>homelessness</a:t>
            </a:r>
          </a:p>
          <a:p>
            <a:pPr lvl="1" eaLnBrk="1" hangingPunct="1">
              <a:lnSpc>
                <a:spcPct val="90000"/>
              </a:lnSpc>
              <a:defRPr/>
            </a:pPr>
            <a:r>
              <a:rPr lang="en-US" altLang="en-US" sz="2000" dirty="0" smtClean="0">
                <a:solidFill>
                  <a:srgbClr val="000000"/>
                </a:solidFill>
                <a:ea typeface="ＭＳ Ｐゴシック" panose="020B0600070205080204" pitchFamily="34" charset="-128"/>
              </a:rPr>
              <a:t>Implications for official statistics of the omission of those experiencing homelessness </a:t>
            </a:r>
            <a:endParaRPr lang="en-US" altLang="en-US" sz="2400" dirty="0" smtClean="0">
              <a:solidFill>
                <a:srgbClr val="000000"/>
              </a:solidFill>
              <a:ea typeface="ＭＳ Ｐゴシック" panose="020B0600070205080204" pitchFamily="34" charset="-128"/>
            </a:endParaRPr>
          </a:p>
          <a:p>
            <a:pPr marL="0" indent="0" eaLnBrk="1" hangingPunct="1">
              <a:lnSpc>
                <a:spcPct val="90000"/>
              </a:lnSpc>
              <a:buFont typeface="Wingdings" panose="05000000000000000000" pitchFamily="2" charset="2"/>
              <a:buNone/>
              <a:defRPr/>
            </a:pPr>
            <a:endParaRPr lang="en-US" altLang="en-US" dirty="0" smtClean="0">
              <a:ea typeface="ＭＳ Ｐゴシック" panose="020B0600070205080204" pitchFamily="34" charset="-128"/>
            </a:endParaRPr>
          </a:p>
        </p:txBody>
      </p:sp>
      <p:sp>
        <p:nvSpPr>
          <p:cNvPr id="3" name="Slide Number Placeholder 2"/>
          <p:cNvSpPr>
            <a:spLocks noGrp="1"/>
          </p:cNvSpPr>
          <p:nvPr>
            <p:ph type="sldNum" sz="quarter" idx="12"/>
          </p:nvPr>
        </p:nvSpPr>
        <p:spPr/>
        <p:txBody>
          <a:bodyPr/>
          <a:lstStyle/>
          <a:p>
            <a:pPr>
              <a:defRPr/>
            </a:pPr>
            <a:fld id="{8098A7C7-B51C-4A6E-8D46-850A3524C355}" type="slidenum">
              <a:rPr lang="en-US" altLang="en-US" smtClean="0"/>
              <a:pPr>
                <a:defRPr/>
              </a:pPr>
              <a:t>4</a:t>
            </a:fld>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200" smtClean="0">
                <a:ea typeface="ＭＳ Ｐゴシック" panose="020B0600070205080204" pitchFamily="34" charset="-128"/>
              </a:rPr>
              <a:t>Medicaid Receipt</a:t>
            </a:r>
          </a:p>
        </p:txBody>
      </p:sp>
      <p:sp>
        <p:nvSpPr>
          <p:cNvPr id="12" name="Slide Number Placeholder 2"/>
          <p:cNvSpPr>
            <a:spLocks noGrp="1"/>
          </p:cNvSpPr>
          <p:nvPr>
            <p:ph type="sldNum" sz="quarter" idx="12"/>
          </p:nvPr>
        </p:nvSpPr>
        <p:spPr/>
        <p:txBody>
          <a:bodyPr/>
          <a:lstStyle/>
          <a:p>
            <a:pPr>
              <a:defRPr/>
            </a:pPr>
            <a:fld id="{DBDB83BC-3CEE-4BB5-9695-0E87EDD67444}" type="slidenum">
              <a:rPr lang="en-US" altLang="en-US" smtClean="0"/>
              <a:pPr>
                <a:defRPr/>
              </a:pPr>
              <a:t>40</a:t>
            </a:fld>
            <a:endParaRPr lang="en-US" altLang="en-US" dirty="0"/>
          </a:p>
        </p:txBody>
      </p:sp>
      <p:sp>
        <p:nvSpPr>
          <p:cNvPr id="82948"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0" name="TextBox 9"/>
          <p:cNvSpPr txBox="1"/>
          <p:nvPr/>
        </p:nvSpPr>
        <p:spPr>
          <a:xfrm>
            <a:off x="45720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graphicFrame>
        <p:nvGraphicFramePr>
          <p:cNvPr id="8" name="Chart 7"/>
          <p:cNvGraphicFramePr>
            <a:graphicFrameLocks/>
          </p:cNvGraphicFramePr>
          <p:nvPr/>
        </p:nvGraphicFramePr>
        <p:xfrm>
          <a:off x="304800" y="1168062"/>
          <a:ext cx="8305799" cy="447073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flipV="1">
            <a:off x="3795713" y="2006600"/>
            <a:ext cx="14287" cy="283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82952" name="Group 13"/>
          <p:cNvGrpSpPr>
            <a:grpSpLocks/>
          </p:cNvGrpSpPr>
          <p:nvPr/>
        </p:nvGrpSpPr>
        <p:grpSpPr bwMode="auto">
          <a:xfrm>
            <a:off x="4037013" y="3992563"/>
            <a:ext cx="2273300" cy="831850"/>
            <a:chOff x="4267201" y="3452839"/>
            <a:chExt cx="2057399" cy="830997"/>
          </a:xfrm>
        </p:grpSpPr>
        <p:sp>
          <p:nvSpPr>
            <p:cNvPr id="82953"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6" name="Straight Arrow Connector 15"/>
            <p:cNvCxnSpPr/>
            <p:nvPr/>
          </p:nvCxnSpPr>
          <p:spPr>
            <a:xfrm flipH="1">
              <a:off x="4267201" y="3716094"/>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304800" y="1143000"/>
          <a:ext cx="8382000" cy="4558760"/>
        </p:xfrm>
        <a:graphic>
          <a:graphicData uri="http://schemas.openxmlformats.org/drawingml/2006/chart">
            <c:chart xmlns:c="http://schemas.openxmlformats.org/drawingml/2006/chart" xmlns:r="http://schemas.openxmlformats.org/officeDocument/2006/relationships" r:id="rId3"/>
          </a:graphicData>
        </a:graphic>
      </p:graphicFrame>
      <p:sp>
        <p:nvSpPr>
          <p:cNvPr id="84995" name="Title 1"/>
          <p:cNvSpPr>
            <a:spLocks noGrp="1"/>
          </p:cNvSpPr>
          <p:nvPr>
            <p:ph type="title"/>
          </p:nvPr>
        </p:nvSpPr>
        <p:spPr/>
        <p:txBody>
          <a:bodyPr/>
          <a:lstStyle/>
          <a:p>
            <a:r>
              <a:rPr lang="en-US" altLang="en-US" sz="3200" smtClean="0">
                <a:ea typeface="ＭＳ Ｐゴシック" panose="020B0600070205080204" pitchFamily="34" charset="-128"/>
              </a:rPr>
              <a:t>VA Benefit Receipt</a:t>
            </a:r>
          </a:p>
        </p:txBody>
      </p:sp>
      <p:sp>
        <p:nvSpPr>
          <p:cNvPr id="12" name="Slide Number Placeholder 2"/>
          <p:cNvSpPr>
            <a:spLocks noGrp="1"/>
          </p:cNvSpPr>
          <p:nvPr>
            <p:ph type="sldNum" sz="quarter" idx="12"/>
          </p:nvPr>
        </p:nvSpPr>
        <p:spPr/>
        <p:txBody>
          <a:bodyPr/>
          <a:lstStyle/>
          <a:p>
            <a:pPr>
              <a:defRPr/>
            </a:pPr>
            <a:fld id="{85AC2BC5-56FB-40E3-AF1A-0A32A3CAC0A5}" type="slidenum">
              <a:rPr lang="en-US" altLang="en-US" smtClean="0"/>
              <a:pPr>
                <a:defRPr/>
              </a:pPr>
              <a:t>41</a:t>
            </a:fld>
            <a:endParaRPr lang="en-US" altLang="en-US" dirty="0"/>
          </a:p>
        </p:txBody>
      </p:sp>
      <p:sp>
        <p:nvSpPr>
          <p:cNvPr id="84997" name="Rectangle 13"/>
          <p:cNvSpPr>
            <a:spLocks noChangeArrowheads="1"/>
          </p:cNvSpPr>
          <p:nvPr/>
        </p:nvSpPr>
        <p:spPr bwMode="auto">
          <a:xfrm>
            <a:off x="304800" y="63246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numbers CBDRB-FY20-ERD002-007.</a:t>
            </a:r>
          </a:p>
          <a:p>
            <a:r>
              <a:rPr lang="en-US" altLang="en-US" sz="1200">
                <a:solidFill>
                  <a:srgbClr val="000000"/>
                </a:solidFill>
              </a:rPr>
              <a:t>.</a:t>
            </a:r>
          </a:p>
        </p:txBody>
      </p:sp>
      <p:sp>
        <p:nvSpPr>
          <p:cNvPr id="10" name="TextBox 9"/>
          <p:cNvSpPr txBox="1"/>
          <p:nvPr/>
        </p:nvSpPr>
        <p:spPr>
          <a:xfrm>
            <a:off x="45720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cxnSp>
        <p:nvCxnSpPr>
          <p:cNvPr id="13" name="Straight Connector 12"/>
          <p:cNvCxnSpPr/>
          <p:nvPr/>
        </p:nvCxnSpPr>
        <p:spPr bwMode="auto">
          <a:xfrm flipV="1">
            <a:off x="4311650" y="1990725"/>
            <a:ext cx="12700" cy="283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85000" name="Group 13"/>
          <p:cNvGrpSpPr>
            <a:grpSpLocks/>
          </p:cNvGrpSpPr>
          <p:nvPr/>
        </p:nvGrpSpPr>
        <p:grpSpPr bwMode="auto">
          <a:xfrm>
            <a:off x="4572000" y="3422650"/>
            <a:ext cx="2273300" cy="609600"/>
            <a:chOff x="4267201" y="3452839"/>
            <a:chExt cx="2057399" cy="830997"/>
          </a:xfrm>
        </p:grpSpPr>
        <p:sp>
          <p:nvSpPr>
            <p:cNvPr id="85001"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6" name="Straight Arrow Connector 15"/>
            <p:cNvCxnSpPr/>
            <p:nvPr/>
          </p:nvCxnSpPr>
          <p:spPr>
            <a:xfrm flipH="1">
              <a:off x="4267201" y="3716854"/>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351622" y="1189822"/>
          <a:ext cx="8305800" cy="4484951"/>
        </p:xfrm>
        <a:graphic>
          <a:graphicData uri="http://schemas.openxmlformats.org/drawingml/2006/chart">
            <c:chart xmlns:c="http://schemas.openxmlformats.org/drawingml/2006/chart" xmlns:r="http://schemas.openxmlformats.org/officeDocument/2006/relationships" r:id="rId3"/>
          </a:graphicData>
        </a:graphic>
      </p:graphicFrame>
      <p:sp>
        <p:nvSpPr>
          <p:cNvPr id="87043" name="Title 1"/>
          <p:cNvSpPr>
            <a:spLocks noGrp="1"/>
          </p:cNvSpPr>
          <p:nvPr>
            <p:ph type="title"/>
          </p:nvPr>
        </p:nvSpPr>
        <p:spPr/>
        <p:txBody>
          <a:bodyPr/>
          <a:lstStyle/>
          <a:p>
            <a:r>
              <a:rPr lang="en-US" altLang="en-US" sz="3200" smtClean="0">
                <a:ea typeface="ＭＳ Ｐゴシック" panose="020B0600070205080204" pitchFamily="34" charset="-128"/>
              </a:rPr>
              <a:t>SNAP Receipt</a:t>
            </a:r>
          </a:p>
        </p:txBody>
      </p:sp>
      <p:sp>
        <p:nvSpPr>
          <p:cNvPr id="12" name="Slide Number Placeholder 2"/>
          <p:cNvSpPr>
            <a:spLocks noGrp="1"/>
          </p:cNvSpPr>
          <p:nvPr>
            <p:ph type="sldNum" sz="quarter" idx="12"/>
          </p:nvPr>
        </p:nvSpPr>
        <p:spPr/>
        <p:txBody>
          <a:bodyPr/>
          <a:lstStyle/>
          <a:p>
            <a:pPr>
              <a:defRPr/>
            </a:pPr>
            <a:fld id="{9E8BAC69-304D-4365-A9C9-B1F7F95CB1F9}" type="slidenum">
              <a:rPr lang="en-US" altLang="en-US" smtClean="0"/>
              <a:pPr>
                <a:defRPr/>
              </a:pPr>
              <a:t>42</a:t>
            </a:fld>
            <a:endParaRPr lang="en-US" altLang="en-US" dirty="0"/>
          </a:p>
        </p:txBody>
      </p:sp>
      <p:sp>
        <p:nvSpPr>
          <p:cNvPr id="87045"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0" name="TextBox 9"/>
          <p:cNvSpPr txBox="1"/>
          <p:nvPr/>
        </p:nvSpPr>
        <p:spPr>
          <a:xfrm>
            <a:off x="45720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cxnSp>
        <p:nvCxnSpPr>
          <p:cNvPr id="13" name="Straight Connector 12"/>
          <p:cNvCxnSpPr/>
          <p:nvPr/>
        </p:nvCxnSpPr>
        <p:spPr bwMode="auto">
          <a:xfrm flipV="1">
            <a:off x="3992563" y="2028825"/>
            <a:ext cx="14287" cy="283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87048" name="Group 13"/>
          <p:cNvGrpSpPr>
            <a:grpSpLocks/>
          </p:cNvGrpSpPr>
          <p:nvPr/>
        </p:nvGrpSpPr>
        <p:grpSpPr bwMode="auto">
          <a:xfrm>
            <a:off x="4279900" y="3657600"/>
            <a:ext cx="2273300" cy="830263"/>
            <a:chOff x="4267201" y="3452839"/>
            <a:chExt cx="2057399" cy="830997"/>
          </a:xfrm>
        </p:grpSpPr>
        <p:sp>
          <p:nvSpPr>
            <p:cNvPr id="87049"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6" name="Straight Arrow Connector 15"/>
            <p:cNvCxnSpPr/>
            <p:nvPr/>
          </p:nvCxnSpPr>
          <p:spPr>
            <a:xfrm flipH="1">
              <a:off x="4267201" y="3716597"/>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Chart 17"/>
          <p:cNvGraphicFramePr>
            <a:graphicFrameLocks/>
          </p:cNvGraphicFramePr>
          <p:nvPr/>
        </p:nvGraphicFramePr>
        <p:xfrm>
          <a:off x="406400" y="1090613"/>
          <a:ext cx="8331200" cy="4522787"/>
        </p:xfrm>
        <a:graphic>
          <a:graphicData uri="http://schemas.openxmlformats.org/presentationml/2006/ole">
            <mc:AlternateContent xmlns:mc="http://schemas.openxmlformats.org/markup-compatibility/2006">
              <mc:Choice xmlns:v="urn:schemas-microsoft-com:vml" Requires="v">
                <p:oleObj spid="_x0000_s89099" name="Chart" r:id="rId5" imgW="8340051" imgH="4529721" progId="Excel.Chart.8">
                  <p:embed/>
                </p:oleObj>
              </mc:Choice>
              <mc:Fallback>
                <p:oleObj name="Chart" r:id="rId5" imgW="8340051" imgH="4529721" progId="Excel.Chart.8">
                  <p:embed/>
                  <p:pic>
                    <p:nvPicPr>
                      <p:cNvPr id="0" name="Chart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090613"/>
                        <a:ext cx="8331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1" name="Title 1"/>
          <p:cNvSpPr>
            <a:spLocks noGrp="1"/>
          </p:cNvSpPr>
          <p:nvPr>
            <p:ph type="title"/>
          </p:nvPr>
        </p:nvSpPr>
        <p:spPr/>
        <p:txBody>
          <a:bodyPr/>
          <a:lstStyle/>
          <a:p>
            <a:r>
              <a:rPr lang="en-US" altLang="en-US" sz="3200" smtClean="0">
                <a:ea typeface="ＭＳ Ｐゴシック" panose="020B0600070205080204" pitchFamily="34" charset="-128"/>
              </a:rPr>
              <a:t>HUD Benefit Receipt</a:t>
            </a:r>
          </a:p>
        </p:txBody>
      </p:sp>
      <p:sp>
        <p:nvSpPr>
          <p:cNvPr id="12" name="Slide Number Placeholder 2"/>
          <p:cNvSpPr>
            <a:spLocks noGrp="1"/>
          </p:cNvSpPr>
          <p:nvPr>
            <p:ph type="sldNum" sz="quarter" idx="12"/>
          </p:nvPr>
        </p:nvSpPr>
        <p:spPr/>
        <p:txBody>
          <a:bodyPr/>
          <a:lstStyle/>
          <a:p>
            <a:pPr>
              <a:defRPr/>
            </a:pPr>
            <a:fld id="{0D83C506-F8E1-44DA-8914-C182BC195859}" type="slidenum">
              <a:rPr lang="en-US" altLang="en-US" smtClean="0"/>
              <a:pPr>
                <a:defRPr/>
              </a:pPr>
              <a:t>43</a:t>
            </a:fld>
            <a:endParaRPr lang="en-US" altLang="en-US" dirty="0"/>
          </a:p>
        </p:txBody>
      </p:sp>
      <p:sp>
        <p:nvSpPr>
          <p:cNvPr id="89093" name="Rectangle 13"/>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0" name="TextBox 9"/>
          <p:cNvSpPr txBox="1"/>
          <p:nvPr/>
        </p:nvSpPr>
        <p:spPr>
          <a:xfrm>
            <a:off x="457200" y="5702300"/>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cxnSp>
        <p:nvCxnSpPr>
          <p:cNvPr id="13" name="Straight Connector 12"/>
          <p:cNvCxnSpPr/>
          <p:nvPr/>
        </p:nvCxnSpPr>
        <p:spPr bwMode="auto">
          <a:xfrm flipV="1">
            <a:off x="4822825" y="1981200"/>
            <a:ext cx="0" cy="272573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89096" name="Group 13"/>
          <p:cNvGrpSpPr>
            <a:grpSpLocks/>
          </p:cNvGrpSpPr>
          <p:nvPr/>
        </p:nvGrpSpPr>
        <p:grpSpPr bwMode="auto">
          <a:xfrm>
            <a:off x="5181600" y="3810000"/>
            <a:ext cx="2273300" cy="830263"/>
            <a:chOff x="4267201" y="3452839"/>
            <a:chExt cx="2057399" cy="830997"/>
          </a:xfrm>
        </p:grpSpPr>
        <p:sp>
          <p:nvSpPr>
            <p:cNvPr id="89097" name="TextBox 15"/>
            <p:cNvSpPr txBox="1">
              <a:spLocks noChangeArrowheads="1"/>
            </p:cNvSpPr>
            <p:nvPr/>
          </p:nvSpPr>
          <p:spPr bwMode="auto">
            <a:xfrm>
              <a:off x="4724400" y="3452839"/>
              <a:ext cx="1600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Year observed as homeless or poor</a:t>
              </a:r>
            </a:p>
          </p:txBody>
        </p:sp>
        <p:cxnSp>
          <p:nvCxnSpPr>
            <p:cNvPr id="16" name="Straight Arrow Connector 15"/>
            <p:cNvCxnSpPr/>
            <p:nvPr/>
          </p:nvCxnSpPr>
          <p:spPr>
            <a:xfrm flipH="1">
              <a:off x="4267201" y="3716597"/>
              <a:ext cx="4453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7150" y="152400"/>
            <a:ext cx="9086850" cy="838200"/>
          </a:xfrm>
        </p:spPr>
        <p:txBody>
          <a:bodyPr/>
          <a:lstStyle/>
          <a:p>
            <a:pPr algn="ctr"/>
            <a:r>
              <a:rPr lang="en-US" altLang="en-US" sz="3200" smtClean="0">
                <a:ea typeface="ＭＳ Ｐゴシック" panose="020B0600070205080204" pitchFamily="34" charset="-128"/>
              </a:rPr>
              <a:t>Self-Reported Earnings &amp; Benefit Receipt</a:t>
            </a:r>
          </a:p>
        </p:txBody>
      </p:sp>
      <p:sp>
        <p:nvSpPr>
          <p:cNvPr id="2" name="Slide Number Placeholder 1"/>
          <p:cNvSpPr>
            <a:spLocks noGrp="1"/>
          </p:cNvSpPr>
          <p:nvPr>
            <p:ph type="sldNum" sz="quarter" idx="12"/>
          </p:nvPr>
        </p:nvSpPr>
        <p:spPr/>
        <p:txBody>
          <a:bodyPr/>
          <a:lstStyle/>
          <a:p>
            <a:pPr>
              <a:defRPr/>
            </a:pPr>
            <a:fld id="{3E5E68B7-9FC7-44B9-8DF5-53F455FDA195}" type="slidenum">
              <a:rPr lang="en-US" altLang="en-US" smtClean="0"/>
              <a:pPr>
                <a:defRPr/>
              </a:pPr>
              <a:t>44</a:t>
            </a:fld>
            <a:endParaRPr lang="en-US" altLang="en-US" dirty="0"/>
          </a:p>
        </p:txBody>
      </p:sp>
      <p:graphicFrame>
        <p:nvGraphicFramePr>
          <p:cNvPr id="3" name="Table 2"/>
          <p:cNvGraphicFramePr>
            <a:graphicFrameLocks noGrp="1"/>
          </p:cNvGraphicFramePr>
          <p:nvPr/>
        </p:nvGraphicFramePr>
        <p:xfrm>
          <a:off x="228600" y="1143000"/>
          <a:ext cx="8458200" cy="4945063"/>
        </p:xfrm>
        <a:graphic>
          <a:graphicData uri="http://schemas.openxmlformats.org/drawingml/2006/table">
            <a:tbl>
              <a:tblPr/>
              <a:tblGrid>
                <a:gridCol w="3349566">
                  <a:extLst>
                    <a:ext uri="{9D8B030D-6E8A-4147-A177-3AD203B41FA5}"/>
                  </a:extLst>
                </a:gridCol>
                <a:gridCol w="917633">
                  <a:extLst>
                    <a:ext uri="{9D8B030D-6E8A-4147-A177-3AD203B41FA5}"/>
                  </a:extLst>
                </a:gridCol>
                <a:gridCol w="589556">
                  <a:extLst>
                    <a:ext uri="{9D8B030D-6E8A-4147-A177-3AD203B41FA5}"/>
                  </a:extLst>
                </a:gridCol>
                <a:gridCol w="1163044">
                  <a:extLst>
                    <a:ext uri="{9D8B030D-6E8A-4147-A177-3AD203B41FA5}"/>
                  </a:extLst>
                </a:gridCol>
                <a:gridCol w="637678">
                  <a:extLst>
                    <a:ext uri="{9D8B030D-6E8A-4147-A177-3AD203B41FA5}"/>
                  </a:extLst>
                </a:gridCol>
                <a:gridCol w="1191122">
                  <a:extLst>
                    <a:ext uri="{9D8B030D-6E8A-4147-A177-3AD203B41FA5}"/>
                  </a:extLst>
                </a:gridCol>
                <a:gridCol w="609600">
                  <a:extLst>
                    <a:ext uri="{9D8B030D-6E8A-4147-A177-3AD203B41FA5}"/>
                  </a:extLst>
                </a:gridCol>
              </a:tblGrid>
              <a:tr h="212991">
                <a:tc gridSpan="7">
                  <a:txBody>
                    <a:bodyPr/>
                    <a:lstStyle/>
                    <a:p>
                      <a:pPr algn="ctr" fontAlgn="b"/>
                      <a:r>
                        <a:rPr lang="en-US" sz="1200" b="1" i="1" u="none" strike="noStrike">
                          <a:solidFill>
                            <a:srgbClr val="000000"/>
                          </a:solidFill>
                          <a:effectLst/>
                          <a:latin typeface="Times New Roman" panose="02020603050405020304" pitchFamily="18" charset="0"/>
                        </a:rPr>
                        <a:t>Employment &amp; Program Participation Among Adults Ages 18-64</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418835">
                <a:tc>
                  <a:txBody>
                    <a:bodyPr/>
                    <a:lstStyle/>
                    <a:p>
                      <a:pPr algn="l" fontAlgn="b"/>
                      <a:r>
                        <a:rPr lang="en-US" sz="1200" b="0" i="0" u="none" strike="noStrike">
                          <a:solidFill>
                            <a:srgbClr val="000000"/>
                          </a:solidFill>
                          <a:effectLst/>
                          <a:latin typeface="Liberation Sans1"/>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smtClean="0">
                          <a:solidFill>
                            <a:srgbClr val="000000"/>
                          </a:solidFill>
                          <a:effectLst/>
                          <a:latin typeface="Times New Roman" panose="02020603050405020304" pitchFamily="18" charset="0"/>
                        </a:rPr>
                        <a:t>Sheltered </a:t>
                      </a:r>
                      <a:r>
                        <a:rPr lang="en-US" sz="1200" b="1" i="0" u="none" strike="noStrike" dirty="0">
                          <a:solidFill>
                            <a:srgbClr val="000000"/>
                          </a:solidFill>
                          <a:effectLst/>
                          <a:latin typeface="Times New Roman" panose="02020603050405020304" pitchFamily="18" charset="0"/>
                        </a:rPr>
                        <a:t>Homeless</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Times New Roman" panose="02020603050405020304" pitchFamily="18" charset="0"/>
                        </a:rPr>
                        <a:t>Single Poor </a:t>
                      </a:r>
                      <a:r>
                        <a:rPr lang="en-US" sz="1200" b="1" i="0" u="none" strike="noStrike" dirty="0" smtClean="0">
                          <a:solidFill>
                            <a:srgbClr val="000000"/>
                          </a:solidFill>
                          <a:effectLst/>
                          <a:latin typeface="Times New Roman" panose="02020603050405020304" pitchFamily="18" charset="0"/>
                        </a:rPr>
                        <a:t>Non-GQ</a:t>
                      </a:r>
                      <a:endParaRPr lang="en-US" sz="1200" b="1" i="0" u="none" strike="noStrike" dirty="0">
                        <a:solidFill>
                          <a:srgbClr val="000000"/>
                        </a:solidFill>
                        <a:effectLst/>
                        <a:latin typeface="Times New Roman" panose="02020603050405020304" pitchFamily="18" charset="0"/>
                      </a:endParaRP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Times New Roman" panose="02020603050405020304" pitchFamily="18" charset="0"/>
                        </a:rPr>
                        <a:t>Non-GQ Sample</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212991">
                <a:tc>
                  <a:txBody>
                    <a:bodyPr/>
                    <a:lstStyle/>
                    <a:p>
                      <a:pPr algn="ctr" fontAlgn="b"/>
                      <a:r>
                        <a:rPr lang="en-US" sz="1200" b="1" i="1" u="none" strike="noStrike">
                          <a:solidFill>
                            <a:srgbClr val="000000"/>
                          </a:solidFill>
                          <a:effectLst/>
                          <a:latin typeface="Times New Roman" panose="02020603050405020304" pitchFamily="18" charset="0"/>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dirty="0">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dirty="0">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dirty="0">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Worked in Past Year (%)</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40.9</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(2.09)</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45.8</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(0.45)</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77.6</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(0.09)</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r h="212991">
                <a:tc>
                  <a:txBody>
                    <a:bodyPr/>
                    <a:lstStyle/>
                    <a:p>
                      <a:pPr algn="l" fontAlgn="b"/>
                      <a:r>
                        <a:rPr lang="en-US" sz="1200" b="1" i="0" u="none" strike="noStrike" dirty="0">
                          <a:solidFill>
                            <a:srgbClr val="000000"/>
                          </a:solidFill>
                          <a:effectLst/>
                          <a:latin typeface="Times New Roman" panose="02020603050405020304" pitchFamily="18" charset="0"/>
                        </a:rPr>
                        <a:t>Mean </a:t>
                      </a:r>
                      <a:r>
                        <a:rPr lang="en-US" sz="1200" b="1" i="0" u="none" strike="noStrike" dirty="0" err="1" smtClean="0">
                          <a:solidFill>
                            <a:srgbClr val="000000"/>
                          </a:solidFill>
                          <a:effectLst/>
                          <a:latin typeface="Times New Roman" panose="02020603050405020304" pitchFamily="18" charset="0"/>
                        </a:rPr>
                        <a:t>Wks</a:t>
                      </a:r>
                      <a:r>
                        <a:rPr lang="en-US" sz="1200" b="1" i="0" u="none" strike="noStrike" dirty="0" smtClean="0">
                          <a:solidFill>
                            <a:srgbClr val="000000"/>
                          </a:solidFill>
                          <a:effectLst/>
                          <a:latin typeface="Times New Roman" panose="02020603050405020304" pitchFamily="18" charset="0"/>
                        </a:rPr>
                        <a:t> </a:t>
                      </a:r>
                      <a:r>
                        <a:rPr lang="en-US" sz="1200" b="1" i="0" u="none" strike="noStrike" dirty="0">
                          <a:solidFill>
                            <a:srgbClr val="000000"/>
                          </a:solidFill>
                          <a:effectLst/>
                          <a:latin typeface="Times New Roman" panose="02020603050405020304" pitchFamily="18" charset="0"/>
                        </a:rPr>
                        <a:t>Worked in Past 12 </a:t>
                      </a:r>
                      <a:r>
                        <a:rPr lang="en-US" sz="1200" b="1" i="0" u="none" strike="noStrike" dirty="0" smtClean="0">
                          <a:solidFill>
                            <a:srgbClr val="000000"/>
                          </a:solidFill>
                          <a:effectLst/>
                          <a:latin typeface="Times New Roman" panose="02020603050405020304" pitchFamily="18" charset="0"/>
                        </a:rPr>
                        <a:t>Mo. </a:t>
                      </a:r>
                      <a:r>
                        <a:rPr lang="en-US" sz="1200" b="1" i="0" u="none" strike="noStrike" dirty="0">
                          <a:solidFill>
                            <a:srgbClr val="000000"/>
                          </a:solidFill>
                          <a:effectLst/>
                          <a:latin typeface="Times New Roman" panose="02020603050405020304" pitchFamily="18" charset="0"/>
                        </a:rPr>
                        <a:t>(Cond. On +)</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28.4</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(1.12)</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33.1</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(0.23)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44.9</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(0.03)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Mean Hours Worked Per Week (Cond. On +)</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rPr>
                        <a:t>32.9</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Times New Roman" panose="02020603050405020304" pitchFamily="18" charset="0"/>
                        </a:rPr>
                        <a:t>(0.76)</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rPr>
                        <a:t>30.2</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Times New Roman" panose="02020603050405020304" pitchFamily="18" charset="0"/>
                        </a:rPr>
                        <a:t>(0.17)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panose="02020603050405020304" pitchFamily="18" charset="0"/>
                        </a:rPr>
                        <a:t>38.7</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extLst>
              </a:tr>
              <a:tr h="212991">
                <a:tc gridSpan="7">
                  <a:txBody>
                    <a:bodyPr/>
                    <a:lstStyle/>
                    <a:p>
                      <a:pPr algn="ctr" fontAlgn="b"/>
                      <a:r>
                        <a:rPr lang="en-US" sz="1200" b="1" i="1" u="none" strike="noStrike" dirty="0">
                          <a:solidFill>
                            <a:srgbClr val="000000"/>
                          </a:solidFill>
                          <a:effectLst/>
                          <a:latin typeface="Times New Roman" panose="02020603050405020304" pitchFamily="18" charset="0"/>
                        </a:rPr>
                        <a:t>Benefit Receipt Rates and Amounts Among Adults Ages 18-64</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418835">
                <a:tc>
                  <a:txBody>
                    <a:bodyPr/>
                    <a:lstStyle/>
                    <a:p>
                      <a:pPr algn="l" fontAlgn="b"/>
                      <a:r>
                        <a:rPr lang="en-US" sz="1200" b="0" i="0" u="none" strike="noStrike">
                          <a:solidFill>
                            <a:srgbClr val="000000"/>
                          </a:solidFill>
                          <a:effectLst/>
                          <a:latin typeface="Liberation Sans1"/>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smtClean="0">
                          <a:solidFill>
                            <a:srgbClr val="000000"/>
                          </a:solidFill>
                          <a:effectLst/>
                          <a:latin typeface="Times New Roman" panose="02020603050405020304" pitchFamily="18" charset="0"/>
                        </a:rPr>
                        <a:t>Sheltered </a:t>
                      </a:r>
                      <a:r>
                        <a:rPr lang="en-US" sz="1200" b="1" i="0" u="none" strike="noStrike" dirty="0">
                          <a:solidFill>
                            <a:srgbClr val="000000"/>
                          </a:solidFill>
                          <a:effectLst/>
                          <a:latin typeface="Times New Roman" panose="02020603050405020304" pitchFamily="18" charset="0"/>
                        </a:rPr>
                        <a:t>Homeless</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Times New Roman" panose="02020603050405020304" pitchFamily="18" charset="0"/>
                        </a:rPr>
                        <a:t>Single Poor </a:t>
                      </a:r>
                      <a:r>
                        <a:rPr lang="en-US" sz="1200" b="1" i="0" u="none" strike="noStrike" dirty="0" smtClean="0">
                          <a:solidFill>
                            <a:srgbClr val="000000"/>
                          </a:solidFill>
                          <a:effectLst/>
                          <a:latin typeface="Times New Roman" panose="02020603050405020304" pitchFamily="18" charset="0"/>
                        </a:rPr>
                        <a:t>Non-GQ</a:t>
                      </a:r>
                      <a:endParaRPr lang="en-US" sz="1200" b="1" i="0" u="none" strike="noStrike" dirty="0">
                        <a:solidFill>
                          <a:srgbClr val="000000"/>
                        </a:solidFill>
                        <a:effectLst/>
                        <a:latin typeface="Times New Roman" panose="02020603050405020304" pitchFamily="18" charset="0"/>
                      </a:endParaRP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Times New Roman" panose="02020603050405020304" pitchFamily="18" charset="0"/>
                        </a:rPr>
                        <a:t>Non-GQ Sample</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212991">
                <a:tc>
                  <a:txBody>
                    <a:bodyPr/>
                    <a:lstStyle/>
                    <a:p>
                      <a:pPr algn="ctr" fontAlgn="b"/>
                      <a:r>
                        <a:rPr lang="en-US" sz="1200" b="1" i="1" u="none" strike="noStrike">
                          <a:solidFill>
                            <a:srgbClr val="000000"/>
                          </a:solidFill>
                          <a:effectLst/>
                          <a:latin typeface="Times New Roman" panose="02020603050405020304" pitchFamily="18" charset="0"/>
                        </a:rPr>
                        <a:t> </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dirty="0">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200" b="1" i="0" u="none" strike="noStrike">
                          <a:solidFill>
                            <a:srgbClr val="000000"/>
                          </a:solidFill>
                          <a:effectLst/>
                          <a:latin typeface="Times New Roman" panose="02020603050405020304" pitchFamily="18" charset="0"/>
                        </a:rPr>
                        <a:t>Mean</a:t>
                      </a:r>
                    </a:p>
                  </a:txBody>
                  <a:tcPr marL="6350" marR="6350" marT="63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1" i="0" u="none" strike="noStrike" dirty="0">
                          <a:solidFill>
                            <a:srgbClr val="000000"/>
                          </a:solidFill>
                          <a:effectLst/>
                          <a:latin typeface="Times New Roman" panose="02020603050405020304" pitchFamily="18" charset="0"/>
                        </a:rPr>
                        <a:t>SE</a:t>
                      </a:r>
                    </a:p>
                  </a:txBody>
                  <a:tcPr marL="6350" marR="6350" marT="6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Retirement or Pension Income Receipt Rate (%)</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2.7</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(0.78)</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rPr>
                        <a:t>2.4</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(0.13)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rPr>
                        <a:t>4.5</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(0.04)</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Medicaid Receipt Rate (%)</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46.7</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(2.37)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39.1</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(0.49)</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rPr>
                        <a:t>10.4</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(0.07)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Food Stamp Receipt Rate (%)</a:t>
                      </a: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60.4</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(1.85)</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rPr>
                        <a:t>53.7</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(0.46)</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13.6</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(0.10)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SSI Receipt Rate (%)</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8.8</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(0.84)</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10.8</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(0.30)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2.7</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(0.04)</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Public Assistance Receipt Rate (%)</a:t>
                      </a: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19.2</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(1.74)</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8.5</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(0.25)</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1.8</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Received Any Transfer Income (%)</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66.3</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(1.64)</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57.0</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(0.47)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15.4</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(0.10)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extLst>
                  <a:ext uri="{0D108BD9-81ED-4DB2-BD59-A6C34878D82A}"/>
                </a:extLst>
              </a:tr>
              <a:tr h="418835">
                <a:tc>
                  <a:txBody>
                    <a:bodyPr/>
                    <a:lstStyle/>
                    <a:p>
                      <a:pPr algn="l" fontAlgn="b"/>
                      <a:r>
                        <a:rPr lang="en-US" sz="1200" b="1" i="0" u="none" strike="noStrike">
                          <a:solidFill>
                            <a:srgbClr val="000000"/>
                          </a:solidFill>
                          <a:effectLst/>
                          <a:latin typeface="Times New Roman" panose="02020603050405020304" pitchFamily="18" charset="0"/>
                        </a:rPr>
                        <a:t>Received Any Retirement or Employment Income (%)</a:t>
                      </a: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43.2</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(1.93)</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47.6</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(0.45)</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79.7</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(0.09)</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Other Income Receipt³ (%)</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11.9</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(1.17)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12.9</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(0.30)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8.6</a:t>
                      </a:r>
                    </a:p>
                  </a:txBody>
                  <a:tcPr marL="6350" marR="6350" marT="6351" marB="0" anchor="b">
                    <a:lnL>
                      <a:noFill/>
                    </a:lnL>
                    <a:lnR>
                      <a:noFill/>
                    </a:lnR>
                    <a:lnT>
                      <a:noFill/>
                    </a:lnT>
                    <a:lnB>
                      <a:noFill/>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(0.06)</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solidFill>
                      <a:srgbClr val="F2F2F2"/>
                    </a:solidFill>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Any Income Receipt (%)</a:t>
                      </a: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72.7</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(1.56)</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74.1</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(0.40)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88.3</a:t>
                      </a:r>
                    </a:p>
                  </a:txBody>
                  <a:tcPr marL="6350" marR="6350" marT="6351"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Times New Roman" panose="02020603050405020304" pitchFamily="18" charset="0"/>
                        </a:rPr>
                        <a:t>(0.08)</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a:noFill/>
                    </a:lnB>
                  </a:tcPr>
                </a:tc>
                <a:extLst>
                  <a:ext uri="{0D108BD9-81ED-4DB2-BD59-A6C34878D82A}"/>
                </a:extLst>
              </a:tr>
              <a:tr h="212991">
                <a:tc>
                  <a:txBody>
                    <a:bodyPr/>
                    <a:lstStyle/>
                    <a:p>
                      <a:pPr algn="l" fontAlgn="b"/>
                      <a:r>
                        <a:rPr lang="en-US" sz="1200" b="1" i="0" u="none" strike="noStrike">
                          <a:solidFill>
                            <a:srgbClr val="000000"/>
                          </a:solidFill>
                          <a:effectLst/>
                          <a:latin typeface="Times New Roman" panose="02020603050405020304" pitchFamily="18" charset="0"/>
                        </a:rPr>
                        <a:t>Mean Total Income Amount ($) (Cond. On +)</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solidFill>
                            <a:srgbClr val="000000"/>
                          </a:solidFill>
                          <a:effectLst/>
                          <a:latin typeface="Times New Roman" panose="02020603050405020304" pitchFamily="18" charset="0"/>
                        </a:rPr>
                        <a:t>9,474.0</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(470.0)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rPr>
                        <a:t>7,526.0</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(55.7)</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dirty="0">
                          <a:solidFill>
                            <a:srgbClr val="000000"/>
                          </a:solidFill>
                          <a:effectLst/>
                          <a:latin typeface="Times New Roman" panose="02020603050405020304" pitchFamily="18" charset="0"/>
                        </a:rPr>
                        <a:t>40,400.0</a:t>
                      </a: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dirty="0" smtClean="0">
                          <a:solidFill>
                            <a:srgbClr val="000000"/>
                          </a:solidFill>
                          <a:effectLst/>
                          <a:latin typeface="Times New Roman" panose="02020603050405020304" pitchFamily="18" charset="0"/>
                        </a:rPr>
                        <a:t>(129.30)</a:t>
                      </a:r>
                      <a:endParaRPr lang="en-US" sz="1200" b="0" i="0" u="none" strike="noStrike" dirty="0">
                        <a:solidFill>
                          <a:srgbClr val="000000"/>
                        </a:solidFill>
                        <a:effectLst/>
                        <a:latin typeface="Times New Roman" panose="02020603050405020304" pitchFamily="18" charset="0"/>
                      </a:endParaRPr>
                    </a:p>
                  </a:txBody>
                  <a:tcPr marL="6350" marR="6350" marT="6351"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80702">
                <a:tc>
                  <a:txBody>
                    <a:bodyPr/>
                    <a:lstStyle/>
                    <a:p>
                      <a:pPr algn="l" fontAlgn="b"/>
                      <a:r>
                        <a:rPr lang="en-US" sz="1200" b="1" i="0" u="none" strike="noStrike">
                          <a:solidFill>
                            <a:srgbClr val="000000"/>
                          </a:solidFill>
                          <a:effectLst/>
                          <a:latin typeface="Times New Roman" panose="02020603050405020304" pitchFamily="18" charset="0"/>
                        </a:rPr>
                        <a:t>Ages 18-64</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solidFill>
                            <a:srgbClr val="000000"/>
                          </a:solidFill>
                          <a:effectLst/>
                          <a:latin typeface="Times New Roman" panose="02020603050405020304" pitchFamily="18" charset="0"/>
                        </a:rPr>
                        <a:t>1,900</a:t>
                      </a:r>
                    </a:p>
                  </a:txBody>
                  <a:tcPr marL="6350" marR="6350" marT="63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sz="1800"/>
                    </a:p>
                  </a:txBody>
                  <a:tcPr marL="6350" marR="6350" marT="63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17,000</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sz="1800"/>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264,000</a:t>
                      </a:r>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sz="1800" dirty="0"/>
                    </a:p>
                  </a:txBody>
                  <a:tcPr marL="6350" marR="6350" marT="63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extLst>
              </a:tr>
            </a:tbl>
          </a:graphicData>
        </a:graphic>
      </p:graphicFrame>
      <p:sp>
        <p:nvSpPr>
          <p:cNvPr id="91271" name="Rectangle 6"/>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z="3200" smtClean="0">
                <a:ea typeface="ＭＳ Ｐゴシック" panose="020B0600070205080204" pitchFamily="34" charset="-128"/>
              </a:rPr>
              <a:t>Pre-Tax Income by Sub-Group</a:t>
            </a:r>
          </a:p>
        </p:txBody>
      </p:sp>
      <p:sp>
        <p:nvSpPr>
          <p:cNvPr id="23" name="Slide Number Placeholder 2"/>
          <p:cNvSpPr>
            <a:spLocks noGrp="1"/>
          </p:cNvSpPr>
          <p:nvPr>
            <p:ph type="sldNum" sz="quarter" idx="12"/>
          </p:nvPr>
        </p:nvSpPr>
        <p:spPr/>
        <p:txBody>
          <a:bodyPr/>
          <a:lstStyle/>
          <a:p>
            <a:pPr>
              <a:defRPr/>
            </a:pPr>
            <a:fld id="{586BE599-232A-4394-ACDA-8D9297D276E1}" type="slidenum">
              <a:rPr lang="en-US" altLang="en-US" smtClean="0"/>
              <a:pPr>
                <a:defRPr/>
              </a:pPr>
              <a:t>45</a:t>
            </a:fld>
            <a:endParaRPr lang="en-US" altLang="en-US" dirty="0"/>
          </a:p>
        </p:txBody>
      </p:sp>
      <p:sp>
        <p:nvSpPr>
          <p:cNvPr id="93188" name="Rectangle 24"/>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5" name="TextBox 14"/>
          <p:cNvSpPr txBox="1"/>
          <p:nvPr/>
        </p:nvSpPr>
        <p:spPr>
          <a:xfrm>
            <a:off x="457200" y="5675313"/>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endParaRPr lang="en-US" sz="900" dirty="0">
              <a:solidFill>
                <a:srgbClr val="000000"/>
              </a:solidFill>
              <a:latin typeface="Times New Roman" panose="02020603050405020304" pitchFamily="18" charset="0"/>
              <a:ea typeface="+mn-ea"/>
            </a:endParaRPr>
          </a:p>
        </p:txBody>
      </p:sp>
      <p:graphicFrame>
        <p:nvGraphicFramePr>
          <p:cNvPr id="93190" name="Chart 20"/>
          <p:cNvGraphicFramePr>
            <a:graphicFrameLocks/>
          </p:cNvGraphicFramePr>
          <p:nvPr/>
        </p:nvGraphicFramePr>
        <p:xfrm>
          <a:off x="406400" y="1025525"/>
          <a:ext cx="8178800" cy="4511675"/>
        </p:xfrm>
        <a:graphic>
          <a:graphicData uri="http://schemas.openxmlformats.org/presentationml/2006/ole">
            <mc:AlternateContent xmlns:mc="http://schemas.openxmlformats.org/markup-compatibility/2006">
              <mc:Choice xmlns:v="urn:schemas-microsoft-com:vml" Requires="v">
                <p:oleObj spid="_x0000_s93196" name="Chart" r:id="rId5" imgW="8187638" imgH="4517528" progId="Excel.Chart.8">
                  <p:embed/>
                </p:oleObj>
              </mc:Choice>
              <mc:Fallback>
                <p:oleObj name="Chart" r:id="rId5" imgW="8187638" imgH="4517528" progId="Excel.Chart.8">
                  <p:embed/>
                  <p:pic>
                    <p:nvPicPr>
                      <p:cNvPr id="0" name="Chart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025525"/>
                        <a:ext cx="8178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3191" name="Group 4"/>
          <p:cNvGrpSpPr>
            <a:grpSpLocks/>
          </p:cNvGrpSpPr>
          <p:nvPr/>
        </p:nvGrpSpPr>
        <p:grpSpPr bwMode="auto">
          <a:xfrm>
            <a:off x="1981200" y="4572000"/>
            <a:ext cx="5432425" cy="0"/>
            <a:chOff x="1981200" y="4572000"/>
            <a:chExt cx="5432234" cy="0"/>
          </a:xfrm>
        </p:grpSpPr>
        <p:cxnSp>
          <p:nvCxnSpPr>
            <p:cNvPr id="4" name="Straight Connector 3"/>
            <p:cNvCxnSpPr/>
            <p:nvPr/>
          </p:nvCxnSpPr>
          <p:spPr>
            <a:xfrm>
              <a:off x="1981200" y="4572000"/>
              <a:ext cx="380987"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87855" y="4572000"/>
              <a:ext cx="380987"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541" y="4572000"/>
              <a:ext cx="380987"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2447" y="4572000"/>
              <a:ext cx="380987"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04800"/>
            <a:ext cx="8229600" cy="685800"/>
          </a:xfrm>
        </p:spPr>
        <p:txBody>
          <a:bodyPr/>
          <a:lstStyle/>
          <a:p>
            <a:r>
              <a:rPr lang="en-US" altLang="en-US" sz="2400" smtClean="0">
                <a:ea typeface="ＭＳ Ｐゴシック" panose="020B0600070205080204" pitchFamily="34" charset="-128"/>
              </a:rPr>
              <a:t>Pre-Tax Income and In-Kind Transfers by Sub-Group</a:t>
            </a:r>
          </a:p>
        </p:txBody>
      </p:sp>
      <p:sp>
        <p:nvSpPr>
          <p:cNvPr id="23" name="Slide Number Placeholder 2"/>
          <p:cNvSpPr>
            <a:spLocks noGrp="1"/>
          </p:cNvSpPr>
          <p:nvPr>
            <p:ph type="sldNum" sz="quarter" idx="12"/>
          </p:nvPr>
        </p:nvSpPr>
        <p:spPr/>
        <p:txBody>
          <a:bodyPr/>
          <a:lstStyle/>
          <a:p>
            <a:pPr>
              <a:defRPr/>
            </a:pPr>
            <a:fld id="{A5358C07-5FB9-4FD6-8F84-AC9BC6BB62B1}" type="slidenum">
              <a:rPr lang="en-US" altLang="en-US" smtClean="0"/>
              <a:pPr>
                <a:defRPr/>
              </a:pPr>
              <a:t>46</a:t>
            </a:fld>
            <a:endParaRPr lang="en-US" altLang="en-US" dirty="0"/>
          </a:p>
        </p:txBody>
      </p:sp>
      <p:sp>
        <p:nvSpPr>
          <p:cNvPr id="95236" name="Rectangle 24"/>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5" name="TextBox 14"/>
          <p:cNvSpPr txBox="1"/>
          <p:nvPr/>
        </p:nvSpPr>
        <p:spPr>
          <a:xfrm>
            <a:off x="457200" y="5675313"/>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endParaRPr lang="en-US" sz="900" dirty="0">
              <a:solidFill>
                <a:srgbClr val="000000"/>
              </a:solidFill>
              <a:latin typeface="Times New Roman" panose="02020603050405020304" pitchFamily="18" charset="0"/>
              <a:ea typeface="+mn-ea"/>
            </a:endParaRPr>
          </a:p>
        </p:txBody>
      </p:sp>
      <p:graphicFrame>
        <p:nvGraphicFramePr>
          <p:cNvPr id="95238" name="Chart 15"/>
          <p:cNvGraphicFramePr>
            <a:graphicFrameLocks/>
          </p:cNvGraphicFramePr>
          <p:nvPr/>
        </p:nvGraphicFramePr>
        <p:xfrm>
          <a:off x="254000" y="1092200"/>
          <a:ext cx="8331200" cy="4365625"/>
        </p:xfrm>
        <a:graphic>
          <a:graphicData uri="http://schemas.openxmlformats.org/presentationml/2006/ole">
            <mc:AlternateContent xmlns:mc="http://schemas.openxmlformats.org/markup-compatibility/2006">
              <mc:Choice xmlns:v="urn:schemas-microsoft-com:vml" Requires="v">
                <p:oleObj spid="_x0000_s95239" name="Chart" r:id="rId5" imgW="8340051" imgH="4371211" progId="Excel.Chart.8">
                  <p:embed/>
                </p:oleObj>
              </mc:Choice>
              <mc:Fallback>
                <p:oleObj name="Chart" r:id="rId5" imgW="8340051" imgH="4371211" progId="Excel.Chart.8">
                  <p:embed/>
                  <p:pic>
                    <p:nvPicPr>
                      <p:cNvPr id="0" name="Chart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092200"/>
                        <a:ext cx="8331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304800"/>
            <a:ext cx="8229600" cy="685800"/>
          </a:xfrm>
        </p:spPr>
        <p:txBody>
          <a:bodyPr/>
          <a:lstStyle/>
          <a:p>
            <a:r>
              <a:rPr lang="en-US" altLang="en-US" sz="2800" smtClean="0">
                <a:ea typeface="ＭＳ Ｐゴシック" panose="020B0600070205080204" pitchFamily="34" charset="-128"/>
              </a:rPr>
              <a:t>Share with Earnings or Benefits by Sub-Group</a:t>
            </a:r>
          </a:p>
        </p:txBody>
      </p:sp>
      <p:grpSp>
        <p:nvGrpSpPr>
          <p:cNvPr id="97283" name="Group 1"/>
          <p:cNvGrpSpPr>
            <a:grpSpLocks/>
          </p:cNvGrpSpPr>
          <p:nvPr/>
        </p:nvGrpSpPr>
        <p:grpSpPr bwMode="auto">
          <a:xfrm>
            <a:off x="0" y="1828800"/>
            <a:ext cx="9169400" cy="2844800"/>
            <a:chOff x="25400" y="2082800"/>
            <a:chExt cx="9169400" cy="2844800"/>
          </a:xfrm>
        </p:grpSpPr>
        <p:graphicFrame>
          <p:nvGraphicFramePr>
            <p:cNvPr id="97287" name="Chart 10"/>
            <p:cNvGraphicFramePr>
              <a:graphicFrameLocks/>
            </p:cNvGraphicFramePr>
            <p:nvPr/>
          </p:nvGraphicFramePr>
          <p:xfrm>
            <a:off x="25400" y="2082800"/>
            <a:ext cx="4673600" cy="2844800"/>
          </p:xfrm>
          <a:graphic>
            <a:graphicData uri="http://schemas.openxmlformats.org/presentationml/2006/ole">
              <mc:AlternateContent xmlns:mc="http://schemas.openxmlformats.org/markup-compatibility/2006">
                <mc:Choice xmlns:v="urn:schemas-microsoft-com:vml" Requires="v">
                  <p:oleObj spid="_x0000_s97289" name="Chart" r:id="rId5" imgW="4676037" imgH="2853175" progId="Excel.Chart.8">
                    <p:embed/>
                  </p:oleObj>
                </mc:Choice>
                <mc:Fallback>
                  <p:oleObj name="Chart" r:id="rId5" imgW="4676037" imgH="2853175" progId="Excel.Chart.8">
                    <p:embed/>
                    <p:pic>
                      <p:nvPicPr>
                        <p:cNvPr id="0" name="Char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208280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8" name="Chart 12"/>
            <p:cNvGraphicFramePr>
              <a:graphicFrameLocks/>
            </p:cNvGraphicFramePr>
            <p:nvPr/>
          </p:nvGraphicFramePr>
          <p:xfrm>
            <a:off x="4521200" y="2082800"/>
            <a:ext cx="4673600" cy="2844800"/>
          </p:xfrm>
          <a:graphic>
            <a:graphicData uri="http://schemas.openxmlformats.org/presentationml/2006/ole">
              <mc:AlternateContent xmlns:mc="http://schemas.openxmlformats.org/markup-compatibility/2006">
                <mc:Choice xmlns:v="urn:schemas-microsoft-com:vml" Requires="v">
                  <p:oleObj spid="_x0000_s97290" name="Chart" r:id="rId8" imgW="4682134" imgH="2853175" progId="Excel.Chart.8">
                    <p:embed/>
                  </p:oleObj>
                </mc:Choice>
                <mc:Fallback>
                  <p:oleObj name="Chart" r:id="rId8" imgW="4682134" imgH="2853175" progId="Excel.Chart.8">
                    <p:embed/>
                    <p:pic>
                      <p:nvPicPr>
                        <p:cNvPr id="0" name="Chart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208280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 name="Slide Number Placeholder 2"/>
          <p:cNvSpPr>
            <a:spLocks noGrp="1"/>
          </p:cNvSpPr>
          <p:nvPr>
            <p:ph type="sldNum" sz="quarter" idx="12"/>
          </p:nvPr>
        </p:nvSpPr>
        <p:spPr/>
        <p:txBody>
          <a:bodyPr/>
          <a:lstStyle/>
          <a:p>
            <a:pPr>
              <a:defRPr/>
            </a:pPr>
            <a:fld id="{959F99B9-D1A1-4743-B224-DC9E6D2106AC}" type="slidenum">
              <a:rPr lang="en-US" altLang="en-US" smtClean="0"/>
              <a:pPr>
                <a:defRPr/>
              </a:pPr>
              <a:t>47</a:t>
            </a:fld>
            <a:endParaRPr lang="en-US" altLang="en-US" dirty="0"/>
          </a:p>
        </p:txBody>
      </p:sp>
      <p:sp>
        <p:nvSpPr>
          <p:cNvPr id="97285" name="Rectangle 21"/>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339725" y="5678488"/>
            <a:ext cx="822960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z="3200" smtClean="0">
                <a:ea typeface="ＭＳ Ｐゴシック" panose="020B0600070205080204" pitchFamily="34" charset="-128"/>
              </a:rPr>
              <a:t>Benefit Receipt by Sub-Group</a:t>
            </a:r>
          </a:p>
        </p:txBody>
      </p:sp>
      <p:graphicFrame>
        <p:nvGraphicFramePr>
          <p:cNvPr id="99331" name="Chart 5"/>
          <p:cNvGraphicFramePr>
            <a:graphicFrameLocks/>
          </p:cNvGraphicFramePr>
          <p:nvPr/>
        </p:nvGraphicFramePr>
        <p:xfrm>
          <a:off x="25400" y="928688"/>
          <a:ext cx="4673600" cy="2844800"/>
        </p:xfrm>
        <a:graphic>
          <a:graphicData uri="http://schemas.openxmlformats.org/presentationml/2006/ole">
            <mc:AlternateContent xmlns:mc="http://schemas.openxmlformats.org/markup-compatibility/2006">
              <mc:Choice xmlns:v="urn:schemas-microsoft-com:vml" Requires="v">
                <p:oleObj spid="_x0000_s99337" name="Chart" r:id="rId5" imgW="4676037" imgH="2853175" progId="Excel.Chart.8">
                  <p:embed/>
                </p:oleObj>
              </mc:Choice>
              <mc:Fallback>
                <p:oleObj name="Chart" r:id="rId5" imgW="4676037" imgH="2853175"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928688"/>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2" name="Chart 7"/>
          <p:cNvGraphicFramePr>
            <a:graphicFrameLocks/>
          </p:cNvGraphicFramePr>
          <p:nvPr/>
        </p:nvGraphicFramePr>
        <p:xfrm>
          <a:off x="4483100" y="973138"/>
          <a:ext cx="4673600" cy="2844800"/>
        </p:xfrm>
        <a:graphic>
          <a:graphicData uri="http://schemas.openxmlformats.org/presentationml/2006/ole">
            <mc:AlternateContent xmlns:mc="http://schemas.openxmlformats.org/markup-compatibility/2006">
              <mc:Choice xmlns:v="urn:schemas-microsoft-com:vml" Requires="v">
                <p:oleObj spid="_x0000_s99338" name="Chart" r:id="rId8" imgW="4682134" imgH="2853175" progId="Excel.Chart.8">
                  <p:embed/>
                </p:oleObj>
              </mc:Choice>
              <mc:Fallback>
                <p:oleObj name="Chart" r:id="rId8" imgW="4682134" imgH="2853175" progId="Excel.Chart.8">
                  <p:embed/>
                  <p:pic>
                    <p:nvPicPr>
                      <p:cNvPr id="0" name="Char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00" y="973138"/>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Chart 9"/>
          <p:cNvGraphicFramePr>
            <a:graphicFrameLocks/>
          </p:cNvGraphicFramePr>
          <p:nvPr/>
        </p:nvGraphicFramePr>
        <p:xfrm>
          <a:off x="254000" y="3622675"/>
          <a:ext cx="4673600" cy="2844800"/>
        </p:xfrm>
        <a:graphic>
          <a:graphicData uri="http://schemas.openxmlformats.org/presentationml/2006/ole">
            <mc:AlternateContent xmlns:mc="http://schemas.openxmlformats.org/markup-compatibility/2006">
              <mc:Choice xmlns:v="urn:schemas-microsoft-com:vml" Requires="v">
                <p:oleObj spid="_x0000_s99339" name="Chart" r:id="rId11" imgW="4682134" imgH="2853175" progId="Excel.Chart.8">
                  <p:embed/>
                </p:oleObj>
              </mc:Choice>
              <mc:Fallback>
                <p:oleObj name="Chart" r:id="rId11" imgW="4682134" imgH="2853175" progId="Excel.Chart.8">
                  <p:embed/>
                  <p:pic>
                    <p:nvPicPr>
                      <p:cNvPr id="0" name="Chart 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000" y="362267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Slide Number Placeholder 2"/>
          <p:cNvSpPr>
            <a:spLocks noGrp="1"/>
          </p:cNvSpPr>
          <p:nvPr>
            <p:ph type="sldNum" sz="quarter" idx="12"/>
          </p:nvPr>
        </p:nvSpPr>
        <p:spPr/>
        <p:txBody>
          <a:bodyPr/>
          <a:lstStyle/>
          <a:p>
            <a:pPr>
              <a:defRPr/>
            </a:pPr>
            <a:fld id="{089334B2-BAE2-4125-BC8D-5340D3D67709}" type="slidenum">
              <a:rPr lang="en-US" altLang="en-US" smtClean="0"/>
              <a:pPr>
                <a:defRPr/>
              </a:pPr>
              <a:t>48</a:t>
            </a:fld>
            <a:endParaRPr lang="en-US" altLang="en-US" dirty="0"/>
          </a:p>
        </p:txBody>
      </p:sp>
      <p:sp>
        <p:nvSpPr>
          <p:cNvPr id="99335" name="Rectangle 14"/>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10" name="TextBox 9"/>
          <p:cNvSpPr txBox="1"/>
          <p:nvPr/>
        </p:nvSpPr>
        <p:spPr>
          <a:xfrm>
            <a:off x="5249863" y="4419600"/>
            <a:ext cx="3140075" cy="1062038"/>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z="3200" smtClean="0">
                <a:ea typeface="ＭＳ Ｐゴシック" panose="020B0600070205080204" pitchFamily="34" charset="-128"/>
              </a:rPr>
              <a:t>Medicare and Medicaid by Sub-Group</a:t>
            </a:r>
          </a:p>
        </p:txBody>
      </p:sp>
      <p:grpSp>
        <p:nvGrpSpPr>
          <p:cNvPr id="101379" name="Group 1"/>
          <p:cNvGrpSpPr>
            <a:grpSpLocks/>
          </p:cNvGrpSpPr>
          <p:nvPr/>
        </p:nvGrpSpPr>
        <p:grpSpPr bwMode="auto">
          <a:xfrm>
            <a:off x="66675" y="1925638"/>
            <a:ext cx="9093200" cy="2844800"/>
            <a:chOff x="101600" y="1854200"/>
            <a:chExt cx="9093200" cy="2844800"/>
          </a:xfrm>
        </p:grpSpPr>
        <p:graphicFrame>
          <p:nvGraphicFramePr>
            <p:cNvPr id="101383" name="Chart 8"/>
            <p:cNvGraphicFramePr>
              <a:graphicFrameLocks/>
            </p:cNvGraphicFramePr>
            <p:nvPr/>
          </p:nvGraphicFramePr>
          <p:xfrm>
            <a:off x="101600" y="1854200"/>
            <a:ext cx="4673600" cy="2844800"/>
          </p:xfrm>
          <a:graphic>
            <a:graphicData uri="http://schemas.openxmlformats.org/presentationml/2006/ole">
              <mc:AlternateContent xmlns:mc="http://schemas.openxmlformats.org/markup-compatibility/2006">
                <mc:Choice xmlns:v="urn:schemas-microsoft-com:vml" Requires="v">
                  <p:oleObj spid="_x0000_s101385" name="Chart" r:id="rId5" imgW="4682134" imgH="2847079" progId="Excel.Chart.8">
                    <p:embed/>
                  </p:oleObj>
                </mc:Choice>
                <mc:Fallback>
                  <p:oleObj name="Chart" r:id="rId5" imgW="4682134" imgH="2847079"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85420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384" name="Chart 11"/>
            <p:cNvGraphicFramePr>
              <a:graphicFrameLocks/>
            </p:cNvGraphicFramePr>
            <p:nvPr/>
          </p:nvGraphicFramePr>
          <p:xfrm>
            <a:off x="4521200" y="1854200"/>
            <a:ext cx="4673600" cy="2844800"/>
          </p:xfrm>
          <a:graphic>
            <a:graphicData uri="http://schemas.openxmlformats.org/presentationml/2006/ole">
              <mc:AlternateContent xmlns:mc="http://schemas.openxmlformats.org/markup-compatibility/2006">
                <mc:Choice xmlns:v="urn:schemas-microsoft-com:vml" Requires="v">
                  <p:oleObj spid="_x0000_s101386" name="Chart" r:id="rId8" imgW="4682134" imgH="2847079" progId="Excel.Chart.8">
                    <p:embed/>
                  </p:oleObj>
                </mc:Choice>
                <mc:Fallback>
                  <p:oleObj name="Chart" r:id="rId8" imgW="4682134" imgH="2847079" progId="Excel.Chart.8">
                    <p:embed/>
                    <p:pic>
                      <p:nvPicPr>
                        <p:cNvPr id="0" name="Chart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185420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Slide Number Placeholder 2"/>
          <p:cNvSpPr>
            <a:spLocks noGrp="1"/>
          </p:cNvSpPr>
          <p:nvPr>
            <p:ph type="sldNum" sz="quarter" idx="12"/>
          </p:nvPr>
        </p:nvSpPr>
        <p:spPr/>
        <p:txBody>
          <a:bodyPr/>
          <a:lstStyle/>
          <a:p>
            <a:pPr>
              <a:defRPr/>
            </a:pPr>
            <a:fld id="{1EA5F80A-1464-47CF-8977-7819ABBC5504}" type="slidenum">
              <a:rPr lang="en-US" altLang="en-US" smtClean="0"/>
              <a:pPr>
                <a:defRPr/>
              </a:pPr>
              <a:t>49</a:t>
            </a:fld>
            <a:endParaRPr lang="en-US" altLang="en-US" dirty="0"/>
          </a:p>
        </p:txBody>
      </p:sp>
      <p:sp>
        <p:nvSpPr>
          <p:cNvPr id="101381" name="Rectangle 14"/>
          <p:cNvSpPr>
            <a:spLocks noChangeArrowheads="1"/>
          </p:cNvSpPr>
          <p:nvPr/>
        </p:nvSpPr>
        <p:spPr bwMode="auto">
          <a:xfrm>
            <a:off x="304800" y="6324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CBDRB-FY20-ERD002-007.</a:t>
            </a:r>
          </a:p>
        </p:txBody>
      </p:sp>
      <p:sp>
        <p:nvSpPr>
          <p:cNvPr id="9" name="TextBox 8"/>
          <p:cNvSpPr txBox="1"/>
          <p:nvPr/>
        </p:nvSpPr>
        <p:spPr>
          <a:xfrm>
            <a:off x="304800" y="5719763"/>
            <a:ext cx="8566150" cy="508000"/>
          </a:xfrm>
          <a:prstGeom prst="rect">
            <a:avLst/>
          </a:prstGeom>
          <a:noFill/>
        </p:spPr>
        <p:txBody>
          <a:bodyPr>
            <a:spAutoFit/>
          </a:bodyPr>
          <a:lstStyle/>
          <a:p>
            <a:pPr eaLnBrk="1" fontAlgn="ctr" hangingPunct="1">
              <a:spcBef>
                <a:spcPts val="0"/>
              </a:spcBef>
              <a:spcAft>
                <a:spcPts val="0"/>
              </a:spcAft>
              <a:defRPr/>
            </a:pPr>
            <a:r>
              <a:rPr lang="en-US" sz="900" b="1" dirty="0">
                <a:solidFill>
                  <a:srgbClr val="000000"/>
                </a:solidFill>
                <a:latin typeface="Times New Roman" panose="02020603050405020304" pitchFamily="18" charset="0"/>
                <a:ea typeface="+mn-ea"/>
              </a:rPr>
              <a:t>Sources: </a:t>
            </a:r>
            <a:r>
              <a:rPr lang="en-US" sz="900" dirty="0">
                <a:solidFill>
                  <a:srgbClr val="000000"/>
                </a:solidFill>
                <a:latin typeface="Times New Roman" panose="02020603050405020304" pitchFamily="18" charset="0"/>
              </a:rPr>
              <a:t>2010 Decennial Census, 2019 </a:t>
            </a:r>
            <a:r>
              <a:rPr lang="en-US" sz="900" dirty="0" err="1">
                <a:solidFill>
                  <a:srgbClr val="000000"/>
                </a:solidFill>
                <a:latin typeface="Times New Roman" panose="02020603050405020304" pitchFamily="18" charset="0"/>
              </a:rPr>
              <a:t>Numident</a:t>
            </a:r>
            <a:r>
              <a:rPr lang="en-US" sz="900" dirty="0">
                <a:solidFill>
                  <a:srgbClr val="000000"/>
                </a:solidFill>
                <a:latin typeface="Times New Roman" panose="02020603050405020304" pitchFamily="18" charset="0"/>
              </a:rPr>
              <a:t>, 2003-2016 IRS 1040 Datasets, 2006-2016 W2 Datasets, 2006-2016 IRS 1099R Datasets, 2004-2016 HUD PIC &amp; TRACS, 2007-2014 Administrative VA Dataset, 2006-2014 Medicare Datasets, 2007-2015 Medicaid dataset, SNAP datasets for Illinois (2009-2016), Indiana (2004-2016), New York (2007-2016), New Jersey (2007-2016), and Tennessee (2004-2016).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52400" y="914400"/>
            <a:ext cx="8991600" cy="5410200"/>
          </a:xfrm>
        </p:spPr>
        <p:txBody>
          <a:bodyPr/>
          <a:lstStyle/>
          <a:p>
            <a:r>
              <a:rPr lang="en-US" altLang="en-US" sz="2400" smtClean="0">
                <a:ea typeface="ＭＳ Ｐゴシック" panose="020B0600070205080204" pitchFamily="34" charset="-128"/>
              </a:rPr>
              <a:t>People experiencing homelessness are difficult to survey</a:t>
            </a:r>
          </a:p>
          <a:p>
            <a:pPr lvl="1"/>
            <a:r>
              <a:rPr lang="en-US" altLang="en-US" sz="1800" smtClean="0">
                <a:ea typeface="ＭＳ Ｐゴシック" panose="020B0600070205080204" pitchFamily="34" charset="-128"/>
              </a:rPr>
              <a:t>Reasons include mobility, lack of a permanent residence, tenuous attachment to living quarters, not wanting to be found, pretending to be housed (Glasser, Hirsch, and Chan 2014) or cognitive challenges </a:t>
            </a:r>
          </a:p>
          <a:p>
            <a:pPr lvl="1"/>
            <a:r>
              <a:rPr lang="en-US" altLang="en-US" sz="1800" smtClean="0">
                <a:ea typeface="ＭＳ Ｐゴシック" panose="020B0600070205080204" pitchFamily="34" charset="-128"/>
              </a:rPr>
              <a:t>Raises questions about the representativeness and comprehensiveness of any data source</a:t>
            </a:r>
          </a:p>
          <a:p>
            <a:r>
              <a:rPr lang="en-US" altLang="en-US" sz="2400" smtClean="0">
                <a:ea typeface="ＭＳ Ｐゴシック" panose="020B0600070205080204" pitchFamily="34" charset="-128"/>
              </a:rPr>
              <a:t>There are many different definitions of homelessness</a:t>
            </a:r>
          </a:p>
          <a:p>
            <a:pPr lvl="1"/>
            <a:r>
              <a:rPr lang="en-US" altLang="en-US" sz="1800" smtClean="0">
                <a:ea typeface="ＭＳ Ｐゴシック" panose="020B0600070205080204" pitchFamily="34" charset="-128"/>
              </a:rPr>
              <a:t>We focus on individuals residing in emergency or transitional shelters (“sheltered homeless”) and those whose primary nighttime residence is a public or private place not meant for human habitation (“unsheltered homeless”)</a:t>
            </a:r>
          </a:p>
          <a:p>
            <a:pPr lvl="1"/>
            <a:r>
              <a:rPr lang="en-US" altLang="en-US" sz="1800" smtClean="0">
                <a:ea typeface="ＭＳ Ｐゴシック" panose="020B0600070205080204" pitchFamily="34" charset="-128"/>
              </a:rPr>
              <a:t>Literature is also concerned with precariously housed and “doubled up”; more complicated to do with current data, for future work (Lee, Tyler, and Wright 2010)</a:t>
            </a:r>
          </a:p>
        </p:txBody>
      </p:sp>
      <p:sp>
        <p:nvSpPr>
          <p:cNvPr id="3" name="Slide Number Placeholder 2"/>
          <p:cNvSpPr>
            <a:spLocks noGrp="1"/>
          </p:cNvSpPr>
          <p:nvPr>
            <p:ph type="sldNum" sz="quarter" idx="12"/>
          </p:nvPr>
        </p:nvSpPr>
        <p:spPr/>
        <p:txBody>
          <a:bodyPr/>
          <a:lstStyle/>
          <a:p>
            <a:pPr>
              <a:defRPr/>
            </a:pPr>
            <a:fld id="{6A0547B6-EF42-4451-9D95-F9D329D47BBE}" type="slidenum">
              <a:rPr lang="en-US" altLang="en-US" smtClean="0"/>
              <a:pPr>
                <a:defRPr/>
              </a:pPr>
              <a:t>5</a:t>
            </a:fld>
            <a:endParaRPr lang="en-US" altLang="en-US" dirty="0"/>
          </a:p>
        </p:txBody>
      </p:sp>
      <p:sp>
        <p:nvSpPr>
          <p:cNvPr id="13316" name="Title 1"/>
          <p:cNvSpPr txBox="1">
            <a:spLocks/>
          </p:cNvSpPr>
          <p:nvPr/>
        </p:nvSpPr>
        <p:spPr bwMode="auto">
          <a:xfrm>
            <a:off x="236538"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600">
                <a:solidFill>
                  <a:schemeClr val="tx2"/>
                </a:solidFill>
              </a:rPr>
              <a:t>Challenges to studying homelessness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152400"/>
            <a:ext cx="9144000" cy="838200"/>
          </a:xfrm>
        </p:spPr>
        <p:txBody>
          <a:bodyPr/>
          <a:lstStyle/>
          <a:p>
            <a:r>
              <a:rPr lang="en-US" altLang="en-US" sz="3600" smtClean="0">
                <a:ea typeface="ＭＳ Ｐゴシック" panose="020B0600070205080204" pitchFamily="34" charset="-128"/>
              </a:rPr>
              <a:t> Overall Impressions of Results </a:t>
            </a:r>
          </a:p>
        </p:txBody>
      </p:sp>
      <p:sp>
        <p:nvSpPr>
          <p:cNvPr id="95235" name="Content Placeholder 2"/>
          <p:cNvSpPr>
            <a:spLocks noGrp="1"/>
          </p:cNvSpPr>
          <p:nvPr>
            <p:ph idx="1"/>
          </p:nvPr>
        </p:nvSpPr>
        <p:spPr/>
        <p:txBody>
          <a:bodyPr/>
          <a:lstStyle/>
          <a:p>
            <a:pPr>
              <a:defRPr/>
            </a:pPr>
            <a:r>
              <a:rPr lang="en-US" altLang="en-US" sz="2400" dirty="0" smtClean="0">
                <a:ea typeface="ＭＳ Ｐゴシック" panose="020B0600070205080204" pitchFamily="34" charset="-128"/>
              </a:rPr>
              <a:t>Moderate rates of geographic mobility</a:t>
            </a:r>
          </a:p>
          <a:p>
            <a:pPr>
              <a:defRPr/>
            </a:pPr>
            <a:r>
              <a:rPr lang="en-US" altLang="en-US" sz="2400" dirty="0" smtClean="0">
                <a:ea typeface="ＭＳ Ｐゴシック" panose="020B0600070205080204" pitchFamily="34" charset="-128"/>
              </a:rPr>
              <a:t>High rates of cognitive and moderate rates of physical limitations</a:t>
            </a:r>
          </a:p>
          <a:p>
            <a:pPr>
              <a:defRPr/>
            </a:pPr>
            <a:r>
              <a:rPr lang="en-US" altLang="en-US" sz="2400" dirty="0" smtClean="0">
                <a:ea typeface="ＭＳ Ｐゴシック" panose="020B0600070205080204" pitchFamily="34" charset="-128"/>
              </a:rPr>
              <a:t>Administrative data indicates that the homeless are among the most materially deprived Americans</a:t>
            </a:r>
          </a:p>
          <a:p>
            <a:pPr>
              <a:defRPr/>
            </a:pPr>
            <a:r>
              <a:rPr lang="en-US" altLang="en-US" sz="2400" dirty="0" smtClean="0">
                <a:ea typeface="ＭＳ Ｐゴシック" panose="020B0600070205080204" pitchFamily="34" charset="-128"/>
              </a:rPr>
              <a:t>Lack of employment and reliance on safety net persistent</a:t>
            </a:r>
          </a:p>
          <a:p>
            <a:pPr>
              <a:defRPr/>
            </a:pPr>
            <a:r>
              <a:rPr lang="en-US" altLang="en-US" sz="2400" dirty="0" smtClean="0">
                <a:ea typeface="ＭＳ Ｐゴシック" panose="020B0600070205080204" pitchFamily="34" charset="-128"/>
              </a:rPr>
              <a:t>Homeless </a:t>
            </a:r>
            <a:r>
              <a:rPr lang="en-US" altLang="en-US" sz="2400" dirty="0">
                <a:ea typeface="ＭＳ Ｐゴシック" panose="020B0600070205080204" pitchFamily="34" charset="-128"/>
              </a:rPr>
              <a:t>almost all reached by some safety net program</a:t>
            </a:r>
          </a:p>
          <a:p>
            <a:pPr marL="0" indent="0">
              <a:buFont typeface="Wingdings" panose="05000000000000000000" pitchFamily="2" charset="2"/>
              <a:buNone/>
              <a:defRPr/>
            </a:pPr>
            <a:endParaRPr lang="en-US" altLang="en-US" sz="2400" dirty="0" smtClean="0">
              <a:ea typeface="ＭＳ Ｐゴシック" panose="020B0600070205080204" pitchFamily="34" charset="-128"/>
            </a:endParaRPr>
          </a:p>
        </p:txBody>
      </p:sp>
      <p:sp>
        <p:nvSpPr>
          <p:cNvPr id="6" name="Slide Number Placeholder 2"/>
          <p:cNvSpPr>
            <a:spLocks noGrp="1"/>
          </p:cNvSpPr>
          <p:nvPr>
            <p:ph type="sldNum" sz="quarter" idx="12"/>
          </p:nvPr>
        </p:nvSpPr>
        <p:spPr/>
        <p:txBody>
          <a:bodyPr/>
          <a:lstStyle/>
          <a:p>
            <a:pPr>
              <a:defRPr/>
            </a:pPr>
            <a:fld id="{CF16DD15-FBAE-46A0-B3C1-2ED1FB0345DF}" type="slidenum">
              <a:rPr lang="en-US" altLang="en-US" smtClean="0"/>
              <a:pPr>
                <a:defRPr/>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81000" y="152400"/>
            <a:ext cx="8763000" cy="838200"/>
          </a:xfrm>
        </p:spPr>
        <p:txBody>
          <a:bodyPr/>
          <a:lstStyle/>
          <a:p>
            <a:r>
              <a:rPr lang="en-US" altLang="en-US" sz="3200" smtClean="0">
                <a:ea typeface="ＭＳ Ｐゴシック" panose="020B0600070205080204" pitchFamily="34" charset="-128"/>
              </a:rPr>
              <a:t>Comparison to Previous Literature</a:t>
            </a:r>
          </a:p>
        </p:txBody>
      </p:sp>
      <p:sp>
        <p:nvSpPr>
          <p:cNvPr id="105475" name="Content Placeholder 2"/>
          <p:cNvSpPr>
            <a:spLocks noGrp="1"/>
          </p:cNvSpPr>
          <p:nvPr>
            <p:ph idx="1"/>
          </p:nvPr>
        </p:nvSpPr>
        <p:spPr/>
        <p:txBody>
          <a:bodyPr/>
          <a:lstStyle/>
          <a:p>
            <a:r>
              <a:rPr lang="en-US" altLang="en-US" sz="2400" smtClean="0">
                <a:ea typeface="ＭＳ Ｐゴシック" panose="020B0600070205080204" pitchFamily="34" charset="-128"/>
              </a:rPr>
              <a:t>Where we agree with previous literature</a:t>
            </a:r>
          </a:p>
          <a:p>
            <a:pPr lvl="1"/>
            <a:r>
              <a:rPr lang="en-US" altLang="en-US" sz="2000" smtClean="0">
                <a:ea typeface="ＭＳ Ｐゴシック" panose="020B0600070205080204" pitchFamily="34" charset="-128"/>
              </a:rPr>
              <a:t>Blacks</a:t>
            </a:r>
          </a:p>
          <a:p>
            <a:pPr lvl="2"/>
            <a:r>
              <a:rPr lang="en-US" altLang="en-US" sz="1600" smtClean="0">
                <a:ea typeface="ＭＳ Ｐゴシック" panose="020B0600070205080204" pitchFamily="34" charset="-128"/>
              </a:rPr>
              <a:t>We find 40.6% of sheltered homeless are black, compared to 30.7% of the poor comparison group and 12.8% of the general population</a:t>
            </a:r>
          </a:p>
          <a:p>
            <a:pPr lvl="1"/>
            <a:r>
              <a:rPr lang="en-US" altLang="en-US" sz="2000" smtClean="0">
                <a:ea typeface="ＭＳ Ｐゴシック" panose="020B0600070205080204" pitchFamily="34" charset="-128"/>
              </a:rPr>
              <a:t>Most single homeless adults are male</a:t>
            </a:r>
          </a:p>
          <a:p>
            <a:pPr lvl="2"/>
            <a:r>
              <a:rPr lang="en-US" altLang="en-US" sz="1600" smtClean="0">
                <a:ea typeface="ＭＳ Ｐゴシック" panose="020B0600070205080204" pitchFamily="34" charset="-128"/>
              </a:rPr>
              <a:t>62.1% in the 2010 ACS</a:t>
            </a:r>
          </a:p>
          <a:p>
            <a:pPr lvl="1"/>
            <a:r>
              <a:rPr lang="en-US" altLang="en-US" sz="2000" smtClean="0">
                <a:ea typeface="ＭＳ Ｐゴシック" panose="020B0600070205080204" pitchFamily="34" charset="-128"/>
              </a:rPr>
              <a:t>Veterans</a:t>
            </a:r>
          </a:p>
          <a:p>
            <a:pPr lvl="2"/>
            <a:r>
              <a:rPr lang="en-US" altLang="en-US" sz="1600" smtClean="0">
                <a:ea typeface="ＭＳ Ｐゴシック" panose="020B0600070205080204" pitchFamily="34" charset="-128"/>
              </a:rPr>
              <a:t>14.2% of sheltered homeless were veterans in the 2010 ACS, compared to 3.64% of the poor comparison group and 12.8% of the general population</a:t>
            </a:r>
          </a:p>
          <a:p>
            <a:pPr lvl="1"/>
            <a:r>
              <a:rPr lang="en-US" altLang="en-US" sz="2000" smtClean="0">
                <a:ea typeface="ＭＳ Ｐゴシック" panose="020B0600070205080204" pitchFamily="34" charset="-128"/>
              </a:rPr>
              <a:t>Hispanics  </a:t>
            </a:r>
          </a:p>
          <a:p>
            <a:pPr lvl="2"/>
            <a:r>
              <a:rPr lang="en-US" altLang="en-US" sz="1600" smtClean="0">
                <a:ea typeface="ＭＳ Ｐゴシック" panose="020B0600070205080204" pitchFamily="34" charset="-128"/>
              </a:rPr>
              <a:t>17% Hispanic, compared to 25% for the poor</a:t>
            </a:r>
          </a:p>
        </p:txBody>
      </p:sp>
      <p:sp>
        <p:nvSpPr>
          <p:cNvPr id="6" name="Slide Number Placeholder 2"/>
          <p:cNvSpPr>
            <a:spLocks noGrp="1"/>
          </p:cNvSpPr>
          <p:nvPr>
            <p:ph type="sldNum" sz="quarter" idx="12"/>
          </p:nvPr>
        </p:nvSpPr>
        <p:spPr/>
        <p:txBody>
          <a:bodyPr/>
          <a:lstStyle/>
          <a:p>
            <a:pPr>
              <a:defRPr/>
            </a:pPr>
            <a:fld id="{C779CD7E-A4AA-4755-A1A6-5A34BE5E07D2}" type="slidenum">
              <a:rPr lang="en-US" altLang="en-US" smtClean="0"/>
              <a:pPr>
                <a:defRPr/>
              </a:pPr>
              <a:t>51</a:t>
            </a:fld>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81000" y="152400"/>
            <a:ext cx="8763000" cy="838200"/>
          </a:xfrm>
        </p:spPr>
        <p:txBody>
          <a:bodyPr/>
          <a:lstStyle/>
          <a:p>
            <a:r>
              <a:rPr lang="en-US" altLang="en-US" sz="3200" smtClean="0">
                <a:ea typeface="ＭＳ Ｐゴシック" panose="020B0600070205080204" pitchFamily="34" charset="-128"/>
              </a:rPr>
              <a:t>Comparison to Previous Literature</a:t>
            </a:r>
          </a:p>
        </p:txBody>
      </p:sp>
      <p:sp>
        <p:nvSpPr>
          <p:cNvPr id="107523" name="Content Placeholder 2"/>
          <p:cNvSpPr>
            <a:spLocks noGrp="1"/>
          </p:cNvSpPr>
          <p:nvPr>
            <p:ph idx="1"/>
          </p:nvPr>
        </p:nvSpPr>
        <p:spPr/>
        <p:txBody>
          <a:bodyPr/>
          <a:lstStyle/>
          <a:p>
            <a:r>
              <a:rPr lang="en-US" altLang="en-US" sz="2400" smtClean="0">
                <a:ea typeface="ＭＳ Ｐゴシック" panose="020B0600070205080204" pitchFamily="34" charset="-128"/>
              </a:rPr>
              <a:t>Where we disagree</a:t>
            </a:r>
          </a:p>
          <a:p>
            <a:pPr lvl="1"/>
            <a:r>
              <a:rPr lang="en-US" altLang="en-US" sz="2000" smtClean="0">
                <a:ea typeface="ＭＳ Ｐゴシック" panose="020B0600070205080204" pitchFamily="34" charset="-128"/>
              </a:rPr>
              <a:t>Administrative data v. SNAP receipt self-reported in survey</a:t>
            </a:r>
          </a:p>
          <a:p>
            <a:pPr lvl="2"/>
            <a:r>
              <a:rPr lang="en-US" altLang="en-US" sz="1600" smtClean="0">
                <a:ea typeface="ＭＳ Ｐゴシック" panose="020B0600070205080204" pitchFamily="34" charset="-128"/>
              </a:rPr>
              <a:t>80% of sheltered homeless received SNAP, as opposed to 60% in ACS</a:t>
            </a:r>
          </a:p>
          <a:p>
            <a:pPr lvl="1"/>
            <a:r>
              <a:rPr lang="en-US" altLang="en-US" sz="2000" smtClean="0">
                <a:ea typeface="ＭＳ Ｐゴシック" panose="020B0600070205080204" pitchFamily="34" charset="-128"/>
              </a:rPr>
              <a:t>Employment among shelter homeless compared to what  previously thought</a:t>
            </a:r>
          </a:p>
          <a:p>
            <a:pPr lvl="2"/>
            <a:r>
              <a:rPr lang="en-US" altLang="en-US" sz="1600" smtClean="0">
                <a:ea typeface="ＭＳ Ｐゴシック" panose="020B0600070205080204" pitchFamily="34" charset="-128"/>
              </a:rPr>
              <a:t>Administrative data indicates 55% for sheltered homeless, as opposed to 40-45% in previous literature</a:t>
            </a:r>
          </a:p>
          <a:p>
            <a:r>
              <a:rPr lang="en-US" altLang="en-US" sz="2400" smtClean="0">
                <a:ea typeface="ＭＳ Ｐゴシック" panose="020B0600070205080204" pitchFamily="34" charset="-128"/>
              </a:rPr>
              <a:t>Where we bring new evidence</a:t>
            </a:r>
          </a:p>
          <a:p>
            <a:pPr lvl="1"/>
            <a:r>
              <a:rPr lang="en-US" altLang="en-US" sz="2000" smtClean="0">
                <a:ea typeface="ＭＳ Ｐゴシック" panose="020B0600070205080204" pitchFamily="34" charset="-128"/>
              </a:rPr>
              <a:t>Sheltered homeless v. unsheltered in enrollment in safety net programs and income</a:t>
            </a:r>
          </a:p>
          <a:p>
            <a:pPr lvl="1"/>
            <a:r>
              <a:rPr lang="en-US" altLang="en-US" sz="2000" smtClean="0">
                <a:ea typeface="ＭＳ Ｐゴシック" panose="020B0600070205080204" pitchFamily="34" charset="-128"/>
              </a:rPr>
              <a:t>Female and African-American incomes </a:t>
            </a:r>
            <a:endParaRPr lang="en-US" altLang="en-US" sz="1600" smtClean="0">
              <a:ea typeface="ＭＳ Ｐゴシック" panose="020B0600070205080204" pitchFamily="34" charset="-128"/>
            </a:endParaRPr>
          </a:p>
        </p:txBody>
      </p:sp>
      <p:sp>
        <p:nvSpPr>
          <p:cNvPr id="6" name="Slide Number Placeholder 2"/>
          <p:cNvSpPr>
            <a:spLocks noGrp="1"/>
          </p:cNvSpPr>
          <p:nvPr>
            <p:ph type="sldNum" sz="quarter" idx="12"/>
          </p:nvPr>
        </p:nvSpPr>
        <p:spPr/>
        <p:txBody>
          <a:bodyPr/>
          <a:lstStyle/>
          <a:p>
            <a:pPr>
              <a:defRPr/>
            </a:pPr>
            <a:fld id="{F196F07A-1202-4ED0-8C14-C0C2D7989E02}" type="slidenum">
              <a:rPr lang="en-US" altLang="en-US" smtClean="0"/>
              <a:pPr>
                <a:defRPr/>
              </a:pPr>
              <a:t>52</a:t>
            </a:fld>
            <a:endParaRPr lang="en-US"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ea typeface="ＭＳ Ｐゴシック" panose="020B0600070205080204" pitchFamily="34" charset="-128"/>
              </a:rPr>
              <a:t>Implications for Poverty Statistics</a:t>
            </a:r>
          </a:p>
        </p:txBody>
      </p:sp>
      <p:sp>
        <p:nvSpPr>
          <p:cNvPr id="109571" name="Content Placeholder 2"/>
          <p:cNvSpPr>
            <a:spLocks noGrp="1"/>
          </p:cNvSpPr>
          <p:nvPr>
            <p:ph idx="1"/>
          </p:nvPr>
        </p:nvSpPr>
        <p:spPr/>
        <p:txBody>
          <a:bodyPr/>
          <a:lstStyle/>
          <a:p>
            <a:r>
              <a:rPr lang="en-US" altLang="en-US" sz="2400" smtClean="0">
                <a:ea typeface="ＭＳ Ｐゴシック" panose="020B0600070205080204" pitchFamily="34" charset="-128"/>
              </a:rPr>
              <a:t>The homeless population is very small relative to the broader population in poverty</a:t>
            </a:r>
          </a:p>
          <a:p>
            <a:pPr lvl="1"/>
            <a:r>
              <a:rPr lang="en-US" altLang="en-US" sz="2000" smtClean="0">
                <a:ea typeface="ＭＳ Ｐゴシック" panose="020B0600070205080204" pitchFamily="34" charset="-128"/>
              </a:rPr>
              <a:t>Including the ACS sheltered homeless in official statistics would increase the poverty rate by between 0.05 and 0.10 percentage points on a base of about 15 percent (15.1 in the 2010 CPS)</a:t>
            </a:r>
          </a:p>
          <a:p>
            <a:pPr lvl="1"/>
            <a:r>
              <a:rPr lang="en-US" altLang="en-US" sz="2000" smtClean="0">
                <a:ea typeface="ＭＳ Ｐゴシック" panose="020B0600070205080204" pitchFamily="34" charset="-128"/>
              </a:rPr>
              <a:t>If we assume all those in the PIT count were poor (sheltered and unsheltered), we would add to poverty between 0.15 and 0.20 percentage points</a:t>
            </a:r>
          </a:p>
          <a:p>
            <a:r>
              <a:rPr lang="en-US" altLang="en-US" sz="2400" smtClean="0">
                <a:ea typeface="ＭＳ Ｐゴシック" panose="020B0600070205080204" pitchFamily="34" charset="-128"/>
              </a:rPr>
              <a:t>Effect on poverty statistics in certain geographic areas or for certain sub-groups (e.g. veterans, people with disabilities) may be more pronounced - a topic we will explore in future work</a:t>
            </a:r>
          </a:p>
          <a:p>
            <a:r>
              <a:rPr lang="en-US" altLang="en-US" sz="2400" smtClean="0">
                <a:ea typeface="ＭＳ Ｐゴシック" panose="020B0600070205080204" pitchFamily="34" charset="-128"/>
              </a:rPr>
              <a:t>Important to look at homeless population separately to understand the deprivation they face</a:t>
            </a:r>
          </a:p>
        </p:txBody>
      </p:sp>
      <p:sp>
        <p:nvSpPr>
          <p:cNvPr id="4" name="Slide Number Placeholder 3"/>
          <p:cNvSpPr>
            <a:spLocks noGrp="1"/>
          </p:cNvSpPr>
          <p:nvPr>
            <p:ph type="sldNum" sz="quarter" idx="12"/>
          </p:nvPr>
        </p:nvSpPr>
        <p:spPr/>
        <p:txBody>
          <a:bodyPr/>
          <a:lstStyle/>
          <a:p>
            <a:pPr>
              <a:defRPr/>
            </a:pPr>
            <a:fld id="{4C04A87D-23F5-4B30-871D-A177DFA1648A}" type="slidenum">
              <a:rPr lang="en-US" altLang="en-US" smtClean="0"/>
              <a:pPr>
                <a:defRPr/>
              </a:pPr>
              <a:t>53</a:t>
            </a:fld>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Future Research</a:t>
            </a:r>
            <a:endParaRPr lang="en-US" altLang="en-US" smtClean="0">
              <a:ea typeface="ＭＳ Ｐゴシック" panose="020B0600070205080204" pitchFamily="34" charset="-128"/>
            </a:endParaRPr>
          </a:p>
        </p:txBody>
      </p:sp>
      <p:sp>
        <p:nvSpPr>
          <p:cNvPr id="110595" name="Rectangle 3"/>
          <p:cNvSpPr>
            <a:spLocks noGrp="1" noChangeArrowheads="1"/>
          </p:cNvSpPr>
          <p:nvPr>
            <p:ph type="body" idx="1"/>
          </p:nvPr>
        </p:nvSpPr>
        <p:spPr>
          <a:xfrm>
            <a:off x="152400" y="990600"/>
            <a:ext cx="8763000" cy="4965700"/>
          </a:xfrm>
        </p:spPr>
        <p:txBody>
          <a:bodyPr/>
          <a:lstStyle/>
          <a:p>
            <a:pPr eaLnBrk="1" hangingPunct="1">
              <a:lnSpc>
                <a:spcPct val="90000"/>
              </a:lnSpc>
            </a:pPr>
            <a:r>
              <a:rPr lang="en-US" altLang="en-US" sz="2400" smtClean="0">
                <a:solidFill>
                  <a:srgbClr val="000000"/>
                </a:solidFill>
                <a:ea typeface="ＭＳ Ｐゴシック" panose="020B0600070205080204" pitchFamily="34" charset="-128"/>
              </a:rPr>
              <a:t>Transitions in and out of Homelessness</a:t>
            </a:r>
          </a:p>
          <a:p>
            <a:pPr lvl="1" eaLnBrk="1" hangingPunct="1">
              <a:lnSpc>
                <a:spcPct val="90000"/>
              </a:lnSpc>
            </a:pPr>
            <a:r>
              <a:rPr lang="en-US" altLang="en-US" sz="2000" smtClean="0">
                <a:solidFill>
                  <a:srgbClr val="000000"/>
                </a:solidFill>
                <a:ea typeface="ＭＳ Ｐゴシック" panose="020B0600070205080204" pitchFamily="34" charset="-128"/>
              </a:rPr>
              <a:t>Length of homelessness and dynamics of housing status for the population</a:t>
            </a:r>
          </a:p>
          <a:p>
            <a:pPr lvl="1" eaLnBrk="1" hangingPunct="1">
              <a:lnSpc>
                <a:spcPct val="90000"/>
              </a:lnSpc>
            </a:pPr>
            <a:r>
              <a:rPr lang="en-US" altLang="en-US" sz="2000" smtClean="0">
                <a:solidFill>
                  <a:srgbClr val="000000"/>
                </a:solidFill>
                <a:ea typeface="ＭＳ Ｐゴシック" panose="020B0600070205080204" pitchFamily="34" charset="-128"/>
              </a:rPr>
              <a:t>Demographic and economic factors associated with entry to and exit from homelessness</a:t>
            </a:r>
            <a:r>
              <a:rPr lang="en-US" altLang="en-US" sz="1600" smtClean="0">
                <a:solidFill>
                  <a:srgbClr val="000000"/>
                </a:solidFill>
                <a:ea typeface="ＭＳ Ｐゴシック" panose="020B0600070205080204" pitchFamily="34" charset="-128"/>
              </a:rPr>
              <a:t> </a:t>
            </a:r>
            <a:endParaRPr lang="en-US" altLang="en-US" sz="2400" smtClean="0">
              <a:solidFill>
                <a:srgbClr val="000000"/>
              </a:solidFill>
              <a:ea typeface="ＭＳ Ｐゴシック" panose="020B0600070205080204" pitchFamily="34" charset="-128"/>
            </a:endParaRPr>
          </a:p>
          <a:p>
            <a:pPr eaLnBrk="1" hangingPunct="1">
              <a:lnSpc>
                <a:spcPct val="90000"/>
              </a:lnSpc>
            </a:pPr>
            <a:r>
              <a:rPr lang="en-US" altLang="en-US" sz="2400" smtClean="0">
                <a:solidFill>
                  <a:srgbClr val="000000"/>
                </a:solidFill>
                <a:ea typeface="ＭＳ Ｐゴシック" panose="020B0600070205080204" pitchFamily="34" charset="-128"/>
              </a:rPr>
              <a:t>Migration and Geographic Dispersion</a:t>
            </a:r>
          </a:p>
          <a:p>
            <a:pPr lvl="1" eaLnBrk="1" hangingPunct="1">
              <a:lnSpc>
                <a:spcPct val="90000"/>
              </a:lnSpc>
            </a:pPr>
            <a:r>
              <a:rPr lang="en-US" altLang="en-US" sz="2000" smtClean="0">
                <a:solidFill>
                  <a:srgbClr val="000000"/>
                </a:solidFill>
                <a:ea typeface="ＭＳ Ｐゴシック" panose="020B0600070205080204" pitchFamily="34" charset="-128"/>
              </a:rPr>
              <a:t>Determinants of the geographic distribution of homelessness</a:t>
            </a:r>
          </a:p>
          <a:p>
            <a:pPr lvl="1" eaLnBrk="1" hangingPunct="1">
              <a:lnSpc>
                <a:spcPct val="90000"/>
              </a:lnSpc>
            </a:pPr>
            <a:r>
              <a:rPr lang="en-US" altLang="en-US" sz="2000" smtClean="0">
                <a:solidFill>
                  <a:srgbClr val="000000"/>
                </a:solidFill>
                <a:ea typeface="ＭＳ Ｐゴシック" panose="020B0600070205080204" pitchFamily="34" charset="-128"/>
              </a:rPr>
              <a:t>Degree of mobility of people experiencing homelessness</a:t>
            </a:r>
            <a:endParaRPr lang="en-US" altLang="en-US" sz="2400" smtClean="0">
              <a:solidFill>
                <a:srgbClr val="000000"/>
              </a:solidFill>
              <a:ea typeface="ＭＳ Ｐゴシック" panose="020B0600070205080204" pitchFamily="34" charset="-128"/>
            </a:endParaRPr>
          </a:p>
          <a:p>
            <a:pPr eaLnBrk="1" hangingPunct="1">
              <a:lnSpc>
                <a:spcPct val="90000"/>
              </a:lnSpc>
            </a:pPr>
            <a:r>
              <a:rPr lang="en-US" altLang="en-US" sz="2400" smtClean="0">
                <a:solidFill>
                  <a:srgbClr val="000000"/>
                </a:solidFill>
                <a:ea typeface="ＭＳ Ｐゴシック" panose="020B0600070205080204" pitchFamily="34" charset="-128"/>
              </a:rPr>
              <a:t>Mortality</a:t>
            </a:r>
          </a:p>
          <a:p>
            <a:pPr lvl="1" eaLnBrk="1" hangingPunct="1">
              <a:lnSpc>
                <a:spcPct val="90000"/>
              </a:lnSpc>
            </a:pPr>
            <a:r>
              <a:rPr lang="en-US" altLang="en-US" sz="2000" smtClean="0">
                <a:solidFill>
                  <a:srgbClr val="000000"/>
                </a:solidFill>
                <a:ea typeface="ＭＳ Ｐゴシック" panose="020B0600070205080204" pitchFamily="34" charset="-128"/>
              </a:rPr>
              <a:t>Mortality differences between the sheltered homeless, unsheltered homeless, and non-homeless</a:t>
            </a:r>
          </a:p>
          <a:p>
            <a:pPr eaLnBrk="1" hangingPunct="1">
              <a:lnSpc>
                <a:spcPct val="90000"/>
              </a:lnSpc>
            </a:pPr>
            <a:r>
              <a:rPr lang="en-US" altLang="en-US" sz="2400" smtClean="0">
                <a:solidFill>
                  <a:srgbClr val="000000"/>
                </a:solidFill>
                <a:ea typeface="ＭＳ Ｐゴシック" panose="020B0600070205080204" pitchFamily="34" charset="-128"/>
              </a:rPr>
              <a:t>Research into “doubled up” and other precariously housed</a:t>
            </a:r>
          </a:p>
        </p:txBody>
      </p:sp>
      <p:sp>
        <p:nvSpPr>
          <p:cNvPr id="3" name="Slide Number Placeholder 2"/>
          <p:cNvSpPr>
            <a:spLocks noGrp="1"/>
          </p:cNvSpPr>
          <p:nvPr>
            <p:ph type="sldNum" sz="quarter" idx="12"/>
          </p:nvPr>
        </p:nvSpPr>
        <p:spPr/>
        <p:txBody>
          <a:bodyPr/>
          <a:lstStyle/>
          <a:p>
            <a:pPr>
              <a:defRPr/>
            </a:pPr>
            <a:fld id="{F45CE992-1793-4FCC-BD4D-0FABE7BD47A2}" type="slidenum">
              <a:rPr lang="en-US" altLang="en-US" smtClean="0"/>
              <a:pPr>
                <a:defRPr/>
              </a:pPr>
              <a:t>54</a:t>
            </a:fld>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Work Cited</a:t>
            </a:r>
            <a:endParaRPr lang="en-US" altLang="en-US" smtClean="0">
              <a:ea typeface="ＭＳ Ｐゴシック" panose="020B0600070205080204" pitchFamily="34" charset="-128"/>
            </a:endParaRPr>
          </a:p>
        </p:txBody>
      </p:sp>
      <p:sp>
        <p:nvSpPr>
          <p:cNvPr id="112643" name="Rectangle 3"/>
          <p:cNvSpPr>
            <a:spLocks noGrp="1" noChangeArrowheads="1"/>
          </p:cNvSpPr>
          <p:nvPr>
            <p:ph type="body" idx="1"/>
          </p:nvPr>
        </p:nvSpPr>
        <p:spPr>
          <a:xfrm>
            <a:off x="152400" y="990600"/>
            <a:ext cx="8763000" cy="4965700"/>
          </a:xfrm>
        </p:spPr>
        <p:txBody>
          <a:bodyPr/>
          <a:lstStyle/>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The Annual Homeless Assessment Report to Congress. 2007-2018. [Washington, D.C.] : U.S. Dept. of Housing and Urban Development, Office of Community Planning and Development, 2007-2018.</a:t>
            </a:r>
          </a:p>
          <a:p>
            <a:pPr marL="0" indent="0" eaLnBrk="1" hangingPunct="1">
              <a:lnSpc>
                <a:spcPct val="90000"/>
              </a:lnSpc>
              <a:buFont typeface="Wingdings" panose="05000000000000000000" pitchFamily="2" charset="2"/>
              <a:buNone/>
            </a:pPr>
            <a:endParaRPr lang="en-US" altLang="en-US" sz="1200" smtClean="0">
              <a:solidFill>
                <a:srgbClr val="000000"/>
              </a:solidFill>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Burt, M. R., &amp; Cohen, B. E. (1989). </a:t>
            </a:r>
            <a:r>
              <a:rPr lang="en-US" altLang="en-US" sz="1200" i="1" smtClean="0">
                <a:solidFill>
                  <a:srgbClr val="333333"/>
                </a:solidFill>
                <a:latin typeface="Helvetica Neue"/>
                <a:ea typeface="ＭＳ Ｐゴシック" panose="020B0600070205080204" pitchFamily="34" charset="-128"/>
              </a:rPr>
              <a:t>Differences among homeless single women, women with children, and single men.</a:t>
            </a:r>
            <a:r>
              <a:rPr lang="en-US" altLang="en-US" sz="1200" smtClean="0">
                <a:solidFill>
                  <a:srgbClr val="333333"/>
                </a:solidFill>
                <a:latin typeface="Helvetica Neue"/>
                <a:ea typeface="ＭＳ Ｐゴシック" panose="020B0600070205080204" pitchFamily="34" charset="-128"/>
              </a:rPr>
              <a:t> Social Problems, 36(5), 508-524.</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Burt, Martha R. </a:t>
            </a:r>
            <a:r>
              <a:rPr lang="en-US" altLang="en-US" sz="1200" i="1" smtClean="0">
                <a:solidFill>
                  <a:srgbClr val="333333"/>
                </a:solidFill>
                <a:latin typeface="Helvetica" panose="020B0604020202020204" pitchFamily="34" charset="0"/>
                <a:ea typeface="ＭＳ Ｐゴシック" panose="020B0600070205080204" pitchFamily="34" charset="-128"/>
              </a:rPr>
              <a:t>Homelessness: Programs and the People They Serve : Findings of the National Survey of Homeless Assistance Providers and Clients : Technical Report / Prepared for Interagency Council on the Homeless ; Prepared by the Urban Institute, Martha R. Burt ... [et Al.]</a:t>
            </a:r>
            <a:r>
              <a:rPr lang="en-US" altLang="en-US" sz="1200" smtClean="0">
                <a:solidFill>
                  <a:srgbClr val="333333"/>
                </a:solidFill>
                <a:latin typeface="Helvetica" panose="020B0604020202020204" pitchFamily="34" charset="0"/>
                <a:ea typeface="ＭＳ Ｐゴシック" panose="020B0600070205080204" pitchFamily="34" charset="-128"/>
              </a:rPr>
              <a:t>. Washington, DC : The Council, 1999, 1999.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Burt, Martha R. </a:t>
            </a:r>
            <a:r>
              <a:rPr lang="en-US" altLang="en-US" sz="1200" i="1" smtClean="0">
                <a:solidFill>
                  <a:srgbClr val="333333"/>
                </a:solidFill>
                <a:latin typeface="&amp;quot"/>
                <a:ea typeface="ＭＳ Ｐゴシック" panose="020B0600070205080204" pitchFamily="34" charset="-128"/>
              </a:rPr>
              <a:t>Helping America's Homeless: Emergency Shelter or Affordable Housing?</a:t>
            </a:r>
            <a:r>
              <a:rPr lang="en-US" altLang="en-US" sz="1200" smtClean="0">
                <a:solidFill>
                  <a:srgbClr val="333333"/>
                </a:solidFill>
                <a:latin typeface="Helvetica Neue"/>
                <a:ea typeface="ＭＳ Ｐゴシック" panose="020B0600070205080204" pitchFamily="34" charset="-128"/>
              </a:rPr>
              <a:t> Washington, D.C.: Urban Institute Press, 2001.</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Neue"/>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Conroy SJ, Heer DM. </a:t>
            </a:r>
            <a:r>
              <a:rPr lang="en-US" altLang="en-US" sz="1200" i="1" smtClean="0">
                <a:solidFill>
                  <a:srgbClr val="333333"/>
                </a:solidFill>
                <a:latin typeface="Helvetica" panose="020B0604020202020204" pitchFamily="34" charset="0"/>
                <a:ea typeface="ＭＳ Ｐゴシック" panose="020B0600070205080204" pitchFamily="34" charset="-128"/>
              </a:rPr>
              <a:t>Hidden Hispanic homelessness in Los Angeles: the ‘Latino paradox’ revisited.</a:t>
            </a:r>
            <a:r>
              <a:rPr lang="en-US" altLang="en-US" sz="1200" smtClean="0">
                <a:solidFill>
                  <a:srgbClr val="333333"/>
                </a:solidFill>
                <a:latin typeface="Helvetica" panose="020B0604020202020204" pitchFamily="34" charset="0"/>
                <a:ea typeface="ＭＳ Ｐゴシック" panose="020B0600070205080204" pitchFamily="34" charset="-128"/>
              </a:rPr>
              <a:t> Hispanic Journal of Behavioral Sciences. 2003;25:530–38.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Culhane DP, Dejowski EF, Ibanez J, Needham E, Macchia I. </a:t>
            </a:r>
            <a:r>
              <a:rPr lang="en-US" altLang="en-US" sz="1200" i="1" smtClean="0">
                <a:solidFill>
                  <a:srgbClr val="333333"/>
                </a:solidFill>
                <a:latin typeface="Helvetica Neue"/>
                <a:ea typeface="ＭＳ Ｐゴシック" panose="020B0600070205080204" pitchFamily="34" charset="-128"/>
              </a:rPr>
              <a:t>Public shelter admission rates in Philadelphia and New York City: the implications of turnover for sheltered population counts. </a:t>
            </a:r>
            <a:r>
              <a:rPr lang="en-US" altLang="en-US" sz="1200" smtClean="0">
                <a:solidFill>
                  <a:srgbClr val="333333"/>
                </a:solidFill>
                <a:latin typeface="Helvetica Neue"/>
                <a:ea typeface="ＭＳ Ｐゴシック" panose="020B0600070205080204" pitchFamily="34" charset="-128"/>
              </a:rPr>
              <a:t>Housing Policy Debate. 1994;5:107–40.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Neue"/>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Culhane DP, Metraux S, Park JM, Schretzman M, Valente J. </a:t>
            </a:r>
            <a:r>
              <a:rPr lang="en-US" altLang="en-US" sz="1200" i="1" smtClean="0">
                <a:solidFill>
                  <a:srgbClr val="333333"/>
                </a:solidFill>
                <a:latin typeface="Helvetica Neue"/>
                <a:ea typeface="ＭＳ Ｐゴシック" panose="020B0600070205080204" pitchFamily="34" charset="-128"/>
              </a:rPr>
              <a:t>Testing a typology of family homelessness based on patterns of public shelter utilization in four U.S. jurisdictions: implications for policy and program planning. </a:t>
            </a:r>
            <a:r>
              <a:rPr lang="en-US" altLang="en-US" sz="1200" smtClean="0">
                <a:solidFill>
                  <a:srgbClr val="333333"/>
                </a:solidFill>
                <a:latin typeface="Helvetica Neue"/>
                <a:ea typeface="ＭＳ Ｐゴシック" panose="020B0600070205080204" pitchFamily="34" charset="-128"/>
              </a:rPr>
              <a:t>Housing Policy Debate. 2007;18:1–28.</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Neue"/>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Glasser, I., E. Hirsch, and A. Chan. 2019. </a:t>
            </a:r>
            <a:r>
              <a:rPr lang="en-US" altLang="en-US" sz="1200" i="1" smtClean="0">
                <a:solidFill>
                  <a:srgbClr val="333333"/>
                </a:solidFill>
                <a:latin typeface="Helvetica" panose="020B0604020202020204" pitchFamily="34" charset="0"/>
                <a:ea typeface="ＭＳ Ｐゴシック" panose="020B0600070205080204" pitchFamily="34" charset="-128"/>
              </a:rPr>
              <a:t>Reaching and Enumerating Homeless Populations</a:t>
            </a:r>
            <a:r>
              <a:rPr lang="en-US" altLang="en-US" sz="1200" smtClean="0">
                <a:solidFill>
                  <a:srgbClr val="333333"/>
                </a:solidFill>
                <a:latin typeface="Helvetica" panose="020B0604020202020204" pitchFamily="34" charset="0"/>
                <a:ea typeface="ＭＳ Ｐゴシック" panose="020B0600070205080204" pitchFamily="34" charset="-128"/>
              </a:rPr>
              <a:t>. Cambridge University Press. </a:t>
            </a:r>
          </a:p>
        </p:txBody>
      </p:sp>
      <p:sp>
        <p:nvSpPr>
          <p:cNvPr id="3" name="Slide Number Placeholder 2"/>
          <p:cNvSpPr>
            <a:spLocks noGrp="1"/>
          </p:cNvSpPr>
          <p:nvPr>
            <p:ph type="sldNum" sz="quarter" idx="12"/>
          </p:nvPr>
        </p:nvSpPr>
        <p:spPr/>
        <p:txBody>
          <a:bodyPr/>
          <a:lstStyle/>
          <a:p>
            <a:pPr>
              <a:defRPr/>
            </a:pPr>
            <a:fld id="{6F0FD615-49EF-4291-A8ED-57C62DAA5C46}" type="slidenum">
              <a:rPr lang="en-US" altLang="en-US" smtClean="0"/>
              <a:pPr>
                <a:defRPr/>
              </a:pPr>
              <a:t>55</a:t>
            </a:fld>
            <a:endParaRPr lang="en-US"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Work Cited</a:t>
            </a:r>
            <a:endParaRPr lang="en-US" altLang="en-US" smtClean="0">
              <a:ea typeface="ＭＳ Ｐゴシック" panose="020B0600070205080204" pitchFamily="34" charset="-128"/>
            </a:endParaRPr>
          </a:p>
        </p:txBody>
      </p:sp>
      <p:sp>
        <p:nvSpPr>
          <p:cNvPr id="114691" name="Rectangle 3"/>
          <p:cNvSpPr>
            <a:spLocks noGrp="1" noChangeArrowheads="1"/>
          </p:cNvSpPr>
          <p:nvPr>
            <p:ph type="body" idx="1"/>
          </p:nvPr>
        </p:nvSpPr>
        <p:spPr>
          <a:xfrm>
            <a:off x="152400" y="990600"/>
            <a:ext cx="8763000" cy="4965700"/>
          </a:xfrm>
        </p:spPr>
        <p:txBody>
          <a:bodyPr/>
          <a:lstStyle/>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Lee, Barrett A, Kimberly A Tyler, and James D Wright. 2010. “The New Homelessness Revisited.” </a:t>
            </a:r>
            <a:r>
              <a:rPr lang="en-US" altLang="en-US" sz="1200" i="1" smtClean="0">
                <a:solidFill>
                  <a:srgbClr val="333333"/>
                </a:solidFill>
                <a:latin typeface="Helvetica" panose="020B0604020202020204" pitchFamily="34" charset="0"/>
                <a:ea typeface="ＭＳ Ｐゴシック" panose="020B0600070205080204" pitchFamily="34" charset="-128"/>
              </a:rPr>
              <a:t>Annual Review of Sociology (Print)</a:t>
            </a:r>
            <a:r>
              <a:rPr lang="en-US" altLang="en-US" sz="1200" smtClean="0">
                <a:solidFill>
                  <a:srgbClr val="333333"/>
                </a:solidFill>
                <a:latin typeface="Helvetica" panose="020B0604020202020204" pitchFamily="34" charset="0"/>
                <a:ea typeface="ＭＳ Ｐゴシック" panose="020B0600070205080204" pitchFamily="34" charset="-128"/>
              </a:rPr>
              <a:t>, 501.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Neue"/>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Link BG, Phelan J, Bresnahan M, Stueve A, Moore RE, Susser E. </a:t>
            </a:r>
            <a:r>
              <a:rPr lang="en-US" altLang="en-US" sz="1200" i="1" smtClean="0">
                <a:solidFill>
                  <a:srgbClr val="333333"/>
                </a:solidFill>
                <a:latin typeface="Helvetica Neue"/>
                <a:ea typeface="ＭＳ Ｐゴシック" panose="020B0600070205080204" pitchFamily="34" charset="-128"/>
              </a:rPr>
              <a:t>Lifetime and five-year prevalence of homelessness in the United States: new evidence on an old debate. </a:t>
            </a:r>
            <a:r>
              <a:rPr lang="en-US" altLang="en-US" sz="1200" smtClean="0">
                <a:solidFill>
                  <a:srgbClr val="333333"/>
                </a:solidFill>
                <a:latin typeface="Helvetica Neue"/>
                <a:ea typeface="ＭＳ Ｐゴシック" panose="020B0600070205080204" pitchFamily="34" charset="-128"/>
              </a:rPr>
              <a:t>American Journal of Orthopsychiatry. 1995a;65:347–54.</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Metraux, Stephen, Jamison D. Fargo, Nicholas Eng, and Dennis P. Culhane. “Employment and Earnings Trajectories during Two Decades among Adults in New York City Homeless Shelters.” </a:t>
            </a:r>
            <a:r>
              <a:rPr lang="en-US" altLang="en-US" sz="1200" i="1" smtClean="0">
                <a:solidFill>
                  <a:srgbClr val="333333"/>
                </a:solidFill>
                <a:latin typeface="Helvetica" panose="020B0604020202020204" pitchFamily="34" charset="0"/>
                <a:ea typeface="ＭＳ Ｐゴシック" panose="020B0600070205080204" pitchFamily="34" charset="-128"/>
              </a:rPr>
              <a:t>Cityscape: A Journal of Policy Development and Research</a:t>
            </a:r>
            <a:r>
              <a:rPr lang="en-US" altLang="en-US" sz="1200" smtClean="0">
                <a:solidFill>
                  <a:srgbClr val="333333"/>
                </a:solidFill>
                <a:latin typeface="Helvetica" panose="020B0604020202020204" pitchFamily="34" charset="0"/>
                <a:ea typeface="ＭＳ Ｐゴシック" panose="020B0600070205080204" pitchFamily="34" charset="-128"/>
              </a:rPr>
              <a:t> 20, no. 2 (2018): 173–202.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O’Flaherty, Brendan. 2019. “Homelessness Research: A Guide for Economists (and Friends).” </a:t>
            </a:r>
            <a:r>
              <a:rPr lang="en-US" altLang="en-US" sz="1200" i="1" smtClean="0">
                <a:solidFill>
                  <a:srgbClr val="333333"/>
                </a:solidFill>
                <a:latin typeface="Helvetica" panose="020B0604020202020204" pitchFamily="34" charset="0"/>
                <a:ea typeface="ＭＳ Ｐゴシック" panose="020B0600070205080204" pitchFamily="34" charset="-128"/>
              </a:rPr>
              <a:t>Journal of Housing Economics</a:t>
            </a:r>
            <a:r>
              <a:rPr lang="en-US" altLang="en-US" sz="1200" smtClean="0">
                <a:solidFill>
                  <a:srgbClr val="333333"/>
                </a:solidFill>
                <a:latin typeface="Helvetica" panose="020B0604020202020204" pitchFamily="34" charset="0"/>
                <a:ea typeface="ＭＳ Ｐゴシック" panose="020B0600070205080204" pitchFamily="34" charset="-128"/>
              </a:rPr>
              <a:t> 44 (June): 1–25.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Neue"/>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Neue"/>
                <a:ea typeface="ＭＳ Ｐゴシック" panose="020B0600070205080204" pitchFamily="34" charset="-128"/>
              </a:rPr>
              <a:t>Rossi, Peter H. (Peter Henry). </a:t>
            </a:r>
            <a:r>
              <a:rPr lang="en-US" altLang="en-US" sz="1200" i="1" smtClean="0">
                <a:solidFill>
                  <a:srgbClr val="333333"/>
                </a:solidFill>
                <a:latin typeface="&amp;quot"/>
                <a:ea typeface="ＭＳ Ｐゴシック" panose="020B0600070205080204" pitchFamily="34" charset="-128"/>
              </a:rPr>
              <a:t>Down and Out in America: The Origins of Homelessness</a:t>
            </a:r>
            <a:r>
              <a:rPr lang="en-US" altLang="en-US" sz="1200" smtClean="0">
                <a:solidFill>
                  <a:srgbClr val="333333"/>
                </a:solidFill>
                <a:latin typeface="Helvetica Neue"/>
                <a:ea typeface="ＭＳ Ｐゴシック" panose="020B0600070205080204" pitchFamily="34" charset="-128"/>
              </a:rPr>
              <a:t>. Chicago: University of Chicago Press, 1989. </a:t>
            </a:r>
          </a:p>
          <a:p>
            <a:pPr marL="0" indent="0" eaLnBrk="1" hangingPunct="1">
              <a:lnSpc>
                <a:spcPct val="90000"/>
              </a:lnSpc>
              <a:buFont typeface="Wingdings" panose="05000000000000000000" pitchFamily="2" charset="2"/>
              <a:buNone/>
            </a:pPr>
            <a:endParaRPr lang="en-US" altLang="en-US" sz="1200" smtClean="0">
              <a:solidFill>
                <a:srgbClr val="333333"/>
              </a:solidFill>
              <a:latin typeface="Helvetica" panose="020B0604020202020204" pitchFamily="34" charset="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en-US" altLang="en-US" sz="1200" smtClean="0">
                <a:solidFill>
                  <a:srgbClr val="333333"/>
                </a:solidFill>
                <a:latin typeface="Helvetica" panose="020B0604020202020204" pitchFamily="34" charset="0"/>
                <a:ea typeface="ＭＳ Ｐゴシック" panose="020B0600070205080204" pitchFamily="34" charset="-128"/>
              </a:rPr>
              <a:t>Smith, Amy Symens, Charles Holmberg, and Marcella Jones-Puthoff. </a:t>
            </a:r>
            <a:r>
              <a:rPr lang="en-US" altLang="en-US" sz="1200" i="1" smtClean="0">
                <a:solidFill>
                  <a:srgbClr val="333333"/>
                </a:solidFill>
                <a:latin typeface="Helvetica" panose="020B0604020202020204" pitchFamily="34" charset="0"/>
                <a:ea typeface="ＭＳ Ｐゴシック" panose="020B0600070205080204" pitchFamily="34" charset="-128"/>
              </a:rPr>
              <a:t>The Emergency and Transitional Shelter Population, 2010 [Electronic Resource] / by Amy Symens Smith, Charles Holmberg, and Marcella Jones-Puthoff</a:t>
            </a:r>
            <a:r>
              <a:rPr lang="en-US" altLang="en-US" sz="1200" smtClean="0">
                <a:solidFill>
                  <a:srgbClr val="333333"/>
                </a:solidFill>
                <a:latin typeface="Helvetica" panose="020B0604020202020204" pitchFamily="34" charset="0"/>
                <a:ea typeface="ＭＳ Ｐゴシック" panose="020B0600070205080204" pitchFamily="34" charset="-128"/>
              </a:rPr>
              <a:t>. CENSR (Series): C 2010 SR-02. [Washington, D.C.] : U.S. Dept. of Commerce, Economics and Statistics Administration, U.S. Census Bureau, 2012, 2012. </a:t>
            </a:r>
            <a:endParaRPr lang="en-US" altLang="en-US" sz="1200" smtClean="0">
              <a:ea typeface="ＭＳ Ｐゴシック" panose="020B0600070205080204" pitchFamily="34" charset="-128"/>
            </a:endParaRPr>
          </a:p>
          <a:p>
            <a:pPr marL="0" indent="0" eaLnBrk="1" hangingPunct="1">
              <a:lnSpc>
                <a:spcPct val="90000"/>
              </a:lnSpc>
              <a:buFont typeface="Wingdings" panose="05000000000000000000" pitchFamily="2" charset="2"/>
              <a:buNone/>
            </a:pPr>
            <a:endParaRPr lang="en-US" altLang="en-US" sz="1400" smtClean="0">
              <a:ea typeface="ＭＳ Ｐゴシック" panose="020B0600070205080204" pitchFamily="34" charset="-128"/>
            </a:endParaRPr>
          </a:p>
          <a:p>
            <a:pPr marL="0" indent="0" eaLnBrk="1" hangingPunct="1">
              <a:lnSpc>
                <a:spcPct val="90000"/>
              </a:lnSpc>
              <a:buFont typeface="Wingdings" panose="05000000000000000000" pitchFamily="2" charset="2"/>
              <a:buNone/>
            </a:pPr>
            <a:endParaRPr lang="en-US" altLang="en-US" sz="1400" smtClean="0">
              <a:solidFill>
                <a:srgbClr val="000000"/>
              </a:solidFill>
              <a:ea typeface="ＭＳ Ｐゴシック" panose="020B0600070205080204" pitchFamily="34" charset="-128"/>
            </a:endParaRPr>
          </a:p>
        </p:txBody>
      </p:sp>
      <p:sp>
        <p:nvSpPr>
          <p:cNvPr id="3" name="Slide Number Placeholder 2"/>
          <p:cNvSpPr>
            <a:spLocks noGrp="1"/>
          </p:cNvSpPr>
          <p:nvPr>
            <p:ph type="sldNum" sz="quarter" idx="12"/>
          </p:nvPr>
        </p:nvSpPr>
        <p:spPr/>
        <p:txBody>
          <a:bodyPr/>
          <a:lstStyle/>
          <a:p>
            <a:pPr>
              <a:defRPr/>
            </a:pPr>
            <a:fld id="{95B79A41-57AE-4354-BDB1-A206ACB81F5C}" type="slidenum">
              <a:rPr lang="en-US" altLang="en-US" smtClean="0"/>
              <a:pPr>
                <a:defRPr/>
              </a:pPr>
              <a:t>56</a:t>
            </a:fld>
            <a:endParaRPr lang="en-US"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mtClean="0">
                <a:ea typeface="ＭＳ Ｐゴシック" panose="020B0600070205080204" pitchFamily="34" charset="-128"/>
              </a:rPr>
              <a:t>Appendix</a:t>
            </a:r>
          </a:p>
        </p:txBody>
      </p:sp>
      <p:sp>
        <p:nvSpPr>
          <p:cNvPr id="4" name="Slide Number Placeholder 3"/>
          <p:cNvSpPr>
            <a:spLocks noGrp="1"/>
          </p:cNvSpPr>
          <p:nvPr>
            <p:ph type="sldNum" sz="quarter" idx="12"/>
          </p:nvPr>
        </p:nvSpPr>
        <p:spPr/>
        <p:txBody>
          <a:bodyPr/>
          <a:lstStyle/>
          <a:p>
            <a:pPr>
              <a:defRPr/>
            </a:pPr>
            <a:fld id="{3AB20202-BDC3-4B95-AF0F-56946F10857D}" type="slidenum">
              <a:rPr lang="en-US" altLang="en-US" smtClean="0"/>
              <a:pPr>
                <a:defRPr/>
              </a:pPr>
              <a:t>57</a:t>
            </a:fld>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gn="ctr"/>
            <a:r>
              <a:rPr lang="en-US" altLang="en-US" sz="3600" smtClean="0">
                <a:ea typeface="ＭＳ Ｐゴシック" panose="020B0600070205080204" pitchFamily="34" charset="-128"/>
              </a:rPr>
              <a:t>Possible Reasons for Differences</a:t>
            </a:r>
          </a:p>
        </p:txBody>
      </p:sp>
      <p:sp>
        <p:nvSpPr>
          <p:cNvPr id="117763" name="Content Placeholder 2"/>
          <p:cNvSpPr>
            <a:spLocks noGrp="1"/>
          </p:cNvSpPr>
          <p:nvPr>
            <p:ph idx="1"/>
          </p:nvPr>
        </p:nvSpPr>
        <p:spPr>
          <a:xfrm>
            <a:off x="457200" y="1066800"/>
            <a:ext cx="8229600" cy="5410200"/>
          </a:xfrm>
        </p:spPr>
        <p:txBody>
          <a:bodyPr/>
          <a:lstStyle/>
          <a:p>
            <a:r>
              <a:rPr lang="en-US" altLang="en-US" sz="2400" smtClean="0">
                <a:ea typeface="ＭＳ Ｐゴシック" panose="020B0600070205080204" pitchFamily="34" charset="-128"/>
              </a:rPr>
              <a:t>Time Frame</a:t>
            </a:r>
          </a:p>
          <a:p>
            <a:pPr lvl="1"/>
            <a:r>
              <a:rPr lang="en-US" altLang="en-US" sz="2000" smtClean="0">
                <a:ea typeface="ＭＳ Ｐゴシック" panose="020B0600070205080204" pitchFamily="34" charset="-128"/>
              </a:rPr>
              <a:t>Many people experiencing homelessness cycle into and out of shelters fairly rapidly (Metraux et al. 2018, O’Flaherty 2019)</a:t>
            </a:r>
          </a:p>
          <a:p>
            <a:pPr lvl="1"/>
            <a:r>
              <a:rPr lang="en-US" altLang="en-US" sz="2000" smtClean="0">
                <a:ea typeface="ＭＳ Ｐゴシック" panose="020B0600070205080204" pitchFamily="34" charset="-128"/>
              </a:rPr>
              <a:t>Point prevalence: PIT, Decennial, and ACS (approximately)</a:t>
            </a:r>
          </a:p>
          <a:p>
            <a:pPr lvl="1"/>
            <a:r>
              <a:rPr lang="en-US" altLang="en-US" sz="2000" smtClean="0">
                <a:ea typeface="ＭＳ Ｐゴシック" panose="020B0600070205080204" pitchFamily="34" charset="-128"/>
              </a:rPr>
              <a:t>Period prevalence: HMIS data used to estimate of number of homeless shelter users during fiscal year (October-September)</a:t>
            </a:r>
          </a:p>
          <a:p>
            <a:pPr lvl="1"/>
            <a:r>
              <a:rPr lang="en-US" altLang="en-US" sz="2000" smtClean="0">
                <a:ea typeface="ＭＳ Ｐゴシック" panose="020B0600070205080204" pitchFamily="34" charset="-128"/>
              </a:rPr>
              <a:t>Point-in-time samples give greater weight to individuals with longer or more frequent spells</a:t>
            </a:r>
          </a:p>
          <a:p>
            <a:r>
              <a:rPr lang="en-US" altLang="en-US" sz="2400" smtClean="0">
                <a:ea typeface="ＭＳ Ｐゴシック" panose="020B0600070205080204" pitchFamily="34" charset="-128"/>
              </a:rPr>
              <a:t>Seasonality</a:t>
            </a:r>
          </a:p>
          <a:p>
            <a:pPr lvl="1"/>
            <a:r>
              <a:rPr lang="en-US" altLang="en-US" sz="2000" smtClean="0">
                <a:ea typeface="ＭＳ Ｐゴシック" panose="020B0600070205080204" pitchFamily="34" charset="-128"/>
              </a:rPr>
              <a:t>ACS reflects annual average, but doesn’t show pronounced seasonality</a:t>
            </a:r>
          </a:p>
          <a:p>
            <a:pPr lvl="1"/>
            <a:r>
              <a:rPr lang="en-US" altLang="en-US" sz="2000" smtClean="0">
                <a:ea typeface="ＭＳ Ｐゴシック" panose="020B0600070205080204" pitchFamily="34" charset="-128"/>
              </a:rPr>
              <a:t>HUD PIT at night in the last ten days of January</a:t>
            </a:r>
          </a:p>
          <a:p>
            <a:pPr lvl="1"/>
            <a:r>
              <a:rPr lang="en-US" altLang="en-US" sz="2000" smtClean="0">
                <a:ea typeface="ＭＳ Ｐゴシック" panose="020B0600070205080204" pitchFamily="34" charset="-128"/>
              </a:rPr>
              <a:t>Decennial count conducted March 29-31, 2010 </a:t>
            </a:r>
          </a:p>
        </p:txBody>
      </p:sp>
      <p:sp>
        <p:nvSpPr>
          <p:cNvPr id="3" name="Slide Number Placeholder 2"/>
          <p:cNvSpPr>
            <a:spLocks noGrp="1"/>
          </p:cNvSpPr>
          <p:nvPr>
            <p:ph type="sldNum" sz="quarter" idx="12"/>
          </p:nvPr>
        </p:nvSpPr>
        <p:spPr/>
        <p:txBody>
          <a:bodyPr/>
          <a:lstStyle/>
          <a:p>
            <a:pPr>
              <a:defRPr/>
            </a:pPr>
            <a:fld id="{89C4201B-FEFE-430B-AA5B-0C77F6B767D7}" type="slidenum">
              <a:rPr lang="en-US" altLang="en-US" smtClean="0"/>
              <a:pPr>
                <a:defRPr/>
              </a:pPr>
              <a:t>58</a:t>
            </a:fld>
            <a:endParaRPr lang="en-US"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a:r>
              <a:rPr lang="en-US" altLang="en-US" sz="3600" smtClean="0">
                <a:solidFill>
                  <a:srgbClr val="006633"/>
                </a:solidFill>
                <a:ea typeface="ＭＳ Ｐゴシック" panose="020B0600070205080204" pitchFamily="34" charset="-128"/>
              </a:rPr>
              <a:t>Possible Reasons for Differences</a:t>
            </a:r>
            <a:endParaRPr lang="en-US" altLang="en-US" smtClean="0">
              <a:ea typeface="ＭＳ Ｐゴシック" panose="020B0600070205080204" pitchFamily="34" charset="-128"/>
            </a:endParaRPr>
          </a:p>
        </p:txBody>
      </p:sp>
      <p:sp>
        <p:nvSpPr>
          <p:cNvPr id="119811" name="Content Placeholder 2"/>
          <p:cNvSpPr>
            <a:spLocks noGrp="1"/>
          </p:cNvSpPr>
          <p:nvPr>
            <p:ph idx="1"/>
          </p:nvPr>
        </p:nvSpPr>
        <p:spPr>
          <a:xfrm>
            <a:off x="457200" y="1066800"/>
            <a:ext cx="8229600" cy="5410200"/>
          </a:xfrm>
        </p:spPr>
        <p:txBody>
          <a:bodyPr/>
          <a:lstStyle/>
          <a:p>
            <a:r>
              <a:rPr lang="en-US" altLang="en-US" sz="2000" smtClean="0">
                <a:ea typeface="ＭＳ Ｐゴシック" panose="020B0600070205080204" pitchFamily="34" charset="-128"/>
              </a:rPr>
              <a:t>Coverage</a:t>
            </a:r>
          </a:p>
          <a:p>
            <a:pPr lvl="1"/>
            <a:r>
              <a:rPr lang="en-US" altLang="en-US" sz="1800" smtClean="0">
                <a:ea typeface="ＭＳ Ｐゴシック" panose="020B0600070205080204" pitchFamily="34" charset="-128"/>
              </a:rPr>
              <a:t>Only PIT includes individuals in domestic violence shelters</a:t>
            </a:r>
          </a:p>
          <a:p>
            <a:pPr lvl="2"/>
            <a:r>
              <a:rPr lang="en-US" altLang="en-US" sz="1600" smtClean="0">
                <a:ea typeface="ＭＳ Ｐゴシック" panose="020B0600070205080204" pitchFamily="34" charset="-128"/>
              </a:rPr>
              <a:t>Higher count of females and children</a:t>
            </a:r>
          </a:p>
          <a:p>
            <a:r>
              <a:rPr lang="en-US" altLang="en-US" sz="2000" smtClean="0">
                <a:ea typeface="ＭＳ Ｐゴシック" panose="020B0600070205080204" pitchFamily="34" charset="-128"/>
              </a:rPr>
              <a:t>Completeness</a:t>
            </a:r>
          </a:p>
          <a:p>
            <a:pPr lvl="1"/>
            <a:r>
              <a:rPr lang="en-US" altLang="en-US" sz="1800" smtClean="0">
                <a:ea typeface="ＭＳ Ｐゴシック" panose="020B0600070205080204" pitchFamily="34" charset="-128"/>
              </a:rPr>
              <a:t>HMIS shelter list maintained by local organizations (CoCs) – perhaps more complete than the shelter list used by Decennial and ACS</a:t>
            </a:r>
          </a:p>
          <a:p>
            <a:pPr lvl="1"/>
            <a:r>
              <a:rPr lang="en-US" altLang="en-US" sz="1800" smtClean="0">
                <a:ea typeface="ＭＳ Ｐゴシック" panose="020B0600070205080204" pitchFamily="34" charset="-128"/>
              </a:rPr>
              <a:t>Completeness of PIT unsheltered count likely varies by CoC</a:t>
            </a:r>
          </a:p>
          <a:p>
            <a:pPr lvl="1"/>
            <a:r>
              <a:rPr lang="en-US" altLang="en-US" sz="1800" smtClean="0">
                <a:ea typeface="ＭＳ Ｐゴシック" panose="020B0600070205080204" pitchFamily="34" charset="-128"/>
              </a:rPr>
              <a:t>Census report on homeless enumeration acknowledges it may be incomplete</a:t>
            </a:r>
            <a:endParaRPr lang="en-US" altLang="en-US" sz="2000" smtClean="0">
              <a:ea typeface="ＭＳ Ｐゴシック" panose="020B0600070205080204" pitchFamily="34" charset="-128"/>
            </a:endParaRPr>
          </a:p>
          <a:p>
            <a:r>
              <a:rPr lang="en-US" altLang="en-US" sz="2000" smtClean="0">
                <a:ea typeface="ＭＳ Ｐゴシック" panose="020B0600070205080204" pitchFamily="34" charset="-128"/>
              </a:rPr>
              <a:t>Misclassification</a:t>
            </a:r>
          </a:p>
          <a:p>
            <a:pPr lvl="1"/>
            <a:r>
              <a:rPr lang="en-US" altLang="en-US" sz="1800" smtClean="0">
                <a:ea typeface="ＭＳ Ｐゴシック" panose="020B0600070205080204" pitchFamily="34" charset="-128"/>
              </a:rPr>
              <a:t>In Decennial, individuals interviewed at unsheltered locations were asked whether they had a usual home elsewhere, and records were de-duplicated using probabilistic matching</a:t>
            </a:r>
          </a:p>
          <a:p>
            <a:pPr lvl="2"/>
            <a:r>
              <a:rPr lang="en-US" altLang="en-US" sz="1600" smtClean="0">
                <a:ea typeface="ＭＳ Ｐゴシック" panose="020B0600070205080204" pitchFamily="34" charset="-128"/>
              </a:rPr>
              <a:t>Most do not answer question about usual home elsewhere – in the end we assume these individuals are homeless, but that is not verified – key caveat</a:t>
            </a:r>
          </a:p>
        </p:txBody>
      </p:sp>
      <p:sp>
        <p:nvSpPr>
          <p:cNvPr id="3" name="Slide Number Placeholder 2"/>
          <p:cNvSpPr>
            <a:spLocks noGrp="1"/>
          </p:cNvSpPr>
          <p:nvPr>
            <p:ph type="sldNum" sz="quarter" idx="12"/>
          </p:nvPr>
        </p:nvSpPr>
        <p:spPr/>
        <p:txBody>
          <a:bodyPr/>
          <a:lstStyle/>
          <a:p>
            <a:pPr>
              <a:defRPr/>
            </a:pPr>
            <a:fld id="{F15E4AB8-E12B-476D-87FA-B70216F0BA9F}" type="slidenum">
              <a:rPr lang="en-US" altLang="en-US" smtClean="0"/>
              <a:pPr>
                <a:defRPr/>
              </a:pPr>
              <a:t>59</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52400"/>
            <a:ext cx="8458200" cy="838200"/>
          </a:xfrm>
        </p:spPr>
        <p:txBody>
          <a:bodyPr/>
          <a:lstStyle/>
          <a:p>
            <a:r>
              <a:rPr lang="en-US" altLang="en-US" sz="3600" smtClean="0">
                <a:ea typeface="ＭＳ Ｐゴシック" panose="020B0600070205080204" pitchFamily="34" charset="-128"/>
              </a:rPr>
              <a:t>Public sources of counts or estimates</a:t>
            </a:r>
          </a:p>
        </p:txBody>
      </p:sp>
      <p:sp>
        <p:nvSpPr>
          <p:cNvPr id="15363" name="Content Placeholder 2"/>
          <p:cNvSpPr>
            <a:spLocks noGrp="1"/>
          </p:cNvSpPr>
          <p:nvPr>
            <p:ph idx="1"/>
          </p:nvPr>
        </p:nvSpPr>
        <p:spPr>
          <a:xfrm>
            <a:off x="36513" y="1066800"/>
            <a:ext cx="8991600" cy="5410200"/>
          </a:xfrm>
        </p:spPr>
        <p:txBody>
          <a:bodyPr/>
          <a:lstStyle/>
          <a:p>
            <a:r>
              <a:rPr lang="en-US" altLang="en-US" sz="2400" smtClean="0">
                <a:ea typeface="ＭＳ Ｐゴシック" panose="020B0600070205080204" pitchFamily="34" charset="-128"/>
              </a:rPr>
              <a:t>HUD issues an Annual Homeless Assessment Report (AHAR) to Congress</a:t>
            </a:r>
          </a:p>
          <a:p>
            <a:pPr lvl="1"/>
            <a:r>
              <a:rPr lang="en-US" altLang="en-US" sz="2000" smtClean="0">
                <a:ea typeface="ＭＳ Ｐゴシック" panose="020B0600070205080204" pitchFamily="34" charset="-128"/>
              </a:rPr>
              <a:t>Provides nationwide estimates of homelessness, including service-use patterns, the capacity to house homeless persons, and some information about the characteristics of people experiencing homelessness (although limited relative to the ACS)</a:t>
            </a:r>
          </a:p>
          <a:p>
            <a:r>
              <a:rPr lang="en-US" altLang="en-US" sz="2400" smtClean="0">
                <a:ea typeface="ＭＳ Ｐゴシック" panose="020B0600070205080204" pitchFamily="34" charset="-128"/>
              </a:rPr>
              <a:t>2010 Census Special Report on the Emergency and Transitional Shelter Population described the geographic distribution of the shelter population and provided demographic characteristics (Smith, Holmberg, and Jones-Puthoff 2010)</a:t>
            </a:r>
          </a:p>
        </p:txBody>
      </p:sp>
      <p:sp>
        <p:nvSpPr>
          <p:cNvPr id="3" name="Slide Number Placeholder 2"/>
          <p:cNvSpPr>
            <a:spLocks noGrp="1"/>
          </p:cNvSpPr>
          <p:nvPr>
            <p:ph type="sldNum" sz="quarter" idx="12"/>
          </p:nvPr>
        </p:nvSpPr>
        <p:spPr/>
        <p:txBody>
          <a:bodyPr/>
          <a:lstStyle/>
          <a:p>
            <a:pPr>
              <a:defRPr/>
            </a:pPr>
            <a:fld id="{7C590B8B-BD56-4EFA-A4D7-EFC35C4454F3}" type="slidenum">
              <a:rPr lang="en-US" altLang="en-US" smtClean="0"/>
              <a:pPr>
                <a:defRPr/>
              </a:pPr>
              <a:t>6</a:t>
            </a:fld>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152400" y="152400"/>
            <a:ext cx="8534400" cy="838200"/>
          </a:xfrm>
        </p:spPr>
        <p:txBody>
          <a:bodyPr/>
          <a:lstStyle/>
          <a:p>
            <a:pPr algn="ctr"/>
            <a:r>
              <a:rPr lang="en-US" altLang="en-US" smtClean="0">
                <a:ea typeface="ＭＳ Ｐゴシック" panose="020B0600070205080204" pitchFamily="34" charset="-128"/>
              </a:rPr>
              <a:t>Sheltered Homeless Characteristics</a:t>
            </a:r>
          </a:p>
        </p:txBody>
      </p:sp>
      <p:sp>
        <p:nvSpPr>
          <p:cNvPr id="121859" name="Content Placeholder 2"/>
          <p:cNvSpPr>
            <a:spLocks noGrp="1"/>
          </p:cNvSpPr>
          <p:nvPr>
            <p:ph idx="1"/>
          </p:nvPr>
        </p:nvSpPr>
        <p:spPr>
          <a:xfrm>
            <a:off x="457200" y="1066800"/>
            <a:ext cx="8229600" cy="533400"/>
          </a:xfrm>
        </p:spPr>
        <p:txBody>
          <a:bodyPr/>
          <a:lstStyle/>
          <a:p>
            <a:r>
              <a:rPr lang="en-US" altLang="en-US" sz="2000" smtClean="0">
                <a:ea typeface="ＭＳ Ｐゴシック" panose="020B0600070205080204" pitchFamily="34" charset="-128"/>
              </a:rPr>
              <a:t>Hispanic ethnicity of sheltered homeless by data source (2010)</a:t>
            </a:r>
            <a:endParaRPr lang="en-US" altLang="en-US" sz="1200" smtClean="0">
              <a:ea typeface="ＭＳ Ｐゴシック" panose="020B0600070205080204" pitchFamily="34" charset="-128"/>
            </a:endParaRPr>
          </a:p>
        </p:txBody>
      </p:sp>
      <p:graphicFrame>
        <p:nvGraphicFramePr>
          <p:cNvPr id="2" name="Table 1"/>
          <p:cNvGraphicFramePr>
            <a:graphicFrameLocks noGrp="1"/>
          </p:cNvGraphicFramePr>
          <p:nvPr/>
        </p:nvGraphicFramePr>
        <p:xfrm>
          <a:off x="457200" y="5715000"/>
          <a:ext cx="8229600" cy="596900"/>
        </p:xfrm>
        <a:graphic>
          <a:graphicData uri="http://schemas.openxmlformats.org/drawingml/2006/table">
            <a:tbl>
              <a:tblPr/>
              <a:tblGrid>
                <a:gridCol w="8229600">
                  <a:extLst>
                    <a:ext uri="{9D8B030D-6E8A-4147-A177-3AD203B41FA5}"/>
                  </a:extLst>
                </a:gridCol>
              </a:tblGrid>
              <a:tr h="370759">
                <a:tc>
                  <a:txBody>
                    <a:bodyPr/>
                    <a:lstStyle/>
                    <a:p>
                      <a:pPr algn="l" fontAlgn="ct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Survey, 2010 Decennial Census,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Annual Homelessness Assessment Reports to Congress </a:t>
                      </a:r>
                      <a:r>
                        <a:rPr lang="en-US" sz="1200" b="0" i="0" u="none" strike="noStrike" dirty="0" smtClean="0">
                          <a:effectLst/>
                          <a:latin typeface="times new roman" panose="02020603050405020304" pitchFamily="18" charset="0"/>
                        </a:rPr>
                        <a:t>One-Year </a:t>
                      </a:r>
                      <a:r>
                        <a:rPr lang="en-US" sz="1200" b="0" i="0" u="none" strike="noStrike" dirty="0">
                          <a:effectLst/>
                          <a:latin typeface="times new roman" panose="02020603050405020304" pitchFamily="18" charset="0"/>
                        </a:rPr>
                        <a:t>Estimates of Shelter </a:t>
                      </a:r>
                      <a:r>
                        <a:rPr lang="en-US" sz="1200" b="0" i="0" u="none" strike="noStrike" dirty="0" smtClean="0">
                          <a:effectLst/>
                          <a:latin typeface="times new roman" panose="02020603050405020304" pitchFamily="18" charset="0"/>
                        </a:rPr>
                        <a:t>Homelessness.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r h="226141">
                <a:tc>
                  <a:txBody>
                    <a:bodyPr/>
                    <a:lstStyle/>
                    <a:p>
                      <a:pPr algn="l" fontAlgn="ctr"/>
                      <a:endParaRPr lang="en-US" sz="1200" b="0" i="0" u="none" strike="noStrike" dirty="0">
                        <a:effectLst/>
                        <a:latin typeface="times new roman" panose="02020603050405020304" pitchFamily="18" charset="0"/>
                      </a:endParaRPr>
                    </a:p>
                  </a:txBody>
                  <a:tcPr marL="4785" marR="4785" marT="4786" marB="0" anchor="ctr">
                    <a:lnL>
                      <a:noFill/>
                    </a:lnL>
                    <a:lnR>
                      <a:noFill/>
                    </a:lnR>
                    <a:lnT>
                      <a:noFill/>
                    </a:lnT>
                    <a:lnB>
                      <a:noFill/>
                    </a:lnB>
                  </a:tcPr>
                </a:tc>
                <a:extLst>
                  <a:ext uri="{0D108BD9-81ED-4DB2-BD59-A6C34878D82A}"/>
                </a:extLst>
              </a:tr>
            </a:tbl>
          </a:graphicData>
        </a:graphic>
      </p:graphicFrame>
      <p:sp>
        <p:nvSpPr>
          <p:cNvPr id="9" name="Slide Number Placeholder 2"/>
          <p:cNvSpPr>
            <a:spLocks noGrp="1"/>
          </p:cNvSpPr>
          <p:nvPr>
            <p:ph type="sldNum" sz="quarter" idx="12"/>
          </p:nvPr>
        </p:nvSpPr>
        <p:spPr/>
        <p:txBody>
          <a:bodyPr/>
          <a:lstStyle/>
          <a:p>
            <a:pPr>
              <a:defRPr/>
            </a:pPr>
            <a:fld id="{CC9C2177-72EA-4DC6-AC7A-E7C38FBFF353}" type="slidenum">
              <a:rPr lang="en-US" altLang="en-US" smtClean="0"/>
              <a:pPr>
                <a:defRPr/>
              </a:pPr>
              <a:t>60</a:t>
            </a:fld>
            <a:endParaRPr lang="en-US" altLang="en-US" dirty="0"/>
          </a:p>
        </p:txBody>
      </p:sp>
      <p:sp>
        <p:nvSpPr>
          <p:cNvPr id="121864" name="Rectangle 3"/>
          <p:cNvSpPr>
            <a:spLocks noChangeArrowheads="1"/>
          </p:cNvSpPr>
          <p:nvPr/>
        </p:nvSpPr>
        <p:spPr bwMode="auto">
          <a:xfrm>
            <a:off x="304800" y="6450013"/>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graphicFrame>
        <p:nvGraphicFramePr>
          <p:cNvPr id="11" name="Chart 10"/>
          <p:cNvGraphicFramePr>
            <a:graphicFrameLocks/>
          </p:cNvGraphicFramePr>
          <p:nvPr/>
        </p:nvGraphicFramePr>
        <p:xfrm>
          <a:off x="533400" y="1627187"/>
          <a:ext cx="7772400" cy="38731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152400" y="152400"/>
            <a:ext cx="8534400" cy="838200"/>
          </a:xfrm>
        </p:spPr>
        <p:txBody>
          <a:bodyPr/>
          <a:lstStyle/>
          <a:p>
            <a:pPr algn="ctr"/>
            <a:r>
              <a:rPr lang="en-US" altLang="en-US" smtClean="0">
                <a:ea typeface="ＭＳ Ｐゴシック" panose="020B0600070205080204" pitchFamily="34" charset="-128"/>
              </a:rPr>
              <a:t>Sheltered Homeless Characteristics</a:t>
            </a:r>
          </a:p>
        </p:txBody>
      </p:sp>
      <p:sp>
        <p:nvSpPr>
          <p:cNvPr id="123907" name="Content Placeholder 2"/>
          <p:cNvSpPr>
            <a:spLocks noGrp="1"/>
          </p:cNvSpPr>
          <p:nvPr>
            <p:ph idx="1"/>
          </p:nvPr>
        </p:nvSpPr>
        <p:spPr>
          <a:xfrm>
            <a:off x="457200" y="1066800"/>
            <a:ext cx="8229600" cy="533400"/>
          </a:xfrm>
        </p:spPr>
        <p:txBody>
          <a:bodyPr/>
          <a:lstStyle/>
          <a:p>
            <a:r>
              <a:rPr lang="en-US" altLang="en-US" sz="2000" smtClean="0">
                <a:ea typeface="ＭＳ Ｐゴシック" panose="020B0600070205080204" pitchFamily="34" charset="-128"/>
              </a:rPr>
              <a:t>Age and gender of the sheltered homeless by data source (2010)</a:t>
            </a:r>
          </a:p>
          <a:p>
            <a:pPr lvl="1"/>
            <a:r>
              <a:rPr lang="en-US" altLang="en-US" sz="1600" smtClean="0">
                <a:ea typeface="ＭＳ Ｐゴシック" panose="020B0600070205080204" pitchFamily="34" charset="-128"/>
              </a:rPr>
              <a:t>All ages for Decennial and ACS, HMIS gender distribution excludes children</a:t>
            </a:r>
            <a:endParaRPr lang="en-US" altLang="en-US" sz="1200" smtClean="0">
              <a:ea typeface="ＭＳ Ｐゴシック" panose="020B0600070205080204" pitchFamily="34" charset="-128"/>
            </a:endParaRPr>
          </a:p>
        </p:txBody>
      </p:sp>
      <p:graphicFrame>
        <p:nvGraphicFramePr>
          <p:cNvPr id="2" name="Table 1"/>
          <p:cNvGraphicFramePr>
            <a:graphicFrameLocks noGrp="1"/>
          </p:cNvGraphicFramePr>
          <p:nvPr/>
        </p:nvGraphicFramePr>
        <p:xfrm>
          <a:off x="457200" y="4724400"/>
          <a:ext cx="8229600" cy="1517650"/>
        </p:xfrm>
        <a:graphic>
          <a:graphicData uri="http://schemas.openxmlformats.org/drawingml/2006/table">
            <a:tbl>
              <a:tblPr/>
              <a:tblGrid>
                <a:gridCol w="8229600">
                  <a:extLst>
                    <a:ext uri="{9D8B030D-6E8A-4147-A177-3AD203B41FA5}"/>
                  </a:extLst>
                </a:gridCol>
              </a:tblGrid>
              <a:tr h="415526">
                <a:tc>
                  <a:txBody>
                    <a:bodyPr/>
                    <a:lstStyle/>
                    <a:p>
                      <a:pPr algn="l" fontAlgn="ct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Survey, 2010 Decennial Census,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Annual Homelessness Assessment Reports to Congress </a:t>
                      </a:r>
                      <a:r>
                        <a:rPr lang="en-US" sz="1200" b="0" i="0" u="none" strike="noStrike" dirty="0" smtClean="0">
                          <a:effectLst/>
                          <a:latin typeface="times new roman" panose="02020603050405020304" pitchFamily="18" charset="0"/>
                        </a:rPr>
                        <a:t>One-Year </a:t>
                      </a:r>
                      <a:r>
                        <a:rPr lang="en-US" sz="1200" b="0" i="0" u="none" strike="noStrike" dirty="0">
                          <a:effectLst/>
                          <a:latin typeface="times new roman" panose="02020603050405020304" pitchFamily="18" charset="0"/>
                        </a:rPr>
                        <a:t>Estimates of Shelter Homelessness</a:t>
                      </a:r>
                    </a:p>
                  </a:txBody>
                  <a:tcPr marL="4785" marR="4785" marT="4783" marB="0" anchor="ctr">
                    <a:lnL>
                      <a:noFill/>
                    </a:lnL>
                    <a:lnR>
                      <a:noFill/>
                    </a:lnR>
                    <a:lnT>
                      <a:noFill/>
                    </a:lnT>
                    <a:lnB>
                      <a:noFill/>
                    </a:lnB>
                  </a:tcPr>
                </a:tc>
                <a:extLst>
                  <a:ext uri="{0D108BD9-81ED-4DB2-BD59-A6C34878D82A}"/>
                </a:extLst>
              </a:tr>
              <a:tr h="1102124">
                <a:tc>
                  <a:txBody>
                    <a:bodyPr/>
                    <a:lstStyle/>
                    <a:p>
                      <a:pPr algn="l" fontAlgn="ct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Figure </a:t>
                      </a:r>
                      <a:r>
                        <a:rPr lang="en-US" sz="1200" b="0" i="0" u="none" strike="noStrike" dirty="0">
                          <a:effectLst/>
                          <a:latin typeface="times new roman" panose="02020603050405020304" pitchFamily="18" charset="0"/>
                        </a:rPr>
                        <a:t>reports, by </a:t>
                      </a:r>
                      <a:r>
                        <a:rPr lang="en-US" sz="1200" b="0" i="0" u="none" strike="noStrike" dirty="0" smtClean="0">
                          <a:effectLst/>
                          <a:latin typeface="times new roman" panose="02020603050405020304" pitchFamily="18" charset="0"/>
                        </a:rPr>
                        <a:t>survey,</a:t>
                      </a:r>
                      <a:r>
                        <a:rPr lang="en-US" sz="1200" b="0" i="0" u="none" strike="noStrike" baseline="0" dirty="0" smtClean="0">
                          <a:effectLst/>
                          <a:latin typeface="times new roman" panose="02020603050405020304" pitchFamily="18" charset="0"/>
                        </a:rPr>
                        <a:t> </a:t>
                      </a:r>
                      <a:r>
                        <a:rPr lang="en-US" sz="1200" b="0" i="0" u="none" strike="noStrike" dirty="0" smtClean="0">
                          <a:effectLst/>
                          <a:latin typeface="times new roman" panose="02020603050405020304" pitchFamily="18" charset="0"/>
                        </a:rPr>
                        <a:t>the </a:t>
                      </a:r>
                      <a:r>
                        <a:rPr lang="en-US" sz="1200" b="0" i="0" u="none" strike="noStrike" dirty="0">
                          <a:effectLst/>
                          <a:latin typeface="times new roman" panose="02020603050405020304" pitchFamily="18" charset="0"/>
                        </a:rPr>
                        <a:t>share of shelter homeless </a:t>
                      </a:r>
                      <a:r>
                        <a:rPr lang="en-US" sz="1200" b="0" i="0" u="none" strike="noStrike" dirty="0" smtClean="0">
                          <a:effectLst/>
                          <a:latin typeface="times new roman" panose="02020603050405020304" pitchFamily="18" charset="0"/>
                        </a:rPr>
                        <a:t>individuals</a:t>
                      </a:r>
                      <a:r>
                        <a:rPr lang="en-US" sz="1200" b="0" i="0" u="none" strike="noStrike" baseline="0" dirty="0" smtClean="0">
                          <a:effectLst/>
                          <a:latin typeface="times new roman" panose="02020603050405020304" pitchFamily="18" charset="0"/>
                        </a:rPr>
                        <a:t> of a given age category or gender</a:t>
                      </a:r>
                      <a:r>
                        <a:rPr lang="en-US" sz="1200" b="0" i="0" u="none" strike="noStrike" dirty="0" smtClean="0">
                          <a:effectLst/>
                          <a:latin typeface="times new roman" panose="02020603050405020304" pitchFamily="18" charset="0"/>
                        </a:rPr>
                        <a:t> in 2010.</a:t>
                      </a:r>
                      <a:r>
                        <a:rPr lang="en-US" sz="1200" b="0" i="0" u="none" strike="noStrike" baseline="0" dirty="0" smtClean="0">
                          <a:effectLst/>
                          <a:latin typeface="times new roman" panose="02020603050405020304" pitchFamily="18" charset="0"/>
                        </a:rPr>
                        <a:t> </a:t>
                      </a:r>
                      <a:r>
                        <a:rPr lang="en-US" sz="1200" b="0" i="0" u="none" strike="noStrike" dirty="0" smtClean="0">
                          <a:effectLst/>
                          <a:latin typeface="times new roman" panose="02020603050405020304" pitchFamily="18" charset="0"/>
                        </a:rPr>
                        <a:t>The </a:t>
                      </a:r>
                      <a:r>
                        <a:rPr lang="en-US" sz="1200" b="0" i="0" u="none" strike="noStrike" dirty="0">
                          <a:effectLst/>
                          <a:latin typeface="times new roman" panose="02020603050405020304" pitchFamily="18" charset="0"/>
                        </a:rPr>
                        <a:t>ACS </a:t>
                      </a:r>
                      <a:r>
                        <a:rPr lang="en-US" sz="1200" b="0" i="0" u="none" strike="noStrike" dirty="0" smtClean="0">
                          <a:effectLst/>
                          <a:latin typeface="times new roman" panose="02020603050405020304" pitchFamily="18" charset="0"/>
                        </a:rPr>
                        <a:t>characteristics are computed among</a:t>
                      </a:r>
                      <a:r>
                        <a:rPr lang="en-US" sz="1200" b="0" i="0" u="none" strike="noStrike" baseline="0" dirty="0" smtClean="0">
                          <a:effectLst/>
                          <a:latin typeface="times new roman" panose="02020603050405020304" pitchFamily="18" charset="0"/>
                        </a:rPr>
                        <a:t> non-imputed individuals using survey weights that </a:t>
                      </a:r>
                      <a:r>
                        <a:rPr lang="en-US" sz="1200" b="0" i="0" u="none" strike="noStrike" dirty="0" smtClean="0">
                          <a:effectLst/>
                          <a:latin typeface="times new roman" panose="02020603050405020304" pitchFamily="18" charset="0"/>
                        </a:rPr>
                        <a:t>are </a:t>
                      </a:r>
                      <a:r>
                        <a:rPr lang="en-US" sz="1200" b="0" i="0" u="none" strike="noStrike" dirty="0">
                          <a:effectLst/>
                          <a:latin typeface="times new roman" panose="02020603050405020304" pitchFamily="18" charset="0"/>
                        </a:rPr>
                        <a:t>scaled up by a constant such that the new weighted count of non-imputed observations is equal to the old weighted sum of imputed and non-imputed records. </a:t>
                      </a:r>
                      <a:r>
                        <a:rPr lang="en-US" sz="1200" b="0" i="0" u="none" strike="noStrike" dirty="0" smtClean="0">
                          <a:effectLst/>
                          <a:latin typeface="times new roman" panose="02020603050405020304" pitchFamily="18" charset="0"/>
                        </a:rPr>
                        <a:t>The HMIS only</a:t>
                      </a:r>
                      <a:r>
                        <a:rPr lang="en-US" sz="1200" b="0" i="0" u="none" strike="noStrike" baseline="0" dirty="0" smtClean="0">
                          <a:effectLst/>
                          <a:latin typeface="times new roman" panose="02020603050405020304" pitchFamily="18" charset="0"/>
                        </a:rPr>
                        <a:t> reports gender distributions for homeless adults. These shares exclude children. </a:t>
                      </a:r>
                      <a:r>
                        <a:rPr lang="en-US" sz="1200" b="0" i="0" u="none" strike="noStrike" dirty="0" smtClean="0">
                          <a:effectLst/>
                          <a:latin typeface="times new roman" panose="02020603050405020304" pitchFamily="18" charset="0"/>
                        </a:rPr>
                        <a:t>All </a:t>
                      </a:r>
                      <a:r>
                        <a:rPr lang="en-US" sz="1200" b="0" i="0" u="none" strike="noStrike" dirty="0">
                          <a:effectLst/>
                          <a:latin typeface="times new roman" panose="02020603050405020304" pitchFamily="18" charset="0"/>
                        </a:rPr>
                        <a:t>results were approved for release by the Census Bureau, authorization </a:t>
                      </a:r>
                      <a:r>
                        <a:rPr lang="en-US" sz="1200" b="0" i="0" u="none" strike="noStrike" dirty="0" smtClean="0">
                          <a:effectLst/>
                          <a:latin typeface="times new roman" panose="02020603050405020304" pitchFamily="18" charset="0"/>
                        </a:rPr>
                        <a:t>number CBDRB-FY20-ERD002-004.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a:effectLst/>
                        <a:latin typeface="times new roman" panose="02020603050405020304" pitchFamily="18" charset="0"/>
                      </a:endParaRPr>
                    </a:p>
                  </a:txBody>
                  <a:tcPr marL="4785" marR="4785" marT="4783" marB="0" anchor="ctr">
                    <a:lnL>
                      <a:noFill/>
                    </a:lnL>
                    <a:lnR>
                      <a:noFill/>
                    </a:lnR>
                    <a:lnT>
                      <a:noFill/>
                    </a:lnT>
                    <a:lnB>
                      <a:noFill/>
                    </a:lnB>
                  </a:tcPr>
                </a:tc>
                <a:extLst>
                  <a:ext uri="{0D108BD9-81ED-4DB2-BD59-A6C34878D82A}"/>
                </a:extLst>
              </a:tr>
            </a:tbl>
          </a:graphicData>
        </a:graphic>
      </p:graphicFrame>
      <p:graphicFrame>
        <p:nvGraphicFramePr>
          <p:cNvPr id="123911" name="Chart 7"/>
          <p:cNvGraphicFramePr>
            <a:graphicFrameLocks/>
          </p:cNvGraphicFramePr>
          <p:nvPr/>
        </p:nvGraphicFramePr>
        <p:xfrm>
          <a:off x="4368800" y="1554163"/>
          <a:ext cx="4673600" cy="2844800"/>
        </p:xfrm>
        <a:graphic>
          <a:graphicData uri="http://schemas.openxmlformats.org/presentationml/2006/ole">
            <mc:AlternateContent xmlns:mc="http://schemas.openxmlformats.org/markup-compatibility/2006">
              <mc:Choice xmlns:v="urn:schemas-microsoft-com:vml" Requires="v">
                <p:oleObj spid="_x0000_s123915" name="Chart" r:id="rId5" imgW="4682134" imgH="2853175" progId="Excel.Chart.8">
                  <p:embed/>
                </p:oleObj>
              </mc:Choice>
              <mc:Fallback>
                <p:oleObj name="Chart" r:id="rId5" imgW="4682134" imgH="2853175"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1554163"/>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912" name="Chart 9"/>
          <p:cNvGraphicFramePr>
            <a:graphicFrameLocks/>
          </p:cNvGraphicFramePr>
          <p:nvPr/>
        </p:nvGraphicFramePr>
        <p:xfrm>
          <a:off x="101600" y="1554163"/>
          <a:ext cx="4673600" cy="2844800"/>
        </p:xfrm>
        <a:graphic>
          <a:graphicData uri="http://schemas.openxmlformats.org/presentationml/2006/ole">
            <mc:AlternateContent xmlns:mc="http://schemas.openxmlformats.org/markup-compatibility/2006">
              <mc:Choice xmlns:v="urn:schemas-microsoft-com:vml" Requires="v">
                <p:oleObj spid="_x0000_s123916" name="Chart" r:id="rId8" imgW="4682134" imgH="2853175" progId="Excel.Chart.8">
                  <p:embed/>
                </p:oleObj>
              </mc:Choice>
              <mc:Fallback>
                <p:oleObj name="Chart" r:id="rId8" imgW="4682134" imgH="2853175" progId="Excel.Chart.8">
                  <p:embed/>
                  <p:pic>
                    <p:nvPicPr>
                      <p:cNvPr id="0" name="Char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00" y="1554163"/>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2"/>
          <p:cNvSpPr>
            <a:spLocks noGrp="1"/>
          </p:cNvSpPr>
          <p:nvPr>
            <p:ph type="sldNum" sz="quarter" idx="12"/>
          </p:nvPr>
        </p:nvSpPr>
        <p:spPr/>
        <p:txBody>
          <a:bodyPr/>
          <a:lstStyle/>
          <a:p>
            <a:pPr>
              <a:defRPr/>
            </a:pPr>
            <a:fld id="{835E4390-64AB-4908-9848-6B6D355B23BA}" type="slidenum">
              <a:rPr lang="en-US" altLang="en-US" smtClean="0"/>
              <a:pPr>
                <a:defRPr/>
              </a:pPr>
              <a:t>61</a:t>
            </a:fld>
            <a:endParaRPr lang="en-US" altLang="en-US" dirty="0"/>
          </a:p>
        </p:txBody>
      </p:sp>
      <p:sp>
        <p:nvSpPr>
          <p:cNvPr id="123914" name="Rectangle 3"/>
          <p:cNvSpPr>
            <a:spLocks noChangeArrowheads="1"/>
          </p:cNvSpPr>
          <p:nvPr/>
        </p:nvSpPr>
        <p:spPr bwMode="auto">
          <a:xfrm>
            <a:off x="304800" y="6450013"/>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All results were approved for release by the Census Bureau, authorization number CBDRB-FY20-ERD002-004.</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52400" y="152400"/>
            <a:ext cx="8534400" cy="838200"/>
          </a:xfrm>
        </p:spPr>
        <p:txBody>
          <a:bodyPr/>
          <a:lstStyle/>
          <a:p>
            <a:pPr algn="ctr"/>
            <a:r>
              <a:rPr lang="en-US" altLang="en-US" sz="3600" smtClean="0">
                <a:ea typeface="ＭＳ Ｐゴシック" panose="020B0600070205080204" pitchFamily="34" charset="-128"/>
              </a:rPr>
              <a:t>Urban/Rural and Citizenship</a:t>
            </a:r>
          </a:p>
        </p:txBody>
      </p:sp>
      <p:graphicFrame>
        <p:nvGraphicFramePr>
          <p:cNvPr id="6" name="Table 5"/>
          <p:cNvGraphicFramePr>
            <a:graphicFrameLocks noGrp="1"/>
          </p:cNvGraphicFramePr>
          <p:nvPr/>
        </p:nvGraphicFramePr>
        <p:xfrm>
          <a:off x="381000" y="4648200"/>
          <a:ext cx="8229600" cy="1246188"/>
        </p:xfrm>
        <a:graphic>
          <a:graphicData uri="http://schemas.openxmlformats.org/drawingml/2006/table">
            <a:tbl>
              <a:tblPr/>
              <a:tblGrid>
                <a:gridCol w="8229600">
                  <a:extLst>
                    <a:ext uri="{9D8B030D-6E8A-4147-A177-3AD203B41FA5}"/>
                  </a:extLst>
                </a:gridCol>
              </a:tblGrid>
              <a:tr h="216437">
                <a:tc>
                  <a:txBody>
                    <a:bodyPr/>
                    <a:lstStyle/>
                    <a:p>
                      <a:pPr algn="l" fontAlgn="ctr"/>
                      <a:r>
                        <a:rPr lang="en-US" sz="1200" b="1" i="0" u="none" strike="noStrike" dirty="0" smtClean="0">
                          <a:effectLst/>
                          <a:latin typeface="times new roman" panose="02020603050405020304" pitchFamily="18" charset="0"/>
                        </a:rPr>
                        <a:t>Source: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a:t>
                      </a:r>
                      <a:r>
                        <a:rPr lang="en-US" sz="1200" b="0" i="0" u="none" strike="noStrike" dirty="0" smtClean="0">
                          <a:effectLst/>
                          <a:latin typeface="times new roman" panose="02020603050405020304" pitchFamily="18" charset="0"/>
                        </a:rPr>
                        <a:t>Survey</a:t>
                      </a:r>
                      <a:endParaRPr lang="en-US" sz="1200" b="0" i="0" u="none" strike="noStrike" dirty="0">
                        <a:effectLst/>
                        <a:latin typeface="times new roman" panose="02020603050405020304" pitchFamily="18" charset="0"/>
                      </a:endParaRPr>
                    </a:p>
                  </a:txBody>
                  <a:tcPr marL="4785" marR="4785" marT="4779" marB="0" anchor="ctr">
                    <a:lnL>
                      <a:noFill/>
                    </a:lnL>
                    <a:lnR>
                      <a:noFill/>
                    </a:lnR>
                    <a:lnT>
                      <a:noFill/>
                    </a:lnT>
                    <a:lnB>
                      <a:noFill/>
                    </a:lnB>
                  </a:tcPr>
                </a:tc>
                <a:extLst>
                  <a:ext uri="{0D108BD9-81ED-4DB2-BD59-A6C34878D82A}"/>
                </a:extLst>
              </a:tr>
              <a:tr h="1029751">
                <a:tc>
                  <a:txBody>
                    <a:bodyPr/>
                    <a:lstStyle/>
                    <a:p>
                      <a:pPr algn="l" fontAlgn="ct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The </a:t>
                      </a:r>
                      <a:r>
                        <a:rPr lang="en-US" sz="1200" b="0" i="0" u="none" strike="noStrike" dirty="0">
                          <a:effectLst/>
                          <a:latin typeface="times new roman" panose="02020603050405020304" pitchFamily="18" charset="0"/>
                        </a:rPr>
                        <a:t>ACS </a:t>
                      </a:r>
                      <a:r>
                        <a:rPr lang="en-US" sz="1200" b="0" i="0" u="none" strike="noStrike" dirty="0" smtClean="0">
                          <a:effectLst/>
                          <a:latin typeface="times new roman" panose="02020603050405020304" pitchFamily="18" charset="0"/>
                        </a:rPr>
                        <a:t>characteristics for GQ individuals are computed among</a:t>
                      </a:r>
                      <a:r>
                        <a:rPr lang="en-US" sz="1200" b="0" i="0" u="none" strike="noStrike" baseline="0" dirty="0" smtClean="0">
                          <a:effectLst/>
                          <a:latin typeface="times new roman" panose="02020603050405020304" pitchFamily="18" charset="0"/>
                        </a:rPr>
                        <a:t> non-imputed individuals using survey weights that </a:t>
                      </a:r>
                      <a:r>
                        <a:rPr lang="en-US" sz="1200" b="0" i="0" u="none" strike="noStrike" dirty="0" smtClean="0">
                          <a:effectLst/>
                          <a:latin typeface="times new roman" panose="02020603050405020304" pitchFamily="18" charset="0"/>
                        </a:rPr>
                        <a:t>are </a:t>
                      </a:r>
                      <a:r>
                        <a:rPr lang="en-US" sz="1200" b="0" i="0" u="none" strike="noStrike" dirty="0">
                          <a:effectLst/>
                          <a:latin typeface="times new roman" panose="02020603050405020304" pitchFamily="18" charset="0"/>
                        </a:rPr>
                        <a:t>scaled up by a constant such that the new weighted count of non-imputed observations is equal to the old weighted sum of imputed and non-imputed </a:t>
                      </a:r>
                      <a:r>
                        <a:rPr lang="en-US" sz="1200" b="0" i="0" u="none" strike="noStrike" dirty="0" smtClean="0">
                          <a:effectLst/>
                          <a:latin typeface="times new roman" panose="02020603050405020304" pitchFamily="18" charset="0"/>
                        </a:rPr>
                        <a:t>records. All </a:t>
                      </a:r>
                      <a:r>
                        <a:rPr lang="en-US" sz="1200" b="0" i="0" u="none" strike="noStrike" dirty="0">
                          <a:effectLst/>
                          <a:latin typeface="times new roman" panose="02020603050405020304" pitchFamily="18" charset="0"/>
                        </a:rPr>
                        <a:t>results were approved for release by the Census Bureau, authorization </a:t>
                      </a:r>
                      <a:r>
                        <a:rPr lang="en-US" sz="1200" b="0" i="0" u="none" strike="noStrike" dirty="0" smtClean="0">
                          <a:effectLst/>
                          <a:latin typeface="times new roman" panose="02020603050405020304" pitchFamily="18" charset="0"/>
                        </a:rPr>
                        <a:t>number CBDRB-FY20-ERD002-007.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a:effectLst/>
                        <a:latin typeface="times new roman" panose="02020603050405020304" pitchFamily="18" charset="0"/>
                      </a:endParaRPr>
                    </a:p>
                  </a:txBody>
                  <a:tcPr marL="4785" marR="4785" marT="4779" marB="0" anchor="ctr">
                    <a:lnL>
                      <a:noFill/>
                    </a:lnL>
                    <a:lnR>
                      <a:noFill/>
                    </a:lnR>
                    <a:lnT>
                      <a:noFill/>
                    </a:lnT>
                    <a:lnB>
                      <a:noFill/>
                    </a:lnB>
                  </a:tcPr>
                </a:tc>
                <a:extLst>
                  <a:ext uri="{0D108BD9-81ED-4DB2-BD59-A6C34878D82A}"/>
                </a:extLst>
              </a:tr>
            </a:tbl>
          </a:graphicData>
        </a:graphic>
      </p:graphicFrame>
      <p:sp>
        <p:nvSpPr>
          <p:cNvPr id="2" name="Slide Number Placeholder 1"/>
          <p:cNvSpPr>
            <a:spLocks noGrp="1"/>
          </p:cNvSpPr>
          <p:nvPr>
            <p:ph type="sldNum" sz="quarter" idx="12"/>
          </p:nvPr>
        </p:nvSpPr>
        <p:spPr/>
        <p:txBody>
          <a:bodyPr/>
          <a:lstStyle/>
          <a:p>
            <a:pPr>
              <a:defRPr/>
            </a:pPr>
            <a:fld id="{A272E412-6A10-4C82-A9DB-F71AE5DE4060}" type="slidenum">
              <a:rPr lang="en-US" altLang="en-US" smtClean="0"/>
              <a:pPr>
                <a:defRPr/>
              </a:pPr>
              <a:t>62</a:t>
            </a:fld>
            <a:endParaRPr lang="en-US" altLang="en-US" dirty="0"/>
          </a:p>
        </p:txBody>
      </p:sp>
      <p:graphicFrame>
        <p:nvGraphicFramePr>
          <p:cNvPr id="10" name="Chart 9"/>
          <p:cNvGraphicFramePr>
            <a:graphicFrameLocks/>
          </p:cNvGraphicFramePr>
          <p:nvPr/>
        </p:nvGraphicFramePr>
        <p:xfrm>
          <a:off x="152400" y="144745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5960" name="Chart 7"/>
          <p:cNvGraphicFramePr>
            <a:graphicFrameLocks/>
          </p:cNvGraphicFramePr>
          <p:nvPr/>
        </p:nvGraphicFramePr>
        <p:xfrm>
          <a:off x="4537075" y="1397000"/>
          <a:ext cx="4429125" cy="2844800"/>
        </p:xfrm>
        <a:graphic>
          <a:graphicData uri="http://schemas.openxmlformats.org/presentationml/2006/ole">
            <mc:AlternateContent xmlns:mc="http://schemas.openxmlformats.org/markup-compatibility/2006">
              <mc:Choice xmlns:v="urn:schemas-microsoft-com:vml" Requires="v">
                <p:oleObj spid="_x0000_s125961" name="Chart" r:id="rId6" imgW="4432176" imgH="2847079" progId="Excel.Chart.8">
                  <p:embed/>
                </p:oleObj>
              </mc:Choice>
              <mc:Fallback>
                <p:oleObj name="Chart" r:id="rId6" imgW="4432176" imgH="2847079" progId="Excel.Char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1397000"/>
                        <a:ext cx="44291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52400" y="152400"/>
            <a:ext cx="8534400" cy="838200"/>
          </a:xfrm>
        </p:spPr>
        <p:txBody>
          <a:bodyPr/>
          <a:lstStyle/>
          <a:p>
            <a:pPr algn="ctr"/>
            <a:r>
              <a:rPr lang="en-US" altLang="en-US" sz="3200" smtClean="0">
                <a:ea typeface="ＭＳ Ｐゴシック" panose="020B0600070205080204" pitchFamily="34" charset="-128"/>
              </a:rPr>
              <a:t>Educational Attainment</a:t>
            </a:r>
          </a:p>
        </p:txBody>
      </p:sp>
      <p:sp>
        <p:nvSpPr>
          <p:cNvPr id="2" name="Slide Number Placeholder 1"/>
          <p:cNvSpPr>
            <a:spLocks noGrp="1"/>
          </p:cNvSpPr>
          <p:nvPr>
            <p:ph type="sldNum" sz="quarter" idx="12"/>
          </p:nvPr>
        </p:nvSpPr>
        <p:spPr/>
        <p:txBody>
          <a:bodyPr/>
          <a:lstStyle/>
          <a:p>
            <a:pPr>
              <a:defRPr/>
            </a:pPr>
            <a:fld id="{48551889-468B-4C0E-817C-B2A3A09FBF2A}" type="slidenum">
              <a:rPr lang="en-US" altLang="en-US" smtClean="0"/>
              <a:pPr>
                <a:defRPr/>
              </a:pPr>
              <a:t>63</a:t>
            </a:fld>
            <a:endParaRPr lang="en-US" altLang="en-US" dirty="0"/>
          </a:p>
        </p:txBody>
      </p:sp>
      <p:graphicFrame>
        <p:nvGraphicFramePr>
          <p:cNvPr id="6" name="Table 5"/>
          <p:cNvGraphicFramePr>
            <a:graphicFrameLocks noGrp="1"/>
          </p:cNvGraphicFramePr>
          <p:nvPr/>
        </p:nvGraphicFramePr>
        <p:xfrm>
          <a:off x="304800" y="4724400"/>
          <a:ext cx="8382000" cy="1295400"/>
        </p:xfrm>
        <a:graphic>
          <a:graphicData uri="http://schemas.openxmlformats.org/drawingml/2006/table">
            <a:tbl>
              <a:tblPr/>
              <a:tblGrid>
                <a:gridCol w="8382000">
                  <a:extLst>
                    <a:ext uri="{9D8B030D-6E8A-4147-A177-3AD203B41FA5}"/>
                  </a:extLst>
                </a:gridCol>
              </a:tblGrid>
              <a:tr h="187660">
                <a:tc>
                  <a:txBody>
                    <a:bodyPr/>
                    <a:lstStyle/>
                    <a:p>
                      <a:pPr algn="l" fontAlgn="ctr"/>
                      <a:r>
                        <a:rPr lang="en-US" sz="1200" b="1" i="0" u="none" strike="noStrike" dirty="0">
                          <a:effectLst/>
                          <a:latin typeface="times new roman" panose="02020603050405020304" pitchFamily="18" charset="0"/>
                        </a:rPr>
                        <a:t>Sources: </a:t>
                      </a:r>
                      <a:r>
                        <a:rPr lang="en-US" sz="1200" b="0" i="0" u="none" strike="noStrike" dirty="0" smtClean="0">
                          <a:effectLst/>
                          <a:latin typeface="times new roman" panose="02020603050405020304" pitchFamily="18" charset="0"/>
                        </a:rPr>
                        <a:t>2010 </a:t>
                      </a:r>
                      <a:r>
                        <a:rPr lang="en-US" sz="1200" b="0" i="0" u="none" strike="noStrike" dirty="0">
                          <a:effectLst/>
                          <a:latin typeface="times new roman" panose="02020603050405020304" pitchFamily="18" charset="0"/>
                        </a:rPr>
                        <a:t>American Community </a:t>
                      </a:r>
                      <a:r>
                        <a:rPr lang="en-US" sz="1200" b="0" i="0" u="none" strike="noStrike" dirty="0" smtClean="0">
                          <a:effectLst/>
                          <a:latin typeface="times new roman" panose="02020603050405020304" pitchFamily="18" charset="0"/>
                        </a:rPr>
                        <a:t>Survey, Burt</a:t>
                      </a:r>
                      <a:r>
                        <a:rPr lang="en-US" sz="1200" b="0" i="0" u="none" strike="noStrike" baseline="0" dirty="0" smtClean="0">
                          <a:effectLst/>
                          <a:latin typeface="times new roman" panose="02020603050405020304" pitchFamily="18" charset="0"/>
                        </a:rPr>
                        <a:t> et al. 1999</a:t>
                      </a:r>
                      <a:endParaRPr lang="en-US" sz="1200" b="0" i="0" u="none" strike="noStrike" dirty="0">
                        <a:effectLst/>
                        <a:latin typeface="times new roman" panose="02020603050405020304" pitchFamily="18" charset="0"/>
                      </a:endParaRPr>
                    </a:p>
                  </a:txBody>
                  <a:tcPr marL="4785" marR="4785" marT="4780" marB="0" anchor="ctr">
                    <a:lnL>
                      <a:noFill/>
                    </a:lnL>
                    <a:lnR>
                      <a:noFill/>
                    </a:lnR>
                    <a:lnT>
                      <a:noFill/>
                    </a:lnT>
                    <a:lnB>
                      <a:noFill/>
                    </a:lnB>
                  </a:tcPr>
                </a:tc>
                <a:extLst>
                  <a:ext uri="{0D108BD9-81ED-4DB2-BD59-A6C34878D82A}"/>
                </a:extLst>
              </a:tr>
              <a:tr h="1107740">
                <a:tc>
                  <a:txBody>
                    <a:bodyPr/>
                    <a:lstStyle/>
                    <a:p>
                      <a:pPr algn="l" fontAlgn="ct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The </a:t>
                      </a:r>
                      <a:r>
                        <a:rPr lang="en-US" sz="1200" b="0" i="0" u="none" strike="noStrike" dirty="0">
                          <a:effectLst/>
                          <a:latin typeface="times new roman" panose="02020603050405020304" pitchFamily="18" charset="0"/>
                        </a:rPr>
                        <a:t>ACS </a:t>
                      </a:r>
                      <a:r>
                        <a:rPr lang="en-US" sz="1200" b="0" i="0" u="none" strike="noStrike" dirty="0" smtClean="0">
                          <a:effectLst/>
                          <a:latin typeface="times new roman" panose="02020603050405020304" pitchFamily="18" charset="0"/>
                        </a:rPr>
                        <a:t>characteristics for GQ individuals are computed among</a:t>
                      </a:r>
                      <a:r>
                        <a:rPr lang="en-US" sz="1200" b="0" i="0" u="none" strike="noStrike" baseline="0" dirty="0" smtClean="0">
                          <a:effectLst/>
                          <a:latin typeface="times new roman" panose="02020603050405020304" pitchFamily="18" charset="0"/>
                        </a:rPr>
                        <a:t> non-imputed individuals using survey weights that </a:t>
                      </a:r>
                      <a:r>
                        <a:rPr lang="en-US" sz="1200" b="0" i="0" u="none" strike="noStrike" dirty="0" smtClean="0">
                          <a:effectLst/>
                          <a:latin typeface="times new roman" panose="02020603050405020304" pitchFamily="18" charset="0"/>
                        </a:rPr>
                        <a:t>are </a:t>
                      </a:r>
                      <a:r>
                        <a:rPr lang="en-US" sz="1200" b="0" i="0" u="none" strike="noStrike" dirty="0">
                          <a:effectLst/>
                          <a:latin typeface="times new roman" panose="02020603050405020304" pitchFamily="18" charset="0"/>
                        </a:rPr>
                        <a:t>scaled up by a constant such that the new weighted count of non-imputed observations is equal to the old weighted sum of imputed and non-imputed </a:t>
                      </a:r>
                      <a:r>
                        <a:rPr lang="en-US" sz="1200" b="0" i="0" u="none" strike="noStrike" dirty="0" smtClean="0">
                          <a:effectLst/>
                          <a:latin typeface="times new roman" panose="02020603050405020304" pitchFamily="18" charset="0"/>
                        </a:rPr>
                        <a:t>records. Burt</a:t>
                      </a:r>
                      <a:r>
                        <a:rPr lang="en-US" sz="1200" b="0" i="0" u="none" strike="noStrike" baseline="0" dirty="0" smtClean="0">
                          <a:effectLst/>
                          <a:latin typeface="times new roman" panose="02020603050405020304" pitchFamily="18" charset="0"/>
                        </a:rPr>
                        <a:t> et al. respondents had three educational attainment statuses: less than high school, high school graduate/GED, and more than high school.</a:t>
                      </a:r>
                      <a:r>
                        <a:rPr lang="en-US" sz="1200" b="0" i="0" u="none" strike="noStrike" dirty="0" smtClean="0">
                          <a:effectLst/>
                          <a:latin typeface="times new roman" panose="02020603050405020304" pitchFamily="18" charset="0"/>
                        </a:rPr>
                        <a:t> All </a:t>
                      </a:r>
                      <a:r>
                        <a:rPr lang="en-US" sz="1200" b="0" i="0" u="none" strike="noStrike" dirty="0">
                          <a:effectLst/>
                          <a:latin typeface="times new roman" panose="02020603050405020304" pitchFamily="18" charset="0"/>
                        </a:rPr>
                        <a:t>results were approved for release by the Census Bureau, authorization </a:t>
                      </a:r>
                      <a:r>
                        <a:rPr lang="en-US" sz="1200" b="0" i="0" u="none" strike="noStrike" dirty="0" smtClean="0">
                          <a:effectLst/>
                          <a:latin typeface="times new roman" panose="02020603050405020304" pitchFamily="18" charset="0"/>
                        </a:rPr>
                        <a:t>number CBDRB-FY20-ERD002-007. *</a:t>
                      </a:r>
                      <a:r>
                        <a:rPr lang="en-US" sz="1200" b="0" i="0" u="none" strike="noStrike" baseline="0" dirty="0" smtClean="0">
                          <a:effectLst/>
                          <a:latin typeface="times new roman" panose="02020603050405020304" pitchFamily="18" charset="0"/>
                        </a:rPr>
                        <a:t> Indicates data from publicly available sources.</a:t>
                      </a:r>
                      <a:endParaRPr lang="en-US" sz="1200" b="0" i="0" u="none" strike="noStrike" dirty="0">
                        <a:effectLst/>
                        <a:latin typeface="times new roman" panose="02020603050405020304" pitchFamily="18" charset="0"/>
                      </a:endParaRPr>
                    </a:p>
                  </a:txBody>
                  <a:tcPr marL="4785" marR="4785" marT="4780" marB="0" anchor="ctr">
                    <a:lnL>
                      <a:noFill/>
                    </a:lnL>
                    <a:lnR>
                      <a:noFill/>
                    </a:lnR>
                    <a:lnT>
                      <a:noFill/>
                    </a:lnT>
                    <a:lnB>
                      <a:noFill/>
                    </a:lnB>
                  </a:tcPr>
                </a:tc>
                <a:extLst>
                  <a:ext uri="{0D108BD9-81ED-4DB2-BD59-A6C34878D82A}"/>
                </a:extLst>
              </a:tr>
            </a:tbl>
          </a:graphicData>
        </a:graphic>
      </p:graphicFrame>
      <p:graphicFrame>
        <p:nvGraphicFramePr>
          <p:cNvPr id="3" name="Table 2"/>
          <p:cNvGraphicFramePr>
            <a:graphicFrameLocks noGrp="1"/>
          </p:cNvGraphicFramePr>
          <p:nvPr/>
        </p:nvGraphicFramePr>
        <p:xfrm>
          <a:off x="5562600" y="2235200"/>
          <a:ext cx="2527300" cy="1244600"/>
        </p:xfrm>
        <a:graphic>
          <a:graphicData uri="http://schemas.openxmlformats.org/drawingml/2006/table">
            <a:tbl>
              <a:tblPr/>
              <a:tblGrid>
                <a:gridCol w="1535275">
                  <a:extLst>
                    <a:ext uri="{9D8B030D-6E8A-4147-A177-3AD203B41FA5}"/>
                  </a:extLst>
                </a:gridCol>
                <a:gridCol w="992025">
                  <a:extLst>
                    <a:ext uri="{9D8B030D-6E8A-4147-A177-3AD203B41FA5}"/>
                  </a:extLst>
                </a:gridCol>
              </a:tblGrid>
              <a:tr h="355600">
                <a:tc gridSpan="2">
                  <a:txBody>
                    <a:bodyPr/>
                    <a:lstStyle/>
                    <a:p>
                      <a:pPr algn="ctr" fontAlgn="b"/>
                      <a:r>
                        <a:rPr lang="en-US" sz="1600" b="1" i="0" u="none" strike="noStrike" dirty="0">
                          <a:solidFill>
                            <a:srgbClr val="000000"/>
                          </a:solidFill>
                          <a:effectLst/>
                          <a:latin typeface="Times New Roman" panose="02020603050405020304" pitchFamily="18" charset="0"/>
                        </a:rPr>
                        <a:t>Educational Attainment in NSHAPC (1996</a:t>
                      </a:r>
                      <a:r>
                        <a:rPr lang="en-US" sz="1600" b="1" i="0" u="none" strike="noStrike" dirty="0" smtClean="0">
                          <a:solidFill>
                            <a:srgbClr val="000000"/>
                          </a:solidFill>
                          <a:effectLst/>
                          <a:latin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177800">
                <a:tc>
                  <a:txBody>
                    <a:bodyPr/>
                    <a:lstStyle/>
                    <a:p>
                      <a:pPr algn="l" fontAlgn="b"/>
                      <a:r>
                        <a:rPr lang="en-US" sz="1600" b="1" i="0" u="none" strike="noStrike">
                          <a:solidFill>
                            <a:srgbClr val="000000"/>
                          </a:solidFill>
                          <a:effectLst/>
                          <a:latin typeface="Times New Roman" panose="02020603050405020304" pitchFamily="18" charset="0"/>
                        </a:rPr>
                        <a:t>Less than HS</a:t>
                      </a:r>
                    </a:p>
                  </a:txBody>
                  <a:tcPr marL="6350" marR="6350" marT="635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600" b="0" i="0" u="none" strike="noStrike" dirty="0">
                          <a:solidFill>
                            <a:srgbClr val="000000"/>
                          </a:solidFill>
                          <a:effectLst/>
                          <a:latin typeface="Times New Roman" panose="02020603050405020304" pitchFamily="18" charset="0"/>
                        </a:rPr>
                        <a:t>38%</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extLst>
              </a:tr>
              <a:tr h="177800">
                <a:tc>
                  <a:txBody>
                    <a:bodyPr/>
                    <a:lstStyle/>
                    <a:p>
                      <a:pPr algn="l" fontAlgn="b"/>
                      <a:r>
                        <a:rPr lang="en-US" sz="1600" b="1" i="0" u="none" strike="noStrike">
                          <a:solidFill>
                            <a:srgbClr val="000000"/>
                          </a:solidFill>
                          <a:effectLst/>
                          <a:latin typeface="Times New Roman" panose="02020603050405020304" pitchFamily="18" charset="0"/>
                        </a:rPr>
                        <a:t>HS Grad/GED</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34%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extLst>
              </a:tr>
              <a:tr h="184150">
                <a:tc>
                  <a:txBody>
                    <a:bodyPr/>
                    <a:lstStyle/>
                    <a:p>
                      <a:pPr algn="l" fontAlgn="b"/>
                      <a:r>
                        <a:rPr lang="en-US" sz="1600" b="1" i="0" u="none" strike="noStrike">
                          <a:solidFill>
                            <a:srgbClr val="000000"/>
                          </a:solidFill>
                          <a:effectLst/>
                          <a:latin typeface="Times New Roman" panose="02020603050405020304" pitchFamily="18" charset="0"/>
                        </a:rPr>
                        <a:t>More than HS</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Times New Roman" panose="02020603050405020304" pitchFamily="18" charset="0"/>
                        </a:rPr>
                        <a:t>28%</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extLst>
              </a:tr>
            </a:tbl>
          </a:graphicData>
        </a:graphic>
      </p:graphicFrame>
      <p:graphicFrame>
        <p:nvGraphicFramePr>
          <p:cNvPr id="128020" name="Chart 7"/>
          <p:cNvGraphicFramePr>
            <a:graphicFrameLocks/>
          </p:cNvGraphicFramePr>
          <p:nvPr/>
        </p:nvGraphicFramePr>
        <p:xfrm>
          <a:off x="558800" y="1473200"/>
          <a:ext cx="4673600" cy="2844800"/>
        </p:xfrm>
        <a:graphic>
          <a:graphicData uri="http://schemas.openxmlformats.org/presentationml/2006/ole">
            <mc:AlternateContent xmlns:mc="http://schemas.openxmlformats.org/markup-compatibility/2006">
              <mc:Choice xmlns:v="urn:schemas-microsoft-com:vml" Requires="v">
                <p:oleObj spid="_x0000_s128021" name="Chart" r:id="rId5" imgW="4682134" imgH="2853175" progId="Excel.Chart.8">
                  <p:embed/>
                </p:oleObj>
              </mc:Choice>
              <mc:Fallback>
                <p:oleObj name="Chart" r:id="rId5" imgW="4682134" imgH="2853175"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147320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152400" y="152400"/>
            <a:ext cx="8534400" cy="838200"/>
          </a:xfrm>
        </p:spPr>
        <p:txBody>
          <a:bodyPr/>
          <a:lstStyle/>
          <a:p>
            <a:pPr algn="ctr"/>
            <a:r>
              <a:rPr lang="en-US" altLang="en-US" smtClean="0">
                <a:ea typeface="ＭＳ Ｐゴシック" panose="020B0600070205080204" pitchFamily="34" charset="-128"/>
              </a:rPr>
              <a:t>PIKed vs unPIKed Characteristics</a:t>
            </a:r>
          </a:p>
        </p:txBody>
      </p:sp>
      <p:sp>
        <p:nvSpPr>
          <p:cNvPr id="82947" name="Content Placeholder 2"/>
          <p:cNvSpPr>
            <a:spLocks noGrp="1"/>
          </p:cNvSpPr>
          <p:nvPr>
            <p:ph idx="1"/>
          </p:nvPr>
        </p:nvSpPr>
        <p:spPr>
          <a:xfrm>
            <a:off x="457200" y="1066800"/>
            <a:ext cx="8229600" cy="5410200"/>
          </a:xfrm>
        </p:spPr>
        <p:txBody>
          <a:bodyPr/>
          <a:lstStyle/>
          <a:p>
            <a:pPr>
              <a:defRPr/>
            </a:pPr>
            <a:r>
              <a:rPr lang="en-US" altLang="en-US" sz="2800" dirty="0" smtClean="0">
                <a:ea typeface="ＭＳ Ｐゴシック" panose="020B0600070205080204" pitchFamily="34" charset="-128"/>
              </a:rPr>
              <a:t>Characteristics of </a:t>
            </a:r>
            <a:r>
              <a:rPr lang="en-US" altLang="en-US" sz="2800" dirty="0" err="1" smtClean="0">
                <a:ea typeface="ＭＳ Ｐゴシック" panose="020B0600070205080204" pitchFamily="34" charset="-128"/>
              </a:rPr>
              <a:t>PIKed</a:t>
            </a:r>
            <a:r>
              <a:rPr lang="en-US" altLang="en-US" sz="2800" dirty="0" smtClean="0">
                <a:ea typeface="ＭＳ Ｐゴシック" panose="020B0600070205080204" pitchFamily="34" charset="-128"/>
              </a:rPr>
              <a:t> and </a:t>
            </a:r>
            <a:r>
              <a:rPr lang="en-US" altLang="en-US" sz="2800" dirty="0" err="1" smtClean="0">
                <a:ea typeface="ＭＳ Ｐゴシック" panose="020B0600070205080204" pitchFamily="34" charset="-128"/>
              </a:rPr>
              <a:t>unPIKed</a:t>
            </a:r>
            <a:r>
              <a:rPr lang="en-US" altLang="en-US" sz="2800" dirty="0" smtClean="0">
                <a:ea typeface="ＭＳ Ｐゴシック" panose="020B0600070205080204" pitchFamily="34" charset="-128"/>
              </a:rPr>
              <a:t> homeless individuals in the 2006-2016 ACS </a:t>
            </a:r>
          </a:p>
          <a:p>
            <a:pPr lvl="1">
              <a:defRPr/>
            </a:pPr>
            <a:r>
              <a:rPr lang="en-US" altLang="en-US" sz="2400" dirty="0" smtClean="0">
                <a:ea typeface="ＭＳ Ｐゴシック" panose="020B0600070205080204" pitchFamily="34" charset="-128"/>
              </a:rPr>
              <a:t>Age, gender, race</a:t>
            </a:r>
          </a:p>
          <a:p>
            <a:pPr lvl="1">
              <a:defRPr/>
            </a:pPr>
            <a:r>
              <a:rPr lang="en-US" altLang="en-US" sz="2400" dirty="0" smtClean="0">
                <a:ea typeface="ＭＳ Ｐゴシック" panose="020B0600070205080204" pitchFamily="34" charset="-128"/>
              </a:rPr>
              <a:t>Hispanic origin, born outside the U.S</a:t>
            </a:r>
          </a:p>
          <a:p>
            <a:pPr lvl="1">
              <a:defRPr/>
            </a:pPr>
            <a:r>
              <a:rPr lang="en-US" altLang="en-US" sz="2400" dirty="0" smtClean="0">
                <a:ea typeface="ＭＳ Ｐゴシック" panose="020B0600070205080204" pitchFamily="34" charset="-128"/>
              </a:rPr>
              <a:t>Whether worked in the last year; if report any income receipt</a:t>
            </a:r>
          </a:p>
          <a:p>
            <a:pPr>
              <a:defRPr/>
            </a:pPr>
            <a:r>
              <a:rPr lang="en-US" altLang="en-US" sz="2800" dirty="0" smtClean="0">
                <a:ea typeface="ＭＳ Ｐゴシック" panose="020B0600070205080204" pitchFamily="34" charset="-128"/>
              </a:rPr>
              <a:t>Many </a:t>
            </a:r>
            <a:r>
              <a:rPr lang="en-US" altLang="en-US" sz="2800" dirty="0" err="1" smtClean="0">
                <a:ea typeface="ＭＳ Ｐゴシック" panose="020B0600070205080204" pitchFamily="34" charset="-128"/>
              </a:rPr>
              <a:t>unPIKed</a:t>
            </a:r>
            <a:r>
              <a:rPr lang="en-US" altLang="en-US" sz="2800" dirty="0" smtClean="0">
                <a:ea typeface="ＭＳ Ｐゴシック" panose="020B0600070205080204" pitchFamily="34" charset="-128"/>
              </a:rPr>
              <a:t> individuals are missing sufficient information (name or date of birth) to be </a:t>
            </a:r>
            <a:r>
              <a:rPr lang="en-US" altLang="en-US" sz="2800" dirty="0" err="1" smtClean="0">
                <a:ea typeface="ＭＳ Ｐゴシック" panose="020B0600070205080204" pitchFamily="34" charset="-128"/>
              </a:rPr>
              <a:t>PIKed</a:t>
            </a:r>
            <a:endParaRPr lang="en-US" altLang="en-US" sz="2800" dirty="0" smtClean="0">
              <a:ea typeface="ＭＳ Ｐゴシック" panose="020B0600070205080204" pitchFamily="34" charset="-128"/>
            </a:endParaRPr>
          </a:p>
          <a:p>
            <a:pPr marL="0" indent="0">
              <a:buFont typeface="Wingdings" panose="05000000000000000000" pitchFamily="2" charset="2"/>
              <a:buNone/>
              <a:defRPr/>
            </a:pPr>
            <a:endParaRPr lang="en-US" altLang="en-US" sz="2800" dirty="0" smtClean="0">
              <a:ea typeface="ＭＳ Ｐゴシック" panose="020B0600070205080204" pitchFamily="34" charset="-128"/>
            </a:endParaRPr>
          </a:p>
          <a:p>
            <a:pPr marL="0" indent="0">
              <a:buFont typeface="Wingdings" panose="05000000000000000000" pitchFamily="2" charset="2"/>
              <a:buNone/>
              <a:defRPr/>
            </a:pPr>
            <a:endParaRPr lang="en-US" altLang="en-US" sz="2800" dirty="0" smtClean="0">
              <a:ea typeface="ＭＳ Ｐゴシック" panose="020B0600070205080204" pitchFamily="34" charset="-128"/>
            </a:endParaRPr>
          </a:p>
        </p:txBody>
      </p:sp>
      <p:sp>
        <p:nvSpPr>
          <p:cNvPr id="6" name="Slide Number Placeholder 2"/>
          <p:cNvSpPr>
            <a:spLocks noGrp="1"/>
          </p:cNvSpPr>
          <p:nvPr>
            <p:ph type="sldNum" sz="quarter" idx="12"/>
          </p:nvPr>
        </p:nvSpPr>
        <p:spPr/>
        <p:txBody>
          <a:bodyPr/>
          <a:lstStyle/>
          <a:p>
            <a:pPr>
              <a:defRPr/>
            </a:pPr>
            <a:fld id="{1BB9294D-1438-47BE-9B2B-6236360CDBFE}" type="slidenum">
              <a:rPr lang="en-US" altLang="en-US" smtClean="0"/>
              <a:pPr>
                <a:defRPr/>
              </a:pPr>
              <a:t>64</a:t>
            </a:fld>
            <a:endParaRPr lang="en-US"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52400" y="152400"/>
            <a:ext cx="8839200" cy="838200"/>
          </a:xfrm>
        </p:spPr>
        <p:txBody>
          <a:bodyPr/>
          <a:lstStyle/>
          <a:p>
            <a:pPr algn="ctr"/>
            <a:r>
              <a:rPr lang="en-US" altLang="en-US" sz="3600" smtClean="0">
                <a:ea typeface="ＭＳ Ｐゴシック" panose="020B0600070205080204" pitchFamily="34" charset="-128"/>
              </a:rPr>
              <a:t>Recent Trends in California and NY</a:t>
            </a:r>
          </a:p>
        </p:txBody>
      </p:sp>
      <p:graphicFrame>
        <p:nvGraphicFramePr>
          <p:cNvPr id="5" name="Table 4"/>
          <p:cNvGraphicFramePr>
            <a:graphicFrameLocks noGrp="1"/>
          </p:cNvGraphicFramePr>
          <p:nvPr/>
        </p:nvGraphicFramePr>
        <p:xfrm>
          <a:off x="4487863" y="4111625"/>
          <a:ext cx="4400550" cy="1765300"/>
        </p:xfrm>
        <a:graphic>
          <a:graphicData uri="http://schemas.openxmlformats.org/drawingml/2006/table">
            <a:tbl>
              <a:tblPr/>
              <a:tblGrid>
                <a:gridCol w="3602150">
                  <a:extLst>
                    <a:ext uri="{9D8B030D-6E8A-4147-A177-3AD203B41FA5}"/>
                  </a:extLst>
                </a:gridCol>
                <a:gridCol w="399200">
                  <a:extLst>
                    <a:ext uri="{9D8B030D-6E8A-4147-A177-3AD203B41FA5}"/>
                  </a:extLst>
                </a:gridCol>
                <a:gridCol w="399200">
                  <a:extLst>
                    <a:ext uri="{9D8B030D-6E8A-4147-A177-3AD203B41FA5}"/>
                  </a:extLst>
                </a:gridCol>
              </a:tblGrid>
              <a:tr h="552866">
                <a:tc>
                  <a:txBody>
                    <a:bodyPr/>
                    <a:lstStyle/>
                    <a:p>
                      <a:pPr algn="l" fontAlgn="ctr"/>
                      <a:r>
                        <a:rPr lang="en-US" sz="1200" b="1" i="0" u="none" strike="noStrike" dirty="0" smtClean="0">
                          <a:effectLst/>
                          <a:latin typeface="times new roman" panose="02020603050405020304" pitchFamily="18" charset="0"/>
                        </a:rPr>
                        <a:t>Source: </a:t>
                      </a:r>
                      <a:r>
                        <a:rPr lang="en-US" sz="1200" b="0" i="0" u="none" strike="noStrike" dirty="0" smtClean="0">
                          <a:effectLst/>
                          <a:latin typeface="times new roman" panose="02020603050405020304" pitchFamily="18" charset="0"/>
                        </a:rPr>
                        <a:t>HUD: https://www.hudexchange.info/resource/3031/pit-and-hic-data-since-2007/</a:t>
                      </a:r>
                      <a:endParaRPr lang="en-US" sz="1200" b="0" i="0" u="none" strike="noStrike" dirty="0">
                        <a:effectLst/>
                        <a:latin typeface="times new roman" panose="02020603050405020304" pitchFamily="18" charset="0"/>
                      </a:endParaRPr>
                    </a:p>
                  </a:txBody>
                  <a:tcPr marL="4128" marR="4128" marT="4120" marB="0" anchor="ctr">
                    <a:lnL>
                      <a:noFill/>
                    </a:lnL>
                    <a:lnR>
                      <a:noFill/>
                    </a:lnR>
                    <a:lnT>
                      <a:noFill/>
                    </a:lnT>
                    <a:lnB>
                      <a:noFill/>
                    </a:lnB>
                  </a:tcPr>
                </a:tc>
                <a:tc>
                  <a:txBody>
                    <a:bodyPr/>
                    <a:lstStyle/>
                    <a:p>
                      <a:pPr algn="l" fontAlgn="b"/>
                      <a:endParaRPr lang="en-US" sz="700" b="0" i="0" u="none" strike="noStrike">
                        <a:effectLst/>
                        <a:latin typeface="Times New Roman" panose="02020603050405020304" pitchFamily="18" charset="0"/>
                      </a:endParaRPr>
                    </a:p>
                  </a:txBody>
                  <a:tcPr marL="4128" marR="4128" marT="412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128" marR="4128" marT="4120" marB="0" anchor="b">
                    <a:lnL>
                      <a:noFill/>
                    </a:lnL>
                    <a:lnR>
                      <a:noFill/>
                    </a:lnR>
                    <a:lnT>
                      <a:noFill/>
                    </a:lnT>
                    <a:lnB>
                      <a:noFill/>
                    </a:lnB>
                  </a:tcPr>
                </a:tc>
                <a:extLst>
                  <a:ext uri="{0D108BD9-81ED-4DB2-BD59-A6C34878D82A}"/>
                </a:extLst>
              </a:tr>
              <a:tr h="1101613">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All </a:t>
                      </a:r>
                      <a:r>
                        <a:rPr lang="en-US" sz="1200" b="0" i="0" u="none" strike="noStrike" baseline="0" dirty="0" smtClean="0">
                          <a:effectLst/>
                          <a:latin typeface="times new roman" panose="02020603050405020304" pitchFamily="18" charset="0"/>
                        </a:rPr>
                        <a:t>data obtained from publicly available sources. San Francisco Bay includes the following </a:t>
                      </a:r>
                      <a:r>
                        <a:rPr lang="en-US" sz="1200" b="0" i="0" u="none" strike="noStrike" baseline="0" dirty="0" err="1" smtClean="0">
                          <a:effectLst/>
                          <a:latin typeface="times new roman" panose="02020603050405020304" pitchFamily="18" charset="0"/>
                        </a:rPr>
                        <a:t>CoCs</a:t>
                      </a:r>
                      <a:r>
                        <a:rPr lang="en-US" sz="1200" b="0" i="0" u="none" strike="noStrike" baseline="0" dirty="0" smtClean="0">
                          <a:effectLst/>
                          <a:latin typeface="times new roman" panose="02020603050405020304" pitchFamily="18" charset="0"/>
                        </a:rPr>
                        <a:t>: San Francisco, Contra Costa County, Marin County, Alameda County, San Mateo County, and Santa Clara County. LA, OC, and SD includes: Los Angeles, Pasadena, Glendale, Long Beach, Orange County, and San Diego.</a:t>
                      </a:r>
                      <a:endParaRPr lang="en-US" sz="1200" b="0" i="0" u="none" strike="noStrike" dirty="0" smtClean="0">
                        <a:effectLst/>
                        <a:latin typeface="times new roman" panose="02020603050405020304" pitchFamily="18" charset="0"/>
                      </a:endParaRPr>
                    </a:p>
                    <a:p>
                      <a:pPr algn="l" fontAlgn="ctr"/>
                      <a:endParaRPr lang="en-US" sz="1200" b="0" i="0" u="none" strike="noStrike" dirty="0">
                        <a:effectLst/>
                        <a:latin typeface="times new roman" panose="02020603050405020304" pitchFamily="18" charset="0"/>
                      </a:endParaRPr>
                    </a:p>
                  </a:txBody>
                  <a:tcPr marL="4128" marR="4128" marT="412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r h="110821">
                <a:tc gridSpan="3">
                  <a:txBody>
                    <a:bodyPr/>
                    <a:lstStyle/>
                    <a:p>
                      <a:pPr algn="l" fontAlgn="ctr"/>
                      <a:endParaRPr lang="en-US" sz="700" b="0" i="0" u="none" strike="noStrike" dirty="0">
                        <a:effectLst/>
                        <a:latin typeface="times new roman" panose="02020603050405020304" pitchFamily="18" charset="0"/>
                      </a:endParaRPr>
                    </a:p>
                  </a:txBody>
                  <a:tcPr marL="4128" marR="4128" marT="412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3" name="Slide Number Placeholder 2"/>
          <p:cNvSpPr>
            <a:spLocks noGrp="1"/>
          </p:cNvSpPr>
          <p:nvPr>
            <p:ph type="sldNum" sz="quarter" idx="12"/>
          </p:nvPr>
        </p:nvSpPr>
        <p:spPr/>
        <p:txBody>
          <a:bodyPr/>
          <a:lstStyle/>
          <a:p>
            <a:pPr>
              <a:defRPr/>
            </a:pPr>
            <a:fld id="{E0325136-70F2-456A-A2B0-8016E3E4456A}" type="slidenum">
              <a:rPr lang="en-US" altLang="en-US" smtClean="0"/>
              <a:pPr>
                <a:defRPr/>
              </a:pPr>
              <a:t>65</a:t>
            </a:fld>
            <a:endParaRPr lang="en-US" altLang="en-US" dirty="0"/>
          </a:p>
        </p:txBody>
      </p:sp>
      <p:graphicFrame>
        <p:nvGraphicFramePr>
          <p:cNvPr id="132106" name="Chart 10"/>
          <p:cNvGraphicFramePr>
            <a:graphicFrameLocks/>
          </p:cNvGraphicFramePr>
          <p:nvPr/>
        </p:nvGraphicFramePr>
        <p:xfrm>
          <a:off x="-20638" y="936625"/>
          <a:ext cx="4508501" cy="2693988"/>
        </p:xfrm>
        <a:graphic>
          <a:graphicData uri="http://schemas.openxmlformats.org/presentationml/2006/ole">
            <mc:AlternateContent xmlns:mc="http://schemas.openxmlformats.org/markup-compatibility/2006">
              <mc:Choice xmlns:v="urn:schemas-microsoft-com:vml" Requires="v">
                <p:oleObj spid="_x0000_s132109" name="Chart" r:id="rId5" imgW="4511431" imgH="2700762" progId="Excel.Chart.8">
                  <p:embed/>
                </p:oleObj>
              </mc:Choice>
              <mc:Fallback>
                <p:oleObj name="Chart" r:id="rId5" imgW="4511431" imgH="2700762" progId="Excel.Chart.8">
                  <p:embed/>
                  <p:pic>
                    <p:nvPicPr>
                      <p:cNvPr id="0" name="Char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936625"/>
                        <a:ext cx="4508501"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107" name="Chart 10"/>
          <p:cNvGraphicFramePr>
            <a:graphicFrameLocks/>
          </p:cNvGraphicFramePr>
          <p:nvPr/>
        </p:nvGraphicFramePr>
        <p:xfrm>
          <a:off x="4265613" y="900113"/>
          <a:ext cx="4673600" cy="2763837"/>
        </p:xfrm>
        <a:graphic>
          <a:graphicData uri="http://schemas.openxmlformats.org/presentationml/2006/ole">
            <mc:AlternateContent xmlns:mc="http://schemas.openxmlformats.org/markup-compatibility/2006">
              <mc:Choice xmlns:v="urn:schemas-microsoft-com:vml" Requires="v">
                <p:oleObj spid="_x0000_s132110" name="Chart" r:id="rId8" imgW="4682134" imgH="2773920" progId="Excel.Chart.8">
                  <p:embed/>
                </p:oleObj>
              </mc:Choice>
              <mc:Fallback>
                <p:oleObj name="Chart" r:id="rId8" imgW="4682134" imgH="2773920" progId="Excel.Chart.8">
                  <p:embed/>
                  <p:pic>
                    <p:nvPicPr>
                      <p:cNvPr id="0" name="Chart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5613" y="900113"/>
                        <a:ext cx="46736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hart 13"/>
          <p:cNvGraphicFramePr>
            <a:graphicFrameLocks/>
          </p:cNvGraphicFramePr>
          <p:nvPr/>
        </p:nvGraphicFramePr>
        <p:xfrm>
          <a:off x="218613" y="3531083"/>
          <a:ext cx="4097541" cy="234488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52400" y="152400"/>
            <a:ext cx="8839200" cy="838200"/>
          </a:xfrm>
        </p:spPr>
        <p:txBody>
          <a:bodyPr/>
          <a:lstStyle/>
          <a:p>
            <a:pPr algn="ctr"/>
            <a:r>
              <a:rPr lang="en-US" altLang="en-US" sz="3600" smtClean="0">
                <a:ea typeface="ＭＳ Ｐゴシック" panose="020B0600070205080204" pitchFamily="34" charset="-128"/>
              </a:rPr>
              <a:t>Recent Rises in California and NY</a:t>
            </a:r>
          </a:p>
        </p:txBody>
      </p:sp>
      <p:sp>
        <p:nvSpPr>
          <p:cNvPr id="3" name="Slide Number Placeholder 2"/>
          <p:cNvSpPr>
            <a:spLocks noGrp="1"/>
          </p:cNvSpPr>
          <p:nvPr>
            <p:ph type="sldNum" sz="quarter" idx="12"/>
          </p:nvPr>
        </p:nvSpPr>
        <p:spPr/>
        <p:txBody>
          <a:bodyPr/>
          <a:lstStyle/>
          <a:p>
            <a:pPr>
              <a:defRPr/>
            </a:pPr>
            <a:fld id="{E8D690C3-D774-4CEC-A6CD-BFA0932E6D32}" type="slidenum">
              <a:rPr lang="en-US" altLang="en-US" smtClean="0"/>
              <a:pPr>
                <a:defRPr/>
              </a:pPr>
              <a:t>66</a:t>
            </a:fld>
            <a:endParaRPr lang="en-US" altLang="en-US" dirty="0"/>
          </a:p>
        </p:txBody>
      </p:sp>
      <p:graphicFrame>
        <p:nvGraphicFramePr>
          <p:cNvPr id="134148" name="Chart 8"/>
          <p:cNvGraphicFramePr>
            <a:graphicFrameLocks/>
          </p:cNvGraphicFramePr>
          <p:nvPr/>
        </p:nvGraphicFramePr>
        <p:xfrm>
          <a:off x="101600" y="1779588"/>
          <a:ext cx="4368800" cy="3071812"/>
        </p:xfrm>
        <a:graphic>
          <a:graphicData uri="http://schemas.openxmlformats.org/presentationml/2006/ole">
            <mc:AlternateContent xmlns:mc="http://schemas.openxmlformats.org/markup-compatibility/2006">
              <mc:Choice xmlns:v="urn:schemas-microsoft-com:vml" Requires="v">
                <p:oleObj spid="_x0000_s134156" name="Chart" r:id="rId5" imgW="4377307" imgH="3078747" progId="Excel.Chart.8">
                  <p:embed/>
                </p:oleObj>
              </mc:Choice>
              <mc:Fallback>
                <p:oleObj name="Chart" r:id="rId5" imgW="4377307" imgH="3078747"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779588"/>
                        <a:ext cx="43688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4149" name="Chart 10"/>
          <p:cNvGraphicFramePr>
            <a:graphicFrameLocks/>
          </p:cNvGraphicFramePr>
          <p:nvPr/>
        </p:nvGraphicFramePr>
        <p:xfrm>
          <a:off x="4340225" y="1773238"/>
          <a:ext cx="4673600" cy="2844800"/>
        </p:xfrm>
        <a:graphic>
          <a:graphicData uri="http://schemas.openxmlformats.org/presentationml/2006/ole">
            <mc:AlternateContent xmlns:mc="http://schemas.openxmlformats.org/markup-compatibility/2006">
              <mc:Choice xmlns:v="urn:schemas-microsoft-com:vml" Requires="v">
                <p:oleObj spid="_x0000_s134157" name="Chart" r:id="rId8" imgW="4676037" imgH="2853175" progId="Excel.Chart.8">
                  <p:embed/>
                </p:oleObj>
              </mc:Choice>
              <mc:Fallback>
                <p:oleObj name="Chart" r:id="rId8" imgW="4676037" imgH="2853175" progId="Excel.Chart.8">
                  <p:embed/>
                  <p:pic>
                    <p:nvPicPr>
                      <p:cNvPr id="0" name="Chart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1773238"/>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Table 11"/>
          <p:cNvGraphicFramePr>
            <a:graphicFrameLocks noGrp="1"/>
          </p:cNvGraphicFramePr>
          <p:nvPr/>
        </p:nvGraphicFramePr>
        <p:xfrm>
          <a:off x="381000" y="5005388"/>
          <a:ext cx="8382000" cy="1033462"/>
        </p:xfrm>
        <a:graphic>
          <a:graphicData uri="http://schemas.openxmlformats.org/drawingml/2006/table">
            <a:tbl>
              <a:tblPr/>
              <a:tblGrid>
                <a:gridCol w="6861240">
                  <a:extLst>
                    <a:ext uri="{9D8B030D-6E8A-4147-A177-3AD203B41FA5}"/>
                  </a:extLst>
                </a:gridCol>
                <a:gridCol w="760380">
                  <a:extLst>
                    <a:ext uri="{9D8B030D-6E8A-4147-A177-3AD203B41FA5}"/>
                  </a:extLst>
                </a:gridCol>
                <a:gridCol w="760380">
                  <a:extLst>
                    <a:ext uri="{9D8B030D-6E8A-4147-A177-3AD203B41FA5}"/>
                  </a:extLst>
                </a:gridCol>
              </a:tblGrid>
              <a:tr h="187005">
                <a:tc>
                  <a:txBody>
                    <a:bodyPr/>
                    <a:lstStyle/>
                    <a:p>
                      <a:pPr algn="l" fontAlgn="ctr"/>
                      <a:r>
                        <a:rPr lang="en-US" sz="1200" b="1" i="0" u="none" strike="noStrike" dirty="0" smtClean="0">
                          <a:effectLst/>
                          <a:latin typeface="times new roman" panose="02020603050405020304" pitchFamily="18" charset="0"/>
                        </a:rPr>
                        <a:t>Source: </a:t>
                      </a:r>
                      <a:r>
                        <a:rPr lang="en-US" sz="1200" b="0" i="0" u="none" strike="noStrike" dirty="0" smtClean="0">
                          <a:effectLst/>
                          <a:latin typeface="times new roman" panose="02020603050405020304" pitchFamily="18" charset="0"/>
                        </a:rPr>
                        <a:t>HUD: https://www.hudexchange.info/resource/3031/pit-and-hic-data-since-2007/</a:t>
                      </a:r>
                      <a:endParaRPr lang="en-US" sz="1200" b="0" i="0" u="none" strike="noStrike" dirty="0">
                        <a:effectLst/>
                        <a:latin typeface="times new roman" panose="02020603050405020304" pitchFamily="18" charset="0"/>
                      </a:endParaRPr>
                    </a:p>
                  </a:txBody>
                  <a:tcPr marL="4127" marR="4127" marT="4122" marB="0" anchor="ctr">
                    <a:lnL>
                      <a:noFill/>
                    </a:lnL>
                    <a:lnR>
                      <a:noFill/>
                    </a:lnR>
                    <a:lnT>
                      <a:noFill/>
                    </a:lnT>
                    <a:lnB>
                      <a:noFill/>
                    </a:lnB>
                  </a:tcPr>
                </a:tc>
                <a:tc>
                  <a:txBody>
                    <a:bodyPr/>
                    <a:lstStyle/>
                    <a:p>
                      <a:pPr algn="l" fontAlgn="b"/>
                      <a:endParaRPr lang="en-US" sz="700" b="0" i="0" u="none" strike="noStrike">
                        <a:effectLst/>
                        <a:latin typeface="Times New Roman" panose="02020603050405020304" pitchFamily="18" charset="0"/>
                      </a:endParaRPr>
                    </a:p>
                  </a:txBody>
                  <a:tcPr marL="4127" marR="4127" marT="4122"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127" marR="4127" marT="4122" marB="0" anchor="b">
                    <a:lnL>
                      <a:noFill/>
                    </a:lnL>
                    <a:lnR>
                      <a:noFill/>
                    </a:lnR>
                    <a:lnT>
                      <a:noFill/>
                    </a:lnT>
                    <a:lnB>
                      <a:noFill/>
                    </a:lnB>
                  </a:tcPr>
                </a:tc>
                <a:extLst>
                  <a:ext uri="{0D108BD9-81ED-4DB2-BD59-A6C34878D82A}"/>
                </a:extLst>
              </a:tr>
              <a:tr h="735653">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times new roman" panose="02020603050405020304" pitchFamily="18" charset="0"/>
                        </a:rPr>
                        <a:t>Note: </a:t>
                      </a:r>
                      <a:r>
                        <a:rPr lang="en-US" sz="1200" b="0" i="0" u="none" strike="noStrike" dirty="0" smtClean="0">
                          <a:effectLst/>
                          <a:latin typeface="times new roman" panose="02020603050405020304" pitchFamily="18" charset="0"/>
                        </a:rPr>
                        <a:t>All </a:t>
                      </a:r>
                      <a:r>
                        <a:rPr lang="en-US" sz="1200" b="0" i="0" u="none" strike="noStrike" baseline="0" dirty="0" smtClean="0">
                          <a:effectLst/>
                          <a:latin typeface="times new roman" panose="02020603050405020304" pitchFamily="18" charset="0"/>
                        </a:rPr>
                        <a:t>data obtained from publicly available sources. San Francisco Bay includes the following </a:t>
                      </a:r>
                      <a:r>
                        <a:rPr lang="en-US" sz="1200" b="0" i="0" u="none" strike="noStrike" baseline="0" dirty="0" err="1" smtClean="0">
                          <a:effectLst/>
                          <a:latin typeface="times new roman" panose="02020603050405020304" pitchFamily="18" charset="0"/>
                        </a:rPr>
                        <a:t>CoCs</a:t>
                      </a:r>
                      <a:r>
                        <a:rPr lang="en-US" sz="1200" b="0" i="0" u="none" strike="noStrike" baseline="0" dirty="0" smtClean="0">
                          <a:effectLst/>
                          <a:latin typeface="times new roman" panose="02020603050405020304" pitchFamily="18" charset="0"/>
                        </a:rPr>
                        <a:t>: San Francisco, Contra Costa County, Marin County, Alameda County, San Mateo County, and Santa Clara County. LA, OC, and SD includes: Los Angeles, Pasadena, Glendale, Long Beach, Orange County, and San Diego.</a:t>
                      </a:r>
                      <a:endParaRPr lang="en-US" sz="1200" b="0" i="0" u="none" strike="noStrike" dirty="0" smtClean="0">
                        <a:effectLst/>
                        <a:latin typeface="times new roman" panose="02020603050405020304" pitchFamily="18" charset="0"/>
                      </a:endParaRPr>
                    </a:p>
                    <a:p>
                      <a:pPr algn="l" fontAlgn="ctr"/>
                      <a:endParaRPr lang="en-US" sz="1200" b="0" i="0" u="none" strike="noStrike" dirty="0">
                        <a:effectLst/>
                        <a:latin typeface="times new roman" panose="02020603050405020304" pitchFamily="18" charset="0"/>
                      </a:endParaRPr>
                    </a:p>
                  </a:txBody>
                  <a:tcPr marL="4127" marR="4127" marT="4122"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r h="110804">
                <a:tc gridSpan="3">
                  <a:txBody>
                    <a:bodyPr/>
                    <a:lstStyle/>
                    <a:p>
                      <a:pPr algn="l" fontAlgn="ctr"/>
                      <a:endParaRPr lang="en-US" sz="700" b="0" i="0" u="none" strike="noStrike" dirty="0">
                        <a:effectLst/>
                        <a:latin typeface="times new roman" panose="02020603050405020304" pitchFamily="18" charset="0"/>
                      </a:endParaRPr>
                    </a:p>
                  </a:txBody>
                  <a:tcPr marL="4127" marR="4127" marT="4122"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458200" cy="838200"/>
          </a:xfrm>
        </p:spPr>
        <p:txBody>
          <a:bodyPr/>
          <a:lstStyle/>
          <a:p>
            <a:r>
              <a:rPr lang="en-US" altLang="en-US" sz="3600" smtClean="0">
                <a:ea typeface="ＭＳ Ｐゴシック" panose="020B0600070205080204" pitchFamily="34" charset="-128"/>
              </a:rPr>
              <a:t>Other sources of counts or estimates</a:t>
            </a:r>
          </a:p>
        </p:txBody>
      </p:sp>
      <p:sp>
        <p:nvSpPr>
          <p:cNvPr id="17411" name="Content Placeholder 2"/>
          <p:cNvSpPr>
            <a:spLocks noGrp="1"/>
          </p:cNvSpPr>
          <p:nvPr>
            <p:ph idx="1"/>
          </p:nvPr>
        </p:nvSpPr>
        <p:spPr>
          <a:xfrm>
            <a:off x="76200" y="990600"/>
            <a:ext cx="8991600" cy="5334000"/>
          </a:xfrm>
        </p:spPr>
        <p:txBody>
          <a:bodyPr/>
          <a:lstStyle/>
          <a:p>
            <a:r>
              <a:rPr lang="en-US" altLang="en-US" sz="2400" smtClean="0">
                <a:ea typeface="ＭＳ Ｐゴシック" panose="020B0600070205080204" pitchFamily="34" charset="-128"/>
              </a:rPr>
              <a:t>Besides AHARs and Census report, the best nationally representative study on homelessness is more than two decades old</a:t>
            </a:r>
          </a:p>
          <a:p>
            <a:pPr lvl="1"/>
            <a:r>
              <a:rPr lang="en-US" altLang="en-US" sz="2000" smtClean="0">
                <a:ea typeface="ＭＳ Ｐゴシック" panose="020B0600070205080204" pitchFamily="34" charset="-128"/>
              </a:rPr>
              <a:t>The 1996 National Survey of Homeless Assistance Providers and Clients (NSHAPC) provided detailed demographic and economic characteristics (Burt et al. 1999)</a:t>
            </a:r>
          </a:p>
          <a:p>
            <a:r>
              <a:rPr lang="en-US" altLang="en-US" sz="2400" smtClean="0">
                <a:ea typeface="ＭＳ Ｐゴシック" panose="020B0600070205080204" pitchFamily="34" charset="-128"/>
              </a:rPr>
              <a:t>Localized studies offer a wealth of information but may not be generalizable</a:t>
            </a:r>
          </a:p>
          <a:p>
            <a:pPr lvl="1"/>
            <a:r>
              <a:rPr lang="en-US" altLang="en-US" sz="2000" smtClean="0">
                <a:ea typeface="ＭＳ Ｐゴシック" panose="020B0600070205080204" pitchFamily="34" charset="-128"/>
              </a:rPr>
              <a:t>Some local homeless services administrative units (Continuums of Care, or CoCs) publish their own reports analyzing shelter use databases</a:t>
            </a:r>
          </a:p>
          <a:p>
            <a:pPr lvl="1"/>
            <a:r>
              <a:rPr lang="en-US" altLang="en-US" sz="2000" smtClean="0">
                <a:ea typeface="ＭＳ Ｐゴシック" panose="020B0600070205080204" pitchFamily="34" charset="-128"/>
              </a:rPr>
              <a:t>Some research using administrative databases in a handful of major cities (Culhane 1994, Culhane et al. 2007, Metraux et al. 2018)</a:t>
            </a:r>
          </a:p>
        </p:txBody>
      </p:sp>
      <p:sp>
        <p:nvSpPr>
          <p:cNvPr id="3" name="Slide Number Placeholder 2"/>
          <p:cNvSpPr>
            <a:spLocks noGrp="1"/>
          </p:cNvSpPr>
          <p:nvPr>
            <p:ph type="sldNum" sz="quarter" idx="12"/>
          </p:nvPr>
        </p:nvSpPr>
        <p:spPr/>
        <p:txBody>
          <a:bodyPr/>
          <a:lstStyle/>
          <a:p>
            <a:pPr>
              <a:defRPr/>
            </a:pPr>
            <a:fld id="{40E3F2B8-3FE5-4230-9831-9B6493D1C2A0}"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610600" cy="838200"/>
          </a:xfrm>
        </p:spPr>
        <p:txBody>
          <a:bodyPr/>
          <a:lstStyle/>
          <a:p>
            <a:pPr eaLnBrk="1" hangingPunct="1"/>
            <a:r>
              <a:rPr lang="en-US" altLang="en-US" sz="3200" smtClean="0">
                <a:ea typeface="ＭＳ Ｐゴシック" panose="020B0600070205080204" pitchFamily="34" charset="-128"/>
              </a:rPr>
              <a:t>Bringing new data and methods to bear</a:t>
            </a:r>
            <a:endParaRPr lang="en-US" altLang="en-US" smtClean="0">
              <a:ea typeface="ＭＳ Ｐゴシック" panose="020B0600070205080204" pitchFamily="34" charset="-128"/>
            </a:endParaRPr>
          </a:p>
        </p:txBody>
      </p:sp>
      <p:sp>
        <p:nvSpPr>
          <p:cNvPr id="19459" name="Rectangle 3"/>
          <p:cNvSpPr>
            <a:spLocks noGrp="1" noChangeArrowheads="1"/>
          </p:cNvSpPr>
          <p:nvPr>
            <p:ph type="body" idx="1"/>
          </p:nvPr>
        </p:nvSpPr>
        <p:spPr>
          <a:xfrm>
            <a:off x="304800" y="990600"/>
            <a:ext cx="8229600" cy="4965700"/>
          </a:xfrm>
        </p:spPr>
        <p:txBody>
          <a:bodyPr/>
          <a:lstStyle/>
          <a:p>
            <a:pPr>
              <a:buClr>
                <a:srgbClr val="CC9900"/>
              </a:buClr>
            </a:pPr>
            <a:r>
              <a:rPr lang="en-US" altLang="en-US" sz="2400" smtClean="0">
                <a:solidFill>
                  <a:srgbClr val="000000"/>
                </a:solidFill>
                <a:ea typeface="ＭＳ Ｐゴシック" panose="020B0600070205080204" pitchFamily="34" charset="-128"/>
              </a:rPr>
              <a:t>Our approach takes advantage of large samples that offer a guide to national homeless patterns, including the unsheltered</a:t>
            </a:r>
          </a:p>
          <a:p>
            <a:pPr lvl="1">
              <a:buClr>
                <a:srgbClr val="CC9900"/>
              </a:buClr>
            </a:pPr>
            <a:r>
              <a:rPr lang="en-US" altLang="en-US" sz="2000" smtClean="0">
                <a:solidFill>
                  <a:srgbClr val="000000"/>
                </a:solidFill>
                <a:ea typeface="ＭＳ Ｐゴシック" panose="020B0600070205080204" pitchFamily="34" charset="-128"/>
              </a:rPr>
              <a:t>To date, very few studies on homelessness use the Decennial Census and ACS</a:t>
            </a:r>
          </a:p>
          <a:p>
            <a:pPr>
              <a:buClr>
                <a:srgbClr val="CC9900"/>
              </a:buClr>
            </a:pPr>
            <a:r>
              <a:rPr lang="en-US" altLang="en-US" sz="2400" smtClean="0">
                <a:solidFill>
                  <a:srgbClr val="000000"/>
                </a:solidFill>
                <a:ea typeface="ＭＳ Ｐゴシック" panose="020B0600070205080204" pitchFamily="34" charset="-128"/>
              </a:rPr>
              <a:t>We rely on accurate administrative data as well as self-reports</a:t>
            </a:r>
            <a:endParaRPr lang="en-US" altLang="en-US" smtClean="0">
              <a:ea typeface="ＭＳ Ｐゴシック" panose="020B0600070205080204" pitchFamily="34" charset="-128"/>
            </a:endParaRPr>
          </a:p>
          <a:p>
            <a:pPr>
              <a:buClr>
                <a:srgbClr val="CC9900"/>
              </a:buClr>
            </a:pPr>
            <a:r>
              <a:rPr lang="en-US" altLang="en-US" sz="2400" smtClean="0">
                <a:solidFill>
                  <a:srgbClr val="000000"/>
                </a:solidFill>
                <a:ea typeface="ＭＳ Ｐゴシック" panose="020B0600070205080204" pitchFamily="34" charset="-128"/>
              </a:rPr>
              <a:t>By linking tax and program data, we get a more detailed picture of situation of those experiencing homelessness including longitudinal information</a:t>
            </a:r>
          </a:p>
        </p:txBody>
      </p:sp>
      <p:sp>
        <p:nvSpPr>
          <p:cNvPr id="3" name="Slide Number Placeholder 2"/>
          <p:cNvSpPr>
            <a:spLocks noGrp="1"/>
          </p:cNvSpPr>
          <p:nvPr>
            <p:ph type="sldNum" sz="quarter" idx="12"/>
          </p:nvPr>
        </p:nvSpPr>
        <p:spPr/>
        <p:txBody>
          <a:bodyPr/>
          <a:lstStyle/>
          <a:p>
            <a:pPr>
              <a:defRPr/>
            </a:pPr>
            <a:fld id="{1D669F11-E227-4A1C-8133-2C94CAFE8D10}" type="slidenum">
              <a:rPr lang="en-US" altLang="en-US" smtClean="0"/>
              <a:pPr>
                <a:defRPr/>
              </a:pPr>
              <a:t>8</a:t>
            </a:fld>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Population Estimates and Survey Coverage</a:t>
            </a:r>
          </a:p>
        </p:txBody>
      </p:sp>
      <p:sp>
        <p:nvSpPr>
          <p:cNvPr id="4" name="Slide Number Placeholder 3"/>
          <p:cNvSpPr>
            <a:spLocks noGrp="1"/>
          </p:cNvSpPr>
          <p:nvPr>
            <p:ph type="sldNum" sz="quarter" idx="12"/>
          </p:nvPr>
        </p:nvSpPr>
        <p:spPr/>
        <p:txBody>
          <a:bodyPr/>
          <a:lstStyle/>
          <a:p>
            <a:pPr>
              <a:defRPr/>
            </a:pPr>
            <a:fld id="{E0C19775-A344-498F-BA3C-0D7EFDF89E6A}" type="slidenum">
              <a:rPr lang="en-US" altLang="en-US" smtClean="0"/>
              <a:pPr>
                <a:defRPr/>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Back">
  <a:themeElements>
    <a:clrScheme name="CR_OFFICE">
      <a:dk1>
        <a:sysClr val="windowText" lastClr="000000"/>
      </a:dk1>
      <a:lt1>
        <a:srgbClr val="FFFFFF"/>
      </a:lt1>
      <a:dk2>
        <a:srgbClr val="32717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Cover-Back 1">
        <a:dk1>
          <a:srgbClr val="000000"/>
        </a:dk1>
        <a:lt1>
          <a:srgbClr val="FFFFFF"/>
        </a:lt1>
        <a:dk2>
          <a:srgbClr val="004C37"/>
        </a:dk2>
        <a:lt2>
          <a:srgbClr val="B2B2B2"/>
        </a:lt2>
        <a:accent1>
          <a:srgbClr val="FFFFFF"/>
        </a:accent1>
        <a:accent2>
          <a:srgbClr val="004C37"/>
        </a:accent2>
        <a:accent3>
          <a:srgbClr val="FFFFFF"/>
        </a:accent3>
        <a:accent4>
          <a:srgbClr val="000000"/>
        </a:accent4>
        <a:accent5>
          <a:srgbClr val="FFFFFF"/>
        </a:accent5>
        <a:accent6>
          <a:srgbClr val="004431"/>
        </a:accent6>
        <a:hlink>
          <a:srgbClr val="996633"/>
        </a:hlink>
        <a:folHlink>
          <a:srgbClr val="332211"/>
        </a:folHlink>
      </a:clrScheme>
      <a:clrMap bg1="lt1" tx1="dk1" bg2="lt2" tx2="dk2" accent1="accent1" accent2="accent2" accent3="accent3" accent4="accent4" accent5="accent5" accent6="accent6" hlink="hlink" folHlink="folHlink"/>
    </a:extraClrScheme>
    <a:extraClrScheme>
      <a:clrScheme name="Cover-Back 2">
        <a:dk1>
          <a:srgbClr val="000000"/>
        </a:dk1>
        <a:lt1>
          <a:srgbClr val="FFFFFF"/>
        </a:lt1>
        <a:dk2>
          <a:srgbClr val="000000"/>
        </a:dk2>
        <a:lt2>
          <a:srgbClr val="B2B2B2"/>
        </a:lt2>
        <a:accent1>
          <a:srgbClr val="FFFFFF"/>
        </a:accent1>
        <a:accent2>
          <a:srgbClr val="98AB95"/>
        </a:accent2>
        <a:accent3>
          <a:srgbClr val="FFFFFF"/>
        </a:accent3>
        <a:accent4>
          <a:srgbClr val="000000"/>
        </a:accent4>
        <a:accent5>
          <a:srgbClr val="FFFFFF"/>
        </a:accent5>
        <a:accent6>
          <a:srgbClr val="899B87"/>
        </a:accent6>
        <a:hlink>
          <a:srgbClr val="996633"/>
        </a:hlink>
        <a:folHlink>
          <a:srgbClr val="33221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158779</TotalTime>
  <Words>8566</Words>
  <Application>Microsoft Office PowerPoint</Application>
  <PresentationFormat>On-screen Show (4:3)</PresentationFormat>
  <Paragraphs>1123</Paragraphs>
  <Slides>66</Slides>
  <Notes>62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80" baseType="lpstr">
      <vt:lpstr>Arial</vt:lpstr>
      <vt:lpstr>ＭＳ Ｐゴシック</vt:lpstr>
      <vt:lpstr>Wingdings</vt:lpstr>
      <vt:lpstr>Verdana</vt:lpstr>
      <vt:lpstr>Garamond</vt:lpstr>
      <vt:lpstr>Calibri</vt:lpstr>
      <vt:lpstr>Times New Roman</vt:lpstr>
      <vt:lpstr>Liberation Sans1</vt:lpstr>
      <vt:lpstr>Helvetica</vt:lpstr>
      <vt:lpstr>Helvetica Neue</vt:lpstr>
      <vt:lpstr>&amp;quot</vt:lpstr>
      <vt:lpstr>Edge</vt:lpstr>
      <vt:lpstr>Cover-Back</vt:lpstr>
      <vt:lpstr>Microsoft Excel Chart</vt:lpstr>
      <vt:lpstr>Learning about Homelessness in the U.S. Using Linked Administrative and Survey Data NBER Labor Studies February 21, 2020</vt:lpstr>
      <vt:lpstr>Disclaimer</vt:lpstr>
      <vt:lpstr>Background</vt:lpstr>
      <vt:lpstr>What we hope to learn about the homeless  </vt:lpstr>
      <vt:lpstr>PowerPoint Presentation</vt:lpstr>
      <vt:lpstr>Public sources of counts or estimates</vt:lpstr>
      <vt:lpstr>Other sources of counts or estimates</vt:lpstr>
      <vt:lpstr>Bringing new data and methods to bear</vt:lpstr>
      <vt:lpstr>Population Estimates and Survey Coverage</vt:lpstr>
      <vt:lpstr>Census Bureau Data</vt:lpstr>
      <vt:lpstr>HUD Local/Administrative Data</vt:lpstr>
      <vt:lpstr>Comparison of Data Sources</vt:lpstr>
      <vt:lpstr>Comparison of Data Sources</vt:lpstr>
      <vt:lpstr>Administrative Income/Resource Data</vt:lpstr>
      <vt:lpstr>Overall Population Estimates: Sheltered</vt:lpstr>
      <vt:lpstr>Overall Population Estimates: Unsheltered</vt:lpstr>
      <vt:lpstr>Why Sources Differ: Time Frame</vt:lpstr>
      <vt:lpstr>Why Sources Differ: Seasonality</vt:lpstr>
      <vt:lpstr>Why Sources Differ: Coverage</vt:lpstr>
      <vt:lpstr>Sheltered Homeless Characteristics</vt:lpstr>
      <vt:lpstr>PowerPoint Presentation</vt:lpstr>
      <vt:lpstr>Population Characteristics</vt:lpstr>
      <vt:lpstr>Literature on demographics</vt:lpstr>
      <vt:lpstr>Demographics relative to comparison groups</vt:lpstr>
      <vt:lpstr>Mobility Since Birth and in Last Year</vt:lpstr>
      <vt:lpstr>Share Urban, Citizenship, and Education</vt:lpstr>
      <vt:lpstr>Veteran Status and Functional Limitations</vt:lpstr>
      <vt:lpstr>Income and Program Receipt</vt:lpstr>
      <vt:lpstr>Literature: Employment and Earnings</vt:lpstr>
      <vt:lpstr>Literature: Program Receipt</vt:lpstr>
      <vt:lpstr>Linkage (PIK) Rates</vt:lpstr>
      <vt:lpstr>Adjusting for Missing PIKs</vt:lpstr>
      <vt:lpstr>Benefit Receipt</vt:lpstr>
      <vt:lpstr>Earnings</vt:lpstr>
      <vt:lpstr>Pre-Tax Income</vt:lpstr>
      <vt:lpstr>Pre-Tax Income &amp; In-Kind Transfers</vt:lpstr>
      <vt:lpstr>Pre-Tax Income (75th Percentile)</vt:lpstr>
      <vt:lpstr>Pre-Tax Income &amp; In-Kind Transfers (75th Percentile)</vt:lpstr>
      <vt:lpstr>Medicare Receipt</vt:lpstr>
      <vt:lpstr>Medicaid Receipt</vt:lpstr>
      <vt:lpstr>VA Benefit Receipt</vt:lpstr>
      <vt:lpstr>SNAP Receipt</vt:lpstr>
      <vt:lpstr>HUD Benefit Receipt</vt:lpstr>
      <vt:lpstr>Self-Reported Earnings &amp; Benefit Receipt</vt:lpstr>
      <vt:lpstr>Pre-Tax Income by Sub-Group</vt:lpstr>
      <vt:lpstr>Pre-Tax Income and In-Kind Transfers by Sub-Group</vt:lpstr>
      <vt:lpstr>Share with Earnings or Benefits by Sub-Group</vt:lpstr>
      <vt:lpstr>Benefit Receipt by Sub-Group</vt:lpstr>
      <vt:lpstr>Medicare and Medicaid by Sub-Group</vt:lpstr>
      <vt:lpstr> Overall Impressions of Results </vt:lpstr>
      <vt:lpstr>Comparison to Previous Literature</vt:lpstr>
      <vt:lpstr>Comparison to Previous Literature</vt:lpstr>
      <vt:lpstr>Implications for Poverty Statistics</vt:lpstr>
      <vt:lpstr>Future Research</vt:lpstr>
      <vt:lpstr>Work Cited</vt:lpstr>
      <vt:lpstr>Work Cited</vt:lpstr>
      <vt:lpstr>Appendix</vt:lpstr>
      <vt:lpstr>Possible Reasons for Differences</vt:lpstr>
      <vt:lpstr>Possible Reasons for Differences</vt:lpstr>
      <vt:lpstr>Sheltered Homeless Characteristics</vt:lpstr>
      <vt:lpstr>Sheltered Homeless Characteristics</vt:lpstr>
      <vt:lpstr>Urban/Rural and Citizenship</vt:lpstr>
      <vt:lpstr>Educational Attainment</vt:lpstr>
      <vt:lpstr>PIKed vs unPIKed Characteristics</vt:lpstr>
      <vt:lpstr>Recent Trends in California and NY</vt:lpstr>
      <vt:lpstr>Recent Rises in California and NY</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Asset Limits on Vehicle Ownership</dc:title>
  <dc:creator>jsulliv4</dc:creator>
  <cp:lastModifiedBy>Bruce Meyer</cp:lastModifiedBy>
  <cp:revision>961</cp:revision>
  <cp:lastPrinted>2020-02-15T01:18:04Z</cp:lastPrinted>
  <dcterms:created xsi:type="dcterms:W3CDTF">2003-10-25T19:35:51Z</dcterms:created>
  <dcterms:modified xsi:type="dcterms:W3CDTF">2020-02-18T20:18:17Z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