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sldIdLst>
    <p:sldId id="288" r:id="rId2"/>
    <p:sldId id="256" r:id="rId3"/>
    <p:sldId id="300" r:id="rId4"/>
    <p:sldId id="302" r:id="rId5"/>
    <p:sldId id="303" r:id="rId6"/>
    <p:sldId id="301" r:id="rId7"/>
    <p:sldId id="304" r:id="rId8"/>
    <p:sldId id="305" r:id="rId9"/>
    <p:sldId id="257" r:id="rId10"/>
    <p:sldId id="291" r:id="rId11"/>
    <p:sldId id="292" r:id="rId12"/>
    <p:sldId id="295" r:id="rId13"/>
    <p:sldId id="306" r:id="rId14"/>
    <p:sldId id="307" r:id="rId15"/>
    <p:sldId id="308" r:id="rId16"/>
    <p:sldId id="309" r:id="rId17"/>
    <p:sldId id="310" r:id="rId18"/>
    <p:sldId id="298" r:id="rId1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48" autoAdjust="0"/>
    <p:restoredTop sz="86427" autoAdjust="0"/>
  </p:normalViewPr>
  <p:slideViewPr>
    <p:cSldViewPr>
      <p:cViewPr varScale="1">
        <p:scale>
          <a:sx n="81" d="100"/>
          <a:sy n="81" d="100"/>
        </p:scale>
        <p:origin x="106" y="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702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1FC6623-5362-4909-894E-2E691EE7632D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F973F04-B5B1-4EB6-8948-31DBDAF04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50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73F04-B5B1-4EB6-8948-31DBDAF04E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7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2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7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6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9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5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4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5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5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2D120-72B4-412C-8A11-5819C1EAD573}" type="datetimeFigureOut">
              <a:rPr lang="en-US" smtClean="0"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744E2-3C06-408D-A6D5-8AB8431E5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0166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 smtClean="0">
                <a:solidFill>
                  <a:srgbClr val="C00000"/>
                </a:solidFill>
              </a:rPr>
              <a:t>WHAT WE KNOW AND DON’T KNOW ABOUT CLIMATE CHANGE</a:t>
            </a:r>
            <a:r>
              <a:rPr lang="en-US" sz="4400" dirty="0" smtClean="0">
                <a:solidFill>
                  <a:srgbClr val="C00000"/>
                </a:solidFill>
              </a:rPr>
              <a:t>,</a:t>
            </a:r>
          </a:p>
          <a:p>
            <a:pPr algn="ctr"/>
            <a:r>
              <a:rPr lang="en-US" sz="4400" dirty="0" smtClean="0">
                <a:solidFill>
                  <a:srgbClr val="C00000"/>
                </a:solidFill>
              </a:rPr>
              <a:t>AND IMPLICATIONS FOR POLICY</a:t>
            </a:r>
          </a:p>
          <a:p>
            <a:pPr algn="ctr"/>
            <a:endParaRPr lang="en-US" sz="4400" dirty="0">
              <a:solidFill>
                <a:srgbClr val="C00000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2"/>
                </a:solidFill>
              </a:rPr>
              <a:t>Robert S. Pindyck</a:t>
            </a:r>
          </a:p>
          <a:p>
            <a:pPr algn="ctr"/>
            <a:r>
              <a:rPr lang="en-US" sz="4000" dirty="0" smtClean="0">
                <a:solidFill>
                  <a:schemeClr val="tx2"/>
                </a:solidFill>
              </a:rPr>
              <a:t>M.I.T. and NBER</a:t>
            </a:r>
          </a:p>
          <a:p>
            <a:pPr algn="ctr"/>
            <a:endParaRPr lang="en-US" sz="2000" dirty="0" smtClean="0">
              <a:solidFill>
                <a:schemeClr val="tx2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May 2020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26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09" y="0"/>
            <a:ext cx="91440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WE DON’T KNOW THE IMPACT OF HIGHER </a:t>
            </a:r>
            <a:r>
              <a:rPr lang="en-US" sz="3200" i="1" dirty="0" smtClean="0">
                <a:solidFill>
                  <a:srgbClr val="C00000"/>
                </a:solidFill>
              </a:rPr>
              <a:t>T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" y="563562"/>
            <a:ext cx="9113520" cy="6294438"/>
          </a:xfrm>
        </p:spPr>
        <p:txBody>
          <a:bodyPr>
            <a:noAutofit/>
          </a:bodyPr>
          <a:lstStyle/>
          <a:p>
            <a:r>
              <a:rPr lang="en-US" sz="2600" dirty="0" smtClean="0"/>
              <a:t>We know very little about </a:t>
            </a:r>
            <a:r>
              <a:rPr lang="en-US" sz="2600" i="1" dirty="0" smtClean="0"/>
              <a:t>impact</a:t>
            </a:r>
            <a:r>
              <a:rPr lang="en-US" sz="2600" dirty="0" smtClean="0"/>
              <a:t> of climate change.</a:t>
            </a:r>
          </a:p>
          <a:p>
            <a:r>
              <a:rPr lang="en-US" sz="2600" dirty="0" smtClean="0"/>
              <a:t>Most models relate </a:t>
            </a:r>
            <a:r>
              <a:rPr lang="en-US" sz="2600" i="1" dirty="0" smtClean="0"/>
              <a:t>T</a:t>
            </a:r>
            <a:r>
              <a:rPr lang="en-US" sz="2600" dirty="0" smtClean="0"/>
              <a:t> to GDP via “loss function,” </a:t>
            </a:r>
            <a:r>
              <a:rPr lang="en-US" sz="2600" i="1" dirty="0" smtClean="0"/>
              <a:t>L(T</a:t>
            </a:r>
            <a:r>
              <a:rPr lang="en-US" sz="2600" dirty="0" smtClean="0"/>
              <a:t>)</a:t>
            </a:r>
            <a:r>
              <a:rPr lang="en-US" sz="2600" i="1" dirty="0" smtClean="0"/>
              <a:t>.</a:t>
            </a:r>
          </a:p>
          <a:p>
            <a:pPr lvl="1"/>
            <a:r>
              <a:rPr lang="en-US" sz="2400" dirty="0" smtClean="0"/>
              <a:t>GDP = </a:t>
            </a:r>
            <a:r>
              <a:rPr lang="en-US" sz="2400" i="1" dirty="0" smtClean="0"/>
              <a:t>L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)GDP*, where GDP* </a:t>
            </a:r>
            <a:r>
              <a:rPr lang="en-US" sz="2400" dirty="0"/>
              <a:t>=</a:t>
            </a:r>
            <a:r>
              <a:rPr lang="en-US" sz="2400" dirty="0" smtClean="0"/>
              <a:t> GDP with no warming. </a:t>
            </a:r>
          </a:p>
          <a:p>
            <a:pPr lvl="1"/>
            <a:r>
              <a:rPr lang="en-US" sz="2400" dirty="0" smtClean="0"/>
              <a:t>For example, </a:t>
            </a:r>
            <a:r>
              <a:rPr lang="en-US" sz="2400" dirty="0" err="1" smtClean="0"/>
              <a:t>Nordhaus</a:t>
            </a:r>
            <a:r>
              <a:rPr lang="en-US" sz="2400" dirty="0" smtClean="0"/>
              <a:t> DICE model uses 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i="1" dirty="0" smtClean="0"/>
              <a:t>L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= 1/[1 + </a:t>
            </a:r>
            <a:r>
              <a:rPr lang="el-GR" sz="2400" dirty="0" smtClean="0"/>
              <a:t>α</a:t>
            </a:r>
            <a:r>
              <a:rPr lang="en-US" sz="2400" i="1" dirty="0" smtClean="0"/>
              <a:t>T</a:t>
            </a:r>
            <a:r>
              <a:rPr lang="en-US" sz="2400" dirty="0" smtClean="0"/>
              <a:t> + </a:t>
            </a:r>
            <a:r>
              <a:rPr lang="el-GR" sz="2400" dirty="0" smtClean="0"/>
              <a:t>β</a:t>
            </a:r>
            <a:r>
              <a:rPr lang="en-US" sz="2400" i="1" dirty="0" smtClean="0"/>
              <a:t>T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] </a:t>
            </a:r>
          </a:p>
          <a:p>
            <a:pPr lvl="1"/>
            <a:r>
              <a:rPr lang="en-US" sz="2400" dirty="0" smtClean="0"/>
              <a:t>This is an arbitrary function, made up to describe how </a:t>
            </a:r>
            <a:r>
              <a:rPr lang="en-US" sz="2400" i="1" dirty="0" smtClean="0"/>
              <a:t>T</a:t>
            </a:r>
            <a:r>
              <a:rPr lang="en-US" sz="2400" dirty="0" smtClean="0"/>
              <a:t> affects GDP.  It is not based on any theory or any data. </a:t>
            </a:r>
          </a:p>
          <a:p>
            <a:pPr lvl="1"/>
            <a:r>
              <a:rPr lang="en-US" sz="2400" dirty="0" smtClean="0"/>
              <a:t>Parameters </a:t>
            </a:r>
            <a:r>
              <a:rPr lang="el-GR" sz="2400" dirty="0" smtClean="0"/>
              <a:t>α</a:t>
            </a:r>
            <a:r>
              <a:rPr lang="en-US" sz="2400" dirty="0" smtClean="0"/>
              <a:t> and </a:t>
            </a:r>
            <a:r>
              <a:rPr lang="el-GR" sz="2400" dirty="0" smtClean="0"/>
              <a:t>β</a:t>
            </a:r>
            <a:r>
              <a:rPr lang="en-US" sz="2400" dirty="0" smtClean="0"/>
              <a:t> chosen so </a:t>
            </a:r>
            <a:r>
              <a:rPr lang="en-US" sz="2400" i="1" dirty="0" smtClean="0"/>
              <a:t>L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for </a:t>
            </a:r>
            <a:r>
              <a:rPr lang="en-US" sz="2400" i="1" dirty="0" smtClean="0"/>
              <a:t>T</a:t>
            </a:r>
            <a:r>
              <a:rPr lang="en-US" sz="2400" dirty="0" smtClean="0"/>
              <a:t> = </a:t>
            </a:r>
            <a:r>
              <a:rPr lang="en-US" sz="2400" dirty="0" smtClean="0"/>
              <a:t>2 </a:t>
            </a:r>
            <a:r>
              <a:rPr lang="en-US" sz="2400" dirty="0" smtClean="0"/>
              <a:t>to 4°C is consistent with “common wisdom,” e.g., </a:t>
            </a:r>
            <a:r>
              <a:rPr lang="en-US" sz="2400" i="1" dirty="0" smtClean="0"/>
              <a:t>L</a:t>
            </a:r>
            <a:r>
              <a:rPr lang="en-US" sz="2400" dirty="0" smtClean="0"/>
              <a:t>(1) = 1 (no loss), </a:t>
            </a:r>
            <a:r>
              <a:rPr lang="en-US" sz="2400" i="1" dirty="0" smtClean="0"/>
              <a:t>L</a:t>
            </a:r>
            <a:r>
              <a:rPr lang="en-US" sz="2400" dirty="0" smtClean="0"/>
              <a:t>(2) ≈ 0.99 or 0.98, and </a:t>
            </a:r>
            <a:r>
              <a:rPr lang="en-US" sz="2400" i="1" dirty="0" smtClean="0"/>
              <a:t>L</a:t>
            </a:r>
            <a:r>
              <a:rPr lang="en-US" sz="2400" dirty="0" smtClean="0"/>
              <a:t>(4) ≈ 0.96.  Again, no data, no theory. </a:t>
            </a:r>
          </a:p>
          <a:p>
            <a:r>
              <a:rPr lang="en-US" sz="2600" u="sng" dirty="0" smtClean="0"/>
              <a:t>Basic problem</a:t>
            </a:r>
            <a:r>
              <a:rPr lang="en-US" sz="2600" dirty="0" smtClean="0"/>
              <a:t>: we have no experience with </a:t>
            </a:r>
            <a:r>
              <a:rPr lang="en-US" sz="2600" i="1" dirty="0" smtClean="0"/>
              <a:t>T = </a:t>
            </a:r>
            <a:r>
              <a:rPr lang="en-US" sz="2600" dirty="0"/>
              <a:t>2</a:t>
            </a:r>
            <a:r>
              <a:rPr lang="en-US" sz="2600" dirty="0" smtClean="0"/>
              <a:t>° or 4° or 6°.  </a:t>
            </a:r>
          </a:p>
          <a:p>
            <a:pPr lvl="1"/>
            <a:r>
              <a:rPr lang="en-US" sz="2400" dirty="0" smtClean="0"/>
              <a:t>Warming occurs slowly.  </a:t>
            </a:r>
            <a:r>
              <a:rPr lang="en-US" sz="2400" u="sng" dirty="0" smtClean="0"/>
              <a:t>Will adaptation occur?  How much?</a:t>
            </a:r>
          </a:p>
          <a:p>
            <a:pPr lvl="1"/>
            <a:r>
              <a:rPr lang="en-US" sz="2400" dirty="0" smtClean="0"/>
              <a:t>Result is pure guesswork. </a:t>
            </a:r>
          </a:p>
          <a:p>
            <a:r>
              <a:rPr lang="en-US" sz="2600" dirty="0" smtClean="0"/>
              <a:t>Integrated Assessment Models (IAMs): create perception of knowledge and precision, but illusory and misleading.</a:t>
            </a:r>
          </a:p>
          <a:p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10046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" y="76200"/>
            <a:ext cx="89154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ANOTHER PROBLEM: THE DISCOUNT RATE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096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Reduction in emissions (</a:t>
            </a:r>
            <a:r>
              <a:rPr lang="el-GR" sz="2400" dirty="0" smtClean="0"/>
              <a:t>Δ</a:t>
            </a:r>
            <a:r>
              <a:rPr lang="en-US" sz="2400" i="1" dirty="0" smtClean="0"/>
              <a:t>E</a:t>
            </a:r>
            <a:r>
              <a:rPr lang="en-US" sz="2400" dirty="0" smtClean="0"/>
              <a:t>) yields reduction in damages, and thus higher GDP over time.  So benefit from </a:t>
            </a:r>
            <a:r>
              <a:rPr lang="el-GR" sz="2400" dirty="0"/>
              <a:t>Δ</a:t>
            </a:r>
            <a:r>
              <a:rPr lang="en-US" sz="2400" i="1" dirty="0" smtClean="0"/>
              <a:t>E</a:t>
            </a:r>
            <a:r>
              <a:rPr lang="en-US" sz="2400" dirty="0" smtClean="0"/>
              <a:t> is present value of gains in GDP, i.e., PV(</a:t>
            </a:r>
            <a:r>
              <a:rPr lang="el-GR" sz="2400" dirty="0" smtClean="0"/>
              <a:t>Δ</a:t>
            </a:r>
            <a:r>
              <a:rPr lang="en-US" sz="2400" dirty="0" err="1" smtClean="0"/>
              <a:t>GDP</a:t>
            </a:r>
            <a:r>
              <a:rPr lang="en-US" sz="2400" i="1" baseline="-25000" dirty="0" err="1" smtClean="0"/>
              <a:t>t</a:t>
            </a:r>
            <a:r>
              <a:rPr lang="en-US" sz="2400" dirty="0" smtClean="0"/>
              <a:t>), and SCC = </a:t>
            </a:r>
            <a:r>
              <a:rPr lang="en-US" sz="2400" dirty="0"/>
              <a:t>PV(</a:t>
            </a:r>
            <a:r>
              <a:rPr lang="el-GR" sz="2400" dirty="0"/>
              <a:t>Δ</a:t>
            </a:r>
            <a:r>
              <a:rPr lang="en-US" sz="2400" dirty="0" err="1"/>
              <a:t>GDP</a:t>
            </a:r>
            <a:r>
              <a:rPr lang="en-US" sz="2400" i="1" baseline="-25000" dirty="0" err="1"/>
              <a:t>t</a:t>
            </a:r>
            <a:r>
              <a:rPr lang="en-US" sz="2400" dirty="0" smtClean="0"/>
              <a:t>)/</a:t>
            </a:r>
            <a:r>
              <a:rPr lang="el-GR" sz="2400" dirty="0"/>
              <a:t> Δ</a:t>
            </a:r>
            <a:r>
              <a:rPr lang="en-US" sz="2400" i="1" dirty="0" smtClean="0"/>
              <a:t>E</a:t>
            </a:r>
            <a:r>
              <a:rPr lang="en-US" sz="2400" dirty="0" smtClean="0"/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u="sng" dirty="0" smtClean="0"/>
              <a:t>Problem</a:t>
            </a:r>
            <a:r>
              <a:rPr lang="en-US" sz="2400" dirty="0" smtClean="0"/>
              <a:t>: Need </a:t>
            </a:r>
            <a:r>
              <a:rPr lang="en-US" sz="2400" i="1" dirty="0" smtClean="0"/>
              <a:t>discount rate</a:t>
            </a:r>
            <a:r>
              <a:rPr lang="en-US" sz="2400" dirty="0" smtClean="0"/>
              <a:t> to </a:t>
            </a:r>
            <a:r>
              <a:rPr lang="en-US" sz="2400" dirty="0"/>
              <a:t>get PV(</a:t>
            </a:r>
            <a:r>
              <a:rPr lang="el-GR" sz="2400" dirty="0"/>
              <a:t>Δ</a:t>
            </a:r>
            <a:r>
              <a:rPr lang="en-US" sz="2400" dirty="0" err="1"/>
              <a:t>GDP</a:t>
            </a:r>
            <a:r>
              <a:rPr lang="en-US" sz="2400" i="1" baseline="-25000" dirty="0" err="1"/>
              <a:t>t</a:t>
            </a:r>
            <a:r>
              <a:rPr lang="en-US" sz="2400" dirty="0" smtClean="0"/>
              <a:t>).  What is the “correct” discount rate?  Market-based discount rate implies SCC is tiny.  Need very low rate (1 – 2%) to get high SCC.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But huge disagreement over what discount rate to use.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Ramsey formula (with no uncertainty):  </a:t>
            </a:r>
            <a:r>
              <a:rPr lang="en-US" sz="2400" i="1" dirty="0" smtClean="0">
                <a:solidFill>
                  <a:srgbClr val="C00000"/>
                </a:solidFill>
              </a:rPr>
              <a:t>r</a:t>
            </a:r>
            <a:r>
              <a:rPr lang="en-US" sz="2400" dirty="0" smtClean="0">
                <a:solidFill>
                  <a:srgbClr val="C00000"/>
                </a:solidFill>
              </a:rPr>
              <a:t> = </a:t>
            </a:r>
            <a:r>
              <a:rPr lang="el-GR" sz="2400" dirty="0" smtClean="0">
                <a:solidFill>
                  <a:srgbClr val="C00000"/>
                </a:solidFill>
              </a:rPr>
              <a:t>δ</a:t>
            </a:r>
            <a:r>
              <a:rPr lang="en-US" sz="2400" dirty="0" smtClean="0">
                <a:solidFill>
                  <a:srgbClr val="C00000"/>
                </a:solidFill>
              </a:rPr>
              <a:t> + </a:t>
            </a:r>
            <a:r>
              <a:rPr lang="en-US" sz="2400" i="1" dirty="0" smtClean="0">
                <a:solidFill>
                  <a:srgbClr val="C00000"/>
                </a:solidFill>
              </a:rPr>
              <a:t>g</a:t>
            </a:r>
            <a:r>
              <a:rPr lang="el-GR" sz="2400" dirty="0" smtClean="0">
                <a:solidFill>
                  <a:srgbClr val="C00000"/>
                </a:solidFill>
              </a:rPr>
              <a:t>η</a:t>
            </a:r>
            <a:r>
              <a:rPr lang="en-US" sz="2400" dirty="0" smtClean="0"/>
              <a:t>, where </a:t>
            </a:r>
            <a:r>
              <a:rPr lang="el-GR" sz="2400" dirty="0" smtClean="0"/>
              <a:t>δ</a:t>
            </a:r>
            <a:r>
              <a:rPr lang="en-US" sz="2400" dirty="0" smtClean="0"/>
              <a:t> is rate of time preference, </a:t>
            </a:r>
            <a:r>
              <a:rPr lang="en-US" sz="2400" i="1" dirty="0" smtClean="0"/>
              <a:t>g</a:t>
            </a:r>
            <a:r>
              <a:rPr lang="en-US" sz="2400" dirty="0" smtClean="0"/>
              <a:t> real GDP growth rate,</a:t>
            </a:r>
            <a:r>
              <a:rPr lang="en-US" sz="2400" dirty="0" smtClean="0"/>
              <a:t> and </a:t>
            </a:r>
            <a:r>
              <a:rPr lang="el-GR" sz="2400" dirty="0" smtClean="0"/>
              <a:t>η</a:t>
            </a:r>
            <a:r>
              <a:rPr lang="en-US" sz="2400" dirty="0" smtClean="0"/>
              <a:t> </a:t>
            </a:r>
            <a:r>
              <a:rPr lang="en-US" sz="2400" dirty="0" smtClean="0"/>
              <a:t>index </a:t>
            </a:r>
            <a:r>
              <a:rPr lang="en-US" sz="2400" dirty="0" smtClean="0"/>
              <a:t>of risk aversion.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So we need values for </a:t>
            </a:r>
            <a:r>
              <a:rPr lang="el-GR" sz="2400" dirty="0" smtClean="0"/>
              <a:t>δ</a:t>
            </a:r>
            <a:r>
              <a:rPr lang="en-US" sz="2400" dirty="0" smtClean="0"/>
              <a:t> and </a:t>
            </a:r>
            <a:r>
              <a:rPr lang="el-GR" sz="2400" dirty="0" smtClean="0"/>
              <a:t>η</a:t>
            </a:r>
            <a:r>
              <a:rPr lang="en-US" sz="2400" dirty="0" smtClean="0"/>
              <a:t>.  Suppose we use financial market data?  Then </a:t>
            </a:r>
            <a:r>
              <a:rPr lang="el-GR" sz="2400" dirty="0" smtClean="0"/>
              <a:t>η</a:t>
            </a:r>
            <a:r>
              <a:rPr lang="en-US" sz="2400" dirty="0" smtClean="0"/>
              <a:t> ≈ 2 to 5 and </a:t>
            </a:r>
            <a:r>
              <a:rPr lang="el-GR" sz="2400" dirty="0" smtClean="0"/>
              <a:t>δ</a:t>
            </a:r>
            <a:r>
              <a:rPr lang="en-US" sz="2400" dirty="0" smtClean="0"/>
              <a:t> ≈ .02 to .05. 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But if </a:t>
            </a:r>
            <a:r>
              <a:rPr lang="el-GR" sz="2400" dirty="0" smtClean="0"/>
              <a:t>δ</a:t>
            </a:r>
            <a:r>
              <a:rPr lang="en-US" sz="24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/>
              <a:t>.</a:t>
            </a:r>
            <a:r>
              <a:rPr lang="en-US" sz="2400" dirty="0" smtClean="0"/>
              <a:t>02, </a:t>
            </a:r>
            <a:r>
              <a:rPr lang="el-GR" sz="2400" dirty="0" smtClean="0"/>
              <a:t>η</a:t>
            </a:r>
            <a:r>
              <a:rPr lang="en-US" sz="2400" dirty="0" smtClean="0"/>
              <a:t> = 2, </a:t>
            </a:r>
            <a:r>
              <a:rPr lang="en-US" sz="2400" dirty="0" smtClean="0"/>
              <a:t>and </a:t>
            </a:r>
            <a:r>
              <a:rPr lang="en-US" sz="2400" i="1" dirty="0" smtClean="0"/>
              <a:t>g</a:t>
            </a:r>
            <a:r>
              <a:rPr lang="en-US" sz="2400" dirty="0" smtClean="0"/>
              <a:t> = .02, </a:t>
            </a:r>
            <a:r>
              <a:rPr lang="en-US" sz="2400" i="1" dirty="0" smtClean="0"/>
              <a:t>r =</a:t>
            </a:r>
            <a:r>
              <a:rPr lang="en-US" sz="2400" dirty="0" smtClean="0"/>
              <a:t> </a:t>
            </a:r>
            <a:r>
              <a:rPr lang="en-US" sz="2400" dirty="0" smtClean="0"/>
              <a:t>.</a:t>
            </a:r>
            <a:r>
              <a:rPr lang="en-US" sz="2400" dirty="0" smtClean="0"/>
              <a:t>06.  </a:t>
            </a:r>
            <a:r>
              <a:rPr lang="en-US" sz="2400" dirty="0" smtClean="0"/>
              <a:t>This makes SCC tiny, and hard to justify </a:t>
            </a:r>
            <a:r>
              <a:rPr lang="en-US" sz="2400" u="sng" dirty="0" smtClean="0"/>
              <a:t>any</a:t>
            </a:r>
            <a:r>
              <a:rPr lang="en-US" sz="2400" dirty="0" smtClean="0"/>
              <a:t> abatement policy. 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So some argue for </a:t>
            </a:r>
            <a:r>
              <a:rPr lang="el-GR" sz="2400" dirty="0" smtClean="0"/>
              <a:t>δ</a:t>
            </a:r>
            <a:r>
              <a:rPr lang="en-US" sz="2400" dirty="0" smtClean="0"/>
              <a:t> = 0 and </a:t>
            </a:r>
            <a:r>
              <a:rPr lang="el-GR" sz="2400" dirty="0" smtClean="0"/>
              <a:t>η</a:t>
            </a:r>
            <a:r>
              <a:rPr lang="en-US" sz="2400" dirty="0" smtClean="0"/>
              <a:t> = 1 on “ethical” grounds, and get large SCC.  But whose ethics?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3886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154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POLICY IMPLICATIONS OF UNCERTAINTY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/>
              <a:t>Focus on possible catastrophic outcomes.  That’s what matters. 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C</a:t>
            </a:r>
            <a:r>
              <a:rPr lang="en-US" sz="2400" dirty="0" smtClean="0"/>
              <a:t>omplex models won’t help.  Need something simpler.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Use rough, subjective estimates.  Essentially, “expert opinion.” Not great but </a:t>
            </a:r>
            <a:r>
              <a:rPr lang="en-US" sz="2400" dirty="0" smtClean="0"/>
              <a:t>probably the </a:t>
            </a:r>
            <a:r>
              <a:rPr lang="en-US" sz="2400" dirty="0" smtClean="0"/>
              <a:t>best we can do. 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600" dirty="0" smtClean="0"/>
              <a:t>Given all the uncertainty, shouldn’t we wait? </a:t>
            </a:r>
            <a:r>
              <a:rPr lang="en-US" sz="2700" u="sng" dirty="0" smtClean="0">
                <a:ea typeface="Calibri"/>
                <a:cs typeface="Times New Roman"/>
              </a:rPr>
              <a:t>No</a:t>
            </a:r>
            <a:r>
              <a:rPr lang="en-US" sz="2700" dirty="0" smtClean="0">
                <a:ea typeface="Calibri"/>
                <a:cs typeface="Times New Roman"/>
              </a:rPr>
              <a:t>: Insurance value, irreversibilities.  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700" u="sng" dirty="0" smtClean="0">
                <a:ea typeface="Calibri"/>
                <a:cs typeface="Times New Roman"/>
              </a:rPr>
              <a:t>Insurance </a:t>
            </a:r>
            <a:r>
              <a:rPr lang="en-US" sz="2700" u="sng" dirty="0" smtClean="0">
                <a:ea typeface="Calibri"/>
                <a:cs typeface="Times New Roman"/>
              </a:rPr>
              <a:t>value of early action</a:t>
            </a:r>
            <a:r>
              <a:rPr lang="en-US" sz="2700" dirty="0" smtClean="0">
                <a:ea typeface="Calibri"/>
                <a:cs typeface="Times New Roman"/>
              </a:rPr>
              <a:t> </a:t>
            </a:r>
            <a:r>
              <a:rPr lang="en-US" sz="2700" dirty="0" smtClean="0">
                <a:ea typeface="Calibri"/>
                <a:cs typeface="Times New Roman"/>
              </a:rPr>
              <a:t>– created in two ways: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>
                <a:ea typeface="Calibri"/>
                <a:cs typeface="Times New Roman"/>
              </a:rPr>
              <a:t> Impact </a:t>
            </a:r>
            <a:r>
              <a:rPr lang="en-US" sz="2400" dirty="0" smtClean="0">
                <a:ea typeface="Calibri"/>
                <a:cs typeface="Times New Roman"/>
              </a:rPr>
              <a:t>of warming highly </a:t>
            </a:r>
            <a:r>
              <a:rPr lang="en-US" sz="2400" dirty="0" smtClean="0">
                <a:ea typeface="Calibri"/>
                <a:cs typeface="Times New Roman"/>
              </a:rPr>
              <a:t>uncertain, but we </a:t>
            </a:r>
            <a:r>
              <a:rPr lang="en-US" sz="2400" dirty="0" smtClean="0">
                <a:ea typeface="Calibri"/>
                <a:cs typeface="Times New Roman"/>
              </a:rPr>
              <a:t>know </a:t>
            </a:r>
            <a:r>
              <a:rPr lang="en-US" sz="2400" u="sng" dirty="0" smtClean="0">
                <a:ea typeface="Calibri"/>
                <a:cs typeface="Times New Roman"/>
              </a:rPr>
              <a:t>damage </a:t>
            </a:r>
            <a:r>
              <a:rPr lang="en-US" sz="2400" u="sng" dirty="0" smtClean="0">
                <a:ea typeface="Calibri"/>
                <a:cs typeface="Times New Roman"/>
              </a:rPr>
              <a:t>function becomes increasingly steep</a:t>
            </a:r>
            <a:r>
              <a:rPr lang="en-US" sz="2400" dirty="0" smtClean="0">
                <a:ea typeface="Calibri"/>
                <a:cs typeface="Times New Roman"/>
              </a:rPr>
              <a:t> as temperature change becomes larger. Going from </a:t>
            </a:r>
            <a:r>
              <a:rPr lang="en-US" sz="2400" dirty="0"/>
              <a:t>3</a:t>
            </a:r>
            <a:r>
              <a:rPr lang="en-US" sz="2400" dirty="0" smtClean="0"/>
              <a:t>° </a:t>
            </a:r>
            <a:r>
              <a:rPr lang="en-US" sz="2400" dirty="0" smtClean="0">
                <a:ea typeface="Calibri"/>
                <a:cs typeface="Times New Roman"/>
              </a:rPr>
              <a:t>of warming to </a:t>
            </a:r>
            <a:r>
              <a:rPr lang="en-US" sz="2400" dirty="0" smtClean="0"/>
              <a:t>4° will </a:t>
            </a:r>
            <a:r>
              <a:rPr lang="en-US" sz="2400" dirty="0" smtClean="0">
                <a:ea typeface="Calibri"/>
                <a:cs typeface="Times New Roman"/>
              </a:rPr>
              <a:t>cause much larger reduction in GDP than going from </a:t>
            </a:r>
            <a:r>
              <a:rPr lang="en-US" sz="2400" dirty="0"/>
              <a:t>1</a:t>
            </a:r>
            <a:r>
              <a:rPr lang="en-US" sz="2400" dirty="0" smtClean="0"/>
              <a:t>°</a:t>
            </a:r>
            <a:r>
              <a:rPr lang="en-US" sz="2400" dirty="0" smtClean="0">
                <a:ea typeface="Calibri"/>
                <a:cs typeface="Times New Roman"/>
              </a:rPr>
              <a:t> to </a:t>
            </a:r>
            <a:r>
              <a:rPr lang="en-US" sz="2400" dirty="0"/>
              <a:t>2</a:t>
            </a:r>
            <a:r>
              <a:rPr lang="en-US" sz="2400" dirty="0" smtClean="0"/>
              <a:t>°</a:t>
            </a:r>
            <a:r>
              <a:rPr lang="en-US" sz="2400" dirty="0" smtClean="0">
                <a:ea typeface="Calibri"/>
                <a:cs typeface="Times New Roman"/>
              </a:rPr>
              <a:t>. 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>
                <a:ea typeface="Calibri"/>
                <a:cs typeface="Times New Roman"/>
              </a:rPr>
              <a:t>There is </a:t>
            </a:r>
            <a:r>
              <a:rPr lang="en-US" sz="2400" u="sng" dirty="0" smtClean="0">
                <a:ea typeface="Calibri"/>
                <a:cs typeface="Times New Roman"/>
              </a:rPr>
              <a:t>social risk aversion</a:t>
            </a:r>
            <a:r>
              <a:rPr lang="en-US" sz="2400" dirty="0" smtClean="0">
                <a:ea typeface="Calibri"/>
                <a:cs typeface="Times New Roman"/>
              </a:rPr>
              <a:t> – a preference for a sure outcome, rather than a risky outcome, even if the risky outcome has the same expected value as the sure outcome.</a:t>
            </a:r>
          </a:p>
        </p:txBody>
      </p:sp>
    </p:spTree>
    <p:extLst>
      <p:ext uri="{BB962C8B-B14F-4D97-AF65-F5344CB8AC3E}">
        <p14:creationId xmlns:p14="http://schemas.microsoft.com/office/powerpoint/2010/main" val="310648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154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INSURANCE VALUE: RISING MARGINAL DAMAGES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a typeface="Calibri"/>
                <a:cs typeface="Times New Roman"/>
              </a:rPr>
              <a:t>D</a:t>
            </a:r>
            <a:r>
              <a:rPr lang="en-US" sz="2400" dirty="0" smtClean="0">
                <a:ea typeface="Calibri"/>
                <a:cs typeface="Times New Roman"/>
              </a:rPr>
              <a:t>amage function increasingly steep as </a:t>
            </a:r>
            <a:r>
              <a:rPr lang="en-US" sz="2400" i="1" dirty="0" smtClean="0">
                <a:ea typeface="Calibri"/>
                <a:cs typeface="Times New Roman"/>
              </a:rPr>
              <a:t>T</a:t>
            </a:r>
            <a:r>
              <a:rPr lang="en-US" sz="2400" dirty="0" smtClean="0">
                <a:ea typeface="Calibri"/>
                <a:cs typeface="Times New Roman"/>
              </a:rPr>
              <a:t> becomes larger. Going from </a:t>
            </a:r>
            <a:r>
              <a:rPr lang="en-US" sz="2400" dirty="0"/>
              <a:t>3</a:t>
            </a:r>
            <a:r>
              <a:rPr lang="en-US" sz="2400" dirty="0" smtClean="0"/>
              <a:t>° </a:t>
            </a:r>
            <a:r>
              <a:rPr lang="en-US" sz="2400" dirty="0" smtClean="0">
                <a:ea typeface="Calibri"/>
                <a:cs typeface="Times New Roman"/>
              </a:rPr>
              <a:t>to </a:t>
            </a:r>
            <a:r>
              <a:rPr lang="en-US" sz="2400" dirty="0" smtClean="0"/>
              <a:t>4° will </a:t>
            </a:r>
            <a:r>
              <a:rPr lang="en-US" sz="2400" dirty="0" smtClean="0">
                <a:ea typeface="Calibri"/>
                <a:cs typeface="Times New Roman"/>
              </a:rPr>
              <a:t>cause much larger reduction in GDP than going from </a:t>
            </a:r>
            <a:r>
              <a:rPr lang="en-US" sz="2400" dirty="0"/>
              <a:t>1</a:t>
            </a:r>
            <a:r>
              <a:rPr lang="en-US" sz="2400" dirty="0" smtClean="0"/>
              <a:t>°</a:t>
            </a:r>
            <a:r>
              <a:rPr lang="en-US" sz="2400" dirty="0" smtClean="0">
                <a:ea typeface="Calibri"/>
                <a:cs typeface="Times New Roman"/>
              </a:rPr>
              <a:t> to </a:t>
            </a:r>
            <a:r>
              <a:rPr lang="en-US" sz="2400" dirty="0"/>
              <a:t>2</a:t>
            </a:r>
            <a:r>
              <a:rPr lang="en-US" sz="2400" dirty="0" smtClean="0"/>
              <a:t>°</a:t>
            </a:r>
            <a:r>
              <a:rPr lang="en-US" sz="2400" dirty="0" smtClean="0">
                <a:ea typeface="Calibri"/>
                <a:cs typeface="Times New Roman"/>
              </a:rPr>
              <a:t>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ea typeface="Calibri"/>
                <a:cs typeface="Times New Roman"/>
              </a:rPr>
              <a:t>Simple numerical example. Some future time, e.g., 2050: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ea typeface="Calibri"/>
                <a:cs typeface="Times New Roman"/>
              </a:rPr>
              <a:t>Suppose </a:t>
            </a:r>
            <a:r>
              <a:rPr lang="en-US" sz="2400" i="1" dirty="0" smtClean="0">
                <a:ea typeface="Calibri"/>
                <a:cs typeface="Times New Roman"/>
              </a:rPr>
              <a:t>T</a:t>
            </a:r>
            <a:r>
              <a:rPr lang="en-US" sz="2400" dirty="0" smtClean="0">
                <a:ea typeface="Calibri"/>
                <a:cs typeface="Times New Roman"/>
              </a:rPr>
              <a:t> = </a:t>
            </a:r>
            <a:r>
              <a:rPr lang="en-US" sz="2400" dirty="0" smtClean="0"/>
              <a:t>2° for certain.</a:t>
            </a:r>
            <a:r>
              <a:rPr lang="en-US" sz="2400" dirty="0" smtClean="0">
                <a:ea typeface="Calibri"/>
                <a:cs typeface="Times New Roman"/>
              </a:rPr>
              <a:t>  We’d sacrifice up to 4% of GDP to avoid.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ea typeface="Calibri"/>
                <a:cs typeface="Times New Roman"/>
              </a:rPr>
              <a:t>Suppose </a:t>
            </a:r>
            <a:r>
              <a:rPr lang="en-US" sz="2400" i="1" dirty="0" smtClean="0">
                <a:ea typeface="Calibri"/>
                <a:cs typeface="Times New Roman"/>
              </a:rPr>
              <a:t>T</a:t>
            </a:r>
            <a:r>
              <a:rPr lang="en-US" sz="2400" dirty="0" smtClean="0">
                <a:ea typeface="Calibri"/>
                <a:cs typeface="Times New Roman"/>
              </a:rPr>
              <a:t> = </a:t>
            </a:r>
            <a:r>
              <a:rPr lang="en-US" sz="2400" dirty="0"/>
              <a:t>0</a:t>
            </a:r>
            <a:r>
              <a:rPr lang="en-US" sz="2400" dirty="0" smtClean="0"/>
              <a:t> or </a:t>
            </a:r>
            <a:r>
              <a:rPr lang="en-US" sz="2400" dirty="0" smtClean="0">
                <a:ea typeface="Calibri"/>
                <a:cs typeface="Times New Roman"/>
              </a:rPr>
              <a:t>4</a:t>
            </a:r>
            <a:r>
              <a:rPr lang="en-US" sz="2400" dirty="0" smtClean="0"/>
              <a:t>°, each with probability ½.  So </a:t>
            </a:r>
            <a:r>
              <a:rPr lang="en-US" sz="2400" i="1" dirty="0" smtClean="0"/>
              <a:t>E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= 2° as before, but </a:t>
            </a:r>
            <a:r>
              <a:rPr lang="en-US" sz="2400" dirty="0">
                <a:cs typeface="Times New Roman"/>
              </a:rPr>
              <a:t>g</a:t>
            </a:r>
            <a:r>
              <a:rPr lang="en-US" sz="2400" dirty="0" smtClean="0">
                <a:ea typeface="Calibri"/>
                <a:cs typeface="Times New Roman"/>
              </a:rPr>
              <a:t>oing from 2</a:t>
            </a:r>
            <a:r>
              <a:rPr lang="en-US" sz="2400" dirty="0" smtClean="0"/>
              <a:t>° </a:t>
            </a:r>
            <a:r>
              <a:rPr lang="en-US" sz="2400" dirty="0" smtClean="0">
                <a:ea typeface="Calibri"/>
                <a:cs typeface="Times New Roman"/>
              </a:rPr>
              <a:t>to </a:t>
            </a:r>
            <a:r>
              <a:rPr lang="en-US" sz="2400" dirty="0" smtClean="0"/>
              <a:t>4° causes more damage than </a:t>
            </a:r>
            <a:r>
              <a:rPr lang="en-US" sz="2400" dirty="0" smtClean="0">
                <a:cs typeface="Times New Roman"/>
              </a:rPr>
              <a:t>g</a:t>
            </a:r>
            <a:r>
              <a:rPr lang="en-US" sz="2400" dirty="0" smtClean="0">
                <a:ea typeface="Calibri"/>
                <a:cs typeface="Times New Roman"/>
              </a:rPr>
              <a:t>oing from 0</a:t>
            </a:r>
            <a:r>
              <a:rPr lang="en-US" sz="2400" dirty="0" smtClean="0"/>
              <a:t> </a:t>
            </a:r>
            <a:r>
              <a:rPr lang="en-US" sz="2400" dirty="0" smtClean="0">
                <a:ea typeface="Calibri"/>
                <a:cs typeface="Times New Roman"/>
              </a:rPr>
              <a:t>to 2</a:t>
            </a:r>
            <a:r>
              <a:rPr lang="en-US" sz="2400" dirty="0" smtClean="0"/>
              <a:t>°.  Now we’d sacrifice up to 7% of GDP to avoid.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ea typeface="Calibri"/>
                <a:cs typeface="Times New Roman"/>
              </a:rPr>
              <a:t>Suppose </a:t>
            </a:r>
            <a:r>
              <a:rPr lang="en-US" sz="2400" i="1" dirty="0" smtClean="0">
                <a:ea typeface="Calibri"/>
                <a:cs typeface="Times New Roman"/>
              </a:rPr>
              <a:t>T</a:t>
            </a:r>
            <a:r>
              <a:rPr lang="en-US" sz="2400" dirty="0" smtClean="0">
                <a:ea typeface="Calibri"/>
                <a:cs typeface="Times New Roman"/>
              </a:rPr>
              <a:t> = </a:t>
            </a:r>
            <a:r>
              <a:rPr lang="en-US" sz="2400" dirty="0" smtClean="0"/>
              <a:t>0 with prob. ¾ or 8° with prob. ¼.  Again </a:t>
            </a:r>
            <a:r>
              <a:rPr lang="en-US" sz="2400" i="1" dirty="0" smtClean="0"/>
              <a:t>E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= 2°, but now we would sacrifice up to 10% of GDP to avoid.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u="sng" dirty="0" smtClean="0">
                <a:ea typeface="Calibri"/>
                <a:cs typeface="Times New Roman"/>
              </a:rPr>
              <a:t>Insurance</a:t>
            </a:r>
            <a:r>
              <a:rPr lang="en-US" sz="2400" dirty="0" smtClean="0">
                <a:ea typeface="Calibri"/>
                <a:cs typeface="Times New Roman"/>
              </a:rPr>
              <a:t>:  We pay to avoid very bad outcome, even unlikely ones.  So we insure our homes against major damage from fire, storms or floods.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 smtClean="0">
              <a:ea typeface="Calibri"/>
              <a:cs typeface="Times New Roman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18" y="1828800"/>
            <a:ext cx="9304018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80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96" y="0"/>
            <a:ext cx="89154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INSURANCE VALUE: SOCIAL RISK AVERSION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890" y="552088"/>
            <a:ext cx="9144000" cy="630591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500"/>
              </a:spcAft>
            </a:pPr>
            <a:r>
              <a:rPr lang="en-US" sz="2400" dirty="0" smtClean="0">
                <a:ea typeface="Calibri"/>
                <a:cs typeface="Times New Roman"/>
              </a:rPr>
              <a:t>We </a:t>
            </a:r>
            <a:r>
              <a:rPr lang="en-US" sz="2400" dirty="0" smtClean="0">
                <a:ea typeface="Calibri"/>
                <a:cs typeface="Times New Roman"/>
              </a:rPr>
              <a:t>implicitly assumed </a:t>
            </a:r>
            <a:r>
              <a:rPr lang="en-US" sz="2400" dirty="0" smtClean="0">
                <a:ea typeface="Calibri"/>
                <a:cs typeface="Times New Roman"/>
              </a:rPr>
              <a:t>a </a:t>
            </a:r>
            <a:r>
              <a:rPr lang="en-US" sz="2400" dirty="0" smtClean="0">
                <a:ea typeface="Calibri"/>
                <a:cs typeface="Times New Roman"/>
              </a:rPr>
              <a:t>10% loss of GDP is twice as bad as a 5% loss.  But </a:t>
            </a:r>
            <a:r>
              <a:rPr lang="en-US" sz="2400" dirty="0" smtClean="0">
                <a:ea typeface="Calibri"/>
                <a:cs typeface="Times New Roman"/>
              </a:rPr>
              <a:t>it </a:t>
            </a:r>
            <a:r>
              <a:rPr lang="en-US" sz="2400" dirty="0" smtClean="0">
                <a:ea typeface="Calibri"/>
                <a:cs typeface="Times New Roman"/>
              </a:rPr>
              <a:t>might be more than twice as bad.  Why</a:t>
            </a:r>
            <a:r>
              <a:rPr lang="en-US" sz="2400" dirty="0" smtClean="0">
                <a:ea typeface="Calibri"/>
                <a:cs typeface="Times New Roman"/>
              </a:rPr>
              <a:t>? </a:t>
            </a:r>
          </a:p>
          <a:p>
            <a:pPr>
              <a:spcBef>
                <a:spcPts val="0"/>
              </a:spcBef>
              <a:spcAft>
                <a:spcPts val="500"/>
              </a:spcAft>
            </a:pPr>
            <a:r>
              <a:rPr lang="en-US" sz="2400" dirty="0" smtClean="0">
                <a:ea typeface="Calibri"/>
                <a:cs typeface="Times New Roman"/>
              </a:rPr>
              <a:t>Think </a:t>
            </a:r>
            <a:r>
              <a:rPr lang="en-US" sz="2400" dirty="0" smtClean="0">
                <a:ea typeface="Calibri"/>
                <a:cs typeface="Times New Roman"/>
              </a:rPr>
              <a:t>how people value more (or less) income and consumption. </a:t>
            </a:r>
          </a:p>
          <a:p>
            <a:pPr>
              <a:spcAft>
                <a:spcPts val="500"/>
              </a:spcAft>
            </a:pPr>
            <a:r>
              <a:rPr lang="en-US" sz="2400" dirty="0"/>
              <a:t>Suppose your </a:t>
            </a:r>
            <a:r>
              <a:rPr lang="en-US" sz="2400" dirty="0" smtClean="0"/>
              <a:t>income </a:t>
            </a:r>
            <a:r>
              <a:rPr lang="en-US" sz="2400" dirty="0"/>
              <a:t>is $</a:t>
            </a:r>
            <a:r>
              <a:rPr lang="en-US" sz="2400" dirty="0" smtClean="0"/>
              <a:t>60,000, and it’s increased </a:t>
            </a:r>
            <a:r>
              <a:rPr lang="en-US" sz="2400" dirty="0"/>
              <a:t>to $</a:t>
            </a:r>
            <a:r>
              <a:rPr lang="en-US" sz="2400" dirty="0" smtClean="0"/>
              <a:t>70,000. That extra $10,000 might make </a:t>
            </a:r>
            <a:r>
              <a:rPr lang="en-US" sz="2400" dirty="0"/>
              <a:t>you very happy. </a:t>
            </a:r>
            <a:endParaRPr lang="en-US" sz="2400" dirty="0" smtClean="0"/>
          </a:p>
          <a:p>
            <a:pPr>
              <a:spcAft>
                <a:spcPts val="500"/>
              </a:spcAft>
            </a:pPr>
            <a:r>
              <a:rPr lang="en-US" sz="2400" dirty="0" smtClean="0"/>
              <a:t>Now </a:t>
            </a:r>
            <a:r>
              <a:rPr lang="en-US" sz="2400" dirty="0"/>
              <a:t>suppose your </a:t>
            </a:r>
            <a:r>
              <a:rPr lang="en-US" sz="2400" dirty="0" smtClean="0"/>
              <a:t>income </a:t>
            </a:r>
            <a:r>
              <a:rPr lang="en-US" sz="2400" dirty="0"/>
              <a:t>is $160,000, </a:t>
            </a:r>
            <a:r>
              <a:rPr lang="en-US" sz="2400" dirty="0" smtClean="0"/>
              <a:t>and its increased to $170,000.  </a:t>
            </a:r>
            <a:r>
              <a:rPr lang="en-US" sz="2400" dirty="0"/>
              <a:t>The extra $10,000 will </a:t>
            </a:r>
            <a:r>
              <a:rPr lang="en-US" sz="2400" dirty="0" smtClean="0"/>
              <a:t>make </a:t>
            </a:r>
            <a:r>
              <a:rPr lang="en-US" sz="2400" dirty="0"/>
              <a:t>you happy, </a:t>
            </a:r>
            <a:r>
              <a:rPr lang="en-US" sz="2400" dirty="0" smtClean="0"/>
              <a:t>but not </a:t>
            </a:r>
            <a:r>
              <a:rPr lang="en-US" sz="2400" dirty="0"/>
              <a:t>as much as </a:t>
            </a:r>
            <a:r>
              <a:rPr lang="en-US" sz="2400" dirty="0" smtClean="0"/>
              <a:t>if </a:t>
            </a:r>
            <a:r>
              <a:rPr lang="en-US" sz="2400" dirty="0"/>
              <a:t>your starting income was only $60,000</a:t>
            </a:r>
            <a:r>
              <a:rPr lang="en-US" sz="2400" dirty="0" smtClean="0"/>
              <a:t>.</a:t>
            </a:r>
          </a:p>
          <a:p>
            <a:pPr>
              <a:spcAft>
                <a:spcPts val="500"/>
              </a:spcAft>
            </a:pPr>
            <a:r>
              <a:rPr lang="en-US" sz="2400" dirty="0" smtClean="0">
                <a:ea typeface="Calibri"/>
                <a:cs typeface="Times New Roman"/>
              </a:rPr>
              <a:t>We call this a “declining marginal utility of income.” Corresponds to risk aversion.  You’d probably refuse a lottery giving you a 50-50 chance of winning $10,000 or losing $10,000, because (for most people) the value of winning $10,000 is less than the lost value of losing $10,000. </a:t>
            </a:r>
          </a:p>
          <a:p>
            <a:pPr>
              <a:spcAft>
                <a:spcPts val="500"/>
              </a:spcAft>
            </a:pPr>
            <a:r>
              <a:rPr lang="en-US" sz="2400" dirty="0" smtClean="0">
                <a:ea typeface="Calibri"/>
                <a:cs typeface="Times New Roman"/>
              </a:rPr>
              <a:t>How risk averse is society as a whole?  Financial market data says quite risk averse. If so, this </a:t>
            </a:r>
            <a:r>
              <a:rPr lang="en-US" sz="2400" dirty="0" smtClean="0">
                <a:ea typeface="Calibri"/>
                <a:cs typeface="Times New Roman"/>
              </a:rPr>
              <a:t>pushes </a:t>
            </a:r>
            <a:r>
              <a:rPr lang="en-US" sz="2400" dirty="0" smtClean="0">
                <a:ea typeface="Calibri"/>
                <a:cs typeface="Times New Roman"/>
              </a:rPr>
              <a:t>us further towards </a:t>
            </a:r>
            <a:r>
              <a:rPr lang="en-US" sz="2400" dirty="0" smtClean="0">
                <a:ea typeface="Calibri"/>
                <a:cs typeface="Times New Roman"/>
              </a:rPr>
              <a:t>early action. </a:t>
            </a:r>
            <a:endParaRPr lang="en-US" sz="2400" dirty="0" smtClean="0">
              <a:ea typeface="Calibri"/>
              <a:cs typeface="Times New Roman"/>
            </a:endParaRPr>
          </a:p>
          <a:p>
            <a:pPr>
              <a:spcAft>
                <a:spcPts val="500"/>
              </a:spcAft>
            </a:pPr>
            <a:r>
              <a:rPr lang="en-US" sz="2400" u="sng" dirty="0" smtClean="0">
                <a:ea typeface="Calibri"/>
                <a:cs typeface="Times New Roman"/>
              </a:rPr>
              <a:t>So how large is the value of climate insurance</a:t>
            </a:r>
            <a:r>
              <a:rPr lang="en-US" sz="2400" dirty="0" smtClean="0">
                <a:ea typeface="Calibri"/>
                <a:cs typeface="Times New Roman"/>
              </a:rPr>
              <a:t>?  We don’t know, but it is likely to be </a:t>
            </a:r>
            <a:r>
              <a:rPr lang="en-US" sz="2400" dirty="0" smtClean="0">
                <a:ea typeface="Calibri"/>
                <a:cs typeface="Times New Roman"/>
              </a:rPr>
              <a:t>very large</a:t>
            </a:r>
            <a:r>
              <a:rPr lang="en-US" sz="2400" dirty="0" smtClean="0">
                <a:ea typeface="Calibri"/>
                <a:cs typeface="Times New Roman"/>
              </a:rPr>
              <a:t>. </a:t>
            </a:r>
            <a:endParaRPr lang="en-US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114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IRREVERSIBILITIES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Relevant only when there is uncertainty. Two kinds: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(1) Environmental </a:t>
            </a:r>
            <a:r>
              <a:rPr lang="en-US" sz="2400" dirty="0" smtClean="0"/>
              <a:t>damage can be irreversible. </a:t>
            </a:r>
            <a:r>
              <a:rPr lang="en-US" sz="2400" dirty="0">
                <a:solidFill>
                  <a:prstClr val="black"/>
                </a:solidFill>
              </a:rPr>
              <a:t>CO</a:t>
            </a:r>
            <a:r>
              <a:rPr lang="en-US" sz="2400" baseline="-25000" dirty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stays in atmosphere for more than 100 years.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prstClr val="black"/>
                </a:solidFill>
              </a:rPr>
              <a:t>P</a:t>
            </a:r>
            <a:r>
              <a:rPr lang="en-US" sz="2400" dirty="0" smtClean="0">
                <a:solidFill>
                  <a:prstClr val="black"/>
                </a:solidFill>
              </a:rPr>
              <a:t>ushes cost/benefit calculation </a:t>
            </a:r>
            <a:r>
              <a:rPr lang="en-US" sz="2400" u="sng" dirty="0" smtClean="0">
                <a:solidFill>
                  <a:prstClr val="black"/>
                </a:solidFill>
              </a:rPr>
              <a:t>towards</a:t>
            </a:r>
            <a:r>
              <a:rPr lang="en-US" sz="2400" dirty="0" smtClean="0">
                <a:solidFill>
                  <a:prstClr val="black"/>
                </a:solidFill>
              </a:rPr>
              <a:t> protection, early action.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(2) Environmental </a:t>
            </a:r>
            <a:r>
              <a:rPr lang="en-US" sz="2400" dirty="0" smtClean="0"/>
              <a:t>protection requires irreversible expenditures, i.e., imposes sunk costs on society.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prstClr val="black"/>
                </a:solidFill>
              </a:rPr>
              <a:t>Pushes cost/benefit calculation </a:t>
            </a:r>
            <a:r>
              <a:rPr lang="en-US" sz="2400" u="sng" dirty="0" smtClean="0">
                <a:solidFill>
                  <a:prstClr val="black"/>
                </a:solidFill>
              </a:rPr>
              <a:t>away </a:t>
            </a:r>
            <a:r>
              <a:rPr lang="en-US" sz="2400" u="sng" dirty="0" smtClean="0">
                <a:solidFill>
                  <a:prstClr val="black"/>
                </a:solidFill>
              </a:rPr>
              <a:t>from</a:t>
            </a:r>
            <a:r>
              <a:rPr lang="en-US" sz="2400" dirty="0" smtClean="0">
                <a:solidFill>
                  <a:prstClr val="black"/>
                </a:solidFill>
              </a:rPr>
              <a:t> early action. </a:t>
            </a:r>
            <a:endParaRPr lang="en-US" sz="2400" dirty="0" smtClean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>
                <a:solidFill>
                  <a:prstClr val="black"/>
                </a:solidFill>
              </a:rPr>
              <a:t>These work in opposite directions.  Which is more important? Probably the first, but we’re not sure.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u="sng" dirty="0">
                <a:solidFill>
                  <a:prstClr val="black"/>
                </a:solidFill>
              </a:rPr>
              <a:t>Learning</a:t>
            </a:r>
            <a:r>
              <a:rPr lang="en-US" sz="2600" dirty="0">
                <a:solidFill>
                  <a:prstClr val="black"/>
                </a:solidFill>
              </a:rPr>
              <a:t>: Over </a:t>
            </a:r>
            <a:r>
              <a:rPr lang="en-US" sz="2600" dirty="0" smtClean="0">
                <a:solidFill>
                  <a:prstClr val="black"/>
                </a:solidFill>
              </a:rPr>
              <a:t>coming decades</a:t>
            </a:r>
            <a:r>
              <a:rPr lang="en-US" sz="2600" dirty="0">
                <a:solidFill>
                  <a:prstClr val="black"/>
                </a:solidFill>
              </a:rPr>
              <a:t>, </a:t>
            </a:r>
            <a:r>
              <a:rPr lang="en-US" sz="2600" dirty="0" smtClean="0">
                <a:solidFill>
                  <a:prstClr val="black"/>
                </a:solidFill>
              </a:rPr>
              <a:t>our </a:t>
            </a:r>
            <a:r>
              <a:rPr lang="en-US" sz="2600" dirty="0">
                <a:solidFill>
                  <a:prstClr val="black"/>
                </a:solidFill>
              </a:rPr>
              <a:t>understanding of climate change and its impact will </a:t>
            </a:r>
            <a:r>
              <a:rPr lang="en-US" sz="2600" dirty="0" smtClean="0">
                <a:solidFill>
                  <a:prstClr val="black"/>
                </a:solidFill>
              </a:rPr>
              <a:t>improve. But there </a:t>
            </a:r>
            <a:r>
              <a:rPr lang="en-US" sz="2600" dirty="0">
                <a:solidFill>
                  <a:prstClr val="black"/>
                </a:solidFill>
              </a:rPr>
              <a:t>will still be </a:t>
            </a:r>
            <a:r>
              <a:rPr lang="en-US" sz="2600" dirty="0" smtClean="0">
                <a:solidFill>
                  <a:prstClr val="black"/>
                </a:solidFill>
              </a:rPr>
              <a:t>uncertainty </a:t>
            </a:r>
            <a:r>
              <a:rPr lang="en-US" sz="2600" dirty="0">
                <a:solidFill>
                  <a:prstClr val="black"/>
                </a:solidFill>
              </a:rPr>
              <a:t>as we look towards </a:t>
            </a:r>
            <a:r>
              <a:rPr lang="en-US" sz="2600" dirty="0" smtClean="0">
                <a:solidFill>
                  <a:prstClr val="black"/>
                </a:solidFill>
              </a:rPr>
              <a:t>the following decades.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>
                <a:solidFill>
                  <a:prstClr val="black"/>
                </a:solidFill>
              </a:rPr>
              <a:t>How do these irreversibilities affect policy? A numerical example will help.</a:t>
            </a:r>
            <a:endParaRPr lang="en-US" sz="2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754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SIMPLE NUMERICAL EXAMPLE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Uncertainty over impact, half the </a:t>
            </a:r>
            <a:r>
              <a:rPr lang="en-US" sz="2600" dirty="0" smtClean="0">
                <a:solidFill>
                  <a:prstClr val="black"/>
                </a:solidFill>
              </a:rPr>
              <a:t>CO</a:t>
            </a:r>
            <a:r>
              <a:rPr lang="en-US" sz="2600" baseline="-25000" dirty="0" smtClean="0">
                <a:solidFill>
                  <a:prstClr val="black"/>
                </a:solidFill>
              </a:rPr>
              <a:t>2</a:t>
            </a:r>
            <a:r>
              <a:rPr lang="en-US" sz="2600" dirty="0" smtClean="0">
                <a:solidFill>
                  <a:prstClr val="black"/>
                </a:solidFill>
              </a:rPr>
              <a:t> dissipates. Best to wait:</a:t>
            </a:r>
            <a:endParaRPr lang="en-US" sz="2600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0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SIMPLE NUMERICAL EXAMPLE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Uncertainty over impact, no </a:t>
            </a:r>
            <a:r>
              <a:rPr lang="en-US" sz="2600" dirty="0" smtClean="0">
                <a:solidFill>
                  <a:prstClr val="black"/>
                </a:solidFill>
              </a:rPr>
              <a:t>CO</a:t>
            </a:r>
            <a:r>
              <a:rPr lang="en-US" sz="2600" baseline="-25000" dirty="0" smtClean="0">
                <a:solidFill>
                  <a:prstClr val="black"/>
                </a:solidFill>
              </a:rPr>
              <a:t>2</a:t>
            </a:r>
            <a:r>
              <a:rPr lang="en-US" sz="2600" dirty="0" smtClean="0">
                <a:solidFill>
                  <a:prstClr val="black"/>
                </a:solidFill>
              </a:rPr>
              <a:t> dissipates. Best to act now:</a:t>
            </a:r>
            <a:endParaRPr lang="en-US" sz="2600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9144000" cy="5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28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SOME CONCLUSIONS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There are things we know, but </a:t>
            </a:r>
            <a:r>
              <a:rPr lang="en-US" sz="2800" dirty="0" smtClean="0"/>
              <a:t>subject </a:t>
            </a:r>
            <a:r>
              <a:rPr lang="en-US" sz="2800" dirty="0" smtClean="0"/>
              <a:t>to </a:t>
            </a:r>
            <a:r>
              <a:rPr lang="en-US" sz="2800" dirty="0" smtClean="0"/>
              <a:t>uncertainty</a:t>
            </a:r>
            <a:r>
              <a:rPr lang="en-US" sz="2800" dirty="0" smtClean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solidFill>
                  <a:prstClr val="black"/>
                </a:solidFill>
              </a:rPr>
              <a:t>CO</a:t>
            </a:r>
            <a:r>
              <a:rPr lang="en-US" sz="2600" baseline="-25000" dirty="0">
                <a:solidFill>
                  <a:prstClr val="black"/>
                </a:solidFill>
              </a:rPr>
              <a:t>2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dirty="0" smtClean="0">
                <a:solidFill>
                  <a:prstClr val="black"/>
                </a:solidFill>
              </a:rPr>
              <a:t>emissions over next 50 years. Uncertainty over </a:t>
            </a:r>
            <a:r>
              <a:rPr lang="en-US" sz="2600" u="sng" dirty="0" smtClean="0">
                <a:solidFill>
                  <a:prstClr val="black"/>
                </a:solidFill>
              </a:rPr>
              <a:t>GDP growth</a:t>
            </a:r>
            <a:r>
              <a:rPr lang="en-US" sz="2600" dirty="0" smtClean="0">
                <a:solidFill>
                  <a:prstClr val="black"/>
                </a:solidFill>
              </a:rPr>
              <a:t>, </a:t>
            </a:r>
            <a:r>
              <a:rPr lang="en-US" sz="2600" dirty="0" smtClean="0">
                <a:solidFill>
                  <a:prstClr val="black"/>
                </a:solidFill>
              </a:rPr>
              <a:t>and over changes </a:t>
            </a:r>
            <a:r>
              <a:rPr lang="en-US" sz="2600" dirty="0" smtClean="0">
                <a:solidFill>
                  <a:prstClr val="black"/>
                </a:solidFill>
              </a:rPr>
              <a:t>in </a:t>
            </a:r>
            <a:r>
              <a:rPr lang="en-US" sz="2600" u="sng" dirty="0" smtClean="0">
                <a:solidFill>
                  <a:prstClr val="black"/>
                </a:solidFill>
              </a:rPr>
              <a:t>carbon intensity</a:t>
            </a:r>
            <a:r>
              <a:rPr lang="en-US" sz="2600" dirty="0" smtClean="0">
                <a:solidFill>
                  <a:prstClr val="black"/>
                </a:solidFill>
              </a:rPr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solidFill>
                  <a:prstClr val="black"/>
                </a:solidFill>
              </a:rPr>
              <a:t>Atmospheric CO</a:t>
            </a:r>
            <a:r>
              <a:rPr lang="en-US" sz="2600" baseline="-25000" dirty="0">
                <a:solidFill>
                  <a:prstClr val="black"/>
                </a:solidFill>
              </a:rPr>
              <a:t>2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dirty="0" smtClean="0">
                <a:solidFill>
                  <a:prstClr val="black"/>
                </a:solidFill>
              </a:rPr>
              <a:t>concentration will continue to grow.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</a:rPr>
              <a:t>There are things we don’t know: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u="sng" dirty="0" smtClean="0">
                <a:solidFill>
                  <a:prstClr val="black"/>
                </a:solidFill>
              </a:rPr>
              <a:t>Climate sensitivity</a:t>
            </a:r>
            <a:r>
              <a:rPr lang="en-US" sz="2600" dirty="0" smtClean="0">
                <a:solidFill>
                  <a:prstClr val="black"/>
                </a:solidFill>
              </a:rPr>
              <a:t>. Critical for predicting temperature change.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u="sng" dirty="0" smtClean="0">
                <a:solidFill>
                  <a:prstClr val="black"/>
                </a:solidFill>
              </a:rPr>
              <a:t>Impact of climate change</a:t>
            </a:r>
            <a:r>
              <a:rPr lang="en-US" sz="2600" dirty="0" smtClean="0">
                <a:solidFill>
                  <a:prstClr val="black"/>
                </a:solidFill>
              </a:rPr>
              <a:t>. </a:t>
            </a:r>
            <a:r>
              <a:rPr lang="en-US" sz="2600" dirty="0" smtClean="0">
                <a:solidFill>
                  <a:prstClr val="black"/>
                </a:solidFill>
              </a:rPr>
              <a:t>We know very, very little.</a:t>
            </a:r>
            <a:endParaRPr lang="en-US" sz="26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We may learn more, but not a reason to wait: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u="sng" dirty="0" smtClean="0"/>
              <a:t>Insurance value</a:t>
            </a:r>
            <a:r>
              <a:rPr lang="en-US" sz="2600" dirty="0" smtClean="0"/>
              <a:t> of early action.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600" dirty="0" smtClean="0"/>
              <a:t>Conflicting </a:t>
            </a:r>
            <a:r>
              <a:rPr lang="en-US" sz="2600" u="sng" dirty="0" smtClean="0"/>
              <a:t>irreversibilities</a:t>
            </a:r>
            <a:r>
              <a:rPr lang="en-US" sz="26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u="sng" dirty="0" smtClean="0"/>
              <a:t>My own projection</a:t>
            </a:r>
            <a:r>
              <a:rPr lang="en-US" sz="2800" dirty="0" smtClean="0"/>
              <a:t> (in forthcoming book): </a:t>
            </a:r>
            <a:r>
              <a:rPr lang="en-US" sz="2800" dirty="0">
                <a:solidFill>
                  <a:prstClr val="black"/>
                </a:solidFill>
              </a:rPr>
              <a:t>CO</a:t>
            </a:r>
            <a:r>
              <a:rPr lang="en-US" sz="2800" baseline="-25000" dirty="0">
                <a:solidFill>
                  <a:prstClr val="black"/>
                </a:solidFill>
              </a:rPr>
              <a:t>2</a:t>
            </a:r>
            <a:r>
              <a:rPr lang="en-US" sz="2800" dirty="0">
                <a:solidFill>
                  <a:prstClr val="black"/>
                </a:solidFill>
              </a:rPr>
              <a:t> emissions </a:t>
            </a:r>
            <a:r>
              <a:rPr lang="en-US" sz="2800" dirty="0" smtClean="0">
                <a:solidFill>
                  <a:prstClr val="black"/>
                </a:solidFill>
              </a:rPr>
              <a:t>and concentration will keep growing.  </a:t>
            </a:r>
            <a:r>
              <a:rPr lang="en-US" sz="2800" i="1" dirty="0" smtClean="0">
                <a:solidFill>
                  <a:srgbClr val="C00000"/>
                </a:solidFill>
              </a:rPr>
              <a:t>T</a:t>
            </a:r>
            <a:r>
              <a:rPr lang="en-US" sz="2800" dirty="0" smtClean="0">
                <a:solidFill>
                  <a:srgbClr val="C00000"/>
                </a:solidFill>
              </a:rPr>
              <a:t> &gt; 2° very likely.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What to do?  </a:t>
            </a:r>
            <a:r>
              <a:rPr lang="en-US" sz="2800" dirty="0" smtClean="0">
                <a:solidFill>
                  <a:srgbClr val="C00000"/>
                </a:solidFill>
              </a:rPr>
              <a:t>ADAPTATION!!!!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smtClean="0"/>
              <a:t>Start planning now. </a:t>
            </a:r>
            <a:endParaRPr lang="en-US" sz="2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3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INTRODUCTION AND OVERVIEW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0678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What We Know and Don’t Know about Climate Change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Things we know. 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Things </a:t>
            </a:r>
            <a:r>
              <a:rPr lang="en-US" sz="2400" dirty="0"/>
              <a:t>we don't know, and why we don't know them</a:t>
            </a:r>
            <a:r>
              <a:rPr lang="en-US" sz="2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Why do we think we know more than we do</a:t>
            </a:r>
            <a:r>
              <a:rPr lang="en-US" sz="2400" dirty="0" smtClean="0"/>
              <a:t>?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IAMs and related models not helpful</a:t>
            </a:r>
            <a:r>
              <a:rPr lang="en-US" sz="24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 Will we soon know a lot more?</a:t>
            </a:r>
            <a:endParaRPr lang="en-US" sz="24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A Possible Catastrophic Outcome</a:t>
            </a:r>
            <a:r>
              <a:rPr lang="en-US" sz="2800" dirty="0" smtClean="0">
                <a:solidFill>
                  <a:schemeClr val="tx2"/>
                </a:solidFill>
              </a:rPr>
              <a:t>: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What </a:t>
            </a:r>
            <a:r>
              <a:rPr lang="en-US" sz="2400" dirty="0"/>
              <a:t>matters </a:t>
            </a:r>
            <a:r>
              <a:rPr lang="en-US" sz="2400" dirty="0" smtClean="0"/>
              <a:t>for </a:t>
            </a:r>
            <a:r>
              <a:rPr lang="en-US" sz="2400" dirty="0"/>
              <a:t>policy is the chance of catastrophic outcome.</a:t>
            </a:r>
            <a:endParaRPr lang="en-US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Why</a:t>
            </a:r>
            <a:r>
              <a:rPr lang="en-US" sz="2400" dirty="0"/>
              <a:t>?  Why don't </a:t>
            </a:r>
            <a:r>
              <a:rPr lang="en-US" sz="2400" dirty="0" smtClean="0"/>
              <a:t>“most likely” </a:t>
            </a:r>
            <a:r>
              <a:rPr lang="en-US" sz="2400" dirty="0"/>
              <a:t>estimates matter</a:t>
            </a:r>
            <a:r>
              <a:rPr lang="en-US" sz="2400" dirty="0" smtClean="0"/>
              <a:t>?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How to assess likelihood and possible impact of </a:t>
            </a:r>
            <a:r>
              <a:rPr lang="en-US" sz="2400" dirty="0" smtClean="0"/>
              <a:t>catastrophe?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Policy Implications of Uncertainty</a:t>
            </a:r>
            <a:r>
              <a:rPr lang="en-US" sz="30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Before imposing costly policies, </a:t>
            </a:r>
            <a:r>
              <a:rPr lang="en-US" sz="2400" dirty="0" smtClean="0"/>
              <a:t>wait </a:t>
            </a:r>
            <a:r>
              <a:rPr lang="en-US" sz="2400" dirty="0" smtClean="0"/>
              <a:t>until we know more?  </a:t>
            </a:r>
            <a:r>
              <a:rPr lang="en-US" sz="2400" dirty="0" smtClean="0">
                <a:solidFill>
                  <a:srgbClr val="C00000"/>
                </a:solidFill>
              </a:rPr>
              <a:t>No.</a:t>
            </a:r>
            <a:r>
              <a:rPr lang="en-US" sz="2400" dirty="0" smtClean="0"/>
              <a:t>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Insurance value of early action.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Role of irreversibilities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700" u="sng" dirty="0" smtClean="0">
                <a:solidFill>
                  <a:schemeClr val="tx2"/>
                </a:solidFill>
              </a:rPr>
              <a:t>What to Expect</a:t>
            </a:r>
            <a:r>
              <a:rPr lang="en-US" sz="2700" dirty="0" smtClean="0"/>
              <a:t>.  Answer: </a:t>
            </a:r>
            <a:r>
              <a:rPr lang="en-US" sz="2700" i="1" dirty="0" smtClean="0"/>
              <a:t>T</a:t>
            </a:r>
            <a:r>
              <a:rPr lang="en-US" sz="2700" dirty="0" smtClean="0"/>
              <a:t> &gt; </a:t>
            </a:r>
            <a:r>
              <a:rPr lang="en-US" sz="2800" dirty="0" smtClean="0"/>
              <a:t>2.0°C</a:t>
            </a:r>
            <a:r>
              <a:rPr lang="en-US" sz="2800" dirty="0"/>
              <a:t>. </a:t>
            </a:r>
            <a:r>
              <a:rPr lang="en-US" sz="2800" dirty="0" smtClean="0"/>
              <a:t> Must prepare for this!</a:t>
            </a:r>
            <a:endParaRPr 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47160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WHAT WE KNOW AND DON’T KNOW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What We Know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Emissions of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generated by economic activity, and accumulate in atmosphere. </a:t>
            </a:r>
            <a:r>
              <a:rPr lang="en-US" sz="2400" dirty="0" smtClean="0">
                <a:solidFill>
                  <a:prstClr val="black"/>
                </a:solidFill>
              </a:rPr>
              <a:t>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 concentration is increasing.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u="sng" dirty="0" smtClean="0"/>
              <a:t>But</a:t>
            </a:r>
            <a:r>
              <a:rPr lang="en-US" sz="2400" dirty="0" smtClean="0"/>
              <a:t>: How much economic activity to expect over next 50 years?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 is the important GHG. </a:t>
            </a:r>
            <a:r>
              <a:rPr lang="en-US" sz="2400" dirty="0">
                <a:solidFill>
                  <a:prstClr val="black"/>
                </a:solidFill>
              </a:rPr>
              <a:t>S</a:t>
            </a:r>
            <a:r>
              <a:rPr lang="en-US" sz="2400" dirty="0" smtClean="0">
                <a:solidFill>
                  <a:prstClr val="black"/>
                </a:solidFill>
              </a:rPr>
              <a:t>tays in atmosphere a long time.  Methane </a:t>
            </a:r>
            <a:r>
              <a:rPr lang="en-US" sz="2400" dirty="0" smtClean="0">
                <a:solidFill>
                  <a:prstClr val="black"/>
                </a:solidFill>
              </a:rPr>
              <a:t>less </a:t>
            </a:r>
            <a:r>
              <a:rPr lang="en-US" sz="2400" dirty="0" smtClean="0">
                <a:solidFill>
                  <a:prstClr val="black"/>
                </a:solidFill>
              </a:rPr>
              <a:t>important. </a:t>
            </a:r>
            <a:r>
              <a:rPr lang="en-US" sz="2400" dirty="0" smtClean="0">
                <a:solidFill>
                  <a:prstClr val="black"/>
                </a:solidFill>
              </a:rPr>
              <a:t>How </a:t>
            </a:r>
            <a:r>
              <a:rPr lang="en-US" sz="2400" dirty="0" smtClean="0">
                <a:solidFill>
                  <a:prstClr val="black"/>
                </a:solidFill>
              </a:rPr>
              <a:t>much atmospheric </a:t>
            </a:r>
            <a:r>
              <a:rPr lang="en-US" sz="2400" dirty="0">
                <a:solidFill>
                  <a:prstClr val="black"/>
                </a:solidFill>
              </a:rPr>
              <a:t>CO</a:t>
            </a:r>
            <a:r>
              <a:rPr lang="en-US" sz="2400" baseline="-25000" dirty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to expect in next 50 years?</a:t>
            </a:r>
            <a:endParaRPr lang="en-US" sz="2400" dirty="0"/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What We Don’t Know</a:t>
            </a:r>
            <a:r>
              <a:rPr lang="en-US" sz="2800" dirty="0" smtClean="0">
                <a:solidFill>
                  <a:schemeClr val="tx2"/>
                </a:solidFill>
              </a:rPr>
              <a:t>: 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How will increase in </a:t>
            </a:r>
            <a:r>
              <a:rPr lang="en-US" sz="2400" dirty="0" smtClean="0">
                <a:solidFill>
                  <a:prstClr val="black"/>
                </a:solidFill>
              </a:rPr>
              <a:t>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 c</a:t>
            </a:r>
            <a:r>
              <a:rPr lang="en-US" sz="2400" dirty="0" smtClean="0"/>
              <a:t>oncentration affect temperature?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How will higher temperatures (and sea levels, etc.) affect GDP?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What discount rate to use to value future costs and benefits?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Climate change on net is bad, but how bad?  What is SCC?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Can’t we use </a:t>
            </a:r>
            <a:r>
              <a:rPr lang="en-US" sz="2400" i="1" dirty="0" smtClean="0"/>
              <a:t>Integrated Assessment Models </a:t>
            </a:r>
            <a:r>
              <a:rPr lang="en-US" sz="2400" dirty="0" smtClean="0"/>
              <a:t>(IAMs) </a:t>
            </a:r>
            <a:r>
              <a:rPr lang="en-US" sz="2400" dirty="0">
                <a:solidFill>
                  <a:prstClr val="black"/>
                </a:solidFill>
              </a:rPr>
              <a:t>to estimate the SCC</a:t>
            </a:r>
            <a:r>
              <a:rPr lang="en-US" sz="2400" dirty="0" smtClean="0">
                <a:solidFill>
                  <a:prstClr val="black"/>
                </a:solidFill>
              </a:rPr>
              <a:t>? </a:t>
            </a:r>
            <a:r>
              <a:rPr lang="en-US" sz="2400" dirty="0" smtClean="0"/>
              <a:t> Many have been built. They are largely useless.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Policy Implications</a:t>
            </a:r>
            <a:r>
              <a:rPr lang="en-US" sz="2800" dirty="0" smtClean="0">
                <a:solidFill>
                  <a:schemeClr val="tx2"/>
                </a:solidFill>
              </a:rPr>
              <a:t>: </a:t>
            </a:r>
            <a:r>
              <a:rPr lang="en-US" sz="2800" dirty="0" smtClean="0"/>
              <a:t>Stay until the end to find out.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60025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SOME BASIC  FACTS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400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800" u="sng" dirty="0" smtClean="0">
                <a:solidFill>
                  <a:prstClr val="black"/>
                </a:solidFill>
              </a:rPr>
              <a:t>Temperature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8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8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400" dirty="0" smtClean="0"/>
          </a:p>
          <a:p>
            <a:pPr>
              <a:spcBef>
                <a:spcPts val="0"/>
              </a:spcBef>
              <a:spcAft>
                <a:spcPts val="900"/>
              </a:spcAft>
            </a:pPr>
            <a:endParaRPr lang="en-US" sz="2400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800" u="sng" dirty="0">
                <a:solidFill>
                  <a:prstClr val="black"/>
                </a:solidFill>
              </a:rPr>
              <a:t>CO</a:t>
            </a:r>
            <a:r>
              <a:rPr lang="en-US" sz="2800" baseline="-25000" dirty="0">
                <a:solidFill>
                  <a:prstClr val="black"/>
                </a:solidFill>
              </a:rPr>
              <a:t>2</a:t>
            </a:r>
            <a:r>
              <a:rPr lang="en-US" sz="2800" u="sng" dirty="0">
                <a:solidFill>
                  <a:prstClr val="black"/>
                </a:solidFill>
              </a:rPr>
              <a:t> </a:t>
            </a:r>
            <a:r>
              <a:rPr lang="en-US" sz="2800" u="sng" dirty="0" smtClean="0">
                <a:solidFill>
                  <a:prstClr val="black"/>
                </a:solidFill>
              </a:rPr>
              <a:t>Concentration</a:t>
            </a:r>
            <a:r>
              <a:rPr lang="en-US" sz="2800" dirty="0" smtClean="0">
                <a:solidFill>
                  <a:schemeClr val="tx2"/>
                </a:solidFill>
              </a:rPr>
              <a:t>: 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endParaRPr lang="en-US" sz="28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599" y="441960"/>
            <a:ext cx="5879335" cy="29108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352800"/>
            <a:ext cx="6172200" cy="34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6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SOME </a:t>
            </a:r>
            <a:r>
              <a:rPr lang="en-US" sz="3600" dirty="0" smtClean="0">
                <a:solidFill>
                  <a:srgbClr val="C00000"/>
                </a:solidFill>
              </a:rPr>
              <a:t>MORE </a:t>
            </a:r>
            <a:r>
              <a:rPr lang="en-US" sz="3600" dirty="0" smtClean="0">
                <a:solidFill>
                  <a:srgbClr val="C00000"/>
                </a:solidFill>
              </a:rPr>
              <a:t>FACTS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400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prstClr val="black"/>
                </a:solidFill>
              </a:rPr>
              <a:t>CO</a:t>
            </a:r>
            <a:r>
              <a:rPr lang="en-US" sz="2800" baseline="-25000" dirty="0" smtClean="0">
                <a:solidFill>
                  <a:prstClr val="black"/>
                </a:solidFill>
              </a:rPr>
              <a:t>2</a:t>
            </a:r>
            <a:r>
              <a:rPr lang="en-US" sz="2800" u="sng" dirty="0" smtClean="0">
                <a:solidFill>
                  <a:prstClr val="black"/>
                </a:solidFill>
              </a:rPr>
              <a:t> </a:t>
            </a:r>
            <a:r>
              <a:rPr lang="en-US" sz="2800" u="sng" dirty="0">
                <a:solidFill>
                  <a:prstClr val="black"/>
                </a:solidFill>
              </a:rPr>
              <a:t>Emissions</a:t>
            </a:r>
            <a:r>
              <a:rPr lang="en-US" sz="2800" dirty="0">
                <a:solidFill>
                  <a:srgbClr val="44546A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endParaRPr lang="en-US" sz="2800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90600"/>
            <a:ext cx="88392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34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WHAT WE KNOW (OR SORT OF KNOW)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"/>
            <a:ext cx="90678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What Drives </a:t>
            </a:r>
            <a:r>
              <a:rPr lang="en-US" sz="2800" u="sng" dirty="0">
                <a:solidFill>
                  <a:prstClr val="black"/>
                </a:solidFill>
              </a:rPr>
              <a:t>CO</a:t>
            </a:r>
            <a:r>
              <a:rPr lang="en-US" sz="2800" baseline="-25000" dirty="0">
                <a:solidFill>
                  <a:prstClr val="black"/>
                </a:solidFill>
              </a:rPr>
              <a:t>2</a:t>
            </a:r>
            <a:r>
              <a:rPr lang="en-US" sz="2800" u="sng" dirty="0">
                <a:solidFill>
                  <a:prstClr val="black"/>
                </a:solidFill>
              </a:rPr>
              <a:t> </a:t>
            </a:r>
            <a:r>
              <a:rPr lang="en-US" sz="2800" u="sng" dirty="0" smtClean="0">
                <a:solidFill>
                  <a:prstClr val="black"/>
                </a:solidFill>
              </a:rPr>
              <a:t>Emissions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Economic </a:t>
            </a:r>
            <a:r>
              <a:rPr lang="en-US" sz="2400" dirty="0" smtClean="0"/>
              <a:t>activity (GDP), </a:t>
            </a:r>
            <a:r>
              <a:rPr lang="en-US" sz="2400" dirty="0" smtClean="0"/>
              <a:t>but how much </a:t>
            </a:r>
            <a:r>
              <a:rPr lang="en-US" sz="2400" dirty="0" smtClean="0">
                <a:solidFill>
                  <a:prstClr val="black"/>
                </a:solidFill>
              </a:rPr>
              <a:t>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per $ of GDP?</a:t>
            </a:r>
            <a:r>
              <a:rPr lang="en-US" sz="2400" dirty="0" smtClean="0"/>
              <a:t> What will happen </a:t>
            </a:r>
            <a:r>
              <a:rPr lang="en-US" sz="2400" dirty="0" smtClean="0"/>
              <a:t>to GDP and to </a:t>
            </a:r>
            <a:r>
              <a:rPr lang="en-US" sz="2400" i="1" dirty="0" smtClean="0"/>
              <a:t>carbon intensity</a:t>
            </a:r>
            <a:r>
              <a:rPr lang="en-US" sz="2400" dirty="0" smtClean="0"/>
              <a:t>?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>
                <a:solidFill>
                  <a:prstClr val="black"/>
                </a:solidFill>
              </a:rPr>
              <a:t>Carbon intensity is </a:t>
            </a:r>
            <a:r>
              <a:rPr lang="en-US" sz="2400" i="1" dirty="0" smtClean="0">
                <a:solidFill>
                  <a:prstClr val="black"/>
                </a:solidFill>
              </a:rPr>
              <a:t>energy intensity</a:t>
            </a:r>
            <a:r>
              <a:rPr lang="en-US" sz="2400" dirty="0" smtClean="0">
                <a:solidFill>
                  <a:prstClr val="black"/>
                </a:solidFill>
              </a:rPr>
              <a:t> times </a:t>
            </a:r>
            <a:r>
              <a:rPr lang="en-US" sz="2400" i="1" dirty="0" smtClean="0">
                <a:solidFill>
                  <a:prstClr val="black"/>
                </a:solidFill>
              </a:rPr>
              <a:t>energy efficiency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</a:p>
          <a:p>
            <a:pPr lvl="2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>
                <a:solidFill>
                  <a:prstClr val="black"/>
                </a:solidFill>
              </a:rPr>
              <a:t>Energy intensity</a:t>
            </a:r>
            <a:r>
              <a:rPr lang="en-US" sz="2400" dirty="0" smtClean="0">
                <a:solidFill>
                  <a:prstClr val="black"/>
                </a:solidFill>
              </a:rPr>
              <a:t>: Quad BTUs per $ billion of GDP.</a:t>
            </a:r>
          </a:p>
          <a:p>
            <a:pPr lvl="2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>
                <a:solidFill>
                  <a:prstClr val="black"/>
                </a:solidFill>
              </a:rPr>
              <a:t>Energy efficiency</a:t>
            </a:r>
            <a:r>
              <a:rPr lang="en-US" sz="2400" dirty="0" smtClean="0">
                <a:solidFill>
                  <a:prstClr val="black"/>
                </a:solidFill>
              </a:rPr>
              <a:t>:  Mt of 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per quad BTUs.</a:t>
            </a:r>
          </a:p>
          <a:p>
            <a:pPr lvl="2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>
                <a:solidFill>
                  <a:prstClr val="black"/>
                </a:solidFill>
              </a:rPr>
              <a:t>Carbon intensity</a:t>
            </a:r>
            <a:r>
              <a:rPr lang="en-US" sz="2400" dirty="0" smtClean="0">
                <a:solidFill>
                  <a:prstClr val="black"/>
                </a:solidFill>
              </a:rPr>
              <a:t>:  (Quad BTUs/$ billion) X (Mt CO</a:t>
            </a:r>
            <a:r>
              <a:rPr lang="en-US" sz="2400" baseline="-25000" dirty="0" smtClean="0">
                <a:solidFill>
                  <a:prstClr val="black"/>
                </a:solidFill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/quad BTUs)     =  Mt </a:t>
            </a:r>
            <a:r>
              <a:rPr lang="en-US" sz="2400" dirty="0">
                <a:solidFill>
                  <a:prstClr val="black"/>
                </a:solidFill>
              </a:rPr>
              <a:t>CO</a:t>
            </a:r>
            <a:r>
              <a:rPr lang="en-US" sz="2400" baseline="-25000" dirty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/$ billion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What Happened/Likely to Happen to Carbon Intensity?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/>
              <a:t>Energy intensity</a:t>
            </a:r>
            <a:r>
              <a:rPr lang="en-US" sz="2400" dirty="0" smtClean="0"/>
              <a:t>: Declined in US, Europe, China (because GDP was so low); but not India or other developing countries.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/>
              <a:t>Energy efficiency</a:t>
            </a:r>
            <a:r>
              <a:rPr lang="en-US" sz="2400" dirty="0" smtClean="0"/>
              <a:t>: Better in Europe, US. But no change in China, …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u="sng" dirty="0" smtClean="0"/>
              <a:t>Carbon intensity</a:t>
            </a:r>
            <a:r>
              <a:rPr lang="en-US" sz="2400" dirty="0" smtClean="0"/>
              <a:t>: Path similar to energy intensity. For world, 0.69 </a:t>
            </a:r>
            <a:r>
              <a:rPr lang="en-US" sz="2400" dirty="0">
                <a:solidFill>
                  <a:prstClr val="black"/>
                </a:solidFill>
              </a:rPr>
              <a:t>Mt CO</a:t>
            </a:r>
            <a:r>
              <a:rPr lang="en-US" sz="2400" baseline="-25000" dirty="0">
                <a:solidFill>
                  <a:prstClr val="black"/>
                </a:solidFill>
              </a:rPr>
              <a:t>2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/$B in 1980 to 0.46 in 2018, about 1/3 decline.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9859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CARBON INTENSITY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8" y="441489"/>
            <a:ext cx="9067800" cy="64008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marL="342900" lvl="1" indent="0">
              <a:spcBef>
                <a:spcPts val="0"/>
              </a:spcBef>
              <a:spcAft>
                <a:spcPts val="900"/>
              </a:spcAft>
              <a:buNone/>
            </a:pPr>
            <a:endParaRPr lang="en-US" sz="2400" u="sng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endParaRPr lang="en-US" sz="2400" u="sng" dirty="0" smtClean="0"/>
          </a:p>
          <a:p>
            <a:pPr marL="342900" lvl="1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400" u="sng" dirty="0" smtClean="0"/>
              <a:t>Carbon intensity</a:t>
            </a:r>
            <a:r>
              <a:rPr lang="en-US" sz="2400" dirty="0" smtClean="0"/>
              <a:t>: 33% decline, so if no growth in GDP, 33% decline in </a:t>
            </a:r>
            <a:r>
              <a:rPr lang="en-US" sz="2400" dirty="0" smtClean="0">
                <a:solidFill>
                  <a:prstClr val="black"/>
                </a:solidFill>
              </a:rPr>
              <a:t>CO</a:t>
            </a:r>
            <a:r>
              <a:rPr lang="en-US" sz="2400" baseline="-25000" dirty="0" smtClean="0">
                <a:solidFill>
                  <a:prstClr val="black"/>
                </a:solidFill>
              </a:rPr>
              <a:t>2 </a:t>
            </a:r>
            <a:r>
              <a:rPr lang="en-US" sz="2400" dirty="0" smtClean="0">
                <a:solidFill>
                  <a:prstClr val="black"/>
                </a:solidFill>
              </a:rPr>
              <a:t> emissions. But from 1980 to 2018, world GDP </a:t>
            </a:r>
            <a:r>
              <a:rPr lang="en-US" sz="2400" u="sng" dirty="0" smtClean="0">
                <a:solidFill>
                  <a:prstClr val="black"/>
                </a:solidFill>
              </a:rPr>
              <a:t>tripled</a:t>
            </a:r>
            <a:r>
              <a:rPr lang="en-US" sz="2400" dirty="0" smtClean="0">
                <a:solidFill>
                  <a:prstClr val="black"/>
                </a:solidFill>
              </a:rPr>
              <a:t>.  Hence growth in emissions. 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78" y="441489"/>
            <a:ext cx="76200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38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"/>
            <a:ext cx="8915400" cy="4495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WHAT WE DON’T KNOW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en-US" sz="2800" u="sng" dirty="0" smtClean="0">
                <a:solidFill>
                  <a:schemeClr val="tx2"/>
                </a:solidFill>
              </a:rPr>
              <a:t>Temperature Change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i="1" dirty="0" smtClean="0"/>
              <a:t>Climate sensitivity</a:t>
            </a:r>
            <a:r>
              <a:rPr lang="en-US" sz="2400" dirty="0" smtClean="0"/>
              <a:t> – increase in </a:t>
            </a:r>
            <a:r>
              <a:rPr lang="en-US" sz="2400" i="1" dirty="0" smtClean="0"/>
              <a:t>T</a:t>
            </a:r>
            <a:r>
              <a:rPr lang="en-US" sz="2400" dirty="0" smtClean="0"/>
              <a:t> that </a:t>
            </a:r>
            <a:r>
              <a:rPr lang="en-US" sz="2400" i="1" dirty="0" smtClean="0"/>
              <a:t>eventually</a:t>
            </a:r>
            <a:r>
              <a:rPr lang="en-US" sz="2400" dirty="0" smtClean="0"/>
              <a:t> results from doubling of atmospheric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concentration. 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sz="2400" dirty="0" smtClean="0"/>
              <a:t>IPCC says “most likely” range is 1.5 to 4.5°C. “Less likely but possible” range is 1.0 to 6.0°C.  </a:t>
            </a:r>
            <a:r>
              <a:rPr lang="en-US" sz="2400" i="1" dirty="0" smtClean="0"/>
              <a:t>Huge uncertainty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662791"/>
              </p:ext>
            </p:extLst>
          </p:nvPr>
        </p:nvGraphicFramePr>
        <p:xfrm>
          <a:off x="1295400" y="2422072"/>
          <a:ext cx="6629400" cy="459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Acrobat Document" r:id="rId3" imgW="6035040" imgH="4663191" progId="AcroExch.Document.DC">
                  <p:embed/>
                </p:oleObj>
              </mc:Choice>
              <mc:Fallback>
                <p:oleObj name="Acrobat Document" r:id="rId3" imgW="6035040" imgH="4663191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2422072"/>
                        <a:ext cx="6629400" cy="459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627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15400" cy="56356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WHY DON’T WE KNOW CLIMATE SENSITIVITY?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91600" cy="6019800"/>
          </a:xfrm>
        </p:spPr>
        <p:txBody>
          <a:bodyPr>
            <a:noAutofit/>
          </a:bodyPr>
          <a:lstStyle/>
          <a:p>
            <a:r>
              <a:rPr lang="en-US" sz="2600" u="sng" dirty="0" smtClean="0"/>
              <a:t>Problem</a:t>
            </a:r>
            <a:r>
              <a:rPr lang="en-US" sz="2600" dirty="0"/>
              <a:t>: </a:t>
            </a:r>
            <a:r>
              <a:rPr lang="en-US" sz="2600" dirty="0" smtClean="0"/>
              <a:t>physical mechanisms that </a:t>
            </a:r>
            <a:r>
              <a:rPr lang="en-US" sz="2600" dirty="0"/>
              <a:t>determine climate </a:t>
            </a:r>
            <a:r>
              <a:rPr lang="en-US" sz="2600" dirty="0" smtClean="0"/>
              <a:t>sensitivity involve </a:t>
            </a:r>
            <a:r>
              <a:rPr lang="en-US" sz="2600" dirty="0"/>
              <a:t>crucial feedback </a:t>
            </a:r>
            <a:r>
              <a:rPr lang="en-US" sz="2600" dirty="0" smtClean="0"/>
              <a:t>loops. Strengths (</a:t>
            </a:r>
            <a:r>
              <a:rPr lang="en-US" sz="2600" dirty="0"/>
              <a:t>and even the </a:t>
            </a:r>
            <a:r>
              <a:rPr lang="en-US" sz="2600" dirty="0" smtClean="0"/>
              <a:t>signs) </a:t>
            </a:r>
            <a:r>
              <a:rPr lang="en-US" sz="2600" dirty="0"/>
              <a:t>of those feedback </a:t>
            </a:r>
            <a:r>
              <a:rPr lang="en-US" sz="2600" dirty="0" smtClean="0"/>
              <a:t>loops are </a:t>
            </a:r>
            <a:r>
              <a:rPr lang="en-US" sz="2600" dirty="0"/>
              <a:t>largely </a:t>
            </a:r>
            <a:r>
              <a:rPr lang="en-US" sz="2600" dirty="0" smtClean="0"/>
              <a:t>unknown.</a:t>
            </a:r>
          </a:p>
          <a:p>
            <a:pPr lvl="1"/>
            <a:r>
              <a:rPr lang="en-US" sz="2600" dirty="0" smtClean="0"/>
              <a:t>Let </a:t>
            </a:r>
            <a:r>
              <a:rPr lang="en-US" sz="2600" i="1" dirty="0" smtClean="0"/>
              <a:t>S</a:t>
            </a:r>
            <a:r>
              <a:rPr lang="en-US" sz="2600" baseline="-25000" dirty="0" smtClean="0"/>
              <a:t>0</a:t>
            </a:r>
            <a:r>
              <a:rPr lang="en-US" sz="2600" dirty="0" smtClean="0"/>
              <a:t> be CS with no feedback effects.  Then actual CS is </a:t>
            </a:r>
          </a:p>
          <a:p>
            <a:pPr marL="914400" lvl="2" indent="0">
              <a:buNone/>
            </a:pPr>
            <a:endParaRPr lang="en-US" sz="2600" dirty="0" smtClean="0"/>
          </a:p>
          <a:p>
            <a:pPr marL="914400" lvl="2" indent="0">
              <a:buNone/>
            </a:pPr>
            <a:endParaRPr lang="en-US" sz="2600" dirty="0" smtClean="0"/>
          </a:p>
          <a:p>
            <a:pPr marL="457200" lvl="1" indent="0">
              <a:buNone/>
            </a:pPr>
            <a:endParaRPr lang="en-US" sz="2600" dirty="0" smtClean="0"/>
          </a:p>
          <a:p>
            <a:pPr marL="457200" lvl="1" indent="0">
              <a:buNone/>
            </a:pPr>
            <a:r>
              <a:rPr lang="en-US" sz="2600" dirty="0" smtClean="0"/>
              <a:t>where </a:t>
            </a:r>
            <a:r>
              <a:rPr lang="en-US" sz="2600" i="1" dirty="0" smtClean="0"/>
              <a:t>f</a:t>
            </a:r>
            <a:r>
              <a:rPr lang="en-US" sz="2600" dirty="0" smtClean="0"/>
              <a:t> &lt; 1 is the total feedback factor. So if </a:t>
            </a:r>
            <a:r>
              <a:rPr lang="en-US" sz="2600" i="1" dirty="0" smtClean="0"/>
              <a:t>f</a:t>
            </a:r>
            <a:r>
              <a:rPr lang="en-US" sz="2600" dirty="0" smtClean="0"/>
              <a:t> is close to 1, uncertainty over </a:t>
            </a:r>
            <a:r>
              <a:rPr lang="en-US" sz="2600" i="1" dirty="0" smtClean="0"/>
              <a:t>f</a:t>
            </a:r>
            <a:r>
              <a:rPr lang="en-US" sz="2600" dirty="0" smtClean="0"/>
              <a:t> implies huge uncertainty over </a:t>
            </a:r>
            <a:r>
              <a:rPr lang="en-US" sz="2600" i="1" dirty="0" smtClean="0"/>
              <a:t>S</a:t>
            </a:r>
            <a:r>
              <a:rPr lang="en-US" sz="2600" dirty="0" smtClean="0"/>
              <a:t>. </a:t>
            </a:r>
          </a:p>
          <a:p>
            <a:r>
              <a:rPr lang="en-US" sz="2600" dirty="0" smtClean="0"/>
              <a:t>Suppose best </a:t>
            </a:r>
            <a:r>
              <a:rPr lang="en-US" sz="2600" dirty="0"/>
              <a:t>estimate of </a:t>
            </a:r>
            <a:r>
              <a:rPr lang="en-US" sz="2600" i="1" dirty="0"/>
              <a:t>f</a:t>
            </a:r>
            <a:r>
              <a:rPr lang="en-US" sz="2600" dirty="0"/>
              <a:t> is 0.95, but </a:t>
            </a:r>
            <a:r>
              <a:rPr lang="en-US" sz="2600" dirty="0" smtClean="0"/>
              <a:t>uncertainty is +/- .03, i.e</a:t>
            </a:r>
            <a:r>
              <a:rPr lang="en-US" sz="2600" dirty="0"/>
              <a:t>., </a:t>
            </a:r>
            <a:r>
              <a:rPr lang="en-US" sz="2600" dirty="0" smtClean="0"/>
              <a:t>range is 0.92 to </a:t>
            </a:r>
            <a:r>
              <a:rPr lang="en-US" sz="2600" dirty="0"/>
              <a:t>0.98</a:t>
            </a:r>
            <a:r>
              <a:rPr lang="en-US" sz="2600" dirty="0" smtClean="0"/>
              <a:t>. Then </a:t>
            </a:r>
            <a:r>
              <a:rPr lang="en-US" sz="2600" i="1" dirty="0"/>
              <a:t>S</a:t>
            </a:r>
            <a:r>
              <a:rPr lang="en-US" sz="2600" dirty="0"/>
              <a:t> could be </a:t>
            </a:r>
            <a:r>
              <a:rPr lang="en-US" sz="2600" dirty="0" smtClean="0"/>
              <a:t>12.5 X </a:t>
            </a:r>
            <a:r>
              <a:rPr lang="en-US" sz="2600" i="1" dirty="0" smtClean="0"/>
              <a:t>S</a:t>
            </a:r>
            <a:r>
              <a:rPr lang="en-US" sz="2600" baseline="-25000" dirty="0" smtClean="0"/>
              <a:t>0</a:t>
            </a:r>
            <a:r>
              <a:rPr lang="en-US" sz="2600" dirty="0" smtClean="0"/>
              <a:t> to 50 X </a:t>
            </a:r>
            <a:r>
              <a:rPr lang="en-US" sz="2600" i="1" dirty="0" smtClean="0"/>
              <a:t>S</a:t>
            </a:r>
            <a:r>
              <a:rPr lang="en-US" sz="2600" baseline="-25000" dirty="0" smtClean="0"/>
              <a:t>0</a:t>
            </a:r>
            <a:r>
              <a:rPr lang="en-US" sz="2600" dirty="0"/>
              <a:t> </a:t>
            </a:r>
            <a:r>
              <a:rPr lang="en-US" sz="2600" dirty="0" smtClean="0"/>
              <a:t>.</a:t>
            </a:r>
            <a:endParaRPr lang="en-US" sz="2600" dirty="0"/>
          </a:p>
          <a:p>
            <a:r>
              <a:rPr lang="en-US" sz="2600" dirty="0" smtClean="0"/>
              <a:t>So small </a:t>
            </a:r>
            <a:r>
              <a:rPr lang="en-US" sz="2600" dirty="0"/>
              <a:t>uncertainty over </a:t>
            </a:r>
            <a:r>
              <a:rPr lang="en-US" sz="2600" i="1" dirty="0"/>
              <a:t>f</a:t>
            </a:r>
            <a:r>
              <a:rPr lang="en-US" sz="2600" dirty="0"/>
              <a:t> creates </a:t>
            </a:r>
            <a:r>
              <a:rPr lang="en-US" sz="2600" dirty="0" smtClean="0"/>
              <a:t>huge uncertainty </a:t>
            </a:r>
            <a:r>
              <a:rPr lang="en-US" sz="2600" dirty="0"/>
              <a:t>over </a:t>
            </a:r>
            <a:r>
              <a:rPr lang="en-US" sz="2600" dirty="0" smtClean="0"/>
              <a:t>CS. </a:t>
            </a:r>
          </a:p>
          <a:p>
            <a:r>
              <a:rPr lang="en-US" sz="2600" dirty="0" smtClean="0"/>
              <a:t>Advances in climate science show we know even less about </a:t>
            </a:r>
            <a:r>
              <a:rPr lang="en-US" sz="2600" i="1" dirty="0" smtClean="0"/>
              <a:t>f</a:t>
            </a:r>
            <a:r>
              <a:rPr lang="en-US" sz="2600" dirty="0" smtClean="0"/>
              <a:t> (and thus CS) than we thought.</a:t>
            </a:r>
            <a:r>
              <a:rPr lang="en-US" sz="2600" dirty="0"/>
              <a:t> </a:t>
            </a:r>
            <a:endParaRPr lang="en-US" sz="26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406525"/>
              </p:ext>
            </p:extLst>
          </p:nvPr>
        </p:nvGraphicFramePr>
        <p:xfrm>
          <a:off x="3047999" y="2362200"/>
          <a:ext cx="1447801" cy="975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3" imgW="622080" imgH="419040" progId="Equation.DSMT4">
                  <p:embed/>
                </p:oleObj>
              </mc:Choice>
              <mc:Fallback>
                <p:oleObj name="Equation" r:id="rId3" imgW="622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7999" y="2362200"/>
                        <a:ext cx="1447801" cy="975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792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ob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12526</TotalTime>
  <Words>1993</Words>
  <Application>Microsoft Office PowerPoint</Application>
  <PresentationFormat>On-screen Show (4:3)</PresentationFormat>
  <Paragraphs>157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Acrobat Document</vt:lpstr>
      <vt:lpstr>Equation</vt:lpstr>
      <vt:lpstr>PowerPoint Presentation</vt:lpstr>
      <vt:lpstr>INTRODUCTION AND OVERVIEW</vt:lpstr>
      <vt:lpstr>WHAT WE KNOW AND DON’T KNOW</vt:lpstr>
      <vt:lpstr>SOME BASIC  FACTS</vt:lpstr>
      <vt:lpstr>SOME MORE FACTS</vt:lpstr>
      <vt:lpstr>WHAT WE KNOW (OR SORT OF KNOW)</vt:lpstr>
      <vt:lpstr>CARBON INTENSITY</vt:lpstr>
      <vt:lpstr>WHAT WE DON’T KNOW</vt:lpstr>
      <vt:lpstr>WHY DON’T WE KNOW CLIMATE SENSITIVITY?</vt:lpstr>
      <vt:lpstr>WE DON’T KNOW THE IMPACT OF HIGHER T</vt:lpstr>
      <vt:lpstr>ANOTHER PROBLEM: THE DISCOUNT RATE</vt:lpstr>
      <vt:lpstr>POLICY IMPLICATIONS OF UNCERTAINTY</vt:lpstr>
      <vt:lpstr>INSURANCE VALUE: RISING MARGINAL DAMAGES</vt:lpstr>
      <vt:lpstr>INSURANCE VALUE: SOCIAL RISK AVERSION</vt:lpstr>
      <vt:lpstr>IRREVERSIBILITIES</vt:lpstr>
      <vt:lpstr>SIMPLE NUMERICAL EXAMPLE</vt:lpstr>
      <vt:lpstr>SIMPLE NUMERICAL EXAMPLE</vt:lpstr>
      <vt:lpstr>SOME CONCLUSIONS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INTERTEMPORAL PRODUCTION AND PRICING</dc:title>
  <dc:creator>Sloan Technology Services</dc:creator>
  <cp:lastModifiedBy>Robert Pindyck</cp:lastModifiedBy>
  <cp:revision>175</cp:revision>
  <cp:lastPrinted>2012-09-10T13:41:11Z</cp:lastPrinted>
  <dcterms:created xsi:type="dcterms:W3CDTF">2012-09-10T13:04:08Z</dcterms:created>
  <dcterms:modified xsi:type="dcterms:W3CDTF">2020-05-16T15:25:20Z</dcterms:modified>
</cp:coreProperties>
</file>