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2474A3-49DA-45A8-89C4-51883C4FAC7A}" v="18" dt="2020-03-05T14:19:58.1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uch, Sarah" userId="a01e7c0c-35a1-4874-9ac8-38c4557d2fc3" providerId="ADAL" clId="{132474A3-49DA-45A8-89C4-51883C4FAC7A}"/>
    <pc:docChg chg="custSel addSld delSld modSld sldOrd">
      <pc:chgData name="Bruch, Sarah" userId="a01e7c0c-35a1-4874-9ac8-38c4557d2fc3" providerId="ADAL" clId="{132474A3-49DA-45A8-89C4-51883C4FAC7A}" dt="2020-03-05T14:29:45.766" v="1700" actId="20577"/>
      <pc:docMkLst>
        <pc:docMk/>
      </pc:docMkLst>
      <pc:sldChg chg="modSp">
        <pc:chgData name="Bruch, Sarah" userId="a01e7c0c-35a1-4874-9ac8-38c4557d2fc3" providerId="ADAL" clId="{132474A3-49DA-45A8-89C4-51883C4FAC7A}" dt="2020-03-05T14:07:09.580" v="776" actId="1076"/>
        <pc:sldMkLst>
          <pc:docMk/>
          <pc:sldMk cId="955202557" sldId="257"/>
        </pc:sldMkLst>
        <pc:spChg chg="mod">
          <ac:chgData name="Bruch, Sarah" userId="a01e7c0c-35a1-4874-9ac8-38c4557d2fc3" providerId="ADAL" clId="{132474A3-49DA-45A8-89C4-51883C4FAC7A}" dt="2020-03-05T14:07:05.126" v="775" actId="1076"/>
          <ac:spMkLst>
            <pc:docMk/>
            <pc:sldMk cId="955202557" sldId="257"/>
            <ac:spMk id="2" creationId="{7EB4BF4C-2071-44DD-B019-486ED1C14196}"/>
          </ac:spMkLst>
        </pc:spChg>
        <pc:spChg chg="mod">
          <ac:chgData name="Bruch, Sarah" userId="a01e7c0c-35a1-4874-9ac8-38c4557d2fc3" providerId="ADAL" clId="{132474A3-49DA-45A8-89C4-51883C4FAC7A}" dt="2020-03-05T14:07:09.580" v="776" actId="1076"/>
          <ac:spMkLst>
            <pc:docMk/>
            <pc:sldMk cId="955202557" sldId="257"/>
            <ac:spMk id="3" creationId="{D77755B6-8D00-4138-BC18-6A9D4944E9D3}"/>
          </ac:spMkLst>
        </pc:spChg>
      </pc:sldChg>
      <pc:sldChg chg="modSp">
        <pc:chgData name="Bruch, Sarah" userId="a01e7c0c-35a1-4874-9ac8-38c4557d2fc3" providerId="ADAL" clId="{132474A3-49DA-45A8-89C4-51883C4FAC7A}" dt="2020-03-05T13:42:34.090" v="55" actId="27636"/>
        <pc:sldMkLst>
          <pc:docMk/>
          <pc:sldMk cId="1249224702" sldId="258"/>
        </pc:sldMkLst>
        <pc:spChg chg="mod">
          <ac:chgData name="Bruch, Sarah" userId="a01e7c0c-35a1-4874-9ac8-38c4557d2fc3" providerId="ADAL" clId="{132474A3-49DA-45A8-89C4-51883C4FAC7A}" dt="2020-03-05T13:42:30.881" v="53" actId="14100"/>
          <ac:spMkLst>
            <pc:docMk/>
            <pc:sldMk cId="1249224702" sldId="258"/>
            <ac:spMk id="2" creationId="{7EB4BF4C-2071-44DD-B019-486ED1C14196}"/>
          </ac:spMkLst>
        </pc:spChg>
        <pc:spChg chg="mod">
          <ac:chgData name="Bruch, Sarah" userId="a01e7c0c-35a1-4874-9ac8-38c4557d2fc3" providerId="ADAL" clId="{132474A3-49DA-45A8-89C4-51883C4FAC7A}" dt="2020-03-05T13:42:34.090" v="55" actId="27636"/>
          <ac:spMkLst>
            <pc:docMk/>
            <pc:sldMk cId="1249224702" sldId="258"/>
            <ac:spMk id="3" creationId="{D77755B6-8D00-4138-BC18-6A9D4944E9D3}"/>
          </ac:spMkLst>
        </pc:spChg>
      </pc:sldChg>
      <pc:sldChg chg="modSp">
        <pc:chgData name="Bruch, Sarah" userId="a01e7c0c-35a1-4874-9ac8-38c4557d2fc3" providerId="ADAL" clId="{132474A3-49DA-45A8-89C4-51883C4FAC7A}" dt="2020-03-05T13:42:13.815" v="49" actId="1076"/>
        <pc:sldMkLst>
          <pc:docMk/>
          <pc:sldMk cId="1273341650" sldId="259"/>
        </pc:sldMkLst>
        <pc:spChg chg="mod">
          <ac:chgData name="Bruch, Sarah" userId="a01e7c0c-35a1-4874-9ac8-38c4557d2fc3" providerId="ADAL" clId="{132474A3-49DA-45A8-89C4-51883C4FAC7A}" dt="2020-03-05T13:42:02.494" v="46" actId="1076"/>
          <ac:spMkLst>
            <pc:docMk/>
            <pc:sldMk cId="1273341650" sldId="259"/>
            <ac:spMk id="2" creationId="{0218A4EF-7FB6-4A2A-9141-4693BABDE4DA}"/>
          </ac:spMkLst>
        </pc:spChg>
        <pc:spChg chg="mod">
          <ac:chgData name="Bruch, Sarah" userId="a01e7c0c-35a1-4874-9ac8-38c4557d2fc3" providerId="ADAL" clId="{132474A3-49DA-45A8-89C4-51883C4FAC7A}" dt="2020-03-05T13:42:04.668" v="47" actId="1076"/>
          <ac:spMkLst>
            <pc:docMk/>
            <pc:sldMk cId="1273341650" sldId="259"/>
            <ac:spMk id="4" creationId="{1EA1CC3D-8B11-4931-9B68-55A9CDA5EA0F}"/>
          </ac:spMkLst>
        </pc:spChg>
        <pc:spChg chg="mod">
          <ac:chgData name="Bruch, Sarah" userId="a01e7c0c-35a1-4874-9ac8-38c4557d2fc3" providerId="ADAL" clId="{132474A3-49DA-45A8-89C4-51883C4FAC7A}" dt="2020-03-05T13:42:07.002" v="48" actId="1076"/>
          <ac:spMkLst>
            <pc:docMk/>
            <pc:sldMk cId="1273341650" sldId="259"/>
            <ac:spMk id="5" creationId="{4B7DD9CA-0F04-4DE3-8B11-FBE6C98EB875}"/>
          </ac:spMkLst>
        </pc:spChg>
        <pc:spChg chg="mod">
          <ac:chgData name="Bruch, Sarah" userId="a01e7c0c-35a1-4874-9ac8-38c4557d2fc3" providerId="ADAL" clId="{132474A3-49DA-45A8-89C4-51883C4FAC7A}" dt="2020-03-05T13:42:13.815" v="49" actId="1076"/>
          <ac:spMkLst>
            <pc:docMk/>
            <pc:sldMk cId="1273341650" sldId="259"/>
            <ac:spMk id="6" creationId="{A4423123-4D0D-4B82-B247-57E9E5E18EE6}"/>
          </ac:spMkLst>
        </pc:spChg>
      </pc:sldChg>
      <pc:sldChg chg="modSp">
        <pc:chgData name="Bruch, Sarah" userId="a01e7c0c-35a1-4874-9ac8-38c4557d2fc3" providerId="ADAL" clId="{132474A3-49DA-45A8-89C4-51883C4FAC7A}" dt="2020-03-05T13:41:48.815" v="41" actId="1076"/>
        <pc:sldMkLst>
          <pc:docMk/>
          <pc:sldMk cId="3215154376" sldId="260"/>
        </pc:sldMkLst>
        <pc:spChg chg="mod">
          <ac:chgData name="Bruch, Sarah" userId="a01e7c0c-35a1-4874-9ac8-38c4557d2fc3" providerId="ADAL" clId="{132474A3-49DA-45A8-89C4-51883C4FAC7A}" dt="2020-03-05T13:41:37.882" v="38" actId="1076"/>
          <ac:spMkLst>
            <pc:docMk/>
            <pc:sldMk cId="3215154376" sldId="260"/>
            <ac:spMk id="2" creationId="{BCC4CA48-A232-4493-9204-31079978AB01}"/>
          </ac:spMkLst>
        </pc:spChg>
        <pc:spChg chg="mod">
          <ac:chgData name="Bruch, Sarah" userId="a01e7c0c-35a1-4874-9ac8-38c4557d2fc3" providerId="ADAL" clId="{132474A3-49DA-45A8-89C4-51883C4FAC7A}" dt="2020-03-05T13:41:41.966" v="39" actId="1076"/>
          <ac:spMkLst>
            <pc:docMk/>
            <pc:sldMk cId="3215154376" sldId="260"/>
            <ac:spMk id="6" creationId="{43905429-D210-4CA8-B068-7D8414720E38}"/>
          </ac:spMkLst>
        </pc:spChg>
        <pc:picChg chg="mod">
          <ac:chgData name="Bruch, Sarah" userId="a01e7c0c-35a1-4874-9ac8-38c4557d2fc3" providerId="ADAL" clId="{132474A3-49DA-45A8-89C4-51883C4FAC7A}" dt="2020-03-05T13:41:46.437" v="40" actId="1076"/>
          <ac:picMkLst>
            <pc:docMk/>
            <pc:sldMk cId="3215154376" sldId="260"/>
            <ac:picMk id="4" creationId="{B6583BB1-EAA9-4FFC-B433-3936D30B3978}"/>
          </ac:picMkLst>
        </pc:picChg>
        <pc:picChg chg="mod">
          <ac:chgData name="Bruch, Sarah" userId="a01e7c0c-35a1-4874-9ac8-38c4557d2fc3" providerId="ADAL" clId="{132474A3-49DA-45A8-89C4-51883C4FAC7A}" dt="2020-03-05T13:41:48.815" v="41" actId="1076"/>
          <ac:picMkLst>
            <pc:docMk/>
            <pc:sldMk cId="3215154376" sldId="260"/>
            <ac:picMk id="5" creationId="{417AE0B7-E3A1-4AB5-A555-C6CEC7740740}"/>
          </ac:picMkLst>
        </pc:picChg>
      </pc:sldChg>
      <pc:sldChg chg="addSp delSp modSp ord">
        <pc:chgData name="Bruch, Sarah" userId="a01e7c0c-35a1-4874-9ac8-38c4557d2fc3" providerId="ADAL" clId="{132474A3-49DA-45A8-89C4-51883C4FAC7A}" dt="2020-03-05T14:13:24.154" v="784" actId="14100"/>
        <pc:sldMkLst>
          <pc:docMk/>
          <pc:sldMk cId="465723465" sldId="261"/>
        </pc:sldMkLst>
        <pc:spChg chg="mod">
          <ac:chgData name="Bruch, Sarah" userId="a01e7c0c-35a1-4874-9ac8-38c4557d2fc3" providerId="ADAL" clId="{132474A3-49DA-45A8-89C4-51883C4FAC7A}" dt="2020-03-05T13:41:12.193" v="31" actId="1076"/>
          <ac:spMkLst>
            <pc:docMk/>
            <pc:sldMk cId="465723465" sldId="261"/>
            <ac:spMk id="2" creationId="{8E6F208B-DD57-4E38-92BD-8B224AB9A083}"/>
          </ac:spMkLst>
        </pc:spChg>
        <pc:spChg chg="del">
          <ac:chgData name="Bruch, Sarah" userId="a01e7c0c-35a1-4874-9ac8-38c4557d2fc3" providerId="ADAL" clId="{132474A3-49DA-45A8-89C4-51883C4FAC7A}" dt="2020-03-05T13:37:54.407" v="10" actId="478"/>
          <ac:spMkLst>
            <pc:docMk/>
            <pc:sldMk cId="465723465" sldId="261"/>
            <ac:spMk id="3" creationId="{5E16EB45-81CE-44F9-84E0-E798CFE28B3F}"/>
          </ac:spMkLst>
        </pc:spChg>
        <pc:spChg chg="add mod">
          <ac:chgData name="Bruch, Sarah" userId="a01e7c0c-35a1-4874-9ac8-38c4557d2fc3" providerId="ADAL" clId="{132474A3-49DA-45A8-89C4-51883C4FAC7A}" dt="2020-03-05T14:13:24.154" v="784" actId="14100"/>
          <ac:spMkLst>
            <pc:docMk/>
            <pc:sldMk cId="465723465" sldId="261"/>
            <ac:spMk id="7" creationId="{793F802A-48FC-407D-BE2F-784D9EDA1983}"/>
          </ac:spMkLst>
        </pc:spChg>
        <pc:spChg chg="add mod">
          <ac:chgData name="Bruch, Sarah" userId="a01e7c0c-35a1-4874-9ac8-38c4557d2fc3" providerId="ADAL" clId="{132474A3-49DA-45A8-89C4-51883C4FAC7A}" dt="2020-03-05T14:13:16.374" v="783" actId="14100"/>
          <ac:spMkLst>
            <pc:docMk/>
            <pc:sldMk cId="465723465" sldId="261"/>
            <ac:spMk id="8" creationId="{BB45BB52-2DF1-4442-95DD-6C9A5149B0F6}"/>
          </ac:spMkLst>
        </pc:spChg>
        <pc:picChg chg="del">
          <ac:chgData name="Bruch, Sarah" userId="a01e7c0c-35a1-4874-9ac8-38c4557d2fc3" providerId="ADAL" clId="{132474A3-49DA-45A8-89C4-51883C4FAC7A}" dt="2020-03-05T13:37:25.661" v="0" actId="478"/>
          <ac:picMkLst>
            <pc:docMk/>
            <pc:sldMk cId="465723465" sldId="261"/>
            <ac:picMk id="4" creationId="{7E06B5AB-7061-4A01-A274-507EE1424E48}"/>
          </ac:picMkLst>
        </pc:picChg>
        <pc:picChg chg="del">
          <ac:chgData name="Bruch, Sarah" userId="a01e7c0c-35a1-4874-9ac8-38c4557d2fc3" providerId="ADAL" clId="{132474A3-49DA-45A8-89C4-51883C4FAC7A}" dt="2020-03-05T13:37:29.755" v="1" actId="478"/>
          <ac:picMkLst>
            <pc:docMk/>
            <pc:sldMk cId="465723465" sldId="261"/>
            <ac:picMk id="5" creationId="{123F0034-9202-4E47-AA69-10FBEE9CF6DC}"/>
          </ac:picMkLst>
        </pc:picChg>
        <pc:picChg chg="add mod">
          <ac:chgData name="Bruch, Sarah" userId="a01e7c0c-35a1-4874-9ac8-38c4557d2fc3" providerId="ADAL" clId="{132474A3-49DA-45A8-89C4-51883C4FAC7A}" dt="2020-03-05T13:41:18.948" v="33" actId="1076"/>
          <ac:picMkLst>
            <pc:docMk/>
            <pc:sldMk cId="465723465" sldId="261"/>
            <ac:picMk id="6" creationId="{59007A13-1760-4091-9BC8-C4C66C27BAC1}"/>
          </ac:picMkLst>
        </pc:picChg>
      </pc:sldChg>
      <pc:sldChg chg="modSp ord">
        <pc:chgData name="Bruch, Sarah" userId="a01e7c0c-35a1-4874-9ac8-38c4557d2fc3" providerId="ADAL" clId="{132474A3-49DA-45A8-89C4-51883C4FAC7A}" dt="2020-03-05T13:41:00.240" v="28" actId="1076"/>
        <pc:sldMkLst>
          <pc:docMk/>
          <pc:sldMk cId="2377712680" sldId="262"/>
        </pc:sldMkLst>
        <pc:spChg chg="mod">
          <ac:chgData name="Bruch, Sarah" userId="a01e7c0c-35a1-4874-9ac8-38c4557d2fc3" providerId="ADAL" clId="{132474A3-49DA-45A8-89C4-51883C4FAC7A}" dt="2020-03-05T13:40:53.536" v="26" actId="1076"/>
          <ac:spMkLst>
            <pc:docMk/>
            <pc:sldMk cId="2377712680" sldId="262"/>
            <ac:spMk id="2" creationId="{2DBD48F1-C90E-4328-B3F3-C31B24FD7B22}"/>
          </ac:spMkLst>
        </pc:spChg>
        <pc:picChg chg="mod">
          <ac:chgData name="Bruch, Sarah" userId="a01e7c0c-35a1-4874-9ac8-38c4557d2fc3" providerId="ADAL" clId="{132474A3-49DA-45A8-89C4-51883C4FAC7A}" dt="2020-03-05T13:41:00.240" v="28" actId="1076"/>
          <ac:picMkLst>
            <pc:docMk/>
            <pc:sldMk cId="2377712680" sldId="262"/>
            <ac:picMk id="5" creationId="{FB1FABB4-2211-4930-8127-52A138847632}"/>
          </ac:picMkLst>
        </pc:picChg>
      </pc:sldChg>
      <pc:sldChg chg="addSp delSp modSp add">
        <pc:chgData name="Bruch, Sarah" userId="a01e7c0c-35a1-4874-9ac8-38c4557d2fc3" providerId="ADAL" clId="{132474A3-49DA-45A8-89C4-51883C4FAC7A}" dt="2020-03-05T13:44:59.185" v="69" actId="1076"/>
        <pc:sldMkLst>
          <pc:docMk/>
          <pc:sldMk cId="2236546156" sldId="263"/>
        </pc:sldMkLst>
        <pc:spChg chg="mod">
          <ac:chgData name="Bruch, Sarah" userId="a01e7c0c-35a1-4874-9ac8-38c4557d2fc3" providerId="ADAL" clId="{132474A3-49DA-45A8-89C4-51883C4FAC7A}" dt="2020-03-05T13:40:45.858" v="23" actId="1076"/>
          <ac:spMkLst>
            <pc:docMk/>
            <pc:sldMk cId="2236546156" sldId="263"/>
            <ac:spMk id="2" creationId="{2DBD48F1-C90E-4328-B3F3-C31B24FD7B22}"/>
          </ac:spMkLst>
        </pc:spChg>
        <pc:picChg chg="add del mod">
          <ac:chgData name="Bruch, Sarah" userId="a01e7c0c-35a1-4874-9ac8-38c4557d2fc3" providerId="ADAL" clId="{132474A3-49DA-45A8-89C4-51883C4FAC7A}" dt="2020-03-05T13:44:35.286" v="67" actId="478"/>
          <ac:picMkLst>
            <pc:docMk/>
            <pc:sldMk cId="2236546156" sldId="263"/>
            <ac:picMk id="3" creationId="{60C9E0EF-5307-4326-BC2F-88B028C3A005}"/>
          </ac:picMkLst>
        </pc:picChg>
        <pc:picChg chg="add mod">
          <ac:chgData name="Bruch, Sarah" userId="a01e7c0c-35a1-4874-9ac8-38c4557d2fc3" providerId="ADAL" clId="{132474A3-49DA-45A8-89C4-51883C4FAC7A}" dt="2020-03-05T13:44:59.185" v="69" actId="1076"/>
          <ac:picMkLst>
            <pc:docMk/>
            <pc:sldMk cId="2236546156" sldId="263"/>
            <ac:picMk id="4" creationId="{BA1B7E3C-A166-4DC8-8CDD-AAC0EDF4BFED}"/>
          </ac:picMkLst>
        </pc:picChg>
        <pc:picChg chg="del">
          <ac:chgData name="Bruch, Sarah" userId="a01e7c0c-35a1-4874-9ac8-38c4557d2fc3" providerId="ADAL" clId="{132474A3-49DA-45A8-89C4-51883C4FAC7A}" dt="2020-03-05T13:40:05.538" v="16" actId="478"/>
          <ac:picMkLst>
            <pc:docMk/>
            <pc:sldMk cId="2236546156" sldId="263"/>
            <ac:picMk id="5" creationId="{FB1FABB4-2211-4930-8127-52A138847632}"/>
          </ac:picMkLst>
        </pc:picChg>
      </pc:sldChg>
      <pc:sldChg chg="addSp delSp modSp add">
        <pc:chgData name="Bruch, Sarah" userId="a01e7c0c-35a1-4874-9ac8-38c4557d2fc3" providerId="ADAL" clId="{132474A3-49DA-45A8-89C4-51883C4FAC7A}" dt="2020-03-05T14:20:06.492" v="797" actId="1038"/>
        <pc:sldMkLst>
          <pc:docMk/>
          <pc:sldMk cId="2275265958" sldId="264"/>
        </pc:sldMkLst>
        <pc:spChg chg="add mod">
          <ac:chgData name="Bruch, Sarah" userId="a01e7c0c-35a1-4874-9ac8-38c4557d2fc3" providerId="ADAL" clId="{132474A3-49DA-45A8-89C4-51883C4FAC7A}" dt="2020-03-05T14:19:51.836" v="791" actId="14100"/>
          <ac:spMkLst>
            <pc:docMk/>
            <pc:sldMk cId="2275265958" sldId="264"/>
            <ac:spMk id="5" creationId="{3E2D92D8-C7E7-4B3A-B007-C7FF6629C9FC}"/>
          </ac:spMkLst>
        </pc:spChg>
        <pc:spChg chg="add mod">
          <ac:chgData name="Bruch, Sarah" userId="a01e7c0c-35a1-4874-9ac8-38c4557d2fc3" providerId="ADAL" clId="{132474A3-49DA-45A8-89C4-51883C4FAC7A}" dt="2020-03-05T14:20:06.492" v="797" actId="1038"/>
          <ac:spMkLst>
            <pc:docMk/>
            <pc:sldMk cId="2275265958" sldId="264"/>
            <ac:spMk id="6" creationId="{0E22CF0E-7742-4F2F-96F9-AC8C098B3B1F}"/>
          </ac:spMkLst>
        </pc:spChg>
        <pc:picChg chg="del">
          <ac:chgData name="Bruch, Sarah" userId="a01e7c0c-35a1-4874-9ac8-38c4557d2fc3" providerId="ADAL" clId="{132474A3-49DA-45A8-89C4-51883C4FAC7A}" dt="2020-03-05T13:43:34.685" v="61" actId="478"/>
          <ac:picMkLst>
            <pc:docMk/>
            <pc:sldMk cId="2275265958" sldId="264"/>
            <ac:picMk id="3" creationId="{60C9E0EF-5307-4326-BC2F-88B028C3A005}"/>
          </ac:picMkLst>
        </pc:picChg>
        <pc:picChg chg="add mod">
          <ac:chgData name="Bruch, Sarah" userId="a01e7c0c-35a1-4874-9ac8-38c4557d2fc3" providerId="ADAL" clId="{132474A3-49DA-45A8-89C4-51883C4FAC7A}" dt="2020-03-05T13:43:46.711" v="64" actId="1076"/>
          <ac:picMkLst>
            <pc:docMk/>
            <pc:sldMk cId="2275265958" sldId="264"/>
            <ac:picMk id="4" creationId="{991283CC-B6B4-476E-8D0F-CE7E96AA8CEF}"/>
          </ac:picMkLst>
        </pc:picChg>
      </pc:sldChg>
      <pc:sldChg chg="add">
        <pc:chgData name="Bruch, Sarah" userId="a01e7c0c-35a1-4874-9ac8-38c4557d2fc3" providerId="ADAL" clId="{132474A3-49DA-45A8-89C4-51883C4FAC7A}" dt="2020-03-05T13:44:32.165" v="66"/>
        <pc:sldMkLst>
          <pc:docMk/>
          <pc:sldMk cId="2955288947" sldId="265"/>
        </pc:sldMkLst>
      </pc:sldChg>
      <pc:sldChg chg="addSp delSp modSp add">
        <pc:chgData name="Bruch, Sarah" userId="a01e7c0c-35a1-4874-9ac8-38c4557d2fc3" providerId="ADAL" clId="{132474A3-49DA-45A8-89C4-51883C4FAC7A}" dt="2020-03-05T13:46:30.609" v="172" actId="20577"/>
        <pc:sldMkLst>
          <pc:docMk/>
          <pc:sldMk cId="693974935" sldId="266"/>
        </pc:sldMkLst>
        <pc:spChg chg="mod">
          <ac:chgData name="Bruch, Sarah" userId="a01e7c0c-35a1-4874-9ac8-38c4557d2fc3" providerId="ADAL" clId="{132474A3-49DA-45A8-89C4-51883C4FAC7A}" dt="2020-03-05T13:46:30.609" v="172" actId="20577"/>
          <ac:spMkLst>
            <pc:docMk/>
            <pc:sldMk cId="693974935" sldId="266"/>
            <ac:spMk id="2" creationId="{2DBD48F1-C90E-4328-B3F3-C31B24FD7B22}"/>
          </ac:spMkLst>
        </pc:spChg>
        <pc:picChg chg="add mod">
          <ac:chgData name="Bruch, Sarah" userId="a01e7c0c-35a1-4874-9ac8-38c4557d2fc3" providerId="ADAL" clId="{132474A3-49DA-45A8-89C4-51883C4FAC7A}" dt="2020-03-05T13:45:59.087" v="74" actId="1076"/>
          <ac:picMkLst>
            <pc:docMk/>
            <pc:sldMk cId="693974935" sldId="266"/>
            <ac:picMk id="3" creationId="{FB0B27B1-9E2A-4590-ADC9-A25A12CBE639}"/>
          </ac:picMkLst>
        </pc:picChg>
        <pc:picChg chg="del">
          <ac:chgData name="Bruch, Sarah" userId="a01e7c0c-35a1-4874-9ac8-38c4557d2fc3" providerId="ADAL" clId="{132474A3-49DA-45A8-89C4-51883C4FAC7A}" dt="2020-03-05T13:45:34.274" v="71" actId="478"/>
          <ac:picMkLst>
            <pc:docMk/>
            <pc:sldMk cId="693974935" sldId="266"/>
            <ac:picMk id="4" creationId="{991283CC-B6B4-476E-8D0F-CE7E96AA8CEF}"/>
          </ac:picMkLst>
        </pc:picChg>
      </pc:sldChg>
      <pc:sldChg chg="addSp delSp modSp add">
        <pc:chgData name="Bruch, Sarah" userId="a01e7c0c-35a1-4874-9ac8-38c4557d2fc3" providerId="ADAL" clId="{132474A3-49DA-45A8-89C4-51883C4FAC7A}" dt="2020-03-05T13:48:11.366" v="242" actId="27636"/>
        <pc:sldMkLst>
          <pc:docMk/>
          <pc:sldMk cId="4200474402" sldId="267"/>
        </pc:sldMkLst>
        <pc:spChg chg="mod">
          <ac:chgData name="Bruch, Sarah" userId="a01e7c0c-35a1-4874-9ac8-38c4557d2fc3" providerId="ADAL" clId="{132474A3-49DA-45A8-89C4-51883C4FAC7A}" dt="2020-03-05T13:48:11.366" v="242" actId="27636"/>
          <ac:spMkLst>
            <pc:docMk/>
            <pc:sldMk cId="4200474402" sldId="267"/>
            <ac:spMk id="2" creationId="{2DBD48F1-C90E-4328-B3F3-C31B24FD7B22}"/>
          </ac:spMkLst>
        </pc:spChg>
        <pc:picChg chg="del">
          <ac:chgData name="Bruch, Sarah" userId="a01e7c0c-35a1-4874-9ac8-38c4557d2fc3" providerId="ADAL" clId="{132474A3-49DA-45A8-89C4-51883C4FAC7A}" dt="2020-03-05T13:46:39.746" v="174" actId="478"/>
          <ac:picMkLst>
            <pc:docMk/>
            <pc:sldMk cId="4200474402" sldId="267"/>
            <ac:picMk id="3" creationId="{FB0B27B1-9E2A-4590-ADC9-A25A12CBE639}"/>
          </ac:picMkLst>
        </pc:picChg>
        <pc:picChg chg="add mod">
          <ac:chgData name="Bruch, Sarah" userId="a01e7c0c-35a1-4874-9ac8-38c4557d2fc3" providerId="ADAL" clId="{132474A3-49DA-45A8-89C4-51883C4FAC7A}" dt="2020-03-05T13:47:18.239" v="176" actId="1076"/>
          <ac:picMkLst>
            <pc:docMk/>
            <pc:sldMk cId="4200474402" sldId="267"/>
            <ac:picMk id="4" creationId="{0D9E0E93-8A70-4CCD-A2C3-2A894918A42C}"/>
          </ac:picMkLst>
        </pc:picChg>
      </pc:sldChg>
      <pc:sldChg chg="modSp add">
        <pc:chgData name="Bruch, Sarah" userId="a01e7c0c-35a1-4874-9ac8-38c4557d2fc3" providerId="ADAL" clId="{132474A3-49DA-45A8-89C4-51883C4FAC7A}" dt="2020-03-05T14:29:45.766" v="1700" actId="20577"/>
        <pc:sldMkLst>
          <pc:docMk/>
          <pc:sldMk cId="4209847505" sldId="268"/>
        </pc:sldMkLst>
        <pc:spChg chg="mod">
          <ac:chgData name="Bruch, Sarah" userId="a01e7c0c-35a1-4874-9ac8-38c4557d2fc3" providerId="ADAL" clId="{132474A3-49DA-45A8-89C4-51883C4FAC7A}" dt="2020-03-05T13:48:48.732" v="253" actId="20577"/>
          <ac:spMkLst>
            <pc:docMk/>
            <pc:sldMk cId="4209847505" sldId="268"/>
            <ac:spMk id="2" creationId="{B9339C26-A193-4971-BEC2-E693E072F9E4}"/>
          </ac:spMkLst>
        </pc:spChg>
        <pc:spChg chg="mod">
          <ac:chgData name="Bruch, Sarah" userId="a01e7c0c-35a1-4874-9ac8-38c4557d2fc3" providerId="ADAL" clId="{132474A3-49DA-45A8-89C4-51883C4FAC7A}" dt="2020-03-05T14:29:45.766" v="1700" actId="20577"/>
          <ac:spMkLst>
            <pc:docMk/>
            <pc:sldMk cId="4209847505" sldId="268"/>
            <ac:spMk id="3" creationId="{483D475D-41D5-49EC-9CD8-FB9EB0234506}"/>
          </ac:spMkLst>
        </pc:spChg>
      </pc:sldChg>
      <pc:sldChg chg="modSp add del">
        <pc:chgData name="Bruch, Sarah" userId="a01e7c0c-35a1-4874-9ac8-38c4557d2fc3" providerId="ADAL" clId="{132474A3-49DA-45A8-89C4-51883C4FAC7A}" dt="2020-03-05T13:52:53.487" v="292" actId="2696"/>
        <pc:sldMkLst>
          <pc:docMk/>
          <pc:sldMk cId="2551676796" sldId="269"/>
        </pc:sldMkLst>
        <pc:spChg chg="mod">
          <ac:chgData name="Bruch, Sarah" userId="a01e7c0c-35a1-4874-9ac8-38c4557d2fc3" providerId="ADAL" clId="{132474A3-49DA-45A8-89C4-51883C4FAC7A}" dt="2020-03-05T13:49:31.351" v="291" actId="20577"/>
          <ac:spMkLst>
            <pc:docMk/>
            <pc:sldMk cId="2551676796" sldId="269"/>
            <ac:spMk id="2" creationId="{7EB4BF4C-2071-44DD-B019-486ED1C1419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D92EC-67C0-4BDC-88C1-34190E991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877541"/>
            <a:ext cx="8991600" cy="1645920"/>
          </a:xfrm>
        </p:spPr>
        <p:txBody>
          <a:bodyPr>
            <a:normAutofit fontScale="90000"/>
          </a:bodyPr>
          <a:lstStyle/>
          <a:p>
            <a:r>
              <a:rPr lang="en-US" dirty="0"/>
              <a:t>Geographic Inequality </a:t>
            </a:r>
            <a:br>
              <a:rPr lang="en-US" dirty="0"/>
            </a:br>
            <a:r>
              <a:rPr lang="en-US" dirty="0"/>
              <a:t>in Social Provision and Redistribution in the U.S. States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373EB-75C8-442C-AA42-1D2EA2858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5952" y="5792679"/>
            <a:ext cx="7480095" cy="2130641"/>
          </a:xfrm>
        </p:spPr>
        <p:txBody>
          <a:bodyPr>
            <a:normAutofit/>
          </a:bodyPr>
          <a:lstStyle/>
          <a:p>
            <a:r>
              <a:rPr lang="en-US" b="1" dirty="0"/>
              <a:t>2020 NBER Conference on Research in Income and Wealth</a:t>
            </a:r>
          </a:p>
          <a:p>
            <a:r>
              <a:rPr lang="en-US" b="1" dirty="0"/>
              <a:t>March 5, 2020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78B2343-A65A-4123-9662-22176FB0EF1E}"/>
              </a:ext>
            </a:extLst>
          </p:cNvPr>
          <p:cNvSpPr txBox="1">
            <a:spLocks/>
          </p:cNvSpPr>
          <p:nvPr/>
        </p:nvSpPr>
        <p:spPr>
          <a:xfrm>
            <a:off x="2812084" y="3153053"/>
            <a:ext cx="6801612" cy="213064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Sarah K. Bruch</a:t>
            </a:r>
          </a:p>
          <a:p>
            <a:r>
              <a:rPr lang="en-US" dirty="0"/>
              <a:t>University of Delaware </a:t>
            </a:r>
          </a:p>
          <a:p>
            <a:r>
              <a:rPr lang="en-US" b="1" dirty="0"/>
              <a:t>Janet C. Gornick</a:t>
            </a:r>
          </a:p>
          <a:p>
            <a:r>
              <a:rPr lang="en-US" dirty="0"/>
              <a:t>Graduate Center – City University of New York </a:t>
            </a:r>
          </a:p>
          <a:p>
            <a:r>
              <a:rPr lang="en-US" b="1" dirty="0"/>
              <a:t>Joseph van der Naald</a:t>
            </a:r>
          </a:p>
          <a:p>
            <a:r>
              <a:rPr lang="en-US" dirty="0"/>
              <a:t>Graduate Center – City University of New York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264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48F1-C90E-4328-B3F3-C31B24FD7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525" y="185738"/>
            <a:ext cx="7046214" cy="738950"/>
          </a:xfrm>
        </p:spPr>
        <p:txBody>
          <a:bodyPr>
            <a:normAutofit fontScale="90000"/>
          </a:bodyPr>
          <a:lstStyle/>
          <a:p>
            <a:r>
              <a:rPr lang="en-US" dirty="0"/>
              <a:t>Redistribution </a:t>
            </a:r>
            <a:br>
              <a:rPr lang="en-US" dirty="0"/>
            </a:br>
            <a:r>
              <a:rPr lang="en-US" dirty="0"/>
              <a:t>(poverty reduction)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1283CC-B6B4-476E-8D0F-CE7E96AA8C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" y="1385887"/>
            <a:ext cx="11915775" cy="46196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E2D92D8-C7E7-4B3A-B007-C7FF6629C9FC}"/>
              </a:ext>
            </a:extLst>
          </p:cNvPr>
          <p:cNvSpPr/>
          <p:nvPr/>
        </p:nvSpPr>
        <p:spPr>
          <a:xfrm>
            <a:off x="7865617" y="2929632"/>
            <a:ext cx="1074198" cy="15092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22CF0E-7742-4F2F-96F9-AC8C098B3B1F}"/>
              </a:ext>
            </a:extLst>
          </p:cNvPr>
          <p:cNvSpPr/>
          <p:nvPr/>
        </p:nvSpPr>
        <p:spPr>
          <a:xfrm>
            <a:off x="9145483" y="4438835"/>
            <a:ext cx="1074198" cy="15092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65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48F1-C90E-4328-B3F3-C31B24FD7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525" y="185738"/>
            <a:ext cx="7046214" cy="738950"/>
          </a:xfrm>
        </p:spPr>
        <p:txBody>
          <a:bodyPr>
            <a:normAutofit fontScale="90000"/>
          </a:bodyPr>
          <a:lstStyle/>
          <a:p>
            <a:r>
              <a:rPr lang="en-US" dirty="0"/>
              <a:t>Market and disposable poverty</a:t>
            </a:r>
            <a:br>
              <a:rPr lang="en-US" dirty="0"/>
            </a:br>
            <a:r>
              <a:rPr lang="en-US" dirty="0" err="1"/>
              <a:t>u.S.</a:t>
            </a:r>
            <a:r>
              <a:rPr lang="en-US" dirty="0"/>
              <a:t> states 2016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0B27B1-9E2A-4590-ADC9-A25A12CBE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302" y="1005505"/>
            <a:ext cx="7720659" cy="577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974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48F1-C90E-4328-B3F3-C31B24FD7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42" y="2254928"/>
            <a:ext cx="4700818" cy="1695634"/>
          </a:xfrm>
        </p:spPr>
        <p:txBody>
          <a:bodyPr>
            <a:normAutofit/>
          </a:bodyPr>
          <a:lstStyle/>
          <a:p>
            <a:r>
              <a:rPr lang="en-US" dirty="0"/>
              <a:t>Poverty reduction by redistributive mechanism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9E0E93-8A70-4CCD-A2C3-2A894918A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894" y="9525"/>
            <a:ext cx="5619750" cy="684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474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9C26-A193-4971-BEC2-E693E072F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D475D-41D5-49EC-9CD8-FB9EB0234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8519722" cy="31019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Subnational variation in social provision and redistribution are important forms of inequality.</a:t>
            </a:r>
          </a:p>
          <a:p>
            <a:r>
              <a:rPr lang="en-US" dirty="0"/>
              <a:t>Important for families – substantively large differences</a:t>
            </a:r>
          </a:p>
          <a:p>
            <a:r>
              <a:rPr lang="en-US" dirty="0"/>
              <a:t>Important for policy – decentralized policy designs allow for inequality </a:t>
            </a:r>
            <a:r>
              <a:rPr lang="en-US"/>
              <a:t>in assistance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84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4BF4C-2071-44DD-B019-486ED1C14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1168" y="265014"/>
            <a:ext cx="4415161" cy="618314"/>
          </a:xfrm>
        </p:spPr>
        <p:txBody>
          <a:bodyPr>
            <a:normAutofit fontScale="90000"/>
          </a:bodyPr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755B6-8D00-4138-BC18-6A9D4944E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7150" y="1253128"/>
            <a:ext cx="8297781" cy="39846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100" dirty="0"/>
              <a:t>Cross-state variation in social provision and redistribution (poverty reduction) are meaningful forms of inequality – inequality in the treatment of similar needs and claims by people who happen to live in different states. 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b="1" u="sng" dirty="0"/>
              <a:t>Social Provision</a:t>
            </a:r>
          </a:p>
          <a:p>
            <a:r>
              <a:rPr lang="en-US" sz="2100" dirty="0"/>
              <a:t>Decentralized policy designs (financing, administration, rulemaking)</a:t>
            </a:r>
          </a:p>
          <a:p>
            <a:r>
              <a:rPr lang="en-US" sz="2100" dirty="0"/>
              <a:t>Key dimensions of provision (generosity and inclusion)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b="1" u="sng" dirty="0"/>
              <a:t>Redistribution</a:t>
            </a:r>
          </a:p>
          <a:p>
            <a:r>
              <a:rPr lang="en-US" sz="2100" dirty="0"/>
              <a:t>Distinguish between centralized (federal) and decentralized (state) redistribution mechanisms (federal transfers, state transfers, federal taxes, and state taxes)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202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4BF4C-2071-44DD-B019-486ED1C14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0" y="552450"/>
            <a:ext cx="6648450" cy="1028700"/>
          </a:xfrm>
        </p:spPr>
        <p:txBody>
          <a:bodyPr>
            <a:normAutofit fontScale="90000"/>
          </a:bodyPr>
          <a:lstStyle/>
          <a:p>
            <a:r>
              <a:rPr lang="en-US" dirty="0"/>
              <a:t>Cross-state Inequality </a:t>
            </a:r>
            <a:br>
              <a:rPr lang="en-US" dirty="0"/>
            </a:br>
            <a:r>
              <a:rPr lang="en-US" dirty="0"/>
              <a:t>In social provision &amp; redistribution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755B6-8D00-4138-BC18-6A9D4944E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124076"/>
            <a:ext cx="7729728" cy="4081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Social Provision</a:t>
            </a:r>
          </a:p>
          <a:p>
            <a:r>
              <a:rPr lang="en-US" dirty="0"/>
              <a:t>What is the magnitude of cross-state variation in the generosity of benefits and the inclusiveness of safety net provisions across the U.S. states?</a:t>
            </a:r>
          </a:p>
          <a:p>
            <a:r>
              <a:rPr lang="en-US" dirty="0"/>
              <a:t>How does the magnitude of cross-state policy variation within the U.S. compare to cross-national policy variation among a set of high-income countries?</a:t>
            </a:r>
          </a:p>
          <a:p>
            <a:pPr marL="0" indent="0">
              <a:buNone/>
            </a:pPr>
            <a:r>
              <a:rPr lang="en-US" b="1" u="sng" dirty="0"/>
              <a:t>Redistribution (Poverty Reduction)</a:t>
            </a:r>
          </a:p>
          <a:p>
            <a:r>
              <a:rPr lang="en-US" dirty="0"/>
              <a:t>Considering the U.S. as a whole, how much poverty reduction is attributable to each of the redistributive mechanisms?  </a:t>
            </a:r>
          </a:p>
          <a:p>
            <a:r>
              <a:rPr lang="en-US" dirty="0"/>
              <a:t>How does the poverty reduction attributable to the redistributive mechanisms vary across the U.S. states?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24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A4EF-7FB6-4A2A-9141-4693BABDE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8757" y="265124"/>
            <a:ext cx="7448550" cy="861774"/>
          </a:xfrm>
        </p:spPr>
        <p:txBody>
          <a:bodyPr>
            <a:normAutofit fontScale="90000"/>
          </a:bodyPr>
          <a:lstStyle/>
          <a:p>
            <a:r>
              <a:rPr lang="en-US" dirty="0"/>
              <a:t>Social provision</a:t>
            </a:r>
            <a:br>
              <a:rPr lang="en-US" dirty="0"/>
            </a:br>
            <a:r>
              <a:rPr lang="en-US" dirty="0"/>
              <a:t>State Safety net Policy data (SSNP)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EA1CC3D-8B11-4931-9B68-55A9CDA5EA0F}"/>
              </a:ext>
            </a:extLst>
          </p:cNvPr>
          <p:cNvSpPr txBox="1">
            <a:spLocks/>
          </p:cNvSpPr>
          <p:nvPr/>
        </p:nvSpPr>
        <p:spPr>
          <a:xfrm>
            <a:off x="571438" y="1580071"/>
            <a:ext cx="4649637" cy="369785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Include programs in which </a:t>
            </a:r>
            <a:r>
              <a:rPr lang="en-US" b="1" dirty="0"/>
              <a:t>states have some policymaking authority, or financial or administrative responsibility.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1" u="sng" dirty="0"/>
              <a:t>Program Funding</a:t>
            </a:r>
          </a:p>
          <a:p>
            <a:r>
              <a:rPr lang="en-US" sz="1600" dirty="0"/>
              <a:t>Partial, joint or matching funding, block grant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b="1" u="sng" dirty="0"/>
              <a:t>Program Administration</a:t>
            </a:r>
          </a:p>
          <a:p>
            <a:r>
              <a:rPr lang="en-US" sz="1600" dirty="0"/>
              <a:t>Partial or full administration, regulations and guidelines for administration </a:t>
            </a:r>
          </a:p>
          <a:p>
            <a:pPr marL="0" indent="-57150">
              <a:buFont typeface="Arial" panose="020B0604020202020204" pitchFamily="34" charset="0"/>
              <a:buNone/>
            </a:pPr>
            <a:r>
              <a:rPr lang="en-US" sz="1600" b="1" u="sng" dirty="0"/>
              <a:t>Rule/Policymaking</a:t>
            </a:r>
          </a:p>
          <a:p>
            <a:r>
              <a:rPr lang="en-US" sz="1600" dirty="0"/>
              <a:t>Authority to make rules regarding eligibility and conditions for receipt and benefit levels or duration  </a:t>
            </a:r>
          </a:p>
          <a:p>
            <a:endParaRPr lang="en-US" b="1" dirty="0">
              <a:latin typeface="Californian FB" pitchFamily="18" charset="0"/>
            </a:endParaRPr>
          </a:p>
          <a:p>
            <a:pPr lvl="1"/>
            <a:endParaRPr lang="en-US" b="1" dirty="0">
              <a:latin typeface="Californian FB" pitchFamily="18" charset="0"/>
            </a:endParaRPr>
          </a:p>
          <a:p>
            <a:pPr marL="274320" lvl="1" indent="0">
              <a:buFont typeface="Arial" panose="020B0604020202020204" pitchFamily="34" charset="0"/>
              <a:buNone/>
            </a:pPr>
            <a:endParaRPr lang="en-US" b="1" dirty="0">
              <a:latin typeface="Californian FB" pitchFamily="18" charset="0"/>
            </a:endParaRPr>
          </a:p>
          <a:p>
            <a:pPr lvl="2"/>
            <a:endParaRPr lang="en-US" b="1" dirty="0">
              <a:latin typeface="Californian FB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7DD9CA-0F04-4DE3-8B11-FBE6C98EB875}"/>
              </a:ext>
            </a:extLst>
          </p:cNvPr>
          <p:cNvSpPr txBox="1">
            <a:spLocks/>
          </p:cNvSpPr>
          <p:nvPr/>
        </p:nvSpPr>
        <p:spPr>
          <a:xfrm>
            <a:off x="5610556" y="1556630"/>
            <a:ext cx="6163574" cy="3697857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300" dirty="0"/>
              <a:t>Include 10 programs that provide support for </a:t>
            </a:r>
          </a:p>
          <a:p>
            <a:pPr marL="0" indent="0">
              <a:buFont typeface="Arial"/>
              <a:buNone/>
            </a:pPr>
            <a:r>
              <a:rPr lang="en-US" sz="2300" b="1" dirty="0"/>
              <a:t>economically vulnerable families with children</a:t>
            </a:r>
            <a:r>
              <a:rPr lang="en-US" sz="2300" dirty="0"/>
              <a:t>.</a:t>
            </a:r>
            <a:endParaRPr lang="en-US" sz="2300" b="1" dirty="0"/>
          </a:p>
          <a:p>
            <a:r>
              <a:rPr lang="en-US" sz="2100" dirty="0"/>
              <a:t>cash assistance (AFDC/TANF)</a:t>
            </a:r>
          </a:p>
          <a:p>
            <a:r>
              <a:rPr lang="en-US" sz="2100" dirty="0"/>
              <a:t>food assistance (Food Stamps/SNAP)</a:t>
            </a:r>
          </a:p>
          <a:p>
            <a:r>
              <a:rPr lang="en-US" sz="2100" dirty="0"/>
              <a:t>health insurance for children (Medicaid and SCHIP)</a:t>
            </a:r>
          </a:p>
          <a:p>
            <a:r>
              <a:rPr lang="en-US" sz="2100" dirty="0"/>
              <a:t>child support (enforcement and collections)</a:t>
            </a:r>
          </a:p>
          <a:p>
            <a:r>
              <a:rPr lang="en-US" sz="2100" dirty="0"/>
              <a:t>child care (subsidies – CCBG/CCDF and TANF)</a:t>
            </a:r>
          </a:p>
          <a:p>
            <a:r>
              <a:rPr lang="en-US" sz="2100" dirty="0"/>
              <a:t>early childhood education (Head Start and public pre-k)</a:t>
            </a:r>
          </a:p>
          <a:p>
            <a:r>
              <a:rPr lang="en-US" sz="2100" dirty="0"/>
              <a:t>unemployment insurance</a:t>
            </a:r>
          </a:p>
          <a:p>
            <a:r>
              <a:rPr lang="en-US" sz="2100" dirty="0"/>
              <a:t>targeted work support (JOBS w/ AFDC and TANF work support)</a:t>
            </a:r>
          </a:p>
          <a:p>
            <a:r>
              <a:rPr lang="en-US" sz="2100" dirty="0"/>
              <a:t>disability assistance (SSI for disabled children)</a:t>
            </a:r>
          </a:p>
          <a:p>
            <a:r>
              <a:rPr lang="en-US" sz="2100" dirty="0"/>
              <a:t>state income taxes (liability threshold and credits)</a:t>
            </a:r>
          </a:p>
          <a:p>
            <a:pPr marL="274320" lvl="1" indent="0">
              <a:buFont typeface="Arial"/>
              <a:buNone/>
            </a:pPr>
            <a:endParaRPr lang="en-US" sz="2000" dirty="0">
              <a:latin typeface="Californian FB" pitchFamily="18" charset="0"/>
            </a:endParaRPr>
          </a:p>
          <a:p>
            <a:pPr lvl="1"/>
            <a:endParaRPr lang="en-US" b="1" dirty="0">
              <a:latin typeface="Californian FB" pitchFamily="18" charset="0"/>
            </a:endParaRPr>
          </a:p>
          <a:p>
            <a:endParaRPr lang="en-US" b="1" dirty="0">
              <a:latin typeface="Californian FB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423123-4D0D-4B82-B247-57E9E5E18EE6}"/>
              </a:ext>
            </a:extLst>
          </p:cNvPr>
          <p:cNvSpPr txBox="1"/>
          <p:nvPr/>
        </p:nvSpPr>
        <p:spPr>
          <a:xfrm>
            <a:off x="571438" y="5550127"/>
            <a:ext cx="11102196" cy="86177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Key Dimensions of Social Provision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/>
                </a:solidFill>
              </a:rPr>
              <a:t>Generosity of benefits </a:t>
            </a:r>
            <a:r>
              <a:rPr lang="en-US" sz="1600" dirty="0">
                <a:solidFill>
                  <a:schemeClr val="bg1"/>
                </a:solidFill>
              </a:rPr>
              <a:t>= average amount received by clients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chemeClr val="bg1"/>
                </a:solidFill>
              </a:rPr>
              <a:t>Inclusiveness of receipt </a:t>
            </a:r>
            <a:r>
              <a:rPr lang="en-US" sz="1600" dirty="0">
                <a:solidFill>
                  <a:schemeClr val="bg1"/>
                </a:solidFill>
              </a:rPr>
              <a:t>= proportion of potentially eligible receiving assistance</a:t>
            </a:r>
          </a:p>
        </p:txBody>
      </p:sp>
    </p:spTree>
    <p:extLst>
      <p:ext uri="{BB962C8B-B14F-4D97-AF65-F5344CB8AC3E}">
        <p14:creationId xmlns:p14="http://schemas.microsoft.com/office/powerpoint/2010/main" val="1273341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4CA48-A232-4493-9204-31079978A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2292" y="233930"/>
            <a:ext cx="7077076" cy="753110"/>
          </a:xfrm>
        </p:spPr>
        <p:txBody>
          <a:bodyPr>
            <a:normAutofit fontScale="90000"/>
          </a:bodyPr>
          <a:lstStyle/>
          <a:p>
            <a:r>
              <a:rPr lang="en-US" dirty="0"/>
              <a:t>Extent of cross-state inequality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32734-4AC6-461B-B224-D9C6FD363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583BB1-EAA9-4FFC-B433-3936D30B397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1638026"/>
            <a:ext cx="5958840" cy="4333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17AE0B7-E3A1-4AB5-A555-C6CEC774074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830" y="1638026"/>
            <a:ext cx="5852160" cy="42557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905429-D210-4CA8-B068-7D8414720E38}"/>
              </a:ext>
            </a:extLst>
          </p:cNvPr>
          <p:cNvSpPr txBox="1"/>
          <p:nvPr/>
        </p:nvSpPr>
        <p:spPr>
          <a:xfrm>
            <a:off x="2423604" y="1143107"/>
            <a:ext cx="8504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GENEROSITY												INCLUSION</a:t>
            </a:r>
          </a:p>
        </p:txBody>
      </p:sp>
    </p:spTree>
    <p:extLst>
      <p:ext uri="{BB962C8B-B14F-4D97-AF65-F5344CB8AC3E}">
        <p14:creationId xmlns:p14="http://schemas.microsoft.com/office/powerpoint/2010/main" val="3215154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F208B-DD57-4E38-92BD-8B224AB9A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2299" y="323850"/>
            <a:ext cx="6369939" cy="674108"/>
          </a:xfrm>
        </p:spPr>
        <p:txBody>
          <a:bodyPr>
            <a:normAutofit fontScale="90000"/>
          </a:bodyPr>
          <a:lstStyle/>
          <a:p>
            <a:r>
              <a:rPr lang="en-US" dirty="0"/>
              <a:t>Cross-national comparison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007A13-1760-4091-9BC8-C4C66C27B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118" y="1094678"/>
            <a:ext cx="8779764" cy="564884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93F802A-48FC-407D-BE2F-784D9EDA1983}"/>
              </a:ext>
            </a:extLst>
          </p:cNvPr>
          <p:cNvSpPr/>
          <p:nvPr/>
        </p:nvSpPr>
        <p:spPr>
          <a:xfrm>
            <a:off x="1706118" y="2485748"/>
            <a:ext cx="5040911" cy="2929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45BB52-2DF1-4442-95DD-6C9A5149B0F6}"/>
              </a:ext>
            </a:extLst>
          </p:cNvPr>
          <p:cNvSpPr/>
          <p:nvPr/>
        </p:nvSpPr>
        <p:spPr>
          <a:xfrm>
            <a:off x="1706118" y="5079507"/>
            <a:ext cx="5040911" cy="7708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23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48F1-C90E-4328-B3F3-C31B24FD7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100" y="414338"/>
            <a:ext cx="6836664" cy="800862"/>
          </a:xfrm>
        </p:spPr>
        <p:txBody>
          <a:bodyPr>
            <a:normAutofit fontScale="90000"/>
          </a:bodyPr>
          <a:lstStyle/>
          <a:p>
            <a:r>
              <a:rPr lang="en-US" dirty="0"/>
              <a:t>Redistribution </a:t>
            </a:r>
            <a:br>
              <a:rPr lang="en-US" dirty="0"/>
            </a:br>
            <a:r>
              <a:rPr lang="en-US" dirty="0"/>
              <a:t>(poverty reduction)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1FABB4-2211-4930-8127-52A1388476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4749" y="1429513"/>
            <a:ext cx="8082501" cy="507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712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48F1-C90E-4328-B3F3-C31B24FD7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525" y="185738"/>
            <a:ext cx="7046214" cy="738950"/>
          </a:xfrm>
        </p:spPr>
        <p:txBody>
          <a:bodyPr>
            <a:normAutofit fontScale="90000"/>
          </a:bodyPr>
          <a:lstStyle/>
          <a:p>
            <a:r>
              <a:rPr lang="en-US" dirty="0"/>
              <a:t>Redistribution </a:t>
            </a:r>
            <a:br>
              <a:rPr lang="en-US" dirty="0"/>
            </a:br>
            <a:r>
              <a:rPr lang="en-US" dirty="0"/>
              <a:t>(poverty reduction)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1B7E3C-A166-4DC8-8CDD-AAC0EDF4B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427" y="1478224"/>
            <a:ext cx="8591550" cy="489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546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D48F1-C90E-4328-B3F3-C31B24FD7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525" y="185738"/>
            <a:ext cx="7046214" cy="738950"/>
          </a:xfrm>
        </p:spPr>
        <p:txBody>
          <a:bodyPr>
            <a:normAutofit fontScale="90000"/>
          </a:bodyPr>
          <a:lstStyle/>
          <a:p>
            <a:r>
              <a:rPr lang="en-US" dirty="0"/>
              <a:t>Redistribution </a:t>
            </a:r>
            <a:br>
              <a:rPr lang="en-US" dirty="0"/>
            </a:br>
            <a:r>
              <a:rPr lang="en-US" dirty="0"/>
              <a:t>(poverty reduction)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C9E0EF-5307-4326-BC2F-88B028C3A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18657"/>
            <a:ext cx="10972800" cy="552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28894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{9D4569AE-1632-491D-AD8E-70F26F6F4ABD}tf10001115</Template>
  <TotalTime>131</TotalTime>
  <Words>537</Words>
  <Application>Microsoft Office PowerPoint</Application>
  <PresentationFormat>Widescreen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Californian FB</vt:lpstr>
      <vt:lpstr>Gill Sans MT</vt:lpstr>
      <vt:lpstr>Parcel</vt:lpstr>
      <vt:lpstr>Geographic Inequality  in Social Provision and Redistribution in the U.S. States </vt:lpstr>
      <vt:lpstr>motivation</vt:lpstr>
      <vt:lpstr>Cross-state Inequality  In social provision &amp; redistribution</vt:lpstr>
      <vt:lpstr>Social provision State Safety net Policy data (SSNP)</vt:lpstr>
      <vt:lpstr>Extent of cross-state inequality</vt:lpstr>
      <vt:lpstr>Cross-national comparison</vt:lpstr>
      <vt:lpstr>Redistribution  (poverty reduction)</vt:lpstr>
      <vt:lpstr>Redistribution  (poverty reduction)</vt:lpstr>
      <vt:lpstr>Redistribution  (poverty reduction)</vt:lpstr>
      <vt:lpstr>Redistribution  (poverty reduction)</vt:lpstr>
      <vt:lpstr>Market and disposable poverty u.S. states 2016</vt:lpstr>
      <vt:lpstr>Poverty reduction by redistributive mechanism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Geographic Inequality  in Social Provision and Redistribution in the U.S. States</dc:title>
  <dc:creator>Bruch, Sarah</dc:creator>
  <cp:lastModifiedBy>Bruch, Sarah</cp:lastModifiedBy>
  <cp:revision>5</cp:revision>
  <dcterms:created xsi:type="dcterms:W3CDTF">2020-03-05T12:18:24Z</dcterms:created>
  <dcterms:modified xsi:type="dcterms:W3CDTF">2020-03-05T14:29:55Z</dcterms:modified>
</cp:coreProperties>
</file>