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24"/>
  </p:notesMasterIdLst>
  <p:handoutMasterIdLst>
    <p:handoutMasterId r:id="rId25"/>
  </p:handoutMasterIdLst>
  <p:sldIdLst>
    <p:sldId id="258" r:id="rId2"/>
    <p:sldId id="460" r:id="rId3"/>
    <p:sldId id="541" r:id="rId4"/>
    <p:sldId id="548" r:id="rId5"/>
    <p:sldId id="549" r:id="rId6"/>
    <p:sldId id="550" r:id="rId7"/>
    <p:sldId id="547" r:id="rId8"/>
    <p:sldId id="528" r:id="rId9"/>
    <p:sldId id="529" r:id="rId10"/>
    <p:sldId id="463" r:id="rId11"/>
    <p:sldId id="531" r:id="rId12"/>
    <p:sldId id="533" r:id="rId13"/>
    <p:sldId id="534" r:id="rId14"/>
    <p:sldId id="535" r:id="rId15"/>
    <p:sldId id="539" r:id="rId16"/>
    <p:sldId id="538" r:id="rId17"/>
    <p:sldId id="536" r:id="rId18"/>
    <p:sldId id="537" r:id="rId19"/>
    <p:sldId id="481" r:id="rId20"/>
    <p:sldId id="542" r:id="rId21"/>
    <p:sldId id="543" r:id="rId22"/>
    <p:sldId id="546" r:id="rId23"/>
  </p:sldIdLst>
  <p:sldSz cx="9144000" cy="6858000" type="screen4x3"/>
  <p:notesSz cx="7010400" cy="9296400"/>
  <p:custDataLst>
    <p:tags r:id="rId2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ophisticated Business" id="{58BEDF31-0425-40C4-87B2-EBC1798A92EE}">
          <p14:sldIdLst>
            <p14:sldId id="258"/>
          </p14:sldIdLst>
        </p14:section>
        <p14:section name="Introduction" id="{E5CA81FD-E200-C147-A32F-C93F4CAA5058}">
          <p14:sldIdLst>
            <p14:sldId id="460"/>
            <p14:sldId id="541"/>
            <p14:sldId id="548"/>
            <p14:sldId id="549"/>
            <p14:sldId id="550"/>
            <p14:sldId id="547"/>
            <p14:sldId id="528"/>
            <p14:sldId id="529"/>
            <p14:sldId id="463"/>
            <p14:sldId id="531"/>
            <p14:sldId id="533"/>
            <p14:sldId id="534"/>
            <p14:sldId id="535"/>
            <p14:sldId id="539"/>
            <p14:sldId id="538"/>
            <p14:sldId id="536"/>
            <p14:sldId id="537"/>
            <p14:sldId id="481"/>
            <p14:sldId id="542"/>
            <p14:sldId id="543"/>
            <p14:sldId id="546"/>
          </p14:sldIdLst>
        </p14:section>
      </p14:sectionLst>
    </p:ext>
    <p:ext uri="{EFAFB233-063F-42B5-8137-9DF3F51BA10A}">
      <p15:sldGuideLst xmlns:p15="http://schemas.microsoft.com/office/powerpoint/2012/main">
        <p15:guide id="1" orient="horz">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anet Firshein" initials="JF" lastIdx="8" clrIdx="0"/>
  <p:cmAuthor id="1" name="Shannon Ryan" initials="" lastIdx="1" clrIdx="1"/>
  <p:cmAuthor id="2" name="Jeff Larrimore" initials="JL" lastIdx="1" clrIdx="2">
    <p:extLst>
      <p:ext uri="{19B8F6BF-5375-455C-9EA6-DF929625EA0E}">
        <p15:presenceInfo xmlns:p15="http://schemas.microsoft.com/office/powerpoint/2012/main" userId="S-1-5-21-1636582319-1257376048-3974947499-9214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BD8"/>
    <a:srgbClr val="F45219"/>
    <a:srgbClr val="156FBC"/>
    <a:srgbClr val="CEC9B5"/>
    <a:srgbClr val="69685B"/>
    <a:srgbClr val="FE12ED"/>
    <a:srgbClr val="66AF9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905" autoAdjust="0"/>
    <p:restoredTop sz="92865" autoAdjust="0"/>
  </p:normalViewPr>
  <p:slideViewPr>
    <p:cSldViewPr snapToGrid="0" snapToObjects="1">
      <p:cViewPr varScale="1">
        <p:scale>
          <a:sx n="103" d="100"/>
          <a:sy n="103" d="100"/>
        </p:scale>
        <p:origin x="1398" y="114"/>
      </p:cViewPr>
      <p:guideLst>
        <p:guide orient="horz"/>
        <p:guide pos="2880"/>
      </p:guideLst>
    </p:cSldViewPr>
  </p:slideViewPr>
  <p:notesTextViewPr>
    <p:cViewPr>
      <p:scale>
        <a:sx n="1" d="1"/>
        <a:sy n="1" d="1"/>
      </p:scale>
      <p:origin x="0" y="0"/>
    </p:cViewPr>
  </p:notesTextViewPr>
  <p:sorterViewPr>
    <p:cViewPr>
      <p:scale>
        <a:sx n="50" d="100"/>
        <a:sy n="50" d="100"/>
      </p:scale>
      <p:origin x="0" y="0"/>
    </p:cViewPr>
  </p:sorterViewPr>
  <p:notesViewPr>
    <p:cSldViewPr snapToGrid="0" snapToObjects="1">
      <p:cViewPr varScale="1">
        <p:scale>
          <a:sx n="84" d="100"/>
          <a:sy n="84" d="100"/>
        </p:scale>
        <p:origin x="1908" y="9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04C89EDB-3FDD-4915-A3CE-62FA29C01A32}" type="datetimeFigureOut">
              <a:rPr lang="en-US" smtClean="0"/>
              <a:pPr/>
              <a:t>3/4/2020</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A5042649-1860-4D03-9360-22C2D8836B44}" type="slidenum">
              <a:rPr lang="en-US" smtClean="0"/>
              <a:pPr/>
              <a:t>‹#›</a:t>
            </a:fld>
            <a:endParaRPr lang="en-US"/>
          </a:p>
        </p:txBody>
      </p:sp>
    </p:spTree>
    <p:extLst>
      <p:ext uri="{BB962C8B-B14F-4D97-AF65-F5344CB8AC3E}">
        <p14:creationId xmlns:p14="http://schemas.microsoft.com/office/powerpoint/2010/main" val="6336618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054499FB-0CC7-453D-9493-CBDCD6D233E2}" type="datetimeFigureOut">
              <a:rPr lang="en-US" smtClean="0"/>
              <a:pPr/>
              <a:t>3/4/2020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4476A24B-926E-40EB-9E1B-5321DC3775E5}" type="slidenum">
              <a:rPr lang="en-US" smtClean="0"/>
              <a:pPr/>
              <a:t>‹#›</a:t>
            </a:fld>
            <a:endParaRPr lang="en-US"/>
          </a:p>
        </p:txBody>
      </p:sp>
    </p:spTree>
    <p:extLst>
      <p:ext uri="{BB962C8B-B14F-4D97-AF65-F5344CB8AC3E}">
        <p14:creationId xmlns:p14="http://schemas.microsoft.com/office/powerpoint/2010/main" val="2167594663"/>
      </p:ext>
    </p:extLst>
  </p:cSld>
  <p:clrMap bg1="lt1" tx1="dk1" bg2="lt2" tx2="dk2" accent1="accent1" accent2="accent2" accent3="accent3" accent4="accent4" accent5="accent5" accent6="accent6" hlink="hlink" folHlink="folHlink"/>
  <p:notesStyle>
    <a:lvl1pPr marL="117475" indent="-117475" algn="l" defTabSz="914400" rtl="0" eaLnBrk="1" latinLnBrk="0" hangingPunct="1">
      <a:lnSpc>
        <a:spcPct val="110000"/>
      </a:lnSpc>
      <a:buFont typeface="Arial" panose="020B0604020202020204" pitchFamily="34" charset="0"/>
      <a:buChar char="•"/>
      <a:defRPr sz="1400" kern="1200">
        <a:solidFill>
          <a:schemeClr val="tx1"/>
        </a:solidFill>
        <a:latin typeface="+mn-lt"/>
        <a:ea typeface="+mn-ea"/>
        <a:cs typeface="+mn-cs"/>
      </a:defRPr>
    </a:lvl1pPr>
    <a:lvl2pPr marL="228600" indent="-111125" algn="l" defTabSz="914400" rtl="0" eaLnBrk="1" latinLnBrk="0" hangingPunct="1">
      <a:buFont typeface="Arial" panose="020B0604020202020204" pitchFamily="34" charset="0"/>
      <a:buChar char="•"/>
      <a:defRPr sz="1200" kern="1200">
        <a:solidFill>
          <a:schemeClr val="tx1"/>
        </a:solidFill>
        <a:latin typeface="+mn-lt"/>
        <a:ea typeface="+mn-ea"/>
        <a:cs typeface="+mn-cs"/>
      </a:defRPr>
    </a:lvl2pPr>
    <a:lvl3pPr marL="346075" indent="-117475" algn="l" defTabSz="914400" rtl="0" eaLnBrk="1" latinLnBrk="0" hangingPunct="1">
      <a:buFont typeface="Arial" panose="020B0604020202020204" pitchFamily="34" charset="0"/>
      <a:buChar char="•"/>
      <a:defRPr sz="1200" kern="1200">
        <a:solidFill>
          <a:schemeClr val="tx1"/>
        </a:solidFill>
        <a:latin typeface="+mn-lt"/>
        <a:ea typeface="+mn-ea"/>
        <a:cs typeface="+mn-cs"/>
      </a:defRPr>
    </a:lvl3pPr>
    <a:lvl4pPr marL="457200" indent="-111125" algn="l" defTabSz="914400" rtl="0" eaLnBrk="1" latinLnBrk="0" hangingPunct="1">
      <a:buFont typeface="Arial" panose="020B0604020202020204" pitchFamily="34" charset="0"/>
      <a:buChar char="•"/>
      <a:defRPr sz="1200" kern="1200">
        <a:solidFill>
          <a:schemeClr val="tx1"/>
        </a:solidFill>
        <a:latin typeface="+mn-lt"/>
        <a:ea typeface="+mn-ea"/>
        <a:cs typeface="+mn-cs"/>
      </a:defRPr>
    </a:lvl4pPr>
    <a:lvl5pPr marL="457200" indent="0" algn="l" defTabSz="914400" rtl="0" eaLnBrk="1" latinLnBrk="0" hangingPunct="1">
      <a:buFont typeface="Arial" panose="020B0604020202020204"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476A24B-926E-40EB-9E1B-5321DC3775E5}" type="slidenum">
              <a:rPr lang="en-US" smtClean="0"/>
              <a:pPr/>
              <a:t>1</a:t>
            </a:fld>
            <a:endParaRPr lang="en-US"/>
          </a:p>
        </p:txBody>
      </p:sp>
    </p:spTree>
    <p:extLst>
      <p:ext uri="{BB962C8B-B14F-4D97-AF65-F5344CB8AC3E}">
        <p14:creationId xmlns:p14="http://schemas.microsoft.com/office/powerpoint/2010/main" val="6029499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476A24B-926E-40EB-9E1B-5321DC3775E5}" type="slidenum">
              <a:rPr lang="en-US" smtClean="0"/>
              <a:pPr/>
              <a:t>10</a:t>
            </a:fld>
            <a:endParaRPr lang="en-US"/>
          </a:p>
        </p:txBody>
      </p:sp>
    </p:spTree>
    <p:extLst>
      <p:ext uri="{BB962C8B-B14F-4D97-AF65-F5344CB8AC3E}">
        <p14:creationId xmlns:p14="http://schemas.microsoft.com/office/powerpoint/2010/main" val="9464605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476A24B-926E-40EB-9E1B-5321DC3775E5}" type="slidenum">
              <a:rPr lang="en-US" smtClean="0"/>
              <a:pPr/>
              <a:t>11</a:t>
            </a:fld>
            <a:endParaRPr lang="en-US"/>
          </a:p>
        </p:txBody>
      </p:sp>
    </p:spTree>
    <p:extLst>
      <p:ext uri="{BB962C8B-B14F-4D97-AF65-F5344CB8AC3E}">
        <p14:creationId xmlns:p14="http://schemas.microsoft.com/office/powerpoint/2010/main" val="26007563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476A24B-926E-40EB-9E1B-5321DC3775E5}" type="slidenum">
              <a:rPr lang="en-US" smtClean="0"/>
              <a:pPr/>
              <a:t>12</a:t>
            </a:fld>
            <a:endParaRPr lang="en-US"/>
          </a:p>
        </p:txBody>
      </p:sp>
    </p:spTree>
    <p:extLst>
      <p:ext uri="{BB962C8B-B14F-4D97-AF65-F5344CB8AC3E}">
        <p14:creationId xmlns:p14="http://schemas.microsoft.com/office/powerpoint/2010/main" val="5157789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476A24B-926E-40EB-9E1B-5321DC3775E5}" type="slidenum">
              <a:rPr lang="en-US" smtClean="0"/>
              <a:pPr/>
              <a:t>13</a:t>
            </a:fld>
            <a:endParaRPr lang="en-US"/>
          </a:p>
        </p:txBody>
      </p:sp>
    </p:spTree>
    <p:extLst>
      <p:ext uri="{BB962C8B-B14F-4D97-AF65-F5344CB8AC3E}">
        <p14:creationId xmlns:p14="http://schemas.microsoft.com/office/powerpoint/2010/main" val="4140270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476A24B-926E-40EB-9E1B-5321DC3775E5}" type="slidenum">
              <a:rPr lang="en-US" smtClean="0"/>
              <a:pPr/>
              <a:t>14</a:t>
            </a:fld>
            <a:endParaRPr lang="en-US"/>
          </a:p>
        </p:txBody>
      </p:sp>
    </p:spTree>
    <p:extLst>
      <p:ext uri="{BB962C8B-B14F-4D97-AF65-F5344CB8AC3E}">
        <p14:creationId xmlns:p14="http://schemas.microsoft.com/office/powerpoint/2010/main" val="26604476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476A24B-926E-40EB-9E1B-5321DC3775E5}" type="slidenum">
              <a:rPr lang="en-US" smtClean="0"/>
              <a:pPr/>
              <a:t>15</a:t>
            </a:fld>
            <a:endParaRPr lang="en-US"/>
          </a:p>
        </p:txBody>
      </p:sp>
    </p:spTree>
    <p:extLst>
      <p:ext uri="{BB962C8B-B14F-4D97-AF65-F5344CB8AC3E}">
        <p14:creationId xmlns:p14="http://schemas.microsoft.com/office/powerpoint/2010/main" val="14698248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476A24B-926E-40EB-9E1B-5321DC3775E5}" type="slidenum">
              <a:rPr lang="en-US" smtClean="0"/>
              <a:pPr/>
              <a:t>16</a:t>
            </a:fld>
            <a:endParaRPr lang="en-US"/>
          </a:p>
        </p:txBody>
      </p:sp>
    </p:spTree>
    <p:extLst>
      <p:ext uri="{BB962C8B-B14F-4D97-AF65-F5344CB8AC3E}">
        <p14:creationId xmlns:p14="http://schemas.microsoft.com/office/powerpoint/2010/main" val="22217927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476A24B-926E-40EB-9E1B-5321DC3775E5}" type="slidenum">
              <a:rPr lang="en-US" smtClean="0"/>
              <a:pPr/>
              <a:t>17</a:t>
            </a:fld>
            <a:endParaRPr lang="en-US"/>
          </a:p>
        </p:txBody>
      </p:sp>
    </p:spTree>
    <p:extLst>
      <p:ext uri="{BB962C8B-B14F-4D97-AF65-F5344CB8AC3E}">
        <p14:creationId xmlns:p14="http://schemas.microsoft.com/office/powerpoint/2010/main" val="290583459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476A24B-926E-40EB-9E1B-5321DC3775E5}" type="slidenum">
              <a:rPr lang="en-US" smtClean="0"/>
              <a:pPr/>
              <a:t>18</a:t>
            </a:fld>
            <a:endParaRPr lang="en-US"/>
          </a:p>
        </p:txBody>
      </p:sp>
    </p:spTree>
    <p:extLst>
      <p:ext uri="{BB962C8B-B14F-4D97-AF65-F5344CB8AC3E}">
        <p14:creationId xmlns:p14="http://schemas.microsoft.com/office/powerpoint/2010/main" val="38035047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476A24B-926E-40EB-9E1B-5321DC3775E5}" type="slidenum">
              <a:rPr lang="en-US" smtClean="0"/>
              <a:pPr/>
              <a:t>21</a:t>
            </a:fld>
            <a:endParaRPr lang="en-US"/>
          </a:p>
        </p:txBody>
      </p:sp>
    </p:spTree>
    <p:extLst>
      <p:ext uri="{BB962C8B-B14F-4D97-AF65-F5344CB8AC3E}">
        <p14:creationId xmlns:p14="http://schemas.microsoft.com/office/powerpoint/2010/main" val="33823000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476A24B-926E-40EB-9E1B-5321DC3775E5}" type="slidenum">
              <a:rPr lang="en-US" smtClean="0"/>
              <a:pPr/>
              <a:t>2</a:t>
            </a:fld>
            <a:endParaRPr lang="en-US"/>
          </a:p>
        </p:txBody>
      </p:sp>
    </p:spTree>
    <p:extLst>
      <p:ext uri="{BB962C8B-B14F-4D97-AF65-F5344CB8AC3E}">
        <p14:creationId xmlns:p14="http://schemas.microsoft.com/office/powerpoint/2010/main" val="38086656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476A24B-926E-40EB-9E1B-5321DC3775E5}" type="slidenum">
              <a:rPr lang="en-US" smtClean="0"/>
              <a:pPr/>
              <a:t>22</a:t>
            </a:fld>
            <a:endParaRPr lang="en-US"/>
          </a:p>
        </p:txBody>
      </p:sp>
    </p:spTree>
    <p:extLst>
      <p:ext uri="{BB962C8B-B14F-4D97-AF65-F5344CB8AC3E}">
        <p14:creationId xmlns:p14="http://schemas.microsoft.com/office/powerpoint/2010/main" val="27004399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476A24B-926E-40EB-9E1B-5321DC3775E5}" type="slidenum">
              <a:rPr lang="en-US" smtClean="0"/>
              <a:pPr/>
              <a:t>3</a:t>
            </a:fld>
            <a:endParaRPr lang="en-US"/>
          </a:p>
        </p:txBody>
      </p:sp>
    </p:spTree>
    <p:extLst>
      <p:ext uri="{BB962C8B-B14F-4D97-AF65-F5344CB8AC3E}">
        <p14:creationId xmlns:p14="http://schemas.microsoft.com/office/powerpoint/2010/main" val="22584121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476A24B-926E-40EB-9E1B-5321DC3775E5}" type="slidenum">
              <a:rPr lang="en-US" smtClean="0"/>
              <a:pPr/>
              <a:t>4</a:t>
            </a:fld>
            <a:endParaRPr lang="en-US"/>
          </a:p>
        </p:txBody>
      </p:sp>
    </p:spTree>
    <p:extLst>
      <p:ext uri="{BB962C8B-B14F-4D97-AF65-F5344CB8AC3E}">
        <p14:creationId xmlns:p14="http://schemas.microsoft.com/office/powerpoint/2010/main" val="655385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476A24B-926E-40EB-9E1B-5321DC3775E5}" type="slidenum">
              <a:rPr lang="en-US" smtClean="0"/>
              <a:pPr/>
              <a:t>5</a:t>
            </a:fld>
            <a:endParaRPr lang="en-US"/>
          </a:p>
        </p:txBody>
      </p:sp>
    </p:spTree>
    <p:extLst>
      <p:ext uri="{BB962C8B-B14F-4D97-AF65-F5344CB8AC3E}">
        <p14:creationId xmlns:p14="http://schemas.microsoft.com/office/powerpoint/2010/main" val="42763577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476A24B-926E-40EB-9E1B-5321DC3775E5}" type="slidenum">
              <a:rPr lang="en-US" smtClean="0"/>
              <a:pPr/>
              <a:t>6</a:t>
            </a:fld>
            <a:endParaRPr lang="en-US"/>
          </a:p>
        </p:txBody>
      </p:sp>
    </p:spTree>
    <p:extLst>
      <p:ext uri="{BB962C8B-B14F-4D97-AF65-F5344CB8AC3E}">
        <p14:creationId xmlns:p14="http://schemas.microsoft.com/office/powerpoint/2010/main" val="18179234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476A24B-926E-40EB-9E1B-5321DC3775E5}" type="slidenum">
              <a:rPr lang="en-US" smtClean="0"/>
              <a:pPr/>
              <a:t>7</a:t>
            </a:fld>
            <a:endParaRPr lang="en-US"/>
          </a:p>
        </p:txBody>
      </p:sp>
    </p:spTree>
    <p:extLst>
      <p:ext uri="{BB962C8B-B14F-4D97-AF65-F5344CB8AC3E}">
        <p14:creationId xmlns:p14="http://schemas.microsoft.com/office/powerpoint/2010/main" val="33601848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476A24B-926E-40EB-9E1B-5321DC3775E5}" type="slidenum">
              <a:rPr lang="en-US" smtClean="0"/>
              <a:pPr/>
              <a:t>8</a:t>
            </a:fld>
            <a:endParaRPr lang="en-US"/>
          </a:p>
        </p:txBody>
      </p:sp>
    </p:spTree>
    <p:extLst>
      <p:ext uri="{BB962C8B-B14F-4D97-AF65-F5344CB8AC3E}">
        <p14:creationId xmlns:p14="http://schemas.microsoft.com/office/powerpoint/2010/main" val="18153442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476A24B-926E-40EB-9E1B-5321DC3775E5}" type="slidenum">
              <a:rPr lang="en-US" smtClean="0"/>
              <a:pPr/>
              <a:t>9</a:t>
            </a:fld>
            <a:endParaRPr lang="en-US"/>
          </a:p>
        </p:txBody>
      </p:sp>
    </p:spTree>
    <p:extLst>
      <p:ext uri="{BB962C8B-B14F-4D97-AF65-F5344CB8AC3E}">
        <p14:creationId xmlns:p14="http://schemas.microsoft.com/office/powerpoint/2010/main" val="26793533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BD4B8747-46BE-470D-B940-6BB2215057F5}" type="datetimeFigureOut">
              <a:rPr lang="en-US" smtClean="0"/>
              <a:pPr/>
              <a:t>3/4/2020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B807E2-3800-45A2-ACDA-E2C41F17BEA1}" type="slidenum">
              <a:rPr lang="en-US" smtClean="0"/>
              <a:pPr/>
              <a:t>‹#›</a:t>
            </a:fld>
            <a:endParaRPr lang="en-US"/>
          </a:p>
        </p:txBody>
      </p:sp>
    </p:spTree>
    <p:extLst>
      <p:ext uri="{BB962C8B-B14F-4D97-AF65-F5344CB8AC3E}">
        <p14:creationId xmlns:p14="http://schemas.microsoft.com/office/powerpoint/2010/main" val="34434933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D4B8747-46BE-470D-B940-6BB2215057F5}" type="datetimeFigureOut">
              <a:rPr lang="en-US" smtClean="0"/>
              <a:pPr/>
              <a:t>3/4/2020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B807E2-3800-45A2-ACDA-E2C41F17BEA1}" type="slidenum">
              <a:rPr lang="en-US" smtClean="0"/>
              <a:pPr/>
              <a:t>‹#›</a:t>
            </a:fld>
            <a:endParaRPr lang="en-US"/>
          </a:p>
        </p:txBody>
      </p:sp>
    </p:spTree>
    <p:extLst>
      <p:ext uri="{BB962C8B-B14F-4D97-AF65-F5344CB8AC3E}">
        <p14:creationId xmlns:p14="http://schemas.microsoft.com/office/powerpoint/2010/main" val="10586711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D4B8747-46BE-470D-B940-6BB2215057F5}" type="datetimeFigureOut">
              <a:rPr lang="en-US" smtClean="0"/>
              <a:pPr/>
              <a:t>3/4/2020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B807E2-3800-45A2-ACDA-E2C41F17BEA1}" type="slidenum">
              <a:rPr lang="en-US" smtClean="0"/>
              <a:pPr/>
              <a:t>‹#›</a:t>
            </a:fld>
            <a:endParaRPr lang="en-US"/>
          </a:p>
        </p:txBody>
      </p:sp>
    </p:spTree>
    <p:extLst>
      <p:ext uri="{BB962C8B-B14F-4D97-AF65-F5344CB8AC3E}">
        <p14:creationId xmlns:p14="http://schemas.microsoft.com/office/powerpoint/2010/main" val="42796379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Section Header">
    <p:bg>
      <p:bgPr>
        <a:solidFill>
          <a:schemeClr val="accent2"/>
        </a:solidFill>
        <a:effectLst/>
      </p:bgPr>
    </p:bg>
    <p:spTree>
      <p:nvGrpSpPr>
        <p:cNvPr id="1" name=""/>
        <p:cNvGrpSpPr/>
        <p:nvPr/>
      </p:nvGrpSpPr>
      <p:grpSpPr>
        <a:xfrm>
          <a:off x="0" y="0"/>
          <a:ext cx="0" cy="0"/>
          <a:chOff x="0" y="0"/>
          <a:chExt cx="0" cy="0"/>
        </a:xfrm>
      </p:grpSpPr>
      <p:sp>
        <p:nvSpPr>
          <p:cNvPr id="10" name="Text Placeholder 9"/>
          <p:cNvSpPr>
            <a:spLocks noGrp="1"/>
          </p:cNvSpPr>
          <p:nvPr>
            <p:ph type="body" sz="quarter" idx="14" hasCustomPrompt="1"/>
          </p:nvPr>
        </p:nvSpPr>
        <p:spPr>
          <a:xfrm>
            <a:off x="674703" y="4620890"/>
            <a:ext cx="7783445" cy="1415772"/>
          </a:xfrm>
        </p:spPr>
        <p:txBody>
          <a:bodyPr>
            <a:noAutofit/>
          </a:bodyPr>
          <a:lstStyle>
            <a:lvl1pPr marL="0" indent="0">
              <a:lnSpc>
                <a:spcPct val="95000"/>
              </a:lnSpc>
              <a:spcAft>
                <a:spcPts val="0"/>
              </a:spcAft>
              <a:buFont typeface="Arial" panose="020B0604020202020204" pitchFamily="34" charset="0"/>
              <a:buChar char="​"/>
              <a:defRPr sz="2100" b="0">
                <a:solidFill>
                  <a:schemeClr val="accent1"/>
                </a:solidFill>
                <a:latin typeface="Franklin Gothic Demi Cond" panose="020B0706030402020204" pitchFamily="34" charset="0"/>
              </a:defRPr>
            </a:lvl1pPr>
            <a:lvl2pPr marL="0" indent="0">
              <a:lnSpc>
                <a:spcPct val="95000"/>
              </a:lnSpc>
              <a:spcBef>
                <a:spcPts val="0"/>
              </a:spcBef>
              <a:spcAft>
                <a:spcPts val="200"/>
              </a:spcAft>
              <a:buFont typeface="Arial" panose="020B0604020202020204" pitchFamily="34" charset="0"/>
              <a:buChar char="​"/>
              <a:defRPr sz="1500">
                <a:solidFill>
                  <a:schemeClr val="bg1"/>
                </a:solidFill>
              </a:defRPr>
            </a:lvl2pPr>
            <a:lvl3pPr marL="0" indent="0">
              <a:lnSpc>
                <a:spcPct val="95000"/>
              </a:lnSpc>
              <a:spcBef>
                <a:spcPts val="0"/>
              </a:spcBef>
              <a:spcAft>
                <a:spcPts val="200"/>
              </a:spcAft>
              <a:buFont typeface="Arial" panose="020B0604020202020204" pitchFamily="34" charset="0"/>
              <a:buChar char="​"/>
              <a:defRPr sz="1500">
                <a:solidFill>
                  <a:schemeClr val="bg1"/>
                </a:solidFill>
              </a:defRPr>
            </a:lvl3pPr>
            <a:lvl4pPr marL="0" indent="0">
              <a:lnSpc>
                <a:spcPct val="95000"/>
              </a:lnSpc>
              <a:spcBef>
                <a:spcPts val="0"/>
              </a:spcBef>
              <a:spcAft>
                <a:spcPts val="200"/>
              </a:spcAft>
              <a:buFont typeface="Arial" panose="020B0604020202020204" pitchFamily="34" charset="0"/>
              <a:buChar char="​"/>
              <a:defRPr sz="1500">
                <a:solidFill>
                  <a:schemeClr val="bg1"/>
                </a:solidFill>
              </a:defRPr>
            </a:lvl4pPr>
            <a:lvl5pPr marL="0" indent="0">
              <a:lnSpc>
                <a:spcPct val="95000"/>
              </a:lnSpc>
              <a:spcBef>
                <a:spcPts val="0"/>
              </a:spcBef>
              <a:spcAft>
                <a:spcPts val="200"/>
              </a:spcAft>
              <a:buFont typeface="Arial" panose="020B0604020202020204" pitchFamily="34" charset="0"/>
              <a:buChar char="​"/>
              <a:defRPr sz="15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102632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Custom Layout">
    <p:bg>
      <p:bgRef idx="1001">
        <a:schemeClr val="bg1"/>
      </p:bgRef>
    </p:bg>
    <p:spTree>
      <p:nvGrpSpPr>
        <p:cNvPr id="1" name=""/>
        <p:cNvGrpSpPr/>
        <p:nvPr/>
      </p:nvGrpSpPr>
      <p:grpSpPr>
        <a:xfrm>
          <a:off x="0" y="0"/>
          <a:ext cx="0" cy="0"/>
          <a:chOff x="0" y="0"/>
          <a:chExt cx="0" cy="0"/>
        </a:xfrm>
      </p:grpSpPr>
      <p:sp>
        <p:nvSpPr>
          <p:cNvPr id="3" name="Content Placeholder 13"/>
          <p:cNvSpPr>
            <a:spLocks noGrp="1"/>
          </p:cNvSpPr>
          <p:nvPr>
            <p:ph sz="quarter" idx="15"/>
          </p:nvPr>
        </p:nvSpPr>
        <p:spPr>
          <a:xfrm>
            <a:off x="685800" y="2971800"/>
            <a:ext cx="7772400" cy="2743202"/>
          </a:xfrm>
        </p:spPr>
        <p:txBody>
          <a:bodyPr/>
          <a:lstStyle>
            <a:lvl1pPr>
              <a:defRPr sz="1800">
                <a:solidFill>
                  <a:schemeClr val="accent3"/>
                </a:solidFill>
              </a:defRPr>
            </a:lvl1pPr>
            <a:lvl2pPr>
              <a:defRPr>
                <a:solidFill>
                  <a:schemeClr val="accent3"/>
                </a:solidFill>
              </a:defRPr>
            </a:lvl2pPr>
            <a:lvl3pPr>
              <a:defRPr>
                <a:solidFill>
                  <a:schemeClr val="accent3"/>
                </a:solidFill>
              </a:defRPr>
            </a:lvl3pPr>
            <a:lvl4pPr>
              <a:defRPr>
                <a:solidFill>
                  <a:schemeClr val="accent3"/>
                </a:solidFill>
              </a:defRPr>
            </a:lvl4pPr>
            <a:lvl5pPr>
              <a:defRPr>
                <a:solidFill>
                  <a:schemeClr val="accent3"/>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Box 4"/>
          <p:cNvSpPr txBox="1"/>
          <p:nvPr userDrawn="1"/>
        </p:nvSpPr>
        <p:spPr>
          <a:xfrm>
            <a:off x="8151541" y="6509765"/>
            <a:ext cx="306659" cy="173067"/>
          </a:xfrm>
          <a:prstGeom prst="rect">
            <a:avLst/>
          </a:prstGeom>
          <a:noFill/>
        </p:spPr>
        <p:txBody>
          <a:bodyPr wrap="square" lIns="0" tIns="0" rIns="0" bIns="0" rtlCol="0" anchor="b">
            <a:noAutofit/>
          </a:bodyPr>
          <a:lstStyle/>
          <a:p>
            <a:pPr algn="r"/>
            <a:fld id="{12EB7FDA-3CFA-48E9-9A35-E50E94D3505F}" type="slidenum">
              <a:rPr lang="en-US" sz="1000" smtClean="0">
                <a:solidFill>
                  <a:schemeClr val="accent3"/>
                </a:solidFill>
                <a:latin typeface="+mn-lt"/>
              </a:rPr>
              <a:pPr algn="r"/>
              <a:t>‹#›</a:t>
            </a:fld>
            <a:endParaRPr lang="en-US" sz="1000" dirty="0">
              <a:solidFill>
                <a:schemeClr val="accent3"/>
              </a:solidFill>
              <a:latin typeface="+mn-lt"/>
            </a:endParaRPr>
          </a:p>
        </p:txBody>
      </p:sp>
      <p:sp>
        <p:nvSpPr>
          <p:cNvPr id="6" name="Text Placeholder 10"/>
          <p:cNvSpPr txBox="1">
            <a:spLocks/>
          </p:cNvSpPr>
          <p:nvPr userDrawn="1"/>
        </p:nvSpPr>
        <p:spPr>
          <a:xfrm>
            <a:off x="685800" y="6531410"/>
            <a:ext cx="5029200" cy="168188"/>
          </a:xfrm>
          <a:prstGeom prst="rect">
            <a:avLst/>
          </a:prstGeom>
        </p:spPr>
        <p:txBody>
          <a:bodyPr wrap="square" lIns="0" tIns="0" rIns="0" bIns="0" anchor="b" anchorCtr="0">
            <a:noAutofit/>
          </a:bodyPr>
          <a:lstStyle>
            <a:lvl1pPr marL="0" indent="0" algn="l" defTabSz="914400" rtl="0" eaLnBrk="1" latinLnBrk="0" hangingPunct="1">
              <a:lnSpc>
                <a:spcPct val="120000"/>
              </a:lnSpc>
              <a:spcBef>
                <a:spcPts val="600"/>
              </a:spcBef>
              <a:spcAft>
                <a:spcPts val="1200"/>
              </a:spcAft>
              <a:buFont typeface="Arial" panose="020B0604020202020204" pitchFamily="34" charset="0"/>
              <a:buChar char="​"/>
              <a:defRPr sz="800" b="0" i="0" kern="1200" baseline="0">
                <a:solidFill>
                  <a:schemeClr val="tx2">
                    <a:lumMod val="60000"/>
                    <a:lumOff val="40000"/>
                  </a:schemeClr>
                </a:solidFill>
                <a:latin typeface="+mn-lt"/>
                <a:ea typeface="+mn-ea"/>
                <a:cs typeface="+mn-cs"/>
              </a:defRPr>
            </a:lvl1pPr>
            <a:lvl2pPr marL="0" indent="0" algn="l" defTabSz="914400" rtl="0" eaLnBrk="1" latinLnBrk="0" hangingPunct="1">
              <a:lnSpc>
                <a:spcPct val="100000"/>
              </a:lnSpc>
              <a:spcBef>
                <a:spcPts val="0"/>
              </a:spcBef>
              <a:spcAft>
                <a:spcPts val="600"/>
              </a:spcAft>
              <a:buFont typeface="Arial" panose="020B0604020202020204" pitchFamily="34" charset="0"/>
              <a:buChar char="​"/>
              <a:defRPr sz="1400" kern="1200">
                <a:solidFill>
                  <a:schemeClr val="tx2"/>
                </a:solidFill>
                <a:latin typeface="+mn-lt"/>
                <a:ea typeface="+mn-ea"/>
                <a:cs typeface="+mn-cs"/>
              </a:defRPr>
            </a:lvl2pPr>
            <a:lvl3pPr marL="0" indent="0" algn="l" defTabSz="914400" rtl="0" eaLnBrk="1" latinLnBrk="0" hangingPunct="1">
              <a:lnSpc>
                <a:spcPct val="120000"/>
              </a:lnSpc>
              <a:spcBef>
                <a:spcPts val="600"/>
              </a:spcBef>
              <a:spcAft>
                <a:spcPts val="600"/>
              </a:spcAft>
              <a:buFont typeface="Arial" panose="020B0604020202020204" pitchFamily="34" charset="0"/>
              <a:buChar char="​"/>
              <a:defRPr sz="1100" kern="1200">
                <a:solidFill>
                  <a:schemeClr val="tx2"/>
                </a:solidFill>
                <a:latin typeface="+mn-lt"/>
                <a:ea typeface="+mn-ea"/>
                <a:cs typeface="+mn-cs"/>
              </a:defRPr>
            </a:lvl3pPr>
            <a:lvl4pPr marL="169863" indent="-169863" algn="l" defTabSz="914400" rtl="0" eaLnBrk="1" latinLnBrk="0" hangingPunct="1">
              <a:lnSpc>
                <a:spcPct val="110000"/>
              </a:lnSpc>
              <a:spcBef>
                <a:spcPts val="0"/>
              </a:spcBef>
              <a:spcAft>
                <a:spcPts val="0"/>
              </a:spcAft>
              <a:buFont typeface="Wingdings" panose="05000000000000000000" pitchFamily="2" charset="2"/>
              <a:buChar char="§"/>
              <a:defRPr sz="1100" kern="1200">
                <a:solidFill>
                  <a:schemeClr val="tx2">
                    <a:lumMod val="60000"/>
                    <a:lumOff val="40000"/>
                  </a:schemeClr>
                </a:solidFill>
                <a:latin typeface="+mn-lt"/>
                <a:ea typeface="+mn-ea"/>
                <a:cs typeface="+mn-cs"/>
              </a:defRPr>
            </a:lvl4pPr>
            <a:lvl5pPr marL="346075" indent="-176213" algn="l" defTabSz="914400" rtl="0" eaLnBrk="1" latinLnBrk="0" hangingPunct="1">
              <a:lnSpc>
                <a:spcPct val="110000"/>
              </a:lnSpc>
              <a:spcBef>
                <a:spcPts val="0"/>
              </a:spcBef>
              <a:spcAft>
                <a:spcPts val="600"/>
              </a:spcAft>
              <a:buFont typeface="Wingdings" panose="05000000000000000000" pitchFamily="2" charset="2"/>
              <a:buChar char="§"/>
              <a:defRPr sz="1100" kern="1200">
                <a:solidFill>
                  <a:schemeClr val="tx2">
                    <a:lumMod val="60000"/>
                    <a:lumOff val="40000"/>
                  </a:schemeClr>
                </a:solidFill>
                <a:latin typeface="+mn-lt"/>
                <a:ea typeface="+mn-ea"/>
                <a:cs typeface="+mn-cs"/>
              </a:defRPr>
            </a:lvl5pPr>
            <a:lvl6pPr marL="0" indent="0" algn="l" defTabSz="914400" rtl="0" eaLnBrk="1" latinLnBrk="0" hangingPunct="1">
              <a:lnSpc>
                <a:spcPct val="100000"/>
              </a:lnSpc>
              <a:spcBef>
                <a:spcPts val="600"/>
              </a:spcBef>
              <a:spcAft>
                <a:spcPts val="0"/>
              </a:spcAft>
              <a:buFont typeface="Arial" panose="020B0604020202020204" pitchFamily="34" charset="0"/>
              <a:buChar char="​"/>
              <a:defRPr sz="1100" b="1" kern="1200">
                <a:solidFill>
                  <a:schemeClr val="bg2"/>
                </a:solidFill>
                <a:latin typeface="+mj-lt"/>
                <a:ea typeface="+mn-ea"/>
                <a:cs typeface="+mn-cs"/>
              </a:defRPr>
            </a:lvl6pPr>
            <a:lvl7pPr marL="0" indent="0" algn="l" defTabSz="914400" rtl="0" eaLnBrk="1" latinLnBrk="0" hangingPunct="1">
              <a:lnSpc>
                <a:spcPct val="100000"/>
              </a:lnSpc>
              <a:spcBef>
                <a:spcPts val="600"/>
              </a:spcBef>
              <a:spcAft>
                <a:spcPts val="600"/>
              </a:spcAft>
              <a:buFont typeface="Arial" panose="020B0604020202020204" pitchFamily="34" charset="0"/>
              <a:buChar char="​"/>
              <a:defRPr sz="1100" kern="1200">
                <a:solidFill>
                  <a:schemeClr val="bg2"/>
                </a:solidFill>
                <a:latin typeface="+mj-lt"/>
                <a:ea typeface="+mn-ea"/>
                <a:cs typeface="+mn-cs"/>
              </a:defRPr>
            </a:lvl7pPr>
            <a:lvl8pPr marL="0" indent="0" algn="l" defTabSz="914400" rtl="0" eaLnBrk="1" latinLnBrk="0" hangingPunct="1">
              <a:lnSpc>
                <a:spcPct val="100000"/>
              </a:lnSpc>
              <a:spcBef>
                <a:spcPts val="600"/>
              </a:spcBef>
              <a:spcAft>
                <a:spcPts val="600"/>
              </a:spcAft>
              <a:buFont typeface="Arial" panose="020B0604020202020204" pitchFamily="34" charset="0"/>
              <a:buChar char="​"/>
              <a:defRPr sz="1100" kern="1200">
                <a:solidFill>
                  <a:schemeClr val="accent1"/>
                </a:solidFill>
                <a:latin typeface="+mj-lt"/>
                <a:ea typeface="+mn-ea"/>
                <a:cs typeface="+mn-cs"/>
              </a:defRPr>
            </a:lvl8pPr>
            <a:lvl9pPr marL="0" indent="0" algn="l" defTabSz="914400" rtl="0" eaLnBrk="1" latinLnBrk="0" hangingPunct="1">
              <a:lnSpc>
                <a:spcPct val="100000"/>
              </a:lnSpc>
              <a:spcBef>
                <a:spcPts val="600"/>
              </a:spcBef>
              <a:spcAft>
                <a:spcPts val="600"/>
              </a:spcAft>
              <a:buFont typeface="Arial" panose="020B0604020202020204" pitchFamily="34" charset="0"/>
              <a:buChar char="​"/>
              <a:defRPr sz="1100" kern="1200">
                <a:solidFill>
                  <a:schemeClr val="accent3"/>
                </a:solidFill>
                <a:latin typeface="+mj-lt"/>
                <a:ea typeface="+mn-ea"/>
                <a:cs typeface="+mn-cs"/>
              </a:defRPr>
            </a:lvl9pPr>
          </a:lstStyle>
          <a:p>
            <a:r>
              <a:rPr lang="en-US" sz="1000" dirty="0">
                <a:solidFill>
                  <a:schemeClr val="accent3"/>
                </a:solidFill>
              </a:rPr>
              <a:t>Jeff Larrimore</a:t>
            </a:r>
          </a:p>
        </p:txBody>
      </p:sp>
      <p:cxnSp>
        <p:nvCxnSpPr>
          <p:cNvPr id="7" name="Straight Connector 6"/>
          <p:cNvCxnSpPr/>
          <p:nvPr userDrawn="1"/>
        </p:nvCxnSpPr>
        <p:spPr>
          <a:xfrm flipH="1">
            <a:off x="685800" y="6468704"/>
            <a:ext cx="7772400" cy="0"/>
          </a:xfrm>
          <a:prstGeom prst="line">
            <a:avLst/>
          </a:prstGeom>
          <a:ln w="9525" cmpd="sng">
            <a:solidFill>
              <a:schemeClr val="accent3"/>
            </a:solidFill>
          </a:ln>
          <a:effectLst/>
        </p:spPr>
        <p:style>
          <a:lnRef idx="2">
            <a:schemeClr val="accent1"/>
          </a:lnRef>
          <a:fillRef idx="0">
            <a:schemeClr val="accent1"/>
          </a:fillRef>
          <a:effectRef idx="1">
            <a:schemeClr val="accent1"/>
          </a:effectRef>
          <a:fontRef idx="minor">
            <a:schemeClr val="tx1"/>
          </a:fontRef>
        </p:style>
      </p:cxnSp>
      <p:sp>
        <p:nvSpPr>
          <p:cNvPr id="8" name="Title Placeholder 1"/>
          <p:cNvSpPr>
            <a:spLocks noGrp="1"/>
          </p:cNvSpPr>
          <p:nvPr>
            <p:ph type="title" hasCustomPrompt="1"/>
          </p:nvPr>
        </p:nvSpPr>
        <p:spPr>
          <a:xfrm>
            <a:off x="685800" y="1528584"/>
            <a:ext cx="7772400" cy="914402"/>
          </a:xfrm>
          <a:prstGeom prst="rect">
            <a:avLst/>
          </a:prstGeom>
        </p:spPr>
        <p:txBody>
          <a:bodyPr vert="horz" lIns="0" tIns="0" rIns="0" bIns="0" rtlCol="0" anchor="t">
            <a:noAutofit/>
          </a:bodyPr>
          <a:lstStyle>
            <a:lvl1pPr>
              <a:defRPr baseline="0"/>
            </a:lvl1pPr>
          </a:lstStyle>
          <a:p>
            <a:r>
              <a:rPr lang="en-US" dirty="0"/>
              <a:t>Click to edit master title style</a:t>
            </a:r>
          </a:p>
        </p:txBody>
      </p:sp>
      <p:sp>
        <p:nvSpPr>
          <p:cNvPr id="12" name="Content Placeholder 11"/>
          <p:cNvSpPr>
            <a:spLocks noGrp="1"/>
          </p:cNvSpPr>
          <p:nvPr>
            <p:ph sz="quarter" idx="16" hasCustomPrompt="1"/>
          </p:nvPr>
        </p:nvSpPr>
        <p:spPr>
          <a:xfrm>
            <a:off x="685800" y="6227962"/>
            <a:ext cx="7772400" cy="165100"/>
          </a:xfrm>
        </p:spPr>
        <p:txBody>
          <a:bodyPr/>
          <a:lstStyle>
            <a:lvl1pPr algn="r">
              <a:defRPr sz="1000">
                <a:solidFill>
                  <a:schemeClr val="accent3"/>
                </a:solidFill>
              </a:defRPr>
            </a:lvl1pPr>
          </a:lstStyle>
          <a:p>
            <a:pPr lvl="0"/>
            <a:r>
              <a:rPr lang="en-US" dirty="0"/>
              <a:t>Click to edit notes</a:t>
            </a:r>
          </a:p>
        </p:txBody>
      </p:sp>
    </p:spTree>
    <p:extLst>
      <p:ext uri="{BB962C8B-B14F-4D97-AF65-F5344CB8AC3E}">
        <p14:creationId xmlns:p14="http://schemas.microsoft.com/office/powerpoint/2010/main" val="489798950"/>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Picture Placeholder 4"/>
          <p:cNvSpPr>
            <a:spLocks noGrp="1"/>
          </p:cNvSpPr>
          <p:nvPr>
            <p:ph type="pic" sz="quarter" idx="10"/>
          </p:nvPr>
        </p:nvSpPr>
        <p:spPr>
          <a:xfrm>
            <a:off x="-25400" y="0"/>
            <a:ext cx="9169400" cy="4343400"/>
          </a:xfrm>
        </p:spPr>
        <p:txBody>
          <a:bodyPr anchor="ctr" anchorCtr="0"/>
          <a:lstStyle>
            <a:lvl1pPr algn="ctr">
              <a:defRPr/>
            </a:lvl1pPr>
          </a:lstStyle>
          <a:p>
            <a:endParaRPr lang="en-US"/>
          </a:p>
        </p:txBody>
      </p:sp>
      <p:sp>
        <p:nvSpPr>
          <p:cNvPr id="8" name="Title 2"/>
          <p:cNvSpPr>
            <a:spLocks noGrp="1"/>
          </p:cNvSpPr>
          <p:nvPr>
            <p:ph type="title"/>
          </p:nvPr>
        </p:nvSpPr>
        <p:spPr>
          <a:xfrm>
            <a:off x="-12700" y="0"/>
            <a:ext cx="9144000" cy="1117600"/>
          </a:xfrm>
          <a:gradFill flip="none" rotWithShape="1">
            <a:gsLst>
              <a:gs pos="0">
                <a:schemeClr val="tx1">
                  <a:alpha val="60000"/>
                </a:schemeClr>
              </a:gs>
              <a:gs pos="100000">
                <a:srgbClr val="FFFFFF">
                  <a:alpha val="0"/>
                </a:srgbClr>
              </a:gs>
            </a:gsLst>
            <a:lin ang="5400000" scaled="0"/>
            <a:tileRect/>
          </a:gradFill>
        </p:spPr>
        <p:txBody>
          <a:bodyPr tIns="548640"/>
          <a:lstStyle>
            <a:lvl1pPr algn="ctr">
              <a:defRPr>
                <a:solidFill>
                  <a:schemeClr val="bg1"/>
                </a:solidFill>
                <a:effectLst>
                  <a:outerShdw blurRad="127000" dist="38100" dir="2700000" algn="tl" rotWithShape="0">
                    <a:srgbClr val="000000">
                      <a:alpha val="43000"/>
                    </a:srgbClr>
                  </a:outerShdw>
                </a:effectLst>
              </a:defRPr>
            </a:lvl1pPr>
          </a:lstStyle>
          <a:p>
            <a:r>
              <a:rPr lang="en-US" dirty="0"/>
              <a:t>Click to edit Master title style</a:t>
            </a:r>
          </a:p>
        </p:txBody>
      </p:sp>
      <p:cxnSp>
        <p:nvCxnSpPr>
          <p:cNvPr id="17" name="Straight Connector 16"/>
          <p:cNvCxnSpPr/>
          <p:nvPr userDrawn="1"/>
        </p:nvCxnSpPr>
        <p:spPr>
          <a:xfrm flipH="1">
            <a:off x="685800" y="6468704"/>
            <a:ext cx="7772400" cy="0"/>
          </a:xfrm>
          <a:prstGeom prst="line">
            <a:avLst/>
          </a:prstGeom>
          <a:ln w="9525" cmpd="sng">
            <a:solidFill>
              <a:schemeClr val="accent3"/>
            </a:solidFill>
          </a:ln>
          <a:effectLst/>
        </p:spPr>
        <p:style>
          <a:lnRef idx="2">
            <a:schemeClr val="accent1"/>
          </a:lnRef>
          <a:fillRef idx="0">
            <a:schemeClr val="accent1"/>
          </a:fillRef>
          <a:effectRef idx="1">
            <a:schemeClr val="accent1"/>
          </a:effectRef>
          <a:fontRef idx="minor">
            <a:schemeClr val="tx1"/>
          </a:fontRef>
        </p:style>
      </p:cxnSp>
      <p:sp>
        <p:nvSpPr>
          <p:cNvPr id="9" name="TextBox 8"/>
          <p:cNvSpPr txBox="1"/>
          <p:nvPr userDrawn="1"/>
        </p:nvSpPr>
        <p:spPr>
          <a:xfrm>
            <a:off x="8151541" y="6509765"/>
            <a:ext cx="306659" cy="173067"/>
          </a:xfrm>
          <a:prstGeom prst="rect">
            <a:avLst/>
          </a:prstGeom>
          <a:noFill/>
        </p:spPr>
        <p:txBody>
          <a:bodyPr wrap="square" lIns="0" tIns="0" rIns="0" bIns="0" rtlCol="0" anchor="b">
            <a:noAutofit/>
          </a:bodyPr>
          <a:lstStyle/>
          <a:p>
            <a:pPr algn="r"/>
            <a:fld id="{12EB7FDA-3CFA-48E9-9A35-E50E94D3505F}" type="slidenum">
              <a:rPr lang="en-US" sz="1000" smtClean="0">
                <a:solidFill>
                  <a:schemeClr val="accent3"/>
                </a:solidFill>
                <a:latin typeface="+mn-lt"/>
              </a:rPr>
              <a:pPr algn="r"/>
              <a:t>‹#›</a:t>
            </a:fld>
            <a:endParaRPr lang="en-US" sz="1000" dirty="0">
              <a:solidFill>
                <a:schemeClr val="accent3"/>
              </a:solidFill>
              <a:latin typeface="+mn-lt"/>
            </a:endParaRPr>
          </a:p>
        </p:txBody>
      </p:sp>
      <p:sp>
        <p:nvSpPr>
          <p:cNvPr id="10" name="Text Placeholder 10"/>
          <p:cNvSpPr txBox="1">
            <a:spLocks/>
          </p:cNvSpPr>
          <p:nvPr userDrawn="1"/>
        </p:nvSpPr>
        <p:spPr>
          <a:xfrm>
            <a:off x="685800" y="6531410"/>
            <a:ext cx="5029200" cy="168188"/>
          </a:xfrm>
          <a:prstGeom prst="rect">
            <a:avLst/>
          </a:prstGeom>
        </p:spPr>
        <p:txBody>
          <a:bodyPr wrap="square" lIns="0" tIns="0" rIns="0" bIns="0" anchor="b" anchorCtr="0">
            <a:noAutofit/>
          </a:bodyPr>
          <a:lstStyle>
            <a:lvl1pPr marL="0" indent="0" algn="l" defTabSz="914400" rtl="0" eaLnBrk="1" latinLnBrk="0" hangingPunct="1">
              <a:lnSpc>
                <a:spcPct val="120000"/>
              </a:lnSpc>
              <a:spcBef>
                <a:spcPts val="600"/>
              </a:spcBef>
              <a:spcAft>
                <a:spcPts val="1200"/>
              </a:spcAft>
              <a:buFont typeface="Arial" panose="020B0604020202020204" pitchFamily="34" charset="0"/>
              <a:buChar char="​"/>
              <a:defRPr sz="800" b="0" i="0" kern="1200" baseline="0">
                <a:solidFill>
                  <a:schemeClr val="tx2">
                    <a:lumMod val="60000"/>
                    <a:lumOff val="40000"/>
                  </a:schemeClr>
                </a:solidFill>
                <a:latin typeface="+mn-lt"/>
                <a:ea typeface="+mn-ea"/>
                <a:cs typeface="+mn-cs"/>
              </a:defRPr>
            </a:lvl1pPr>
            <a:lvl2pPr marL="0" indent="0" algn="l" defTabSz="914400" rtl="0" eaLnBrk="1" latinLnBrk="0" hangingPunct="1">
              <a:lnSpc>
                <a:spcPct val="100000"/>
              </a:lnSpc>
              <a:spcBef>
                <a:spcPts val="0"/>
              </a:spcBef>
              <a:spcAft>
                <a:spcPts val="600"/>
              </a:spcAft>
              <a:buFont typeface="Arial" panose="020B0604020202020204" pitchFamily="34" charset="0"/>
              <a:buChar char="​"/>
              <a:defRPr sz="1400" kern="1200">
                <a:solidFill>
                  <a:schemeClr val="tx2"/>
                </a:solidFill>
                <a:latin typeface="+mn-lt"/>
                <a:ea typeface="+mn-ea"/>
                <a:cs typeface="+mn-cs"/>
              </a:defRPr>
            </a:lvl2pPr>
            <a:lvl3pPr marL="0" indent="0" algn="l" defTabSz="914400" rtl="0" eaLnBrk="1" latinLnBrk="0" hangingPunct="1">
              <a:lnSpc>
                <a:spcPct val="120000"/>
              </a:lnSpc>
              <a:spcBef>
                <a:spcPts val="600"/>
              </a:spcBef>
              <a:spcAft>
                <a:spcPts val="600"/>
              </a:spcAft>
              <a:buFont typeface="Arial" panose="020B0604020202020204" pitchFamily="34" charset="0"/>
              <a:buChar char="​"/>
              <a:defRPr sz="1100" kern="1200">
                <a:solidFill>
                  <a:schemeClr val="tx2"/>
                </a:solidFill>
                <a:latin typeface="+mn-lt"/>
                <a:ea typeface="+mn-ea"/>
                <a:cs typeface="+mn-cs"/>
              </a:defRPr>
            </a:lvl3pPr>
            <a:lvl4pPr marL="169863" indent="-169863" algn="l" defTabSz="914400" rtl="0" eaLnBrk="1" latinLnBrk="0" hangingPunct="1">
              <a:lnSpc>
                <a:spcPct val="110000"/>
              </a:lnSpc>
              <a:spcBef>
                <a:spcPts val="0"/>
              </a:spcBef>
              <a:spcAft>
                <a:spcPts val="0"/>
              </a:spcAft>
              <a:buFont typeface="Wingdings" panose="05000000000000000000" pitchFamily="2" charset="2"/>
              <a:buChar char="§"/>
              <a:defRPr sz="1100" kern="1200">
                <a:solidFill>
                  <a:schemeClr val="tx2">
                    <a:lumMod val="60000"/>
                    <a:lumOff val="40000"/>
                  </a:schemeClr>
                </a:solidFill>
                <a:latin typeface="+mn-lt"/>
                <a:ea typeface="+mn-ea"/>
                <a:cs typeface="+mn-cs"/>
              </a:defRPr>
            </a:lvl4pPr>
            <a:lvl5pPr marL="346075" indent="-176213" algn="l" defTabSz="914400" rtl="0" eaLnBrk="1" latinLnBrk="0" hangingPunct="1">
              <a:lnSpc>
                <a:spcPct val="110000"/>
              </a:lnSpc>
              <a:spcBef>
                <a:spcPts val="0"/>
              </a:spcBef>
              <a:spcAft>
                <a:spcPts val="600"/>
              </a:spcAft>
              <a:buFont typeface="Wingdings" panose="05000000000000000000" pitchFamily="2" charset="2"/>
              <a:buChar char="§"/>
              <a:defRPr sz="1100" kern="1200">
                <a:solidFill>
                  <a:schemeClr val="tx2">
                    <a:lumMod val="60000"/>
                    <a:lumOff val="40000"/>
                  </a:schemeClr>
                </a:solidFill>
                <a:latin typeface="+mn-lt"/>
                <a:ea typeface="+mn-ea"/>
                <a:cs typeface="+mn-cs"/>
              </a:defRPr>
            </a:lvl5pPr>
            <a:lvl6pPr marL="0" indent="0" algn="l" defTabSz="914400" rtl="0" eaLnBrk="1" latinLnBrk="0" hangingPunct="1">
              <a:lnSpc>
                <a:spcPct val="100000"/>
              </a:lnSpc>
              <a:spcBef>
                <a:spcPts val="600"/>
              </a:spcBef>
              <a:spcAft>
                <a:spcPts val="0"/>
              </a:spcAft>
              <a:buFont typeface="Arial" panose="020B0604020202020204" pitchFamily="34" charset="0"/>
              <a:buChar char="​"/>
              <a:defRPr sz="1100" b="1" kern="1200">
                <a:solidFill>
                  <a:schemeClr val="bg2"/>
                </a:solidFill>
                <a:latin typeface="+mj-lt"/>
                <a:ea typeface="+mn-ea"/>
                <a:cs typeface="+mn-cs"/>
              </a:defRPr>
            </a:lvl6pPr>
            <a:lvl7pPr marL="0" indent="0" algn="l" defTabSz="914400" rtl="0" eaLnBrk="1" latinLnBrk="0" hangingPunct="1">
              <a:lnSpc>
                <a:spcPct val="100000"/>
              </a:lnSpc>
              <a:spcBef>
                <a:spcPts val="600"/>
              </a:spcBef>
              <a:spcAft>
                <a:spcPts val="600"/>
              </a:spcAft>
              <a:buFont typeface="Arial" panose="020B0604020202020204" pitchFamily="34" charset="0"/>
              <a:buChar char="​"/>
              <a:defRPr sz="1100" kern="1200">
                <a:solidFill>
                  <a:schemeClr val="bg2"/>
                </a:solidFill>
                <a:latin typeface="+mj-lt"/>
                <a:ea typeface="+mn-ea"/>
                <a:cs typeface="+mn-cs"/>
              </a:defRPr>
            </a:lvl7pPr>
            <a:lvl8pPr marL="0" indent="0" algn="l" defTabSz="914400" rtl="0" eaLnBrk="1" latinLnBrk="0" hangingPunct="1">
              <a:lnSpc>
                <a:spcPct val="100000"/>
              </a:lnSpc>
              <a:spcBef>
                <a:spcPts val="600"/>
              </a:spcBef>
              <a:spcAft>
                <a:spcPts val="600"/>
              </a:spcAft>
              <a:buFont typeface="Arial" panose="020B0604020202020204" pitchFamily="34" charset="0"/>
              <a:buChar char="​"/>
              <a:defRPr sz="1100" kern="1200">
                <a:solidFill>
                  <a:schemeClr val="accent1"/>
                </a:solidFill>
                <a:latin typeface="+mj-lt"/>
                <a:ea typeface="+mn-ea"/>
                <a:cs typeface="+mn-cs"/>
              </a:defRPr>
            </a:lvl8pPr>
            <a:lvl9pPr marL="0" indent="0" algn="l" defTabSz="914400" rtl="0" eaLnBrk="1" latinLnBrk="0" hangingPunct="1">
              <a:lnSpc>
                <a:spcPct val="100000"/>
              </a:lnSpc>
              <a:spcBef>
                <a:spcPts val="600"/>
              </a:spcBef>
              <a:spcAft>
                <a:spcPts val="600"/>
              </a:spcAft>
              <a:buFont typeface="Arial" panose="020B0604020202020204" pitchFamily="34" charset="0"/>
              <a:buChar char="​"/>
              <a:defRPr sz="1100" kern="1200">
                <a:solidFill>
                  <a:schemeClr val="accent3"/>
                </a:solidFill>
                <a:latin typeface="+mj-lt"/>
                <a:ea typeface="+mn-ea"/>
                <a:cs typeface="+mn-cs"/>
              </a:defRPr>
            </a:lvl9pPr>
          </a:lstStyle>
          <a:p>
            <a:r>
              <a:rPr lang="en-US" sz="1000" dirty="0">
                <a:solidFill>
                  <a:schemeClr val="accent3"/>
                </a:solidFill>
              </a:rPr>
              <a:t>Jeff Larrimore</a:t>
            </a:r>
          </a:p>
        </p:txBody>
      </p:sp>
    </p:spTree>
    <p:extLst>
      <p:ext uri="{BB962C8B-B14F-4D97-AF65-F5344CB8AC3E}">
        <p14:creationId xmlns:p14="http://schemas.microsoft.com/office/powerpoint/2010/main" val="23783109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c 1">
    <p:spTree>
      <p:nvGrpSpPr>
        <p:cNvPr id="1" name=""/>
        <p:cNvGrpSpPr/>
        <p:nvPr/>
      </p:nvGrpSpPr>
      <p:grpSpPr>
        <a:xfrm>
          <a:off x="0" y="0"/>
          <a:ext cx="0" cy="0"/>
          <a:chOff x="0" y="0"/>
          <a:chExt cx="0" cy="0"/>
        </a:xfrm>
      </p:grpSpPr>
      <p:sp>
        <p:nvSpPr>
          <p:cNvPr id="15" name="Content Placeholder 13"/>
          <p:cNvSpPr>
            <a:spLocks noGrp="1"/>
          </p:cNvSpPr>
          <p:nvPr>
            <p:ph sz="quarter" idx="15"/>
          </p:nvPr>
        </p:nvSpPr>
        <p:spPr>
          <a:xfrm>
            <a:off x="685800" y="2971800"/>
            <a:ext cx="3657600" cy="2743202"/>
          </a:xfrm>
        </p:spPr>
        <p:txBody>
          <a:bodyPr/>
          <a:lstStyle>
            <a:lvl1pPr>
              <a:defRPr sz="1800">
                <a:solidFill>
                  <a:schemeClr val="accent3"/>
                </a:solidFill>
              </a:defRPr>
            </a:lvl1pPr>
            <a:lvl2pPr>
              <a:defRPr>
                <a:solidFill>
                  <a:schemeClr val="accent3"/>
                </a:solidFill>
              </a:defRPr>
            </a:lvl2pPr>
            <a:lvl3pPr>
              <a:defRPr>
                <a:solidFill>
                  <a:schemeClr val="accent3"/>
                </a:solidFill>
              </a:defRPr>
            </a:lvl3pPr>
            <a:lvl4pPr>
              <a:defRPr>
                <a:solidFill>
                  <a:schemeClr val="accent3"/>
                </a:solidFill>
              </a:defRPr>
            </a:lvl4pPr>
            <a:lvl5pPr>
              <a:defRPr>
                <a:solidFill>
                  <a:schemeClr val="accent3"/>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5" name="Content Placeholder 13"/>
          <p:cNvSpPr>
            <a:spLocks noGrp="1"/>
          </p:cNvSpPr>
          <p:nvPr>
            <p:ph sz="quarter" idx="16"/>
          </p:nvPr>
        </p:nvSpPr>
        <p:spPr>
          <a:xfrm>
            <a:off x="4800600" y="2971800"/>
            <a:ext cx="3657600" cy="2743202"/>
          </a:xfrm>
        </p:spPr>
        <p:txBody>
          <a:bodyPr/>
          <a:lstStyle>
            <a:lvl1pPr>
              <a:defRPr sz="1800">
                <a:solidFill>
                  <a:schemeClr val="accent3"/>
                </a:solidFill>
              </a:defRPr>
            </a:lvl1pPr>
            <a:lvl2pPr>
              <a:defRPr>
                <a:solidFill>
                  <a:schemeClr val="accent3"/>
                </a:solidFill>
              </a:defRPr>
            </a:lvl2pPr>
            <a:lvl3pPr>
              <a:defRPr>
                <a:solidFill>
                  <a:schemeClr val="accent3"/>
                </a:solidFill>
              </a:defRPr>
            </a:lvl3pPr>
            <a:lvl4pPr>
              <a:defRPr>
                <a:solidFill>
                  <a:schemeClr val="accent3"/>
                </a:solidFill>
              </a:defRPr>
            </a:lvl4pPr>
            <a:lvl5pPr>
              <a:defRPr>
                <a:solidFill>
                  <a:schemeClr val="accent3"/>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1" name="Straight Connector 10"/>
          <p:cNvCxnSpPr/>
          <p:nvPr userDrawn="1"/>
        </p:nvCxnSpPr>
        <p:spPr>
          <a:xfrm flipH="1">
            <a:off x="685800" y="6468704"/>
            <a:ext cx="7772400" cy="0"/>
          </a:xfrm>
          <a:prstGeom prst="line">
            <a:avLst/>
          </a:prstGeom>
          <a:ln w="9525" cmpd="sng">
            <a:solidFill>
              <a:schemeClr val="accent3"/>
            </a:solidFill>
          </a:ln>
          <a:effectLst/>
        </p:spPr>
        <p:style>
          <a:lnRef idx="2">
            <a:schemeClr val="accent1"/>
          </a:lnRef>
          <a:fillRef idx="0">
            <a:schemeClr val="accent1"/>
          </a:fillRef>
          <a:effectRef idx="1">
            <a:schemeClr val="accent1"/>
          </a:effectRef>
          <a:fontRef idx="minor">
            <a:schemeClr val="tx1"/>
          </a:fontRef>
        </p:style>
      </p:cxnSp>
      <p:sp>
        <p:nvSpPr>
          <p:cNvPr id="12" name="Title Placeholder 1"/>
          <p:cNvSpPr>
            <a:spLocks noGrp="1"/>
          </p:cNvSpPr>
          <p:nvPr>
            <p:ph type="title" hasCustomPrompt="1"/>
          </p:nvPr>
        </p:nvSpPr>
        <p:spPr>
          <a:xfrm>
            <a:off x="685800" y="1528584"/>
            <a:ext cx="7772400" cy="914402"/>
          </a:xfrm>
          <a:prstGeom prst="rect">
            <a:avLst/>
          </a:prstGeom>
        </p:spPr>
        <p:txBody>
          <a:bodyPr vert="horz" lIns="0" tIns="0" rIns="0" bIns="0" rtlCol="0" anchor="t">
            <a:noAutofit/>
          </a:bodyPr>
          <a:lstStyle>
            <a:lvl1pPr>
              <a:defRPr baseline="0"/>
            </a:lvl1pPr>
          </a:lstStyle>
          <a:p>
            <a:r>
              <a:rPr lang="en-US" dirty="0"/>
              <a:t>Click to edit master title style</a:t>
            </a:r>
          </a:p>
        </p:txBody>
      </p:sp>
      <p:sp>
        <p:nvSpPr>
          <p:cNvPr id="8" name="Content Placeholder 11"/>
          <p:cNvSpPr>
            <a:spLocks noGrp="1"/>
          </p:cNvSpPr>
          <p:nvPr>
            <p:ph sz="quarter" idx="17" hasCustomPrompt="1"/>
          </p:nvPr>
        </p:nvSpPr>
        <p:spPr>
          <a:xfrm>
            <a:off x="685800" y="6227962"/>
            <a:ext cx="7772400" cy="165100"/>
          </a:xfrm>
        </p:spPr>
        <p:txBody>
          <a:bodyPr/>
          <a:lstStyle>
            <a:lvl1pPr algn="r">
              <a:defRPr sz="1000">
                <a:solidFill>
                  <a:schemeClr val="accent3"/>
                </a:solidFill>
              </a:defRPr>
            </a:lvl1pPr>
          </a:lstStyle>
          <a:p>
            <a:pPr lvl="0"/>
            <a:r>
              <a:rPr lang="en-US" dirty="0"/>
              <a:t>Click to edit notes</a:t>
            </a:r>
          </a:p>
        </p:txBody>
      </p:sp>
      <p:sp>
        <p:nvSpPr>
          <p:cNvPr id="14" name="TextBox 13"/>
          <p:cNvSpPr txBox="1"/>
          <p:nvPr userDrawn="1"/>
        </p:nvSpPr>
        <p:spPr>
          <a:xfrm>
            <a:off x="8151541" y="6509765"/>
            <a:ext cx="306659" cy="173067"/>
          </a:xfrm>
          <a:prstGeom prst="rect">
            <a:avLst/>
          </a:prstGeom>
          <a:noFill/>
        </p:spPr>
        <p:txBody>
          <a:bodyPr wrap="square" lIns="0" tIns="0" rIns="0" bIns="0" rtlCol="0" anchor="b">
            <a:noAutofit/>
          </a:bodyPr>
          <a:lstStyle/>
          <a:p>
            <a:pPr algn="r"/>
            <a:fld id="{12EB7FDA-3CFA-48E9-9A35-E50E94D3505F}" type="slidenum">
              <a:rPr lang="en-US" sz="1000" smtClean="0">
                <a:solidFill>
                  <a:schemeClr val="accent3"/>
                </a:solidFill>
                <a:latin typeface="+mn-lt"/>
              </a:rPr>
              <a:pPr algn="r"/>
              <a:t>‹#›</a:t>
            </a:fld>
            <a:endParaRPr lang="en-US" sz="1000" dirty="0">
              <a:solidFill>
                <a:schemeClr val="accent3"/>
              </a:solidFill>
              <a:latin typeface="+mn-lt"/>
            </a:endParaRPr>
          </a:p>
        </p:txBody>
      </p:sp>
      <p:sp>
        <p:nvSpPr>
          <p:cNvPr id="16" name="Text Placeholder 10"/>
          <p:cNvSpPr txBox="1">
            <a:spLocks/>
          </p:cNvSpPr>
          <p:nvPr userDrawn="1"/>
        </p:nvSpPr>
        <p:spPr>
          <a:xfrm>
            <a:off x="685800" y="6531410"/>
            <a:ext cx="5029200" cy="168188"/>
          </a:xfrm>
          <a:prstGeom prst="rect">
            <a:avLst/>
          </a:prstGeom>
        </p:spPr>
        <p:txBody>
          <a:bodyPr wrap="square" lIns="0" tIns="0" rIns="0" bIns="0" anchor="b" anchorCtr="0">
            <a:noAutofit/>
          </a:bodyPr>
          <a:lstStyle>
            <a:lvl1pPr marL="0" indent="0" algn="l" defTabSz="914400" rtl="0" eaLnBrk="1" latinLnBrk="0" hangingPunct="1">
              <a:lnSpc>
                <a:spcPct val="120000"/>
              </a:lnSpc>
              <a:spcBef>
                <a:spcPts val="600"/>
              </a:spcBef>
              <a:spcAft>
                <a:spcPts val="1200"/>
              </a:spcAft>
              <a:buFont typeface="Arial" panose="020B0604020202020204" pitchFamily="34" charset="0"/>
              <a:buChar char="​"/>
              <a:defRPr sz="800" b="0" i="0" kern="1200" baseline="0">
                <a:solidFill>
                  <a:schemeClr val="tx2">
                    <a:lumMod val="60000"/>
                    <a:lumOff val="40000"/>
                  </a:schemeClr>
                </a:solidFill>
                <a:latin typeface="+mn-lt"/>
                <a:ea typeface="+mn-ea"/>
                <a:cs typeface="+mn-cs"/>
              </a:defRPr>
            </a:lvl1pPr>
            <a:lvl2pPr marL="0" indent="0" algn="l" defTabSz="914400" rtl="0" eaLnBrk="1" latinLnBrk="0" hangingPunct="1">
              <a:lnSpc>
                <a:spcPct val="100000"/>
              </a:lnSpc>
              <a:spcBef>
                <a:spcPts val="0"/>
              </a:spcBef>
              <a:spcAft>
                <a:spcPts val="600"/>
              </a:spcAft>
              <a:buFont typeface="Arial" panose="020B0604020202020204" pitchFamily="34" charset="0"/>
              <a:buChar char="​"/>
              <a:defRPr sz="1400" kern="1200">
                <a:solidFill>
                  <a:schemeClr val="tx2"/>
                </a:solidFill>
                <a:latin typeface="+mn-lt"/>
                <a:ea typeface="+mn-ea"/>
                <a:cs typeface="+mn-cs"/>
              </a:defRPr>
            </a:lvl2pPr>
            <a:lvl3pPr marL="0" indent="0" algn="l" defTabSz="914400" rtl="0" eaLnBrk="1" latinLnBrk="0" hangingPunct="1">
              <a:lnSpc>
                <a:spcPct val="120000"/>
              </a:lnSpc>
              <a:spcBef>
                <a:spcPts val="600"/>
              </a:spcBef>
              <a:spcAft>
                <a:spcPts val="600"/>
              </a:spcAft>
              <a:buFont typeface="Arial" panose="020B0604020202020204" pitchFamily="34" charset="0"/>
              <a:buChar char="​"/>
              <a:defRPr sz="1100" kern="1200">
                <a:solidFill>
                  <a:schemeClr val="tx2"/>
                </a:solidFill>
                <a:latin typeface="+mn-lt"/>
                <a:ea typeface="+mn-ea"/>
                <a:cs typeface="+mn-cs"/>
              </a:defRPr>
            </a:lvl3pPr>
            <a:lvl4pPr marL="169863" indent="-169863" algn="l" defTabSz="914400" rtl="0" eaLnBrk="1" latinLnBrk="0" hangingPunct="1">
              <a:lnSpc>
                <a:spcPct val="110000"/>
              </a:lnSpc>
              <a:spcBef>
                <a:spcPts val="0"/>
              </a:spcBef>
              <a:spcAft>
                <a:spcPts val="0"/>
              </a:spcAft>
              <a:buFont typeface="Wingdings" panose="05000000000000000000" pitchFamily="2" charset="2"/>
              <a:buChar char="§"/>
              <a:defRPr sz="1100" kern="1200">
                <a:solidFill>
                  <a:schemeClr val="tx2">
                    <a:lumMod val="60000"/>
                    <a:lumOff val="40000"/>
                  </a:schemeClr>
                </a:solidFill>
                <a:latin typeface="+mn-lt"/>
                <a:ea typeface="+mn-ea"/>
                <a:cs typeface="+mn-cs"/>
              </a:defRPr>
            </a:lvl4pPr>
            <a:lvl5pPr marL="346075" indent="-176213" algn="l" defTabSz="914400" rtl="0" eaLnBrk="1" latinLnBrk="0" hangingPunct="1">
              <a:lnSpc>
                <a:spcPct val="110000"/>
              </a:lnSpc>
              <a:spcBef>
                <a:spcPts val="0"/>
              </a:spcBef>
              <a:spcAft>
                <a:spcPts val="600"/>
              </a:spcAft>
              <a:buFont typeface="Wingdings" panose="05000000000000000000" pitchFamily="2" charset="2"/>
              <a:buChar char="§"/>
              <a:defRPr sz="1100" kern="1200">
                <a:solidFill>
                  <a:schemeClr val="tx2">
                    <a:lumMod val="60000"/>
                    <a:lumOff val="40000"/>
                  </a:schemeClr>
                </a:solidFill>
                <a:latin typeface="+mn-lt"/>
                <a:ea typeface="+mn-ea"/>
                <a:cs typeface="+mn-cs"/>
              </a:defRPr>
            </a:lvl5pPr>
            <a:lvl6pPr marL="0" indent="0" algn="l" defTabSz="914400" rtl="0" eaLnBrk="1" latinLnBrk="0" hangingPunct="1">
              <a:lnSpc>
                <a:spcPct val="100000"/>
              </a:lnSpc>
              <a:spcBef>
                <a:spcPts val="600"/>
              </a:spcBef>
              <a:spcAft>
                <a:spcPts val="0"/>
              </a:spcAft>
              <a:buFont typeface="Arial" panose="020B0604020202020204" pitchFamily="34" charset="0"/>
              <a:buChar char="​"/>
              <a:defRPr sz="1100" b="1" kern="1200">
                <a:solidFill>
                  <a:schemeClr val="bg2"/>
                </a:solidFill>
                <a:latin typeface="+mj-lt"/>
                <a:ea typeface="+mn-ea"/>
                <a:cs typeface="+mn-cs"/>
              </a:defRPr>
            </a:lvl6pPr>
            <a:lvl7pPr marL="0" indent="0" algn="l" defTabSz="914400" rtl="0" eaLnBrk="1" latinLnBrk="0" hangingPunct="1">
              <a:lnSpc>
                <a:spcPct val="100000"/>
              </a:lnSpc>
              <a:spcBef>
                <a:spcPts val="600"/>
              </a:spcBef>
              <a:spcAft>
                <a:spcPts val="600"/>
              </a:spcAft>
              <a:buFont typeface="Arial" panose="020B0604020202020204" pitchFamily="34" charset="0"/>
              <a:buChar char="​"/>
              <a:defRPr sz="1100" kern="1200">
                <a:solidFill>
                  <a:schemeClr val="bg2"/>
                </a:solidFill>
                <a:latin typeface="+mj-lt"/>
                <a:ea typeface="+mn-ea"/>
                <a:cs typeface="+mn-cs"/>
              </a:defRPr>
            </a:lvl7pPr>
            <a:lvl8pPr marL="0" indent="0" algn="l" defTabSz="914400" rtl="0" eaLnBrk="1" latinLnBrk="0" hangingPunct="1">
              <a:lnSpc>
                <a:spcPct val="100000"/>
              </a:lnSpc>
              <a:spcBef>
                <a:spcPts val="600"/>
              </a:spcBef>
              <a:spcAft>
                <a:spcPts val="600"/>
              </a:spcAft>
              <a:buFont typeface="Arial" panose="020B0604020202020204" pitchFamily="34" charset="0"/>
              <a:buChar char="​"/>
              <a:defRPr sz="1100" kern="1200">
                <a:solidFill>
                  <a:schemeClr val="accent1"/>
                </a:solidFill>
                <a:latin typeface="+mj-lt"/>
                <a:ea typeface="+mn-ea"/>
                <a:cs typeface="+mn-cs"/>
              </a:defRPr>
            </a:lvl8pPr>
            <a:lvl9pPr marL="0" indent="0" algn="l" defTabSz="914400" rtl="0" eaLnBrk="1" latinLnBrk="0" hangingPunct="1">
              <a:lnSpc>
                <a:spcPct val="100000"/>
              </a:lnSpc>
              <a:spcBef>
                <a:spcPts val="600"/>
              </a:spcBef>
              <a:spcAft>
                <a:spcPts val="600"/>
              </a:spcAft>
              <a:buFont typeface="Arial" panose="020B0604020202020204" pitchFamily="34" charset="0"/>
              <a:buChar char="​"/>
              <a:defRPr sz="1100" kern="1200">
                <a:solidFill>
                  <a:schemeClr val="accent3"/>
                </a:solidFill>
                <a:latin typeface="+mj-lt"/>
                <a:ea typeface="+mn-ea"/>
                <a:cs typeface="+mn-cs"/>
              </a:defRPr>
            </a:lvl9pPr>
          </a:lstStyle>
          <a:p>
            <a:r>
              <a:rPr lang="en-US" sz="1000" dirty="0">
                <a:solidFill>
                  <a:schemeClr val="accent3"/>
                </a:solidFill>
              </a:rPr>
              <a:t>Jeff Larrimore</a:t>
            </a:r>
          </a:p>
        </p:txBody>
      </p:sp>
    </p:spTree>
    <p:extLst>
      <p:ext uri="{BB962C8B-B14F-4D97-AF65-F5344CB8AC3E}">
        <p14:creationId xmlns:p14="http://schemas.microsoft.com/office/powerpoint/2010/main" val="13285337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1">
    <p:spTree>
      <p:nvGrpSpPr>
        <p:cNvPr id="1" name=""/>
        <p:cNvGrpSpPr/>
        <p:nvPr/>
      </p:nvGrpSpPr>
      <p:grpSpPr>
        <a:xfrm>
          <a:off x="0" y="0"/>
          <a:ext cx="0" cy="0"/>
          <a:chOff x="0" y="0"/>
          <a:chExt cx="0" cy="0"/>
        </a:xfrm>
      </p:grpSpPr>
      <p:sp>
        <p:nvSpPr>
          <p:cNvPr id="12" name="Content Placeholder 13"/>
          <p:cNvSpPr>
            <a:spLocks noGrp="1"/>
          </p:cNvSpPr>
          <p:nvPr>
            <p:ph sz="quarter" idx="18"/>
          </p:nvPr>
        </p:nvSpPr>
        <p:spPr>
          <a:xfrm>
            <a:off x="685800" y="2971800"/>
            <a:ext cx="5029200" cy="2743202"/>
          </a:xfrm>
        </p:spPr>
        <p:txBody>
          <a:bodyPr/>
          <a:lstStyle>
            <a:lvl1pPr>
              <a:defRPr sz="1800">
                <a:solidFill>
                  <a:schemeClr val="accent3"/>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13"/>
          <p:cNvSpPr>
            <a:spLocks noGrp="1"/>
          </p:cNvSpPr>
          <p:nvPr>
            <p:ph sz="quarter" idx="16"/>
          </p:nvPr>
        </p:nvSpPr>
        <p:spPr>
          <a:xfrm>
            <a:off x="6172200" y="2971800"/>
            <a:ext cx="2286000" cy="2743202"/>
          </a:xfrm>
        </p:spPr>
        <p:txBody>
          <a:bodyPr/>
          <a:lstStyle>
            <a:lvl1pPr>
              <a:defRPr sz="1800">
                <a:solidFill>
                  <a:srgbClr val="004266"/>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0" name="Straight Connector 9"/>
          <p:cNvCxnSpPr/>
          <p:nvPr userDrawn="1"/>
        </p:nvCxnSpPr>
        <p:spPr>
          <a:xfrm flipH="1">
            <a:off x="685800" y="6468704"/>
            <a:ext cx="7772400" cy="0"/>
          </a:xfrm>
          <a:prstGeom prst="line">
            <a:avLst/>
          </a:prstGeom>
          <a:ln w="9525" cmpd="sng">
            <a:solidFill>
              <a:schemeClr val="accent3"/>
            </a:solidFill>
          </a:ln>
          <a:effectLst/>
        </p:spPr>
        <p:style>
          <a:lnRef idx="2">
            <a:schemeClr val="accent1"/>
          </a:lnRef>
          <a:fillRef idx="0">
            <a:schemeClr val="accent1"/>
          </a:fillRef>
          <a:effectRef idx="1">
            <a:schemeClr val="accent1"/>
          </a:effectRef>
          <a:fontRef idx="minor">
            <a:schemeClr val="tx1"/>
          </a:fontRef>
        </p:style>
      </p:cxnSp>
      <p:sp>
        <p:nvSpPr>
          <p:cNvPr id="14" name="Title Placeholder 1"/>
          <p:cNvSpPr>
            <a:spLocks noGrp="1"/>
          </p:cNvSpPr>
          <p:nvPr>
            <p:ph type="title" hasCustomPrompt="1"/>
          </p:nvPr>
        </p:nvSpPr>
        <p:spPr>
          <a:xfrm>
            <a:off x="685800" y="1528584"/>
            <a:ext cx="7772400" cy="914402"/>
          </a:xfrm>
          <a:prstGeom prst="rect">
            <a:avLst/>
          </a:prstGeom>
        </p:spPr>
        <p:txBody>
          <a:bodyPr vert="horz" lIns="0" tIns="0" rIns="0" bIns="0" rtlCol="0" anchor="t">
            <a:noAutofit/>
          </a:bodyPr>
          <a:lstStyle>
            <a:lvl1pPr>
              <a:defRPr baseline="0"/>
            </a:lvl1pPr>
          </a:lstStyle>
          <a:p>
            <a:r>
              <a:rPr lang="en-US" dirty="0"/>
              <a:t>Click to edit master title style</a:t>
            </a:r>
          </a:p>
        </p:txBody>
      </p:sp>
      <p:sp>
        <p:nvSpPr>
          <p:cNvPr id="11" name="Content Placeholder 11"/>
          <p:cNvSpPr>
            <a:spLocks noGrp="1"/>
          </p:cNvSpPr>
          <p:nvPr>
            <p:ph sz="quarter" idx="19" hasCustomPrompt="1"/>
          </p:nvPr>
        </p:nvSpPr>
        <p:spPr>
          <a:xfrm>
            <a:off x="685800" y="6227962"/>
            <a:ext cx="7772400" cy="165100"/>
          </a:xfrm>
        </p:spPr>
        <p:txBody>
          <a:bodyPr/>
          <a:lstStyle>
            <a:lvl1pPr algn="r">
              <a:defRPr sz="1000">
                <a:solidFill>
                  <a:schemeClr val="accent3"/>
                </a:solidFill>
              </a:defRPr>
            </a:lvl1pPr>
          </a:lstStyle>
          <a:p>
            <a:pPr lvl="0"/>
            <a:r>
              <a:rPr lang="en-US" dirty="0"/>
              <a:t>Click to edit notes</a:t>
            </a:r>
          </a:p>
        </p:txBody>
      </p:sp>
      <p:sp>
        <p:nvSpPr>
          <p:cNvPr id="16" name="TextBox 15"/>
          <p:cNvSpPr txBox="1"/>
          <p:nvPr userDrawn="1"/>
        </p:nvSpPr>
        <p:spPr>
          <a:xfrm>
            <a:off x="8151541" y="6509765"/>
            <a:ext cx="306659" cy="173067"/>
          </a:xfrm>
          <a:prstGeom prst="rect">
            <a:avLst/>
          </a:prstGeom>
          <a:noFill/>
        </p:spPr>
        <p:txBody>
          <a:bodyPr wrap="square" lIns="0" tIns="0" rIns="0" bIns="0" rtlCol="0" anchor="b">
            <a:noAutofit/>
          </a:bodyPr>
          <a:lstStyle/>
          <a:p>
            <a:pPr algn="r"/>
            <a:fld id="{12EB7FDA-3CFA-48E9-9A35-E50E94D3505F}" type="slidenum">
              <a:rPr lang="en-US" sz="1000" smtClean="0">
                <a:solidFill>
                  <a:schemeClr val="accent3"/>
                </a:solidFill>
                <a:latin typeface="+mn-lt"/>
              </a:rPr>
              <a:pPr algn="r"/>
              <a:t>‹#›</a:t>
            </a:fld>
            <a:endParaRPr lang="en-US" sz="1000" dirty="0">
              <a:solidFill>
                <a:schemeClr val="accent3"/>
              </a:solidFill>
              <a:latin typeface="+mn-lt"/>
            </a:endParaRPr>
          </a:p>
        </p:txBody>
      </p:sp>
      <p:sp>
        <p:nvSpPr>
          <p:cNvPr id="17" name="Text Placeholder 10"/>
          <p:cNvSpPr txBox="1">
            <a:spLocks/>
          </p:cNvSpPr>
          <p:nvPr userDrawn="1"/>
        </p:nvSpPr>
        <p:spPr>
          <a:xfrm>
            <a:off x="685800" y="6531410"/>
            <a:ext cx="5029200" cy="168188"/>
          </a:xfrm>
          <a:prstGeom prst="rect">
            <a:avLst/>
          </a:prstGeom>
        </p:spPr>
        <p:txBody>
          <a:bodyPr wrap="square" lIns="0" tIns="0" rIns="0" bIns="0" anchor="b" anchorCtr="0">
            <a:noAutofit/>
          </a:bodyPr>
          <a:lstStyle>
            <a:lvl1pPr marL="0" indent="0" algn="l" defTabSz="914400" rtl="0" eaLnBrk="1" latinLnBrk="0" hangingPunct="1">
              <a:lnSpc>
                <a:spcPct val="120000"/>
              </a:lnSpc>
              <a:spcBef>
                <a:spcPts val="600"/>
              </a:spcBef>
              <a:spcAft>
                <a:spcPts val="1200"/>
              </a:spcAft>
              <a:buFont typeface="Arial" panose="020B0604020202020204" pitchFamily="34" charset="0"/>
              <a:buChar char="​"/>
              <a:defRPr sz="800" b="0" i="0" kern="1200" baseline="0">
                <a:solidFill>
                  <a:schemeClr val="tx2">
                    <a:lumMod val="60000"/>
                    <a:lumOff val="40000"/>
                  </a:schemeClr>
                </a:solidFill>
                <a:latin typeface="+mn-lt"/>
                <a:ea typeface="+mn-ea"/>
                <a:cs typeface="+mn-cs"/>
              </a:defRPr>
            </a:lvl1pPr>
            <a:lvl2pPr marL="0" indent="0" algn="l" defTabSz="914400" rtl="0" eaLnBrk="1" latinLnBrk="0" hangingPunct="1">
              <a:lnSpc>
                <a:spcPct val="100000"/>
              </a:lnSpc>
              <a:spcBef>
                <a:spcPts val="0"/>
              </a:spcBef>
              <a:spcAft>
                <a:spcPts val="600"/>
              </a:spcAft>
              <a:buFont typeface="Arial" panose="020B0604020202020204" pitchFamily="34" charset="0"/>
              <a:buChar char="​"/>
              <a:defRPr sz="1400" kern="1200">
                <a:solidFill>
                  <a:schemeClr val="tx2"/>
                </a:solidFill>
                <a:latin typeface="+mn-lt"/>
                <a:ea typeface="+mn-ea"/>
                <a:cs typeface="+mn-cs"/>
              </a:defRPr>
            </a:lvl2pPr>
            <a:lvl3pPr marL="0" indent="0" algn="l" defTabSz="914400" rtl="0" eaLnBrk="1" latinLnBrk="0" hangingPunct="1">
              <a:lnSpc>
                <a:spcPct val="120000"/>
              </a:lnSpc>
              <a:spcBef>
                <a:spcPts val="600"/>
              </a:spcBef>
              <a:spcAft>
                <a:spcPts val="600"/>
              </a:spcAft>
              <a:buFont typeface="Arial" panose="020B0604020202020204" pitchFamily="34" charset="0"/>
              <a:buChar char="​"/>
              <a:defRPr sz="1100" kern="1200">
                <a:solidFill>
                  <a:schemeClr val="tx2"/>
                </a:solidFill>
                <a:latin typeface="+mn-lt"/>
                <a:ea typeface="+mn-ea"/>
                <a:cs typeface="+mn-cs"/>
              </a:defRPr>
            </a:lvl3pPr>
            <a:lvl4pPr marL="169863" indent="-169863" algn="l" defTabSz="914400" rtl="0" eaLnBrk="1" latinLnBrk="0" hangingPunct="1">
              <a:lnSpc>
                <a:spcPct val="110000"/>
              </a:lnSpc>
              <a:spcBef>
                <a:spcPts val="0"/>
              </a:spcBef>
              <a:spcAft>
                <a:spcPts val="0"/>
              </a:spcAft>
              <a:buFont typeface="Wingdings" panose="05000000000000000000" pitchFamily="2" charset="2"/>
              <a:buChar char="§"/>
              <a:defRPr sz="1100" kern="1200">
                <a:solidFill>
                  <a:schemeClr val="tx2">
                    <a:lumMod val="60000"/>
                    <a:lumOff val="40000"/>
                  </a:schemeClr>
                </a:solidFill>
                <a:latin typeface="+mn-lt"/>
                <a:ea typeface="+mn-ea"/>
                <a:cs typeface="+mn-cs"/>
              </a:defRPr>
            </a:lvl4pPr>
            <a:lvl5pPr marL="346075" indent="-176213" algn="l" defTabSz="914400" rtl="0" eaLnBrk="1" latinLnBrk="0" hangingPunct="1">
              <a:lnSpc>
                <a:spcPct val="110000"/>
              </a:lnSpc>
              <a:spcBef>
                <a:spcPts val="0"/>
              </a:spcBef>
              <a:spcAft>
                <a:spcPts val="600"/>
              </a:spcAft>
              <a:buFont typeface="Wingdings" panose="05000000000000000000" pitchFamily="2" charset="2"/>
              <a:buChar char="§"/>
              <a:defRPr sz="1100" kern="1200">
                <a:solidFill>
                  <a:schemeClr val="tx2">
                    <a:lumMod val="60000"/>
                    <a:lumOff val="40000"/>
                  </a:schemeClr>
                </a:solidFill>
                <a:latin typeface="+mn-lt"/>
                <a:ea typeface="+mn-ea"/>
                <a:cs typeface="+mn-cs"/>
              </a:defRPr>
            </a:lvl5pPr>
            <a:lvl6pPr marL="0" indent="0" algn="l" defTabSz="914400" rtl="0" eaLnBrk="1" latinLnBrk="0" hangingPunct="1">
              <a:lnSpc>
                <a:spcPct val="100000"/>
              </a:lnSpc>
              <a:spcBef>
                <a:spcPts val="600"/>
              </a:spcBef>
              <a:spcAft>
                <a:spcPts val="0"/>
              </a:spcAft>
              <a:buFont typeface="Arial" panose="020B0604020202020204" pitchFamily="34" charset="0"/>
              <a:buChar char="​"/>
              <a:defRPr sz="1100" b="1" kern="1200">
                <a:solidFill>
                  <a:schemeClr val="bg2"/>
                </a:solidFill>
                <a:latin typeface="+mj-lt"/>
                <a:ea typeface="+mn-ea"/>
                <a:cs typeface="+mn-cs"/>
              </a:defRPr>
            </a:lvl6pPr>
            <a:lvl7pPr marL="0" indent="0" algn="l" defTabSz="914400" rtl="0" eaLnBrk="1" latinLnBrk="0" hangingPunct="1">
              <a:lnSpc>
                <a:spcPct val="100000"/>
              </a:lnSpc>
              <a:spcBef>
                <a:spcPts val="600"/>
              </a:spcBef>
              <a:spcAft>
                <a:spcPts val="600"/>
              </a:spcAft>
              <a:buFont typeface="Arial" panose="020B0604020202020204" pitchFamily="34" charset="0"/>
              <a:buChar char="​"/>
              <a:defRPr sz="1100" kern="1200">
                <a:solidFill>
                  <a:schemeClr val="bg2"/>
                </a:solidFill>
                <a:latin typeface="+mj-lt"/>
                <a:ea typeface="+mn-ea"/>
                <a:cs typeface="+mn-cs"/>
              </a:defRPr>
            </a:lvl7pPr>
            <a:lvl8pPr marL="0" indent="0" algn="l" defTabSz="914400" rtl="0" eaLnBrk="1" latinLnBrk="0" hangingPunct="1">
              <a:lnSpc>
                <a:spcPct val="100000"/>
              </a:lnSpc>
              <a:spcBef>
                <a:spcPts val="600"/>
              </a:spcBef>
              <a:spcAft>
                <a:spcPts val="600"/>
              </a:spcAft>
              <a:buFont typeface="Arial" panose="020B0604020202020204" pitchFamily="34" charset="0"/>
              <a:buChar char="​"/>
              <a:defRPr sz="1100" kern="1200">
                <a:solidFill>
                  <a:schemeClr val="accent1"/>
                </a:solidFill>
                <a:latin typeface="+mj-lt"/>
                <a:ea typeface="+mn-ea"/>
                <a:cs typeface="+mn-cs"/>
              </a:defRPr>
            </a:lvl8pPr>
            <a:lvl9pPr marL="0" indent="0" algn="l" defTabSz="914400" rtl="0" eaLnBrk="1" latinLnBrk="0" hangingPunct="1">
              <a:lnSpc>
                <a:spcPct val="100000"/>
              </a:lnSpc>
              <a:spcBef>
                <a:spcPts val="600"/>
              </a:spcBef>
              <a:spcAft>
                <a:spcPts val="600"/>
              </a:spcAft>
              <a:buFont typeface="Arial" panose="020B0604020202020204" pitchFamily="34" charset="0"/>
              <a:buChar char="​"/>
              <a:defRPr sz="1100" kern="1200">
                <a:solidFill>
                  <a:schemeClr val="accent3"/>
                </a:solidFill>
                <a:latin typeface="+mj-lt"/>
                <a:ea typeface="+mn-ea"/>
                <a:cs typeface="+mn-cs"/>
              </a:defRPr>
            </a:lvl9pPr>
          </a:lstStyle>
          <a:p>
            <a:r>
              <a:rPr lang="en-US" sz="1000" dirty="0">
                <a:solidFill>
                  <a:schemeClr val="accent3"/>
                </a:solidFill>
              </a:rPr>
              <a:t>Jeff Larrimore</a:t>
            </a:r>
          </a:p>
        </p:txBody>
      </p:sp>
    </p:spTree>
    <p:extLst>
      <p:ext uri="{BB962C8B-B14F-4D97-AF65-F5344CB8AC3E}">
        <p14:creationId xmlns:p14="http://schemas.microsoft.com/office/powerpoint/2010/main" val="32560963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2">
    <p:spTree>
      <p:nvGrpSpPr>
        <p:cNvPr id="1" name=""/>
        <p:cNvGrpSpPr/>
        <p:nvPr/>
      </p:nvGrpSpPr>
      <p:grpSpPr>
        <a:xfrm>
          <a:off x="0" y="0"/>
          <a:ext cx="0" cy="0"/>
          <a:chOff x="0" y="0"/>
          <a:chExt cx="0" cy="0"/>
        </a:xfrm>
      </p:grpSpPr>
      <p:sp>
        <p:nvSpPr>
          <p:cNvPr id="38" name="Content Placeholder 37"/>
          <p:cNvSpPr>
            <a:spLocks noGrp="1"/>
          </p:cNvSpPr>
          <p:nvPr>
            <p:ph sz="quarter" idx="15"/>
          </p:nvPr>
        </p:nvSpPr>
        <p:spPr>
          <a:xfrm>
            <a:off x="685800" y="2971800"/>
            <a:ext cx="2286000" cy="2743200"/>
          </a:xfrm>
        </p:spPr>
        <p:txBody>
          <a:bodyPr/>
          <a:lstStyle>
            <a:lvl1pPr>
              <a:defRPr sz="1800">
                <a:solidFill>
                  <a:srgbClr val="004266"/>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0" name="Content Placeholder 37"/>
          <p:cNvSpPr>
            <a:spLocks noGrp="1"/>
          </p:cNvSpPr>
          <p:nvPr>
            <p:ph sz="quarter" idx="17"/>
          </p:nvPr>
        </p:nvSpPr>
        <p:spPr>
          <a:xfrm>
            <a:off x="3429000" y="2971800"/>
            <a:ext cx="5029200" cy="2743200"/>
          </a:xfrm>
        </p:spPr>
        <p:txBody>
          <a:bodyPr/>
          <a:lstStyle>
            <a:lvl1pPr>
              <a:defRPr sz="1800">
                <a:solidFill>
                  <a:schemeClr val="accent3"/>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2" name="Straight Connector 11"/>
          <p:cNvCxnSpPr/>
          <p:nvPr userDrawn="1"/>
        </p:nvCxnSpPr>
        <p:spPr>
          <a:xfrm flipH="1">
            <a:off x="685800" y="6468704"/>
            <a:ext cx="7772400" cy="0"/>
          </a:xfrm>
          <a:prstGeom prst="line">
            <a:avLst/>
          </a:prstGeom>
          <a:ln w="9525" cmpd="sng">
            <a:solidFill>
              <a:schemeClr val="accent3"/>
            </a:solidFill>
          </a:ln>
          <a:effectLst/>
        </p:spPr>
        <p:style>
          <a:lnRef idx="2">
            <a:schemeClr val="accent1"/>
          </a:lnRef>
          <a:fillRef idx="0">
            <a:schemeClr val="accent1"/>
          </a:fillRef>
          <a:effectRef idx="1">
            <a:schemeClr val="accent1"/>
          </a:effectRef>
          <a:fontRef idx="minor">
            <a:schemeClr val="tx1"/>
          </a:fontRef>
        </p:style>
      </p:cxnSp>
      <p:sp>
        <p:nvSpPr>
          <p:cNvPr id="8" name="Title Placeholder 1"/>
          <p:cNvSpPr>
            <a:spLocks noGrp="1"/>
          </p:cNvSpPr>
          <p:nvPr>
            <p:ph type="title" hasCustomPrompt="1"/>
          </p:nvPr>
        </p:nvSpPr>
        <p:spPr>
          <a:xfrm>
            <a:off x="685800" y="1528584"/>
            <a:ext cx="7772400" cy="914402"/>
          </a:xfrm>
          <a:prstGeom prst="rect">
            <a:avLst/>
          </a:prstGeom>
        </p:spPr>
        <p:txBody>
          <a:bodyPr vert="horz" lIns="0" tIns="0" rIns="0" bIns="0" rtlCol="0" anchor="t">
            <a:noAutofit/>
          </a:bodyPr>
          <a:lstStyle>
            <a:lvl1pPr>
              <a:defRPr baseline="0"/>
            </a:lvl1pPr>
          </a:lstStyle>
          <a:p>
            <a:r>
              <a:rPr lang="en-US" dirty="0"/>
              <a:t>Click to edit master title style</a:t>
            </a:r>
          </a:p>
        </p:txBody>
      </p:sp>
      <p:sp>
        <p:nvSpPr>
          <p:cNvPr id="9" name="Content Placeholder 11"/>
          <p:cNvSpPr>
            <a:spLocks noGrp="1"/>
          </p:cNvSpPr>
          <p:nvPr>
            <p:ph sz="quarter" idx="16" hasCustomPrompt="1"/>
          </p:nvPr>
        </p:nvSpPr>
        <p:spPr>
          <a:xfrm>
            <a:off x="685800" y="6227962"/>
            <a:ext cx="7772400" cy="165100"/>
          </a:xfrm>
        </p:spPr>
        <p:txBody>
          <a:bodyPr/>
          <a:lstStyle>
            <a:lvl1pPr algn="r">
              <a:defRPr sz="1000">
                <a:solidFill>
                  <a:schemeClr val="accent3"/>
                </a:solidFill>
              </a:defRPr>
            </a:lvl1pPr>
          </a:lstStyle>
          <a:p>
            <a:pPr lvl="0"/>
            <a:r>
              <a:rPr lang="en-US" dirty="0"/>
              <a:t>Click to edit notes</a:t>
            </a:r>
          </a:p>
        </p:txBody>
      </p:sp>
      <p:sp>
        <p:nvSpPr>
          <p:cNvPr id="14" name="TextBox 13"/>
          <p:cNvSpPr txBox="1"/>
          <p:nvPr userDrawn="1"/>
        </p:nvSpPr>
        <p:spPr>
          <a:xfrm>
            <a:off x="8151541" y="6509765"/>
            <a:ext cx="306659" cy="173067"/>
          </a:xfrm>
          <a:prstGeom prst="rect">
            <a:avLst/>
          </a:prstGeom>
          <a:noFill/>
        </p:spPr>
        <p:txBody>
          <a:bodyPr wrap="square" lIns="0" tIns="0" rIns="0" bIns="0" rtlCol="0" anchor="b">
            <a:noAutofit/>
          </a:bodyPr>
          <a:lstStyle/>
          <a:p>
            <a:pPr algn="r"/>
            <a:fld id="{12EB7FDA-3CFA-48E9-9A35-E50E94D3505F}" type="slidenum">
              <a:rPr lang="en-US" sz="1000" smtClean="0">
                <a:solidFill>
                  <a:schemeClr val="accent3"/>
                </a:solidFill>
                <a:latin typeface="+mn-lt"/>
              </a:rPr>
              <a:pPr algn="r"/>
              <a:t>‹#›</a:t>
            </a:fld>
            <a:endParaRPr lang="en-US" sz="1000" dirty="0">
              <a:solidFill>
                <a:schemeClr val="accent3"/>
              </a:solidFill>
              <a:latin typeface="+mn-lt"/>
            </a:endParaRPr>
          </a:p>
        </p:txBody>
      </p:sp>
      <p:sp>
        <p:nvSpPr>
          <p:cNvPr id="15" name="Text Placeholder 10"/>
          <p:cNvSpPr txBox="1">
            <a:spLocks/>
          </p:cNvSpPr>
          <p:nvPr userDrawn="1"/>
        </p:nvSpPr>
        <p:spPr>
          <a:xfrm>
            <a:off x="685800" y="6531410"/>
            <a:ext cx="5029200" cy="168188"/>
          </a:xfrm>
          <a:prstGeom prst="rect">
            <a:avLst/>
          </a:prstGeom>
        </p:spPr>
        <p:txBody>
          <a:bodyPr wrap="square" lIns="0" tIns="0" rIns="0" bIns="0" anchor="b" anchorCtr="0">
            <a:noAutofit/>
          </a:bodyPr>
          <a:lstStyle>
            <a:lvl1pPr marL="0" indent="0" algn="l" defTabSz="914400" rtl="0" eaLnBrk="1" latinLnBrk="0" hangingPunct="1">
              <a:lnSpc>
                <a:spcPct val="120000"/>
              </a:lnSpc>
              <a:spcBef>
                <a:spcPts val="600"/>
              </a:spcBef>
              <a:spcAft>
                <a:spcPts val="1200"/>
              </a:spcAft>
              <a:buFont typeface="Arial" panose="020B0604020202020204" pitchFamily="34" charset="0"/>
              <a:buChar char="​"/>
              <a:defRPr sz="800" b="0" i="0" kern="1200" baseline="0">
                <a:solidFill>
                  <a:schemeClr val="tx2">
                    <a:lumMod val="60000"/>
                    <a:lumOff val="40000"/>
                  </a:schemeClr>
                </a:solidFill>
                <a:latin typeface="+mn-lt"/>
                <a:ea typeface="+mn-ea"/>
                <a:cs typeface="+mn-cs"/>
              </a:defRPr>
            </a:lvl1pPr>
            <a:lvl2pPr marL="0" indent="0" algn="l" defTabSz="914400" rtl="0" eaLnBrk="1" latinLnBrk="0" hangingPunct="1">
              <a:lnSpc>
                <a:spcPct val="100000"/>
              </a:lnSpc>
              <a:spcBef>
                <a:spcPts val="0"/>
              </a:spcBef>
              <a:spcAft>
                <a:spcPts val="600"/>
              </a:spcAft>
              <a:buFont typeface="Arial" panose="020B0604020202020204" pitchFamily="34" charset="0"/>
              <a:buChar char="​"/>
              <a:defRPr sz="1400" kern="1200">
                <a:solidFill>
                  <a:schemeClr val="tx2"/>
                </a:solidFill>
                <a:latin typeface="+mn-lt"/>
                <a:ea typeface="+mn-ea"/>
                <a:cs typeface="+mn-cs"/>
              </a:defRPr>
            </a:lvl2pPr>
            <a:lvl3pPr marL="0" indent="0" algn="l" defTabSz="914400" rtl="0" eaLnBrk="1" latinLnBrk="0" hangingPunct="1">
              <a:lnSpc>
                <a:spcPct val="120000"/>
              </a:lnSpc>
              <a:spcBef>
                <a:spcPts val="600"/>
              </a:spcBef>
              <a:spcAft>
                <a:spcPts val="600"/>
              </a:spcAft>
              <a:buFont typeface="Arial" panose="020B0604020202020204" pitchFamily="34" charset="0"/>
              <a:buChar char="​"/>
              <a:defRPr sz="1100" kern="1200">
                <a:solidFill>
                  <a:schemeClr val="tx2"/>
                </a:solidFill>
                <a:latin typeface="+mn-lt"/>
                <a:ea typeface="+mn-ea"/>
                <a:cs typeface="+mn-cs"/>
              </a:defRPr>
            </a:lvl3pPr>
            <a:lvl4pPr marL="169863" indent="-169863" algn="l" defTabSz="914400" rtl="0" eaLnBrk="1" latinLnBrk="0" hangingPunct="1">
              <a:lnSpc>
                <a:spcPct val="110000"/>
              </a:lnSpc>
              <a:spcBef>
                <a:spcPts val="0"/>
              </a:spcBef>
              <a:spcAft>
                <a:spcPts val="0"/>
              </a:spcAft>
              <a:buFont typeface="Wingdings" panose="05000000000000000000" pitchFamily="2" charset="2"/>
              <a:buChar char="§"/>
              <a:defRPr sz="1100" kern="1200">
                <a:solidFill>
                  <a:schemeClr val="tx2">
                    <a:lumMod val="60000"/>
                    <a:lumOff val="40000"/>
                  </a:schemeClr>
                </a:solidFill>
                <a:latin typeface="+mn-lt"/>
                <a:ea typeface="+mn-ea"/>
                <a:cs typeface="+mn-cs"/>
              </a:defRPr>
            </a:lvl4pPr>
            <a:lvl5pPr marL="346075" indent="-176213" algn="l" defTabSz="914400" rtl="0" eaLnBrk="1" latinLnBrk="0" hangingPunct="1">
              <a:lnSpc>
                <a:spcPct val="110000"/>
              </a:lnSpc>
              <a:spcBef>
                <a:spcPts val="0"/>
              </a:spcBef>
              <a:spcAft>
                <a:spcPts val="600"/>
              </a:spcAft>
              <a:buFont typeface="Wingdings" panose="05000000000000000000" pitchFamily="2" charset="2"/>
              <a:buChar char="§"/>
              <a:defRPr sz="1100" kern="1200">
                <a:solidFill>
                  <a:schemeClr val="tx2">
                    <a:lumMod val="60000"/>
                    <a:lumOff val="40000"/>
                  </a:schemeClr>
                </a:solidFill>
                <a:latin typeface="+mn-lt"/>
                <a:ea typeface="+mn-ea"/>
                <a:cs typeface="+mn-cs"/>
              </a:defRPr>
            </a:lvl5pPr>
            <a:lvl6pPr marL="0" indent="0" algn="l" defTabSz="914400" rtl="0" eaLnBrk="1" latinLnBrk="0" hangingPunct="1">
              <a:lnSpc>
                <a:spcPct val="100000"/>
              </a:lnSpc>
              <a:spcBef>
                <a:spcPts val="600"/>
              </a:spcBef>
              <a:spcAft>
                <a:spcPts val="0"/>
              </a:spcAft>
              <a:buFont typeface="Arial" panose="020B0604020202020204" pitchFamily="34" charset="0"/>
              <a:buChar char="​"/>
              <a:defRPr sz="1100" b="1" kern="1200">
                <a:solidFill>
                  <a:schemeClr val="bg2"/>
                </a:solidFill>
                <a:latin typeface="+mj-lt"/>
                <a:ea typeface="+mn-ea"/>
                <a:cs typeface="+mn-cs"/>
              </a:defRPr>
            </a:lvl6pPr>
            <a:lvl7pPr marL="0" indent="0" algn="l" defTabSz="914400" rtl="0" eaLnBrk="1" latinLnBrk="0" hangingPunct="1">
              <a:lnSpc>
                <a:spcPct val="100000"/>
              </a:lnSpc>
              <a:spcBef>
                <a:spcPts val="600"/>
              </a:spcBef>
              <a:spcAft>
                <a:spcPts val="600"/>
              </a:spcAft>
              <a:buFont typeface="Arial" panose="020B0604020202020204" pitchFamily="34" charset="0"/>
              <a:buChar char="​"/>
              <a:defRPr sz="1100" kern="1200">
                <a:solidFill>
                  <a:schemeClr val="bg2"/>
                </a:solidFill>
                <a:latin typeface="+mj-lt"/>
                <a:ea typeface="+mn-ea"/>
                <a:cs typeface="+mn-cs"/>
              </a:defRPr>
            </a:lvl7pPr>
            <a:lvl8pPr marL="0" indent="0" algn="l" defTabSz="914400" rtl="0" eaLnBrk="1" latinLnBrk="0" hangingPunct="1">
              <a:lnSpc>
                <a:spcPct val="100000"/>
              </a:lnSpc>
              <a:spcBef>
                <a:spcPts val="600"/>
              </a:spcBef>
              <a:spcAft>
                <a:spcPts val="600"/>
              </a:spcAft>
              <a:buFont typeface="Arial" panose="020B0604020202020204" pitchFamily="34" charset="0"/>
              <a:buChar char="​"/>
              <a:defRPr sz="1100" kern="1200">
                <a:solidFill>
                  <a:schemeClr val="accent1"/>
                </a:solidFill>
                <a:latin typeface="+mj-lt"/>
                <a:ea typeface="+mn-ea"/>
                <a:cs typeface="+mn-cs"/>
              </a:defRPr>
            </a:lvl8pPr>
            <a:lvl9pPr marL="0" indent="0" algn="l" defTabSz="914400" rtl="0" eaLnBrk="1" latinLnBrk="0" hangingPunct="1">
              <a:lnSpc>
                <a:spcPct val="100000"/>
              </a:lnSpc>
              <a:spcBef>
                <a:spcPts val="600"/>
              </a:spcBef>
              <a:spcAft>
                <a:spcPts val="600"/>
              </a:spcAft>
              <a:buFont typeface="Arial" panose="020B0604020202020204" pitchFamily="34" charset="0"/>
              <a:buChar char="​"/>
              <a:defRPr sz="1100" kern="1200">
                <a:solidFill>
                  <a:schemeClr val="accent3"/>
                </a:solidFill>
                <a:latin typeface="+mj-lt"/>
                <a:ea typeface="+mn-ea"/>
                <a:cs typeface="+mn-cs"/>
              </a:defRPr>
            </a:lvl9pPr>
          </a:lstStyle>
          <a:p>
            <a:r>
              <a:rPr lang="en-US" sz="1000" dirty="0">
                <a:solidFill>
                  <a:schemeClr val="accent3"/>
                </a:solidFill>
              </a:rPr>
              <a:t>Jeff Larrimore</a:t>
            </a:r>
          </a:p>
        </p:txBody>
      </p:sp>
    </p:spTree>
    <p:extLst>
      <p:ext uri="{BB962C8B-B14F-4D97-AF65-F5344CB8AC3E}">
        <p14:creationId xmlns:p14="http://schemas.microsoft.com/office/powerpoint/2010/main" val="275175417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
    <p:spTree>
      <p:nvGrpSpPr>
        <p:cNvPr id="1" name=""/>
        <p:cNvGrpSpPr/>
        <p:nvPr/>
      </p:nvGrpSpPr>
      <p:grpSpPr>
        <a:xfrm>
          <a:off x="0" y="0"/>
          <a:ext cx="0" cy="0"/>
          <a:chOff x="0" y="0"/>
          <a:chExt cx="0" cy="0"/>
        </a:xfrm>
      </p:grpSpPr>
      <p:sp>
        <p:nvSpPr>
          <p:cNvPr id="38" name="Content Placeholder 37"/>
          <p:cNvSpPr>
            <a:spLocks noGrp="1"/>
          </p:cNvSpPr>
          <p:nvPr>
            <p:ph sz="quarter" idx="15"/>
          </p:nvPr>
        </p:nvSpPr>
        <p:spPr>
          <a:xfrm>
            <a:off x="685800" y="2971800"/>
            <a:ext cx="2286000" cy="2743200"/>
          </a:xfrm>
        </p:spPr>
        <p:txBody>
          <a:bodyPr/>
          <a:lstStyle>
            <a:lvl1pPr>
              <a:defRPr sz="1800">
                <a:solidFill>
                  <a:schemeClr val="accent3"/>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9" name="Content Placeholder 37"/>
          <p:cNvSpPr>
            <a:spLocks noGrp="1"/>
          </p:cNvSpPr>
          <p:nvPr>
            <p:ph sz="quarter" idx="16"/>
          </p:nvPr>
        </p:nvSpPr>
        <p:spPr>
          <a:xfrm>
            <a:off x="3429000" y="2971800"/>
            <a:ext cx="2286000" cy="2743200"/>
          </a:xfrm>
        </p:spPr>
        <p:txBody>
          <a:bodyPr/>
          <a:lstStyle>
            <a:lvl1pPr>
              <a:defRPr sz="1800">
                <a:solidFill>
                  <a:srgbClr val="004266"/>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0" name="Content Placeholder 37"/>
          <p:cNvSpPr>
            <a:spLocks noGrp="1"/>
          </p:cNvSpPr>
          <p:nvPr>
            <p:ph sz="quarter" idx="17"/>
          </p:nvPr>
        </p:nvSpPr>
        <p:spPr>
          <a:xfrm>
            <a:off x="6172200" y="2971800"/>
            <a:ext cx="2286000" cy="2743200"/>
          </a:xfrm>
        </p:spPr>
        <p:txBody>
          <a:bodyPr/>
          <a:lstStyle>
            <a:lvl1pPr>
              <a:defRPr sz="1800">
                <a:solidFill>
                  <a:srgbClr val="004266"/>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3" name="Straight Connector 12"/>
          <p:cNvCxnSpPr/>
          <p:nvPr userDrawn="1"/>
        </p:nvCxnSpPr>
        <p:spPr>
          <a:xfrm flipH="1">
            <a:off x="685800" y="6468704"/>
            <a:ext cx="7772400" cy="0"/>
          </a:xfrm>
          <a:prstGeom prst="line">
            <a:avLst/>
          </a:prstGeom>
          <a:ln w="9525" cmpd="sng">
            <a:solidFill>
              <a:schemeClr val="accent3"/>
            </a:solidFill>
          </a:ln>
          <a:effectLst/>
        </p:spPr>
        <p:style>
          <a:lnRef idx="2">
            <a:schemeClr val="accent1"/>
          </a:lnRef>
          <a:fillRef idx="0">
            <a:schemeClr val="accent1"/>
          </a:fillRef>
          <a:effectRef idx="1">
            <a:schemeClr val="accent1"/>
          </a:effectRef>
          <a:fontRef idx="minor">
            <a:schemeClr val="tx1"/>
          </a:fontRef>
        </p:style>
      </p:cxnSp>
      <p:sp>
        <p:nvSpPr>
          <p:cNvPr id="9" name="Title Placeholder 1"/>
          <p:cNvSpPr>
            <a:spLocks noGrp="1"/>
          </p:cNvSpPr>
          <p:nvPr>
            <p:ph type="title" hasCustomPrompt="1"/>
          </p:nvPr>
        </p:nvSpPr>
        <p:spPr>
          <a:xfrm>
            <a:off x="685800" y="1528584"/>
            <a:ext cx="7772400" cy="914402"/>
          </a:xfrm>
          <a:prstGeom prst="rect">
            <a:avLst/>
          </a:prstGeom>
        </p:spPr>
        <p:txBody>
          <a:bodyPr vert="horz" lIns="0" tIns="0" rIns="0" bIns="0" rtlCol="0" anchor="t">
            <a:noAutofit/>
          </a:bodyPr>
          <a:lstStyle>
            <a:lvl1pPr>
              <a:defRPr baseline="0"/>
            </a:lvl1pPr>
          </a:lstStyle>
          <a:p>
            <a:r>
              <a:rPr lang="en-US" dirty="0"/>
              <a:t>Click to edit master title style</a:t>
            </a:r>
          </a:p>
        </p:txBody>
      </p:sp>
      <p:sp>
        <p:nvSpPr>
          <p:cNvPr id="10" name="Content Placeholder 11"/>
          <p:cNvSpPr>
            <a:spLocks noGrp="1"/>
          </p:cNvSpPr>
          <p:nvPr>
            <p:ph sz="quarter" idx="18" hasCustomPrompt="1"/>
          </p:nvPr>
        </p:nvSpPr>
        <p:spPr>
          <a:xfrm>
            <a:off x="685800" y="6227962"/>
            <a:ext cx="7772400" cy="165100"/>
          </a:xfrm>
        </p:spPr>
        <p:txBody>
          <a:bodyPr/>
          <a:lstStyle>
            <a:lvl1pPr algn="r">
              <a:defRPr sz="1000">
                <a:solidFill>
                  <a:schemeClr val="tx1"/>
                </a:solidFill>
              </a:defRPr>
            </a:lvl1pPr>
          </a:lstStyle>
          <a:p>
            <a:pPr lvl="0"/>
            <a:r>
              <a:rPr lang="en-US" dirty="0"/>
              <a:t>Click to edit notes</a:t>
            </a:r>
          </a:p>
        </p:txBody>
      </p:sp>
      <p:sp>
        <p:nvSpPr>
          <p:cNvPr id="15" name="TextBox 14"/>
          <p:cNvSpPr txBox="1"/>
          <p:nvPr userDrawn="1"/>
        </p:nvSpPr>
        <p:spPr>
          <a:xfrm>
            <a:off x="8151541" y="6509765"/>
            <a:ext cx="306659" cy="173067"/>
          </a:xfrm>
          <a:prstGeom prst="rect">
            <a:avLst/>
          </a:prstGeom>
          <a:noFill/>
        </p:spPr>
        <p:txBody>
          <a:bodyPr wrap="square" lIns="0" tIns="0" rIns="0" bIns="0" rtlCol="0" anchor="b">
            <a:noAutofit/>
          </a:bodyPr>
          <a:lstStyle/>
          <a:p>
            <a:pPr algn="r"/>
            <a:fld id="{12EB7FDA-3CFA-48E9-9A35-E50E94D3505F}" type="slidenum">
              <a:rPr lang="en-US" sz="1000" smtClean="0">
                <a:solidFill>
                  <a:schemeClr val="tx2"/>
                </a:solidFill>
                <a:latin typeface="+mn-lt"/>
              </a:rPr>
              <a:pPr algn="r"/>
              <a:t>‹#›</a:t>
            </a:fld>
            <a:endParaRPr lang="en-US" sz="1000" dirty="0">
              <a:solidFill>
                <a:schemeClr val="tx2"/>
              </a:solidFill>
              <a:latin typeface="+mn-lt"/>
            </a:endParaRPr>
          </a:p>
        </p:txBody>
      </p:sp>
      <p:sp>
        <p:nvSpPr>
          <p:cNvPr id="16" name="Text Placeholder 10"/>
          <p:cNvSpPr txBox="1">
            <a:spLocks/>
          </p:cNvSpPr>
          <p:nvPr userDrawn="1"/>
        </p:nvSpPr>
        <p:spPr>
          <a:xfrm>
            <a:off x="685800" y="6531410"/>
            <a:ext cx="5029200" cy="168188"/>
          </a:xfrm>
          <a:prstGeom prst="rect">
            <a:avLst/>
          </a:prstGeom>
        </p:spPr>
        <p:txBody>
          <a:bodyPr wrap="square" lIns="0" tIns="0" rIns="0" bIns="0" anchor="b" anchorCtr="0">
            <a:noAutofit/>
          </a:bodyPr>
          <a:lstStyle>
            <a:lvl1pPr marL="0" indent="0" algn="l" defTabSz="914400" rtl="0" eaLnBrk="1" latinLnBrk="0" hangingPunct="1">
              <a:lnSpc>
                <a:spcPct val="120000"/>
              </a:lnSpc>
              <a:spcBef>
                <a:spcPts val="600"/>
              </a:spcBef>
              <a:spcAft>
                <a:spcPts val="1200"/>
              </a:spcAft>
              <a:buFont typeface="Arial" panose="020B0604020202020204" pitchFamily="34" charset="0"/>
              <a:buChar char="​"/>
              <a:defRPr sz="800" b="0" i="0" kern="1200" baseline="0">
                <a:solidFill>
                  <a:schemeClr val="tx2">
                    <a:lumMod val="60000"/>
                    <a:lumOff val="40000"/>
                  </a:schemeClr>
                </a:solidFill>
                <a:latin typeface="+mn-lt"/>
                <a:ea typeface="+mn-ea"/>
                <a:cs typeface="+mn-cs"/>
              </a:defRPr>
            </a:lvl1pPr>
            <a:lvl2pPr marL="0" indent="0" algn="l" defTabSz="914400" rtl="0" eaLnBrk="1" latinLnBrk="0" hangingPunct="1">
              <a:lnSpc>
                <a:spcPct val="100000"/>
              </a:lnSpc>
              <a:spcBef>
                <a:spcPts val="0"/>
              </a:spcBef>
              <a:spcAft>
                <a:spcPts val="600"/>
              </a:spcAft>
              <a:buFont typeface="Arial" panose="020B0604020202020204" pitchFamily="34" charset="0"/>
              <a:buChar char="​"/>
              <a:defRPr sz="1400" kern="1200">
                <a:solidFill>
                  <a:schemeClr val="tx2"/>
                </a:solidFill>
                <a:latin typeface="+mn-lt"/>
                <a:ea typeface="+mn-ea"/>
                <a:cs typeface="+mn-cs"/>
              </a:defRPr>
            </a:lvl2pPr>
            <a:lvl3pPr marL="0" indent="0" algn="l" defTabSz="914400" rtl="0" eaLnBrk="1" latinLnBrk="0" hangingPunct="1">
              <a:lnSpc>
                <a:spcPct val="120000"/>
              </a:lnSpc>
              <a:spcBef>
                <a:spcPts val="600"/>
              </a:spcBef>
              <a:spcAft>
                <a:spcPts val="600"/>
              </a:spcAft>
              <a:buFont typeface="Arial" panose="020B0604020202020204" pitchFamily="34" charset="0"/>
              <a:buChar char="​"/>
              <a:defRPr sz="1100" kern="1200">
                <a:solidFill>
                  <a:schemeClr val="tx2"/>
                </a:solidFill>
                <a:latin typeface="+mn-lt"/>
                <a:ea typeface="+mn-ea"/>
                <a:cs typeface="+mn-cs"/>
              </a:defRPr>
            </a:lvl3pPr>
            <a:lvl4pPr marL="169863" indent="-169863" algn="l" defTabSz="914400" rtl="0" eaLnBrk="1" latinLnBrk="0" hangingPunct="1">
              <a:lnSpc>
                <a:spcPct val="110000"/>
              </a:lnSpc>
              <a:spcBef>
                <a:spcPts val="0"/>
              </a:spcBef>
              <a:spcAft>
                <a:spcPts val="0"/>
              </a:spcAft>
              <a:buFont typeface="Wingdings" panose="05000000000000000000" pitchFamily="2" charset="2"/>
              <a:buChar char="§"/>
              <a:defRPr sz="1100" kern="1200">
                <a:solidFill>
                  <a:schemeClr val="tx2">
                    <a:lumMod val="60000"/>
                    <a:lumOff val="40000"/>
                  </a:schemeClr>
                </a:solidFill>
                <a:latin typeface="+mn-lt"/>
                <a:ea typeface="+mn-ea"/>
                <a:cs typeface="+mn-cs"/>
              </a:defRPr>
            </a:lvl4pPr>
            <a:lvl5pPr marL="346075" indent="-176213" algn="l" defTabSz="914400" rtl="0" eaLnBrk="1" latinLnBrk="0" hangingPunct="1">
              <a:lnSpc>
                <a:spcPct val="110000"/>
              </a:lnSpc>
              <a:spcBef>
                <a:spcPts val="0"/>
              </a:spcBef>
              <a:spcAft>
                <a:spcPts val="600"/>
              </a:spcAft>
              <a:buFont typeface="Wingdings" panose="05000000000000000000" pitchFamily="2" charset="2"/>
              <a:buChar char="§"/>
              <a:defRPr sz="1100" kern="1200">
                <a:solidFill>
                  <a:schemeClr val="tx2">
                    <a:lumMod val="60000"/>
                    <a:lumOff val="40000"/>
                  </a:schemeClr>
                </a:solidFill>
                <a:latin typeface="+mn-lt"/>
                <a:ea typeface="+mn-ea"/>
                <a:cs typeface="+mn-cs"/>
              </a:defRPr>
            </a:lvl5pPr>
            <a:lvl6pPr marL="0" indent="0" algn="l" defTabSz="914400" rtl="0" eaLnBrk="1" latinLnBrk="0" hangingPunct="1">
              <a:lnSpc>
                <a:spcPct val="100000"/>
              </a:lnSpc>
              <a:spcBef>
                <a:spcPts val="600"/>
              </a:spcBef>
              <a:spcAft>
                <a:spcPts val="0"/>
              </a:spcAft>
              <a:buFont typeface="Arial" panose="020B0604020202020204" pitchFamily="34" charset="0"/>
              <a:buChar char="​"/>
              <a:defRPr sz="1100" b="1" kern="1200">
                <a:solidFill>
                  <a:schemeClr val="bg2"/>
                </a:solidFill>
                <a:latin typeface="+mj-lt"/>
                <a:ea typeface="+mn-ea"/>
                <a:cs typeface="+mn-cs"/>
              </a:defRPr>
            </a:lvl6pPr>
            <a:lvl7pPr marL="0" indent="0" algn="l" defTabSz="914400" rtl="0" eaLnBrk="1" latinLnBrk="0" hangingPunct="1">
              <a:lnSpc>
                <a:spcPct val="100000"/>
              </a:lnSpc>
              <a:spcBef>
                <a:spcPts val="600"/>
              </a:spcBef>
              <a:spcAft>
                <a:spcPts val="600"/>
              </a:spcAft>
              <a:buFont typeface="Arial" panose="020B0604020202020204" pitchFamily="34" charset="0"/>
              <a:buChar char="​"/>
              <a:defRPr sz="1100" kern="1200">
                <a:solidFill>
                  <a:schemeClr val="bg2"/>
                </a:solidFill>
                <a:latin typeface="+mj-lt"/>
                <a:ea typeface="+mn-ea"/>
                <a:cs typeface="+mn-cs"/>
              </a:defRPr>
            </a:lvl7pPr>
            <a:lvl8pPr marL="0" indent="0" algn="l" defTabSz="914400" rtl="0" eaLnBrk="1" latinLnBrk="0" hangingPunct="1">
              <a:lnSpc>
                <a:spcPct val="100000"/>
              </a:lnSpc>
              <a:spcBef>
                <a:spcPts val="600"/>
              </a:spcBef>
              <a:spcAft>
                <a:spcPts val="600"/>
              </a:spcAft>
              <a:buFont typeface="Arial" panose="020B0604020202020204" pitchFamily="34" charset="0"/>
              <a:buChar char="​"/>
              <a:defRPr sz="1100" kern="1200">
                <a:solidFill>
                  <a:schemeClr val="accent1"/>
                </a:solidFill>
                <a:latin typeface="+mj-lt"/>
                <a:ea typeface="+mn-ea"/>
                <a:cs typeface="+mn-cs"/>
              </a:defRPr>
            </a:lvl8pPr>
            <a:lvl9pPr marL="0" indent="0" algn="l" defTabSz="914400" rtl="0" eaLnBrk="1" latinLnBrk="0" hangingPunct="1">
              <a:lnSpc>
                <a:spcPct val="100000"/>
              </a:lnSpc>
              <a:spcBef>
                <a:spcPts val="600"/>
              </a:spcBef>
              <a:spcAft>
                <a:spcPts val="600"/>
              </a:spcAft>
              <a:buFont typeface="Arial" panose="020B0604020202020204" pitchFamily="34" charset="0"/>
              <a:buChar char="​"/>
              <a:defRPr sz="1100" kern="1200">
                <a:solidFill>
                  <a:schemeClr val="accent3"/>
                </a:solidFill>
                <a:latin typeface="+mj-lt"/>
                <a:ea typeface="+mn-ea"/>
                <a:cs typeface="+mn-cs"/>
              </a:defRPr>
            </a:lvl9pPr>
          </a:lstStyle>
          <a:p>
            <a:r>
              <a:rPr lang="en-US" sz="1000" dirty="0">
                <a:solidFill>
                  <a:schemeClr val="accent3"/>
                </a:solidFill>
              </a:rPr>
              <a:t>Jeff Larrimore</a:t>
            </a:r>
          </a:p>
        </p:txBody>
      </p:sp>
    </p:spTree>
    <p:extLst>
      <p:ext uri="{BB962C8B-B14F-4D97-AF65-F5344CB8AC3E}">
        <p14:creationId xmlns:p14="http://schemas.microsoft.com/office/powerpoint/2010/main" val="1502876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D4B8747-46BE-470D-B940-6BB2215057F5}" type="datetimeFigureOut">
              <a:rPr lang="en-US" smtClean="0"/>
              <a:pPr/>
              <a:t>3/4/2020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B807E2-3800-45A2-ACDA-E2C41F17BEA1}" type="slidenum">
              <a:rPr lang="en-US" smtClean="0"/>
              <a:pPr/>
              <a:t>‹#›</a:t>
            </a:fld>
            <a:endParaRPr lang="en-US"/>
          </a:p>
        </p:txBody>
      </p:sp>
    </p:spTree>
    <p:extLst>
      <p:ext uri="{BB962C8B-B14F-4D97-AF65-F5344CB8AC3E}">
        <p14:creationId xmlns:p14="http://schemas.microsoft.com/office/powerpoint/2010/main" val="2221372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D4B8747-46BE-470D-B940-6BB2215057F5}" type="datetimeFigureOut">
              <a:rPr lang="en-US" smtClean="0"/>
              <a:pPr/>
              <a:t>3/4/2020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B807E2-3800-45A2-ACDA-E2C41F17BEA1}" type="slidenum">
              <a:rPr lang="en-US" smtClean="0"/>
              <a:pPr/>
              <a:t>‹#›</a:t>
            </a:fld>
            <a:endParaRPr lang="en-US"/>
          </a:p>
        </p:txBody>
      </p:sp>
    </p:spTree>
    <p:extLst>
      <p:ext uri="{BB962C8B-B14F-4D97-AF65-F5344CB8AC3E}">
        <p14:creationId xmlns:p14="http://schemas.microsoft.com/office/powerpoint/2010/main" val="4013110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D4B8747-46BE-470D-B940-6BB2215057F5}" type="datetimeFigureOut">
              <a:rPr lang="en-US" smtClean="0"/>
              <a:pPr/>
              <a:t>3/4/2020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B807E2-3800-45A2-ACDA-E2C41F17BEA1}" type="slidenum">
              <a:rPr lang="en-US" smtClean="0"/>
              <a:pPr/>
              <a:t>‹#›</a:t>
            </a:fld>
            <a:endParaRPr lang="en-US"/>
          </a:p>
        </p:txBody>
      </p:sp>
    </p:spTree>
    <p:extLst>
      <p:ext uri="{BB962C8B-B14F-4D97-AF65-F5344CB8AC3E}">
        <p14:creationId xmlns:p14="http://schemas.microsoft.com/office/powerpoint/2010/main" val="3731493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D4B8747-46BE-470D-B940-6BB2215057F5}" type="datetimeFigureOut">
              <a:rPr lang="en-US" smtClean="0"/>
              <a:pPr/>
              <a:t>3/4/2020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1B807E2-3800-45A2-ACDA-E2C41F17BEA1}" type="slidenum">
              <a:rPr lang="en-US" smtClean="0"/>
              <a:pPr/>
              <a:t>‹#›</a:t>
            </a:fld>
            <a:endParaRPr lang="en-US"/>
          </a:p>
        </p:txBody>
      </p:sp>
    </p:spTree>
    <p:extLst>
      <p:ext uri="{BB962C8B-B14F-4D97-AF65-F5344CB8AC3E}">
        <p14:creationId xmlns:p14="http://schemas.microsoft.com/office/powerpoint/2010/main" val="383662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D4B8747-46BE-470D-B940-6BB2215057F5}" type="datetimeFigureOut">
              <a:rPr lang="en-US" smtClean="0"/>
              <a:pPr/>
              <a:t>3/4/2020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1B807E2-3800-45A2-ACDA-E2C41F17BEA1}" type="slidenum">
              <a:rPr lang="en-US" smtClean="0"/>
              <a:pPr/>
              <a:t>‹#›</a:t>
            </a:fld>
            <a:endParaRPr lang="en-US"/>
          </a:p>
        </p:txBody>
      </p:sp>
    </p:spTree>
    <p:extLst>
      <p:ext uri="{BB962C8B-B14F-4D97-AF65-F5344CB8AC3E}">
        <p14:creationId xmlns:p14="http://schemas.microsoft.com/office/powerpoint/2010/main" val="520466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4B8747-46BE-470D-B940-6BB2215057F5}" type="datetimeFigureOut">
              <a:rPr lang="en-US" smtClean="0"/>
              <a:pPr/>
              <a:t>3/4/2020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1B807E2-3800-45A2-ACDA-E2C41F17BEA1}" type="slidenum">
              <a:rPr lang="en-US" smtClean="0"/>
              <a:pPr/>
              <a:t>‹#›</a:t>
            </a:fld>
            <a:endParaRPr lang="en-US"/>
          </a:p>
        </p:txBody>
      </p:sp>
    </p:spTree>
    <p:extLst>
      <p:ext uri="{BB962C8B-B14F-4D97-AF65-F5344CB8AC3E}">
        <p14:creationId xmlns:p14="http://schemas.microsoft.com/office/powerpoint/2010/main" val="10693421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BD4B8747-46BE-470D-B940-6BB2215057F5}" type="datetimeFigureOut">
              <a:rPr lang="en-US" smtClean="0"/>
              <a:pPr/>
              <a:t>3/4/2020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B807E2-3800-45A2-ACDA-E2C41F17BEA1}" type="slidenum">
              <a:rPr lang="en-US" smtClean="0"/>
              <a:pPr/>
              <a:t>‹#›</a:t>
            </a:fld>
            <a:endParaRPr lang="en-US"/>
          </a:p>
        </p:txBody>
      </p:sp>
    </p:spTree>
    <p:extLst>
      <p:ext uri="{BB962C8B-B14F-4D97-AF65-F5344CB8AC3E}">
        <p14:creationId xmlns:p14="http://schemas.microsoft.com/office/powerpoint/2010/main" val="35994390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BD4B8747-46BE-470D-B940-6BB2215057F5}" type="datetimeFigureOut">
              <a:rPr lang="en-US" smtClean="0"/>
              <a:pPr/>
              <a:t>3/4/2020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B807E2-3800-45A2-ACDA-E2C41F17BEA1}" type="slidenum">
              <a:rPr lang="en-US" smtClean="0"/>
              <a:pPr/>
              <a:t>‹#›</a:t>
            </a:fld>
            <a:endParaRPr lang="en-US"/>
          </a:p>
        </p:txBody>
      </p:sp>
    </p:spTree>
    <p:extLst>
      <p:ext uri="{BB962C8B-B14F-4D97-AF65-F5344CB8AC3E}">
        <p14:creationId xmlns:p14="http://schemas.microsoft.com/office/powerpoint/2010/main" val="154231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BD4B8747-46BE-470D-B940-6BB2215057F5}" type="datetimeFigureOut">
              <a:rPr lang="en-US" smtClean="0"/>
              <a:pPr/>
              <a:t>3/4/2020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1B807E2-3800-45A2-ACDA-E2C41F17BEA1}" type="slidenum">
              <a:rPr lang="en-US" smtClean="0"/>
              <a:pPr/>
              <a:t>‹#›</a:t>
            </a:fld>
            <a:endParaRPr lang="en-US"/>
          </a:p>
        </p:txBody>
      </p:sp>
    </p:spTree>
    <p:extLst>
      <p:ext uri="{BB962C8B-B14F-4D97-AF65-F5344CB8AC3E}">
        <p14:creationId xmlns:p14="http://schemas.microsoft.com/office/powerpoint/2010/main" val="2029082820"/>
      </p:ext>
    </p:extLst>
  </p:cSld>
  <p:clrMap bg1="dk1" tx1="lt1" bg2="dk2" tx2="lt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61" r:id="rId14"/>
    <p:sldLayoutId id="2147483655" r:id="rId15"/>
    <p:sldLayoutId id="2147483652" r:id="rId16"/>
    <p:sldLayoutId id="2147483654" r:id="rId17"/>
    <p:sldLayoutId id="2147483651" r:id="rId18"/>
  </p:sldLayoutIdLst>
  <p:txStyles>
    <p:titleStyle>
      <a:lvl1pPr algn="l" defTabSz="685800" rtl="0" eaLnBrk="1" latinLnBrk="0" hangingPunct="1">
        <a:lnSpc>
          <a:spcPct val="90000"/>
        </a:lnSpc>
        <a:spcBef>
          <a:spcPct val="0"/>
        </a:spcBef>
        <a:buNone/>
        <a:defRPr sz="33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p:nvPr/>
        </p:nvSpPr>
        <p:spPr>
          <a:xfrm>
            <a:off x="0" y="0"/>
            <a:ext cx="9143999"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lIns="228600" tIns="228600" rIns="228600" bIns="228600" rtlCol="0" anchor="ctr">
            <a:noAutofit/>
          </a:bodyPr>
          <a:lstStyle/>
          <a:p>
            <a:pPr algn="ctr"/>
            <a:endParaRPr lang="en-US" sz="1400" dirty="0">
              <a:solidFill>
                <a:schemeClr val="bg1"/>
              </a:solidFill>
              <a:latin typeface="Franklin Gothic Demi Cond" panose="020B0706030402020204" pitchFamily="34" charset="0"/>
            </a:endParaRPr>
          </a:p>
        </p:txBody>
      </p:sp>
      <p:sp>
        <p:nvSpPr>
          <p:cNvPr id="9" name="Text Placeholder 8"/>
          <p:cNvSpPr>
            <a:spLocks noGrp="1"/>
          </p:cNvSpPr>
          <p:nvPr>
            <p:ph type="body" sz="quarter" idx="14"/>
          </p:nvPr>
        </p:nvSpPr>
        <p:spPr>
          <a:xfrm>
            <a:off x="668097" y="3291421"/>
            <a:ext cx="7783445" cy="3452673"/>
          </a:xfrm>
        </p:spPr>
        <p:txBody>
          <a:bodyPr/>
          <a:lstStyle/>
          <a:p>
            <a:pPr lvl="1"/>
            <a:r>
              <a:rPr lang="en-US" sz="2200" b="1" dirty="0">
                <a:solidFill>
                  <a:schemeClr val="accent3"/>
                </a:solidFill>
                <a:latin typeface="Georgia" panose="02040502050405020303" pitchFamily="18" charset="0"/>
              </a:rPr>
              <a:t>Jeff Larrimore</a:t>
            </a:r>
          </a:p>
          <a:p>
            <a:pPr lvl="1"/>
            <a:r>
              <a:rPr lang="en-US" sz="2200" b="1" dirty="0">
                <a:solidFill>
                  <a:schemeClr val="accent3"/>
                </a:solidFill>
                <a:latin typeface="Georgia" panose="02040502050405020303" pitchFamily="18" charset="0"/>
              </a:rPr>
              <a:t>Jacob Mortenson</a:t>
            </a:r>
          </a:p>
          <a:p>
            <a:pPr lvl="1"/>
            <a:r>
              <a:rPr lang="en-US" sz="2200" b="1" dirty="0">
                <a:solidFill>
                  <a:schemeClr val="accent3"/>
                </a:solidFill>
                <a:latin typeface="Georgia" panose="02040502050405020303" pitchFamily="18" charset="0"/>
              </a:rPr>
              <a:t>David Splinter</a:t>
            </a:r>
          </a:p>
          <a:p>
            <a:pPr lvl="1"/>
            <a:endParaRPr lang="en-US" sz="2200" dirty="0">
              <a:solidFill>
                <a:schemeClr val="accent3"/>
              </a:solidFill>
              <a:latin typeface="Georgia" panose="02040502050405020303" pitchFamily="18" charset="0"/>
            </a:endParaRPr>
          </a:p>
          <a:p>
            <a:pPr lvl="1"/>
            <a:r>
              <a:rPr lang="en-US" sz="2200" b="1" dirty="0">
                <a:solidFill>
                  <a:schemeClr val="accent3"/>
                </a:solidFill>
                <a:latin typeface="Georgia" panose="02040502050405020303" pitchFamily="18" charset="0"/>
              </a:rPr>
              <a:t>March 2020</a:t>
            </a:r>
          </a:p>
          <a:p>
            <a:pPr lvl="1"/>
            <a:endParaRPr lang="en-US" sz="1200" i="1" dirty="0">
              <a:solidFill>
                <a:schemeClr val="accent3"/>
              </a:solidFill>
              <a:latin typeface="Georgia" panose="02040502050405020303" pitchFamily="18" charset="0"/>
              <a:cs typeface="Arial" panose="020B0604020202020204" pitchFamily="34" charset="0"/>
            </a:endParaRPr>
          </a:p>
          <a:p>
            <a:pPr lvl="1"/>
            <a:endParaRPr lang="en-US" sz="1200" i="1" dirty="0">
              <a:solidFill>
                <a:schemeClr val="accent3"/>
              </a:solidFill>
              <a:latin typeface="Georgia" panose="02040502050405020303" pitchFamily="18" charset="0"/>
              <a:cs typeface="Arial" panose="020B0604020202020204" pitchFamily="34" charset="0"/>
            </a:endParaRPr>
          </a:p>
          <a:p>
            <a:pPr lvl="1"/>
            <a:r>
              <a:rPr lang="en-US" sz="1400" i="1" dirty="0">
                <a:solidFill>
                  <a:schemeClr val="accent3"/>
                </a:solidFill>
                <a:latin typeface="Georgia" panose="02040502050405020303" pitchFamily="18" charset="0"/>
                <a:cs typeface="Arial" panose="020B0604020202020204" pitchFamily="34" charset="0"/>
              </a:rPr>
              <a:t>The views in this paper reflect those of the authors and should not be attributed to the Board of Governors of the Federal Reserve System or their staff. This paper embodies work undertaken for the staff of the Joint Committee on Taxation, but as members of both parties and both houses of Congress comprise the Joint Committee on Taxation, this work should not be construed to represent the position of any member of the Committee.</a:t>
            </a:r>
            <a:endParaRPr lang="en-US" sz="1400" dirty="0">
              <a:solidFill>
                <a:schemeClr val="accent3"/>
              </a:solidFill>
            </a:endParaRPr>
          </a:p>
        </p:txBody>
      </p:sp>
      <p:sp>
        <p:nvSpPr>
          <p:cNvPr id="6" name="Title 1"/>
          <p:cNvSpPr txBox="1">
            <a:spLocks/>
          </p:cNvSpPr>
          <p:nvPr/>
        </p:nvSpPr>
        <p:spPr>
          <a:xfrm>
            <a:off x="674755" y="745067"/>
            <a:ext cx="7781756" cy="2362200"/>
          </a:xfrm>
          <a:prstGeom prst="rect">
            <a:avLst/>
          </a:prstGeom>
        </p:spPr>
        <p:txBody>
          <a:bodyPr lIns="0" tIns="0" rIns="0" bIns="0" anchor="ctr"/>
          <a:lstStyle>
            <a:lvl1pPr algn="l" defTabSz="914400" rtl="0" eaLnBrk="1" latinLnBrk="0" hangingPunct="1">
              <a:lnSpc>
                <a:spcPct val="85000"/>
              </a:lnSpc>
              <a:spcBef>
                <a:spcPct val="0"/>
              </a:spcBef>
              <a:buNone/>
              <a:defRPr sz="5500" b="1" kern="1200">
                <a:solidFill>
                  <a:schemeClr val="bg1"/>
                </a:solidFill>
                <a:latin typeface="+mj-lt"/>
                <a:ea typeface="+mj-ea"/>
                <a:cs typeface="+mj-cs"/>
              </a:defRPr>
            </a:lvl1pPr>
          </a:lstStyle>
          <a:p>
            <a:r>
              <a:rPr lang="en-US" sz="3400" dirty="0">
                <a:solidFill>
                  <a:schemeClr val="accent1">
                    <a:lumMod val="75000"/>
                  </a:schemeClr>
                </a:solidFill>
                <a:latin typeface="Georgia" panose="02040502050405020303" pitchFamily="18" charset="0"/>
              </a:rPr>
              <a:t>Presence and Persistence of Poverty in U.S. Tax Data</a:t>
            </a:r>
          </a:p>
        </p:txBody>
      </p:sp>
      <p:cxnSp>
        <p:nvCxnSpPr>
          <p:cNvPr id="10" name="Straight Connector 9"/>
          <p:cNvCxnSpPr/>
          <p:nvPr/>
        </p:nvCxnSpPr>
        <p:spPr>
          <a:xfrm>
            <a:off x="673066" y="667846"/>
            <a:ext cx="7778476" cy="0"/>
          </a:xfrm>
          <a:prstGeom prst="line">
            <a:avLst/>
          </a:prstGeom>
          <a:ln w="9525" cmpd="sng">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682762" y="3046990"/>
            <a:ext cx="7778476" cy="0"/>
          </a:xfrm>
          <a:prstGeom prst="line">
            <a:avLst/>
          </a:prstGeom>
          <a:ln w="9525" cmpd="sng">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507567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1"/>
          <p:cNvSpPr>
            <a:spLocks noGrp="1"/>
          </p:cNvSpPr>
          <p:nvPr>
            <p:ph type="title"/>
          </p:nvPr>
        </p:nvSpPr>
        <p:spPr>
          <a:xfrm>
            <a:off x="685800" y="770301"/>
            <a:ext cx="7772400" cy="914402"/>
          </a:xfrm>
        </p:spPr>
        <p:txBody>
          <a:bodyPr/>
          <a:lstStyle/>
          <a:p>
            <a:r>
              <a:rPr lang="en-US" sz="3400" b="1" dirty="0">
                <a:solidFill>
                  <a:schemeClr val="accent1"/>
                </a:solidFill>
                <a:latin typeface="Arial Narrow"/>
                <a:cs typeface="Arial Narrow"/>
              </a:rPr>
              <a:t>Poverty Thresholds (pre-tax taxable income)</a:t>
            </a:r>
          </a:p>
        </p:txBody>
      </p:sp>
      <p:cxnSp>
        <p:nvCxnSpPr>
          <p:cNvPr id="21" name="Straight Connector 20"/>
          <p:cNvCxnSpPr/>
          <p:nvPr/>
        </p:nvCxnSpPr>
        <p:spPr>
          <a:xfrm flipH="1">
            <a:off x="685800" y="413144"/>
            <a:ext cx="7772400" cy="0"/>
          </a:xfrm>
          <a:prstGeom prst="line">
            <a:avLst/>
          </a:prstGeom>
          <a:ln w="9525" cmpd="sng">
            <a:solidFill>
              <a:schemeClr val="accent3"/>
            </a:solidFill>
          </a:ln>
          <a:effectLst/>
        </p:spPr>
        <p:style>
          <a:lnRef idx="2">
            <a:schemeClr val="accent1"/>
          </a:lnRef>
          <a:fillRef idx="0">
            <a:schemeClr val="accent1"/>
          </a:fillRef>
          <a:effectRef idx="1">
            <a:schemeClr val="accent1"/>
          </a:effectRef>
          <a:fontRef idx="minor">
            <a:schemeClr val="tx1"/>
          </a:fontRef>
        </p:style>
      </p:cxnSp>
      <p:pic>
        <p:nvPicPr>
          <p:cNvPr id="4" name="Picture 3"/>
          <p:cNvPicPr>
            <a:picLocks noChangeAspect="1"/>
          </p:cNvPicPr>
          <p:nvPr/>
        </p:nvPicPr>
        <p:blipFill>
          <a:blip r:embed="rId3"/>
          <a:stretch>
            <a:fillRect/>
          </a:stretch>
        </p:blipFill>
        <p:spPr>
          <a:xfrm>
            <a:off x="685463" y="1684703"/>
            <a:ext cx="7773074" cy="4712616"/>
          </a:xfrm>
          <a:prstGeom prst="rect">
            <a:avLst/>
          </a:prstGeom>
        </p:spPr>
      </p:pic>
    </p:spTree>
    <p:extLst>
      <p:ext uri="{BB962C8B-B14F-4D97-AF65-F5344CB8AC3E}">
        <p14:creationId xmlns:p14="http://schemas.microsoft.com/office/powerpoint/2010/main" val="10340746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1"/>
          <p:cNvSpPr>
            <a:spLocks noGrp="1"/>
          </p:cNvSpPr>
          <p:nvPr>
            <p:ph type="title"/>
          </p:nvPr>
        </p:nvSpPr>
        <p:spPr>
          <a:xfrm>
            <a:off x="685800" y="770301"/>
            <a:ext cx="7772400" cy="914402"/>
          </a:xfrm>
        </p:spPr>
        <p:txBody>
          <a:bodyPr/>
          <a:lstStyle/>
          <a:p>
            <a:r>
              <a:rPr lang="en-US" sz="3400" b="1" dirty="0">
                <a:solidFill>
                  <a:schemeClr val="accent1"/>
                </a:solidFill>
                <a:latin typeface="Arial Narrow"/>
                <a:cs typeface="Arial Narrow"/>
              </a:rPr>
              <a:t>Poverty Thresholds (pre-tax taxable income)</a:t>
            </a:r>
          </a:p>
        </p:txBody>
      </p:sp>
      <p:cxnSp>
        <p:nvCxnSpPr>
          <p:cNvPr id="21" name="Straight Connector 20"/>
          <p:cNvCxnSpPr/>
          <p:nvPr/>
        </p:nvCxnSpPr>
        <p:spPr>
          <a:xfrm flipH="1">
            <a:off x="685800" y="413144"/>
            <a:ext cx="7772400" cy="0"/>
          </a:xfrm>
          <a:prstGeom prst="line">
            <a:avLst/>
          </a:prstGeom>
          <a:ln w="9525" cmpd="sng">
            <a:solidFill>
              <a:schemeClr val="accent3"/>
            </a:solidFill>
          </a:ln>
          <a:effectLst/>
        </p:spPr>
        <p:style>
          <a:lnRef idx="2">
            <a:schemeClr val="accent1"/>
          </a:lnRef>
          <a:fillRef idx="0">
            <a:schemeClr val="accent1"/>
          </a:fillRef>
          <a:effectRef idx="1">
            <a:schemeClr val="accent1"/>
          </a:effectRef>
          <a:fontRef idx="minor">
            <a:schemeClr val="tx1"/>
          </a:fontRef>
        </p:style>
      </p:cxnSp>
      <p:pic>
        <p:nvPicPr>
          <p:cNvPr id="3" name="Picture 2"/>
          <p:cNvPicPr>
            <a:picLocks noChangeAspect="1"/>
          </p:cNvPicPr>
          <p:nvPr/>
        </p:nvPicPr>
        <p:blipFill>
          <a:blip r:embed="rId3"/>
          <a:stretch>
            <a:fillRect/>
          </a:stretch>
        </p:blipFill>
        <p:spPr>
          <a:xfrm>
            <a:off x="679030" y="1684703"/>
            <a:ext cx="7779170" cy="4718713"/>
          </a:xfrm>
          <a:prstGeom prst="rect">
            <a:avLst/>
          </a:prstGeom>
        </p:spPr>
      </p:pic>
    </p:spTree>
    <p:extLst>
      <p:ext uri="{BB962C8B-B14F-4D97-AF65-F5344CB8AC3E}">
        <p14:creationId xmlns:p14="http://schemas.microsoft.com/office/powerpoint/2010/main" val="17269241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1"/>
          <p:cNvSpPr>
            <a:spLocks noGrp="1"/>
          </p:cNvSpPr>
          <p:nvPr>
            <p:ph type="title"/>
          </p:nvPr>
        </p:nvSpPr>
        <p:spPr>
          <a:xfrm>
            <a:off x="685800" y="770301"/>
            <a:ext cx="7772400" cy="914402"/>
          </a:xfrm>
        </p:spPr>
        <p:txBody>
          <a:bodyPr/>
          <a:lstStyle/>
          <a:p>
            <a:r>
              <a:rPr lang="en-US" sz="3400" b="1" dirty="0">
                <a:solidFill>
                  <a:schemeClr val="accent1"/>
                </a:solidFill>
                <a:latin typeface="Arial Narrow"/>
                <a:cs typeface="Arial Narrow"/>
              </a:rPr>
              <a:t>One-Year Poverty Rates (pre-tax income)</a:t>
            </a:r>
          </a:p>
        </p:txBody>
      </p:sp>
      <p:cxnSp>
        <p:nvCxnSpPr>
          <p:cNvPr id="21" name="Straight Connector 20"/>
          <p:cNvCxnSpPr/>
          <p:nvPr/>
        </p:nvCxnSpPr>
        <p:spPr>
          <a:xfrm flipH="1">
            <a:off x="685800" y="413144"/>
            <a:ext cx="7772400" cy="0"/>
          </a:xfrm>
          <a:prstGeom prst="line">
            <a:avLst/>
          </a:prstGeom>
          <a:ln w="9525" cmpd="sng">
            <a:solidFill>
              <a:schemeClr val="accent3"/>
            </a:solidFill>
          </a:ln>
          <a:effectLst/>
        </p:spPr>
        <p:style>
          <a:lnRef idx="2">
            <a:schemeClr val="accent1"/>
          </a:lnRef>
          <a:fillRef idx="0">
            <a:schemeClr val="accent1"/>
          </a:fillRef>
          <a:effectRef idx="1">
            <a:schemeClr val="accent1"/>
          </a:effectRef>
          <a:fontRef idx="minor">
            <a:schemeClr val="tx1"/>
          </a:fontRef>
        </p:style>
      </p:cxnSp>
      <p:pic>
        <p:nvPicPr>
          <p:cNvPr id="3" name="Picture 2"/>
          <p:cNvPicPr>
            <a:picLocks noChangeAspect="1"/>
          </p:cNvPicPr>
          <p:nvPr/>
        </p:nvPicPr>
        <p:blipFill>
          <a:blip r:embed="rId3"/>
          <a:stretch>
            <a:fillRect/>
          </a:stretch>
        </p:blipFill>
        <p:spPr>
          <a:xfrm>
            <a:off x="685126" y="1684703"/>
            <a:ext cx="7773074" cy="4548010"/>
          </a:xfrm>
          <a:prstGeom prst="rect">
            <a:avLst/>
          </a:prstGeom>
        </p:spPr>
      </p:pic>
    </p:spTree>
    <p:extLst>
      <p:ext uri="{BB962C8B-B14F-4D97-AF65-F5344CB8AC3E}">
        <p14:creationId xmlns:p14="http://schemas.microsoft.com/office/powerpoint/2010/main" val="34602848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1"/>
          <p:cNvSpPr>
            <a:spLocks noGrp="1"/>
          </p:cNvSpPr>
          <p:nvPr>
            <p:ph type="title"/>
          </p:nvPr>
        </p:nvSpPr>
        <p:spPr>
          <a:xfrm>
            <a:off x="685800" y="770301"/>
            <a:ext cx="7772400" cy="914402"/>
          </a:xfrm>
        </p:spPr>
        <p:txBody>
          <a:bodyPr/>
          <a:lstStyle/>
          <a:p>
            <a:r>
              <a:rPr lang="en-US" sz="3400" b="1" dirty="0">
                <a:solidFill>
                  <a:schemeClr val="accent1"/>
                </a:solidFill>
                <a:latin typeface="Arial Narrow"/>
                <a:cs typeface="Arial Narrow"/>
              </a:rPr>
              <a:t>One-Year Poverty Rates</a:t>
            </a:r>
          </a:p>
        </p:txBody>
      </p:sp>
      <p:cxnSp>
        <p:nvCxnSpPr>
          <p:cNvPr id="21" name="Straight Connector 20"/>
          <p:cNvCxnSpPr/>
          <p:nvPr/>
        </p:nvCxnSpPr>
        <p:spPr>
          <a:xfrm flipH="1">
            <a:off x="685800" y="413144"/>
            <a:ext cx="7772400" cy="0"/>
          </a:xfrm>
          <a:prstGeom prst="line">
            <a:avLst/>
          </a:prstGeom>
          <a:ln w="9525" cmpd="sng">
            <a:solidFill>
              <a:schemeClr val="accent3"/>
            </a:solidFill>
          </a:ln>
          <a:effectLst/>
        </p:spPr>
        <p:style>
          <a:lnRef idx="2">
            <a:schemeClr val="accent1"/>
          </a:lnRef>
          <a:fillRef idx="0">
            <a:schemeClr val="accent1"/>
          </a:fillRef>
          <a:effectRef idx="1">
            <a:schemeClr val="accent1"/>
          </a:effectRef>
          <a:fontRef idx="minor">
            <a:schemeClr val="tx1"/>
          </a:fontRef>
        </p:style>
      </p:cxnSp>
      <p:pic>
        <p:nvPicPr>
          <p:cNvPr id="2" name="Picture 1"/>
          <p:cNvPicPr>
            <a:picLocks noChangeAspect="1"/>
          </p:cNvPicPr>
          <p:nvPr/>
        </p:nvPicPr>
        <p:blipFill>
          <a:blip r:embed="rId3"/>
          <a:stretch>
            <a:fillRect/>
          </a:stretch>
        </p:blipFill>
        <p:spPr>
          <a:xfrm>
            <a:off x="685126" y="1684703"/>
            <a:ext cx="7773074" cy="4572396"/>
          </a:xfrm>
          <a:prstGeom prst="rect">
            <a:avLst/>
          </a:prstGeom>
        </p:spPr>
      </p:pic>
    </p:spTree>
    <p:extLst>
      <p:ext uri="{BB962C8B-B14F-4D97-AF65-F5344CB8AC3E}">
        <p14:creationId xmlns:p14="http://schemas.microsoft.com/office/powerpoint/2010/main" val="33594202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1"/>
          <p:cNvSpPr>
            <a:spLocks noGrp="1"/>
          </p:cNvSpPr>
          <p:nvPr>
            <p:ph type="title"/>
          </p:nvPr>
        </p:nvSpPr>
        <p:spPr>
          <a:xfrm>
            <a:off x="685800" y="770301"/>
            <a:ext cx="7772400" cy="914402"/>
          </a:xfrm>
        </p:spPr>
        <p:txBody>
          <a:bodyPr/>
          <a:lstStyle/>
          <a:p>
            <a:r>
              <a:rPr lang="en-US" sz="3400" b="1" dirty="0">
                <a:solidFill>
                  <a:schemeClr val="accent1"/>
                </a:solidFill>
                <a:latin typeface="Arial Narrow"/>
                <a:cs typeface="Arial Narrow"/>
              </a:rPr>
              <a:t>Pre-tax and After-tax Poverty Rates by Age</a:t>
            </a:r>
          </a:p>
        </p:txBody>
      </p:sp>
      <p:cxnSp>
        <p:nvCxnSpPr>
          <p:cNvPr id="21" name="Straight Connector 20"/>
          <p:cNvCxnSpPr/>
          <p:nvPr/>
        </p:nvCxnSpPr>
        <p:spPr>
          <a:xfrm flipH="1">
            <a:off x="685800" y="413144"/>
            <a:ext cx="7772400" cy="0"/>
          </a:xfrm>
          <a:prstGeom prst="line">
            <a:avLst/>
          </a:prstGeom>
          <a:ln w="9525" cmpd="sng">
            <a:solidFill>
              <a:schemeClr val="accent3"/>
            </a:solidFill>
          </a:ln>
          <a:effectLst/>
        </p:spPr>
        <p:style>
          <a:lnRef idx="2">
            <a:schemeClr val="accent1"/>
          </a:lnRef>
          <a:fillRef idx="0">
            <a:schemeClr val="accent1"/>
          </a:fillRef>
          <a:effectRef idx="1">
            <a:schemeClr val="accent1"/>
          </a:effectRef>
          <a:fontRef idx="minor">
            <a:schemeClr val="tx1"/>
          </a:fontRef>
        </p:style>
      </p:cxnSp>
      <p:pic>
        <p:nvPicPr>
          <p:cNvPr id="4" name="Picture 3"/>
          <p:cNvPicPr>
            <a:picLocks noChangeAspect="1"/>
          </p:cNvPicPr>
          <p:nvPr/>
        </p:nvPicPr>
        <p:blipFill>
          <a:blip r:embed="rId3"/>
          <a:stretch>
            <a:fillRect/>
          </a:stretch>
        </p:blipFill>
        <p:spPr>
          <a:xfrm>
            <a:off x="685126" y="1684703"/>
            <a:ext cx="7773074" cy="4572396"/>
          </a:xfrm>
          <a:prstGeom prst="rect">
            <a:avLst/>
          </a:prstGeom>
        </p:spPr>
      </p:pic>
    </p:spTree>
    <p:extLst>
      <p:ext uri="{BB962C8B-B14F-4D97-AF65-F5344CB8AC3E}">
        <p14:creationId xmlns:p14="http://schemas.microsoft.com/office/powerpoint/2010/main" val="8076545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1"/>
          <p:cNvSpPr>
            <a:spLocks noGrp="1"/>
          </p:cNvSpPr>
          <p:nvPr>
            <p:ph type="title"/>
          </p:nvPr>
        </p:nvSpPr>
        <p:spPr>
          <a:xfrm>
            <a:off x="685800" y="667664"/>
            <a:ext cx="7772400" cy="914402"/>
          </a:xfrm>
        </p:spPr>
        <p:txBody>
          <a:bodyPr/>
          <a:lstStyle/>
          <a:p>
            <a:r>
              <a:rPr lang="en-US" sz="3400" b="1" dirty="0">
                <a:solidFill>
                  <a:schemeClr val="accent1"/>
                </a:solidFill>
                <a:latin typeface="Arial Narrow"/>
                <a:cs typeface="Arial Narrow"/>
              </a:rPr>
              <a:t>Frequency of ever experiencing poverty by age and marital status (2007-2018)</a:t>
            </a:r>
          </a:p>
        </p:txBody>
      </p:sp>
      <p:cxnSp>
        <p:nvCxnSpPr>
          <p:cNvPr id="21" name="Straight Connector 20"/>
          <p:cNvCxnSpPr/>
          <p:nvPr/>
        </p:nvCxnSpPr>
        <p:spPr>
          <a:xfrm flipH="1">
            <a:off x="685800" y="413144"/>
            <a:ext cx="7772400" cy="0"/>
          </a:xfrm>
          <a:prstGeom prst="line">
            <a:avLst/>
          </a:prstGeom>
          <a:ln w="9525" cmpd="sng">
            <a:solidFill>
              <a:schemeClr val="accent3"/>
            </a:solidFill>
          </a:ln>
          <a:effectLst/>
        </p:spPr>
        <p:style>
          <a:lnRef idx="2">
            <a:schemeClr val="accent1"/>
          </a:lnRef>
          <a:fillRef idx="0">
            <a:schemeClr val="accent1"/>
          </a:fillRef>
          <a:effectRef idx="1">
            <a:schemeClr val="accent1"/>
          </a:effectRef>
          <a:fontRef idx="minor">
            <a:schemeClr val="tx1"/>
          </a:fontRef>
        </p:style>
      </p:cxnSp>
      <p:pic>
        <p:nvPicPr>
          <p:cNvPr id="3" name="Picture 2"/>
          <p:cNvPicPr>
            <a:picLocks noChangeAspect="1"/>
          </p:cNvPicPr>
          <p:nvPr/>
        </p:nvPicPr>
        <p:blipFill>
          <a:blip r:embed="rId3"/>
          <a:stretch>
            <a:fillRect/>
          </a:stretch>
        </p:blipFill>
        <p:spPr>
          <a:xfrm>
            <a:off x="685800" y="1836586"/>
            <a:ext cx="7773074" cy="4302958"/>
          </a:xfrm>
          <a:prstGeom prst="rect">
            <a:avLst/>
          </a:prstGeom>
        </p:spPr>
      </p:pic>
      <p:sp>
        <p:nvSpPr>
          <p:cNvPr id="2" name="TextBox 1"/>
          <p:cNvSpPr txBox="1"/>
          <p:nvPr/>
        </p:nvSpPr>
        <p:spPr>
          <a:xfrm>
            <a:off x="2388635" y="5589038"/>
            <a:ext cx="2146041" cy="369332"/>
          </a:xfrm>
          <a:prstGeom prst="rect">
            <a:avLst/>
          </a:prstGeom>
          <a:noFill/>
        </p:spPr>
        <p:txBody>
          <a:bodyPr wrap="square" rtlCol="0">
            <a:spAutoFit/>
          </a:bodyPr>
          <a:lstStyle/>
          <a:p>
            <a:pPr algn="ctr"/>
            <a:r>
              <a:rPr lang="en-US" b="1" dirty="0"/>
              <a:t>Age</a:t>
            </a:r>
          </a:p>
        </p:txBody>
      </p:sp>
      <p:sp>
        <p:nvSpPr>
          <p:cNvPr id="6" name="TextBox 5"/>
          <p:cNvSpPr txBox="1"/>
          <p:nvPr/>
        </p:nvSpPr>
        <p:spPr>
          <a:xfrm>
            <a:off x="6002692" y="5954878"/>
            <a:ext cx="2146041" cy="369332"/>
          </a:xfrm>
          <a:prstGeom prst="rect">
            <a:avLst/>
          </a:prstGeom>
          <a:noFill/>
        </p:spPr>
        <p:txBody>
          <a:bodyPr wrap="square" rtlCol="0">
            <a:spAutoFit/>
          </a:bodyPr>
          <a:lstStyle/>
          <a:p>
            <a:pPr algn="ctr"/>
            <a:r>
              <a:rPr lang="en-US" b="1" dirty="0"/>
              <a:t>Family Status</a:t>
            </a:r>
          </a:p>
        </p:txBody>
      </p:sp>
    </p:spTree>
    <p:extLst>
      <p:ext uri="{BB962C8B-B14F-4D97-AF65-F5344CB8AC3E}">
        <p14:creationId xmlns:p14="http://schemas.microsoft.com/office/powerpoint/2010/main" val="361931201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1"/>
          <p:cNvSpPr>
            <a:spLocks noGrp="1"/>
          </p:cNvSpPr>
          <p:nvPr>
            <p:ph type="title"/>
          </p:nvPr>
        </p:nvSpPr>
        <p:spPr>
          <a:xfrm>
            <a:off x="685800" y="625151"/>
            <a:ext cx="7772400" cy="1059552"/>
          </a:xfrm>
        </p:spPr>
        <p:txBody>
          <a:bodyPr/>
          <a:lstStyle/>
          <a:p>
            <a:r>
              <a:rPr lang="en-US" sz="3400" b="1" dirty="0">
                <a:solidFill>
                  <a:schemeClr val="accent1"/>
                </a:solidFill>
                <a:latin typeface="Arial Narrow"/>
                <a:cs typeface="Arial Narrow"/>
              </a:rPr>
              <a:t>Poverty Persistence: Share of those in poverty in 2007 who are poor in later years</a:t>
            </a:r>
          </a:p>
        </p:txBody>
      </p:sp>
      <p:cxnSp>
        <p:nvCxnSpPr>
          <p:cNvPr id="21" name="Straight Connector 20"/>
          <p:cNvCxnSpPr/>
          <p:nvPr/>
        </p:nvCxnSpPr>
        <p:spPr>
          <a:xfrm flipH="1">
            <a:off x="685800" y="413144"/>
            <a:ext cx="7772400" cy="0"/>
          </a:xfrm>
          <a:prstGeom prst="line">
            <a:avLst/>
          </a:prstGeom>
          <a:ln w="9525" cmpd="sng">
            <a:solidFill>
              <a:schemeClr val="accent3"/>
            </a:solidFill>
          </a:ln>
          <a:effectLst/>
        </p:spPr>
        <p:style>
          <a:lnRef idx="2">
            <a:schemeClr val="accent1"/>
          </a:lnRef>
          <a:fillRef idx="0">
            <a:schemeClr val="accent1"/>
          </a:fillRef>
          <a:effectRef idx="1">
            <a:schemeClr val="accent1"/>
          </a:effectRef>
          <a:fontRef idx="minor">
            <a:schemeClr val="tx1"/>
          </a:fontRef>
        </p:style>
      </p:cxnSp>
      <p:pic>
        <p:nvPicPr>
          <p:cNvPr id="3" name="Picture 2"/>
          <p:cNvPicPr>
            <a:picLocks noChangeAspect="1"/>
          </p:cNvPicPr>
          <p:nvPr/>
        </p:nvPicPr>
        <p:blipFill>
          <a:blip r:embed="rId3"/>
          <a:stretch>
            <a:fillRect/>
          </a:stretch>
        </p:blipFill>
        <p:spPr>
          <a:xfrm>
            <a:off x="685126" y="1684703"/>
            <a:ext cx="7773074" cy="4572396"/>
          </a:xfrm>
          <a:prstGeom prst="rect">
            <a:avLst/>
          </a:prstGeom>
        </p:spPr>
      </p:pic>
    </p:spTree>
    <p:extLst>
      <p:ext uri="{BB962C8B-B14F-4D97-AF65-F5344CB8AC3E}">
        <p14:creationId xmlns:p14="http://schemas.microsoft.com/office/powerpoint/2010/main" val="289238725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1"/>
          <p:cNvSpPr>
            <a:spLocks noGrp="1"/>
          </p:cNvSpPr>
          <p:nvPr>
            <p:ph type="title"/>
          </p:nvPr>
        </p:nvSpPr>
        <p:spPr>
          <a:xfrm>
            <a:off x="685800" y="643812"/>
            <a:ext cx="7772400" cy="1040891"/>
          </a:xfrm>
        </p:spPr>
        <p:txBody>
          <a:bodyPr/>
          <a:lstStyle/>
          <a:p>
            <a:r>
              <a:rPr lang="en-US" sz="3400" b="1" dirty="0">
                <a:solidFill>
                  <a:schemeClr val="accent1"/>
                </a:solidFill>
                <a:latin typeface="Arial Narrow"/>
                <a:cs typeface="Arial Narrow"/>
              </a:rPr>
              <a:t>Poverty Persistence</a:t>
            </a:r>
          </a:p>
        </p:txBody>
      </p:sp>
      <p:cxnSp>
        <p:nvCxnSpPr>
          <p:cNvPr id="21" name="Straight Connector 20"/>
          <p:cNvCxnSpPr/>
          <p:nvPr/>
        </p:nvCxnSpPr>
        <p:spPr>
          <a:xfrm flipH="1">
            <a:off x="685800" y="413144"/>
            <a:ext cx="7772400" cy="0"/>
          </a:xfrm>
          <a:prstGeom prst="line">
            <a:avLst/>
          </a:prstGeom>
          <a:ln w="9525" cmpd="sng">
            <a:solidFill>
              <a:schemeClr val="accent3"/>
            </a:solidFill>
          </a:ln>
          <a:effectLst/>
        </p:spPr>
        <p:style>
          <a:lnRef idx="2">
            <a:schemeClr val="accent1"/>
          </a:lnRef>
          <a:fillRef idx="0">
            <a:schemeClr val="accent1"/>
          </a:fillRef>
          <a:effectRef idx="1">
            <a:schemeClr val="accent1"/>
          </a:effectRef>
          <a:fontRef idx="minor">
            <a:schemeClr val="tx1"/>
          </a:fontRef>
        </p:style>
      </p:cxnSp>
      <p:pic>
        <p:nvPicPr>
          <p:cNvPr id="2" name="Picture 1"/>
          <p:cNvPicPr>
            <a:picLocks noChangeAspect="1"/>
          </p:cNvPicPr>
          <p:nvPr/>
        </p:nvPicPr>
        <p:blipFill>
          <a:blip r:embed="rId3"/>
          <a:stretch>
            <a:fillRect/>
          </a:stretch>
        </p:blipFill>
        <p:spPr>
          <a:xfrm>
            <a:off x="685800" y="1684703"/>
            <a:ext cx="7773074" cy="4572396"/>
          </a:xfrm>
          <a:prstGeom prst="rect">
            <a:avLst/>
          </a:prstGeom>
        </p:spPr>
      </p:pic>
    </p:spTree>
    <p:extLst>
      <p:ext uri="{BB962C8B-B14F-4D97-AF65-F5344CB8AC3E}">
        <p14:creationId xmlns:p14="http://schemas.microsoft.com/office/powerpoint/2010/main" val="19381158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1"/>
          <p:cNvSpPr>
            <a:spLocks noGrp="1"/>
          </p:cNvSpPr>
          <p:nvPr>
            <p:ph type="title"/>
          </p:nvPr>
        </p:nvSpPr>
        <p:spPr>
          <a:xfrm>
            <a:off x="685800" y="625151"/>
            <a:ext cx="7772400" cy="1059552"/>
          </a:xfrm>
        </p:spPr>
        <p:txBody>
          <a:bodyPr/>
          <a:lstStyle/>
          <a:p>
            <a:r>
              <a:rPr lang="en-US" sz="3400" b="1" dirty="0">
                <a:solidFill>
                  <a:schemeClr val="accent1"/>
                </a:solidFill>
                <a:latin typeface="Arial Narrow"/>
                <a:cs typeface="Arial Narrow"/>
              </a:rPr>
              <a:t>Poverty Persistence: Years in poverty through 2018 if poor in 2007</a:t>
            </a:r>
          </a:p>
        </p:txBody>
      </p:sp>
      <p:cxnSp>
        <p:nvCxnSpPr>
          <p:cNvPr id="21" name="Straight Connector 20"/>
          <p:cNvCxnSpPr/>
          <p:nvPr/>
        </p:nvCxnSpPr>
        <p:spPr>
          <a:xfrm flipH="1">
            <a:off x="685800" y="413144"/>
            <a:ext cx="7772400" cy="0"/>
          </a:xfrm>
          <a:prstGeom prst="line">
            <a:avLst/>
          </a:prstGeom>
          <a:ln w="9525" cmpd="sng">
            <a:solidFill>
              <a:schemeClr val="accent3"/>
            </a:solidFill>
          </a:ln>
          <a:effectLst/>
        </p:spPr>
        <p:style>
          <a:lnRef idx="2">
            <a:schemeClr val="accent1"/>
          </a:lnRef>
          <a:fillRef idx="0">
            <a:schemeClr val="accent1"/>
          </a:fillRef>
          <a:effectRef idx="1">
            <a:schemeClr val="accent1"/>
          </a:effectRef>
          <a:fontRef idx="minor">
            <a:schemeClr val="tx1"/>
          </a:fontRef>
        </p:style>
      </p:cxnSp>
      <p:graphicFrame>
        <p:nvGraphicFramePr>
          <p:cNvPr id="8" name="Table 7"/>
          <p:cNvGraphicFramePr>
            <a:graphicFrameLocks noGrp="1"/>
          </p:cNvGraphicFramePr>
          <p:nvPr>
            <p:extLst>
              <p:ext uri="{D42A27DB-BD31-4B8C-83A1-F6EECF244321}">
                <p14:modId xmlns:p14="http://schemas.microsoft.com/office/powerpoint/2010/main" val="839803615"/>
              </p:ext>
            </p:extLst>
          </p:nvPr>
        </p:nvGraphicFramePr>
        <p:xfrm>
          <a:off x="685801" y="1600298"/>
          <a:ext cx="7772398" cy="4754880"/>
        </p:xfrm>
        <a:graphic>
          <a:graphicData uri="http://schemas.openxmlformats.org/drawingml/2006/table">
            <a:tbl>
              <a:tblPr>
                <a:tableStyleId>{5C22544A-7EE6-4342-B048-85BDC9FD1C3A}</a:tableStyleId>
              </a:tblPr>
              <a:tblGrid>
                <a:gridCol w="3338394">
                  <a:extLst>
                    <a:ext uri="{9D8B030D-6E8A-4147-A177-3AD203B41FA5}">
                      <a16:colId xmlns:a16="http://schemas.microsoft.com/office/drawing/2014/main" val="2039471741"/>
                    </a:ext>
                  </a:extLst>
                </a:gridCol>
                <a:gridCol w="670256">
                  <a:extLst>
                    <a:ext uri="{9D8B030D-6E8A-4147-A177-3AD203B41FA5}">
                      <a16:colId xmlns:a16="http://schemas.microsoft.com/office/drawing/2014/main" val="1132126728"/>
                    </a:ext>
                  </a:extLst>
                </a:gridCol>
                <a:gridCol w="670256">
                  <a:extLst>
                    <a:ext uri="{9D8B030D-6E8A-4147-A177-3AD203B41FA5}">
                      <a16:colId xmlns:a16="http://schemas.microsoft.com/office/drawing/2014/main" val="2175760254"/>
                    </a:ext>
                  </a:extLst>
                </a:gridCol>
                <a:gridCol w="670256">
                  <a:extLst>
                    <a:ext uri="{9D8B030D-6E8A-4147-A177-3AD203B41FA5}">
                      <a16:colId xmlns:a16="http://schemas.microsoft.com/office/drawing/2014/main" val="1085306487"/>
                    </a:ext>
                  </a:extLst>
                </a:gridCol>
                <a:gridCol w="670256">
                  <a:extLst>
                    <a:ext uri="{9D8B030D-6E8A-4147-A177-3AD203B41FA5}">
                      <a16:colId xmlns:a16="http://schemas.microsoft.com/office/drawing/2014/main" val="3354244172"/>
                    </a:ext>
                  </a:extLst>
                </a:gridCol>
                <a:gridCol w="670256">
                  <a:extLst>
                    <a:ext uri="{9D8B030D-6E8A-4147-A177-3AD203B41FA5}">
                      <a16:colId xmlns:a16="http://schemas.microsoft.com/office/drawing/2014/main" val="1828444967"/>
                    </a:ext>
                  </a:extLst>
                </a:gridCol>
                <a:gridCol w="154675">
                  <a:extLst>
                    <a:ext uri="{9D8B030D-6E8A-4147-A177-3AD203B41FA5}">
                      <a16:colId xmlns:a16="http://schemas.microsoft.com/office/drawing/2014/main" val="3713028065"/>
                    </a:ext>
                  </a:extLst>
                </a:gridCol>
                <a:gridCol w="928049">
                  <a:extLst>
                    <a:ext uri="{9D8B030D-6E8A-4147-A177-3AD203B41FA5}">
                      <a16:colId xmlns:a16="http://schemas.microsoft.com/office/drawing/2014/main" val="4036483778"/>
                    </a:ext>
                  </a:extLst>
                </a:gridCol>
              </a:tblGrid>
              <a:tr h="480985">
                <a:tc>
                  <a:txBody>
                    <a:bodyPr/>
                    <a:lstStyle/>
                    <a:p>
                      <a:pPr algn="l" fontAlgn="b"/>
                      <a:r>
                        <a:rPr lang="en-US" sz="1600" u="none" strike="noStrike" dirty="0">
                          <a:effectLst/>
                        </a:rPr>
                        <a:t> </a:t>
                      </a:r>
                      <a:endParaRPr lang="en-US" sz="1600" b="0" i="0" u="none" strike="noStrike" dirty="0">
                        <a:solidFill>
                          <a:srgbClr val="000000"/>
                        </a:solidFill>
                        <a:effectLst/>
                        <a:latin typeface="Times New Roman" panose="02020603050405020304" pitchFamily="18" charset="0"/>
                      </a:endParaRPr>
                    </a:p>
                  </a:txBody>
                  <a:tcPr marL="9525" marR="9525" marT="9525" marB="0" anchor="b">
                    <a:lnT w="12700" cap="flat" cmpd="sng" algn="ctr">
                      <a:solidFill>
                        <a:schemeClr val="tx1"/>
                      </a:solidFill>
                      <a:prstDash val="solid"/>
                      <a:round/>
                      <a:headEnd type="none" w="med" len="med"/>
                      <a:tailEnd type="none" w="med" len="med"/>
                    </a:lnT>
                    <a:noFill/>
                  </a:tcPr>
                </a:tc>
                <a:tc gridSpan="5">
                  <a:txBody>
                    <a:bodyPr/>
                    <a:lstStyle/>
                    <a:p>
                      <a:pPr algn="ctr" fontAlgn="b"/>
                      <a:r>
                        <a:rPr lang="en-US" sz="1600" b="1" u="none" strike="noStrike" dirty="0">
                          <a:effectLst/>
                        </a:rPr>
                        <a:t>Share by years in poverty </a:t>
                      </a:r>
                    </a:p>
                    <a:p>
                      <a:pPr algn="ctr" fontAlgn="b"/>
                      <a:r>
                        <a:rPr lang="en-US" sz="1600" b="1" u="none" strike="noStrike" dirty="0">
                          <a:effectLst/>
                        </a:rPr>
                        <a:t>2007–2018 if in poverty in 2007</a:t>
                      </a:r>
                      <a:endParaRPr lang="en-US" sz="1600" b="1" i="0" u="none" strike="noStrike" dirty="0">
                        <a:solidFill>
                          <a:srgbClr val="000000"/>
                        </a:solidFill>
                        <a:effectLst/>
                        <a:latin typeface="Times New Roman" panose="02020603050405020304" pitchFamily="18" charset="0"/>
                      </a:endParaRPr>
                    </a:p>
                  </a:txBody>
                  <a:tcPr marL="9525" marR="9525" marT="9525"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600" u="none" strike="noStrike" dirty="0">
                          <a:effectLst/>
                        </a:rPr>
                        <a:t> </a:t>
                      </a:r>
                      <a:endParaRPr lang="en-US" sz="1600" b="0" i="0" u="none" strike="noStrike" dirty="0">
                        <a:solidFill>
                          <a:srgbClr val="000000"/>
                        </a:solidFill>
                        <a:effectLst/>
                        <a:latin typeface="Times New Roman" panose="02020603050405020304" pitchFamily="18" charset="0"/>
                      </a:endParaRPr>
                    </a:p>
                  </a:txBody>
                  <a:tcPr marL="9525" marR="9525" marT="9525" marB="0" anchor="b">
                    <a:lnT w="12700" cap="flat" cmpd="sng" algn="ctr">
                      <a:solidFill>
                        <a:schemeClr val="tx1"/>
                      </a:solidFill>
                      <a:prstDash val="solid"/>
                      <a:round/>
                      <a:headEnd type="none" w="med" len="med"/>
                      <a:tailEnd type="none" w="med" len="med"/>
                    </a:lnT>
                    <a:noFill/>
                  </a:tcPr>
                </a:tc>
                <a:tc rowSpan="2">
                  <a:txBody>
                    <a:bodyPr/>
                    <a:lstStyle/>
                    <a:p>
                      <a:pPr algn="ctr" fontAlgn="b"/>
                      <a:r>
                        <a:rPr lang="en-US" sz="1800" b="1" u="none" strike="noStrike" dirty="0">
                          <a:effectLst/>
                        </a:rPr>
                        <a:t>Average years</a:t>
                      </a:r>
                      <a:endParaRPr lang="en-US" sz="1800" b="1" i="0" u="none" strike="noStrike" dirty="0">
                        <a:solidFill>
                          <a:srgbClr val="000000"/>
                        </a:solidFill>
                        <a:effectLst/>
                        <a:latin typeface="Times New Roman" panose="02020603050405020304" pitchFamily="18" charset="0"/>
                      </a:endParaRPr>
                    </a:p>
                  </a:txBody>
                  <a:tcPr marL="9525" marR="9525" marT="9525"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68582821"/>
                  </a:ext>
                </a:extLst>
              </a:tr>
              <a:tr h="268063">
                <a:tc>
                  <a:txBody>
                    <a:bodyPr/>
                    <a:lstStyle/>
                    <a:p>
                      <a:pPr algn="l" fontAlgn="b"/>
                      <a:r>
                        <a:rPr lang="en-US" sz="1800" b="1" u="none" strike="noStrike" dirty="0">
                          <a:effectLst/>
                        </a:rPr>
                        <a:t>Demographic Characteristic</a:t>
                      </a:r>
                      <a:endParaRPr lang="en-US" sz="1800" b="1" i="0" u="none" strike="noStrike" dirty="0">
                        <a:solidFill>
                          <a:srgbClr val="18696D"/>
                        </a:solidFill>
                        <a:effectLst/>
                        <a:latin typeface="Times New Roman" panose="02020603050405020304" pitchFamily="18" charset="0"/>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ctr" fontAlgn="b"/>
                      <a:r>
                        <a:rPr lang="en-US" sz="1800" b="1" u="none" strike="noStrike" dirty="0">
                          <a:effectLst/>
                        </a:rPr>
                        <a:t>1</a:t>
                      </a:r>
                      <a:endParaRPr lang="en-US" sz="1800" b="1" i="0" u="none" strike="noStrike" dirty="0">
                        <a:solidFill>
                          <a:srgbClr val="000000"/>
                        </a:solidFill>
                        <a:effectLst/>
                        <a:latin typeface="Times New Roman" panose="02020603050405020304" pitchFamily="18" charset="0"/>
                      </a:endParaRPr>
                    </a:p>
                  </a:txBody>
                  <a:tcPr marL="9525" marR="9525" marT="9525"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800" b="1" u="none" strike="noStrike" dirty="0">
                          <a:effectLst/>
                        </a:rPr>
                        <a:t>2</a:t>
                      </a:r>
                      <a:endParaRPr lang="en-US" sz="1800" b="1" i="0" u="none" strike="noStrike" dirty="0">
                        <a:solidFill>
                          <a:srgbClr val="000000"/>
                        </a:solidFill>
                        <a:effectLst/>
                        <a:latin typeface="Times New Roman" panose="02020603050405020304" pitchFamily="18" charset="0"/>
                      </a:endParaRPr>
                    </a:p>
                  </a:txBody>
                  <a:tcPr marL="9525" marR="9525" marT="9525"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800" b="1" u="none" strike="noStrike" dirty="0">
                          <a:effectLst/>
                        </a:rPr>
                        <a:t>3</a:t>
                      </a:r>
                      <a:r>
                        <a:rPr lang="en-US" sz="1800" u="none" strike="noStrike" dirty="0">
                          <a:effectLst/>
                        </a:rPr>
                        <a:t>–</a:t>
                      </a:r>
                      <a:r>
                        <a:rPr lang="en-US" sz="1800" b="1" u="none" strike="noStrike" dirty="0">
                          <a:effectLst/>
                        </a:rPr>
                        <a:t>5</a:t>
                      </a:r>
                      <a:endParaRPr lang="en-US" sz="1800" b="1" i="0" u="none" strike="noStrike" dirty="0">
                        <a:solidFill>
                          <a:srgbClr val="000000"/>
                        </a:solidFill>
                        <a:effectLst/>
                        <a:latin typeface="Times New Roman" panose="02020603050405020304" pitchFamily="18" charset="0"/>
                      </a:endParaRPr>
                    </a:p>
                  </a:txBody>
                  <a:tcPr marL="9525" marR="9525" marT="9525"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800" b="1" u="none" strike="noStrike" dirty="0">
                          <a:effectLst/>
                        </a:rPr>
                        <a:t>6</a:t>
                      </a:r>
                      <a:r>
                        <a:rPr lang="en-US" sz="1800" u="none" strike="noStrike" dirty="0">
                          <a:effectLst/>
                        </a:rPr>
                        <a:t>–</a:t>
                      </a:r>
                      <a:r>
                        <a:rPr lang="en-US" sz="1800" b="1" u="none" strike="noStrike" dirty="0">
                          <a:effectLst/>
                        </a:rPr>
                        <a:t>9</a:t>
                      </a:r>
                      <a:endParaRPr lang="en-US" sz="1800" b="1" i="0" u="none" strike="noStrike" dirty="0">
                        <a:solidFill>
                          <a:srgbClr val="000000"/>
                        </a:solidFill>
                        <a:effectLst/>
                        <a:latin typeface="Times New Roman" panose="02020603050405020304" pitchFamily="18" charset="0"/>
                      </a:endParaRPr>
                    </a:p>
                  </a:txBody>
                  <a:tcPr marL="9525" marR="9525" marT="9525"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800" b="1" u="none" strike="noStrike" dirty="0">
                          <a:effectLst/>
                        </a:rPr>
                        <a:t>10+</a:t>
                      </a:r>
                      <a:endParaRPr lang="en-US" sz="1800" b="1" i="0" u="none" strike="noStrike" dirty="0">
                        <a:solidFill>
                          <a:srgbClr val="000000"/>
                        </a:solidFill>
                        <a:effectLst/>
                        <a:latin typeface="Times New Roman" panose="02020603050405020304" pitchFamily="18" charset="0"/>
                      </a:endParaRPr>
                    </a:p>
                  </a:txBody>
                  <a:tcPr marL="9525" marR="9525" marT="9525"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800" b="1" u="none" strike="noStrike" dirty="0">
                          <a:effectLst/>
                        </a:rPr>
                        <a:t> </a:t>
                      </a:r>
                      <a:endParaRPr lang="en-US" sz="1800" b="1" i="0" u="none" strike="noStrike" dirty="0">
                        <a:solidFill>
                          <a:srgbClr val="000000"/>
                        </a:solidFill>
                        <a:effectLst/>
                        <a:latin typeface="Times New Roman" panose="02020603050405020304" pitchFamily="18" charset="0"/>
                      </a:endParaRPr>
                    </a:p>
                  </a:txBody>
                  <a:tcPr marL="9525" marR="9525" marT="9525" marB="0" anchor="b">
                    <a:lnB w="12700" cap="flat" cmpd="sng" algn="ctr">
                      <a:solidFill>
                        <a:schemeClr val="tx1"/>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3685545014"/>
                  </a:ext>
                </a:extLst>
              </a:tr>
              <a:tr h="268063">
                <a:tc>
                  <a:txBody>
                    <a:bodyPr/>
                    <a:lstStyle/>
                    <a:p>
                      <a:pPr algn="l" fontAlgn="b"/>
                      <a:r>
                        <a:rPr lang="en-US" sz="1800" b="1" u="none" strike="noStrike" dirty="0">
                          <a:solidFill>
                            <a:schemeClr val="accent1"/>
                          </a:solidFill>
                          <a:effectLst/>
                        </a:rPr>
                        <a:t>All Individuals</a:t>
                      </a:r>
                      <a:endParaRPr lang="en-US" sz="1800" b="1" i="0" u="none" strike="noStrike" dirty="0">
                        <a:solidFill>
                          <a:schemeClr val="accent1"/>
                        </a:solidFill>
                        <a:effectLst/>
                        <a:latin typeface="Times New Roman" panose="02020603050405020304" pitchFamily="18" charset="0"/>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ctr" fontAlgn="b"/>
                      <a:r>
                        <a:rPr lang="en-US" sz="1800" u="none" strike="noStrike" dirty="0">
                          <a:effectLst/>
                        </a:rPr>
                        <a:t>19</a:t>
                      </a:r>
                      <a:endParaRPr lang="en-US" sz="1800" b="0" i="0" u="none" strike="noStrike" dirty="0">
                        <a:solidFill>
                          <a:srgbClr val="000000"/>
                        </a:solidFill>
                        <a:effectLst/>
                        <a:latin typeface="Times New Roman" panose="02020603050405020304" pitchFamily="18" charset="0"/>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ctr" fontAlgn="b"/>
                      <a:r>
                        <a:rPr lang="en-US" sz="1800" u="none" strike="noStrike" dirty="0">
                          <a:effectLst/>
                        </a:rPr>
                        <a:t>15</a:t>
                      </a:r>
                      <a:endParaRPr lang="en-US" sz="1800" b="0" i="0" u="none" strike="noStrike" dirty="0">
                        <a:solidFill>
                          <a:srgbClr val="000000"/>
                        </a:solidFill>
                        <a:effectLst/>
                        <a:latin typeface="Times New Roman" panose="02020603050405020304" pitchFamily="18" charset="0"/>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ctr" fontAlgn="b"/>
                      <a:r>
                        <a:rPr lang="en-US" sz="1800" u="none" strike="noStrike" dirty="0">
                          <a:effectLst/>
                        </a:rPr>
                        <a:t>33</a:t>
                      </a:r>
                      <a:endParaRPr lang="en-US" sz="1800" b="0" i="0" u="none" strike="noStrike" dirty="0">
                        <a:solidFill>
                          <a:srgbClr val="000000"/>
                        </a:solidFill>
                        <a:effectLst/>
                        <a:latin typeface="Times New Roman" panose="02020603050405020304" pitchFamily="18" charset="0"/>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ctr" fontAlgn="b"/>
                      <a:r>
                        <a:rPr lang="en-US" sz="1800" b="1" u="none" strike="noStrike" dirty="0">
                          <a:solidFill>
                            <a:schemeClr val="accent4"/>
                          </a:solidFill>
                          <a:effectLst/>
                        </a:rPr>
                        <a:t>24</a:t>
                      </a:r>
                      <a:endParaRPr lang="en-US" sz="1800" b="1" i="0" u="none" strike="noStrike" dirty="0">
                        <a:solidFill>
                          <a:schemeClr val="accent4"/>
                        </a:solidFill>
                        <a:effectLst/>
                        <a:latin typeface="Times New Roman" panose="02020603050405020304" pitchFamily="18" charset="0"/>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ctr" fontAlgn="b"/>
                      <a:r>
                        <a:rPr lang="en-US" sz="1800" b="1" u="none" strike="noStrike" dirty="0">
                          <a:solidFill>
                            <a:schemeClr val="accent4"/>
                          </a:solidFill>
                          <a:effectLst/>
                        </a:rPr>
                        <a:t>9</a:t>
                      </a:r>
                      <a:endParaRPr lang="en-US" sz="1800" b="1" i="0" u="none" strike="noStrike" dirty="0">
                        <a:solidFill>
                          <a:schemeClr val="accent4"/>
                        </a:solidFill>
                        <a:effectLst/>
                        <a:latin typeface="Times New Roman" panose="02020603050405020304" pitchFamily="18" charset="0"/>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l" fontAlgn="b"/>
                      <a:endParaRPr lang="en-US" sz="1800" b="1" i="0" u="none" strike="noStrike" dirty="0">
                        <a:solidFill>
                          <a:schemeClr val="accent1"/>
                        </a:solidFill>
                        <a:effectLst/>
                        <a:latin typeface="Arial" panose="020B0604020202020204" pitchFamily="34" charset="0"/>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ctr" fontAlgn="b"/>
                      <a:r>
                        <a:rPr lang="en-US" sz="1800" u="none" strike="noStrike" dirty="0">
                          <a:effectLst/>
                        </a:rPr>
                        <a:t>4.5</a:t>
                      </a:r>
                      <a:endParaRPr lang="en-US" sz="1800" b="0" i="0" u="none" strike="noStrike" dirty="0">
                        <a:solidFill>
                          <a:srgbClr val="000000"/>
                        </a:solidFill>
                        <a:effectLst/>
                        <a:latin typeface="Times New Roman" panose="02020603050405020304" pitchFamily="18" charset="0"/>
                      </a:endParaRPr>
                    </a:p>
                  </a:txBody>
                  <a:tcPr marL="9525" marR="9525" marT="9525" marB="0" anchor="b">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1835975395"/>
                  </a:ext>
                </a:extLst>
              </a:tr>
              <a:tr h="268063">
                <a:tc>
                  <a:txBody>
                    <a:bodyPr/>
                    <a:lstStyle/>
                    <a:p>
                      <a:pPr algn="l" fontAlgn="b"/>
                      <a:endParaRPr lang="en-US" sz="1800" b="1" i="0" u="none" strike="noStrike" dirty="0">
                        <a:solidFill>
                          <a:srgbClr val="000000"/>
                        </a:solidFill>
                        <a:effectLst/>
                        <a:latin typeface="Times New Roman" panose="02020603050405020304" pitchFamily="18" charset="0"/>
                      </a:endParaRPr>
                    </a:p>
                  </a:txBody>
                  <a:tcPr marL="9525" marR="9525" marT="9525" marB="0" anchor="b">
                    <a:noFill/>
                  </a:tcPr>
                </a:tc>
                <a:tc>
                  <a:txBody>
                    <a:bodyPr/>
                    <a:lstStyle/>
                    <a:p>
                      <a:pPr algn="ctr" fontAlgn="b"/>
                      <a:endParaRPr lang="en-US" sz="1800" b="0" i="0" u="none" strike="noStrike">
                        <a:solidFill>
                          <a:srgbClr val="000000"/>
                        </a:solidFill>
                        <a:effectLst/>
                        <a:latin typeface="Times New Roman" panose="02020603050405020304" pitchFamily="18" charset="0"/>
                      </a:endParaRPr>
                    </a:p>
                  </a:txBody>
                  <a:tcPr marL="9525" marR="9525" marT="9525" marB="0" anchor="b">
                    <a:noFill/>
                  </a:tcPr>
                </a:tc>
                <a:tc>
                  <a:txBody>
                    <a:bodyPr/>
                    <a:lstStyle/>
                    <a:p>
                      <a:pPr algn="ctr" fontAlgn="b"/>
                      <a:endParaRPr lang="en-US" sz="1800" b="0" i="0" u="none" strike="noStrike">
                        <a:solidFill>
                          <a:srgbClr val="000000"/>
                        </a:solidFill>
                        <a:effectLst/>
                        <a:latin typeface="Times New Roman" panose="02020603050405020304" pitchFamily="18" charset="0"/>
                      </a:endParaRPr>
                    </a:p>
                  </a:txBody>
                  <a:tcPr marL="9525" marR="9525" marT="9525" marB="0" anchor="b">
                    <a:noFill/>
                  </a:tcPr>
                </a:tc>
                <a:tc>
                  <a:txBody>
                    <a:bodyPr/>
                    <a:lstStyle/>
                    <a:p>
                      <a:pPr algn="ctr" fontAlgn="b"/>
                      <a:endParaRPr lang="en-US" sz="1800" b="0" i="0" u="none" strike="noStrike">
                        <a:solidFill>
                          <a:srgbClr val="000000"/>
                        </a:solidFill>
                        <a:effectLst/>
                        <a:latin typeface="Times New Roman" panose="02020603050405020304" pitchFamily="18" charset="0"/>
                      </a:endParaRPr>
                    </a:p>
                  </a:txBody>
                  <a:tcPr marL="9525" marR="9525" marT="9525" marB="0" anchor="b">
                    <a:noFill/>
                  </a:tcPr>
                </a:tc>
                <a:tc>
                  <a:txBody>
                    <a:bodyPr/>
                    <a:lstStyle/>
                    <a:p>
                      <a:pPr algn="ctr" fontAlgn="b"/>
                      <a:endParaRPr lang="en-US" sz="1800" b="0" i="0" u="none" strike="noStrike">
                        <a:solidFill>
                          <a:srgbClr val="000000"/>
                        </a:solidFill>
                        <a:effectLst/>
                        <a:latin typeface="Times New Roman" panose="02020603050405020304" pitchFamily="18" charset="0"/>
                      </a:endParaRPr>
                    </a:p>
                  </a:txBody>
                  <a:tcPr marL="9525" marR="9525" marT="9525" marB="0" anchor="b">
                    <a:noFill/>
                  </a:tcPr>
                </a:tc>
                <a:tc>
                  <a:txBody>
                    <a:bodyPr/>
                    <a:lstStyle/>
                    <a:p>
                      <a:pPr algn="ctr" fontAlgn="b"/>
                      <a:endParaRPr lang="en-US" sz="1800" b="0" i="0" u="none" strike="noStrike">
                        <a:solidFill>
                          <a:srgbClr val="000000"/>
                        </a:solidFill>
                        <a:effectLst/>
                        <a:latin typeface="Times New Roman" panose="02020603050405020304" pitchFamily="18" charset="0"/>
                      </a:endParaRPr>
                    </a:p>
                  </a:txBody>
                  <a:tcPr marL="9525" marR="9525" marT="9525" marB="0" anchor="b">
                    <a:noFill/>
                  </a:tcPr>
                </a:tc>
                <a:tc>
                  <a:txBody>
                    <a:bodyPr/>
                    <a:lstStyle/>
                    <a:p>
                      <a:pPr algn="l" fontAlgn="b"/>
                      <a:endParaRPr lang="en-US" sz="1800" b="0" i="0" u="none" strike="noStrike">
                        <a:solidFill>
                          <a:srgbClr val="000000"/>
                        </a:solidFill>
                        <a:effectLst/>
                        <a:latin typeface="Arial" panose="020B0604020202020204" pitchFamily="34" charset="0"/>
                      </a:endParaRPr>
                    </a:p>
                  </a:txBody>
                  <a:tcPr marL="9525" marR="9525" marT="9525" marB="0" anchor="b">
                    <a:noFill/>
                  </a:tcPr>
                </a:tc>
                <a:tc>
                  <a:txBody>
                    <a:bodyPr/>
                    <a:lstStyle/>
                    <a:p>
                      <a:pPr algn="ctr" fontAlgn="b"/>
                      <a:endParaRPr lang="en-US" sz="1800" b="0" i="0" u="none" strike="noStrike">
                        <a:solidFill>
                          <a:srgbClr val="000000"/>
                        </a:solidFill>
                        <a:effectLst/>
                        <a:latin typeface="Times New Roman" panose="02020603050405020304" pitchFamily="18" charset="0"/>
                      </a:endParaRPr>
                    </a:p>
                  </a:txBody>
                  <a:tcPr marL="9525" marR="9525" marT="9525" marB="0" anchor="b">
                    <a:noFill/>
                  </a:tcPr>
                </a:tc>
                <a:extLst>
                  <a:ext uri="{0D108BD9-81ED-4DB2-BD59-A6C34878D82A}">
                    <a16:rowId xmlns:a16="http://schemas.microsoft.com/office/drawing/2014/main" val="3228399978"/>
                  </a:ext>
                </a:extLst>
              </a:tr>
              <a:tr h="268063">
                <a:tc>
                  <a:txBody>
                    <a:bodyPr/>
                    <a:lstStyle/>
                    <a:p>
                      <a:pPr algn="l" fontAlgn="b"/>
                      <a:r>
                        <a:rPr lang="en-US" sz="1800" b="1" u="none" strike="noStrike" dirty="0">
                          <a:solidFill>
                            <a:schemeClr val="accent1"/>
                          </a:solidFill>
                          <a:effectLst/>
                        </a:rPr>
                        <a:t>Age (2007)</a:t>
                      </a:r>
                      <a:endParaRPr lang="en-US" sz="1800" b="1" i="0" u="none" strike="noStrike" dirty="0">
                        <a:solidFill>
                          <a:schemeClr val="accent1"/>
                        </a:solidFill>
                        <a:effectLst/>
                        <a:latin typeface="Times New Roman" panose="02020603050405020304" pitchFamily="18" charset="0"/>
                      </a:endParaRPr>
                    </a:p>
                  </a:txBody>
                  <a:tcPr marL="9525" marR="9525" marT="9525" marB="0" anchor="b">
                    <a:noFill/>
                  </a:tcPr>
                </a:tc>
                <a:tc>
                  <a:txBody>
                    <a:bodyPr/>
                    <a:lstStyle/>
                    <a:p>
                      <a:pPr algn="l" fontAlgn="b"/>
                      <a:endParaRPr lang="en-US" sz="1800" b="0" i="0" u="none" strike="noStrike">
                        <a:solidFill>
                          <a:srgbClr val="000000"/>
                        </a:solidFill>
                        <a:effectLst/>
                        <a:latin typeface="Times New Roman" panose="02020603050405020304" pitchFamily="18" charset="0"/>
                      </a:endParaRPr>
                    </a:p>
                  </a:txBody>
                  <a:tcPr marL="9525" marR="9525" marT="9525" marB="0" anchor="b">
                    <a:noFill/>
                  </a:tcPr>
                </a:tc>
                <a:tc>
                  <a:txBody>
                    <a:bodyPr/>
                    <a:lstStyle/>
                    <a:p>
                      <a:pPr algn="ctr" fontAlgn="b"/>
                      <a:endParaRPr lang="en-US" sz="1800" b="0" i="0" u="none" strike="noStrike">
                        <a:solidFill>
                          <a:srgbClr val="000000"/>
                        </a:solidFill>
                        <a:effectLst/>
                        <a:latin typeface="Times New Roman" panose="02020603050405020304" pitchFamily="18" charset="0"/>
                      </a:endParaRPr>
                    </a:p>
                  </a:txBody>
                  <a:tcPr marL="9525" marR="9525" marT="9525" marB="0" anchor="b">
                    <a:noFill/>
                  </a:tcPr>
                </a:tc>
                <a:tc>
                  <a:txBody>
                    <a:bodyPr/>
                    <a:lstStyle/>
                    <a:p>
                      <a:pPr algn="ctr" fontAlgn="b"/>
                      <a:endParaRPr lang="en-US" sz="1800" b="0" i="0" u="none" strike="noStrike">
                        <a:solidFill>
                          <a:srgbClr val="000000"/>
                        </a:solidFill>
                        <a:effectLst/>
                        <a:latin typeface="Times New Roman" panose="02020603050405020304" pitchFamily="18" charset="0"/>
                      </a:endParaRPr>
                    </a:p>
                  </a:txBody>
                  <a:tcPr marL="9525" marR="9525" marT="9525" marB="0" anchor="b">
                    <a:noFill/>
                  </a:tcPr>
                </a:tc>
                <a:tc>
                  <a:txBody>
                    <a:bodyPr/>
                    <a:lstStyle/>
                    <a:p>
                      <a:pPr algn="ctr" fontAlgn="b"/>
                      <a:endParaRPr lang="en-US" sz="1800" b="0" i="0" u="none" strike="noStrike">
                        <a:solidFill>
                          <a:srgbClr val="000000"/>
                        </a:solidFill>
                        <a:effectLst/>
                        <a:latin typeface="Times New Roman" panose="02020603050405020304" pitchFamily="18" charset="0"/>
                      </a:endParaRPr>
                    </a:p>
                  </a:txBody>
                  <a:tcPr marL="9525" marR="9525" marT="9525" marB="0" anchor="b">
                    <a:noFill/>
                  </a:tcPr>
                </a:tc>
                <a:tc>
                  <a:txBody>
                    <a:bodyPr/>
                    <a:lstStyle/>
                    <a:p>
                      <a:pPr algn="ctr" fontAlgn="b"/>
                      <a:endParaRPr lang="en-US" sz="1800" b="0" i="0" u="none" strike="noStrike">
                        <a:solidFill>
                          <a:srgbClr val="000000"/>
                        </a:solidFill>
                        <a:effectLst/>
                        <a:latin typeface="Times New Roman" panose="02020603050405020304" pitchFamily="18" charset="0"/>
                      </a:endParaRPr>
                    </a:p>
                  </a:txBody>
                  <a:tcPr marL="9525" marR="9525" marT="9525" marB="0" anchor="b">
                    <a:noFill/>
                  </a:tcPr>
                </a:tc>
                <a:tc>
                  <a:txBody>
                    <a:bodyPr/>
                    <a:lstStyle/>
                    <a:p>
                      <a:pPr algn="l" fontAlgn="b"/>
                      <a:endParaRPr lang="en-US" sz="1800" b="0" i="0" u="none" strike="noStrike">
                        <a:solidFill>
                          <a:srgbClr val="000000"/>
                        </a:solidFill>
                        <a:effectLst/>
                        <a:latin typeface="Arial" panose="020B0604020202020204" pitchFamily="34" charset="0"/>
                      </a:endParaRPr>
                    </a:p>
                  </a:txBody>
                  <a:tcPr marL="9525" marR="9525" marT="9525" marB="0" anchor="b">
                    <a:noFill/>
                  </a:tcPr>
                </a:tc>
                <a:tc>
                  <a:txBody>
                    <a:bodyPr/>
                    <a:lstStyle/>
                    <a:p>
                      <a:pPr algn="l" fontAlgn="b"/>
                      <a:endParaRPr lang="en-US" sz="1800" b="0" i="0" u="none" strike="noStrike">
                        <a:solidFill>
                          <a:srgbClr val="000000"/>
                        </a:solidFill>
                        <a:effectLst/>
                        <a:latin typeface="Times New Roman" panose="02020603050405020304" pitchFamily="18" charset="0"/>
                      </a:endParaRPr>
                    </a:p>
                  </a:txBody>
                  <a:tcPr marL="9525" marR="9525" marT="9525" marB="0" anchor="b">
                    <a:noFill/>
                  </a:tcPr>
                </a:tc>
                <a:extLst>
                  <a:ext uri="{0D108BD9-81ED-4DB2-BD59-A6C34878D82A}">
                    <a16:rowId xmlns:a16="http://schemas.microsoft.com/office/drawing/2014/main" val="3064543645"/>
                  </a:ext>
                </a:extLst>
              </a:tr>
              <a:tr h="268063">
                <a:tc>
                  <a:txBody>
                    <a:bodyPr/>
                    <a:lstStyle/>
                    <a:p>
                      <a:pPr algn="l" fontAlgn="b"/>
                      <a:r>
                        <a:rPr lang="en-US" sz="1800" u="none" strike="noStrike" dirty="0">
                          <a:effectLst/>
                        </a:rPr>
                        <a:t>0–17</a:t>
                      </a:r>
                      <a:endParaRPr lang="en-US" sz="1800" b="0" i="0" u="none" strike="noStrike" dirty="0">
                        <a:solidFill>
                          <a:srgbClr val="000000"/>
                        </a:solidFill>
                        <a:effectLst/>
                        <a:latin typeface="Times New Roman" panose="02020603050405020304" pitchFamily="18" charset="0"/>
                      </a:endParaRPr>
                    </a:p>
                  </a:txBody>
                  <a:tcPr marL="228600" marR="9525" marT="9525" marB="0" anchor="b">
                    <a:noFill/>
                  </a:tcPr>
                </a:tc>
                <a:tc>
                  <a:txBody>
                    <a:bodyPr/>
                    <a:lstStyle/>
                    <a:p>
                      <a:pPr algn="ctr" fontAlgn="b"/>
                      <a:r>
                        <a:rPr lang="en-US" sz="1800" u="none" strike="noStrike" dirty="0">
                          <a:effectLst/>
                        </a:rPr>
                        <a:t>15</a:t>
                      </a:r>
                      <a:endParaRPr lang="en-US" sz="1800" b="0" i="0" u="none" strike="noStrike" dirty="0">
                        <a:solidFill>
                          <a:srgbClr val="000000"/>
                        </a:solidFill>
                        <a:effectLst/>
                        <a:latin typeface="Times New Roman" panose="02020603050405020304" pitchFamily="18" charset="0"/>
                      </a:endParaRPr>
                    </a:p>
                  </a:txBody>
                  <a:tcPr marL="9525" marR="9525" marT="9525" marB="0" anchor="b">
                    <a:noFill/>
                  </a:tcPr>
                </a:tc>
                <a:tc>
                  <a:txBody>
                    <a:bodyPr/>
                    <a:lstStyle/>
                    <a:p>
                      <a:pPr algn="ctr" fontAlgn="b"/>
                      <a:r>
                        <a:rPr lang="en-US" sz="1800" u="none" strike="noStrike" dirty="0">
                          <a:effectLst/>
                        </a:rPr>
                        <a:t>15</a:t>
                      </a:r>
                      <a:endParaRPr lang="en-US" sz="1800" b="0" i="0" u="none" strike="noStrike" dirty="0">
                        <a:solidFill>
                          <a:srgbClr val="000000"/>
                        </a:solidFill>
                        <a:effectLst/>
                        <a:latin typeface="Times New Roman" panose="02020603050405020304" pitchFamily="18" charset="0"/>
                      </a:endParaRPr>
                    </a:p>
                  </a:txBody>
                  <a:tcPr marL="9525" marR="9525" marT="9525" marB="0" anchor="b">
                    <a:noFill/>
                  </a:tcPr>
                </a:tc>
                <a:tc>
                  <a:txBody>
                    <a:bodyPr/>
                    <a:lstStyle/>
                    <a:p>
                      <a:pPr algn="ctr" fontAlgn="b"/>
                      <a:r>
                        <a:rPr lang="en-US" sz="1800" u="none" strike="noStrike">
                          <a:effectLst/>
                        </a:rPr>
                        <a:t>37</a:t>
                      </a:r>
                      <a:endParaRPr lang="en-US" sz="1800" b="0" i="0" u="none" strike="noStrike">
                        <a:solidFill>
                          <a:srgbClr val="000000"/>
                        </a:solidFill>
                        <a:effectLst/>
                        <a:latin typeface="Times New Roman" panose="02020603050405020304" pitchFamily="18" charset="0"/>
                      </a:endParaRPr>
                    </a:p>
                  </a:txBody>
                  <a:tcPr marL="9525" marR="9525" marT="9525" marB="0" anchor="b">
                    <a:noFill/>
                  </a:tcPr>
                </a:tc>
                <a:tc>
                  <a:txBody>
                    <a:bodyPr/>
                    <a:lstStyle/>
                    <a:p>
                      <a:pPr algn="ctr" fontAlgn="b"/>
                      <a:r>
                        <a:rPr lang="en-US" sz="1800" u="none" strike="noStrike">
                          <a:effectLst/>
                        </a:rPr>
                        <a:t>27</a:t>
                      </a:r>
                      <a:endParaRPr lang="en-US" sz="1800" b="0" i="0" u="none" strike="noStrike">
                        <a:solidFill>
                          <a:srgbClr val="000000"/>
                        </a:solidFill>
                        <a:effectLst/>
                        <a:latin typeface="Times New Roman" panose="02020603050405020304" pitchFamily="18" charset="0"/>
                      </a:endParaRPr>
                    </a:p>
                  </a:txBody>
                  <a:tcPr marL="9525" marR="9525" marT="9525" marB="0" anchor="b">
                    <a:noFill/>
                  </a:tcPr>
                </a:tc>
                <a:tc>
                  <a:txBody>
                    <a:bodyPr/>
                    <a:lstStyle/>
                    <a:p>
                      <a:pPr algn="ctr" fontAlgn="b"/>
                      <a:r>
                        <a:rPr lang="en-US" sz="1800" u="none" strike="noStrike">
                          <a:effectLst/>
                        </a:rPr>
                        <a:t>6</a:t>
                      </a:r>
                      <a:endParaRPr lang="en-US" sz="1800" b="0" i="0" u="none" strike="noStrike">
                        <a:solidFill>
                          <a:srgbClr val="000000"/>
                        </a:solidFill>
                        <a:effectLst/>
                        <a:latin typeface="Times New Roman" panose="02020603050405020304" pitchFamily="18" charset="0"/>
                      </a:endParaRPr>
                    </a:p>
                  </a:txBody>
                  <a:tcPr marL="9525" marR="9525" marT="9525" marB="0" anchor="b">
                    <a:noFill/>
                  </a:tcPr>
                </a:tc>
                <a:tc>
                  <a:txBody>
                    <a:bodyPr/>
                    <a:lstStyle/>
                    <a:p>
                      <a:pPr algn="l" fontAlgn="b"/>
                      <a:endParaRPr lang="en-US" sz="1800" b="0" i="0" u="none" strike="noStrike">
                        <a:solidFill>
                          <a:srgbClr val="000000"/>
                        </a:solidFill>
                        <a:effectLst/>
                        <a:latin typeface="Arial" panose="020B0604020202020204" pitchFamily="34" charset="0"/>
                      </a:endParaRPr>
                    </a:p>
                  </a:txBody>
                  <a:tcPr marL="9525" marR="9525" marT="9525" marB="0" anchor="b">
                    <a:noFill/>
                  </a:tcPr>
                </a:tc>
                <a:tc>
                  <a:txBody>
                    <a:bodyPr/>
                    <a:lstStyle/>
                    <a:p>
                      <a:pPr algn="ctr" fontAlgn="b"/>
                      <a:r>
                        <a:rPr lang="en-US" sz="1800" u="none" strike="noStrike">
                          <a:effectLst/>
                        </a:rPr>
                        <a:t>4.5</a:t>
                      </a:r>
                      <a:endParaRPr lang="en-US" sz="1800" b="0" i="0" u="none" strike="noStrike">
                        <a:solidFill>
                          <a:srgbClr val="000000"/>
                        </a:solidFill>
                        <a:effectLst/>
                        <a:latin typeface="Times New Roman" panose="02020603050405020304" pitchFamily="18" charset="0"/>
                      </a:endParaRPr>
                    </a:p>
                  </a:txBody>
                  <a:tcPr marL="9525" marR="9525" marT="9525" marB="0" anchor="b">
                    <a:noFill/>
                  </a:tcPr>
                </a:tc>
                <a:extLst>
                  <a:ext uri="{0D108BD9-81ED-4DB2-BD59-A6C34878D82A}">
                    <a16:rowId xmlns:a16="http://schemas.microsoft.com/office/drawing/2014/main" val="2136404257"/>
                  </a:ext>
                </a:extLst>
              </a:tr>
              <a:tr h="268063">
                <a:tc>
                  <a:txBody>
                    <a:bodyPr/>
                    <a:lstStyle/>
                    <a:p>
                      <a:pPr algn="l" fontAlgn="b"/>
                      <a:r>
                        <a:rPr lang="en-US" sz="1800" u="none" strike="noStrike" dirty="0">
                          <a:effectLst/>
                        </a:rPr>
                        <a:t>18–24</a:t>
                      </a:r>
                      <a:endParaRPr lang="en-US" sz="1800" b="0" i="0" u="none" strike="noStrike" dirty="0">
                        <a:solidFill>
                          <a:srgbClr val="000000"/>
                        </a:solidFill>
                        <a:effectLst/>
                        <a:latin typeface="Times New Roman" panose="02020603050405020304" pitchFamily="18" charset="0"/>
                      </a:endParaRPr>
                    </a:p>
                  </a:txBody>
                  <a:tcPr marL="228600" marR="9525" marT="9525" marB="0" anchor="b">
                    <a:noFill/>
                  </a:tcPr>
                </a:tc>
                <a:tc>
                  <a:txBody>
                    <a:bodyPr/>
                    <a:lstStyle/>
                    <a:p>
                      <a:pPr algn="ctr" fontAlgn="b"/>
                      <a:r>
                        <a:rPr lang="en-US" sz="1800" u="none" strike="noStrike">
                          <a:effectLst/>
                        </a:rPr>
                        <a:t>20</a:t>
                      </a:r>
                      <a:endParaRPr lang="en-US" sz="1800" b="0" i="0" u="none" strike="noStrike">
                        <a:solidFill>
                          <a:srgbClr val="000000"/>
                        </a:solidFill>
                        <a:effectLst/>
                        <a:latin typeface="Times New Roman" panose="02020603050405020304" pitchFamily="18" charset="0"/>
                      </a:endParaRPr>
                    </a:p>
                  </a:txBody>
                  <a:tcPr marL="9525" marR="9525" marT="9525" marB="0" anchor="b">
                    <a:noFill/>
                  </a:tcPr>
                </a:tc>
                <a:tc>
                  <a:txBody>
                    <a:bodyPr/>
                    <a:lstStyle/>
                    <a:p>
                      <a:pPr algn="ctr" fontAlgn="b"/>
                      <a:r>
                        <a:rPr lang="en-US" sz="1800" u="none" strike="noStrike" dirty="0">
                          <a:effectLst/>
                        </a:rPr>
                        <a:t>17</a:t>
                      </a:r>
                      <a:endParaRPr lang="en-US" sz="1800" b="0" i="0" u="none" strike="noStrike" dirty="0">
                        <a:solidFill>
                          <a:srgbClr val="000000"/>
                        </a:solidFill>
                        <a:effectLst/>
                        <a:latin typeface="Times New Roman" panose="02020603050405020304" pitchFamily="18" charset="0"/>
                      </a:endParaRPr>
                    </a:p>
                  </a:txBody>
                  <a:tcPr marL="9525" marR="9525" marT="9525" marB="0" anchor="b">
                    <a:noFill/>
                  </a:tcPr>
                </a:tc>
                <a:tc>
                  <a:txBody>
                    <a:bodyPr/>
                    <a:lstStyle/>
                    <a:p>
                      <a:pPr algn="ctr" fontAlgn="b"/>
                      <a:r>
                        <a:rPr lang="en-US" sz="1800" u="none" strike="noStrike">
                          <a:effectLst/>
                        </a:rPr>
                        <a:t>37</a:t>
                      </a:r>
                      <a:endParaRPr lang="en-US" sz="1800" b="0" i="0" u="none" strike="noStrike">
                        <a:solidFill>
                          <a:srgbClr val="000000"/>
                        </a:solidFill>
                        <a:effectLst/>
                        <a:latin typeface="Times New Roman" panose="02020603050405020304" pitchFamily="18" charset="0"/>
                      </a:endParaRPr>
                    </a:p>
                  </a:txBody>
                  <a:tcPr marL="9525" marR="9525" marT="9525" marB="0" anchor="b">
                    <a:noFill/>
                  </a:tcPr>
                </a:tc>
                <a:tc>
                  <a:txBody>
                    <a:bodyPr/>
                    <a:lstStyle/>
                    <a:p>
                      <a:pPr algn="ctr" fontAlgn="b"/>
                      <a:r>
                        <a:rPr lang="en-US" sz="1800" u="none" strike="noStrike">
                          <a:effectLst/>
                        </a:rPr>
                        <a:t>22</a:t>
                      </a:r>
                      <a:endParaRPr lang="en-US" sz="1800" b="0" i="0" u="none" strike="noStrike">
                        <a:solidFill>
                          <a:srgbClr val="000000"/>
                        </a:solidFill>
                        <a:effectLst/>
                        <a:latin typeface="Times New Roman" panose="02020603050405020304" pitchFamily="18" charset="0"/>
                      </a:endParaRPr>
                    </a:p>
                  </a:txBody>
                  <a:tcPr marL="9525" marR="9525" marT="9525" marB="0" anchor="b">
                    <a:noFill/>
                  </a:tcPr>
                </a:tc>
                <a:tc>
                  <a:txBody>
                    <a:bodyPr/>
                    <a:lstStyle/>
                    <a:p>
                      <a:pPr algn="ctr" fontAlgn="b"/>
                      <a:r>
                        <a:rPr lang="en-US" sz="1800" u="none" strike="noStrike">
                          <a:effectLst/>
                        </a:rPr>
                        <a:t>4</a:t>
                      </a:r>
                      <a:endParaRPr lang="en-US" sz="1800" b="0" i="0" u="none" strike="noStrike">
                        <a:solidFill>
                          <a:srgbClr val="000000"/>
                        </a:solidFill>
                        <a:effectLst/>
                        <a:latin typeface="Times New Roman" panose="02020603050405020304" pitchFamily="18" charset="0"/>
                      </a:endParaRPr>
                    </a:p>
                  </a:txBody>
                  <a:tcPr marL="9525" marR="9525" marT="9525" marB="0" anchor="b">
                    <a:noFill/>
                  </a:tcPr>
                </a:tc>
                <a:tc>
                  <a:txBody>
                    <a:bodyPr/>
                    <a:lstStyle/>
                    <a:p>
                      <a:pPr algn="l" fontAlgn="b"/>
                      <a:endParaRPr lang="en-US" sz="1800" b="0" i="0" u="none" strike="noStrike">
                        <a:solidFill>
                          <a:srgbClr val="000000"/>
                        </a:solidFill>
                        <a:effectLst/>
                        <a:latin typeface="Arial" panose="020B0604020202020204" pitchFamily="34" charset="0"/>
                      </a:endParaRPr>
                    </a:p>
                  </a:txBody>
                  <a:tcPr marL="9525" marR="9525" marT="9525" marB="0" anchor="b">
                    <a:noFill/>
                  </a:tcPr>
                </a:tc>
                <a:tc>
                  <a:txBody>
                    <a:bodyPr/>
                    <a:lstStyle/>
                    <a:p>
                      <a:pPr algn="ctr" fontAlgn="b"/>
                      <a:r>
                        <a:rPr lang="en-US" sz="1800" u="none" strike="noStrike">
                          <a:effectLst/>
                        </a:rPr>
                        <a:t>3.9</a:t>
                      </a:r>
                      <a:endParaRPr lang="en-US" sz="1800" b="0" i="0" u="none" strike="noStrike">
                        <a:solidFill>
                          <a:srgbClr val="000000"/>
                        </a:solidFill>
                        <a:effectLst/>
                        <a:latin typeface="Times New Roman" panose="02020603050405020304" pitchFamily="18" charset="0"/>
                      </a:endParaRPr>
                    </a:p>
                  </a:txBody>
                  <a:tcPr marL="9525" marR="9525" marT="9525" marB="0" anchor="b">
                    <a:noFill/>
                  </a:tcPr>
                </a:tc>
                <a:extLst>
                  <a:ext uri="{0D108BD9-81ED-4DB2-BD59-A6C34878D82A}">
                    <a16:rowId xmlns:a16="http://schemas.microsoft.com/office/drawing/2014/main" val="2072745411"/>
                  </a:ext>
                </a:extLst>
              </a:tr>
              <a:tr h="268063">
                <a:tc>
                  <a:txBody>
                    <a:bodyPr/>
                    <a:lstStyle/>
                    <a:p>
                      <a:pPr algn="l" fontAlgn="b"/>
                      <a:r>
                        <a:rPr lang="en-US" sz="1800" u="none" strike="noStrike" dirty="0">
                          <a:effectLst/>
                        </a:rPr>
                        <a:t>25–54</a:t>
                      </a:r>
                      <a:endParaRPr lang="en-US" sz="1800" b="0" i="0" u="none" strike="noStrike" dirty="0">
                        <a:solidFill>
                          <a:srgbClr val="000000"/>
                        </a:solidFill>
                        <a:effectLst/>
                        <a:latin typeface="Times New Roman" panose="02020603050405020304" pitchFamily="18" charset="0"/>
                      </a:endParaRPr>
                    </a:p>
                  </a:txBody>
                  <a:tcPr marL="228600" marR="9525" marT="9525" marB="0" anchor="b">
                    <a:noFill/>
                  </a:tcPr>
                </a:tc>
                <a:tc>
                  <a:txBody>
                    <a:bodyPr/>
                    <a:lstStyle/>
                    <a:p>
                      <a:pPr algn="ctr" fontAlgn="b"/>
                      <a:r>
                        <a:rPr lang="en-US" sz="1800" u="none" strike="noStrike" dirty="0">
                          <a:effectLst/>
                        </a:rPr>
                        <a:t>19</a:t>
                      </a:r>
                      <a:endParaRPr lang="en-US" sz="1800" b="0" i="0" u="none" strike="noStrike" dirty="0">
                        <a:solidFill>
                          <a:srgbClr val="000000"/>
                        </a:solidFill>
                        <a:effectLst/>
                        <a:latin typeface="Times New Roman" panose="02020603050405020304" pitchFamily="18" charset="0"/>
                      </a:endParaRPr>
                    </a:p>
                  </a:txBody>
                  <a:tcPr marL="9525" marR="9525" marT="9525" marB="0" anchor="b">
                    <a:noFill/>
                  </a:tcPr>
                </a:tc>
                <a:tc>
                  <a:txBody>
                    <a:bodyPr/>
                    <a:lstStyle/>
                    <a:p>
                      <a:pPr algn="ctr" fontAlgn="b"/>
                      <a:r>
                        <a:rPr lang="en-US" sz="1800" u="none" strike="noStrike" dirty="0">
                          <a:effectLst/>
                        </a:rPr>
                        <a:t>15</a:t>
                      </a:r>
                      <a:endParaRPr lang="en-US" sz="1800" b="0" i="0" u="none" strike="noStrike" dirty="0">
                        <a:solidFill>
                          <a:srgbClr val="000000"/>
                        </a:solidFill>
                        <a:effectLst/>
                        <a:latin typeface="Times New Roman" panose="02020603050405020304" pitchFamily="18" charset="0"/>
                      </a:endParaRPr>
                    </a:p>
                  </a:txBody>
                  <a:tcPr marL="9525" marR="9525" marT="9525" marB="0" anchor="b">
                    <a:noFill/>
                  </a:tcPr>
                </a:tc>
                <a:tc>
                  <a:txBody>
                    <a:bodyPr/>
                    <a:lstStyle/>
                    <a:p>
                      <a:pPr algn="ctr" fontAlgn="b"/>
                      <a:r>
                        <a:rPr lang="en-US" sz="1800" u="none" strike="noStrike" dirty="0">
                          <a:effectLst/>
                        </a:rPr>
                        <a:t>33</a:t>
                      </a:r>
                      <a:endParaRPr lang="en-US" sz="1800" b="0" i="0" u="none" strike="noStrike" dirty="0">
                        <a:solidFill>
                          <a:srgbClr val="000000"/>
                        </a:solidFill>
                        <a:effectLst/>
                        <a:latin typeface="Times New Roman" panose="02020603050405020304" pitchFamily="18" charset="0"/>
                      </a:endParaRPr>
                    </a:p>
                  </a:txBody>
                  <a:tcPr marL="9525" marR="9525" marT="9525" marB="0" anchor="b">
                    <a:noFill/>
                  </a:tcPr>
                </a:tc>
                <a:tc>
                  <a:txBody>
                    <a:bodyPr/>
                    <a:lstStyle/>
                    <a:p>
                      <a:pPr algn="ctr" fontAlgn="b"/>
                      <a:r>
                        <a:rPr lang="en-US" sz="1800" u="none" strike="noStrike">
                          <a:effectLst/>
                        </a:rPr>
                        <a:t>24</a:t>
                      </a:r>
                      <a:endParaRPr lang="en-US" sz="1800" b="0" i="0" u="none" strike="noStrike">
                        <a:solidFill>
                          <a:srgbClr val="000000"/>
                        </a:solidFill>
                        <a:effectLst/>
                        <a:latin typeface="Times New Roman" panose="02020603050405020304" pitchFamily="18" charset="0"/>
                      </a:endParaRPr>
                    </a:p>
                  </a:txBody>
                  <a:tcPr marL="9525" marR="9525" marT="9525" marB="0" anchor="b">
                    <a:noFill/>
                  </a:tcPr>
                </a:tc>
                <a:tc>
                  <a:txBody>
                    <a:bodyPr/>
                    <a:lstStyle/>
                    <a:p>
                      <a:pPr algn="ctr" fontAlgn="b"/>
                      <a:r>
                        <a:rPr lang="en-US" sz="1800" u="none" strike="noStrike">
                          <a:effectLst/>
                        </a:rPr>
                        <a:t>9</a:t>
                      </a:r>
                      <a:endParaRPr lang="en-US" sz="1800" b="0" i="0" u="none" strike="noStrike">
                        <a:solidFill>
                          <a:srgbClr val="000000"/>
                        </a:solidFill>
                        <a:effectLst/>
                        <a:latin typeface="Times New Roman" panose="02020603050405020304" pitchFamily="18" charset="0"/>
                      </a:endParaRPr>
                    </a:p>
                  </a:txBody>
                  <a:tcPr marL="9525" marR="9525" marT="9525" marB="0" anchor="b">
                    <a:noFill/>
                  </a:tcPr>
                </a:tc>
                <a:tc>
                  <a:txBody>
                    <a:bodyPr/>
                    <a:lstStyle/>
                    <a:p>
                      <a:pPr algn="l" fontAlgn="b"/>
                      <a:endParaRPr lang="en-US" sz="1800" b="0" i="0" u="none" strike="noStrike">
                        <a:solidFill>
                          <a:srgbClr val="000000"/>
                        </a:solidFill>
                        <a:effectLst/>
                        <a:latin typeface="Arial" panose="020B0604020202020204" pitchFamily="34" charset="0"/>
                      </a:endParaRPr>
                    </a:p>
                  </a:txBody>
                  <a:tcPr marL="9525" marR="9525" marT="9525" marB="0" anchor="b">
                    <a:noFill/>
                  </a:tcPr>
                </a:tc>
                <a:tc>
                  <a:txBody>
                    <a:bodyPr/>
                    <a:lstStyle/>
                    <a:p>
                      <a:pPr algn="ctr" fontAlgn="b"/>
                      <a:r>
                        <a:rPr lang="en-US" sz="1800" u="none" strike="noStrike">
                          <a:effectLst/>
                        </a:rPr>
                        <a:t>4.5</a:t>
                      </a:r>
                      <a:endParaRPr lang="en-US" sz="1800" b="0" i="0" u="none" strike="noStrike">
                        <a:solidFill>
                          <a:srgbClr val="000000"/>
                        </a:solidFill>
                        <a:effectLst/>
                        <a:latin typeface="Times New Roman" panose="02020603050405020304" pitchFamily="18" charset="0"/>
                      </a:endParaRPr>
                    </a:p>
                  </a:txBody>
                  <a:tcPr marL="9525" marR="9525" marT="9525" marB="0" anchor="b">
                    <a:noFill/>
                  </a:tcPr>
                </a:tc>
                <a:extLst>
                  <a:ext uri="{0D108BD9-81ED-4DB2-BD59-A6C34878D82A}">
                    <a16:rowId xmlns:a16="http://schemas.microsoft.com/office/drawing/2014/main" val="1545088903"/>
                  </a:ext>
                </a:extLst>
              </a:tr>
              <a:tr h="268063">
                <a:tc>
                  <a:txBody>
                    <a:bodyPr/>
                    <a:lstStyle/>
                    <a:p>
                      <a:pPr algn="l" fontAlgn="b"/>
                      <a:r>
                        <a:rPr lang="en-US" sz="1800" u="none" strike="noStrike">
                          <a:effectLst/>
                        </a:rPr>
                        <a:t>55–64</a:t>
                      </a:r>
                      <a:endParaRPr lang="en-US" sz="1800" b="0" i="0" u="none" strike="noStrike">
                        <a:solidFill>
                          <a:srgbClr val="000000"/>
                        </a:solidFill>
                        <a:effectLst/>
                        <a:latin typeface="Times New Roman" panose="02020603050405020304" pitchFamily="18" charset="0"/>
                      </a:endParaRPr>
                    </a:p>
                  </a:txBody>
                  <a:tcPr marL="228600" marR="9525" marT="9525" marB="0" anchor="b">
                    <a:noFill/>
                  </a:tcPr>
                </a:tc>
                <a:tc>
                  <a:txBody>
                    <a:bodyPr/>
                    <a:lstStyle/>
                    <a:p>
                      <a:pPr algn="ctr" fontAlgn="b"/>
                      <a:r>
                        <a:rPr lang="en-US" sz="1800" u="none" strike="noStrike">
                          <a:effectLst/>
                        </a:rPr>
                        <a:t>21</a:t>
                      </a:r>
                      <a:endParaRPr lang="en-US" sz="1800" b="0" i="0" u="none" strike="noStrike">
                        <a:solidFill>
                          <a:srgbClr val="000000"/>
                        </a:solidFill>
                        <a:effectLst/>
                        <a:latin typeface="Times New Roman" panose="02020603050405020304" pitchFamily="18" charset="0"/>
                      </a:endParaRPr>
                    </a:p>
                  </a:txBody>
                  <a:tcPr marL="9525" marR="9525" marT="9525" marB="0" anchor="b">
                    <a:noFill/>
                  </a:tcPr>
                </a:tc>
                <a:tc>
                  <a:txBody>
                    <a:bodyPr/>
                    <a:lstStyle/>
                    <a:p>
                      <a:pPr algn="ctr" fontAlgn="b"/>
                      <a:r>
                        <a:rPr lang="en-US" sz="1800" u="none" strike="noStrike">
                          <a:effectLst/>
                        </a:rPr>
                        <a:t>14</a:t>
                      </a:r>
                      <a:endParaRPr lang="en-US" sz="1800" b="0" i="0" u="none" strike="noStrike">
                        <a:solidFill>
                          <a:srgbClr val="000000"/>
                        </a:solidFill>
                        <a:effectLst/>
                        <a:latin typeface="Times New Roman" panose="02020603050405020304" pitchFamily="18" charset="0"/>
                      </a:endParaRPr>
                    </a:p>
                  </a:txBody>
                  <a:tcPr marL="9525" marR="9525" marT="9525" marB="0" anchor="b">
                    <a:noFill/>
                  </a:tcPr>
                </a:tc>
                <a:tc>
                  <a:txBody>
                    <a:bodyPr/>
                    <a:lstStyle/>
                    <a:p>
                      <a:pPr algn="ctr" fontAlgn="b"/>
                      <a:r>
                        <a:rPr lang="en-US" sz="1800" u="none" strike="noStrike" dirty="0">
                          <a:effectLst/>
                        </a:rPr>
                        <a:t>27</a:t>
                      </a:r>
                      <a:endParaRPr lang="en-US" sz="1800" b="0" i="0" u="none" strike="noStrike" dirty="0">
                        <a:solidFill>
                          <a:srgbClr val="000000"/>
                        </a:solidFill>
                        <a:effectLst/>
                        <a:latin typeface="Times New Roman" panose="02020603050405020304" pitchFamily="18" charset="0"/>
                      </a:endParaRPr>
                    </a:p>
                  </a:txBody>
                  <a:tcPr marL="9525" marR="9525" marT="9525" marB="0" anchor="b">
                    <a:noFill/>
                  </a:tcPr>
                </a:tc>
                <a:tc>
                  <a:txBody>
                    <a:bodyPr/>
                    <a:lstStyle/>
                    <a:p>
                      <a:pPr algn="ctr" fontAlgn="b"/>
                      <a:r>
                        <a:rPr lang="en-US" sz="1800" u="none" strike="noStrike" dirty="0">
                          <a:effectLst/>
                        </a:rPr>
                        <a:t>23</a:t>
                      </a:r>
                      <a:endParaRPr lang="en-US" sz="1800" b="0" i="0" u="none" strike="noStrike" dirty="0">
                        <a:solidFill>
                          <a:srgbClr val="000000"/>
                        </a:solidFill>
                        <a:effectLst/>
                        <a:latin typeface="Times New Roman" panose="02020603050405020304" pitchFamily="18" charset="0"/>
                      </a:endParaRPr>
                    </a:p>
                  </a:txBody>
                  <a:tcPr marL="9525" marR="9525" marT="9525" marB="0" anchor="b">
                    <a:noFill/>
                  </a:tcPr>
                </a:tc>
                <a:tc>
                  <a:txBody>
                    <a:bodyPr/>
                    <a:lstStyle/>
                    <a:p>
                      <a:pPr algn="ctr" fontAlgn="b"/>
                      <a:r>
                        <a:rPr lang="en-US" sz="1800" u="none" strike="noStrike">
                          <a:effectLst/>
                        </a:rPr>
                        <a:t>16</a:t>
                      </a:r>
                      <a:endParaRPr lang="en-US" sz="1800" b="0" i="0" u="none" strike="noStrike">
                        <a:solidFill>
                          <a:srgbClr val="000000"/>
                        </a:solidFill>
                        <a:effectLst/>
                        <a:latin typeface="Times New Roman" panose="02020603050405020304" pitchFamily="18" charset="0"/>
                      </a:endParaRPr>
                    </a:p>
                  </a:txBody>
                  <a:tcPr marL="9525" marR="9525" marT="9525" marB="0" anchor="b">
                    <a:noFill/>
                  </a:tcPr>
                </a:tc>
                <a:tc>
                  <a:txBody>
                    <a:bodyPr/>
                    <a:lstStyle/>
                    <a:p>
                      <a:pPr algn="l" fontAlgn="b"/>
                      <a:endParaRPr lang="en-US" sz="1800" b="0" i="0" u="none" strike="noStrike">
                        <a:solidFill>
                          <a:srgbClr val="000000"/>
                        </a:solidFill>
                        <a:effectLst/>
                        <a:latin typeface="Arial" panose="020B0604020202020204" pitchFamily="34" charset="0"/>
                      </a:endParaRPr>
                    </a:p>
                  </a:txBody>
                  <a:tcPr marL="9525" marR="9525" marT="9525" marB="0" anchor="b">
                    <a:noFill/>
                  </a:tcPr>
                </a:tc>
                <a:tc>
                  <a:txBody>
                    <a:bodyPr/>
                    <a:lstStyle/>
                    <a:p>
                      <a:pPr algn="ctr" fontAlgn="b"/>
                      <a:r>
                        <a:rPr lang="en-US" sz="1800" u="none" strike="noStrike">
                          <a:effectLst/>
                        </a:rPr>
                        <a:t>5.0</a:t>
                      </a:r>
                      <a:endParaRPr lang="en-US" sz="1800" b="0" i="0" u="none" strike="noStrike">
                        <a:solidFill>
                          <a:srgbClr val="000000"/>
                        </a:solidFill>
                        <a:effectLst/>
                        <a:latin typeface="Times New Roman" panose="02020603050405020304" pitchFamily="18" charset="0"/>
                      </a:endParaRPr>
                    </a:p>
                  </a:txBody>
                  <a:tcPr marL="9525" marR="9525" marT="9525" marB="0" anchor="b">
                    <a:noFill/>
                  </a:tcPr>
                </a:tc>
                <a:extLst>
                  <a:ext uri="{0D108BD9-81ED-4DB2-BD59-A6C34878D82A}">
                    <a16:rowId xmlns:a16="http://schemas.microsoft.com/office/drawing/2014/main" val="2733980194"/>
                  </a:ext>
                </a:extLst>
              </a:tr>
              <a:tr h="268063">
                <a:tc>
                  <a:txBody>
                    <a:bodyPr/>
                    <a:lstStyle/>
                    <a:p>
                      <a:pPr algn="l" fontAlgn="b"/>
                      <a:r>
                        <a:rPr lang="en-US" sz="1800" u="none" strike="noStrike">
                          <a:effectLst/>
                        </a:rPr>
                        <a:t>65+</a:t>
                      </a:r>
                      <a:endParaRPr lang="en-US" sz="1800" b="0" i="0" u="none" strike="noStrike">
                        <a:solidFill>
                          <a:srgbClr val="000000"/>
                        </a:solidFill>
                        <a:effectLst/>
                        <a:latin typeface="Times New Roman" panose="02020603050405020304" pitchFamily="18" charset="0"/>
                      </a:endParaRPr>
                    </a:p>
                  </a:txBody>
                  <a:tcPr marL="228600" marR="9525" marT="9525" marB="0" anchor="b">
                    <a:noFill/>
                  </a:tcPr>
                </a:tc>
                <a:tc>
                  <a:txBody>
                    <a:bodyPr/>
                    <a:lstStyle/>
                    <a:p>
                      <a:pPr algn="ctr" fontAlgn="b"/>
                      <a:r>
                        <a:rPr lang="en-US" sz="1800" u="none" strike="noStrike">
                          <a:effectLst/>
                        </a:rPr>
                        <a:t>23</a:t>
                      </a:r>
                      <a:endParaRPr lang="en-US" sz="1800" b="0" i="0" u="none" strike="noStrike">
                        <a:solidFill>
                          <a:srgbClr val="000000"/>
                        </a:solidFill>
                        <a:effectLst/>
                        <a:latin typeface="Times New Roman" panose="02020603050405020304" pitchFamily="18" charset="0"/>
                      </a:endParaRPr>
                    </a:p>
                  </a:txBody>
                  <a:tcPr marL="9525" marR="9525" marT="9525" marB="0" anchor="b">
                    <a:noFill/>
                  </a:tcPr>
                </a:tc>
                <a:tc>
                  <a:txBody>
                    <a:bodyPr/>
                    <a:lstStyle/>
                    <a:p>
                      <a:pPr algn="ctr" fontAlgn="b"/>
                      <a:r>
                        <a:rPr lang="en-US" sz="1800" u="none" strike="noStrike">
                          <a:effectLst/>
                        </a:rPr>
                        <a:t>13</a:t>
                      </a:r>
                      <a:endParaRPr lang="en-US" sz="1800" b="0" i="0" u="none" strike="noStrike">
                        <a:solidFill>
                          <a:srgbClr val="000000"/>
                        </a:solidFill>
                        <a:effectLst/>
                        <a:latin typeface="Times New Roman" panose="02020603050405020304" pitchFamily="18" charset="0"/>
                      </a:endParaRPr>
                    </a:p>
                  </a:txBody>
                  <a:tcPr marL="9525" marR="9525" marT="9525" marB="0" anchor="b">
                    <a:noFill/>
                  </a:tcPr>
                </a:tc>
                <a:tc>
                  <a:txBody>
                    <a:bodyPr/>
                    <a:lstStyle/>
                    <a:p>
                      <a:pPr algn="ctr" fontAlgn="b"/>
                      <a:r>
                        <a:rPr lang="en-US" sz="1800" u="none" strike="noStrike">
                          <a:effectLst/>
                        </a:rPr>
                        <a:t>25</a:t>
                      </a:r>
                      <a:endParaRPr lang="en-US" sz="1800" b="0" i="0" u="none" strike="noStrike">
                        <a:solidFill>
                          <a:srgbClr val="000000"/>
                        </a:solidFill>
                        <a:effectLst/>
                        <a:latin typeface="Times New Roman" panose="02020603050405020304" pitchFamily="18" charset="0"/>
                      </a:endParaRPr>
                    </a:p>
                  </a:txBody>
                  <a:tcPr marL="9525" marR="9525" marT="9525" marB="0" anchor="b">
                    <a:noFill/>
                  </a:tcPr>
                </a:tc>
                <a:tc>
                  <a:txBody>
                    <a:bodyPr/>
                    <a:lstStyle/>
                    <a:p>
                      <a:pPr algn="ctr" fontAlgn="b"/>
                      <a:r>
                        <a:rPr lang="en-US" sz="1800" u="none" strike="noStrike" dirty="0">
                          <a:effectLst/>
                        </a:rPr>
                        <a:t>21</a:t>
                      </a:r>
                      <a:endParaRPr lang="en-US" sz="1800" b="0" i="0" u="none" strike="noStrike" dirty="0">
                        <a:solidFill>
                          <a:srgbClr val="000000"/>
                        </a:solidFill>
                        <a:effectLst/>
                        <a:latin typeface="Times New Roman" panose="02020603050405020304" pitchFamily="18" charset="0"/>
                      </a:endParaRPr>
                    </a:p>
                  </a:txBody>
                  <a:tcPr marL="9525" marR="9525" marT="9525" marB="0" anchor="b">
                    <a:noFill/>
                  </a:tcPr>
                </a:tc>
                <a:tc>
                  <a:txBody>
                    <a:bodyPr/>
                    <a:lstStyle/>
                    <a:p>
                      <a:pPr algn="ctr" fontAlgn="b"/>
                      <a:r>
                        <a:rPr lang="en-US" sz="1800" u="none" strike="noStrike" dirty="0">
                          <a:effectLst/>
                        </a:rPr>
                        <a:t>17</a:t>
                      </a:r>
                      <a:endParaRPr lang="en-US" sz="1800" b="0" i="0" u="none" strike="noStrike" dirty="0">
                        <a:solidFill>
                          <a:srgbClr val="000000"/>
                        </a:solidFill>
                        <a:effectLst/>
                        <a:latin typeface="Times New Roman" panose="02020603050405020304" pitchFamily="18" charset="0"/>
                      </a:endParaRPr>
                    </a:p>
                  </a:txBody>
                  <a:tcPr marL="9525" marR="9525" marT="9525" marB="0" anchor="b">
                    <a:noFill/>
                  </a:tcPr>
                </a:tc>
                <a:tc>
                  <a:txBody>
                    <a:bodyPr/>
                    <a:lstStyle/>
                    <a:p>
                      <a:pPr algn="l" fontAlgn="b"/>
                      <a:endParaRPr lang="en-US" sz="1800" b="0" i="0" u="none" strike="noStrike" dirty="0">
                        <a:solidFill>
                          <a:srgbClr val="000000"/>
                        </a:solidFill>
                        <a:effectLst/>
                        <a:latin typeface="Arial" panose="020B0604020202020204" pitchFamily="34" charset="0"/>
                      </a:endParaRPr>
                    </a:p>
                  </a:txBody>
                  <a:tcPr marL="9525" marR="9525" marT="9525" marB="0" anchor="b">
                    <a:noFill/>
                  </a:tcPr>
                </a:tc>
                <a:tc>
                  <a:txBody>
                    <a:bodyPr/>
                    <a:lstStyle/>
                    <a:p>
                      <a:pPr algn="ctr" fontAlgn="b"/>
                      <a:r>
                        <a:rPr lang="en-US" sz="1800" u="none" strike="noStrike" dirty="0">
                          <a:effectLst/>
                        </a:rPr>
                        <a:t>5.0</a:t>
                      </a:r>
                      <a:endParaRPr lang="en-US" sz="1800" b="0" i="0" u="none" strike="noStrike" dirty="0">
                        <a:solidFill>
                          <a:srgbClr val="000000"/>
                        </a:solidFill>
                        <a:effectLst/>
                        <a:latin typeface="Times New Roman" panose="02020603050405020304" pitchFamily="18" charset="0"/>
                      </a:endParaRPr>
                    </a:p>
                  </a:txBody>
                  <a:tcPr marL="9525" marR="9525" marT="9525" marB="0" anchor="b">
                    <a:noFill/>
                  </a:tcPr>
                </a:tc>
                <a:extLst>
                  <a:ext uri="{0D108BD9-81ED-4DB2-BD59-A6C34878D82A}">
                    <a16:rowId xmlns:a16="http://schemas.microsoft.com/office/drawing/2014/main" val="3247754766"/>
                  </a:ext>
                </a:extLst>
              </a:tr>
              <a:tr h="268063">
                <a:tc>
                  <a:txBody>
                    <a:bodyPr/>
                    <a:lstStyle/>
                    <a:p>
                      <a:pPr algn="l" fontAlgn="b"/>
                      <a:endParaRPr lang="en-US" sz="1800" b="0" i="0" u="none" strike="noStrike">
                        <a:solidFill>
                          <a:srgbClr val="000000"/>
                        </a:solidFill>
                        <a:effectLst/>
                        <a:latin typeface="Times New Roman" panose="02020603050405020304" pitchFamily="18" charset="0"/>
                      </a:endParaRPr>
                    </a:p>
                  </a:txBody>
                  <a:tcPr marL="9525" marR="9525" marT="9525" marB="0" anchor="b">
                    <a:noFill/>
                  </a:tcPr>
                </a:tc>
                <a:tc>
                  <a:txBody>
                    <a:bodyPr/>
                    <a:lstStyle/>
                    <a:p>
                      <a:pPr algn="l" fontAlgn="b"/>
                      <a:endParaRPr lang="en-US" sz="1800" b="0" i="0" u="none" strike="noStrike">
                        <a:solidFill>
                          <a:srgbClr val="000000"/>
                        </a:solidFill>
                        <a:effectLst/>
                        <a:latin typeface="Times New Roman" panose="02020603050405020304" pitchFamily="18" charset="0"/>
                      </a:endParaRPr>
                    </a:p>
                  </a:txBody>
                  <a:tcPr marL="9525" marR="9525" marT="9525" marB="0" anchor="b">
                    <a:noFill/>
                  </a:tcPr>
                </a:tc>
                <a:tc>
                  <a:txBody>
                    <a:bodyPr/>
                    <a:lstStyle/>
                    <a:p>
                      <a:pPr algn="l" fontAlgn="b"/>
                      <a:endParaRPr lang="en-US" sz="1800" b="0" i="0" u="none" strike="noStrike">
                        <a:solidFill>
                          <a:srgbClr val="000000"/>
                        </a:solidFill>
                        <a:effectLst/>
                        <a:latin typeface="Times New Roman" panose="02020603050405020304" pitchFamily="18" charset="0"/>
                      </a:endParaRPr>
                    </a:p>
                  </a:txBody>
                  <a:tcPr marL="9525" marR="9525" marT="9525" marB="0" anchor="b">
                    <a:noFill/>
                  </a:tcPr>
                </a:tc>
                <a:tc>
                  <a:txBody>
                    <a:bodyPr/>
                    <a:lstStyle/>
                    <a:p>
                      <a:pPr algn="l" fontAlgn="b"/>
                      <a:endParaRPr lang="en-US" sz="1800" b="0" i="0" u="none" strike="noStrike">
                        <a:solidFill>
                          <a:srgbClr val="000000"/>
                        </a:solidFill>
                        <a:effectLst/>
                        <a:latin typeface="Times New Roman" panose="02020603050405020304" pitchFamily="18" charset="0"/>
                      </a:endParaRPr>
                    </a:p>
                  </a:txBody>
                  <a:tcPr marL="9525" marR="9525" marT="9525" marB="0" anchor="b">
                    <a:noFill/>
                  </a:tcPr>
                </a:tc>
                <a:tc>
                  <a:txBody>
                    <a:bodyPr/>
                    <a:lstStyle/>
                    <a:p>
                      <a:pPr algn="l" fontAlgn="b"/>
                      <a:endParaRPr lang="en-US" sz="1800" b="0" i="0" u="none" strike="noStrike" dirty="0">
                        <a:solidFill>
                          <a:srgbClr val="000000"/>
                        </a:solidFill>
                        <a:effectLst/>
                        <a:latin typeface="Times New Roman" panose="02020603050405020304" pitchFamily="18" charset="0"/>
                      </a:endParaRPr>
                    </a:p>
                  </a:txBody>
                  <a:tcPr marL="9525" marR="9525" marT="9525" marB="0" anchor="b">
                    <a:noFill/>
                  </a:tcPr>
                </a:tc>
                <a:tc>
                  <a:txBody>
                    <a:bodyPr/>
                    <a:lstStyle/>
                    <a:p>
                      <a:pPr algn="l" fontAlgn="b"/>
                      <a:endParaRPr lang="en-US" sz="1800" b="0" i="0" u="none" strike="noStrike" dirty="0">
                        <a:solidFill>
                          <a:srgbClr val="000000"/>
                        </a:solidFill>
                        <a:effectLst/>
                        <a:latin typeface="Times New Roman" panose="02020603050405020304" pitchFamily="18" charset="0"/>
                      </a:endParaRPr>
                    </a:p>
                  </a:txBody>
                  <a:tcPr marL="9525" marR="9525" marT="9525" marB="0" anchor="b">
                    <a:noFill/>
                  </a:tcPr>
                </a:tc>
                <a:tc>
                  <a:txBody>
                    <a:bodyPr/>
                    <a:lstStyle/>
                    <a:p>
                      <a:pPr algn="l" fontAlgn="b"/>
                      <a:endParaRPr lang="en-US" sz="1800" b="0" i="0" u="none" strike="noStrike">
                        <a:solidFill>
                          <a:srgbClr val="000000"/>
                        </a:solidFill>
                        <a:effectLst/>
                        <a:latin typeface="Arial" panose="020B0604020202020204" pitchFamily="34" charset="0"/>
                      </a:endParaRPr>
                    </a:p>
                  </a:txBody>
                  <a:tcPr marL="9525" marR="9525" marT="9525" marB="0" anchor="b">
                    <a:noFill/>
                  </a:tcPr>
                </a:tc>
                <a:tc>
                  <a:txBody>
                    <a:bodyPr/>
                    <a:lstStyle/>
                    <a:p>
                      <a:pPr algn="l" fontAlgn="b"/>
                      <a:endParaRPr lang="en-US" sz="1800" b="0" i="0" u="none" strike="noStrike" dirty="0">
                        <a:solidFill>
                          <a:srgbClr val="000000"/>
                        </a:solidFill>
                        <a:effectLst/>
                        <a:latin typeface="Times New Roman" panose="02020603050405020304" pitchFamily="18" charset="0"/>
                      </a:endParaRPr>
                    </a:p>
                  </a:txBody>
                  <a:tcPr marL="9525" marR="9525" marT="9525" marB="0" anchor="b">
                    <a:noFill/>
                  </a:tcPr>
                </a:tc>
                <a:extLst>
                  <a:ext uri="{0D108BD9-81ED-4DB2-BD59-A6C34878D82A}">
                    <a16:rowId xmlns:a16="http://schemas.microsoft.com/office/drawing/2014/main" val="2627346968"/>
                  </a:ext>
                </a:extLst>
              </a:tr>
              <a:tr h="268063">
                <a:tc>
                  <a:txBody>
                    <a:bodyPr/>
                    <a:lstStyle/>
                    <a:p>
                      <a:pPr algn="l" fontAlgn="b"/>
                      <a:r>
                        <a:rPr lang="en-US" sz="1800" b="1" u="none" strike="noStrike" dirty="0">
                          <a:solidFill>
                            <a:schemeClr val="accent1"/>
                          </a:solidFill>
                          <a:effectLst/>
                        </a:rPr>
                        <a:t>Family Status (2007)</a:t>
                      </a:r>
                      <a:endParaRPr lang="en-US" sz="1800" b="1" i="0" u="none" strike="noStrike" dirty="0">
                        <a:solidFill>
                          <a:schemeClr val="accent1"/>
                        </a:solidFill>
                        <a:effectLst/>
                        <a:latin typeface="Times New Roman" panose="02020603050405020304" pitchFamily="18" charset="0"/>
                      </a:endParaRPr>
                    </a:p>
                  </a:txBody>
                  <a:tcPr marL="9525" marR="9525" marT="9525" marB="0" anchor="b">
                    <a:noFill/>
                  </a:tcPr>
                </a:tc>
                <a:tc>
                  <a:txBody>
                    <a:bodyPr/>
                    <a:lstStyle/>
                    <a:p>
                      <a:pPr algn="l" fontAlgn="b"/>
                      <a:endParaRPr lang="en-US" sz="1800" b="0" i="0" u="none" strike="noStrike">
                        <a:solidFill>
                          <a:srgbClr val="000000"/>
                        </a:solidFill>
                        <a:effectLst/>
                        <a:latin typeface="Times New Roman" panose="02020603050405020304" pitchFamily="18" charset="0"/>
                      </a:endParaRPr>
                    </a:p>
                  </a:txBody>
                  <a:tcPr marL="9525" marR="9525" marT="9525" marB="0" anchor="b">
                    <a:noFill/>
                  </a:tcPr>
                </a:tc>
                <a:tc>
                  <a:txBody>
                    <a:bodyPr/>
                    <a:lstStyle/>
                    <a:p>
                      <a:pPr algn="l" fontAlgn="b"/>
                      <a:endParaRPr lang="en-US" sz="1800" b="0" i="0" u="none" strike="noStrike">
                        <a:solidFill>
                          <a:srgbClr val="000000"/>
                        </a:solidFill>
                        <a:effectLst/>
                        <a:latin typeface="Times New Roman" panose="02020603050405020304" pitchFamily="18" charset="0"/>
                      </a:endParaRPr>
                    </a:p>
                  </a:txBody>
                  <a:tcPr marL="9525" marR="9525" marT="9525" marB="0" anchor="b">
                    <a:noFill/>
                  </a:tcPr>
                </a:tc>
                <a:tc>
                  <a:txBody>
                    <a:bodyPr/>
                    <a:lstStyle/>
                    <a:p>
                      <a:pPr algn="l" fontAlgn="b"/>
                      <a:endParaRPr lang="en-US" sz="1800" b="0" i="0" u="none" strike="noStrike">
                        <a:solidFill>
                          <a:srgbClr val="000000"/>
                        </a:solidFill>
                        <a:effectLst/>
                        <a:latin typeface="Times New Roman" panose="02020603050405020304" pitchFamily="18" charset="0"/>
                      </a:endParaRPr>
                    </a:p>
                  </a:txBody>
                  <a:tcPr marL="9525" marR="9525" marT="9525" marB="0" anchor="b">
                    <a:noFill/>
                  </a:tcPr>
                </a:tc>
                <a:tc>
                  <a:txBody>
                    <a:bodyPr/>
                    <a:lstStyle/>
                    <a:p>
                      <a:pPr algn="l" fontAlgn="b"/>
                      <a:endParaRPr lang="en-US" sz="1800" b="0" i="0" u="none" strike="noStrike">
                        <a:solidFill>
                          <a:srgbClr val="000000"/>
                        </a:solidFill>
                        <a:effectLst/>
                        <a:latin typeface="Times New Roman" panose="02020603050405020304" pitchFamily="18" charset="0"/>
                      </a:endParaRPr>
                    </a:p>
                  </a:txBody>
                  <a:tcPr marL="9525" marR="9525" marT="9525" marB="0" anchor="b">
                    <a:noFill/>
                  </a:tcPr>
                </a:tc>
                <a:tc>
                  <a:txBody>
                    <a:bodyPr/>
                    <a:lstStyle/>
                    <a:p>
                      <a:pPr algn="l" fontAlgn="b"/>
                      <a:endParaRPr lang="en-US" sz="1800" b="0" i="0" u="none" strike="noStrike" dirty="0">
                        <a:solidFill>
                          <a:srgbClr val="000000"/>
                        </a:solidFill>
                        <a:effectLst/>
                        <a:latin typeface="Times New Roman" panose="02020603050405020304" pitchFamily="18" charset="0"/>
                      </a:endParaRPr>
                    </a:p>
                  </a:txBody>
                  <a:tcPr marL="9525" marR="9525" marT="9525" marB="0" anchor="b">
                    <a:noFill/>
                  </a:tcPr>
                </a:tc>
                <a:tc>
                  <a:txBody>
                    <a:bodyPr/>
                    <a:lstStyle/>
                    <a:p>
                      <a:pPr algn="l" fontAlgn="b"/>
                      <a:endParaRPr lang="en-US" sz="1800" b="0" i="0" u="none" strike="noStrike">
                        <a:solidFill>
                          <a:srgbClr val="000000"/>
                        </a:solidFill>
                        <a:effectLst/>
                        <a:latin typeface="Arial" panose="020B0604020202020204" pitchFamily="34" charset="0"/>
                      </a:endParaRPr>
                    </a:p>
                  </a:txBody>
                  <a:tcPr marL="9525" marR="9525" marT="9525" marB="0" anchor="b">
                    <a:noFill/>
                  </a:tcPr>
                </a:tc>
                <a:tc>
                  <a:txBody>
                    <a:bodyPr/>
                    <a:lstStyle/>
                    <a:p>
                      <a:pPr algn="l" fontAlgn="b"/>
                      <a:endParaRPr lang="en-US" sz="1800" b="0" i="0" u="none" strike="noStrike">
                        <a:solidFill>
                          <a:srgbClr val="000000"/>
                        </a:solidFill>
                        <a:effectLst/>
                        <a:latin typeface="Times New Roman" panose="02020603050405020304" pitchFamily="18" charset="0"/>
                      </a:endParaRPr>
                    </a:p>
                  </a:txBody>
                  <a:tcPr marL="9525" marR="9525" marT="9525" marB="0" anchor="b">
                    <a:noFill/>
                  </a:tcPr>
                </a:tc>
                <a:extLst>
                  <a:ext uri="{0D108BD9-81ED-4DB2-BD59-A6C34878D82A}">
                    <a16:rowId xmlns:a16="http://schemas.microsoft.com/office/drawing/2014/main" val="3109895514"/>
                  </a:ext>
                </a:extLst>
              </a:tr>
              <a:tr h="268063">
                <a:tc>
                  <a:txBody>
                    <a:bodyPr/>
                    <a:lstStyle/>
                    <a:p>
                      <a:pPr algn="l" fontAlgn="b"/>
                      <a:r>
                        <a:rPr lang="en-US" sz="1800" u="none" strike="noStrike">
                          <a:effectLst/>
                        </a:rPr>
                        <a:t>Married, No Children</a:t>
                      </a:r>
                      <a:endParaRPr lang="en-US" sz="1800" b="0" i="0" u="none" strike="noStrike">
                        <a:solidFill>
                          <a:srgbClr val="000000"/>
                        </a:solidFill>
                        <a:effectLst/>
                        <a:latin typeface="Times New Roman" panose="02020603050405020304" pitchFamily="18" charset="0"/>
                      </a:endParaRPr>
                    </a:p>
                  </a:txBody>
                  <a:tcPr marL="228600" marR="9525" marT="9525" marB="0" anchor="b">
                    <a:noFill/>
                  </a:tcPr>
                </a:tc>
                <a:tc>
                  <a:txBody>
                    <a:bodyPr/>
                    <a:lstStyle/>
                    <a:p>
                      <a:pPr algn="ctr" fontAlgn="b"/>
                      <a:r>
                        <a:rPr lang="en-US" sz="1800" u="none" strike="noStrike">
                          <a:effectLst/>
                        </a:rPr>
                        <a:t>20</a:t>
                      </a:r>
                      <a:endParaRPr lang="en-US" sz="1800" b="0" i="0" u="none" strike="noStrike">
                        <a:solidFill>
                          <a:srgbClr val="000000"/>
                        </a:solidFill>
                        <a:effectLst/>
                        <a:latin typeface="Times New Roman" panose="02020603050405020304" pitchFamily="18" charset="0"/>
                      </a:endParaRPr>
                    </a:p>
                  </a:txBody>
                  <a:tcPr marL="9525" marR="9525" marT="9525" marB="0" anchor="b">
                    <a:noFill/>
                  </a:tcPr>
                </a:tc>
                <a:tc>
                  <a:txBody>
                    <a:bodyPr/>
                    <a:lstStyle/>
                    <a:p>
                      <a:pPr algn="ctr" fontAlgn="b"/>
                      <a:r>
                        <a:rPr lang="en-US" sz="1800" u="none" strike="noStrike">
                          <a:effectLst/>
                        </a:rPr>
                        <a:t>15</a:t>
                      </a:r>
                      <a:endParaRPr lang="en-US" sz="1800" b="0" i="0" u="none" strike="noStrike">
                        <a:solidFill>
                          <a:srgbClr val="000000"/>
                        </a:solidFill>
                        <a:effectLst/>
                        <a:latin typeface="Times New Roman" panose="02020603050405020304" pitchFamily="18" charset="0"/>
                      </a:endParaRPr>
                    </a:p>
                  </a:txBody>
                  <a:tcPr marL="9525" marR="9525" marT="9525" marB="0" anchor="b">
                    <a:noFill/>
                  </a:tcPr>
                </a:tc>
                <a:tc>
                  <a:txBody>
                    <a:bodyPr/>
                    <a:lstStyle/>
                    <a:p>
                      <a:pPr algn="ctr" fontAlgn="b"/>
                      <a:r>
                        <a:rPr lang="en-US" sz="1800" u="none" strike="noStrike">
                          <a:effectLst/>
                        </a:rPr>
                        <a:t>31</a:t>
                      </a:r>
                      <a:endParaRPr lang="en-US" sz="1800" b="0" i="0" u="none" strike="noStrike">
                        <a:solidFill>
                          <a:srgbClr val="000000"/>
                        </a:solidFill>
                        <a:effectLst/>
                        <a:latin typeface="Times New Roman" panose="02020603050405020304" pitchFamily="18" charset="0"/>
                      </a:endParaRPr>
                    </a:p>
                  </a:txBody>
                  <a:tcPr marL="9525" marR="9525" marT="9525" marB="0" anchor="b">
                    <a:noFill/>
                  </a:tcPr>
                </a:tc>
                <a:tc>
                  <a:txBody>
                    <a:bodyPr/>
                    <a:lstStyle/>
                    <a:p>
                      <a:pPr algn="ctr" fontAlgn="b"/>
                      <a:r>
                        <a:rPr lang="en-US" sz="1800" u="none" strike="noStrike">
                          <a:effectLst/>
                        </a:rPr>
                        <a:t>23</a:t>
                      </a:r>
                      <a:endParaRPr lang="en-US" sz="1800" b="0" i="0" u="none" strike="noStrike">
                        <a:solidFill>
                          <a:srgbClr val="000000"/>
                        </a:solidFill>
                        <a:effectLst/>
                        <a:latin typeface="Times New Roman" panose="02020603050405020304" pitchFamily="18" charset="0"/>
                      </a:endParaRPr>
                    </a:p>
                  </a:txBody>
                  <a:tcPr marL="9525" marR="9525" marT="9525" marB="0" anchor="b">
                    <a:noFill/>
                  </a:tcPr>
                </a:tc>
                <a:tc>
                  <a:txBody>
                    <a:bodyPr/>
                    <a:lstStyle/>
                    <a:p>
                      <a:pPr algn="ctr" fontAlgn="b"/>
                      <a:r>
                        <a:rPr lang="en-US" sz="1800" u="none" strike="noStrike" dirty="0">
                          <a:effectLst/>
                        </a:rPr>
                        <a:t>11</a:t>
                      </a:r>
                      <a:endParaRPr lang="en-US" sz="1800" b="0" i="0" u="none" strike="noStrike" dirty="0">
                        <a:solidFill>
                          <a:srgbClr val="000000"/>
                        </a:solidFill>
                        <a:effectLst/>
                        <a:latin typeface="Times New Roman" panose="02020603050405020304" pitchFamily="18" charset="0"/>
                      </a:endParaRPr>
                    </a:p>
                  </a:txBody>
                  <a:tcPr marL="9525" marR="9525" marT="9525" marB="0" anchor="b">
                    <a:noFill/>
                  </a:tcPr>
                </a:tc>
                <a:tc>
                  <a:txBody>
                    <a:bodyPr/>
                    <a:lstStyle/>
                    <a:p>
                      <a:pPr algn="l" fontAlgn="b"/>
                      <a:endParaRPr lang="en-US" sz="1800" b="0" i="0" u="none" strike="noStrike">
                        <a:solidFill>
                          <a:srgbClr val="000000"/>
                        </a:solidFill>
                        <a:effectLst/>
                        <a:latin typeface="Arial" panose="020B0604020202020204" pitchFamily="34" charset="0"/>
                      </a:endParaRPr>
                    </a:p>
                  </a:txBody>
                  <a:tcPr marL="9525" marR="9525" marT="9525" marB="0" anchor="b">
                    <a:noFill/>
                  </a:tcPr>
                </a:tc>
                <a:tc>
                  <a:txBody>
                    <a:bodyPr/>
                    <a:lstStyle/>
                    <a:p>
                      <a:pPr algn="ctr" fontAlgn="b"/>
                      <a:r>
                        <a:rPr lang="en-US" sz="1800" u="none" strike="noStrike">
                          <a:effectLst/>
                        </a:rPr>
                        <a:t>4.3</a:t>
                      </a:r>
                      <a:endParaRPr lang="en-US" sz="1800" b="0" i="0" u="none" strike="noStrike">
                        <a:solidFill>
                          <a:srgbClr val="000000"/>
                        </a:solidFill>
                        <a:effectLst/>
                        <a:latin typeface="Times New Roman" panose="02020603050405020304" pitchFamily="18" charset="0"/>
                      </a:endParaRPr>
                    </a:p>
                  </a:txBody>
                  <a:tcPr marL="9525" marR="9525" marT="9525" marB="0" anchor="b">
                    <a:noFill/>
                  </a:tcPr>
                </a:tc>
                <a:extLst>
                  <a:ext uri="{0D108BD9-81ED-4DB2-BD59-A6C34878D82A}">
                    <a16:rowId xmlns:a16="http://schemas.microsoft.com/office/drawing/2014/main" val="3582681544"/>
                  </a:ext>
                </a:extLst>
              </a:tr>
              <a:tr h="268063">
                <a:tc>
                  <a:txBody>
                    <a:bodyPr/>
                    <a:lstStyle/>
                    <a:p>
                      <a:pPr algn="l" fontAlgn="b"/>
                      <a:r>
                        <a:rPr lang="en-US" sz="1800" u="none" strike="noStrike">
                          <a:effectLst/>
                        </a:rPr>
                        <a:t>Married, Children</a:t>
                      </a:r>
                      <a:endParaRPr lang="en-US" sz="1800" b="0" i="0" u="none" strike="noStrike">
                        <a:solidFill>
                          <a:srgbClr val="000000"/>
                        </a:solidFill>
                        <a:effectLst/>
                        <a:latin typeface="Times New Roman" panose="02020603050405020304" pitchFamily="18" charset="0"/>
                      </a:endParaRPr>
                    </a:p>
                  </a:txBody>
                  <a:tcPr marL="228600" marR="9525" marT="9525" marB="0" anchor="b">
                    <a:noFill/>
                  </a:tcPr>
                </a:tc>
                <a:tc>
                  <a:txBody>
                    <a:bodyPr/>
                    <a:lstStyle/>
                    <a:p>
                      <a:pPr algn="ctr" fontAlgn="b"/>
                      <a:r>
                        <a:rPr lang="en-US" sz="1800" u="none" strike="noStrike">
                          <a:effectLst/>
                        </a:rPr>
                        <a:t>21</a:t>
                      </a:r>
                      <a:endParaRPr lang="en-US" sz="1800" b="0" i="0" u="none" strike="noStrike">
                        <a:solidFill>
                          <a:srgbClr val="000000"/>
                        </a:solidFill>
                        <a:effectLst/>
                        <a:latin typeface="Times New Roman" panose="02020603050405020304" pitchFamily="18" charset="0"/>
                      </a:endParaRPr>
                    </a:p>
                  </a:txBody>
                  <a:tcPr marL="9525" marR="9525" marT="9525" marB="0" anchor="b">
                    <a:noFill/>
                  </a:tcPr>
                </a:tc>
                <a:tc>
                  <a:txBody>
                    <a:bodyPr/>
                    <a:lstStyle/>
                    <a:p>
                      <a:pPr algn="ctr" fontAlgn="b"/>
                      <a:r>
                        <a:rPr lang="en-US" sz="1800" u="none" strike="noStrike">
                          <a:effectLst/>
                        </a:rPr>
                        <a:t>17</a:t>
                      </a:r>
                      <a:endParaRPr lang="en-US" sz="1800" b="0" i="0" u="none" strike="noStrike">
                        <a:solidFill>
                          <a:srgbClr val="000000"/>
                        </a:solidFill>
                        <a:effectLst/>
                        <a:latin typeface="Times New Roman" panose="02020603050405020304" pitchFamily="18" charset="0"/>
                      </a:endParaRPr>
                    </a:p>
                  </a:txBody>
                  <a:tcPr marL="9525" marR="9525" marT="9525" marB="0" anchor="b">
                    <a:noFill/>
                  </a:tcPr>
                </a:tc>
                <a:tc>
                  <a:txBody>
                    <a:bodyPr/>
                    <a:lstStyle/>
                    <a:p>
                      <a:pPr algn="ctr" fontAlgn="b"/>
                      <a:r>
                        <a:rPr lang="en-US" sz="1800" u="none" strike="noStrike">
                          <a:effectLst/>
                        </a:rPr>
                        <a:t>35</a:t>
                      </a:r>
                      <a:endParaRPr lang="en-US" sz="1800" b="0" i="0" u="none" strike="noStrike">
                        <a:solidFill>
                          <a:srgbClr val="000000"/>
                        </a:solidFill>
                        <a:effectLst/>
                        <a:latin typeface="Times New Roman" panose="02020603050405020304" pitchFamily="18" charset="0"/>
                      </a:endParaRPr>
                    </a:p>
                  </a:txBody>
                  <a:tcPr marL="9525" marR="9525" marT="9525" marB="0" anchor="b">
                    <a:noFill/>
                  </a:tcPr>
                </a:tc>
                <a:tc>
                  <a:txBody>
                    <a:bodyPr/>
                    <a:lstStyle/>
                    <a:p>
                      <a:pPr algn="ctr" fontAlgn="b"/>
                      <a:r>
                        <a:rPr lang="en-US" sz="1800" u="none" strike="noStrike">
                          <a:effectLst/>
                        </a:rPr>
                        <a:t>22</a:t>
                      </a:r>
                      <a:endParaRPr lang="en-US" sz="1800" b="0" i="0" u="none" strike="noStrike">
                        <a:solidFill>
                          <a:srgbClr val="000000"/>
                        </a:solidFill>
                        <a:effectLst/>
                        <a:latin typeface="Times New Roman" panose="02020603050405020304" pitchFamily="18" charset="0"/>
                      </a:endParaRPr>
                    </a:p>
                  </a:txBody>
                  <a:tcPr marL="9525" marR="9525" marT="9525" marB="0" anchor="b">
                    <a:noFill/>
                  </a:tcPr>
                </a:tc>
                <a:tc>
                  <a:txBody>
                    <a:bodyPr/>
                    <a:lstStyle/>
                    <a:p>
                      <a:pPr algn="ctr" fontAlgn="b"/>
                      <a:r>
                        <a:rPr lang="en-US" sz="1800" u="none" strike="noStrike" dirty="0">
                          <a:effectLst/>
                        </a:rPr>
                        <a:t>6</a:t>
                      </a:r>
                      <a:endParaRPr lang="en-US" sz="1800" b="0" i="0" u="none" strike="noStrike" dirty="0">
                        <a:solidFill>
                          <a:srgbClr val="000000"/>
                        </a:solidFill>
                        <a:effectLst/>
                        <a:latin typeface="Times New Roman" panose="02020603050405020304" pitchFamily="18" charset="0"/>
                      </a:endParaRPr>
                    </a:p>
                  </a:txBody>
                  <a:tcPr marL="9525" marR="9525" marT="9525" marB="0" anchor="b">
                    <a:noFill/>
                  </a:tcPr>
                </a:tc>
                <a:tc>
                  <a:txBody>
                    <a:bodyPr/>
                    <a:lstStyle/>
                    <a:p>
                      <a:pPr algn="l" fontAlgn="b"/>
                      <a:endParaRPr lang="en-US" sz="1800" b="0" i="0" u="none" strike="noStrike">
                        <a:solidFill>
                          <a:srgbClr val="000000"/>
                        </a:solidFill>
                        <a:effectLst/>
                        <a:latin typeface="Arial" panose="020B0604020202020204" pitchFamily="34" charset="0"/>
                      </a:endParaRPr>
                    </a:p>
                  </a:txBody>
                  <a:tcPr marL="9525" marR="9525" marT="9525" marB="0" anchor="b">
                    <a:noFill/>
                  </a:tcPr>
                </a:tc>
                <a:tc>
                  <a:txBody>
                    <a:bodyPr/>
                    <a:lstStyle/>
                    <a:p>
                      <a:pPr algn="ctr" fontAlgn="b"/>
                      <a:r>
                        <a:rPr lang="en-US" sz="1800" u="none" strike="noStrike">
                          <a:effectLst/>
                        </a:rPr>
                        <a:t>4.6</a:t>
                      </a:r>
                      <a:endParaRPr lang="en-US" sz="1800" b="0" i="0" u="none" strike="noStrike">
                        <a:solidFill>
                          <a:srgbClr val="000000"/>
                        </a:solidFill>
                        <a:effectLst/>
                        <a:latin typeface="Times New Roman" panose="02020603050405020304" pitchFamily="18" charset="0"/>
                      </a:endParaRPr>
                    </a:p>
                  </a:txBody>
                  <a:tcPr marL="9525" marR="9525" marT="9525" marB="0" anchor="b">
                    <a:noFill/>
                  </a:tcPr>
                </a:tc>
                <a:extLst>
                  <a:ext uri="{0D108BD9-81ED-4DB2-BD59-A6C34878D82A}">
                    <a16:rowId xmlns:a16="http://schemas.microsoft.com/office/drawing/2014/main" val="2562989692"/>
                  </a:ext>
                </a:extLst>
              </a:tr>
              <a:tr h="268063">
                <a:tc>
                  <a:txBody>
                    <a:bodyPr/>
                    <a:lstStyle/>
                    <a:p>
                      <a:pPr algn="l" fontAlgn="b"/>
                      <a:r>
                        <a:rPr lang="en-US" sz="1800" u="none" strike="noStrike">
                          <a:effectLst/>
                        </a:rPr>
                        <a:t>Single, No Children</a:t>
                      </a:r>
                      <a:endParaRPr lang="en-US" sz="1800" b="0" i="0" u="none" strike="noStrike">
                        <a:solidFill>
                          <a:srgbClr val="000000"/>
                        </a:solidFill>
                        <a:effectLst/>
                        <a:latin typeface="Times New Roman" panose="02020603050405020304" pitchFamily="18" charset="0"/>
                      </a:endParaRPr>
                    </a:p>
                  </a:txBody>
                  <a:tcPr marL="228600" marR="9525" marT="9525" marB="0" anchor="b">
                    <a:noFill/>
                  </a:tcPr>
                </a:tc>
                <a:tc>
                  <a:txBody>
                    <a:bodyPr/>
                    <a:lstStyle/>
                    <a:p>
                      <a:pPr algn="ctr" fontAlgn="b"/>
                      <a:r>
                        <a:rPr lang="en-US" sz="1800" u="none" strike="noStrike">
                          <a:effectLst/>
                        </a:rPr>
                        <a:t>16</a:t>
                      </a:r>
                      <a:endParaRPr lang="en-US" sz="1800" b="0" i="0" u="none" strike="noStrike">
                        <a:solidFill>
                          <a:srgbClr val="000000"/>
                        </a:solidFill>
                        <a:effectLst/>
                        <a:latin typeface="Times New Roman" panose="02020603050405020304" pitchFamily="18" charset="0"/>
                      </a:endParaRPr>
                    </a:p>
                  </a:txBody>
                  <a:tcPr marL="9525" marR="9525" marT="9525" marB="0" anchor="b">
                    <a:noFill/>
                  </a:tcPr>
                </a:tc>
                <a:tc>
                  <a:txBody>
                    <a:bodyPr/>
                    <a:lstStyle/>
                    <a:p>
                      <a:pPr algn="ctr" fontAlgn="b"/>
                      <a:r>
                        <a:rPr lang="en-US" sz="1800" u="none" strike="noStrike">
                          <a:effectLst/>
                        </a:rPr>
                        <a:t>14</a:t>
                      </a:r>
                      <a:endParaRPr lang="en-US" sz="1800" b="0" i="0" u="none" strike="noStrike">
                        <a:solidFill>
                          <a:srgbClr val="000000"/>
                        </a:solidFill>
                        <a:effectLst/>
                        <a:latin typeface="Times New Roman" panose="02020603050405020304" pitchFamily="18" charset="0"/>
                      </a:endParaRPr>
                    </a:p>
                  </a:txBody>
                  <a:tcPr marL="9525" marR="9525" marT="9525" marB="0" anchor="b">
                    <a:noFill/>
                  </a:tcPr>
                </a:tc>
                <a:tc>
                  <a:txBody>
                    <a:bodyPr/>
                    <a:lstStyle/>
                    <a:p>
                      <a:pPr algn="ctr" fontAlgn="b"/>
                      <a:r>
                        <a:rPr lang="en-US" sz="1800" u="none" strike="noStrike">
                          <a:effectLst/>
                        </a:rPr>
                        <a:t>33</a:t>
                      </a:r>
                      <a:endParaRPr lang="en-US" sz="1800" b="0" i="0" u="none" strike="noStrike">
                        <a:solidFill>
                          <a:srgbClr val="000000"/>
                        </a:solidFill>
                        <a:effectLst/>
                        <a:latin typeface="Times New Roman" panose="02020603050405020304" pitchFamily="18" charset="0"/>
                      </a:endParaRPr>
                    </a:p>
                  </a:txBody>
                  <a:tcPr marL="9525" marR="9525" marT="9525" marB="0" anchor="b">
                    <a:noFill/>
                  </a:tcPr>
                </a:tc>
                <a:tc>
                  <a:txBody>
                    <a:bodyPr/>
                    <a:lstStyle/>
                    <a:p>
                      <a:pPr algn="ctr" fontAlgn="b"/>
                      <a:r>
                        <a:rPr lang="en-US" sz="1800" u="none" strike="noStrike">
                          <a:effectLst/>
                        </a:rPr>
                        <a:t>26</a:t>
                      </a:r>
                      <a:endParaRPr lang="en-US" sz="1800" b="0" i="0" u="none" strike="noStrike">
                        <a:solidFill>
                          <a:srgbClr val="000000"/>
                        </a:solidFill>
                        <a:effectLst/>
                        <a:latin typeface="Times New Roman" panose="02020603050405020304" pitchFamily="18" charset="0"/>
                      </a:endParaRPr>
                    </a:p>
                  </a:txBody>
                  <a:tcPr marL="9525" marR="9525" marT="9525" marB="0" anchor="b">
                    <a:noFill/>
                  </a:tcPr>
                </a:tc>
                <a:tc>
                  <a:txBody>
                    <a:bodyPr/>
                    <a:lstStyle/>
                    <a:p>
                      <a:pPr algn="ctr" fontAlgn="b"/>
                      <a:r>
                        <a:rPr lang="en-US" sz="1800" u="none" strike="noStrike" dirty="0">
                          <a:effectLst/>
                        </a:rPr>
                        <a:t>10</a:t>
                      </a:r>
                      <a:endParaRPr lang="en-US" sz="1800" b="0" i="0" u="none" strike="noStrike" dirty="0">
                        <a:solidFill>
                          <a:srgbClr val="000000"/>
                        </a:solidFill>
                        <a:effectLst/>
                        <a:latin typeface="Times New Roman" panose="02020603050405020304" pitchFamily="18" charset="0"/>
                      </a:endParaRPr>
                    </a:p>
                  </a:txBody>
                  <a:tcPr marL="9525" marR="9525" marT="9525" marB="0" anchor="b">
                    <a:noFill/>
                  </a:tcPr>
                </a:tc>
                <a:tc>
                  <a:txBody>
                    <a:bodyPr/>
                    <a:lstStyle/>
                    <a:p>
                      <a:pPr algn="l" fontAlgn="b"/>
                      <a:endParaRPr lang="en-US" sz="1800" b="0" i="0" u="none" strike="noStrike">
                        <a:solidFill>
                          <a:srgbClr val="000000"/>
                        </a:solidFill>
                        <a:effectLst/>
                        <a:latin typeface="Arial" panose="020B0604020202020204" pitchFamily="34" charset="0"/>
                      </a:endParaRPr>
                    </a:p>
                  </a:txBody>
                  <a:tcPr marL="9525" marR="9525" marT="9525" marB="0" anchor="b">
                    <a:noFill/>
                  </a:tcPr>
                </a:tc>
                <a:tc>
                  <a:txBody>
                    <a:bodyPr/>
                    <a:lstStyle/>
                    <a:p>
                      <a:pPr algn="ctr" fontAlgn="b"/>
                      <a:r>
                        <a:rPr lang="en-US" sz="1800" u="none" strike="noStrike" dirty="0">
                          <a:effectLst/>
                        </a:rPr>
                        <a:t>4.1</a:t>
                      </a:r>
                      <a:endParaRPr lang="en-US" sz="1800" b="0" i="0" u="none" strike="noStrike" dirty="0">
                        <a:solidFill>
                          <a:srgbClr val="000000"/>
                        </a:solidFill>
                        <a:effectLst/>
                        <a:latin typeface="Times New Roman" panose="02020603050405020304" pitchFamily="18" charset="0"/>
                      </a:endParaRPr>
                    </a:p>
                  </a:txBody>
                  <a:tcPr marL="9525" marR="9525" marT="9525" marB="0" anchor="b">
                    <a:noFill/>
                  </a:tcPr>
                </a:tc>
                <a:extLst>
                  <a:ext uri="{0D108BD9-81ED-4DB2-BD59-A6C34878D82A}">
                    <a16:rowId xmlns:a16="http://schemas.microsoft.com/office/drawing/2014/main" val="3512544579"/>
                  </a:ext>
                </a:extLst>
              </a:tr>
              <a:tr h="268063">
                <a:tc>
                  <a:txBody>
                    <a:bodyPr/>
                    <a:lstStyle/>
                    <a:p>
                      <a:pPr algn="l" fontAlgn="b"/>
                      <a:r>
                        <a:rPr lang="en-US" sz="1800" u="none" strike="noStrike" dirty="0">
                          <a:effectLst/>
                        </a:rPr>
                        <a:t>Single, Children</a:t>
                      </a:r>
                      <a:endParaRPr lang="en-US" sz="1800" b="0" i="0" u="none" strike="noStrike" dirty="0">
                        <a:solidFill>
                          <a:srgbClr val="000000"/>
                        </a:solidFill>
                        <a:effectLst/>
                        <a:latin typeface="Times New Roman" panose="02020603050405020304" pitchFamily="18" charset="0"/>
                      </a:endParaRPr>
                    </a:p>
                  </a:txBody>
                  <a:tcPr marL="228600" marR="9525" marT="9525" marB="0" anchor="b">
                    <a:lnB w="12700" cap="flat" cmpd="sng" algn="ctr">
                      <a:solidFill>
                        <a:schemeClr val="tx1"/>
                      </a:solidFill>
                      <a:prstDash val="solid"/>
                      <a:round/>
                      <a:headEnd type="none" w="med" len="med"/>
                      <a:tailEnd type="none" w="med" len="med"/>
                    </a:lnB>
                    <a:noFill/>
                  </a:tcPr>
                </a:tc>
                <a:tc>
                  <a:txBody>
                    <a:bodyPr/>
                    <a:lstStyle/>
                    <a:p>
                      <a:pPr algn="ctr" fontAlgn="b"/>
                      <a:r>
                        <a:rPr lang="en-US" sz="1800" u="none" strike="noStrike" dirty="0">
                          <a:effectLst/>
                        </a:rPr>
                        <a:t>17</a:t>
                      </a:r>
                      <a:endParaRPr lang="en-US" sz="1800" b="0" i="0" u="none" strike="noStrike" dirty="0">
                        <a:solidFill>
                          <a:srgbClr val="000000"/>
                        </a:solidFill>
                        <a:effectLst/>
                        <a:latin typeface="Times New Roman" panose="02020603050405020304" pitchFamily="18" charset="0"/>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ctr" fontAlgn="b"/>
                      <a:r>
                        <a:rPr lang="en-US" sz="1800" u="none" strike="noStrike" dirty="0">
                          <a:effectLst/>
                        </a:rPr>
                        <a:t>16</a:t>
                      </a:r>
                      <a:endParaRPr lang="en-US" sz="1800" b="0" i="0" u="none" strike="noStrike" dirty="0">
                        <a:solidFill>
                          <a:srgbClr val="000000"/>
                        </a:solidFill>
                        <a:effectLst/>
                        <a:latin typeface="Times New Roman" panose="02020603050405020304" pitchFamily="18" charset="0"/>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ctr" fontAlgn="b"/>
                      <a:r>
                        <a:rPr lang="en-US" sz="1800" u="none" strike="noStrike" dirty="0">
                          <a:effectLst/>
                        </a:rPr>
                        <a:t>38</a:t>
                      </a:r>
                      <a:endParaRPr lang="en-US" sz="1800" b="0" i="0" u="none" strike="noStrike" dirty="0">
                        <a:solidFill>
                          <a:srgbClr val="000000"/>
                        </a:solidFill>
                        <a:effectLst/>
                        <a:latin typeface="Times New Roman" panose="02020603050405020304" pitchFamily="18" charset="0"/>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ctr" fontAlgn="b"/>
                      <a:r>
                        <a:rPr lang="en-US" sz="1800" u="none" strike="noStrike" dirty="0">
                          <a:effectLst/>
                        </a:rPr>
                        <a:t>25</a:t>
                      </a:r>
                      <a:endParaRPr lang="en-US" sz="1800" b="0" i="0" u="none" strike="noStrike" dirty="0">
                        <a:solidFill>
                          <a:srgbClr val="000000"/>
                        </a:solidFill>
                        <a:effectLst/>
                        <a:latin typeface="Times New Roman" panose="02020603050405020304" pitchFamily="18" charset="0"/>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ctr" fontAlgn="b"/>
                      <a:r>
                        <a:rPr lang="en-US" sz="1800" u="none" strike="noStrike" dirty="0">
                          <a:effectLst/>
                        </a:rPr>
                        <a:t>5</a:t>
                      </a:r>
                      <a:endParaRPr lang="en-US" sz="1800" b="0" i="0" u="none" strike="noStrike" dirty="0">
                        <a:solidFill>
                          <a:srgbClr val="000000"/>
                        </a:solidFill>
                        <a:effectLst/>
                        <a:latin typeface="Times New Roman" panose="02020603050405020304" pitchFamily="18" charset="0"/>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l" fontAlgn="b"/>
                      <a:r>
                        <a:rPr lang="en-US" sz="1800" u="none" strike="noStrike" dirty="0">
                          <a:effectLst/>
                        </a:rPr>
                        <a:t> </a:t>
                      </a:r>
                      <a:endParaRPr lang="en-US" sz="1800" b="0" i="0" u="none" strike="noStrike" dirty="0">
                        <a:solidFill>
                          <a:srgbClr val="000000"/>
                        </a:solidFill>
                        <a:effectLst/>
                        <a:latin typeface="Arial" panose="020B0604020202020204" pitchFamily="34" charset="0"/>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ctr" fontAlgn="b"/>
                      <a:r>
                        <a:rPr lang="en-US" sz="1800" u="none" strike="noStrike" dirty="0">
                          <a:effectLst/>
                        </a:rPr>
                        <a:t>4.8</a:t>
                      </a:r>
                      <a:endParaRPr lang="en-US" sz="1800" b="0" i="0" u="none" strike="noStrike" dirty="0">
                        <a:solidFill>
                          <a:srgbClr val="000000"/>
                        </a:solidFill>
                        <a:effectLst/>
                        <a:latin typeface="Times New Roman" panose="02020603050405020304" pitchFamily="18" charset="0"/>
                      </a:endParaRPr>
                    </a:p>
                  </a:txBody>
                  <a:tcPr marL="9525" marR="9525" marT="9525" marB="0" anchor="b">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74743363"/>
                  </a:ext>
                </a:extLst>
              </a:tr>
            </a:tbl>
          </a:graphicData>
        </a:graphic>
      </p:graphicFrame>
    </p:spTree>
    <p:extLst>
      <p:ext uri="{BB962C8B-B14F-4D97-AF65-F5344CB8AC3E}">
        <p14:creationId xmlns:p14="http://schemas.microsoft.com/office/powerpoint/2010/main" val="4594573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1"/>
          <p:cNvSpPr>
            <a:spLocks noGrp="1"/>
          </p:cNvSpPr>
          <p:nvPr>
            <p:ph type="title"/>
          </p:nvPr>
        </p:nvSpPr>
        <p:spPr>
          <a:xfrm>
            <a:off x="685800" y="770301"/>
            <a:ext cx="7772400" cy="914402"/>
          </a:xfrm>
        </p:spPr>
        <p:txBody>
          <a:bodyPr/>
          <a:lstStyle/>
          <a:p>
            <a:r>
              <a:rPr lang="en-US" sz="4200" b="1" dirty="0">
                <a:solidFill>
                  <a:schemeClr val="accent1"/>
                </a:solidFill>
                <a:latin typeface="Arial Narrow"/>
                <a:cs typeface="Arial Narrow"/>
              </a:rPr>
              <a:t>Conclusions</a:t>
            </a:r>
          </a:p>
        </p:txBody>
      </p:sp>
      <p:cxnSp>
        <p:nvCxnSpPr>
          <p:cNvPr id="21" name="Straight Connector 20"/>
          <p:cNvCxnSpPr/>
          <p:nvPr/>
        </p:nvCxnSpPr>
        <p:spPr>
          <a:xfrm flipH="1">
            <a:off x="685800" y="413144"/>
            <a:ext cx="7772400" cy="0"/>
          </a:xfrm>
          <a:prstGeom prst="line">
            <a:avLst/>
          </a:prstGeom>
          <a:ln w="9525" cmpd="sng">
            <a:solidFill>
              <a:schemeClr val="accent2"/>
            </a:solidFill>
          </a:ln>
          <a:effectLst/>
        </p:spPr>
        <p:style>
          <a:lnRef idx="2">
            <a:schemeClr val="accent1"/>
          </a:lnRef>
          <a:fillRef idx="0">
            <a:schemeClr val="accent1"/>
          </a:fillRef>
          <a:effectRef idx="1">
            <a:schemeClr val="accent1"/>
          </a:effectRef>
          <a:fontRef idx="minor">
            <a:schemeClr val="tx1"/>
          </a:fontRef>
        </p:style>
      </p:cxnSp>
      <p:sp>
        <p:nvSpPr>
          <p:cNvPr id="8" name="Content Placeholder 9"/>
          <p:cNvSpPr>
            <a:spLocks noGrp="1"/>
          </p:cNvSpPr>
          <p:nvPr>
            <p:ph sz="quarter" idx="15"/>
          </p:nvPr>
        </p:nvSpPr>
        <p:spPr>
          <a:xfrm>
            <a:off x="685800" y="1684703"/>
            <a:ext cx="7772400" cy="4622791"/>
          </a:xfrm>
        </p:spPr>
        <p:txBody>
          <a:bodyPr lIns="0" tIns="0" rIns="0" bIns="0">
            <a:normAutofit fontScale="85000" lnSpcReduction="20000"/>
          </a:bodyPr>
          <a:lstStyle/>
          <a:p>
            <a:pPr marL="457200" indent="-457200">
              <a:spcAft>
                <a:spcPts val="0"/>
              </a:spcAft>
              <a:buFont typeface="+mj-lt"/>
              <a:buAutoNum type="arabicPeriod"/>
            </a:pPr>
            <a:r>
              <a:rPr lang="en-US" sz="2600" dirty="0"/>
              <a:t>Extended the Tax Household Sample: 2007-2018</a:t>
            </a:r>
          </a:p>
          <a:p>
            <a:pPr lvl="2"/>
            <a:r>
              <a:rPr lang="en-US" sz="2400" dirty="0"/>
              <a:t>Household Identifiers now available in the IRS’ CDW for researchers with access to those </a:t>
            </a:r>
            <a:r>
              <a:rPr lang="en-US" sz="2400" dirty="0" smtClean="0"/>
              <a:t>data</a:t>
            </a:r>
            <a:endParaRPr lang="en-US" sz="1200" dirty="0"/>
          </a:p>
          <a:p>
            <a:pPr marL="457200" indent="-457200">
              <a:spcAft>
                <a:spcPts val="0"/>
              </a:spcAft>
              <a:buFont typeface="+mj-lt"/>
              <a:buAutoNum type="arabicPeriod"/>
            </a:pPr>
            <a:endParaRPr lang="en-US" sz="1200" dirty="0"/>
          </a:p>
          <a:p>
            <a:pPr marL="457200" indent="-457200">
              <a:spcAft>
                <a:spcPts val="0"/>
              </a:spcAft>
              <a:buFont typeface="+mj-lt"/>
              <a:buAutoNum type="arabicPeriod"/>
            </a:pPr>
            <a:r>
              <a:rPr lang="en-US" sz="2600" dirty="0"/>
              <a:t>Taxes matter for poverty trends – especially during periods (like the Great Recession) with temporary tax provisions.</a:t>
            </a:r>
          </a:p>
          <a:p>
            <a:pPr lvl="2"/>
            <a:r>
              <a:rPr lang="en-US" sz="2400" dirty="0"/>
              <a:t>After-tax poverty increased by 0.3 percentage points from 2007 through 2011, compared to 1.5 percentage points for pre-tax poverty in the tax </a:t>
            </a:r>
            <a:r>
              <a:rPr lang="en-US" sz="2400" dirty="0" smtClean="0"/>
              <a:t>data</a:t>
            </a:r>
            <a:endParaRPr lang="en-US" sz="1200" dirty="0"/>
          </a:p>
          <a:p>
            <a:pPr lvl="2"/>
            <a:endParaRPr lang="en-US" sz="1200" dirty="0"/>
          </a:p>
          <a:p>
            <a:pPr marL="457200" indent="-457200">
              <a:spcAft>
                <a:spcPts val="0"/>
              </a:spcAft>
              <a:buFont typeface="+mj-lt"/>
              <a:buAutoNum type="arabicPeriod"/>
            </a:pPr>
            <a:r>
              <a:rPr lang="en-US" sz="2600" dirty="0"/>
              <a:t>Forty-two percent of people spent at least one year in after-tax poverty between 2007 and </a:t>
            </a:r>
            <a:r>
              <a:rPr lang="en-US" sz="2600" dirty="0" smtClean="0"/>
              <a:t>2018</a:t>
            </a:r>
            <a:endParaRPr lang="en-US" sz="1200" dirty="0"/>
          </a:p>
          <a:p>
            <a:pPr marL="457200" indent="-457200">
              <a:spcAft>
                <a:spcPts val="0"/>
              </a:spcAft>
              <a:buFont typeface="+mj-lt"/>
              <a:buAutoNum type="arabicPeriod"/>
            </a:pPr>
            <a:endParaRPr lang="en-US" sz="1200" dirty="0"/>
          </a:p>
          <a:p>
            <a:pPr marL="457200" indent="-457200">
              <a:spcAft>
                <a:spcPts val="0"/>
              </a:spcAft>
              <a:buFont typeface="+mj-lt"/>
              <a:buAutoNum type="arabicPeriod"/>
            </a:pPr>
            <a:r>
              <a:rPr lang="en-US" sz="2600" dirty="0"/>
              <a:t>Among those in poverty in 2007, 40 percent were non-poor in 2008 and 19 percent were never poor again through 2018. However, one-third of those in poverty in 2007 were poor for at least half of the dozen </a:t>
            </a:r>
            <a:r>
              <a:rPr lang="en-US" sz="2600" dirty="0" smtClean="0"/>
              <a:t>years</a:t>
            </a:r>
            <a:endParaRPr lang="en-US" sz="2400" dirty="0"/>
          </a:p>
          <a:p>
            <a:pPr marL="800100" lvl="1" indent="-457200">
              <a:buFont typeface="+mj-lt"/>
              <a:buAutoNum type="arabicPeriod"/>
            </a:pPr>
            <a:endParaRPr lang="en-US" sz="2400" dirty="0"/>
          </a:p>
          <a:p>
            <a:pPr lvl="2"/>
            <a:endParaRPr lang="en-US" sz="2400" dirty="0"/>
          </a:p>
          <a:p>
            <a:pPr marL="457200" indent="-457200">
              <a:spcAft>
                <a:spcPts val="0"/>
              </a:spcAft>
              <a:buFont typeface="+mj-lt"/>
              <a:buAutoNum type="arabicPeriod"/>
            </a:pPr>
            <a:endParaRPr lang="en-US" sz="2400" dirty="0"/>
          </a:p>
          <a:p>
            <a:pPr marL="342900" indent="-342900">
              <a:spcAft>
                <a:spcPts val="0"/>
              </a:spcAft>
              <a:buFont typeface="Arial" panose="020B0604020202020204" pitchFamily="34" charset="0"/>
              <a:buChar char="•"/>
            </a:pPr>
            <a:endParaRPr lang="en-US" sz="2400" dirty="0"/>
          </a:p>
          <a:p>
            <a:pPr marL="285750" indent="-285750">
              <a:buFont typeface="Wingdings" panose="05000000000000000000" pitchFamily="2" charset="2"/>
              <a:buChar char="ü"/>
            </a:pPr>
            <a:endParaRPr lang="en-US" dirty="0">
              <a:solidFill>
                <a:schemeClr val="tx2"/>
              </a:solidFill>
            </a:endParaRPr>
          </a:p>
          <a:p>
            <a:pPr>
              <a:buNone/>
            </a:pPr>
            <a:endParaRPr lang="en-US" dirty="0"/>
          </a:p>
          <a:p>
            <a:pPr>
              <a:buNone/>
            </a:pPr>
            <a:endParaRPr lang="en-US" dirty="0">
              <a:solidFill>
                <a:srgbClr val="004266"/>
              </a:solidFill>
            </a:endParaRPr>
          </a:p>
          <a:p>
            <a:endParaRPr lang="en-US" dirty="0"/>
          </a:p>
        </p:txBody>
      </p:sp>
    </p:spTree>
    <p:extLst>
      <p:ext uri="{BB962C8B-B14F-4D97-AF65-F5344CB8AC3E}">
        <p14:creationId xmlns:p14="http://schemas.microsoft.com/office/powerpoint/2010/main" val="516665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1"/>
          <p:cNvSpPr>
            <a:spLocks noGrp="1"/>
          </p:cNvSpPr>
          <p:nvPr>
            <p:ph type="title"/>
          </p:nvPr>
        </p:nvSpPr>
        <p:spPr>
          <a:xfrm>
            <a:off x="685800" y="770301"/>
            <a:ext cx="7772400" cy="914402"/>
          </a:xfrm>
        </p:spPr>
        <p:txBody>
          <a:bodyPr/>
          <a:lstStyle/>
          <a:p>
            <a:r>
              <a:rPr lang="en-US" sz="4200" b="1" dirty="0">
                <a:solidFill>
                  <a:schemeClr val="accent1"/>
                </a:solidFill>
                <a:latin typeface="Arial Narrow"/>
                <a:cs typeface="Arial Narrow"/>
              </a:rPr>
              <a:t>Background</a:t>
            </a:r>
          </a:p>
        </p:txBody>
      </p:sp>
      <p:cxnSp>
        <p:nvCxnSpPr>
          <p:cNvPr id="21" name="Straight Connector 20"/>
          <p:cNvCxnSpPr/>
          <p:nvPr/>
        </p:nvCxnSpPr>
        <p:spPr>
          <a:xfrm flipH="1">
            <a:off x="685800" y="413144"/>
            <a:ext cx="7772400" cy="0"/>
          </a:xfrm>
          <a:prstGeom prst="line">
            <a:avLst/>
          </a:prstGeom>
          <a:ln w="9525" cmpd="sng">
            <a:solidFill>
              <a:schemeClr val="accent3"/>
            </a:solidFill>
          </a:ln>
          <a:effectLst/>
        </p:spPr>
        <p:style>
          <a:lnRef idx="2">
            <a:schemeClr val="accent1"/>
          </a:lnRef>
          <a:fillRef idx="0">
            <a:schemeClr val="accent1"/>
          </a:fillRef>
          <a:effectRef idx="1">
            <a:schemeClr val="accent1"/>
          </a:effectRef>
          <a:fontRef idx="minor">
            <a:schemeClr val="tx1"/>
          </a:fontRef>
        </p:style>
      </p:cxnSp>
      <p:sp>
        <p:nvSpPr>
          <p:cNvPr id="9" name="Content Placeholder 9"/>
          <p:cNvSpPr>
            <a:spLocks noGrp="1"/>
          </p:cNvSpPr>
          <p:nvPr>
            <p:ph sz="quarter" idx="15"/>
          </p:nvPr>
        </p:nvSpPr>
        <p:spPr>
          <a:xfrm>
            <a:off x="685800" y="1670180"/>
            <a:ext cx="7772400" cy="4489398"/>
          </a:xfrm>
        </p:spPr>
        <p:txBody>
          <a:bodyPr lIns="0" tIns="0" rIns="0" bIns="0">
            <a:normAutofit/>
          </a:bodyPr>
          <a:lstStyle/>
          <a:p>
            <a:pPr marL="0" indent="0">
              <a:spcAft>
                <a:spcPts val="0"/>
              </a:spcAft>
              <a:buNone/>
            </a:pPr>
            <a:r>
              <a:rPr lang="en-US" sz="2400" dirty="0"/>
              <a:t>Administrative tax data are important for accurately measuring income </a:t>
            </a:r>
            <a:r>
              <a:rPr lang="en-US" sz="2400" dirty="0" smtClean="0"/>
              <a:t>distributions</a:t>
            </a:r>
            <a:endParaRPr lang="en-US" sz="2400" dirty="0"/>
          </a:p>
          <a:p>
            <a:pPr marL="342900" indent="-342900">
              <a:spcAft>
                <a:spcPts val="0"/>
              </a:spcAft>
              <a:buFont typeface="Arial" panose="020B0604020202020204" pitchFamily="34" charset="0"/>
              <a:buChar char="•"/>
            </a:pPr>
            <a:endParaRPr lang="en-US" sz="2400" dirty="0"/>
          </a:p>
          <a:p>
            <a:pPr marL="0" indent="0">
              <a:spcAft>
                <a:spcPts val="0"/>
              </a:spcAft>
              <a:buNone/>
            </a:pPr>
            <a:r>
              <a:rPr lang="en-US" sz="2400" dirty="0"/>
              <a:t>Most tax-based research has focused on the upper tail of the </a:t>
            </a:r>
            <a:r>
              <a:rPr lang="en-US" sz="2400" dirty="0" smtClean="0"/>
              <a:t>distribution</a:t>
            </a:r>
            <a:r>
              <a:rPr lang="en-US" sz="2400" baseline="30000" dirty="0" smtClean="0"/>
              <a:t>1</a:t>
            </a:r>
            <a:r>
              <a:rPr lang="en-US" sz="2400" dirty="0" smtClean="0"/>
              <a:t> </a:t>
            </a:r>
            <a:endParaRPr lang="en-US" sz="2400" dirty="0"/>
          </a:p>
          <a:p>
            <a:pPr marL="342900" indent="-342900">
              <a:spcAft>
                <a:spcPts val="0"/>
              </a:spcAft>
              <a:buFont typeface="Arial" panose="020B0604020202020204" pitchFamily="34" charset="0"/>
              <a:buChar char="•"/>
            </a:pPr>
            <a:endParaRPr lang="en-US" sz="2400" dirty="0"/>
          </a:p>
          <a:p>
            <a:pPr marL="0" indent="0">
              <a:spcAft>
                <a:spcPts val="0"/>
              </a:spcAft>
              <a:buNone/>
            </a:pPr>
            <a:r>
              <a:rPr lang="en-US" sz="2400" dirty="0"/>
              <a:t>This paper focuses on the lower tail of the distribution, estimating poverty trends in tax data:</a:t>
            </a:r>
          </a:p>
          <a:p>
            <a:pPr marL="685800" lvl="1" indent="-342900"/>
            <a:r>
              <a:rPr lang="en-US" sz="2400" dirty="0"/>
              <a:t>During and after the Great Recession</a:t>
            </a:r>
          </a:p>
          <a:p>
            <a:pPr marL="685800" lvl="1" indent="-342900"/>
            <a:r>
              <a:rPr lang="en-US" sz="2400" dirty="0"/>
              <a:t>Duration of poverty over that time</a:t>
            </a:r>
          </a:p>
          <a:p>
            <a:pPr marL="285750" indent="-285750">
              <a:buFont typeface="Wingdings" panose="05000000000000000000" pitchFamily="2" charset="2"/>
              <a:buChar char="ü"/>
            </a:pPr>
            <a:endParaRPr lang="en-US" dirty="0">
              <a:solidFill>
                <a:schemeClr val="tx2"/>
              </a:solidFill>
            </a:endParaRPr>
          </a:p>
          <a:p>
            <a:pPr>
              <a:buNone/>
            </a:pPr>
            <a:endParaRPr lang="en-US" dirty="0"/>
          </a:p>
          <a:p>
            <a:pPr>
              <a:buNone/>
            </a:pPr>
            <a:endParaRPr lang="en-US" dirty="0">
              <a:solidFill>
                <a:srgbClr val="004266"/>
              </a:solidFill>
            </a:endParaRPr>
          </a:p>
          <a:p>
            <a:endParaRPr lang="en-US" dirty="0"/>
          </a:p>
        </p:txBody>
      </p:sp>
      <p:sp>
        <p:nvSpPr>
          <p:cNvPr id="2" name="TextBox 1">
            <a:extLst>
              <a:ext uri="{FF2B5EF4-FFF2-40B4-BE49-F238E27FC236}">
                <a16:creationId xmlns:a16="http://schemas.microsoft.com/office/drawing/2014/main" id="{4CB6206D-7DCF-4E30-9F63-FDCA435C246F}"/>
              </a:ext>
            </a:extLst>
          </p:cNvPr>
          <p:cNvSpPr txBox="1"/>
          <p:nvPr/>
        </p:nvSpPr>
        <p:spPr>
          <a:xfrm>
            <a:off x="685800" y="6253532"/>
            <a:ext cx="7772400" cy="184666"/>
          </a:xfrm>
          <a:prstGeom prst="rect">
            <a:avLst/>
          </a:prstGeom>
        </p:spPr>
        <p:txBody>
          <a:bodyPr wrap="square" lIns="0" tIns="0" rIns="0" bIns="0" rtlCol="0">
            <a:spAutoFit/>
          </a:bodyPr>
          <a:lstStyle/>
          <a:p>
            <a:r>
              <a:rPr lang="en-US" sz="1200" baseline="30000" dirty="0">
                <a:cs typeface="Arial Narrow"/>
              </a:rPr>
              <a:t>1</a:t>
            </a:r>
            <a:r>
              <a:rPr lang="en-US" sz="1200" dirty="0">
                <a:cs typeface="Arial Narrow"/>
              </a:rPr>
              <a:t>Piketty and </a:t>
            </a:r>
            <a:r>
              <a:rPr lang="en-US" sz="1200" dirty="0" err="1">
                <a:cs typeface="Arial Narrow"/>
              </a:rPr>
              <a:t>Saez</a:t>
            </a:r>
            <a:r>
              <a:rPr lang="en-US" sz="1200" dirty="0">
                <a:cs typeface="Arial Narrow"/>
              </a:rPr>
              <a:t> (2003), </a:t>
            </a:r>
            <a:r>
              <a:rPr lang="en-US" sz="1200" dirty="0" err="1">
                <a:cs typeface="Arial Narrow"/>
              </a:rPr>
              <a:t>Auten</a:t>
            </a:r>
            <a:r>
              <a:rPr lang="en-US" sz="1200" dirty="0">
                <a:cs typeface="Arial Narrow"/>
              </a:rPr>
              <a:t> and Gee (2009) </a:t>
            </a:r>
          </a:p>
        </p:txBody>
      </p:sp>
    </p:spTree>
    <p:extLst>
      <p:ext uri="{BB962C8B-B14F-4D97-AF65-F5344CB8AC3E}">
        <p14:creationId xmlns:p14="http://schemas.microsoft.com/office/powerpoint/2010/main" val="140228773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5"/>
          </p:nvPr>
        </p:nvSpPr>
        <p:spPr/>
        <p:txBody>
          <a:bodyPr/>
          <a:lstStyle/>
          <a:p>
            <a:endParaRPr lang="en-US"/>
          </a:p>
        </p:txBody>
      </p:sp>
      <p:sp>
        <p:nvSpPr>
          <p:cNvPr id="3" name="Title 2"/>
          <p:cNvSpPr>
            <a:spLocks noGrp="1"/>
          </p:cNvSpPr>
          <p:nvPr>
            <p:ph type="title"/>
          </p:nvPr>
        </p:nvSpPr>
        <p:spPr/>
        <p:txBody>
          <a:bodyPr/>
          <a:lstStyle/>
          <a:p>
            <a:pPr algn="ctr"/>
            <a:r>
              <a:rPr lang="en-US" dirty="0"/>
              <a:t>Appendix Slides</a:t>
            </a:r>
          </a:p>
        </p:txBody>
      </p:sp>
      <p:sp>
        <p:nvSpPr>
          <p:cNvPr id="4" name="Content Placeholder 3"/>
          <p:cNvSpPr>
            <a:spLocks noGrp="1"/>
          </p:cNvSpPr>
          <p:nvPr>
            <p:ph sz="quarter" idx="16"/>
          </p:nvPr>
        </p:nvSpPr>
        <p:spPr/>
        <p:txBody>
          <a:bodyPr>
            <a:normAutofit fontScale="62500" lnSpcReduction="20000"/>
          </a:bodyPr>
          <a:lstStyle/>
          <a:p>
            <a:endParaRPr lang="en-US"/>
          </a:p>
        </p:txBody>
      </p:sp>
    </p:spTree>
    <p:extLst>
      <p:ext uri="{BB962C8B-B14F-4D97-AF65-F5344CB8AC3E}">
        <p14:creationId xmlns:p14="http://schemas.microsoft.com/office/powerpoint/2010/main" val="4753753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1"/>
          <p:cNvSpPr>
            <a:spLocks noGrp="1"/>
          </p:cNvSpPr>
          <p:nvPr>
            <p:ph type="title"/>
          </p:nvPr>
        </p:nvSpPr>
        <p:spPr>
          <a:xfrm>
            <a:off x="685800" y="770301"/>
            <a:ext cx="7772400" cy="914402"/>
          </a:xfrm>
        </p:spPr>
        <p:txBody>
          <a:bodyPr/>
          <a:lstStyle/>
          <a:p>
            <a:r>
              <a:rPr lang="en-US" sz="4200" b="1" dirty="0">
                <a:solidFill>
                  <a:schemeClr val="accent1"/>
                </a:solidFill>
                <a:latin typeface="Arial Narrow"/>
                <a:cs typeface="Arial Narrow"/>
              </a:rPr>
              <a:t>Zero-income households</a:t>
            </a:r>
          </a:p>
        </p:txBody>
      </p:sp>
      <p:cxnSp>
        <p:nvCxnSpPr>
          <p:cNvPr id="21" name="Straight Connector 20"/>
          <p:cNvCxnSpPr/>
          <p:nvPr/>
        </p:nvCxnSpPr>
        <p:spPr>
          <a:xfrm flipH="1">
            <a:off x="685800" y="413144"/>
            <a:ext cx="7772400" cy="0"/>
          </a:xfrm>
          <a:prstGeom prst="line">
            <a:avLst/>
          </a:prstGeom>
          <a:ln w="9525" cmpd="sng">
            <a:solidFill>
              <a:schemeClr val="accent3"/>
            </a:solidFill>
          </a:ln>
          <a:effectLst/>
        </p:spPr>
        <p:style>
          <a:lnRef idx="2">
            <a:schemeClr val="accent1"/>
          </a:lnRef>
          <a:fillRef idx="0">
            <a:schemeClr val="accent1"/>
          </a:fillRef>
          <a:effectRef idx="1">
            <a:schemeClr val="accent1"/>
          </a:effectRef>
          <a:fontRef idx="minor">
            <a:schemeClr val="tx1"/>
          </a:fontRef>
        </p:style>
      </p:cxnSp>
      <p:graphicFrame>
        <p:nvGraphicFramePr>
          <p:cNvPr id="3" name="Table 2"/>
          <p:cNvGraphicFramePr>
            <a:graphicFrameLocks noGrp="1"/>
          </p:cNvGraphicFramePr>
          <p:nvPr/>
        </p:nvGraphicFramePr>
        <p:xfrm>
          <a:off x="685800" y="1470414"/>
          <a:ext cx="7772400" cy="4799762"/>
        </p:xfrm>
        <a:graphic>
          <a:graphicData uri="http://schemas.openxmlformats.org/drawingml/2006/table">
            <a:tbl>
              <a:tblPr>
                <a:tableStyleId>{5C22544A-7EE6-4342-B048-85BDC9FD1C3A}</a:tableStyleId>
              </a:tblPr>
              <a:tblGrid>
                <a:gridCol w="785237">
                  <a:extLst>
                    <a:ext uri="{9D8B030D-6E8A-4147-A177-3AD203B41FA5}">
                      <a16:colId xmlns:a16="http://schemas.microsoft.com/office/drawing/2014/main" val="1581780904"/>
                    </a:ext>
                  </a:extLst>
                </a:gridCol>
                <a:gridCol w="988818">
                  <a:extLst>
                    <a:ext uri="{9D8B030D-6E8A-4147-A177-3AD203B41FA5}">
                      <a16:colId xmlns:a16="http://schemas.microsoft.com/office/drawing/2014/main" val="1195314882"/>
                    </a:ext>
                  </a:extLst>
                </a:gridCol>
                <a:gridCol w="988818">
                  <a:extLst>
                    <a:ext uri="{9D8B030D-6E8A-4147-A177-3AD203B41FA5}">
                      <a16:colId xmlns:a16="http://schemas.microsoft.com/office/drawing/2014/main" val="803543522"/>
                    </a:ext>
                  </a:extLst>
                </a:gridCol>
                <a:gridCol w="930653">
                  <a:extLst>
                    <a:ext uri="{9D8B030D-6E8A-4147-A177-3AD203B41FA5}">
                      <a16:colId xmlns:a16="http://schemas.microsoft.com/office/drawing/2014/main" val="3154933322"/>
                    </a:ext>
                  </a:extLst>
                </a:gridCol>
                <a:gridCol w="1017901">
                  <a:extLst>
                    <a:ext uri="{9D8B030D-6E8A-4147-A177-3AD203B41FA5}">
                      <a16:colId xmlns:a16="http://schemas.microsoft.com/office/drawing/2014/main" val="1424118184"/>
                    </a:ext>
                  </a:extLst>
                </a:gridCol>
                <a:gridCol w="218122">
                  <a:extLst>
                    <a:ext uri="{9D8B030D-6E8A-4147-A177-3AD203B41FA5}">
                      <a16:colId xmlns:a16="http://schemas.microsoft.com/office/drawing/2014/main" val="2734036371"/>
                    </a:ext>
                  </a:extLst>
                </a:gridCol>
                <a:gridCol w="901569">
                  <a:extLst>
                    <a:ext uri="{9D8B030D-6E8A-4147-A177-3AD203B41FA5}">
                      <a16:colId xmlns:a16="http://schemas.microsoft.com/office/drawing/2014/main" val="993117611"/>
                    </a:ext>
                  </a:extLst>
                </a:gridCol>
                <a:gridCol w="948829">
                  <a:extLst>
                    <a:ext uri="{9D8B030D-6E8A-4147-A177-3AD203B41FA5}">
                      <a16:colId xmlns:a16="http://schemas.microsoft.com/office/drawing/2014/main" val="207889207"/>
                    </a:ext>
                  </a:extLst>
                </a:gridCol>
                <a:gridCol w="992453">
                  <a:extLst>
                    <a:ext uri="{9D8B030D-6E8A-4147-A177-3AD203B41FA5}">
                      <a16:colId xmlns:a16="http://schemas.microsoft.com/office/drawing/2014/main" val="2465976521"/>
                    </a:ext>
                  </a:extLst>
                </a:gridCol>
              </a:tblGrid>
              <a:tr h="1100522">
                <a:tc>
                  <a:txBody>
                    <a:bodyPr/>
                    <a:lstStyle/>
                    <a:p>
                      <a:pPr algn="ctr" fontAlgn="ctr"/>
                      <a:r>
                        <a:rPr lang="en-US" sz="1100" u="none" strike="noStrike" dirty="0">
                          <a:effectLst/>
                        </a:rPr>
                        <a:t>Year</a:t>
                      </a:r>
                      <a:endParaRPr lang="en-US" sz="1100" b="0" i="0" u="none" strike="noStrike" dirty="0">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US" sz="1100" u="none" strike="noStrike">
                          <a:effectLst/>
                        </a:rPr>
                        <a:t>IRS Population Estimate</a:t>
                      </a:r>
                      <a:br>
                        <a:rPr lang="en-US" sz="1100" u="none" strike="noStrike">
                          <a:effectLst/>
                        </a:rPr>
                      </a:br>
                      <a:r>
                        <a:rPr lang="en-US" sz="1100" u="none" strike="noStrike">
                          <a:effectLst/>
                        </a:rPr>
                        <a:t>(1)</a:t>
                      </a:r>
                      <a:endParaRPr lang="en-US" sz="11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US" sz="1100" u="none" strike="noStrike">
                          <a:effectLst/>
                        </a:rPr>
                        <a:t>CPS Population Estimate</a:t>
                      </a:r>
                      <a:br>
                        <a:rPr lang="en-US" sz="1100" u="none" strike="noStrike">
                          <a:effectLst/>
                        </a:rPr>
                      </a:br>
                      <a:r>
                        <a:rPr lang="en-US" sz="1100" u="none" strike="noStrike">
                          <a:effectLst/>
                        </a:rPr>
                        <a:t>(5)</a:t>
                      </a:r>
                      <a:endParaRPr lang="en-US" sz="11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US" sz="1100" u="none" strike="noStrike">
                          <a:effectLst/>
                        </a:rPr>
                        <a:t>ACS Population Estimate</a:t>
                      </a:r>
                      <a:br>
                        <a:rPr lang="en-US" sz="1100" u="none" strike="noStrike">
                          <a:effectLst/>
                        </a:rPr>
                      </a:br>
                      <a:r>
                        <a:rPr lang="en-US" sz="1100" u="none" strike="noStrike">
                          <a:effectLst/>
                        </a:rPr>
                        <a:t>(2)</a:t>
                      </a:r>
                      <a:endParaRPr lang="en-US" sz="11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US" sz="1100" u="none" strike="noStrike">
                          <a:effectLst/>
                        </a:rPr>
                        <a:t>Percent difference from ACS</a:t>
                      </a:r>
                      <a:br>
                        <a:rPr lang="en-US" sz="1100" u="none" strike="noStrike">
                          <a:effectLst/>
                        </a:rPr>
                      </a:br>
                      <a:r>
                        <a:rPr lang="en-US" sz="1100" u="none" strike="noStrike">
                          <a:effectLst/>
                        </a:rPr>
                        <a:t>[(1)-(2)]/(2)</a:t>
                      </a:r>
                      <a:endParaRPr lang="en-US" sz="11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US" sz="1100" u="none" strike="noStrike">
                          <a:effectLst/>
                        </a:rPr>
                        <a:t> </a:t>
                      </a:r>
                      <a:endParaRPr lang="en-US" sz="11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US" sz="1100" u="none" strike="noStrike">
                          <a:effectLst/>
                        </a:rPr>
                        <a:t>IRS,        Non-GQ Estimate</a:t>
                      </a:r>
                      <a:br>
                        <a:rPr lang="en-US" sz="1100" u="none" strike="noStrike">
                          <a:effectLst/>
                        </a:rPr>
                      </a:br>
                      <a:r>
                        <a:rPr lang="en-US" sz="1100" u="none" strike="noStrike">
                          <a:effectLst/>
                        </a:rPr>
                        <a:t>(4)</a:t>
                      </a:r>
                      <a:endParaRPr lang="en-US" sz="11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US" sz="1100" u="none" strike="noStrike">
                          <a:effectLst/>
                        </a:rPr>
                        <a:t>IRS,</a:t>
                      </a:r>
                      <a:br>
                        <a:rPr lang="en-US" sz="1100" u="none" strike="noStrike">
                          <a:effectLst/>
                        </a:rPr>
                      </a:br>
                      <a:r>
                        <a:rPr lang="en-US" sz="1100" u="none" strike="noStrike">
                          <a:effectLst/>
                        </a:rPr>
                        <a:t>Non-GQ    </a:t>
                      </a:r>
                      <a:br>
                        <a:rPr lang="en-US" sz="1100" u="none" strike="noStrike">
                          <a:effectLst/>
                        </a:rPr>
                      </a:br>
                      <a:r>
                        <a:rPr lang="en-US" sz="1100" u="none" strike="noStrike">
                          <a:effectLst/>
                        </a:rPr>
                        <a:t>+ Zeros</a:t>
                      </a:r>
                      <a:br>
                        <a:rPr lang="en-US" sz="1100" u="none" strike="noStrike">
                          <a:effectLst/>
                        </a:rPr>
                      </a:br>
                      <a:r>
                        <a:rPr lang="en-US" sz="1100" u="none" strike="noStrike">
                          <a:effectLst/>
                        </a:rPr>
                        <a:t>(7)</a:t>
                      </a:r>
                      <a:endParaRPr lang="en-US" sz="11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US" sz="1100" u="none" strike="noStrike">
                          <a:effectLst/>
                        </a:rPr>
                        <a:t>Percent difference from CPS</a:t>
                      </a:r>
                      <a:br>
                        <a:rPr lang="en-US" sz="1100" u="none" strike="noStrike">
                          <a:effectLst/>
                        </a:rPr>
                      </a:br>
                      <a:r>
                        <a:rPr lang="en-US" sz="1100" u="none" strike="noStrike">
                          <a:effectLst/>
                        </a:rPr>
                        <a:t>[(7)-(5)]/(5)</a:t>
                      </a:r>
                      <a:endParaRPr lang="en-US" sz="1100" b="0" i="0" u="none" strike="noStrike">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3872778900"/>
                  </a:ext>
                </a:extLst>
              </a:tr>
              <a:tr h="308270">
                <a:tc>
                  <a:txBody>
                    <a:bodyPr/>
                    <a:lstStyle/>
                    <a:p>
                      <a:pPr algn="ctr" fontAlgn="ctr"/>
                      <a:r>
                        <a:rPr lang="en-US" sz="1100" u="none" strike="noStrike">
                          <a:effectLst/>
                        </a:rPr>
                        <a:t>2007</a:t>
                      </a:r>
                      <a:endParaRPr lang="en-US" sz="11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b"/>
                      <a:r>
                        <a:rPr lang="en-US" sz="1100" u="none" strike="noStrike">
                          <a:effectLst/>
                        </a:rPr>
                        <a:t>299,726</a:t>
                      </a:r>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ctr"/>
                      <a:r>
                        <a:rPr lang="en-US" sz="1100" u="none" strike="noStrike">
                          <a:effectLst/>
                        </a:rPr>
                        <a:t>298,935</a:t>
                      </a:r>
                      <a:endParaRPr lang="en-US" sz="11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US" sz="1100" u="none" strike="noStrike">
                          <a:effectLst/>
                        </a:rPr>
                        <a:t>301,621</a:t>
                      </a:r>
                      <a:endParaRPr lang="en-US" sz="11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b"/>
                      <a:r>
                        <a:rPr lang="en-US" sz="1100" u="none" strike="noStrike">
                          <a:effectLst/>
                        </a:rPr>
                        <a:t>-0.6</a:t>
                      </a:r>
                      <a:endParaRPr lang="en-US" sz="1100" b="0" i="0" u="none" strike="noStrike">
                        <a:solidFill>
                          <a:srgbClr val="000000"/>
                        </a:solidFill>
                        <a:effectLst/>
                        <a:latin typeface="Arial" panose="020B0604020202020204" pitchFamily="34" charset="0"/>
                      </a:endParaRPr>
                    </a:p>
                  </a:txBody>
                  <a:tcPr marL="9525" marR="9525" marT="9525" marB="0" anchor="b"/>
                </a:tc>
                <a:tc>
                  <a:txBody>
                    <a:bodyPr/>
                    <a:lstStyle/>
                    <a:p>
                      <a:pPr algn="ctr" fontAlgn="b"/>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100" u="none" strike="noStrike">
                          <a:effectLst/>
                        </a:rPr>
                        <a:t>292,148</a:t>
                      </a:r>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100" u="none" strike="noStrike">
                          <a:effectLst/>
                        </a:rPr>
                        <a:t>296,148</a:t>
                      </a:r>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100" u="none" strike="noStrike">
                          <a:effectLst/>
                        </a:rPr>
                        <a:t>-0.9</a:t>
                      </a:r>
                      <a:endParaRPr lang="en-US" sz="1100" b="0" i="0" u="none" strike="noStrike">
                        <a:solidFill>
                          <a:srgbClr val="00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2050899976"/>
                  </a:ext>
                </a:extLst>
              </a:tr>
              <a:tr h="308270">
                <a:tc>
                  <a:txBody>
                    <a:bodyPr/>
                    <a:lstStyle/>
                    <a:p>
                      <a:pPr algn="ctr" fontAlgn="ctr"/>
                      <a:r>
                        <a:rPr lang="en-US" sz="1100" u="none" strike="noStrike">
                          <a:effectLst/>
                        </a:rPr>
                        <a:t>2008</a:t>
                      </a:r>
                      <a:endParaRPr lang="en-US" sz="11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b"/>
                      <a:r>
                        <a:rPr lang="en-US" sz="1100" u="none" strike="noStrike" dirty="0">
                          <a:effectLst/>
                        </a:rPr>
                        <a:t>301,754</a:t>
                      </a:r>
                      <a:endParaRPr lang="en-US" sz="1100" b="0" i="0" u="none" strike="noStrike" dirty="0">
                        <a:solidFill>
                          <a:srgbClr val="000000"/>
                        </a:solidFill>
                        <a:effectLst/>
                        <a:latin typeface="Times New Roman" panose="02020603050405020304" pitchFamily="18" charset="0"/>
                      </a:endParaRPr>
                    </a:p>
                  </a:txBody>
                  <a:tcPr marL="9525" marR="9525" marT="9525" marB="0" anchor="b"/>
                </a:tc>
                <a:tc>
                  <a:txBody>
                    <a:bodyPr/>
                    <a:lstStyle/>
                    <a:p>
                      <a:pPr algn="ctr" fontAlgn="ctr"/>
                      <a:r>
                        <a:rPr lang="en-US" sz="1100" u="none" strike="noStrike">
                          <a:effectLst/>
                        </a:rPr>
                        <a:t>301,356</a:t>
                      </a:r>
                      <a:endParaRPr lang="en-US" sz="11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US" sz="1100" u="none" strike="noStrike">
                          <a:effectLst/>
                        </a:rPr>
                        <a:t>304,060</a:t>
                      </a:r>
                      <a:endParaRPr lang="en-US" sz="11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b"/>
                      <a:r>
                        <a:rPr lang="en-US" sz="1100" u="none" strike="noStrike">
                          <a:effectLst/>
                        </a:rPr>
                        <a:t>-0.8</a:t>
                      </a:r>
                      <a:endParaRPr lang="en-US" sz="1100" b="0" i="0" u="none" strike="noStrike">
                        <a:solidFill>
                          <a:srgbClr val="000000"/>
                        </a:solidFill>
                        <a:effectLst/>
                        <a:latin typeface="Arial" panose="020B0604020202020204" pitchFamily="34" charset="0"/>
                      </a:endParaRPr>
                    </a:p>
                  </a:txBody>
                  <a:tcPr marL="9525" marR="9525" marT="9525" marB="0" anchor="b"/>
                </a:tc>
                <a:tc>
                  <a:txBody>
                    <a:bodyPr/>
                    <a:lstStyle/>
                    <a:p>
                      <a:pPr algn="ctr" fontAlgn="b"/>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100" u="none" strike="noStrike">
                          <a:effectLst/>
                        </a:rPr>
                        <a:t>293,513</a:t>
                      </a:r>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100" u="none" strike="noStrike">
                          <a:effectLst/>
                        </a:rPr>
                        <a:t>297,485</a:t>
                      </a:r>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100" u="none" strike="noStrike">
                          <a:effectLst/>
                        </a:rPr>
                        <a:t>-1.3</a:t>
                      </a:r>
                      <a:endParaRPr lang="en-US" sz="1100" b="0" i="0" u="none" strike="noStrike">
                        <a:solidFill>
                          <a:srgbClr val="00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90307437"/>
                  </a:ext>
                </a:extLst>
              </a:tr>
              <a:tr h="308270">
                <a:tc>
                  <a:txBody>
                    <a:bodyPr/>
                    <a:lstStyle/>
                    <a:p>
                      <a:pPr algn="ctr" fontAlgn="ctr"/>
                      <a:r>
                        <a:rPr lang="en-US" sz="1100" u="none" strike="noStrike">
                          <a:effectLst/>
                        </a:rPr>
                        <a:t>2009</a:t>
                      </a:r>
                      <a:endParaRPr lang="en-US" sz="11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b"/>
                      <a:r>
                        <a:rPr lang="en-US" sz="1100" u="none" strike="noStrike">
                          <a:effectLst/>
                        </a:rPr>
                        <a:t>303,548</a:t>
                      </a:r>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ctr"/>
                      <a:r>
                        <a:rPr lang="en-US" sz="1100" u="none" strike="noStrike">
                          <a:effectLst/>
                        </a:rPr>
                        <a:t>304,139</a:t>
                      </a:r>
                      <a:endParaRPr lang="en-US" sz="11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US" sz="1100" u="none" strike="noStrike">
                          <a:effectLst/>
                        </a:rPr>
                        <a:t>307,007</a:t>
                      </a:r>
                      <a:endParaRPr lang="en-US" sz="11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b"/>
                      <a:r>
                        <a:rPr lang="en-US" sz="1100" u="none" strike="noStrike">
                          <a:effectLst/>
                        </a:rPr>
                        <a:t>-1.1</a:t>
                      </a:r>
                      <a:endParaRPr lang="en-US" sz="1100" b="0" i="0" u="none" strike="noStrike">
                        <a:solidFill>
                          <a:srgbClr val="000000"/>
                        </a:solidFill>
                        <a:effectLst/>
                        <a:latin typeface="Arial" panose="020B0604020202020204" pitchFamily="34" charset="0"/>
                      </a:endParaRPr>
                    </a:p>
                  </a:txBody>
                  <a:tcPr marL="9525" marR="9525" marT="9525" marB="0" anchor="b"/>
                </a:tc>
                <a:tc>
                  <a:txBody>
                    <a:bodyPr/>
                    <a:lstStyle/>
                    <a:p>
                      <a:pPr algn="ctr" fontAlgn="b"/>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100" u="none" strike="noStrike">
                          <a:effectLst/>
                        </a:rPr>
                        <a:t>295,339</a:t>
                      </a:r>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100" u="none" strike="noStrike">
                          <a:effectLst/>
                        </a:rPr>
                        <a:t>300,005</a:t>
                      </a:r>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100" u="none" strike="noStrike">
                          <a:effectLst/>
                        </a:rPr>
                        <a:t>-1.4</a:t>
                      </a:r>
                      <a:endParaRPr lang="en-US" sz="1100" b="0" i="0" u="none" strike="noStrike">
                        <a:solidFill>
                          <a:srgbClr val="00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4270799506"/>
                  </a:ext>
                </a:extLst>
              </a:tr>
              <a:tr h="308270">
                <a:tc>
                  <a:txBody>
                    <a:bodyPr/>
                    <a:lstStyle/>
                    <a:p>
                      <a:pPr algn="ctr" fontAlgn="ctr"/>
                      <a:r>
                        <a:rPr lang="en-US" sz="1100" u="none" strike="noStrike">
                          <a:effectLst/>
                        </a:rPr>
                        <a:t>2010</a:t>
                      </a:r>
                      <a:endParaRPr lang="en-US" sz="11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b"/>
                      <a:r>
                        <a:rPr lang="en-US" sz="1100" u="none" strike="noStrike">
                          <a:effectLst/>
                        </a:rPr>
                        <a:t>306,308</a:t>
                      </a:r>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ctr"/>
                      <a:r>
                        <a:rPr lang="en-US" sz="1100" u="none" strike="noStrike">
                          <a:effectLst/>
                        </a:rPr>
                        <a:t>306,435</a:t>
                      </a:r>
                      <a:endParaRPr lang="en-US" sz="11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US" sz="1100" u="none" strike="noStrike">
                          <a:effectLst/>
                        </a:rPr>
                        <a:t>309,350</a:t>
                      </a:r>
                      <a:endParaRPr lang="en-US" sz="11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b"/>
                      <a:r>
                        <a:rPr lang="en-US" sz="1100" u="none" strike="noStrike">
                          <a:effectLst/>
                        </a:rPr>
                        <a:t>-1.0</a:t>
                      </a:r>
                      <a:endParaRPr lang="en-US" sz="1100" b="0" i="0" u="none" strike="noStrike">
                        <a:solidFill>
                          <a:srgbClr val="000000"/>
                        </a:solidFill>
                        <a:effectLst/>
                        <a:latin typeface="Arial" panose="020B0604020202020204" pitchFamily="34" charset="0"/>
                      </a:endParaRPr>
                    </a:p>
                  </a:txBody>
                  <a:tcPr marL="9525" marR="9525" marT="9525" marB="0" anchor="b"/>
                </a:tc>
                <a:tc>
                  <a:txBody>
                    <a:bodyPr/>
                    <a:lstStyle/>
                    <a:p>
                      <a:pPr algn="ctr" fontAlgn="b"/>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100" u="none" strike="noStrike">
                          <a:effectLst/>
                        </a:rPr>
                        <a:t>297,413</a:t>
                      </a:r>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100" u="none" strike="noStrike">
                          <a:effectLst/>
                        </a:rPr>
                        <a:t>303,068</a:t>
                      </a:r>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100" u="none" strike="noStrike">
                          <a:effectLst/>
                        </a:rPr>
                        <a:t>-1.1</a:t>
                      </a:r>
                      <a:endParaRPr lang="en-US" sz="1100" b="0" i="0" u="none" strike="noStrike">
                        <a:solidFill>
                          <a:srgbClr val="00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3748984982"/>
                  </a:ext>
                </a:extLst>
              </a:tr>
              <a:tr h="308270">
                <a:tc>
                  <a:txBody>
                    <a:bodyPr/>
                    <a:lstStyle/>
                    <a:p>
                      <a:pPr algn="ctr" fontAlgn="ctr"/>
                      <a:r>
                        <a:rPr lang="en-US" sz="1100" u="none" strike="noStrike">
                          <a:effectLst/>
                        </a:rPr>
                        <a:t>2011</a:t>
                      </a:r>
                      <a:endParaRPr lang="en-US" sz="11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b"/>
                      <a:r>
                        <a:rPr lang="en-US" sz="1100" u="none" strike="noStrike">
                          <a:effectLst/>
                        </a:rPr>
                        <a:t>308,381</a:t>
                      </a:r>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ctr"/>
                      <a:r>
                        <a:rPr lang="en-US" sz="1100" u="none" strike="noStrike">
                          <a:effectLst/>
                        </a:rPr>
                        <a:t>308,668</a:t>
                      </a:r>
                      <a:endParaRPr lang="en-US" sz="11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US" sz="1100" u="none" strike="noStrike">
                          <a:effectLst/>
                        </a:rPr>
                        <a:t>311,592</a:t>
                      </a:r>
                      <a:endParaRPr lang="en-US" sz="11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b"/>
                      <a:r>
                        <a:rPr lang="en-US" sz="1100" u="none" strike="noStrike">
                          <a:effectLst/>
                        </a:rPr>
                        <a:t>-1.0</a:t>
                      </a:r>
                      <a:endParaRPr lang="en-US" sz="1100" b="0" i="0" u="none" strike="noStrike">
                        <a:solidFill>
                          <a:srgbClr val="000000"/>
                        </a:solidFill>
                        <a:effectLst/>
                        <a:latin typeface="Arial" panose="020B0604020202020204" pitchFamily="34" charset="0"/>
                      </a:endParaRPr>
                    </a:p>
                  </a:txBody>
                  <a:tcPr marL="9525" marR="9525" marT="9525" marB="0" anchor="b"/>
                </a:tc>
                <a:tc>
                  <a:txBody>
                    <a:bodyPr/>
                    <a:lstStyle/>
                    <a:p>
                      <a:pPr algn="ctr" fontAlgn="b"/>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100" u="none" strike="noStrike">
                          <a:effectLst/>
                        </a:rPr>
                        <a:t>299,511</a:t>
                      </a:r>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100" u="none" strike="noStrike">
                          <a:effectLst/>
                        </a:rPr>
                        <a:t>305,070</a:t>
                      </a:r>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100" u="none" strike="noStrike">
                          <a:effectLst/>
                        </a:rPr>
                        <a:t>-1.2</a:t>
                      </a:r>
                      <a:endParaRPr lang="en-US" sz="1100" b="0" i="0" u="none" strike="noStrike">
                        <a:solidFill>
                          <a:srgbClr val="00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1162586740"/>
                  </a:ext>
                </a:extLst>
              </a:tr>
              <a:tr h="308270">
                <a:tc>
                  <a:txBody>
                    <a:bodyPr/>
                    <a:lstStyle/>
                    <a:p>
                      <a:pPr algn="ctr" fontAlgn="ctr"/>
                      <a:r>
                        <a:rPr lang="en-US" sz="1100" u="none" strike="noStrike">
                          <a:effectLst/>
                        </a:rPr>
                        <a:t>2012</a:t>
                      </a:r>
                      <a:endParaRPr lang="en-US" sz="11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b"/>
                      <a:r>
                        <a:rPr lang="en-US" sz="1100" u="none" strike="noStrike">
                          <a:effectLst/>
                        </a:rPr>
                        <a:t>310,037</a:t>
                      </a:r>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ctr"/>
                      <a:r>
                        <a:rPr lang="en-US" sz="1100" u="none" strike="noStrike">
                          <a:effectLst/>
                        </a:rPr>
                        <a:t>310,936</a:t>
                      </a:r>
                      <a:endParaRPr lang="en-US" sz="11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US" sz="1100" u="none" strike="noStrike">
                          <a:effectLst/>
                        </a:rPr>
                        <a:t>313,914</a:t>
                      </a:r>
                      <a:endParaRPr lang="en-US" sz="11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b"/>
                      <a:r>
                        <a:rPr lang="en-US" sz="1100" u="none" strike="noStrike">
                          <a:effectLst/>
                        </a:rPr>
                        <a:t>-1.2</a:t>
                      </a:r>
                      <a:endParaRPr lang="en-US" sz="1100" b="0" i="0" u="none" strike="noStrike">
                        <a:solidFill>
                          <a:srgbClr val="000000"/>
                        </a:solidFill>
                        <a:effectLst/>
                        <a:latin typeface="Arial" panose="020B0604020202020204" pitchFamily="34" charset="0"/>
                      </a:endParaRPr>
                    </a:p>
                  </a:txBody>
                  <a:tcPr marL="9525" marR="9525" marT="9525" marB="0" anchor="b"/>
                </a:tc>
                <a:tc>
                  <a:txBody>
                    <a:bodyPr/>
                    <a:lstStyle/>
                    <a:p>
                      <a:pPr algn="ctr" fontAlgn="b"/>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100" u="none" strike="noStrike">
                          <a:effectLst/>
                        </a:rPr>
                        <a:t>301,671</a:t>
                      </a:r>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100" u="none" strike="noStrike">
                          <a:effectLst/>
                        </a:rPr>
                        <a:t>307,189</a:t>
                      </a:r>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100" u="none" strike="noStrike">
                          <a:effectLst/>
                        </a:rPr>
                        <a:t>-1.2</a:t>
                      </a:r>
                      <a:endParaRPr lang="en-US" sz="1100" b="0" i="0" u="none" strike="noStrike">
                        <a:solidFill>
                          <a:srgbClr val="00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2140008441"/>
                  </a:ext>
                </a:extLst>
              </a:tr>
              <a:tr h="308270">
                <a:tc>
                  <a:txBody>
                    <a:bodyPr/>
                    <a:lstStyle/>
                    <a:p>
                      <a:pPr algn="ctr" fontAlgn="ctr"/>
                      <a:r>
                        <a:rPr lang="en-US" sz="1100" u="none" strike="noStrike">
                          <a:effectLst/>
                        </a:rPr>
                        <a:t>2013</a:t>
                      </a:r>
                      <a:endParaRPr lang="en-US" sz="11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b"/>
                      <a:r>
                        <a:rPr lang="en-US" sz="1100" u="none" strike="noStrike">
                          <a:effectLst/>
                        </a:rPr>
                        <a:t>312,169</a:t>
                      </a:r>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ctr"/>
                      <a:r>
                        <a:rPr lang="en-US" sz="1100" u="none" strike="noStrike">
                          <a:effectLst/>
                        </a:rPr>
                        <a:t>313,101</a:t>
                      </a:r>
                      <a:endParaRPr lang="en-US" sz="11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US" sz="1100" u="none" strike="noStrike">
                          <a:effectLst/>
                        </a:rPr>
                        <a:t>316,129</a:t>
                      </a:r>
                      <a:endParaRPr lang="en-US" sz="11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b"/>
                      <a:r>
                        <a:rPr lang="en-US" sz="1100" u="none" strike="noStrike">
                          <a:effectLst/>
                        </a:rPr>
                        <a:t>-1.3</a:t>
                      </a:r>
                      <a:endParaRPr lang="en-US" sz="1100" b="0" i="0" u="none" strike="noStrike">
                        <a:solidFill>
                          <a:srgbClr val="000000"/>
                        </a:solidFill>
                        <a:effectLst/>
                        <a:latin typeface="Arial" panose="020B0604020202020204" pitchFamily="34" charset="0"/>
                      </a:endParaRPr>
                    </a:p>
                  </a:txBody>
                  <a:tcPr marL="9525" marR="9525" marT="9525" marB="0" anchor="b"/>
                </a:tc>
                <a:tc>
                  <a:txBody>
                    <a:bodyPr/>
                    <a:lstStyle/>
                    <a:p>
                      <a:pPr algn="ctr" fontAlgn="b"/>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100" u="none" strike="noStrike">
                          <a:effectLst/>
                        </a:rPr>
                        <a:t>303,869</a:t>
                      </a:r>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100" u="none" strike="noStrike">
                          <a:effectLst/>
                        </a:rPr>
                        <a:t>309,040</a:t>
                      </a:r>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100" u="none" strike="noStrike">
                          <a:effectLst/>
                        </a:rPr>
                        <a:t>-1.3</a:t>
                      </a:r>
                      <a:endParaRPr lang="en-US" sz="1100" b="0" i="0" u="none" strike="noStrike">
                        <a:solidFill>
                          <a:srgbClr val="00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3461302052"/>
                  </a:ext>
                </a:extLst>
              </a:tr>
              <a:tr h="308270">
                <a:tc>
                  <a:txBody>
                    <a:bodyPr/>
                    <a:lstStyle/>
                    <a:p>
                      <a:pPr algn="ctr" fontAlgn="ctr"/>
                      <a:r>
                        <a:rPr lang="en-US" sz="1100" u="none" strike="noStrike">
                          <a:effectLst/>
                        </a:rPr>
                        <a:t>2014</a:t>
                      </a:r>
                      <a:endParaRPr lang="en-US" sz="11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b"/>
                      <a:r>
                        <a:rPr lang="en-US" sz="1100" u="none" strike="noStrike">
                          <a:effectLst/>
                        </a:rPr>
                        <a:t>313,731</a:t>
                      </a:r>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ctr"/>
                      <a:r>
                        <a:rPr lang="en-US" sz="1100" u="none" strike="noStrike">
                          <a:effectLst/>
                        </a:rPr>
                        <a:t>315,988</a:t>
                      </a:r>
                      <a:endParaRPr lang="en-US" sz="11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US" sz="1100" u="none" strike="noStrike">
                          <a:effectLst/>
                        </a:rPr>
                        <a:t>318,857</a:t>
                      </a:r>
                      <a:endParaRPr lang="en-US" sz="11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b"/>
                      <a:r>
                        <a:rPr lang="en-US" sz="1100" u="none" strike="noStrike">
                          <a:effectLst/>
                        </a:rPr>
                        <a:t>-1.6</a:t>
                      </a:r>
                      <a:endParaRPr lang="en-US" sz="1100" b="0" i="0" u="none" strike="noStrike">
                        <a:solidFill>
                          <a:srgbClr val="000000"/>
                        </a:solidFill>
                        <a:effectLst/>
                        <a:latin typeface="Arial" panose="020B0604020202020204" pitchFamily="34" charset="0"/>
                      </a:endParaRPr>
                    </a:p>
                  </a:txBody>
                  <a:tcPr marL="9525" marR="9525" marT="9525" marB="0" anchor="b"/>
                </a:tc>
                <a:tc>
                  <a:txBody>
                    <a:bodyPr/>
                    <a:lstStyle/>
                    <a:p>
                      <a:pPr algn="ctr" fontAlgn="b"/>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100" u="none" strike="noStrike">
                          <a:effectLst/>
                        </a:rPr>
                        <a:t>305,947</a:t>
                      </a:r>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100" u="none" strike="noStrike">
                          <a:effectLst/>
                        </a:rPr>
                        <a:t>311,300</a:t>
                      </a:r>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100" u="none" strike="noStrike">
                          <a:effectLst/>
                        </a:rPr>
                        <a:t>-1.5</a:t>
                      </a:r>
                      <a:endParaRPr lang="en-US" sz="1100" b="0" i="0" u="none" strike="noStrike">
                        <a:solidFill>
                          <a:srgbClr val="00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2847652503"/>
                  </a:ext>
                </a:extLst>
              </a:tr>
              <a:tr h="308270">
                <a:tc>
                  <a:txBody>
                    <a:bodyPr/>
                    <a:lstStyle/>
                    <a:p>
                      <a:pPr algn="ctr" fontAlgn="ctr"/>
                      <a:r>
                        <a:rPr lang="en-US" sz="1100" u="none" strike="noStrike">
                          <a:effectLst/>
                        </a:rPr>
                        <a:t>2015</a:t>
                      </a:r>
                      <a:endParaRPr lang="en-US" sz="11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b"/>
                      <a:r>
                        <a:rPr lang="en-US" sz="1100" u="none" strike="noStrike">
                          <a:effectLst/>
                        </a:rPr>
                        <a:t>315,981</a:t>
                      </a:r>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ctr"/>
                      <a:r>
                        <a:rPr lang="en-US" sz="1100" u="none" strike="noStrike">
                          <a:effectLst/>
                        </a:rPr>
                        <a:t>318,580</a:t>
                      </a:r>
                      <a:endParaRPr lang="en-US" sz="11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US" sz="1100" u="none" strike="noStrike">
                          <a:effectLst/>
                        </a:rPr>
                        <a:t>321,419</a:t>
                      </a:r>
                      <a:endParaRPr lang="en-US" sz="11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b"/>
                      <a:r>
                        <a:rPr lang="en-US" sz="1100" u="none" strike="noStrike">
                          <a:effectLst/>
                        </a:rPr>
                        <a:t>-1.7</a:t>
                      </a:r>
                      <a:endParaRPr lang="en-US" sz="1100" b="0" i="0" u="none" strike="noStrike">
                        <a:solidFill>
                          <a:srgbClr val="000000"/>
                        </a:solidFill>
                        <a:effectLst/>
                        <a:latin typeface="Arial" panose="020B0604020202020204" pitchFamily="34" charset="0"/>
                      </a:endParaRPr>
                    </a:p>
                  </a:txBody>
                  <a:tcPr marL="9525" marR="9525" marT="9525" marB="0" anchor="b"/>
                </a:tc>
                <a:tc>
                  <a:txBody>
                    <a:bodyPr/>
                    <a:lstStyle/>
                    <a:p>
                      <a:pPr algn="ctr" fontAlgn="b"/>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100" u="none" strike="noStrike">
                          <a:effectLst/>
                        </a:rPr>
                        <a:t>308,382</a:t>
                      </a:r>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100" u="none" strike="noStrike">
                          <a:effectLst/>
                        </a:rPr>
                        <a:t>313,310</a:t>
                      </a:r>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100" u="none" strike="noStrike">
                          <a:effectLst/>
                        </a:rPr>
                        <a:t>-1.7</a:t>
                      </a:r>
                      <a:endParaRPr lang="en-US" sz="1100" b="0" i="0" u="none" strike="noStrike">
                        <a:solidFill>
                          <a:srgbClr val="00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2458069695"/>
                  </a:ext>
                </a:extLst>
              </a:tr>
              <a:tr h="308270">
                <a:tc>
                  <a:txBody>
                    <a:bodyPr/>
                    <a:lstStyle/>
                    <a:p>
                      <a:pPr algn="ctr" fontAlgn="ctr"/>
                      <a:r>
                        <a:rPr lang="en-US" sz="1100" u="none" strike="noStrike">
                          <a:effectLst/>
                        </a:rPr>
                        <a:t>2016</a:t>
                      </a:r>
                      <a:endParaRPr lang="en-US" sz="11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b"/>
                      <a:r>
                        <a:rPr lang="en-US" sz="1100" u="none" strike="noStrike">
                          <a:effectLst/>
                        </a:rPr>
                        <a:t>317,669</a:t>
                      </a:r>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ctr"/>
                      <a:r>
                        <a:rPr lang="en-US" sz="1100" u="none" strike="noStrike">
                          <a:effectLst/>
                        </a:rPr>
                        <a:t>320,026</a:t>
                      </a:r>
                      <a:endParaRPr lang="en-US" sz="11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US" sz="1100" u="none" strike="noStrike">
                          <a:effectLst/>
                        </a:rPr>
                        <a:t>323,128</a:t>
                      </a:r>
                      <a:endParaRPr lang="en-US" sz="11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b"/>
                      <a:r>
                        <a:rPr lang="en-US" sz="1100" u="none" strike="noStrike">
                          <a:effectLst/>
                        </a:rPr>
                        <a:t>-1.7</a:t>
                      </a:r>
                      <a:endParaRPr lang="en-US" sz="1100" b="0" i="0" u="none" strike="noStrike">
                        <a:solidFill>
                          <a:srgbClr val="000000"/>
                        </a:solidFill>
                        <a:effectLst/>
                        <a:latin typeface="Arial" panose="020B0604020202020204" pitchFamily="34" charset="0"/>
                      </a:endParaRPr>
                    </a:p>
                  </a:txBody>
                  <a:tcPr marL="9525" marR="9525" marT="9525" marB="0" anchor="b"/>
                </a:tc>
                <a:tc>
                  <a:txBody>
                    <a:bodyPr/>
                    <a:lstStyle/>
                    <a:p>
                      <a:pPr algn="ctr" fontAlgn="b"/>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100" u="none" strike="noStrike">
                          <a:effectLst/>
                        </a:rPr>
                        <a:t>310,140</a:t>
                      </a:r>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100" u="none" strike="noStrike">
                          <a:effectLst/>
                        </a:rPr>
                        <a:t>314,677</a:t>
                      </a:r>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100" u="none" strike="noStrike">
                          <a:effectLst/>
                        </a:rPr>
                        <a:t>-1.7</a:t>
                      </a:r>
                      <a:endParaRPr lang="en-US" sz="1100" b="0" i="0" u="none" strike="noStrike">
                        <a:solidFill>
                          <a:srgbClr val="00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4204361588"/>
                  </a:ext>
                </a:extLst>
              </a:tr>
              <a:tr h="308270">
                <a:tc>
                  <a:txBody>
                    <a:bodyPr/>
                    <a:lstStyle/>
                    <a:p>
                      <a:pPr algn="ctr" fontAlgn="ctr"/>
                      <a:r>
                        <a:rPr lang="en-US" sz="1100" u="none" strike="noStrike">
                          <a:effectLst/>
                        </a:rPr>
                        <a:t>2017</a:t>
                      </a:r>
                      <a:endParaRPr lang="en-US" sz="11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b"/>
                      <a:r>
                        <a:rPr lang="en-US" sz="1100" u="none" strike="noStrike">
                          <a:effectLst/>
                        </a:rPr>
                        <a:t>319,132</a:t>
                      </a:r>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ctr"/>
                      <a:r>
                        <a:rPr lang="en-US" sz="1100" u="none" strike="noStrike">
                          <a:effectLst/>
                        </a:rPr>
                        <a:t>323,024</a:t>
                      </a:r>
                      <a:endParaRPr lang="en-US" sz="11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US" sz="1100" u="none" strike="noStrike">
                          <a:effectLst/>
                        </a:rPr>
                        <a:t>325,719</a:t>
                      </a:r>
                      <a:endParaRPr lang="en-US" sz="11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b"/>
                      <a:r>
                        <a:rPr lang="en-US" sz="1100" u="none" strike="noStrike">
                          <a:effectLst/>
                        </a:rPr>
                        <a:t>-2.0</a:t>
                      </a:r>
                      <a:endParaRPr lang="en-US" sz="1100" b="0" i="0" u="none" strike="noStrike">
                        <a:solidFill>
                          <a:srgbClr val="000000"/>
                        </a:solidFill>
                        <a:effectLst/>
                        <a:latin typeface="Arial" panose="020B0604020202020204" pitchFamily="34" charset="0"/>
                      </a:endParaRPr>
                    </a:p>
                  </a:txBody>
                  <a:tcPr marL="9525" marR="9525" marT="9525" marB="0" anchor="b"/>
                </a:tc>
                <a:tc>
                  <a:txBody>
                    <a:bodyPr/>
                    <a:lstStyle/>
                    <a:p>
                      <a:pPr algn="ctr" fontAlgn="b"/>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100" u="none" strike="noStrike">
                          <a:effectLst/>
                        </a:rPr>
                        <a:t>311,910</a:t>
                      </a:r>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100" u="none" strike="noStrike">
                          <a:effectLst/>
                        </a:rPr>
                        <a:t>316,547</a:t>
                      </a:r>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100" u="none" strike="noStrike">
                          <a:effectLst/>
                        </a:rPr>
                        <a:t>-2.0</a:t>
                      </a:r>
                      <a:endParaRPr lang="en-US" sz="1100" b="0" i="0" u="none" strike="noStrike">
                        <a:solidFill>
                          <a:srgbClr val="00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2686626859"/>
                  </a:ext>
                </a:extLst>
              </a:tr>
              <a:tr h="308270">
                <a:tc>
                  <a:txBody>
                    <a:bodyPr/>
                    <a:lstStyle/>
                    <a:p>
                      <a:pPr algn="ctr" fontAlgn="ctr"/>
                      <a:r>
                        <a:rPr lang="en-US" sz="1100" u="none" strike="noStrike">
                          <a:effectLst/>
                        </a:rPr>
                        <a:t>2018</a:t>
                      </a:r>
                      <a:endParaRPr lang="en-US" sz="11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b"/>
                      <a:r>
                        <a:rPr lang="en-US" sz="1100" u="none" strike="noStrike">
                          <a:effectLst/>
                        </a:rPr>
                        <a:t>319,049</a:t>
                      </a:r>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ctr"/>
                      <a:r>
                        <a:rPr lang="en-US" sz="1100" u="none" strike="noStrike">
                          <a:effectLst/>
                        </a:rPr>
                        <a:t>324,204</a:t>
                      </a:r>
                      <a:endParaRPr lang="en-US" sz="11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US" sz="1100" u="none" strike="noStrike">
                          <a:effectLst/>
                        </a:rPr>
                        <a:t>327,167</a:t>
                      </a:r>
                      <a:endParaRPr lang="en-US" sz="11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b"/>
                      <a:r>
                        <a:rPr lang="en-US" sz="1100" u="none" strike="noStrike">
                          <a:effectLst/>
                        </a:rPr>
                        <a:t>-2.5</a:t>
                      </a:r>
                      <a:endParaRPr lang="en-US" sz="1100" b="0" i="0" u="none" strike="noStrike">
                        <a:solidFill>
                          <a:srgbClr val="000000"/>
                        </a:solidFill>
                        <a:effectLst/>
                        <a:latin typeface="Arial" panose="020B0604020202020204" pitchFamily="34" charset="0"/>
                      </a:endParaRPr>
                    </a:p>
                  </a:txBody>
                  <a:tcPr marL="9525" marR="9525" marT="9525" marB="0" anchor="b"/>
                </a:tc>
                <a:tc>
                  <a:txBody>
                    <a:bodyPr/>
                    <a:lstStyle/>
                    <a:p>
                      <a:pPr algn="ctr" fontAlgn="b"/>
                      <a:r>
                        <a:rPr lang="en-US" sz="1100" u="none" strike="noStrike">
                          <a:effectLst/>
                        </a:rPr>
                        <a:t> </a:t>
                      </a:r>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100" u="none" strike="noStrike">
                          <a:effectLst/>
                        </a:rPr>
                        <a:t>312,009</a:t>
                      </a:r>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100" u="none" strike="noStrike">
                          <a:effectLst/>
                        </a:rPr>
                        <a:t>316,226</a:t>
                      </a:r>
                      <a:endParaRPr lang="en-US" sz="11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b"/>
                      <a:r>
                        <a:rPr lang="en-US" sz="1100" u="none" strike="noStrike" dirty="0">
                          <a:effectLst/>
                        </a:rPr>
                        <a:t>-2.5</a:t>
                      </a:r>
                      <a:endParaRPr lang="en-US" sz="1100" b="0" i="0" u="none" strike="noStrike" dirty="0">
                        <a:solidFill>
                          <a:srgbClr val="00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2788623682"/>
                  </a:ext>
                </a:extLst>
              </a:tr>
            </a:tbl>
          </a:graphicData>
        </a:graphic>
      </p:graphicFrame>
    </p:spTree>
    <p:extLst>
      <p:ext uri="{BB962C8B-B14F-4D97-AF65-F5344CB8AC3E}">
        <p14:creationId xmlns:p14="http://schemas.microsoft.com/office/powerpoint/2010/main" val="2100164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1"/>
          <p:cNvSpPr>
            <a:spLocks noGrp="1"/>
          </p:cNvSpPr>
          <p:nvPr>
            <p:ph type="title"/>
          </p:nvPr>
        </p:nvSpPr>
        <p:spPr>
          <a:xfrm>
            <a:off x="685800" y="625151"/>
            <a:ext cx="7772400" cy="1059552"/>
          </a:xfrm>
        </p:spPr>
        <p:txBody>
          <a:bodyPr/>
          <a:lstStyle/>
          <a:p>
            <a:r>
              <a:rPr lang="en-US" sz="3400" b="1" dirty="0">
                <a:solidFill>
                  <a:schemeClr val="accent1"/>
                </a:solidFill>
                <a:latin typeface="Arial Narrow"/>
                <a:cs typeface="Arial Narrow"/>
              </a:rPr>
              <a:t>Unanchored poverty rates</a:t>
            </a:r>
          </a:p>
        </p:txBody>
      </p:sp>
      <p:cxnSp>
        <p:nvCxnSpPr>
          <p:cNvPr id="21" name="Straight Connector 20"/>
          <p:cNvCxnSpPr/>
          <p:nvPr/>
        </p:nvCxnSpPr>
        <p:spPr>
          <a:xfrm flipH="1">
            <a:off x="685800" y="413144"/>
            <a:ext cx="7772400" cy="0"/>
          </a:xfrm>
          <a:prstGeom prst="line">
            <a:avLst/>
          </a:prstGeom>
          <a:ln w="9525" cmpd="sng">
            <a:solidFill>
              <a:schemeClr val="accent3"/>
            </a:solidFill>
          </a:ln>
          <a:effectLst/>
        </p:spPr>
        <p:style>
          <a:lnRef idx="2">
            <a:schemeClr val="accent1"/>
          </a:lnRef>
          <a:fillRef idx="0">
            <a:schemeClr val="accent1"/>
          </a:fillRef>
          <a:effectRef idx="1">
            <a:schemeClr val="accent1"/>
          </a:effectRef>
          <a:fontRef idx="minor">
            <a:schemeClr val="tx1"/>
          </a:fontRef>
        </p:style>
      </p:cxnSp>
      <p:pic>
        <p:nvPicPr>
          <p:cNvPr id="2" name="Picture 1"/>
          <p:cNvPicPr>
            <a:picLocks noChangeAspect="1"/>
          </p:cNvPicPr>
          <p:nvPr/>
        </p:nvPicPr>
        <p:blipFill>
          <a:blip r:embed="rId3"/>
          <a:stretch>
            <a:fillRect/>
          </a:stretch>
        </p:blipFill>
        <p:spPr>
          <a:xfrm>
            <a:off x="685800" y="1516027"/>
            <a:ext cx="7773074" cy="4572396"/>
          </a:xfrm>
          <a:prstGeom prst="rect">
            <a:avLst/>
          </a:prstGeom>
        </p:spPr>
      </p:pic>
    </p:spTree>
    <p:extLst>
      <p:ext uri="{BB962C8B-B14F-4D97-AF65-F5344CB8AC3E}">
        <p14:creationId xmlns:p14="http://schemas.microsoft.com/office/powerpoint/2010/main" val="34873025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1"/>
          <p:cNvSpPr>
            <a:spLocks noGrp="1"/>
          </p:cNvSpPr>
          <p:nvPr>
            <p:ph type="title"/>
          </p:nvPr>
        </p:nvSpPr>
        <p:spPr>
          <a:xfrm>
            <a:off x="685800" y="770301"/>
            <a:ext cx="7772400" cy="914402"/>
          </a:xfrm>
        </p:spPr>
        <p:txBody>
          <a:bodyPr/>
          <a:lstStyle/>
          <a:p>
            <a:r>
              <a:rPr lang="en-US" sz="4200" b="1" dirty="0">
                <a:solidFill>
                  <a:schemeClr val="accent1"/>
                </a:solidFill>
                <a:latin typeface="Arial Narrow"/>
                <a:cs typeface="Arial Narrow"/>
              </a:rPr>
              <a:t>Preview of results</a:t>
            </a:r>
          </a:p>
        </p:txBody>
      </p:sp>
      <p:cxnSp>
        <p:nvCxnSpPr>
          <p:cNvPr id="21" name="Straight Connector 20"/>
          <p:cNvCxnSpPr/>
          <p:nvPr/>
        </p:nvCxnSpPr>
        <p:spPr>
          <a:xfrm flipH="1">
            <a:off x="685800" y="413144"/>
            <a:ext cx="7772400" cy="0"/>
          </a:xfrm>
          <a:prstGeom prst="line">
            <a:avLst/>
          </a:prstGeom>
          <a:ln w="9525" cmpd="sng">
            <a:solidFill>
              <a:schemeClr val="accent3"/>
            </a:solidFill>
          </a:ln>
          <a:effectLst/>
        </p:spPr>
        <p:style>
          <a:lnRef idx="2">
            <a:schemeClr val="accent1"/>
          </a:lnRef>
          <a:fillRef idx="0">
            <a:schemeClr val="accent1"/>
          </a:fillRef>
          <a:effectRef idx="1">
            <a:schemeClr val="accent1"/>
          </a:effectRef>
          <a:fontRef idx="minor">
            <a:schemeClr val="tx1"/>
          </a:fontRef>
        </p:style>
      </p:cxnSp>
      <p:sp>
        <p:nvSpPr>
          <p:cNvPr id="9" name="Content Placeholder 9"/>
          <p:cNvSpPr>
            <a:spLocks noGrp="1"/>
          </p:cNvSpPr>
          <p:nvPr>
            <p:ph sz="quarter" idx="15"/>
          </p:nvPr>
        </p:nvSpPr>
        <p:spPr>
          <a:xfrm>
            <a:off x="685800" y="1670180"/>
            <a:ext cx="7772400" cy="4637314"/>
          </a:xfrm>
        </p:spPr>
        <p:txBody>
          <a:bodyPr lIns="0" tIns="0" rIns="0" bIns="0">
            <a:normAutofit/>
          </a:bodyPr>
          <a:lstStyle/>
          <a:p>
            <a:pPr marL="457200" indent="-457200">
              <a:spcAft>
                <a:spcPts val="0"/>
              </a:spcAft>
              <a:buFont typeface="+mj-lt"/>
              <a:buAutoNum type="arabicPeriod"/>
            </a:pPr>
            <a:r>
              <a:rPr lang="en-US" sz="2400" dirty="0"/>
              <a:t>Pre-tax and after-tax poverty trends differ greatly:</a:t>
            </a:r>
          </a:p>
          <a:p>
            <a:pPr lvl="2"/>
            <a:r>
              <a:rPr lang="en-US" sz="2200" dirty="0"/>
              <a:t>Tax policies during the Great Recession alleviated much of the pre-tax increase in </a:t>
            </a:r>
            <a:r>
              <a:rPr lang="en-US" sz="2200" dirty="0" smtClean="0"/>
              <a:t>poverty</a:t>
            </a:r>
            <a:endParaRPr lang="en-US" sz="2200" dirty="0"/>
          </a:p>
          <a:p>
            <a:pPr lvl="2"/>
            <a:r>
              <a:rPr lang="en-US" sz="2200" dirty="0"/>
              <a:t>Focusing on </a:t>
            </a:r>
            <a:r>
              <a:rPr lang="en-US" sz="2200" dirty="0" smtClean="0"/>
              <a:t>after-tax </a:t>
            </a:r>
            <a:r>
              <a:rPr lang="en-US" sz="2200" dirty="0"/>
              <a:t>income shrinks </a:t>
            </a:r>
            <a:r>
              <a:rPr lang="en-US" sz="2200" dirty="0" smtClean="0"/>
              <a:t>the </a:t>
            </a:r>
            <a:r>
              <a:rPr lang="en-US" sz="2200" dirty="0"/>
              <a:t>gap between child poverty and working-age/elderly </a:t>
            </a:r>
            <a:r>
              <a:rPr lang="en-US" sz="2200" dirty="0" smtClean="0"/>
              <a:t>poverty</a:t>
            </a:r>
            <a:endParaRPr lang="en-US" sz="2200" dirty="0"/>
          </a:p>
          <a:p>
            <a:pPr marL="457200" indent="-457200">
              <a:spcAft>
                <a:spcPts val="0"/>
              </a:spcAft>
              <a:buFont typeface="+mj-lt"/>
              <a:buAutoNum type="arabicPeriod"/>
            </a:pPr>
            <a:r>
              <a:rPr lang="en-US" sz="2400" dirty="0" smtClean="0"/>
              <a:t>A sizeable minority experience poverty at some point: 42 </a:t>
            </a:r>
            <a:r>
              <a:rPr lang="en-US" sz="2400" dirty="0"/>
              <a:t>percent spent at least one year in after-tax poverty between 2007 and 2018</a:t>
            </a:r>
          </a:p>
          <a:p>
            <a:pPr marL="457200" indent="-457200">
              <a:spcAft>
                <a:spcPts val="0"/>
              </a:spcAft>
              <a:buFont typeface="+mj-lt"/>
              <a:buAutoNum type="arabicPeriod"/>
            </a:pPr>
            <a:r>
              <a:rPr lang="en-US" sz="2400" dirty="0"/>
              <a:t>Many exit poverty each year</a:t>
            </a:r>
            <a:r>
              <a:rPr lang="en-US" sz="2400" dirty="0" smtClean="0"/>
              <a:t>, although </a:t>
            </a:r>
            <a:r>
              <a:rPr lang="en-US" sz="2400" dirty="0"/>
              <a:t>many remain, and some exit only to </a:t>
            </a:r>
            <a:r>
              <a:rPr lang="en-US" sz="2400" dirty="0" smtClean="0"/>
              <a:t>return</a:t>
            </a:r>
            <a:endParaRPr lang="en-US" sz="1800" dirty="0" smtClean="0"/>
          </a:p>
          <a:p>
            <a:pPr lvl="2"/>
            <a:r>
              <a:rPr lang="en-US" sz="2200" dirty="0"/>
              <a:t>O</a:t>
            </a:r>
            <a:r>
              <a:rPr lang="en-US" sz="2200" dirty="0" smtClean="0"/>
              <a:t>ne-third of those in poverty in 2007 were poor for at least half of the dozen years (2007-2018)</a:t>
            </a:r>
          </a:p>
          <a:p>
            <a:pPr marL="457200" indent="-457200">
              <a:buFont typeface="+mj-lt"/>
              <a:buAutoNum type="arabicPeriod"/>
            </a:pPr>
            <a:endParaRPr lang="en-US" sz="2400" dirty="0"/>
          </a:p>
          <a:p>
            <a:pPr marL="800100" lvl="1" indent="-457200">
              <a:buFont typeface="+mj-lt"/>
              <a:buAutoNum type="arabicPeriod"/>
            </a:pPr>
            <a:endParaRPr lang="en-US" sz="2400" dirty="0"/>
          </a:p>
          <a:p>
            <a:pPr lvl="2"/>
            <a:endParaRPr lang="en-US" sz="2400" dirty="0"/>
          </a:p>
          <a:p>
            <a:pPr marL="457200" indent="-457200">
              <a:spcAft>
                <a:spcPts val="0"/>
              </a:spcAft>
              <a:buFont typeface="+mj-lt"/>
              <a:buAutoNum type="arabicPeriod"/>
            </a:pPr>
            <a:endParaRPr lang="en-US" sz="2400" dirty="0"/>
          </a:p>
          <a:p>
            <a:pPr marL="342900" indent="-342900">
              <a:spcAft>
                <a:spcPts val="0"/>
              </a:spcAft>
              <a:buFont typeface="Arial" panose="020B0604020202020204" pitchFamily="34" charset="0"/>
              <a:buChar char="•"/>
            </a:pPr>
            <a:endParaRPr lang="en-US" sz="2400" dirty="0"/>
          </a:p>
          <a:p>
            <a:pPr marL="285750" indent="-285750">
              <a:buFont typeface="Wingdings" panose="05000000000000000000" pitchFamily="2" charset="2"/>
              <a:buChar char="ü"/>
            </a:pPr>
            <a:endParaRPr lang="en-US" dirty="0">
              <a:solidFill>
                <a:schemeClr val="tx2"/>
              </a:solidFill>
            </a:endParaRPr>
          </a:p>
          <a:p>
            <a:pPr>
              <a:buNone/>
            </a:pPr>
            <a:endParaRPr lang="en-US" dirty="0"/>
          </a:p>
          <a:p>
            <a:pPr>
              <a:buNone/>
            </a:pPr>
            <a:endParaRPr lang="en-US" dirty="0">
              <a:solidFill>
                <a:srgbClr val="004266"/>
              </a:solidFill>
            </a:endParaRPr>
          </a:p>
          <a:p>
            <a:endParaRPr lang="en-US" dirty="0"/>
          </a:p>
        </p:txBody>
      </p:sp>
    </p:spTree>
    <p:extLst>
      <p:ext uri="{BB962C8B-B14F-4D97-AF65-F5344CB8AC3E}">
        <p14:creationId xmlns:p14="http://schemas.microsoft.com/office/powerpoint/2010/main" val="7815476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1"/>
          <p:cNvSpPr>
            <a:spLocks noGrp="1"/>
          </p:cNvSpPr>
          <p:nvPr>
            <p:ph type="title"/>
          </p:nvPr>
        </p:nvSpPr>
        <p:spPr>
          <a:xfrm>
            <a:off x="685800" y="770301"/>
            <a:ext cx="7772400" cy="914402"/>
          </a:xfrm>
        </p:spPr>
        <p:txBody>
          <a:bodyPr/>
          <a:lstStyle/>
          <a:p>
            <a:r>
              <a:rPr lang="en-US" sz="4200" b="1" dirty="0" smtClean="0">
                <a:solidFill>
                  <a:schemeClr val="accent1"/>
                </a:solidFill>
                <a:latin typeface="Arial Narrow"/>
                <a:cs typeface="Arial Narrow"/>
              </a:rPr>
              <a:t>Potential limitations of using tax data</a:t>
            </a:r>
            <a:endParaRPr lang="en-US" sz="4200" b="1" dirty="0">
              <a:solidFill>
                <a:schemeClr val="accent1"/>
              </a:solidFill>
              <a:latin typeface="Arial Narrow"/>
              <a:cs typeface="Arial Narrow"/>
            </a:endParaRPr>
          </a:p>
        </p:txBody>
      </p:sp>
      <p:cxnSp>
        <p:nvCxnSpPr>
          <p:cNvPr id="21" name="Straight Connector 20"/>
          <p:cNvCxnSpPr/>
          <p:nvPr/>
        </p:nvCxnSpPr>
        <p:spPr>
          <a:xfrm flipH="1">
            <a:off x="685800" y="413144"/>
            <a:ext cx="7772400" cy="0"/>
          </a:xfrm>
          <a:prstGeom prst="line">
            <a:avLst/>
          </a:prstGeom>
          <a:ln w="9525" cmpd="sng">
            <a:solidFill>
              <a:schemeClr val="accent3"/>
            </a:solidFill>
          </a:ln>
          <a:effectLst/>
        </p:spPr>
        <p:style>
          <a:lnRef idx="2">
            <a:schemeClr val="accent1"/>
          </a:lnRef>
          <a:fillRef idx="0">
            <a:schemeClr val="accent1"/>
          </a:fillRef>
          <a:effectRef idx="1">
            <a:schemeClr val="accent1"/>
          </a:effectRef>
          <a:fontRef idx="minor">
            <a:schemeClr val="tx1"/>
          </a:fontRef>
        </p:style>
      </p:cxnSp>
      <p:sp>
        <p:nvSpPr>
          <p:cNvPr id="9" name="Content Placeholder 9"/>
          <p:cNvSpPr>
            <a:spLocks noGrp="1"/>
          </p:cNvSpPr>
          <p:nvPr>
            <p:ph sz="quarter" idx="15"/>
          </p:nvPr>
        </p:nvSpPr>
        <p:spPr>
          <a:xfrm>
            <a:off x="685800" y="1684704"/>
            <a:ext cx="7772400" cy="4474874"/>
          </a:xfrm>
        </p:spPr>
        <p:txBody>
          <a:bodyPr lIns="0" tIns="0" rIns="0" bIns="0">
            <a:normAutofit/>
          </a:bodyPr>
          <a:lstStyle/>
          <a:p>
            <a:pPr marL="342900" indent="-342900">
              <a:spcAft>
                <a:spcPts val="0"/>
              </a:spcAft>
              <a:buFont typeface="Arial" panose="020B0604020202020204" pitchFamily="34" charset="0"/>
              <a:buChar char="•"/>
            </a:pPr>
            <a:r>
              <a:rPr lang="en-US" sz="2400" dirty="0" smtClean="0"/>
              <a:t>Non-filers</a:t>
            </a:r>
          </a:p>
          <a:p>
            <a:pPr marL="685800" lvl="1" indent="-342900"/>
            <a:r>
              <a:rPr lang="en-US" sz="2400" dirty="0"/>
              <a:t>About 10-15% </a:t>
            </a:r>
            <a:r>
              <a:rPr lang="en-US" sz="2400" dirty="0" smtClean="0"/>
              <a:t>adults </a:t>
            </a:r>
            <a:r>
              <a:rPr lang="en-US" sz="2400" dirty="0"/>
              <a:t>do not file a tax </a:t>
            </a:r>
            <a:r>
              <a:rPr lang="en-US" sz="2400" dirty="0" smtClean="0"/>
              <a:t>return</a:t>
            </a:r>
            <a:r>
              <a:rPr lang="en-US" sz="2400" baseline="30000" dirty="0" smtClean="0"/>
              <a:t>1</a:t>
            </a:r>
            <a:endParaRPr lang="en-US" sz="1000" dirty="0" smtClean="0"/>
          </a:p>
          <a:p>
            <a:pPr marL="342900" indent="-342900"/>
            <a:endParaRPr lang="en-US" sz="1000" dirty="0" smtClean="0"/>
          </a:p>
          <a:p>
            <a:pPr marL="342900" indent="-342900"/>
            <a:r>
              <a:rPr lang="en-US" sz="2400" dirty="0" smtClean="0"/>
              <a:t>Narrow </a:t>
            </a:r>
            <a:r>
              <a:rPr lang="en-US" sz="2400" dirty="0"/>
              <a:t>“tax-unit” sharing unit</a:t>
            </a:r>
          </a:p>
          <a:p>
            <a:pPr marL="685800" indent="-342900"/>
            <a:r>
              <a:rPr lang="en-US" sz="2400" dirty="0" smtClean="0"/>
              <a:t>Young </a:t>
            </a:r>
            <a:r>
              <a:rPr lang="en-US" sz="2400" dirty="0"/>
              <a:t>adults in </a:t>
            </a:r>
            <a:r>
              <a:rPr lang="en-US" sz="2400" dirty="0" smtClean="0"/>
              <a:t>higher-income </a:t>
            </a:r>
            <a:r>
              <a:rPr lang="en-US" sz="2400" dirty="0"/>
              <a:t>families may appear </a:t>
            </a:r>
            <a:r>
              <a:rPr lang="en-US" sz="2400" dirty="0" smtClean="0"/>
              <a:t>poor if looking just at their tax return if filing separately</a:t>
            </a:r>
            <a:endParaRPr lang="en-US" sz="1000" dirty="0" smtClean="0"/>
          </a:p>
          <a:p>
            <a:pPr marL="685800" indent="-342900"/>
            <a:endParaRPr lang="en-US" sz="1000" dirty="0" smtClean="0"/>
          </a:p>
          <a:p>
            <a:pPr marL="342900" indent="-342900"/>
            <a:r>
              <a:rPr lang="en-US" sz="2400" dirty="0" smtClean="0"/>
              <a:t>Missing non-taxable cash income</a:t>
            </a:r>
            <a:endParaRPr lang="en-US" sz="2400" dirty="0"/>
          </a:p>
          <a:p>
            <a:pPr marL="285750" indent="-285750">
              <a:buFont typeface="Wingdings" panose="05000000000000000000" pitchFamily="2" charset="2"/>
              <a:buChar char="ü"/>
            </a:pPr>
            <a:endParaRPr lang="en-US" dirty="0">
              <a:solidFill>
                <a:schemeClr val="tx2"/>
              </a:solidFill>
            </a:endParaRPr>
          </a:p>
          <a:p>
            <a:pPr>
              <a:buNone/>
            </a:pPr>
            <a:endParaRPr lang="en-US" dirty="0"/>
          </a:p>
          <a:p>
            <a:pPr>
              <a:buNone/>
            </a:pPr>
            <a:endParaRPr lang="en-US" dirty="0">
              <a:solidFill>
                <a:srgbClr val="004266"/>
              </a:solidFill>
            </a:endParaRPr>
          </a:p>
          <a:p>
            <a:endParaRPr lang="en-US" dirty="0"/>
          </a:p>
        </p:txBody>
      </p:sp>
      <p:sp>
        <p:nvSpPr>
          <p:cNvPr id="2" name="TextBox 1">
            <a:extLst>
              <a:ext uri="{FF2B5EF4-FFF2-40B4-BE49-F238E27FC236}">
                <a16:creationId xmlns:a16="http://schemas.microsoft.com/office/drawing/2014/main" id="{4CB6206D-7DCF-4E30-9F63-FDCA435C246F}"/>
              </a:ext>
            </a:extLst>
          </p:cNvPr>
          <p:cNvSpPr txBox="1"/>
          <p:nvPr/>
        </p:nvSpPr>
        <p:spPr>
          <a:xfrm>
            <a:off x="685800" y="6253532"/>
            <a:ext cx="7772400" cy="369332"/>
          </a:xfrm>
          <a:prstGeom prst="rect">
            <a:avLst/>
          </a:prstGeom>
        </p:spPr>
        <p:txBody>
          <a:bodyPr wrap="square" lIns="0" tIns="0" rIns="0" bIns="0" rtlCol="0">
            <a:spAutoFit/>
          </a:bodyPr>
          <a:lstStyle/>
          <a:p>
            <a:r>
              <a:rPr lang="en-US" sz="1200" baseline="30000" dirty="0">
                <a:cs typeface="Arial Narrow"/>
              </a:rPr>
              <a:t>1</a:t>
            </a:r>
            <a:r>
              <a:rPr lang="en-US" sz="1200" dirty="0">
                <a:cs typeface="Arial Narrow"/>
              </a:rPr>
              <a:t>Molloy, Smith, </a:t>
            </a:r>
            <a:r>
              <a:rPr lang="en-US" sz="1200" dirty="0" smtClean="0">
                <a:cs typeface="Arial Narrow"/>
              </a:rPr>
              <a:t>&amp; </a:t>
            </a:r>
            <a:r>
              <a:rPr lang="en-US" sz="1200" dirty="0">
                <a:cs typeface="Arial Narrow"/>
              </a:rPr>
              <a:t>Wozniak (2011</a:t>
            </a:r>
            <a:r>
              <a:rPr lang="en-US" sz="1200" dirty="0" smtClean="0">
                <a:cs typeface="Arial Narrow"/>
              </a:rPr>
              <a:t>)</a:t>
            </a:r>
            <a:endParaRPr lang="en-US" sz="1200" dirty="0">
              <a:cs typeface="Arial Narrow"/>
            </a:endParaRPr>
          </a:p>
          <a:p>
            <a:endParaRPr lang="en-US" sz="1200" dirty="0">
              <a:cs typeface="Arial Narrow"/>
            </a:endParaRPr>
          </a:p>
        </p:txBody>
      </p:sp>
    </p:spTree>
    <p:extLst>
      <p:ext uri="{BB962C8B-B14F-4D97-AF65-F5344CB8AC3E}">
        <p14:creationId xmlns:p14="http://schemas.microsoft.com/office/powerpoint/2010/main" val="36858844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1"/>
          <p:cNvSpPr>
            <a:spLocks noGrp="1"/>
          </p:cNvSpPr>
          <p:nvPr>
            <p:ph type="title"/>
          </p:nvPr>
        </p:nvSpPr>
        <p:spPr>
          <a:xfrm>
            <a:off x="685800" y="770301"/>
            <a:ext cx="7772400" cy="914402"/>
          </a:xfrm>
        </p:spPr>
        <p:txBody>
          <a:bodyPr/>
          <a:lstStyle/>
          <a:p>
            <a:r>
              <a:rPr lang="en-US" sz="4200" b="1" dirty="0" smtClean="0">
                <a:solidFill>
                  <a:schemeClr val="accent1"/>
                </a:solidFill>
                <a:latin typeface="Arial Narrow"/>
                <a:cs typeface="Arial Narrow"/>
              </a:rPr>
              <a:t>Solution to these limitations</a:t>
            </a:r>
            <a:endParaRPr lang="en-US" sz="4200" b="1" dirty="0">
              <a:solidFill>
                <a:schemeClr val="accent1"/>
              </a:solidFill>
              <a:latin typeface="Arial Narrow"/>
              <a:cs typeface="Arial Narrow"/>
            </a:endParaRPr>
          </a:p>
        </p:txBody>
      </p:sp>
      <p:cxnSp>
        <p:nvCxnSpPr>
          <p:cNvPr id="21" name="Straight Connector 20"/>
          <p:cNvCxnSpPr/>
          <p:nvPr/>
        </p:nvCxnSpPr>
        <p:spPr>
          <a:xfrm flipH="1">
            <a:off x="685800" y="413144"/>
            <a:ext cx="7772400" cy="0"/>
          </a:xfrm>
          <a:prstGeom prst="line">
            <a:avLst/>
          </a:prstGeom>
          <a:ln w="9525" cmpd="sng">
            <a:solidFill>
              <a:schemeClr val="accent3"/>
            </a:solidFill>
          </a:ln>
          <a:effectLst/>
        </p:spPr>
        <p:style>
          <a:lnRef idx="2">
            <a:schemeClr val="accent1"/>
          </a:lnRef>
          <a:fillRef idx="0">
            <a:schemeClr val="accent1"/>
          </a:fillRef>
          <a:effectRef idx="1">
            <a:schemeClr val="accent1"/>
          </a:effectRef>
          <a:fontRef idx="minor">
            <a:schemeClr val="tx1"/>
          </a:fontRef>
        </p:style>
      </p:cxnSp>
      <p:sp>
        <p:nvSpPr>
          <p:cNvPr id="9" name="Content Placeholder 9"/>
          <p:cNvSpPr>
            <a:spLocks noGrp="1"/>
          </p:cNvSpPr>
          <p:nvPr>
            <p:ph sz="quarter" idx="15"/>
          </p:nvPr>
        </p:nvSpPr>
        <p:spPr>
          <a:xfrm>
            <a:off x="685800" y="1684703"/>
            <a:ext cx="7772400" cy="4474875"/>
          </a:xfrm>
        </p:spPr>
        <p:txBody>
          <a:bodyPr lIns="0" tIns="0" rIns="0" bIns="0">
            <a:normAutofit fontScale="92500" lnSpcReduction="20000"/>
          </a:bodyPr>
          <a:lstStyle/>
          <a:p>
            <a:pPr marL="0" indent="0">
              <a:buNone/>
            </a:pPr>
            <a:r>
              <a:rPr lang="en-US" sz="2400" b="1" dirty="0" smtClean="0"/>
              <a:t>Solution to Non-filers</a:t>
            </a:r>
          </a:p>
          <a:p>
            <a:pPr marL="342900" indent="-342900"/>
            <a:r>
              <a:rPr lang="en-US" sz="2400" dirty="0" smtClean="0"/>
              <a:t>Use information return incomes, consistent with </a:t>
            </a:r>
            <a:r>
              <a:rPr lang="en-US" sz="2400" dirty="0" err="1" smtClean="0"/>
              <a:t>Chetty</a:t>
            </a:r>
            <a:r>
              <a:rPr lang="en-US" sz="2400" dirty="0" smtClean="0"/>
              <a:t> and </a:t>
            </a:r>
            <a:r>
              <a:rPr lang="en-US" sz="2400" dirty="0" err="1" smtClean="0"/>
              <a:t>Hendren</a:t>
            </a:r>
            <a:r>
              <a:rPr lang="en-US" sz="2400" dirty="0" smtClean="0"/>
              <a:t> (2018)</a:t>
            </a:r>
            <a:r>
              <a:rPr lang="en-US" sz="2400" baseline="30000" dirty="0" smtClean="0"/>
              <a:t>1</a:t>
            </a:r>
            <a:endParaRPr lang="en-US" sz="1100" dirty="0" smtClean="0"/>
          </a:p>
          <a:p>
            <a:pPr marL="0" indent="0">
              <a:buNone/>
            </a:pPr>
            <a:endParaRPr lang="en-US" sz="1100" b="1" dirty="0" smtClean="0"/>
          </a:p>
          <a:p>
            <a:pPr marL="0" indent="0">
              <a:buNone/>
            </a:pPr>
            <a:r>
              <a:rPr lang="en-US" sz="2400" b="1" dirty="0" smtClean="0"/>
              <a:t>Solution to tax-unit sharing unit</a:t>
            </a:r>
          </a:p>
          <a:p>
            <a:pPr marL="342900" indent="-342900"/>
            <a:r>
              <a:rPr lang="en-US" sz="2400" dirty="0" smtClean="0"/>
              <a:t>The Tax Household Sample</a:t>
            </a:r>
          </a:p>
          <a:p>
            <a:pPr marL="685800" lvl="1" indent="-342900"/>
            <a:r>
              <a:rPr lang="en-US" sz="2400" dirty="0"/>
              <a:t>Previously completed for </a:t>
            </a:r>
            <a:r>
              <a:rPr lang="en-US" sz="2400" dirty="0" smtClean="0"/>
              <a:t>2010</a:t>
            </a:r>
            <a:r>
              <a:rPr lang="en-US" sz="2400" baseline="30000" dirty="0"/>
              <a:t>2</a:t>
            </a:r>
            <a:r>
              <a:rPr lang="en-US" sz="2400" dirty="0" smtClean="0"/>
              <a:t> </a:t>
            </a:r>
            <a:endParaRPr lang="en-US" sz="2400" dirty="0" smtClean="0"/>
          </a:p>
          <a:p>
            <a:pPr marL="685800" lvl="1" indent="-342900"/>
            <a:r>
              <a:rPr lang="en-US" sz="2400" dirty="0" smtClean="0"/>
              <a:t>Extended here to cover </a:t>
            </a:r>
            <a:r>
              <a:rPr lang="en-US" sz="2400" dirty="0" smtClean="0"/>
              <a:t>2007-2018</a:t>
            </a:r>
            <a:endParaRPr lang="en-US" sz="2400" dirty="0" smtClean="0"/>
          </a:p>
          <a:p>
            <a:pPr marL="342900" indent="-342900"/>
            <a:r>
              <a:rPr lang="en-US" sz="2400" dirty="0" smtClean="0"/>
              <a:t>Link </a:t>
            </a:r>
            <a:r>
              <a:rPr lang="en-US" sz="2400" dirty="0"/>
              <a:t>all individuals with the same physical address on tax forms into the same </a:t>
            </a:r>
            <a:r>
              <a:rPr lang="en-US" sz="2400" dirty="0" smtClean="0"/>
              <a:t>household</a:t>
            </a:r>
            <a:endParaRPr lang="en-US" sz="1100" dirty="0"/>
          </a:p>
          <a:p>
            <a:pPr marL="342900" lvl="1" indent="0">
              <a:buNone/>
            </a:pPr>
            <a:endParaRPr lang="en-US" sz="800" b="1" dirty="0"/>
          </a:p>
          <a:p>
            <a:pPr marL="0" indent="0">
              <a:buNone/>
            </a:pPr>
            <a:r>
              <a:rPr lang="en-US" sz="2400" b="1" dirty="0"/>
              <a:t>Solution to </a:t>
            </a:r>
            <a:r>
              <a:rPr lang="en-US" sz="2400" b="1" dirty="0" smtClean="0"/>
              <a:t>missing non-taxable income</a:t>
            </a:r>
            <a:endParaRPr lang="en-US" sz="2400" b="1" dirty="0"/>
          </a:p>
          <a:p>
            <a:pPr marL="342900" indent="-342900"/>
            <a:r>
              <a:rPr lang="en-US" sz="2400" dirty="0" smtClean="0"/>
              <a:t>Anchor 2007 poverty rates to preserve poverty level despite different income definition</a:t>
            </a:r>
          </a:p>
          <a:p>
            <a:pPr marL="342900" indent="-342900"/>
            <a:r>
              <a:rPr lang="en-US" sz="2400" dirty="0" smtClean="0"/>
              <a:t>Excluding taxes actually matters more for trends than excluding non-taxable cash income</a:t>
            </a:r>
          </a:p>
          <a:p>
            <a:pPr marL="685800" indent="-342900"/>
            <a:endParaRPr lang="en-US" sz="2400" dirty="0"/>
          </a:p>
          <a:p>
            <a:pPr marL="285750" indent="-285750">
              <a:buFont typeface="Wingdings" panose="05000000000000000000" pitchFamily="2" charset="2"/>
              <a:buChar char="ü"/>
            </a:pPr>
            <a:endParaRPr lang="en-US" dirty="0">
              <a:solidFill>
                <a:schemeClr val="tx2"/>
              </a:solidFill>
            </a:endParaRPr>
          </a:p>
          <a:p>
            <a:pPr>
              <a:buNone/>
            </a:pPr>
            <a:endParaRPr lang="en-US" dirty="0"/>
          </a:p>
          <a:p>
            <a:pPr>
              <a:buNone/>
            </a:pPr>
            <a:endParaRPr lang="en-US" dirty="0">
              <a:solidFill>
                <a:srgbClr val="004266"/>
              </a:solidFill>
            </a:endParaRPr>
          </a:p>
          <a:p>
            <a:endParaRPr lang="en-US" dirty="0"/>
          </a:p>
        </p:txBody>
      </p:sp>
      <p:sp>
        <p:nvSpPr>
          <p:cNvPr id="2" name="TextBox 1">
            <a:extLst>
              <a:ext uri="{FF2B5EF4-FFF2-40B4-BE49-F238E27FC236}">
                <a16:creationId xmlns:a16="http://schemas.microsoft.com/office/drawing/2014/main" id="{4CB6206D-7DCF-4E30-9F63-FDCA435C246F}"/>
              </a:ext>
            </a:extLst>
          </p:cNvPr>
          <p:cNvSpPr txBox="1"/>
          <p:nvPr/>
        </p:nvSpPr>
        <p:spPr>
          <a:xfrm>
            <a:off x="685799" y="6253532"/>
            <a:ext cx="8318241" cy="369332"/>
          </a:xfrm>
          <a:prstGeom prst="rect">
            <a:avLst/>
          </a:prstGeom>
        </p:spPr>
        <p:txBody>
          <a:bodyPr wrap="square" lIns="0" tIns="0" rIns="0" bIns="0" rtlCol="0">
            <a:spAutoFit/>
          </a:bodyPr>
          <a:lstStyle/>
          <a:p>
            <a:r>
              <a:rPr lang="en-US" sz="1200" baseline="30000" dirty="0">
                <a:cs typeface="Arial Narrow"/>
              </a:rPr>
              <a:t>1</a:t>
            </a:r>
            <a:r>
              <a:rPr lang="en-US" sz="1200" dirty="0">
                <a:cs typeface="Arial Narrow"/>
              </a:rPr>
              <a:t>Includes Forms W-2, SSA-1099, 1099-DIV/MISC/K/R, 5498 &amp; </a:t>
            </a:r>
            <a:r>
              <a:rPr lang="en-US" sz="1200" dirty="0" smtClean="0">
                <a:cs typeface="Arial Narrow"/>
              </a:rPr>
              <a:t>K-1 </a:t>
            </a:r>
            <a:r>
              <a:rPr lang="en-US" sz="1200" baseline="30000" dirty="0" smtClean="0">
                <a:cs typeface="Arial Narrow"/>
              </a:rPr>
              <a:t>2</a:t>
            </a:r>
            <a:r>
              <a:rPr lang="en-US" sz="1200" dirty="0" smtClean="0">
                <a:cs typeface="Arial Narrow"/>
              </a:rPr>
              <a:t>Larrimore, Mortenson, &amp; Splinter (Forthcoming)</a:t>
            </a:r>
            <a:endParaRPr lang="en-US" sz="1200" dirty="0">
              <a:cs typeface="Arial Narrow"/>
            </a:endParaRPr>
          </a:p>
          <a:p>
            <a:endParaRPr lang="en-US" sz="1200" dirty="0">
              <a:cs typeface="Arial Narrow"/>
            </a:endParaRPr>
          </a:p>
        </p:txBody>
      </p:sp>
    </p:spTree>
    <p:extLst>
      <p:ext uri="{BB962C8B-B14F-4D97-AF65-F5344CB8AC3E}">
        <p14:creationId xmlns:p14="http://schemas.microsoft.com/office/powerpoint/2010/main" val="23003093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1"/>
          <p:cNvSpPr>
            <a:spLocks noGrp="1"/>
          </p:cNvSpPr>
          <p:nvPr>
            <p:ph type="title"/>
          </p:nvPr>
        </p:nvSpPr>
        <p:spPr>
          <a:xfrm>
            <a:off x="685800" y="770301"/>
            <a:ext cx="7772400" cy="914402"/>
          </a:xfrm>
        </p:spPr>
        <p:txBody>
          <a:bodyPr/>
          <a:lstStyle/>
          <a:p>
            <a:r>
              <a:rPr lang="en-US" sz="4200" b="1" dirty="0" smtClean="0">
                <a:solidFill>
                  <a:schemeClr val="accent1"/>
                </a:solidFill>
                <a:latin typeface="Arial Narrow"/>
                <a:cs typeface="Arial Narrow"/>
              </a:rPr>
              <a:t>Zero-income households</a:t>
            </a:r>
            <a:endParaRPr lang="en-US" sz="4200" b="1" dirty="0">
              <a:solidFill>
                <a:schemeClr val="accent1"/>
              </a:solidFill>
              <a:latin typeface="Arial Narrow"/>
              <a:cs typeface="Arial Narrow"/>
            </a:endParaRPr>
          </a:p>
        </p:txBody>
      </p:sp>
      <p:cxnSp>
        <p:nvCxnSpPr>
          <p:cNvPr id="21" name="Straight Connector 20"/>
          <p:cNvCxnSpPr/>
          <p:nvPr/>
        </p:nvCxnSpPr>
        <p:spPr>
          <a:xfrm flipH="1">
            <a:off x="685800" y="413144"/>
            <a:ext cx="7772400" cy="0"/>
          </a:xfrm>
          <a:prstGeom prst="line">
            <a:avLst/>
          </a:prstGeom>
          <a:ln w="9525" cmpd="sng">
            <a:solidFill>
              <a:schemeClr val="accent3"/>
            </a:solidFill>
          </a:ln>
          <a:effectLst/>
        </p:spPr>
        <p:style>
          <a:lnRef idx="2">
            <a:schemeClr val="accent1"/>
          </a:lnRef>
          <a:fillRef idx="0">
            <a:schemeClr val="accent1"/>
          </a:fillRef>
          <a:effectRef idx="1">
            <a:schemeClr val="accent1"/>
          </a:effectRef>
          <a:fontRef idx="minor">
            <a:schemeClr val="tx1"/>
          </a:fontRef>
        </p:style>
      </p:cxnSp>
      <p:sp>
        <p:nvSpPr>
          <p:cNvPr id="5" name="Content Placeholder 9"/>
          <p:cNvSpPr>
            <a:spLocks noGrp="1"/>
          </p:cNvSpPr>
          <p:nvPr>
            <p:ph sz="quarter" idx="15"/>
          </p:nvPr>
        </p:nvSpPr>
        <p:spPr>
          <a:xfrm>
            <a:off x="685800" y="1684703"/>
            <a:ext cx="7973008" cy="4697435"/>
          </a:xfrm>
        </p:spPr>
        <p:txBody>
          <a:bodyPr lIns="0" tIns="0" rIns="0" bIns="0">
            <a:normAutofit fontScale="92500" lnSpcReduction="20000"/>
          </a:bodyPr>
          <a:lstStyle/>
          <a:p>
            <a:pPr marL="342900" indent="-342900">
              <a:spcAft>
                <a:spcPts val="0"/>
              </a:spcAft>
              <a:buFont typeface="Arial" panose="020B0604020202020204" pitchFamily="34" charset="0"/>
              <a:buChar char="•"/>
            </a:pPr>
            <a:r>
              <a:rPr lang="en-US" sz="2400" dirty="0" smtClean="0"/>
              <a:t>Most people appear in IRS data</a:t>
            </a:r>
          </a:p>
          <a:p>
            <a:pPr marL="685800" lvl="1" indent="-342900"/>
            <a:r>
              <a:rPr lang="en-US" sz="2200" dirty="0" smtClean="0"/>
              <a:t>Tax returns (Form 1040) or information returns (Form W-2)</a:t>
            </a:r>
          </a:p>
          <a:p>
            <a:pPr marL="685800" lvl="1" indent="-342900"/>
            <a:r>
              <a:rPr lang="en-US" sz="2200" dirty="0" smtClean="0"/>
              <a:t>IRS population is almost always within 2 percent of ACS</a:t>
            </a:r>
          </a:p>
          <a:p>
            <a:pPr marL="0" indent="0">
              <a:spcAft>
                <a:spcPts val="0"/>
              </a:spcAft>
              <a:buNone/>
            </a:pPr>
            <a:endParaRPr lang="en-US" sz="2400" dirty="0" smtClean="0"/>
          </a:p>
          <a:p>
            <a:r>
              <a:rPr lang="en-US" sz="2400" dirty="0" smtClean="0"/>
              <a:t>Reasons </a:t>
            </a:r>
            <a:r>
              <a:rPr lang="en-US" sz="2400" dirty="0"/>
              <a:t>individuals might not appear:</a:t>
            </a:r>
            <a:endParaRPr lang="en-US" sz="2200" dirty="0"/>
          </a:p>
          <a:p>
            <a:pPr marL="685800" lvl="1" indent="-342900"/>
            <a:r>
              <a:rPr lang="en-US" sz="2200" dirty="0" smtClean="0"/>
              <a:t>No income</a:t>
            </a:r>
            <a:endParaRPr lang="en-US" sz="2200" dirty="0"/>
          </a:p>
          <a:p>
            <a:pPr marL="685800" lvl="1" indent="-342900"/>
            <a:r>
              <a:rPr lang="en-US" sz="2200" dirty="0"/>
              <a:t>Only </a:t>
            </a:r>
            <a:r>
              <a:rPr lang="en-US" sz="2200" dirty="0" smtClean="0"/>
              <a:t>black-market income</a:t>
            </a:r>
            <a:endParaRPr lang="en-US" sz="2200" dirty="0"/>
          </a:p>
          <a:p>
            <a:pPr marL="685800" lvl="1" indent="-342900"/>
            <a:r>
              <a:rPr lang="en-US" sz="2200" dirty="0"/>
              <a:t>Invalid data: missing date of birth or </a:t>
            </a:r>
            <a:r>
              <a:rPr lang="en-US" sz="2200" dirty="0" smtClean="0"/>
              <a:t>addresses</a:t>
            </a:r>
            <a:endParaRPr lang="en-US" sz="2400" dirty="0" smtClean="0"/>
          </a:p>
          <a:p>
            <a:pPr marL="342900" lvl="1" indent="0">
              <a:buNone/>
            </a:pPr>
            <a:endParaRPr lang="en-US" sz="2400" dirty="0" smtClean="0"/>
          </a:p>
          <a:p>
            <a:pPr marL="342900" indent="-342900"/>
            <a:r>
              <a:rPr lang="en-US" sz="2400" dirty="0" smtClean="0"/>
              <a:t>How to account for them:</a:t>
            </a:r>
          </a:p>
          <a:p>
            <a:pPr marL="685800" lvl="1" indent="-342900"/>
            <a:r>
              <a:rPr lang="en-US" sz="2200" dirty="0" smtClean="0"/>
              <a:t>Our upper bound assumption: assume the CPS count of people in zero-income households is correct </a:t>
            </a:r>
          </a:p>
          <a:p>
            <a:pPr marL="685800" lvl="1" indent="-342900"/>
            <a:r>
              <a:rPr lang="en-US" sz="2200" dirty="0" smtClean="0"/>
              <a:t>Impute 4 to 5 million additional people in zero-income households each year to match CPS zero counts</a:t>
            </a:r>
          </a:p>
          <a:p>
            <a:pPr marL="685800" lvl="1" indent="-342900"/>
            <a:r>
              <a:rPr lang="en-US" sz="2200" dirty="0" smtClean="0"/>
              <a:t>Consistent with </a:t>
            </a:r>
            <a:r>
              <a:rPr lang="en-US" sz="2200" dirty="0" err="1" smtClean="0"/>
              <a:t>Chetty</a:t>
            </a:r>
            <a:r>
              <a:rPr lang="en-US" sz="2200" dirty="0" smtClean="0"/>
              <a:t> and </a:t>
            </a:r>
            <a:r>
              <a:rPr lang="en-US" sz="2200" dirty="0" err="1" smtClean="0"/>
              <a:t>Hendren</a:t>
            </a:r>
            <a:r>
              <a:rPr lang="en-US" sz="2200" dirty="0" smtClean="0"/>
              <a:t> (2018) who assume people not in tax data are true zeros</a:t>
            </a:r>
            <a:endParaRPr lang="en-US" dirty="0"/>
          </a:p>
          <a:p>
            <a:pPr>
              <a:buNone/>
            </a:pPr>
            <a:endParaRPr lang="en-US" dirty="0">
              <a:solidFill>
                <a:srgbClr val="004266"/>
              </a:solidFill>
            </a:endParaRPr>
          </a:p>
          <a:p>
            <a:endParaRPr lang="en-US" dirty="0"/>
          </a:p>
        </p:txBody>
      </p:sp>
    </p:spTree>
    <p:extLst>
      <p:ext uri="{BB962C8B-B14F-4D97-AF65-F5344CB8AC3E}">
        <p14:creationId xmlns:p14="http://schemas.microsoft.com/office/powerpoint/2010/main" val="29794375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1"/>
          <p:cNvSpPr>
            <a:spLocks noGrp="1"/>
          </p:cNvSpPr>
          <p:nvPr>
            <p:ph type="title"/>
          </p:nvPr>
        </p:nvSpPr>
        <p:spPr>
          <a:xfrm>
            <a:off x="685800" y="770301"/>
            <a:ext cx="7772400" cy="914402"/>
          </a:xfrm>
        </p:spPr>
        <p:txBody>
          <a:bodyPr/>
          <a:lstStyle/>
          <a:p>
            <a:r>
              <a:rPr lang="en-US" sz="4200" b="1" dirty="0" smtClean="0">
                <a:solidFill>
                  <a:schemeClr val="accent1"/>
                </a:solidFill>
                <a:latin typeface="Arial Narrow"/>
                <a:cs typeface="Arial Narrow"/>
              </a:rPr>
              <a:t>Household Creation</a:t>
            </a:r>
            <a:endParaRPr lang="en-US" sz="4200" b="1" dirty="0">
              <a:solidFill>
                <a:schemeClr val="accent1"/>
              </a:solidFill>
              <a:latin typeface="Arial Narrow"/>
              <a:cs typeface="Arial Narrow"/>
            </a:endParaRPr>
          </a:p>
        </p:txBody>
      </p:sp>
      <p:cxnSp>
        <p:nvCxnSpPr>
          <p:cNvPr id="21" name="Straight Connector 20"/>
          <p:cNvCxnSpPr/>
          <p:nvPr/>
        </p:nvCxnSpPr>
        <p:spPr>
          <a:xfrm flipH="1">
            <a:off x="685800" y="413144"/>
            <a:ext cx="7772400" cy="0"/>
          </a:xfrm>
          <a:prstGeom prst="line">
            <a:avLst/>
          </a:prstGeom>
          <a:ln w="9525" cmpd="sng">
            <a:solidFill>
              <a:schemeClr val="accent3"/>
            </a:solidFill>
          </a:ln>
          <a:effectLst/>
        </p:spPr>
        <p:style>
          <a:lnRef idx="2">
            <a:schemeClr val="accent1"/>
          </a:lnRef>
          <a:fillRef idx="0">
            <a:schemeClr val="accent1"/>
          </a:fillRef>
          <a:effectRef idx="1">
            <a:schemeClr val="accent1"/>
          </a:effectRef>
          <a:fontRef idx="minor">
            <a:schemeClr val="tx1"/>
          </a:fontRef>
        </p:style>
      </p:cxnSp>
      <p:pic>
        <p:nvPicPr>
          <p:cNvPr id="3" name="Picture 2"/>
          <p:cNvPicPr>
            <a:picLocks noChangeAspect="1"/>
          </p:cNvPicPr>
          <p:nvPr/>
        </p:nvPicPr>
        <p:blipFill>
          <a:blip r:embed="rId3"/>
          <a:stretch>
            <a:fillRect/>
          </a:stretch>
        </p:blipFill>
        <p:spPr>
          <a:xfrm>
            <a:off x="685126" y="1684703"/>
            <a:ext cx="7773074" cy="4572396"/>
          </a:xfrm>
          <a:prstGeom prst="rect">
            <a:avLst/>
          </a:prstGeom>
        </p:spPr>
      </p:pic>
    </p:spTree>
    <p:extLst>
      <p:ext uri="{BB962C8B-B14F-4D97-AF65-F5344CB8AC3E}">
        <p14:creationId xmlns:p14="http://schemas.microsoft.com/office/powerpoint/2010/main" val="11654311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1"/>
          <p:cNvSpPr>
            <a:spLocks noGrp="1"/>
          </p:cNvSpPr>
          <p:nvPr>
            <p:ph type="title"/>
          </p:nvPr>
        </p:nvSpPr>
        <p:spPr>
          <a:xfrm>
            <a:off x="685800" y="770301"/>
            <a:ext cx="7772400" cy="914402"/>
          </a:xfrm>
        </p:spPr>
        <p:txBody>
          <a:bodyPr/>
          <a:lstStyle/>
          <a:p>
            <a:r>
              <a:rPr lang="en-US" sz="4200" b="1" dirty="0">
                <a:solidFill>
                  <a:schemeClr val="accent1"/>
                </a:solidFill>
                <a:latin typeface="Arial Narrow"/>
                <a:cs typeface="Arial Narrow"/>
              </a:rPr>
              <a:t>Poverty Measurement: Resources</a:t>
            </a:r>
          </a:p>
        </p:txBody>
      </p:sp>
      <p:cxnSp>
        <p:nvCxnSpPr>
          <p:cNvPr id="21" name="Straight Connector 20"/>
          <p:cNvCxnSpPr/>
          <p:nvPr/>
        </p:nvCxnSpPr>
        <p:spPr>
          <a:xfrm flipH="1">
            <a:off x="685800" y="413144"/>
            <a:ext cx="7772400" cy="0"/>
          </a:xfrm>
          <a:prstGeom prst="line">
            <a:avLst/>
          </a:prstGeom>
          <a:ln w="9525" cmpd="sng">
            <a:solidFill>
              <a:schemeClr val="accent3"/>
            </a:solidFill>
          </a:ln>
          <a:effectLst/>
        </p:spPr>
        <p:style>
          <a:lnRef idx="2">
            <a:schemeClr val="accent1"/>
          </a:lnRef>
          <a:fillRef idx="0">
            <a:schemeClr val="accent1"/>
          </a:fillRef>
          <a:effectRef idx="1">
            <a:schemeClr val="accent1"/>
          </a:effectRef>
          <a:fontRef idx="minor">
            <a:schemeClr val="tx1"/>
          </a:fontRef>
        </p:style>
      </p:cxnSp>
      <p:sp>
        <p:nvSpPr>
          <p:cNvPr id="11" name="Content Placeholder 9">
            <a:extLst>
              <a:ext uri="{FF2B5EF4-FFF2-40B4-BE49-F238E27FC236}">
                <a16:creationId xmlns:a16="http://schemas.microsoft.com/office/drawing/2014/main" id="{BFAF4487-4AFF-489F-B6BB-4C9319E94274}"/>
              </a:ext>
            </a:extLst>
          </p:cNvPr>
          <p:cNvSpPr>
            <a:spLocks noGrp="1"/>
          </p:cNvSpPr>
          <p:nvPr>
            <p:ph sz="quarter" idx="15"/>
          </p:nvPr>
        </p:nvSpPr>
        <p:spPr>
          <a:xfrm>
            <a:off x="685800" y="1673352"/>
            <a:ext cx="7772400" cy="4407913"/>
          </a:xfrm>
        </p:spPr>
        <p:txBody>
          <a:bodyPr lIns="0" tIns="0" rIns="0" bIns="0">
            <a:normAutofit/>
          </a:bodyPr>
          <a:lstStyle/>
          <a:p>
            <a:pPr marL="0" indent="0">
              <a:spcAft>
                <a:spcPts val="0"/>
              </a:spcAft>
              <a:buNone/>
            </a:pPr>
            <a:r>
              <a:rPr lang="en-US" sz="2400" dirty="0"/>
              <a:t>Tax return income: both pre-tax and after-tax income</a:t>
            </a:r>
          </a:p>
          <a:p>
            <a:pPr marL="685800" lvl="1" indent="-342900"/>
            <a:r>
              <a:rPr lang="en-US" sz="2400" dirty="0"/>
              <a:t>Note: misses non-taxable cash transfers </a:t>
            </a:r>
          </a:p>
          <a:p>
            <a:pPr marL="342900" lvl="1" indent="0">
              <a:buNone/>
            </a:pPr>
            <a:r>
              <a:rPr lang="en-US" sz="2400" dirty="0"/>
              <a:t>	(matters for levels, not trends)</a:t>
            </a:r>
          </a:p>
          <a:p>
            <a:pPr marL="342900" indent="-342900">
              <a:spcAft>
                <a:spcPts val="0"/>
              </a:spcAft>
              <a:buFont typeface="Arial" panose="020B0604020202020204" pitchFamily="34" charset="0"/>
              <a:buChar char="•"/>
            </a:pPr>
            <a:endParaRPr lang="en-US" sz="2400" dirty="0"/>
          </a:p>
          <a:p>
            <a:pPr marL="0" indent="0">
              <a:spcAft>
                <a:spcPts val="0"/>
              </a:spcAft>
              <a:buNone/>
            </a:pPr>
            <a:r>
              <a:rPr lang="en-US" sz="2400" dirty="0"/>
              <a:t>Measure at the household level</a:t>
            </a:r>
          </a:p>
          <a:p>
            <a:pPr marL="685800" lvl="1" indent="-342900"/>
            <a:r>
              <a:rPr lang="en-US" sz="2400" dirty="0"/>
              <a:t>Consistent with approach of PSID researchers</a:t>
            </a:r>
          </a:p>
          <a:p>
            <a:pPr marL="0" indent="0">
              <a:buNone/>
            </a:pPr>
            <a:endParaRPr lang="en-US" sz="2400" dirty="0"/>
          </a:p>
          <a:p>
            <a:pPr marL="0" indent="0">
              <a:buNone/>
            </a:pPr>
            <a:r>
              <a:rPr lang="en-US" sz="2400" dirty="0"/>
              <a:t>Adjust for household size using square-root of size equivalence scale</a:t>
            </a:r>
          </a:p>
          <a:p>
            <a:pPr marL="342900" indent="-342900"/>
            <a:endParaRPr lang="en-US" sz="2400" dirty="0"/>
          </a:p>
          <a:p>
            <a:pPr>
              <a:buNone/>
            </a:pPr>
            <a:endParaRPr lang="en-US" dirty="0">
              <a:solidFill>
                <a:srgbClr val="004266"/>
              </a:solidFill>
            </a:endParaRPr>
          </a:p>
          <a:p>
            <a:endParaRPr lang="en-US" dirty="0"/>
          </a:p>
        </p:txBody>
      </p:sp>
    </p:spTree>
    <p:extLst>
      <p:ext uri="{BB962C8B-B14F-4D97-AF65-F5344CB8AC3E}">
        <p14:creationId xmlns:p14="http://schemas.microsoft.com/office/powerpoint/2010/main" val="34699285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1"/>
          <p:cNvSpPr>
            <a:spLocks noGrp="1"/>
          </p:cNvSpPr>
          <p:nvPr>
            <p:ph type="title"/>
          </p:nvPr>
        </p:nvSpPr>
        <p:spPr>
          <a:xfrm>
            <a:off x="685800" y="770301"/>
            <a:ext cx="7772400" cy="914402"/>
          </a:xfrm>
        </p:spPr>
        <p:txBody>
          <a:bodyPr/>
          <a:lstStyle/>
          <a:p>
            <a:r>
              <a:rPr lang="en-US" sz="4200" b="1" dirty="0">
                <a:solidFill>
                  <a:schemeClr val="accent1"/>
                </a:solidFill>
                <a:latin typeface="Arial Narrow"/>
                <a:cs typeface="Arial Narrow"/>
              </a:rPr>
              <a:t>Poverty Measurement: Needs</a:t>
            </a:r>
          </a:p>
        </p:txBody>
      </p:sp>
      <p:cxnSp>
        <p:nvCxnSpPr>
          <p:cNvPr id="21" name="Straight Connector 20"/>
          <p:cNvCxnSpPr/>
          <p:nvPr/>
        </p:nvCxnSpPr>
        <p:spPr>
          <a:xfrm flipH="1">
            <a:off x="685800" y="413144"/>
            <a:ext cx="7772400" cy="0"/>
          </a:xfrm>
          <a:prstGeom prst="line">
            <a:avLst/>
          </a:prstGeom>
          <a:ln w="9525" cmpd="sng">
            <a:solidFill>
              <a:schemeClr val="accent3"/>
            </a:solidFill>
          </a:ln>
          <a:effectLst/>
        </p:spPr>
        <p:style>
          <a:lnRef idx="2">
            <a:schemeClr val="accent1"/>
          </a:lnRef>
          <a:fillRef idx="0">
            <a:schemeClr val="accent1"/>
          </a:fillRef>
          <a:effectRef idx="1">
            <a:schemeClr val="accent1"/>
          </a:effectRef>
          <a:fontRef idx="minor">
            <a:schemeClr val="tx1"/>
          </a:fontRef>
        </p:style>
      </p:cxnSp>
      <p:sp>
        <p:nvSpPr>
          <p:cNvPr id="11" name="Content Placeholder 9">
            <a:extLst>
              <a:ext uri="{FF2B5EF4-FFF2-40B4-BE49-F238E27FC236}">
                <a16:creationId xmlns:a16="http://schemas.microsoft.com/office/drawing/2014/main" id="{BFAF4487-4AFF-489F-B6BB-4C9319E94274}"/>
              </a:ext>
            </a:extLst>
          </p:cNvPr>
          <p:cNvSpPr>
            <a:spLocks noGrp="1"/>
          </p:cNvSpPr>
          <p:nvPr>
            <p:ph sz="quarter" idx="15"/>
          </p:nvPr>
        </p:nvSpPr>
        <p:spPr>
          <a:xfrm>
            <a:off x="685800" y="1673352"/>
            <a:ext cx="7772400" cy="4407913"/>
          </a:xfrm>
        </p:spPr>
        <p:txBody>
          <a:bodyPr lIns="0" tIns="0" rIns="0" bIns="0">
            <a:normAutofit lnSpcReduction="10000"/>
          </a:bodyPr>
          <a:lstStyle/>
          <a:p>
            <a:pPr marL="342900" indent="-342900">
              <a:spcAft>
                <a:spcPts val="0"/>
              </a:spcAft>
              <a:buFont typeface="Arial" panose="020B0604020202020204" pitchFamily="34" charset="0"/>
              <a:buChar char="•"/>
            </a:pPr>
            <a:r>
              <a:rPr lang="en-US" sz="2400" dirty="0"/>
              <a:t>IRS captures more income at the bottom of the distribution than the CPS</a:t>
            </a:r>
            <a:endParaRPr lang="en-US" sz="1000" dirty="0"/>
          </a:p>
          <a:p>
            <a:pPr marL="342900" indent="-342900">
              <a:spcAft>
                <a:spcPts val="0"/>
              </a:spcAft>
              <a:buFont typeface="Arial" panose="020B0604020202020204" pitchFamily="34" charset="0"/>
              <a:buChar char="•"/>
            </a:pPr>
            <a:endParaRPr lang="en-US" sz="1000" dirty="0"/>
          </a:p>
          <a:p>
            <a:pPr marL="342900" indent="-342900">
              <a:spcAft>
                <a:spcPts val="0"/>
              </a:spcAft>
              <a:buFont typeface="Arial" panose="020B0604020202020204" pitchFamily="34" charset="0"/>
              <a:buChar char="•"/>
            </a:pPr>
            <a:r>
              <a:rPr lang="en-US" sz="2400" dirty="0"/>
              <a:t>Policy question whether this should change rate of poverty</a:t>
            </a:r>
            <a:endParaRPr lang="en-US" sz="1000" dirty="0"/>
          </a:p>
          <a:p>
            <a:pPr marL="342900" indent="-342900">
              <a:spcAft>
                <a:spcPts val="0"/>
              </a:spcAft>
              <a:buFont typeface="Arial" panose="020B0604020202020204" pitchFamily="34" charset="0"/>
              <a:buChar char="•"/>
            </a:pPr>
            <a:endParaRPr lang="en-US" sz="1000" dirty="0"/>
          </a:p>
          <a:p>
            <a:pPr marL="342900" indent="-342900">
              <a:spcAft>
                <a:spcPts val="0"/>
              </a:spcAft>
              <a:buFont typeface="Arial" panose="020B0604020202020204" pitchFamily="34" charset="0"/>
              <a:buChar char="•"/>
            </a:pPr>
            <a:r>
              <a:rPr lang="en-US" sz="2400" dirty="0"/>
              <a:t>Anchor thresholds such that our poverty rate matches the official rate in </a:t>
            </a:r>
            <a:r>
              <a:rPr lang="en-US" sz="2400" dirty="0" smtClean="0"/>
              <a:t>2007</a:t>
            </a:r>
          </a:p>
          <a:p>
            <a:pPr marL="685800" lvl="1" indent="-342900"/>
            <a:r>
              <a:rPr lang="en-US" sz="2400" dirty="0" smtClean="0"/>
              <a:t>Similar approach to Burkhauser et al. (2019)</a:t>
            </a:r>
          </a:p>
          <a:p>
            <a:pPr marL="685800" lvl="1" indent="-342900"/>
            <a:r>
              <a:rPr lang="en-US" sz="2400" dirty="0" smtClean="0"/>
              <a:t>Consistent with </a:t>
            </a:r>
            <a:r>
              <a:rPr lang="en-US" sz="2400" dirty="0" err="1" smtClean="0"/>
              <a:t>Citro</a:t>
            </a:r>
            <a:r>
              <a:rPr lang="en-US" sz="2400" dirty="0" smtClean="0"/>
              <a:t> and Michael (1995) suggestion to change resources and needs together</a:t>
            </a:r>
          </a:p>
          <a:p>
            <a:pPr marL="685800" lvl="1" indent="-342900"/>
            <a:endParaRPr lang="en-US" sz="1000" dirty="0"/>
          </a:p>
          <a:p>
            <a:pPr marL="342900" indent="-342900"/>
            <a:r>
              <a:rPr lang="en-US" sz="2400" dirty="0"/>
              <a:t>Adjust threshold in subsequent years using CPI-U (consistent with the Official Poverty Measure)</a:t>
            </a:r>
          </a:p>
          <a:p>
            <a:pPr marL="342900" indent="-342900"/>
            <a:endParaRPr lang="en-US" sz="2400" dirty="0"/>
          </a:p>
          <a:p>
            <a:pPr>
              <a:buNone/>
            </a:pPr>
            <a:endParaRPr lang="en-US" dirty="0">
              <a:solidFill>
                <a:srgbClr val="004266"/>
              </a:solidFill>
            </a:endParaRPr>
          </a:p>
          <a:p>
            <a:endParaRPr lang="en-US" dirty="0"/>
          </a:p>
        </p:txBody>
      </p:sp>
    </p:spTree>
    <p:extLst>
      <p:ext uri="{BB962C8B-B14F-4D97-AF65-F5344CB8AC3E}">
        <p14:creationId xmlns:p14="http://schemas.microsoft.com/office/powerpoint/2010/main" val="228992405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_AMO_UNIQUEIDENTIFIER" val="Empty"/>
  <p:tag name="_AMO_REPORTCONTROLSVISIBLE" val="Empty"/>
</p:tagLst>
</file>

<file path=ppt/theme/theme1.xml><?xml version="1.0" encoding="utf-8"?>
<a:theme xmlns:a="http://schemas.openxmlformats.org/drawingml/2006/main" name="Schwabish">
  <a:themeElements>
    <a:clrScheme name="Schwabish">
      <a:dk1>
        <a:sysClr val="windowText" lastClr="000000"/>
      </a:dk1>
      <a:lt1>
        <a:srgbClr val="F8F7F6"/>
      </a:lt1>
      <a:dk2>
        <a:srgbClr val="44546A"/>
      </a:dk2>
      <a:lt2>
        <a:srgbClr val="EBE8E5"/>
      </a:lt2>
      <a:accent1>
        <a:srgbClr val="18696D"/>
      </a:accent1>
      <a:accent2>
        <a:srgbClr val="EBE8E5"/>
      </a:accent2>
      <a:accent3>
        <a:srgbClr val="494644"/>
      </a:accent3>
      <a:accent4>
        <a:srgbClr val="DB7029"/>
      </a:accent4>
      <a:accent5>
        <a:srgbClr val="4472C4"/>
      </a:accent5>
      <a:accent6>
        <a:srgbClr val="F8F7F6"/>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chwabish" id="{04E7EBE3-4333-4F03-8C58-300B2C30D03D}" vid="{3F3E2F01-45E6-4AA7-B1E4-AC343324AD00}"/>
    </a:ext>
  </a:extLst>
</a:theme>
</file>

<file path=ppt/theme/theme2.xml><?xml version="1.0" encoding="utf-8"?>
<a:theme xmlns:a="http://schemas.openxmlformats.org/drawingml/2006/main" name="Office Theme">
  <a:themeElements>
    <a:clrScheme name="Sophisticated Business">
      <a:dk1>
        <a:sysClr val="windowText" lastClr="000000"/>
      </a:dk1>
      <a:lt1>
        <a:sysClr val="window" lastClr="FFFFFF"/>
      </a:lt1>
      <a:dk2>
        <a:srgbClr val="897C57"/>
      </a:dk2>
      <a:lt2>
        <a:srgbClr val="FFFFFF"/>
      </a:lt2>
      <a:accent1>
        <a:srgbClr val="3C8689"/>
      </a:accent1>
      <a:accent2>
        <a:srgbClr val="E2BA41"/>
      </a:accent2>
      <a:accent3>
        <a:srgbClr val="C8904D"/>
      </a:accent3>
      <a:accent4>
        <a:srgbClr val="66AF9E"/>
      </a:accent4>
      <a:accent5>
        <a:srgbClr val="897C57"/>
      </a:accent5>
      <a:accent6>
        <a:srgbClr val="AF9D66"/>
      </a:accent6>
      <a:hlink>
        <a:srgbClr val="3C8689"/>
      </a:hlink>
      <a:folHlink>
        <a:srgbClr val="897C57"/>
      </a:folHlink>
    </a:clrScheme>
    <a:fontScheme name="Sophisticated Business">
      <a:majorFont>
        <a:latin typeface="Franklin Gothic Book"/>
        <a:ea typeface=""/>
        <a:cs typeface=""/>
      </a:majorFont>
      <a:minorFont>
        <a:latin typeface="Franklin Gothic Boo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Sophisticated Business">
      <a:dk1>
        <a:sysClr val="windowText" lastClr="000000"/>
      </a:dk1>
      <a:lt1>
        <a:sysClr val="window" lastClr="FFFFFF"/>
      </a:lt1>
      <a:dk2>
        <a:srgbClr val="897C57"/>
      </a:dk2>
      <a:lt2>
        <a:srgbClr val="FFFFFF"/>
      </a:lt2>
      <a:accent1>
        <a:srgbClr val="3C8689"/>
      </a:accent1>
      <a:accent2>
        <a:srgbClr val="E2BA41"/>
      </a:accent2>
      <a:accent3>
        <a:srgbClr val="C8904D"/>
      </a:accent3>
      <a:accent4>
        <a:srgbClr val="66AF9E"/>
      </a:accent4>
      <a:accent5>
        <a:srgbClr val="897C57"/>
      </a:accent5>
      <a:accent6>
        <a:srgbClr val="AF9D66"/>
      </a:accent6>
      <a:hlink>
        <a:srgbClr val="3C8689"/>
      </a:hlink>
      <a:folHlink>
        <a:srgbClr val="897C57"/>
      </a:folHlink>
    </a:clrScheme>
    <a:fontScheme name="Sophisticated Business">
      <a:majorFont>
        <a:latin typeface="Franklin Gothic Book"/>
        <a:ea typeface=""/>
        <a:cs typeface=""/>
      </a:majorFont>
      <a:minorFont>
        <a:latin typeface="Franklin Gothic Boo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Schwabish</Template>
  <TotalTime>50845</TotalTime>
  <Words>1185</Words>
  <Application>Microsoft Office PowerPoint</Application>
  <PresentationFormat>On-screen Show (4:3)</PresentationFormat>
  <Paragraphs>339</Paragraphs>
  <Slides>22</Slides>
  <Notes>20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Arial</vt:lpstr>
      <vt:lpstr>Arial Narrow</vt:lpstr>
      <vt:lpstr>Franklin Gothic Book</vt:lpstr>
      <vt:lpstr>Franklin Gothic Demi Cond</vt:lpstr>
      <vt:lpstr>Georgia</vt:lpstr>
      <vt:lpstr>Times New Roman</vt:lpstr>
      <vt:lpstr>Wingdings</vt:lpstr>
      <vt:lpstr>Schwabish</vt:lpstr>
      <vt:lpstr>PowerPoint Presentation</vt:lpstr>
      <vt:lpstr>Background</vt:lpstr>
      <vt:lpstr>Preview of results</vt:lpstr>
      <vt:lpstr>Potential limitations of using tax data</vt:lpstr>
      <vt:lpstr>Solution to these limitations</vt:lpstr>
      <vt:lpstr>Zero-income households</vt:lpstr>
      <vt:lpstr>Household Creation</vt:lpstr>
      <vt:lpstr>Poverty Measurement: Resources</vt:lpstr>
      <vt:lpstr>Poverty Measurement: Needs</vt:lpstr>
      <vt:lpstr>Poverty Thresholds (pre-tax taxable income)</vt:lpstr>
      <vt:lpstr>Poverty Thresholds (pre-tax taxable income)</vt:lpstr>
      <vt:lpstr>One-Year Poverty Rates (pre-tax income)</vt:lpstr>
      <vt:lpstr>One-Year Poverty Rates</vt:lpstr>
      <vt:lpstr>Pre-tax and After-tax Poverty Rates by Age</vt:lpstr>
      <vt:lpstr>Frequency of ever experiencing poverty by age and marital status (2007-2018)</vt:lpstr>
      <vt:lpstr>Poverty Persistence: Share of those in poverty in 2007 who are poor in later years</vt:lpstr>
      <vt:lpstr>Poverty Persistence</vt:lpstr>
      <vt:lpstr>Poverty Persistence: Years in poverty through 2018 if poor in 2007</vt:lpstr>
      <vt:lpstr>Conclusions</vt:lpstr>
      <vt:lpstr>Appendix Slides</vt:lpstr>
      <vt:lpstr>Zero-income households</vt:lpstr>
      <vt:lpstr>Unanchored poverty rates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Duarte;Inc. 2014</dc:creator>
  <cp:lastModifiedBy>Jeff Larrimore</cp:lastModifiedBy>
  <cp:revision>736</cp:revision>
  <cp:lastPrinted>2017-11-08T21:18:02Z</cp:lastPrinted>
  <dcterms:created xsi:type="dcterms:W3CDTF">2014-12-23T19:16:24Z</dcterms:created>
  <dcterms:modified xsi:type="dcterms:W3CDTF">2020-03-04T18:28:18Z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ba437393-3560-444f-ad24-0289990a33dc</vt:lpwstr>
  </property>
</Properties>
</file>