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670" r:id="rId2"/>
    <p:sldMasterId id="2147483672" r:id="rId3"/>
  </p:sldMasterIdLst>
  <p:handoutMasterIdLst>
    <p:handoutMasterId r:id="rId32"/>
  </p:handoutMasterIdLst>
  <p:sldIdLst>
    <p:sldId id="260" r:id="rId4"/>
    <p:sldId id="257" r:id="rId5"/>
    <p:sldId id="261" r:id="rId6"/>
    <p:sldId id="263" r:id="rId7"/>
    <p:sldId id="289" r:id="rId8"/>
    <p:sldId id="264" r:id="rId9"/>
    <p:sldId id="282" r:id="rId10"/>
    <p:sldId id="284" r:id="rId11"/>
    <p:sldId id="265" r:id="rId12"/>
    <p:sldId id="266" r:id="rId13"/>
    <p:sldId id="269" r:id="rId14"/>
    <p:sldId id="296" r:id="rId15"/>
    <p:sldId id="286" r:id="rId16"/>
    <p:sldId id="287" r:id="rId17"/>
    <p:sldId id="276" r:id="rId18"/>
    <p:sldId id="293" r:id="rId19"/>
    <p:sldId id="292" r:id="rId20"/>
    <p:sldId id="280" r:id="rId21"/>
    <p:sldId id="283" r:id="rId22"/>
    <p:sldId id="285" r:id="rId23"/>
    <p:sldId id="281" r:id="rId24"/>
    <p:sldId id="299" r:id="rId25"/>
    <p:sldId id="291" r:id="rId26"/>
    <p:sldId id="300" r:id="rId27"/>
    <p:sldId id="297" r:id="rId28"/>
    <p:sldId id="298" r:id="rId29"/>
    <p:sldId id="288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dwerker, Elizabeth Weber - BLS" initials="HEW-B" lastIdx="1" clrIdx="0">
    <p:extLst>
      <p:ext uri="{19B8F6BF-5375-455C-9EA6-DF929625EA0E}">
        <p15:presenceInfo xmlns:p15="http://schemas.microsoft.com/office/powerpoint/2012/main" userId="S-1-5-21-18574106-98394105-1388058041-27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254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61EE8-4FC7-4FDA-AB48-8607C139C1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F52419-3CCE-447F-B117-2A3D5C4E11DB}">
      <dgm:prSet phldrT="[Text]" custT="1"/>
      <dgm:spPr/>
      <dgm:t>
        <a:bodyPr/>
        <a:lstStyle/>
        <a:p>
          <a:endParaRPr lang="en-US" sz="2000" dirty="0" smtClean="0"/>
        </a:p>
      </dgm:t>
    </dgm:pt>
    <dgm:pt modelId="{4A325976-FB30-44CD-A064-890B631C9B6D}" type="parTrans" cxnId="{9D44CAFA-D6FD-4943-9A60-C1C66D702F61}">
      <dgm:prSet/>
      <dgm:spPr/>
      <dgm:t>
        <a:bodyPr/>
        <a:lstStyle/>
        <a:p>
          <a:endParaRPr lang="en-US"/>
        </a:p>
      </dgm:t>
    </dgm:pt>
    <dgm:pt modelId="{21366F94-42A7-4F37-B5CE-C6DD0798E70C}" type="sibTrans" cxnId="{9D44CAFA-D6FD-4943-9A60-C1C66D702F61}">
      <dgm:prSet/>
      <dgm:spPr/>
      <dgm:t>
        <a:bodyPr/>
        <a:lstStyle/>
        <a:p>
          <a:endParaRPr lang="en-US"/>
        </a:p>
      </dgm:t>
    </dgm:pt>
    <dgm:pt modelId="{B2A34DB0-E824-4BD9-8C17-BE6BF3C8C43E}">
      <dgm:prSet phldrT="[Text]"/>
      <dgm:spPr/>
      <dgm:t>
        <a:bodyPr/>
        <a:lstStyle/>
        <a:p>
          <a:pPr rtl="0"/>
          <a:r>
            <a:rPr kumimoji="0" lang="en-US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“</a:t>
          </a:r>
          <a:r>
            <a:rPr kumimoji="0" lang="en-US" b="0" i="0" u="none" strike="noStrike" cap="none" spc="0" normalizeH="0" baseline="0" noProof="0" dirty="0" err="1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Oligopsonist</a:t>
          </a:r>
          <a:r>
            <a:rPr kumimoji="0" lang="en-US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”                                       </a:t>
          </a:r>
          <a:r>
            <a:rPr lang="en-US" dirty="0" smtClean="0">
              <a:latin typeface="Tahoma" pitchFamily="34" charset="0"/>
              <a:ea typeface="+mj-ea"/>
              <a:cs typeface="Tahoma" pitchFamily="34" charset="0"/>
            </a:rPr>
            <a:t>EINs           (in any market)            12,663</a:t>
          </a:r>
          <a:endParaRPr lang="en-US" dirty="0"/>
        </a:p>
      </dgm:t>
    </dgm:pt>
    <dgm:pt modelId="{B71360DC-0A28-43EB-B2D3-EF85F1B71127}" type="parTrans" cxnId="{1F0ABB5F-D7B7-4D68-AA40-70E89AE7C1BC}">
      <dgm:prSet/>
      <dgm:spPr/>
      <dgm:t>
        <a:bodyPr/>
        <a:lstStyle/>
        <a:p>
          <a:endParaRPr lang="en-US"/>
        </a:p>
      </dgm:t>
    </dgm:pt>
    <dgm:pt modelId="{4177C08C-23ED-45C9-B88B-98A08F9BD59A}" type="sibTrans" cxnId="{1F0ABB5F-D7B7-4D68-AA40-70E89AE7C1BC}">
      <dgm:prSet/>
      <dgm:spPr/>
      <dgm:t>
        <a:bodyPr/>
        <a:lstStyle/>
        <a:p>
          <a:endParaRPr lang="en-US"/>
        </a:p>
      </dgm:t>
    </dgm:pt>
    <dgm:pt modelId="{1154DC72-905A-4279-A3D2-1FFBA1FAC88B}" type="pres">
      <dgm:prSet presAssocID="{15561EE8-4FC7-4FDA-AB48-8607C139C1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173D8-A0D8-415A-9C84-FBF21C2B924A}" type="pres">
      <dgm:prSet presAssocID="{43F52419-3CCE-447F-B117-2A3D5C4E11DB}" presName="circ1" presStyleLbl="vennNode1" presStyleIdx="0" presStyleCnt="2" custScaleX="54478" custScaleY="54278" custLinFactNeighborX="37686" custLinFactNeighborY="-2643"/>
      <dgm:spPr/>
      <dgm:t>
        <a:bodyPr/>
        <a:lstStyle/>
        <a:p>
          <a:endParaRPr lang="en-US"/>
        </a:p>
      </dgm:t>
    </dgm:pt>
    <dgm:pt modelId="{1BA0A106-B03A-420D-B4DA-69EFD54490A7}" type="pres">
      <dgm:prSet presAssocID="{43F52419-3CCE-447F-B117-2A3D5C4E11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6F9CD-EC6B-4973-8F99-C3E2999C07CE}" type="pres">
      <dgm:prSet presAssocID="{B2A34DB0-E824-4BD9-8C17-BE6BF3C8C43E}" presName="circ2" presStyleLbl="vennNode1" presStyleIdx="1" presStyleCnt="2" custScaleX="82104" custScaleY="83432" custLinFactNeighborX="142" custLinFactNeighborY="482"/>
      <dgm:spPr/>
      <dgm:t>
        <a:bodyPr/>
        <a:lstStyle/>
        <a:p>
          <a:endParaRPr lang="en-US"/>
        </a:p>
      </dgm:t>
    </dgm:pt>
    <dgm:pt modelId="{06EBD4E5-A9E0-4768-91F5-78DFFE430D47}" type="pres">
      <dgm:prSet presAssocID="{B2A34DB0-E824-4BD9-8C17-BE6BF3C8C4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4CAFA-D6FD-4943-9A60-C1C66D702F61}" srcId="{15561EE8-4FC7-4FDA-AB48-8607C139C140}" destId="{43F52419-3CCE-447F-B117-2A3D5C4E11DB}" srcOrd="0" destOrd="0" parTransId="{4A325976-FB30-44CD-A064-890B631C9B6D}" sibTransId="{21366F94-42A7-4F37-B5CE-C6DD0798E70C}"/>
    <dgm:cxn modelId="{B77B8728-419F-4996-AF5D-1AF833FEFFA5}" type="presOf" srcId="{B2A34DB0-E824-4BD9-8C17-BE6BF3C8C43E}" destId="{06EBD4E5-A9E0-4768-91F5-78DFFE430D47}" srcOrd="1" destOrd="0" presId="urn:microsoft.com/office/officeart/2005/8/layout/venn1"/>
    <dgm:cxn modelId="{1241AE61-ADD5-49BB-9C92-CC68D1A239C6}" type="presOf" srcId="{15561EE8-4FC7-4FDA-AB48-8607C139C140}" destId="{1154DC72-905A-4279-A3D2-1FFBA1FAC88B}" srcOrd="0" destOrd="0" presId="urn:microsoft.com/office/officeart/2005/8/layout/venn1"/>
    <dgm:cxn modelId="{72DAFF09-E9FB-4481-9BE5-30041A96934E}" type="presOf" srcId="{B2A34DB0-E824-4BD9-8C17-BE6BF3C8C43E}" destId="{5926F9CD-EC6B-4973-8F99-C3E2999C07CE}" srcOrd="0" destOrd="0" presId="urn:microsoft.com/office/officeart/2005/8/layout/venn1"/>
    <dgm:cxn modelId="{729F8EE6-4A53-4F78-9799-CA0E1143E68E}" type="presOf" srcId="{43F52419-3CCE-447F-B117-2A3D5C4E11DB}" destId="{1BA0A106-B03A-420D-B4DA-69EFD54490A7}" srcOrd="1" destOrd="0" presId="urn:microsoft.com/office/officeart/2005/8/layout/venn1"/>
    <dgm:cxn modelId="{1F0ABB5F-D7B7-4D68-AA40-70E89AE7C1BC}" srcId="{15561EE8-4FC7-4FDA-AB48-8607C139C140}" destId="{B2A34DB0-E824-4BD9-8C17-BE6BF3C8C43E}" srcOrd="1" destOrd="0" parTransId="{B71360DC-0A28-43EB-B2D3-EF85F1B71127}" sibTransId="{4177C08C-23ED-45C9-B88B-98A08F9BD59A}"/>
    <dgm:cxn modelId="{A82EB1F9-72A4-4900-A6E4-7CE3CEBFFE34}" type="presOf" srcId="{43F52419-3CCE-447F-B117-2A3D5C4E11DB}" destId="{06F173D8-A0D8-415A-9C84-FBF21C2B924A}" srcOrd="0" destOrd="0" presId="urn:microsoft.com/office/officeart/2005/8/layout/venn1"/>
    <dgm:cxn modelId="{59457633-113B-408F-9E1F-381FB07787B0}" type="presParOf" srcId="{1154DC72-905A-4279-A3D2-1FFBA1FAC88B}" destId="{06F173D8-A0D8-415A-9C84-FBF21C2B924A}" srcOrd="0" destOrd="0" presId="urn:microsoft.com/office/officeart/2005/8/layout/venn1"/>
    <dgm:cxn modelId="{E40B3C94-4E4F-4F34-A0A1-3B5AF6CE7CB2}" type="presParOf" srcId="{1154DC72-905A-4279-A3D2-1FFBA1FAC88B}" destId="{1BA0A106-B03A-420D-B4DA-69EFD54490A7}" srcOrd="1" destOrd="0" presId="urn:microsoft.com/office/officeart/2005/8/layout/venn1"/>
    <dgm:cxn modelId="{388168F6-C448-4A0C-A66A-9F948CD76B6E}" type="presParOf" srcId="{1154DC72-905A-4279-A3D2-1FFBA1FAC88B}" destId="{5926F9CD-EC6B-4973-8F99-C3E2999C07CE}" srcOrd="2" destOrd="0" presId="urn:microsoft.com/office/officeart/2005/8/layout/venn1"/>
    <dgm:cxn modelId="{31CC32FF-E9D6-4CCB-A8A9-2AB5F2920C68}" type="presParOf" srcId="{1154DC72-905A-4279-A3D2-1FFBA1FAC88B}" destId="{06EBD4E5-A9E0-4768-91F5-78DFFE430D4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61EE8-4FC7-4FDA-AB48-8607C139C1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3F52419-3CCE-447F-B117-2A3D5C4E11DB}">
      <dgm:prSet phldrT="[Text]" custT="1"/>
      <dgm:spPr/>
      <dgm:t>
        <a:bodyPr/>
        <a:lstStyle/>
        <a:p>
          <a:r>
            <a:rPr lang="en-US" sz="2400" dirty="0" smtClean="0"/>
            <a:t>“Megafirm” Employment 26,116,329     19%</a:t>
          </a:r>
          <a:endParaRPr lang="en-US" sz="2400" dirty="0"/>
        </a:p>
      </dgm:t>
    </dgm:pt>
    <dgm:pt modelId="{4A325976-FB30-44CD-A064-890B631C9B6D}" type="parTrans" cxnId="{9D44CAFA-D6FD-4943-9A60-C1C66D702F61}">
      <dgm:prSet/>
      <dgm:spPr/>
      <dgm:t>
        <a:bodyPr/>
        <a:lstStyle/>
        <a:p>
          <a:endParaRPr lang="en-US"/>
        </a:p>
      </dgm:t>
    </dgm:pt>
    <dgm:pt modelId="{21366F94-42A7-4F37-B5CE-C6DD0798E70C}" type="sibTrans" cxnId="{9D44CAFA-D6FD-4943-9A60-C1C66D702F61}">
      <dgm:prSet/>
      <dgm:spPr/>
      <dgm:t>
        <a:bodyPr/>
        <a:lstStyle/>
        <a:p>
          <a:endParaRPr lang="en-US"/>
        </a:p>
      </dgm:t>
    </dgm:pt>
    <dgm:pt modelId="{B2A34DB0-E824-4BD9-8C17-BE6BF3C8C43E}">
      <dgm:prSet phldrT="[Text]"/>
      <dgm:spPr/>
      <dgm:t>
        <a:bodyPr/>
        <a:lstStyle/>
        <a:p>
          <a:endParaRPr lang="en-US" dirty="0"/>
        </a:p>
      </dgm:t>
    </dgm:pt>
    <dgm:pt modelId="{B71360DC-0A28-43EB-B2D3-EF85F1B71127}" type="parTrans" cxnId="{1F0ABB5F-D7B7-4D68-AA40-70E89AE7C1BC}">
      <dgm:prSet/>
      <dgm:spPr/>
      <dgm:t>
        <a:bodyPr/>
        <a:lstStyle/>
        <a:p>
          <a:endParaRPr lang="en-US"/>
        </a:p>
      </dgm:t>
    </dgm:pt>
    <dgm:pt modelId="{4177C08C-23ED-45C9-B88B-98A08F9BD59A}" type="sibTrans" cxnId="{1F0ABB5F-D7B7-4D68-AA40-70E89AE7C1BC}">
      <dgm:prSet/>
      <dgm:spPr/>
      <dgm:t>
        <a:bodyPr/>
        <a:lstStyle/>
        <a:p>
          <a:endParaRPr lang="en-US"/>
        </a:p>
      </dgm:t>
    </dgm:pt>
    <dgm:pt modelId="{1154DC72-905A-4279-A3D2-1FFBA1FAC88B}" type="pres">
      <dgm:prSet presAssocID="{15561EE8-4FC7-4FDA-AB48-8607C139C140}" presName="compositeShape" presStyleCnt="0">
        <dgm:presLayoutVars>
          <dgm:chMax val="7"/>
          <dgm:dir/>
          <dgm:resizeHandles val="exact"/>
        </dgm:presLayoutVars>
      </dgm:prSet>
      <dgm:spPr/>
    </dgm:pt>
    <dgm:pt modelId="{06F173D8-A0D8-415A-9C84-FBF21C2B924A}" type="pres">
      <dgm:prSet presAssocID="{43F52419-3CCE-447F-B117-2A3D5C4E11DB}" presName="circ1" presStyleLbl="vennNode1" presStyleIdx="0" presStyleCnt="2" custScaleX="105148" custScaleY="100547" custLinFactNeighborX="-252"/>
      <dgm:spPr/>
      <dgm:t>
        <a:bodyPr/>
        <a:lstStyle/>
        <a:p>
          <a:endParaRPr lang="en-US"/>
        </a:p>
      </dgm:t>
    </dgm:pt>
    <dgm:pt modelId="{1BA0A106-B03A-420D-B4DA-69EFD54490A7}" type="pres">
      <dgm:prSet presAssocID="{43F52419-3CCE-447F-B117-2A3D5C4E11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6F9CD-EC6B-4973-8F99-C3E2999C07CE}" type="pres">
      <dgm:prSet presAssocID="{B2A34DB0-E824-4BD9-8C17-BE6BF3C8C43E}" presName="circ2" presStyleLbl="vennNode1" presStyleIdx="1" presStyleCnt="2" custScaleX="68724" custScaleY="71218" custLinFactNeighborX="-21442" custLinFactNeighborY="290"/>
      <dgm:spPr/>
      <dgm:t>
        <a:bodyPr/>
        <a:lstStyle/>
        <a:p>
          <a:endParaRPr lang="en-US"/>
        </a:p>
      </dgm:t>
    </dgm:pt>
    <dgm:pt modelId="{06EBD4E5-A9E0-4768-91F5-78DFFE430D47}" type="pres">
      <dgm:prSet presAssocID="{B2A34DB0-E824-4BD9-8C17-BE6BF3C8C4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589327-D29D-4636-BF65-C916FB27438F}" type="presOf" srcId="{B2A34DB0-E824-4BD9-8C17-BE6BF3C8C43E}" destId="{06EBD4E5-A9E0-4768-91F5-78DFFE430D47}" srcOrd="1" destOrd="0" presId="urn:microsoft.com/office/officeart/2005/8/layout/venn1"/>
    <dgm:cxn modelId="{9D44CAFA-D6FD-4943-9A60-C1C66D702F61}" srcId="{15561EE8-4FC7-4FDA-AB48-8607C139C140}" destId="{43F52419-3CCE-447F-B117-2A3D5C4E11DB}" srcOrd="0" destOrd="0" parTransId="{4A325976-FB30-44CD-A064-890B631C9B6D}" sibTransId="{21366F94-42A7-4F37-B5CE-C6DD0798E70C}"/>
    <dgm:cxn modelId="{9E58A356-E7D3-434C-981A-E85AB77F2626}" type="presOf" srcId="{43F52419-3CCE-447F-B117-2A3D5C4E11DB}" destId="{06F173D8-A0D8-415A-9C84-FBF21C2B924A}" srcOrd="0" destOrd="0" presId="urn:microsoft.com/office/officeart/2005/8/layout/venn1"/>
    <dgm:cxn modelId="{8663B138-4319-4781-A721-06BDC5919BE0}" type="presOf" srcId="{43F52419-3CCE-447F-B117-2A3D5C4E11DB}" destId="{1BA0A106-B03A-420D-B4DA-69EFD54490A7}" srcOrd="1" destOrd="0" presId="urn:microsoft.com/office/officeart/2005/8/layout/venn1"/>
    <dgm:cxn modelId="{1F0ABB5F-D7B7-4D68-AA40-70E89AE7C1BC}" srcId="{15561EE8-4FC7-4FDA-AB48-8607C139C140}" destId="{B2A34DB0-E824-4BD9-8C17-BE6BF3C8C43E}" srcOrd="1" destOrd="0" parTransId="{B71360DC-0A28-43EB-B2D3-EF85F1B71127}" sibTransId="{4177C08C-23ED-45C9-B88B-98A08F9BD59A}"/>
    <dgm:cxn modelId="{D505D1AB-5398-4006-AD56-80F38C82038D}" type="presOf" srcId="{B2A34DB0-E824-4BD9-8C17-BE6BF3C8C43E}" destId="{5926F9CD-EC6B-4973-8F99-C3E2999C07CE}" srcOrd="0" destOrd="0" presId="urn:microsoft.com/office/officeart/2005/8/layout/venn1"/>
    <dgm:cxn modelId="{4991BCB3-35A6-493F-B254-CC27957ED49C}" type="presOf" srcId="{15561EE8-4FC7-4FDA-AB48-8607C139C140}" destId="{1154DC72-905A-4279-A3D2-1FFBA1FAC88B}" srcOrd="0" destOrd="0" presId="urn:microsoft.com/office/officeart/2005/8/layout/venn1"/>
    <dgm:cxn modelId="{EEC5A842-8328-4F42-A491-A7835FE02F89}" type="presParOf" srcId="{1154DC72-905A-4279-A3D2-1FFBA1FAC88B}" destId="{06F173D8-A0D8-415A-9C84-FBF21C2B924A}" srcOrd="0" destOrd="0" presId="urn:microsoft.com/office/officeart/2005/8/layout/venn1"/>
    <dgm:cxn modelId="{8237914F-5B35-4114-81D9-A74D7971ABB2}" type="presParOf" srcId="{1154DC72-905A-4279-A3D2-1FFBA1FAC88B}" destId="{1BA0A106-B03A-420D-B4DA-69EFD54490A7}" srcOrd="1" destOrd="0" presId="urn:microsoft.com/office/officeart/2005/8/layout/venn1"/>
    <dgm:cxn modelId="{C0763BF2-0704-433D-A272-2FDE7ABB6835}" type="presParOf" srcId="{1154DC72-905A-4279-A3D2-1FFBA1FAC88B}" destId="{5926F9CD-EC6B-4973-8F99-C3E2999C07CE}" srcOrd="2" destOrd="0" presId="urn:microsoft.com/office/officeart/2005/8/layout/venn1"/>
    <dgm:cxn modelId="{06E7BABB-2408-4990-8142-1F4B1A52556E}" type="presParOf" srcId="{1154DC72-905A-4279-A3D2-1FFBA1FAC88B}" destId="{06EBD4E5-A9E0-4768-91F5-78DFFE430D4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561EE8-4FC7-4FDA-AB48-8607C139C1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3F52419-3CCE-447F-B117-2A3D5C4E11DB}">
      <dgm:prSet phldrT="[Text]" custT="1"/>
      <dgm:spPr/>
      <dgm:t>
        <a:bodyPr/>
        <a:lstStyle/>
        <a:p>
          <a:endParaRPr lang="en-US" sz="2000" dirty="0" smtClean="0"/>
        </a:p>
      </dgm:t>
    </dgm:pt>
    <dgm:pt modelId="{4A325976-FB30-44CD-A064-890B631C9B6D}" type="parTrans" cxnId="{9D44CAFA-D6FD-4943-9A60-C1C66D702F61}">
      <dgm:prSet/>
      <dgm:spPr/>
      <dgm:t>
        <a:bodyPr/>
        <a:lstStyle/>
        <a:p>
          <a:endParaRPr lang="en-US"/>
        </a:p>
      </dgm:t>
    </dgm:pt>
    <dgm:pt modelId="{21366F94-42A7-4F37-B5CE-C6DD0798E70C}" type="sibTrans" cxnId="{9D44CAFA-D6FD-4943-9A60-C1C66D702F61}">
      <dgm:prSet/>
      <dgm:spPr/>
      <dgm:t>
        <a:bodyPr/>
        <a:lstStyle/>
        <a:p>
          <a:endParaRPr lang="en-US"/>
        </a:p>
      </dgm:t>
    </dgm:pt>
    <dgm:pt modelId="{B2A34DB0-E824-4BD9-8C17-BE6BF3C8C43E}">
      <dgm:prSet phldrT="[Text]" custT="1"/>
      <dgm:spPr/>
      <dgm:t>
        <a:bodyPr/>
        <a:lstStyle/>
        <a:p>
          <a:pPr rtl="0"/>
          <a:r>
            <a:rPr kumimoji="0" lang="en-US" sz="24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“</a:t>
          </a:r>
          <a:r>
            <a:rPr kumimoji="0" lang="en-US" sz="2400" b="0" i="0" u="none" strike="noStrike" cap="none" spc="0" normalizeH="0" baseline="0" noProof="0" dirty="0" err="1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Oligopsonist</a:t>
          </a:r>
          <a:r>
            <a:rPr kumimoji="0" lang="en-US" sz="2400" b="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”                                       </a:t>
          </a:r>
          <a:r>
            <a:rPr lang="en-US" sz="2400" dirty="0" smtClean="0">
              <a:latin typeface="Tahoma" pitchFamily="34" charset="0"/>
              <a:ea typeface="+mj-ea"/>
              <a:cs typeface="Tahoma" pitchFamily="34" charset="0"/>
            </a:rPr>
            <a:t>EINs           (in any market)            27,460</a:t>
          </a:r>
          <a:endParaRPr lang="en-US" sz="2400" dirty="0"/>
        </a:p>
      </dgm:t>
    </dgm:pt>
    <dgm:pt modelId="{B71360DC-0A28-43EB-B2D3-EF85F1B71127}" type="parTrans" cxnId="{1F0ABB5F-D7B7-4D68-AA40-70E89AE7C1BC}">
      <dgm:prSet/>
      <dgm:spPr/>
      <dgm:t>
        <a:bodyPr/>
        <a:lstStyle/>
        <a:p>
          <a:endParaRPr lang="en-US"/>
        </a:p>
      </dgm:t>
    </dgm:pt>
    <dgm:pt modelId="{4177C08C-23ED-45C9-B88B-98A08F9BD59A}" type="sibTrans" cxnId="{1F0ABB5F-D7B7-4D68-AA40-70E89AE7C1BC}">
      <dgm:prSet/>
      <dgm:spPr/>
      <dgm:t>
        <a:bodyPr/>
        <a:lstStyle/>
        <a:p>
          <a:endParaRPr lang="en-US"/>
        </a:p>
      </dgm:t>
    </dgm:pt>
    <dgm:pt modelId="{1154DC72-905A-4279-A3D2-1FFBA1FAC88B}" type="pres">
      <dgm:prSet presAssocID="{15561EE8-4FC7-4FDA-AB48-8607C139C14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6F173D8-A0D8-415A-9C84-FBF21C2B924A}" type="pres">
      <dgm:prSet presAssocID="{43F52419-3CCE-447F-B117-2A3D5C4E11DB}" presName="circ1" presStyleLbl="vennNode1" presStyleIdx="0" presStyleCnt="2" custScaleX="48847" custScaleY="48524" custLinFactNeighborX="37686" custLinFactNeighborY="-2643"/>
      <dgm:spPr/>
      <dgm:t>
        <a:bodyPr/>
        <a:lstStyle/>
        <a:p>
          <a:endParaRPr lang="en-US"/>
        </a:p>
      </dgm:t>
    </dgm:pt>
    <dgm:pt modelId="{1BA0A106-B03A-420D-B4DA-69EFD54490A7}" type="pres">
      <dgm:prSet presAssocID="{43F52419-3CCE-447F-B117-2A3D5C4E11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6F9CD-EC6B-4973-8F99-C3E2999C07CE}" type="pres">
      <dgm:prSet presAssocID="{B2A34DB0-E824-4BD9-8C17-BE6BF3C8C43E}" presName="circ2" presStyleLbl="vennNode1" presStyleIdx="1" presStyleCnt="2" custScaleX="82104" custScaleY="83432" custLinFactNeighborX="142" custLinFactNeighborY="482"/>
      <dgm:spPr/>
      <dgm:t>
        <a:bodyPr/>
        <a:lstStyle/>
        <a:p>
          <a:endParaRPr lang="en-US"/>
        </a:p>
      </dgm:t>
    </dgm:pt>
    <dgm:pt modelId="{06EBD4E5-A9E0-4768-91F5-78DFFE430D47}" type="pres">
      <dgm:prSet presAssocID="{B2A34DB0-E824-4BD9-8C17-BE6BF3C8C4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4CAFA-D6FD-4943-9A60-C1C66D702F61}" srcId="{15561EE8-4FC7-4FDA-AB48-8607C139C140}" destId="{43F52419-3CCE-447F-B117-2A3D5C4E11DB}" srcOrd="0" destOrd="0" parTransId="{4A325976-FB30-44CD-A064-890B631C9B6D}" sibTransId="{21366F94-42A7-4F37-B5CE-C6DD0798E70C}"/>
    <dgm:cxn modelId="{5FBA4D0A-DDE9-4FA1-A7D6-790D1427DE1E}" type="presOf" srcId="{15561EE8-4FC7-4FDA-AB48-8607C139C140}" destId="{1154DC72-905A-4279-A3D2-1FFBA1FAC88B}" srcOrd="0" destOrd="0" presId="urn:microsoft.com/office/officeart/2005/8/layout/venn1"/>
    <dgm:cxn modelId="{3C359D44-0A68-4065-B4B0-41A523DC8F5F}" type="presOf" srcId="{B2A34DB0-E824-4BD9-8C17-BE6BF3C8C43E}" destId="{06EBD4E5-A9E0-4768-91F5-78DFFE430D47}" srcOrd="1" destOrd="0" presId="urn:microsoft.com/office/officeart/2005/8/layout/venn1"/>
    <dgm:cxn modelId="{F2769560-C60F-4773-A04A-A77643F73F03}" type="presOf" srcId="{B2A34DB0-E824-4BD9-8C17-BE6BF3C8C43E}" destId="{5926F9CD-EC6B-4973-8F99-C3E2999C07CE}" srcOrd="0" destOrd="0" presId="urn:microsoft.com/office/officeart/2005/8/layout/venn1"/>
    <dgm:cxn modelId="{55DA2FD3-7A36-47A6-9F7F-BDB8CCD0D44C}" type="presOf" srcId="{43F52419-3CCE-447F-B117-2A3D5C4E11DB}" destId="{06F173D8-A0D8-415A-9C84-FBF21C2B924A}" srcOrd="0" destOrd="0" presId="urn:microsoft.com/office/officeart/2005/8/layout/venn1"/>
    <dgm:cxn modelId="{1F0ABB5F-D7B7-4D68-AA40-70E89AE7C1BC}" srcId="{15561EE8-4FC7-4FDA-AB48-8607C139C140}" destId="{B2A34DB0-E824-4BD9-8C17-BE6BF3C8C43E}" srcOrd="1" destOrd="0" parTransId="{B71360DC-0A28-43EB-B2D3-EF85F1B71127}" sibTransId="{4177C08C-23ED-45C9-B88B-98A08F9BD59A}"/>
    <dgm:cxn modelId="{F525DD30-C01E-4A25-9A83-E36578C5DDE2}" type="presOf" srcId="{43F52419-3CCE-447F-B117-2A3D5C4E11DB}" destId="{1BA0A106-B03A-420D-B4DA-69EFD54490A7}" srcOrd="1" destOrd="0" presId="urn:microsoft.com/office/officeart/2005/8/layout/venn1"/>
    <dgm:cxn modelId="{94BFBAE1-E0BC-4D21-95E0-F9F178F80690}" type="presParOf" srcId="{1154DC72-905A-4279-A3D2-1FFBA1FAC88B}" destId="{06F173D8-A0D8-415A-9C84-FBF21C2B924A}" srcOrd="0" destOrd="0" presId="urn:microsoft.com/office/officeart/2005/8/layout/venn1"/>
    <dgm:cxn modelId="{F699892E-9932-4B5F-8681-1A6E96DD76F5}" type="presParOf" srcId="{1154DC72-905A-4279-A3D2-1FFBA1FAC88B}" destId="{1BA0A106-B03A-420D-B4DA-69EFD54490A7}" srcOrd="1" destOrd="0" presId="urn:microsoft.com/office/officeart/2005/8/layout/venn1"/>
    <dgm:cxn modelId="{2B89908C-4A96-43CD-AAEA-BC0453CBD38D}" type="presParOf" srcId="{1154DC72-905A-4279-A3D2-1FFBA1FAC88B}" destId="{5926F9CD-EC6B-4973-8F99-C3E2999C07CE}" srcOrd="2" destOrd="0" presId="urn:microsoft.com/office/officeart/2005/8/layout/venn1"/>
    <dgm:cxn modelId="{F529C593-2AF6-40F7-9937-93A4F507BF09}" type="presParOf" srcId="{1154DC72-905A-4279-A3D2-1FFBA1FAC88B}" destId="{06EBD4E5-A9E0-4768-91F5-78DFFE430D4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561EE8-4FC7-4FDA-AB48-8607C139C14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3F52419-3CCE-447F-B117-2A3D5C4E11DB}">
      <dgm:prSet phldrT="[Text]" custT="1"/>
      <dgm:spPr/>
      <dgm:t>
        <a:bodyPr/>
        <a:lstStyle/>
        <a:p>
          <a:r>
            <a:rPr lang="en-US" sz="2400" dirty="0" smtClean="0"/>
            <a:t>“Megafirm” Employment 24,922,903     18%</a:t>
          </a:r>
          <a:endParaRPr lang="en-US" sz="2400" dirty="0"/>
        </a:p>
      </dgm:t>
    </dgm:pt>
    <dgm:pt modelId="{4A325976-FB30-44CD-A064-890B631C9B6D}" type="parTrans" cxnId="{9D44CAFA-D6FD-4943-9A60-C1C66D702F61}">
      <dgm:prSet/>
      <dgm:spPr/>
      <dgm:t>
        <a:bodyPr/>
        <a:lstStyle/>
        <a:p>
          <a:endParaRPr lang="en-US"/>
        </a:p>
      </dgm:t>
    </dgm:pt>
    <dgm:pt modelId="{21366F94-42A7-4F37-B5CE-C6DD0798E70C}" type="sibTrans" cxnId="{9D44CAFA-D6FD-4943-9A60-C1C66D702F61}">
      <dgm:prSet/>
      <dgm:spPr/>
      <dgm:t>
        <a:bodyPr/>
        <a:lstStyle/>
        <a:p>
          <a:endParaRPr lang="en-US"/>
        </a:p>
      </dgm:t>
    </dgm:pt>
    <dgm:pt modelId="{B2A34DB0-E824-4BD9-8C17-BE6BF3C8C43E}">
      <dgm:prSet phldrT="[Text]"/>
      <dgm:spPr/>
      <dgm:t>
        <a:bodyPr/>
        <a:lstStyle/>
        <a:p>
          <a:endParaRPr lang="en-US" dirty="0"/>
        </a:p>
      </dgm:t>
    </dgm:pt>
    <dgm:pt modelId="{B71360DC-0A28-43EB-B2D3-EF85F1B71127}" type="parTrans" cxnId="{1F0ABB5F-D7B7-4D68-AA40-70E89AE7C1BC}">
      <dgm:prSet/>
      <dgm:spPr/>
      <dgm:t>
        <a:bodyPr/>
        <a:lstStyle/>
        <a:p>
          <a:endParaRPr lang="en-US"/>
        </a:p>
      </dgm:t>
    </dgm:pt>
    <dgm:pt modelId="{4177C08C-23ED-45C9-B88B-98A08F9BD59A}" type="sibTrans" cxnId="{1F0ABB5F-D7B7-4D68-AA40-70E89AE7C1BC}">
      <dgm:prSet/>
      <dgm:spPr/>
      <dgm:t>
        <a:bodyPr/>
        <a:lstStyle/>
        <a:p>
          <a:endParaRPr lang="en-US"/>
        </a:p>
      </dgm:t>
    </dgm:pt>
    <dgm:pt modelId="{1154DC72-905A-4279-A3D2-1FFBA1FAC88B}" type="pres">
      <dgm:prSet presAssocID="{15561EE8-4FC7-4FDA-AB48-8607C139C140}" presName="compositeShape" presStyleCnt="0">
        <dgm:presLayoutVars>
          <dgm:chMax val="7"/>
          <dgm:dir/>
          <dgm:resizeHandles val="exact"/>
        </dgm:presLayoutVars>
      </dgm:prSet>
      <dgm:spPr/>
    </dgm:pt>
    <dgm:pt modelId="{06F173D8-A0D8-415A-9C84-FBF21C2B924A}" type="pres">
      <dgm:prSet presAssocID="{43F52419-3CCE-447F-B117-2A3D5C4E11DB}" presName="circ1" presStyleLbl="vennNode1" presStyleIdx="0" presStyleCnt="2" custScaleX="105148" custScaleY="100547" custLinFactNeighborX="-252"/>
      <dgm:spPr/>
      <dgm:t>
        <a:bodyPr/>
        <a:lstStyle/>
        <a:p>
          <a:endParaRPr lang="en-US"/>
        </a:p>
      </dgm:t>
    </dgm:pt>
    <dgm:pt modelId="{1BA0A106-B03A-420D-B4DA-69EFD54490A7}" type="pres">
      <dgm:prSet presAssocID="{43F52419-3CCE-447F-B117-2A3D5C4E11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6F9CD-EC6B-4973-8F99-C3E2999C07CE}" type="pres">
      <dgm:prSet presAssocID="{B2A34DB0-E824-4BD9-8C17-BE6BF3C8C43E}" presName="circ2" presStyleLbl="vennNode1" presStyleIdx="1" presStyleCnt="2" custScaleX="81788" custScaleY="82637" custLinFactNeighborX="-21442" custLinFactNeighborY="290"/>
      <dgm:spPr/>
      <dgm:t>
        <a:bodyPr/>
        <a:lstStyle/>
        <a:p>
          <a:endParaRPr lang="en-US"/>
        </a:p>
      </dgm:t>
    </dgm:pt>
    <dgm:pt modelId="{06EBD4E5-A9E0-4768-91F5-78DFFE430D47}" type="pres">
      <dgm:prSet presAssocID="{B2A34DB0-E824-4BD9-8C17-BE6BF3C8C43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44CAFA-D6FD-4943-9A60-C1C66D702F61}" srcId="{15561EE8-4FC7-4FDA-AB48-8607C139C140}" destId="{43F52419-3CCE-447F-B117-2A3D5C4E11DB}" srcOrd="0" destOrd="0" parTransId="{4A325976-FB30-44CD-A064-890B631C9B6D}" sibTransId="{21366F94-42A7-4F37-B5CE-C6DD0798E70C}"/>
    <dgm:cxn modelId="{AF05FE2D-315B-4E1C-BAE6-BDF9ED4A1347}" type="presOf" srcId="{43F52419-3CCE-447F-B117-2A3D5C4E11DB}" destId="{06F173D8-A0D8-415A-9C84-FBF21C2B924A}" srcOrd="0" destOrd="0" presId="urn:microsoft.com/office/officeart/2005/8/layout/venn1"/>
    <dgm:cxn modelId="{291460E6-EE16-41E5-A550-23FCBA5404EB}" type="presOf" srcId="{B2A34DB0-E824-4BD9-8C17-BE6BF3C8C43E}" destId="{06EBD4E5-A9E0-4768-91F5-78DFFE430D47}" srcOrd="1" destOrd="0" presId="urn:microsoft.com/office/officeart/2005/8/layout/venn1"/>
    <dgm:cxn modelId="{906614B0-7E0A-4E14-9A34-DB8BDDFD02EC}" type="presOf" srcId="{B2A34DB0-E824-4BD9-8C17-BE6BF3C8C43E}" destId="{5926F9CD-EC6B-4973-8F99-C3E2999C07CE}" srcOrd="0" destOrd="0" presId="urn:microsoft.com/office/officeart/2005/8/layout/venn1"/>
    <dgm:cxn modelId="{6A1EBD61-8404-4ABF-9611-9AC988E99566}" type="presOf" srcId="{43F52419-3CCE-447F-B117-2A3D5C4E11DB}" destId="{1BA0A106-B03A-420D-B4DA-69EFD54490A7}" srcOrd="1" destOrd="0" presId="urn:microsoft.com/office/officeart/2005/8/layout/venn1"/>
    <dgm:cxn modelId="{1F0ABB5F-D7B7-4D68-AA40-70E89AE7C1BC}" srcId="{15561EE8-4FC7-4FDA-AB48-8607C139C140}" destId="{B2A34DB0-E824-4BD9-8C17-BE6BF3C8C43E}" srcOrd="1" destOrd="0" parTransId="{B71360DC-0A28-43EB-B2D3-EF85F1B71127}" sibTransId="{4177C08C-23ED-45C9-B88B-98A08F9BD59A}"/>
    <dgm:cxn modelId="{B166CE6E-96A1-416B-BD50-B6CEE042881A}" type="presOf" srcId="{15561EE8-4FC7-4FDA-AB48-8607C139C140}" destId="{1154DC72-905A-4279-A3D2-1FFBA1FAC88B}" srcOrd="0" destOrd="0" presId="urn:microsoft.com/office/officeart/2005/8/layout/venn1"/>
    <dgm:cxn modelId="{B9B10EB8-E872-417D-B9CF-A3A1A2C1D59F}" type="presParOf" srcId="{1154DC72-905A-4279-A3D2-1FFBA1FAC88B}" destId="{06F173D8-A0D8-415A-9C84-FBF21C2B924A}" srcOrd="0" destOrd="0" presId="urn:microsoft.com/office/officeart/2005/8/layout/venn1"/>
    <dgm:cxn modelId="{0BB25A80-F899-4CBE-97BE-4C725E57A32B}" type="presParOf" srcId="{1154DC72-905A-4279-A3D2-1FFBA1FAC88B}" destId="{1BA0A106-B03A-420D-B4DA-69EFD54490A7}" srcOrd="1" destOrd="0" presId="urn:microsoft.com/office/officeart/2005/8/layout/venn1"/>
    <dgm:cxn modelId="{8EEBF34B-5251-4375-B5C0-5DCCD82094E1}" type="presParOf" srcId="{1154DC72-905A-4279-A3D2-1FFBA1FAC88B}" destId="{5926F9CD-EC6B-4973-8F99-C3E2999C07CE}" srcOrd="2" destOrd="0" presId="urn:microsoft.com/office/officeart/2005/8/layout/venn1"/>
    <dgm:cxn modelId="{D14F79D0-DC25-4F87-9BD9-EC9289086969}" type="presParOf" srcId="{1154DC72-905A-4279-A3D2-1FFBA1FAC88B}" destId="{06EBD4E5-A9E0-4768-91F5-78DFFE430D4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73D8-A0D8-415A-9C84-FBF21C2B924A}">
      <dsp:nvSpPr>
        <dsp:cNvPr id="0" name=""/>
        <dsp:cNvSpPr/>
      </dsp:nvSpPr>
      <dsp:spPr>
        <a:xfrm>
          <a:off x="2728624" y="874113"/>
          <a:ext cx="2323890" cy="231535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3053131" y="1147144"/>
        <a:ext cx="1339900" cy="1769297"/>
      </dsp:txXfrm>
    </dsp:sp>
    <dsp:sp modelId="{5926F9CD-EC6B-4973-8F99-C3E2999C07CE}">
      <dsp:nvSpPr>
        <dsp:cNvPr id="0" name=""/>
        <dsp:cNvSpPr/>
      </dsp:nvSpPr>
      <dsp:spPr>
        <a:xfrm>
          <a:off x="3612275" y="385601"/>
          <a:ext cx="3502344" cy="3558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“</a:t>
          </a:r>
          <a:r>
            <a:rPr kumimoji="0" lang="en-US" sz="25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Oligopsonist</a:t>
          </a:r>
          <a:r>
            <a:rPr kumimoji="0" lang="en-US" sz="25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”                                       </a:t>
          </a:r>
          <a:r>
            <a:rPr lang="en-US" sz="2500" kern="1200" dirty="0" smtClean="0">
              <a:latin typeface="Tahoma" pitchFamily="34" charset="0"/>
              <a:ea typeface="+mj-ea"/>
              <a:cs typeface="Tahoma" pitchFamily="34" charset="0"/>
            </a:rPr>
            <a:t>EINs           (in any market)            12,663</a:t>
          </a:r>
          <a:endParaRPr lang="en-US" sz="2500" kern="1200" dirty="0"/>
        </a:p>
      </dsp:txBody>
      <dsp:txXfrm>
        <a:off x="4606184" y="805282"/>
        <a:ext cx="2019369" cy="27196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73D8-A0D8-415A-9C84-FBF21C2B924A}">
      <dsp:nvSpPr>
        <dsp:cNvPr id="0" name=""/>
        <dsp:cNvSpPr/>
      </dsp:nvSpPr>
      <dsp:spPr>
        <a:xfrm>
          <a:off x="712613" y="0"/>
          <a:ext cx="4485341" cy="42890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“Megafirm” Employment 26,116,329     19%</a:t>
          </a:r>
          <a:endParaRPr lang="en-US" sz="2400" kern="1200" dirty="0"/>
        </a:p>
      </dsp:txBody>
      <dsp:txXfrm>
        <a:off x="1338945" y="505773"/>
        <a:ext cx="2586143" cy="3277526"/>
      </dsp:txXfrm>
    </dsp:sp>
    <dsp:sp modelId="{5926F9CD-EC6B-4973-8F99-C3E2999C07CE}">
      <dsp:nvSpPr>
        <dsp:cNvPr id="0" name=""/>
        <dsp:cNvSpPr/>
      </dsp:nvSpPr>
      <dsp:spPr>
        <a:xfrm>
          <a:off x="3659988" y="637919"/>
          <a:ext cx="2931588" cy="30379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491925" y="996162"/>
        <a:ext cx="1690285" cy="23214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73D8-A0D8-415A-9C84-FBF21C2B924A}">
      <dsp:nvSpPr>
        <dsp:cNvPr id="0" name=""/>
        <dsp:cNvSpPr/>
      </dsp:nvSpPr>
      <dsp:spPr>
        <a:xfrm>
          <a:off x="2788675" y="996839"/>
          <a:ext cx="2083686" cy="20699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 smtClean="0"/>
        </a:p>
      </dsp:txBody>
      <dsp:txXfrm>
        <a:off x="3079640" y="1240925"/>
        <a:ext cx="1201404" cy="1581735"/>
      </dsp:txXfrm>
    </dsp:sp>
    <dsp:sp modelId="{5926F9CD-EC6B-4973-8F99-C3E2999C07CE}">
      <dsp:nvSpPr>
        <dsp:cNvPr id="0" name=""/>
        <dsp:cNvSpPr/>
      </dsp:nvSpPr>
      <dsp:spPr>
        <a:xfrm>
          <a:off x="3552224" y="385601"/>
          <a:ext cx="3502344" cy="3558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“</a:t>
          </a:r>
          <a:r>
            <a:rPr kumimoji="0" lang="en-US" sz="2400" b="0" i="0" u="none" strike="noStrike" kern="1200" cap="none" spc="0" normalizeH="0" baseline="0" noProof="0" dirty="0" err="1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Oligopsonist</a:t>
          </a:r>
          <a:r>
            <a: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rPr>
            <a:t>”                                       </a:t>
          </a:r>
          <a:r>
            <a:rPr lang="en-US" sz="2400" kern="1200" dirty="0" smtClean="0">
              <a:latin typeface="Tahoma" pitchFamily="34" charset="0"/>
              <a:ea typeface="+mj-ea"/>
              <a:cs typeface="Tahoma" pitchFamily="34" charset="0"/>
            </a:rPr>
            <a:t>EINs           (in any market)            27,460</a:t>
          </a:r>
          <a:endParaRPr lang="en-US" sz="2400" kern="1200" dirty="0"/>
        </a:p>
      </dsp:txBody>
      <dsp:txXfrm>
        <a:off x="4546133" y="805282"/>
        <a:ext cx="2019369" cy="27196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173D8-A0D8-415A-9C84-FBF21C2B924A}">
      <dsp:nvSpPr>
        <dsp:cNvPr id="0" name=""/>
        <dsp:cNvSpPr/>
      </dsp:nvSpPr>
      <dsp:spPr>
        <a:xfrm>
          <a:off x="573294" y="0"/>
          <a:ext cx="4485341" cy="42890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“Megafirm” Employment 24,922,903     18%</a:t>
          </a:r>
          <a:endParaRPr lang="en-US" sz="2400" kern="1200" dirty="0"/>
        </a:p>
      </dsp:txBody>
      <dsp:txXfrm>
        <a:off x="1199626" y="505773"/>
        <a:ext cx="2586143" cy="3277526"/>
      </dsp:txXfrm>
    </dsp:sp>
    <dsp:sp modelId="{5926F9CD-EC6B-4973-8F99-C3E2999C07CE}">
      <dsp:nvSpPr>
        <dsp:cNvPr id="0" name=""/>
        <dsp:cNvSpPr/>
      </dsp:nvSpPr>
      <dsp:spPr>
        <a:xfrm>
          <a:off x="3242030" y="394367"/>
          <a:ext cx="3488864" cy="35250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4232114" y="810050"/>
        <a:ext cx="2011597" cy="2693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3D39A-FB07-40D8-B455-E5E7D563DE76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8EA67-873D-465F-B78C-7C9FBF3A9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004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609600" y="1970532"/>
            <a:ext cx="10972800" cy="1175005"/>
          </a:xfrm>
          <a:prstGeom prst="rect">
            <a:avLst/>
          </a:prstGeom>
        </p:spPr>
        <p:txBody>
          <a:bodyPr/>
          <a:lstStyle>
            <a:lvl1pPr>
              <a:lnSpc>
                <a:spcPts val="4500"/>
              </a:lnSpc>
              <a:spcBef>
                <a:spcPts val="600"/>
              </a:spcBef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3483"/>
            <a:ext cx="10972800" cy="1527048"/>
          </a:xfrm>
          <a:prstGeom prst="rect">
            <a:avLst/>
          </a:prstGeom>
        </p:spPr>
        <p:txBody>
          <a:bodyPr/>
          <a:lstStyle>
            <a:lvl1pPr>
              <a:lnSpc>
                <a:spcPts val="57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Click, add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62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85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04672"/>
          </a:xfrm>
        </p:spPr>
        <p:txBody>
          <a:bodyPr/>
          <a:lstStyle>
            <a:lvl1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22438"/>
            <a:ext cx="10972800" cy="3992563"/>
          </a:xfrm>
        </p:spPr>
        <p:txBody>
          <a:bodyPr/>
          <a:lstStyle>
            <a:lvl1pPr>
              <a:defRPr baseline="0"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192168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CE1126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4509417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28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48218" y="1689101"/>
            <a:ext cx="5496983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356351" y="1689101"/>
            <a:ext cx="5496983" cy="45640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65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33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609601" y="2093913"/>
            <a:ext cx="5162551" cy="405606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6419850" y="2093913"/>
            <a:ext cx="5162551" cy="4056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1" y="1608139"/>
            <a:ext cx="5162551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419849" y="1608139"/>
            <a:ext cx="5162551" cy="485775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57200" indent="0">
              <a:buFontTx/>
              <a:buNone/>
              <a:defRPr sz="24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Compare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4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7755" y="2516393"/>
            <a:ext cx="10972800" cy="1096962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1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1" y="722672"/>
            <a:ext cx="6980903" cy="525744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531285" y="1526459"/>
            <a:ext cx="4040715" cy="44536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531285" y="722672"/>
            <a:ext cx="4040715" cy="738188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dirty="0" smtClean="0"/>
              <a:t>Click to add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05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theme" Target="../theme/theme3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33" r="4623"/>
          <a:stretch/>
        </p:blipFill>
        <p:spPr>
          <a:xfrm>
            <a:off x="-233987" y="0"/>
            <a:ext cx="12425988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684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105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" y="5881446"/>
            <a:ext cx="11252936" cy="976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91" y="6205585"/>
            <a:ext cx="1354996" cy="608236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80725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0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4" y="5899732"/>
            <a:ext cx="11252936" cy="976557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 userDrawn="1">
            <p:ph type="title"/>
          </p:nvPr>
        </p:nvSpPr>
        <p:spPr bwMode="auto">
          <a:xfrm>
            <a:off x="609600" y="274638"/>
            <a:ext cx="109728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title</a:t>
            </a:r>
          </a:p>
        </p:txBody>
      </p:sp>
      <p:sp>
        <p:nvSpPr>
          <p:cNvPr id="1027" name="Text Placeholder 2"/>
          <p:cNvSpPr>
            <a:spLocks noGrp="1"/>
          </p:cNvSpPr>
          <p:nvPr userDrawn="1">
            <p:ph type="body" idx="1"/>
          </p:nvPr>
        </p:nvSpPr>
        <p:spPr bwMode="auto">
          <a:xfrm>
            <a:off x="609600" y="1752601"/>
            <a:ext cx="10972800" cy="396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 (not recommended)</a:t>
            </a:r>
          </a:p>
          <a:p>
            <a:pPr lvl="4"/>
            <a:endParaRPr lang="en-US" dirty="0" smtClean="0"/>
          </a:p>
          <a:p>
            <a:pPr lvl="3"/>
            <a:endParaRPr lang="en-US" dirty="0" smtClean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665" y="6199678"/>
            <a:ext cx="1356564" cy="608940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168648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71" r:id="rId2"/>
    <p:sldLayoutId id="2147483690" r:id="rId3"/>
    <p:sldLayoutId id="2147483695" r:id="rId4"/>
    <p:sldLayoutId id="2147483692" r:id="rId5"/>
    <p:sldLayoutId id="2147483693" r:id="rId6"/>
    <p:sldLayoutId id="2147483694" r:id="rId7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92168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92168"/>
          </a:solidFill>
          <a:latin typeface="Tahoma" pitchFamily="34" charset="0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80000"/>
        <a:buFont typeface="Wingdings" pitchFamily="2" charset="2"/>
        <a:buChar char=""/>
        <a:defRPr sz="32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Wingdings 3" pitchFamily="18" charset="2"/>
        <a:buChar char=""/>
        <a:defRPr sz="28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Font typeface="Calibri" pitchFamily="34" charset="0"/>
        <a:buChar char="–"/>
        <a:defRPr sz="24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E1126"/>
        </a:buClr>
        <a:buSzPct val="125000"/>
        <a:buFont typeface="Arial" charset="0"/>
        <a:buChar char="•"/>
        <a:defRPr sz="2000" kern="1200">
          <a:solidFill>
            <a:srgbClr val="192168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000" kern="1200">
          <a:solidFill>
            <a:srgbClr val="000000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r="9955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9600" y="466344"/>
            <a:ext cx="1097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</a:rPr>
              <a:t>Contact Information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89" y="5881446"/>
            <a:ext cx="11252936" cy="976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5391" y="6205585"/>
            <a:ext cx="1354996" cy="608236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28533" y="6335377"/>
            <a:ext cx="7721600" cy="36512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192168"/>
                </a:solidFill>
                <a:latin typeface="Verdana" pitchFamily="34" charset="0"/>
                <a:ea typeface="+mn-ea"/>
                <a:cs typeface="Tahom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11A96E3-A9FF-4894-9186-F52C729C3EF4}" type="slidenum">
              <a:rPr lang="en-US" sz="1050" b="0" kern="1200" spc="45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Tahoma" pitchFamily="34" charset="0"/>
              </a:rPr>
              <a:pPr/>
              <a:t>‹#›</a:t>
            </a:fld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—</a:t>
            </a:r>
            <a:r>
              <a:rPr lang="en-US" sz="160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</a:t>
            </a:r>
            <a:r>
              <a:rPr lang="en-US" sz="1500" cap="small" spc="3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U.S. Bureau of Labor Statistics</a:t>
            </a:r>
            <a:r>
              <a:rPr lang="en-US" sz="1050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 • </a:t>
            </a:r>
            <a:r>
              <a:rPr lang="en-US" sz="1050" b="1" spc="45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bls.gov</a:t>
            </a:r>
          </a:p>
        </p:txBody>
      </p:sp>
    </p:spTree>
    <p:extLst>
      <p:ext uri="{BB962C8B-B14F-4D97-AF65-F5344CB8AC3E}">
        <p14:creationId xmlns:p14="http://schemas.microsoft.com/office/powerpoint/2010/main" val="84418651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ls.gov/rda/home.ht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981200" y="1384634"/>
            <a:ext cx="8229600" cy="1056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Not the same employers, </a:t>
            </a:r>
          </a:p>
          <a:p>
            <a:r>
              <a:rPr lang="en-US" dirty="0" smtClean="0"/>
              <a:t>not the same workers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Megafirms and </a:t>
            </a:r>
            <a:r>
              <a:rPr lang="en-US" dirty="0" err="1" smtClean="0"/>
              <a:t>Monopsonists</a:t>
            </a:r>
            <a:r>
              <a:rPr lang="en-US" dirty="0"/>
              <a:t>: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981200" y="3024768"/>
            <a:ext cx="8229600" cy="256946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3400"/>
              </a:lnSpc>
              <a:spcBef>
                <a:spcPts val="600"/>
              </a:spcBef>
              <a:buFont typeface="Arial" panose="020B0604020202020204" pitchFamily="34" charset="0"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300"/>
              </a:lnSpc>
            </a:pPr>
            <a:r>
              <a:rPr lang="en-US" dirty="0"/>
              <a:t>Matthew Dey and Elizabeth Weber Handwerker</a:t>
            </a:r>
            <a:endParaRPr lang="en-US" b="0" dirty="0"/>
          </a:p>
          <a:p>
            <a:pPr>
              <a:lnSpc>
                <a:spcPts val="3300"/>
              </a:lnSpc>
            </a:pPr>
            <a:r>
              <a:rPr lang="en-US" b="0" dirty="0"/>
              <a:t>NBER Summer </a:t>
            </a:r>
            <a:r>
              <a:rPr lang="en-US" b="0" dirty="0" smtClean="0"/>
              <a:t>Institute	July 15, </a:t>
            </a:r>
            <a:r>
              <a:rPr lang="en-US" b="0" dirty="0"/>
              <a:t>2019 </a:t>
            </a:r>
          </a:p>
          <a:p>
            <a:pPr>
              <a:lnSpc>
                <a:spcPts val="3300"/>
              </a:lnSpc>
            </a:pPr>
            <a:r>
              <a:rPr lang="en-US" b="0" dirty="0"/>
              <a:t>Conference on Research in Income and Wealth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5473995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spcBef>
                <a:spcPct val="25000"/>
              </a:spcBef>
            </a:pPr>
            <a:r>
              <a:rPr lang="en-US" dirty="0">
                <a:solidFill>
                  <a:schemeClr val="bg1"/>
                </a:solidFill>
              </a:rPr>
              <a:t>All views expressed in this presentation are those of the authors and do not necessarily reflect the views or policies of the U.S. Bureau of Labor Statistics.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53" y="5605732"/>
            <a:ext cx="382855" cy="38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2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1552" y="5359860"/>
            <a:ext cx="9098604" cy="129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similar results for the private-sector only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11054" y="272892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l-GR" sz="3600" dirty="0">
                <a:latin typeface="Tahoma" pitchFamily="34" charset="0"/>
                <a:ea typeface="+mj-ea"/>
                <a:cs typeface="Tahoma" pitchFamily="34" charset="0"/>
              </a:rPr>
              <a:t>ρ</a:t>
            </a:r>
            <a:r>
              <a:rPr lang="en-US" sz="3600" dirty="0">
                <a:latin typeface="Tahoma" pitchFamily="34" charset="0"/>
                <a:ea typeface="+mj-ea"/>
                <a:cs typeface="Tahoma" pitchFamily="34" charset="0"/>
              </a:rPr>
              <a:t>=.95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68" y="1732135"/>
            <a:ext cx="8883339" cy="6462630"/>
          </a:xfrm>
        </p:spPr>
      </p:pic>
    </p:spTree>
    <p:extLst>
      <p:ext uri="{BB962C8B-B14F-4D97-AF65-F5344CB8AC3E}">
        <p14:creationId xmlns:p14="http://schemas.microsoft.com/office/powerpoint/2010/main" val="814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926" y="5374217"/>
            <a:ext cx="9098604" cy="129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relationship between concentration and “</a:t>
            </a:r>
            <a:r>
              <a:rPr lang="en-US" dirty="0" smtClean="0"/>
              <a:t>megafirm” employment </a:t>
            </a:r>
            <a:r>
              <a:rPr lang="en-US" dirty="0"/>
              <a:t>in an area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37183" y="2673532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l-GR" sz="3600" dirty="0">
                <a:latin typeface="Tahoma" pitchFamily="34" charset="0"/>
                <a:ea typeface="+mj-ea"/>
                <a:cs typeface="Tahoma" pitchFamily="34" charset="0"/>
              </a:rPr>
              <a:t>ρ</a:t>
            </a:r>
            <a:r>
              <a:rPr lang="en-US" sz="3600" dirty="0" smtClean="0">
                <a:latin typeface="Tahoma" pitchFamily="34" charset="0"/>
                <a:ea typeface="+mj-ea"/>
                <a:cs typeface="Tahoma" pitchFamily="34" charset="0"/>
              </a:rPr>
              <a:t>=-0.003</a:t>
            </a:r>
            <a:r>
              <a:rPr lang="en-US" sz="440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en-US" sz="4400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9" y="2074715"/>
            <a:ext cx="9000924" cy="6546767"/>
          </a:xfrm>
        </p:spPr>
      </p:pic>
    </p:spTree>
    <p:extLst>
      <p:ext uri="{BB962C8B-B14F-4D97-AF65-F5344CB8AC3E}">
        <p14:creationId xmlns:p14="http://schemas.microsoft.com/office/powerpoint/2010/main" val="68270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5926" y="5374217"/>
            <a:ext cx="9098604" cy="129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Again, similar results for private-sector only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394222" y="2673532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l-GR" sz="3600" dirty="0">
                <a:latin typeface="Tahoma" pitchFamily="34" charset="0"/>
                <a:ea typeface="+mj-ea"/>
                <a:cs typeface="Tahoma" pitchFamily="34" charset="0"/>
              </a:rPr>
              <a:t>ρ</a:t>
            </a:r>
            <a:r>
              <a:rPr lang="en-US" sz="3600" dirty="0" smtClean="0">
                <a:latin typeface="Tahoma" pitchFamily="34" charset="0"/>
                <a:ea typeface="+mj-ea"/>
                <a:cs typeface="Tahoma" pitchFamily="34" charset="0"/>
              </a:rPr>
              <a:t>=-0.14</a:t>
            </a:r>
            <a:r>
              <a:rPr lang="en-US" sz="4400" dirty="0" smtClean="0">
                <a:latin typeface="Tahoma" pitchFamily="34" charset="0"/>
                <a:ea typeface="+mj-ea"/>
                <a:cs typeface="Tahoma" pitchFamily="34" charset="0"/>
              </a:rPr>
              <a:t> </a:t>
            </a:r>
            <a:endParaRPr lang="en-US" sz="4400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6" y="1768582"/>
            <a:ext cx="9575354" cy="6924664"/>
          </a:xfrm>
        </p:spPr>
      </p:pic>
    </p:spTree>
    <p:extLst>
      <p:ext uri="{BB962C8B-B14F-4D97-AF65-F5344CB8AC3E}">
        <p14:creationId xmlns:p14="http://schemas.microsoft.com/office/powerpoint/2010/main" val="6268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303" y="457200"/>
            <a:ext cx="11373394" cy="804672"/>
          </a:xfrm>
        </p:spPr>
        <p:txBody>
          <a:bodyPr/>
          <a:lstStyle/>
          <a:p>
            <a:r>
              <a:rPr lang="en-US" dirty="0" smtClean="0"/>
              <a:t>Identifying Oligopsonists (and their employees)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511" y="1261872"/>
            <a:ext cx="10551268" cy="3992563"/>
          </a:xfrm>
        </p:spPr>
        <p:txBody>
          <a:bodyPr/>
          <a:lstStyle/>
          <a:p>
            <a:r>
              <a:rPr lang="en-US" dirty="0" smtClean="0"/>
              <a:t>In large labor markets (area-occupation pairs of 100+ workers), order employers by size</a:t>
            </a:r>
          </a:p>
          <a:p>
            <a:pPr lvl="1"/>
            <a:r>
              <a:rPr lang="en-US" dirty="0" smtClean="0"/>
              <a:t>Sum squared payroll shares</a:t>
            </a:r>
          </a:p>
          <a:p>
            <a:pPr lvl="1"/>
            <a:r>
              <a:rPr lang="en-US" dirty="0" smtClean="0"/>
              <a:t>Once the sum reaches anti-trust thresholds 0.15 or 0.25, </a:t>
            </a:r>
            <a:r>
              <a:rPr lang="en-US" dirty="0"/>
              <a:t>included employers are </a:t>
            </a:r>
            <a:r>
              <a:rPr lang="en-US" dirty="0" smtClean="0"/>
              <a:t>“Oligopsonists” </a:t>
            </a:r>
            <a:r>
              <a:rPr lang="en-US" i="1" dirty="0" smtClean="0"/>
              <a:t>in that geographic area-occupation</a:t>
            </a:r>
            <a:endParaRPr lang="en-US" dirty="0" smtClean="0"/>
          </a:p>
          <a:p>
            <a:pPr lvl="1"/>
            <a:r>
              <a:rPr lang="en-US" dirty="0" smtClean="0"/>
              <a:t>Examples for the 0.25 threshold:</a:t>
            </a:r>
            <a:endParaRPr lang="en-US" dirty="0"/>
          </a:p>
          <a:p>
            <a:pPr lvl="2"/>
            <a:r>
              <a:rPr lang="en-US" dirty="0" smtClean="0"/>
              <a:t>If one employer employs half the labor market, it’s the sole oligopsonist (</a:t>
            </a:r>
            <a:r>
              <a:rPr lang="en-US" dirty="0" err="1" smtClean="0"/>
              <a:t>monopsonist</a:t>
            </a:r>
            <a:r>
              <a:rPr lang="en-US" dirty="0" smtClean="0"/>
              <a:t>) </a:t>
            </a:r>
            <a:r>
              <a:rPr lang="en-US" i="1" dirty="0" smtClean="0"/>
              <a:t>in that area-occupation</a:t>
            </a:r>
            <a:endParaRPr lang="en-US" dirty="0"/>
          </a:p>
          <a:p>
            <a:pPr lvl="2"/>
            <a:r>
              <a:rPr lang="en-US" dirty="0" smtClean="0"/>
              <a:t>If two employers each employ 35.4% of the labor market, both are oligopsonists </a:t>
            </a:r>
            <a:r>
              <a:rPr lang="en-US" i="1" dirty="0" smtClean="0"/>
              <a:t>in that area-occupation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123" y="457200"/>
            <a:ext cx="8821271" cy="804672"/>
          </a:xfrm>
        </p:spPr>
        <p:txBody>
          <a:bodyPr/>
          <a:lstStyle/>
          <a:p>
            <a:r>
              <a:rPr lang="en-US" sz="3200" dirty="0"/>
              <a:t>Number of “Megafirm” and “.25 Oligopsonist” </a:t>
            </a:r>
            <a:r>
              <a:rPr lang="en-US" sz="3200" dirty="0" smtClean="0"/>
              <a:t>Employer-Tax-ID-Numbers</a:t>
            </a:r>
            <a:r>
              <a:rPr lang="en-US" sz="3200" dirty="0"/>
              <a:t>, May 2017</a:t>
            </a:r>
            <a:br>
              <a:rPr lang="en-US" sz="3200" dirty="0"/>
            </a:br>
            <a:r>
              <a:rPr lang="en-US" sz="3200" dirty="0"/>
              <a:t>(Examining Large Markets only)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655702"/>
              </p:ext>
            </p:extLst>
          </p:nvPr>
        </p:nvGraphicFramePr>
        <p:xfrm>
          <a:off x="1975821" y="1789903"/>
          <a:ext cx="8229600" cy="428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4329" y="32380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3733" y="346719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Both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625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7123" y="19767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latin typeface="Tahoma" pitchFamily="34" charset="0"/>
                <a:ea typeface="+mj-ea"/>
                <a:cs typeface="Tahoma" pitchFamily="34" charset="0"/>
              </a:rPr>
              <a:t>Neither EINs</a:t>
            </a:r>
            <a:endParaRPr lang="en-US" sz="2400" dirty="0"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(Anywhere)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latin typeface="Tahoma" pitchFamily="34" charset="0"/>
                <a:ea typeface="+mj-ea"/>
                <a:cs typeface="Tahoma" pitchFamily="34" charset="0"/>
              </a:rPr>
              <a:t>5,053,992</a:t>
            </a:r>
            <a:endParaRPr lang="en-US" sz="2400" dirty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9929" y="3184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“Megafirm”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EINs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298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6772" y="54933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115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18%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87818" y="4314238"/>
            <a:ext cx="507652" cy="12863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617086" y="41524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33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12533" y="227204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2,782 </a:t>
            </a: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Local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22%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361" y="318440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82,536 Local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2%</a:t>
            </a:r>
          </a:p>
        </p:txBody>
      </p:sp>
    </p:spTree>
    <p:extLst>
      <p:ext uri="{BB962C8B-B14F-4D97-AF65-F5344CB8AC3E}">
        <p14:creationId xmlns:p14="http://schemas.microsoft.com/office/powerpoint/2010/main" val="386943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371" y="403165"/>
            <a:ext cx="9114670" cy="804672"/>
          </a:xfrm>
        </p:spPr>
        <p:txBody>
          <a:bodyPr/>
          <a:lstStyle/>
          <a:p>
            <a:r>
              <a:rPr lang="en-US" sz="3200" dirty="0"/>
              <a:t>Employment in “Megafirms” and                              “.25 Oligopsonists” </a:t>
            </a:r>
            <a:r>
              <a:rPr lang="en-US" sz="3200" dirty="0" smtClean="0"/>
              <a:t>in May </a:t>
            </a:r>
            <a:r>
              <a:rPr lang="en-US" sz="3200" dirty="0"/>
              <a:t>2017 (Large Markets only)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3238143"/>
              </p:ext>
            </p:extLst>
          </p:nvPr>
        </p:nvGraphicFramePr>
        <p:xfrm>
          <a:off x="2986017" y="1665037"/>
          <a:ext cx="8229600" cy="428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4329" y="32380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7134" y="345317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Both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Employment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2,943,355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53480" y="194198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Neither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Employment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103,110,584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76%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63364" y="312476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“</a:t>
            </a:r>
            <a:r>
              <a:rPr lang="en-US" sz="2400" dirty="0" err="1">
                <a:latin typeface="Tahoma" pitchFamily="34" charset="0"/>
                <a:ea typeface="+mj-ea"/>
                <a:cs typeface="Tahoma" pitchFamily="34" charset="0"/>
              </a:rPr>
              <a:t>Oligopsonist</a:t>
            </a: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”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Employment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2,804,992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2%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9082" y="349717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Local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11%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10,952,434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8063" y="549902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94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2,776,854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4507" y="469732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22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5,711,847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08220" y="391037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Local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33%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922,655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404334" y="4697329"/>
            <a:ext cx="457200" cy="7501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46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123" y="457200"/>
            <a:ext cx="8821271" cy="804672"/>
          </a:xfrm>
        </p:spPr>
        <p:txBody>
          <a:bodyPr/>
          <a:lstStyle/>
          <a:p>
            <a:r>
              <a:rPr lang="en-US" sz="3200" dirty="0"/>
              <a:t>Number of “Megafirm” and “.15 Oligopsonist” </a:t>
            </a:r>
            <a:r>
              <a:rPr lang="en-US" sz="3200" dirty="0" smtClean="0"/>
              <a:t>Employer-Tax-ID-Numbers</a:t>
            </a:r>
            <a:r>
              <a:rPr lang="en-US" sz="3200" dirty="0"/>
              <a:t>, May 2017</a:t>
            </a:r>
            <a:br>
              <a:rPr lang="en-US" sz="3200" dirty="0"/>
            </a:br>
            <a:r>
              <a:rPr lang="en-US" sz="3200" dirty="0"/>
              <a:t>(Examining Large Markets only)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2433946"/>
              </p:ext>
            </p:extLst>
          </p:nvPr>
        </p:nvGraphicFramePr>
        <p:xfrm>
          <a:off x="1975821" y="1667977"/>
          <a:ext cx="8229600" cy="428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4329" y="32380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2382" y="329584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Both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791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0247" y="32161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80,556 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Local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89929" y="30363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“Megafirm”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EINs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132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45404" y="519842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134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17%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902604" y="4210242"/>
            <a:ext cx="226978" cy="880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785140" y="40395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14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11%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000411" y="44967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4,762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Local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endParaRPr lang="en-US" sz="2400" dirty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03237" y="178180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latin typeface="Tahoma" pitchFamily="34" charset="0"/>
                <a:ea typeface="+mj-ea"/>
                <a:cs typeface="Tahoma" pitchFamily="34" charset="0"/>
              </a:rPr>
              <a:t>Neither EINs</a:t>
            </a:r>
            <a:endParaRPr lang="en-US" sz="2400" dirty="0"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(Anywhere)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latin typeface="Tahoma" pitchFamily="34" charset="0"/>
                <a:ea typeface="+mj-ea"/>
                <a:cs typeface="Tahoma" pitchFamily="34" charset="0"/>
              </a:rPr>
              <a:t>5,053,992</a:t>
            </a:r>
            <a:endParaRPr lang="en-US" sz="2400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3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6123" y="457200"/>
            <a:ext cx="8821271" cy="804672"/>
          </a:xfrm>
        </p:spPr>
        <p:txBody>
          <a:bodyPr/>
          <a:lstStyle/>
          <a:p>
            <a:r>
              <a:rPr lang="en-US" sz="3200" dirty="0"/>
              <a:t>Employment in “Megafirms” and                              “.15 Oligopsonists” May 2017 (Large Markets only)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4241007"/>
              </p:ext>
            </p:extLst>
          </p:nvPr>
        </p:nvGraphicFramePr>
        <p:xfrm>
          <a:off x="3700127" y="1551827"/>
          <a:ext cx="8229600" cy="42890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4329" y="32380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endParaRPr lang="en-US" sz="3600" dirty="0">
              <a:solidFill>
                <a:schemeClr val="bg1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34691" y="30165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Both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Employment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5,636,781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chemeClr val="bg1"/>
                </a:solidFill>
                <a:latin typeface="Tahoma" pitchFamily="34" charset="0"/>
                <a:ea typeface="+mj-ea"/>
                <a:cs typeface="Tahoma" pitchFamily="34" charset="0"/>
              </a:rPr>
              <a:t>4%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941" y="210211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Neither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Employment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101,441,897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74%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29541" y="278085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“</a:t>
            </a:r>
            <a:r>
              <a:rPr lang="en-US" sz="2400" dirty="0" err="1">
                <a:latin typeface="Tahoma" pitchFamily="34" charset="0"/>
                <a:ea typeface="+mj-ea"/>
                <a:cs typeface="Tahoma" pitchFamily="34" charset="0"/>
              </a:rPr>
              <a:t>Oligopsonist</a:t>
            </a: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”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Employment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4,473,679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latin typeface="Tahoma" pitchFamily="34" charset="0"/>
                <a:ea typeface="+mj-ea"/>
                <a:cs typeface="Tahoma" pitchFamily="34" charset="0"/>
              </a:rPr>
              <a:t>3%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8445" y="362842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Local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10%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10,487,751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201" y="5607011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60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3,365,811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53350" y="52164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21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5,122,890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96306" y="194191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Local </a:t>
            </a:r>
          </a:p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Governments</a:t>
            </a: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: 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31%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>1,387,338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7891891" y="4306726"/>
            <a:ext cx="409045" cy="1224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8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47" y="2191109"/>
            <a:ext cx="9244945" cy="672569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451" y="457200"/>
            <a:ext cx="10687455" cy="804672"/>
          </a:xfrm>
        </p:spPr>
        <p:txBody>
          <a:bodyPr/>
          <a:lstStyle/>
          <a:p>
            <a:r>
              <a:rPr lang="en-US" dirty="0" smtClean="0"/>
              <a:t>In these large markets, Oligopsonist employment shares are related to area size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01890" y="2963354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Regressing area size 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a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nd its square on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e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mployer 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type shares</a:t>
            </a:r>
            <a:endParaRPr lang="en-US" sz="2000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g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ives an R</a:t>
            </a:r>
            <a:r>
              <a:rPr lang="en-US" sz="2000" baseline="30000" dirty="0" smtClean="0"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 value of 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.33 for monopsony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and .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03 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for megafirm</a:t>
            </a:r>
            <a:endParaRPr lang="en-US" sz="2800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65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5" y="5377683"/>
            <a:ext cx="9098604" cy="1293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Very similar for private sector only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8" y="1750681"/>
            <a:ext cx="9220475" cy="6707896"/>
          </a:xfrm>
        </p:spPr>
      </p:pic>
      <p:sp>
        <p:nvSpPr>
          <p:cNvPr id="7" name="TextBox 6"/>
          <p:cNvSpPr txBox="1"/>
          <p:nvPr/>
        </p:nvSpPr>
        <p:spPr>
          <a:xfrm>
            <a:off x="10301890" y="2739067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Regressing area size 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a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nd its square on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e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mployer 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type shares</a:t>
            </a:r>
            <a:endParaRPr lang="en-US" sz="2000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g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ives an R</a:t>
            </a:r>
            <a:r>
              <a:rPr lang="en-US" sz="2000" baseline="30000" dirty="0" smtClean="0"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 value of 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.33 for monopsony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and .04 for megafirm</a:t>
            </a:r>
            <a:endParaRPr lang="en-US" sz="2800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0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59467"/>
            <a:ext cx="10867901" cy="3992563"/>
          </a:xfrm>
        </p:spPr>
        <p:txBody>
          <a:bodyPr/>
          <a:lstStyle/>
          <a:p>
            <a:r>
              <a:rPr lang="en-US" sz="2800" dirty="0"/>
              <a:t>Great interest in the falling labor share of income and declining returns to work in very large employers: </a:t>
            </a:r>
            <a:r>
              <a:rPr lang="en-US" sz="2400" dirty="0"/>
              <a:t>i.e. Autor, Dorn, Katz, Patterson, &amp; Van </a:t>
            </a:r>
            <a:r>
              <a:rPr lang="en-US" sz="2400" dirty="0" err="1"/>
              <a:t>Reenan</a:t>
            </a:r>
            <a:r>
              <a:rPr lang="en-US" sz="2400" dirty="0"/>
              <a:t> (2017); Song, Price, </a:t>
            </a:r>
            <a:r>
              <a:rPr lang="en-US" sz="2400" dirty="0" err="1"/>
              <a:t>Guvenen</a:t>
            </a:r>
            <a:r>
              <a:rPr lang="en-US" sz="2400" dirty="0"/>
              <a:t>, Bloom, &amp; Von </a:t>
            </a:r>
            <a:r>
              <a:rPr lang="en-US" sz="2400" dirty="0" err="1"/>
              <a:t>Wachter</a:t>
            </a:r>
            <a:r>
              <a:rPr lang="en-US" sz="2400" dirty="0"/>
              <a:t> (2018)</a:t>
            </a:r>
          </a:p>
          <a:p>
            <a:r>
              <a:rPr lang="en-US" sz="2800" dirty="0"/>
              <a:t>Explosion of recent empirical work </a:t>
            </a:r>
            <a:r>
              <a:rPr lang="en-US" sz="2800" dirty="0" smtClean="0"/>
              <a:t>using </a:t>
            </a:r>
            <a:r>
              <a:rPr lang="en-US" sz="2800" dirty="0"/>
              <a:t>labor market </a:t>
            </a:r>
            <a:r>
              <a:rPr lang="en-US" sz="2800" dirty="0" smtClean="0"/>
              <a:t>concentration to measure explicit oligopsony power: </a:t>
            </a:r>
            <a:r>
              <a:rPr lang="en-US" sz="2400" dirty="0"/>
              <a:t>Azar, </a:t>
            </a:r>
            <a:r>
              <a:rPr lang="en-US" sz="2400" dirty="0" err="1"/>
              <a:t>Marinescu</a:t>
            </a:r>
            <a:r>
              <a:rPr lang="en-US" sz="2400" dirty="0"/>
              <a:t>, &amp; </a:t>
            </a:r>
            <a:r>
              <a:rPr lang="en-US" sz="2400" dirty="0" err="1"/>
              <a:t>Steinbaum</a:t>
            </a:r>
            <a:r>
              <a:rPr lang="en-US" sz="2400" dirty="0"/>
              <a:t> (2017); </a:t>
            </a:r>
            <a:r>
              <a:rPr lang="en-US" sz="2400" dirty="0" err="1" smtClean="0"/>
              <a:t>Benmelech</a:t>
            </a:r>
            <a:r>
              <a:rPr lang="en-US" sz="2400" dirty="0"/>
              <a:t>, Bergman, &amp; Kim (2018); </a:t>
            </a:r>
            <a:r>
              <a:rPr lang="en-US" sz="2400" dirty="0" smtClean="0"/>
              <a:t>Azar</a:t>
            </a:r>
            <a:r>
              <a:rPr lang="en-US" sz="2400" dirty="0"/>
              <a:t>, </a:t>
            </a:r>
            <a:r>
              <a:rPr lang="en-US" sz="2400" dirty="0" err="1"/>
              <a:t>Marinescu</a:t>
            </a:r>
            <a:r>
              <a:rPr lang="en-US" sz="2400" dirty="0"/>
              <a:t>, </a:t>
            </a:r>
            <a:r>
              <a:rPr lang="en-US" sz="2400" dirty="0" err="1"/>
              <a:t>Steinbaum</a:t>
            </a:r>
            <a:r>
              <a:rPr lang="en-US" sz="2400" dirty="0"/>
              <a:t>, &amp; </a:t>
            </a:r>
            <a:r>
              <a:rPr lang="en-US" sz="2400" dirty="0" err="1"/>
              <a:t>Taska</a:t>
            </a:r>
            <a:r>
              <a:rPr lang="en-US" sz="2400" dirty="0"/>
              <a:t> (2018); </a:t>
            </a:r>
            <a:r>
              <a:rPr lang="en-US" sz="2400" dirty="0" err="1"/>
              <a:t>Lipsius</a:t>
            </a:r>
            <a:r>
              <a:rPr lang="en-US" sz="2400" dirty="0"/>
              <a:t> (2018); Rinz (2018); </a:t>
            </a:r>
            <a:r>
              <a:rPr lang="en-US" sz="2400" dirty="0" err="1"/>
              <a:t>Hershbein</a:t>
            </a:r>
            <a:r>
              <a:rPr lang="en-US" sz="2400" dirty="0"/>
              <a:t>, </a:t>
            </a:r>
            <a:r>
              <a:rPr lang="en-US" sz="2400" dirty="0" err="1"/>
              <a:t>Macaluso</a:t>
            </a:r>
            <a:r>
              <a:rPr lang="en-US" sz="2400" dirty="0"/>
              <a:t>, &amp; </a:t>
            </a:r>
            <a:r>
              <a:rPr lang="en-US" sz="2400" dirty="0" err="1"/>
              <a:t>Yeh</a:t>
            </a:r>
            <a:r>
              <a:rPr lang="en-US" sz="2400" dirty="0"/>
              <a:t> (2019); Sojourner &amp; </a:t>
            </a:r>
            <a:r>
              <a:rPr lang="en-US" sz="2400" dirty="0" err="1"/>
              <a:t>Qiu</a:t>
            </a:r>
            <a:r>
              <a:rPr lang="en-US" sz="2400" dirty="0"/>
              <a:t> (2019); Berger, </a:t>
            </a:r>
            <a:r>
              <a:rPr lang="en-US" sz="2400" dirty="0" err="1"/>
              <a:t>Herkenhoff</a:t>
            </a:r>
            <a:r>
              <a:rPr lang="en-US" sz="2400" dirty="0"/>
              <a:t>, &amp; </a:t>
            </a:r>
            <a:r>
              <a:rPr lang="en-US" sz="2400" dirty="0" err="1"/>
              <a:t>Mongey</a:t>
            </a:r>
            <a:r>
              <a:rPr lang="en-US" sz="2400" dirty="0"/>
              <a:t> (2019); Schubert, Stansbury, &amp; </a:t>
            </a:r>
            <a:r>
              <a:rPr lang="en-US" sz="2400" dirty="0" err="1"/>
              <a:t>Taska</a:t>
            </a:r>
            <a:r>
              <a:rPr lang="en-US" sz="2400" dirty="0"/>
              <a:t> (2019); Azar, </a:t>
            </a:r>
            <a:r>
              <a:rPr lang="en-US" sz="2400" dirty="0" err="1"/>
              <a:t>Marinescu</a:t>
            </a:r>
            <a:r>
              <a:rPr lang="en-US" sz="2400" dirty="0"/>
              <a:t>, &amp; </a:t>
            </a:r>
            <a:r>
              <a:rPr lang="en-US" sz="2400" dirty="0" err="1"/>
              <a:t>Steinbaum</a:t>
            </a:r>
            <a:r>
              <a:rPr lang="en-US" sz="2400" dirty="0"/>
              <a:t> (2019) </a:t>
            </a:r>
          </a:p>
        </p:txBody>
      </p:sp>
    </p:spTree>
    <p:extLst>
      <p:ext uri="{BB962C8B-B14F-4D97-AF65-F5344CB8AC3E}">
        <p14:creationId xmlns:p14="http://schemas.microsoft.com/office/powerpoint/2010/main" val="10138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Comparisons by</a:t>
            </a:r>
            <a:br>
              <a:rPr lang="en-US" dirty="0" smtClean="0"/>
            </a:br>
            <a:r>
              <a:rPr lang="en-US" dirty="0" smtClean="0"/>
              <a:t>Occupations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7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65" y="2190721"/>
            <a:ext cx="9249473" cy="672899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524" y="457200"/>
            <a:ext cx="8709497" cy="804672"/>
          </a:xfrm>
        </p:spPr>
        <p:txBody>
          <a:bodyPr/>
          <a:lstStyle/>
          <a:p>
            <a:r>
              <a:rPr lang="en-US" sz="4000" dirty="0" smtClean="0"/>
              <a:t>Oligopsonist shares of occupation are related to occupation size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57398" y="2661430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Note that occupation size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explains only a very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small amount of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variation between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occupations</a:t>
            </a:r>
          </a:p>
          <a:p>
            <a:pPr algn="ctr">
              <a:spcBef>
                <a:spcPct val="0"/>
              </a:spcBef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Regressing occupation size 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and its square on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employer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type shares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gives an R</a:t>
            </a:r>
            <a:r>
              <a:rPr lang="en-US" sz="2000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value of 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.24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for monopsony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and .01 for megafirm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2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2" y="1761460"/>
            <a:ext cx="9882222" cy="719495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524" y="457200"/>
            <a:ext cx="8709497" cy="804672"/>
          </a:xfrm>
        </p:spPr>
        <p:txBody>
          <a:bodyPr/>
          <a:lstStyle/>
          <a:p>
            <a:r>
              <a:rPr lang="en-US" sz="4000" dirty="0" smtClean="0"/>
              <a:t>Very similar for the private sector only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166025" y="2954727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For the private sector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only, regressing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occupation 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size 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a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nd its square on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e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mployer 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type shares</a:t>
            </a:r>
            <a:endParaRPr lang="en-US" sz="2000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ea typeface="+mj-ea"/>
                <a:cs typeface="Tahoma" pitchFamily="34" charset="0"/>
              </a:rPr>
              <a:t>g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ives an R</a:t>
            </a:r>
            <a:r>
              <a:rPr lang="en-US" sz="2000" baseline="30000" dirty="0" smtClean="0">
                <a:latin typeface="Tahoma" pitchFamily="34" charset="0"/>
                <a:ea typeface="+mj-ea"/>
                <a:cs typeface="Tahoma" pitchFamily="34" charset="0"/>
              </a:rPr>
              <a:t>2</a:t>
            </a: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 value of 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.18 for monopsony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and .01 for megafirm</a:t>
            </a:r>
            <a:endParaRPr lang="en-US" sz="2800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06" y="1604513"/>
            <a:ext cx="9752918" cy="709525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580" y="457200"/>
            <a:ext cx="9974092" cy="804672"/>
          </a:xfrm>
        </p:spPr>
        <p:txBody>
          <a:bodyPr/>
          <a:lstStyle/>
          <a:p>
            <a:r>
              <a:rPr lang="en-US" sz="4000" dirty="0" smtClean="0"/>
              <a:t>Wage </a:t>
            </a:r>
            <a:r>
              <a:rPr lang="en-US" sz="4000" dirty="0" smtClean="0"/>
              <a:t>explains little occupational variation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19375" y="2661430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Regressing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occupation 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wage </a:t>
            </a: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and its square on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employer type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gives an R</a:t>
            </a:r>
            <a:r>
              <a:rPr lang="en-US" sz="2000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value of 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cs typeface="Tahoma" pitchFamily="34" charset="0"/>
              </a:rPr>
              <a:t>.04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for monopsony</a:t>
            </a:r>
          </a:p>
          <a:p>
            <a:pPr algn="ctr">
              <a:spcBef>
                <a:spcPct val="0"/>
              </a:spcBef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and .</a:t>
            </a:r>
            <a:r>
              <a:rPr lang="en-US" sz="2000" dirty="0" smtClean="0">
                <a:latin typeface="Tahoma" pitchFamily="34" charset="0"/>
                <a:cs typeface="Tahoma" pitchFamily="34" charset="0"/>
              </a:rPr>
              <a:t>09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for megafirm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32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58198"/>
            <a:ext cx="9130362" cy="664233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04672"/>
          </a:xfrm>
        </p:spPr>
        <p:txBody>
          <a:bodyPr/>
          <a:lstStyle/>
          <a:p>
            <a:r>
              <a:rPr lang="en-US" dirty="0" smtClean="0"/>
              <a:t>Wage explains even less in the private-sector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299276" y="2155314"/>
            <a:ext cx="25994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Regressing occupation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ln(wage) 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and its square on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employer type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gives an R</a:t>
            </a:r>
            <a:r>
              <a:rPr lang="en-US" baseline="30000" dirty="0">
                <a:latin typeface="Tahoma" pitchFamily="34" charset="0"/>
                <a:cs typeface="Tahoma" pitchFamily="34" charset="0"/>
              </a:rPr>
              <a:t>2</a:t>
            </a:r>
            <a:r>
              <a:rPr lang="en-US" dirty="0">
                <a:latin typeface="Tahoma" pitchFamily="34" charset="0"/>
                <a:cs typeface="Tahoma" pitchFamily="34" charset="0"/>
              </a:rPr>
              <a:t> value of </a:t>
            </a:r>
          </a:p>
          <a:p>
            <a:pPr algn="ctr">
              <a:spcBef>
                <a:spcPct val="0"/>
              </a:spcBef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.01 </a:t>
            </a:r>
            <a:r>
              <a:rPr lang="en-US" dirty="0">
                <a:latin typeface="Tahoma" pitchFamily="34" charset="0"/>
                <a:cs typeface="Tahoma" pitchFamily="34" charset="0"/>
              </a:rPr>
              <a:t>for monopsony</a:t>
            </a:r>
          </a:p>
          <a:p>
            <a:pPr algn="ctr">
              <a:spcBef>
                <a:spcPct val="0"/>
              </a:spcBef>
            </a:pPr>
            <a:r>
              <a:rPr lang="en-US" dirty="0">
                <a:latin typeface="Tahoma" pitchFamily="34" charset="0"/>
                <a:cs typeface="Tahoma" pitchFamily="34" charset="0"/>
              </a:rPr>
              <a:t>and .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02 </a:t>
            </a:r>
            <a:r>
              <a:rPr lang="en-US" dirty="0">
                <a:latin typeface="Tahoma" pitchFamily="34" charset="0"/>
                <a:cs typeface="Tahoma" pitchFamily="34" charset="0"/>
              </a:rPr>
              <a:t>for megafirm</a:t>
            </a:r>
            <a:endParaRPr lang="en-US" sz="24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44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12192000" cy="804672"/>
          </a:xfrm>
        </p:spPr>
        <p:txBody>
          <a:bodyPr/>
          <a:lstStyle/>
          <a:p>
            <a:r>
              <a:rPr lang="en-US" sz="4000" dirty="0" smtClean="0"/>
              <a:t>Does anything explain </a:t>
            </a:r>
            <a:r>
              <a:rPr lang="en-US" sz="4000" dirty="0" smtClean="0"/>
              <a:t>variation between occupations?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630" y="1261872"/>
            <a:ext cx="10972800" cy="3992563"/>
          </a:xfrm>
        </p:spPr>
        <p:txBody>
          <a:bodyPr/>
          <a:lstStyle/>
          <a:p>
            <a:r>
              <a:rPr lang="en-US" sz="2800" dirty="0" smtClean="0"/>
              <a:t>In the private-sector microdata, regress </a:t>
            </a:r>
            <a:r>
              <a:rPr lang="en-US" sz="2800" dirty="0" smtClean="0"/>
              <a:t>large-market </a:t>
            </a:r>
            <a:r>
              <a:rPr lang="en-US" sz="2800" dirty="0" smtClean="0"/>
              <a:t>employer-type (local </a:t>
            </a:r>
            <a:r>
              <a:rPr lang="en-US" sz="2800" dirty="0" smtClean="0"/>
              <a:t>oligopsonist </a:t>
            </a:r>
            <a:r>
              <a:rPr lang="en-US" sz="2800" dirty="0" smtClean="0"/>
              <a:t>or </a:t>
            </a:r>
            <a:r>
              <a:rPr lang="en-US" sz="2800" dirty="0" smtClean="0"/>
              <a:t>megafirm </a:t>
            </a:r>
            <a:r>
              <a:rPr lang="en-US" sz="2800" dirty="0" smtClean="0"/>
              <a:t>dummies) on </a:t>
            </a:r>
            <a:r>
              <a:rPr lang="en-US" sz="2800" dirty="0" smtClean="0"/>
              <a:t>occupation and observable establishment characteristics (industry, area, size, date)</a:t>
            </a:r>
          </a:p>
          <a:p>
            <a:pPr lvl="1"/>
            <a:r>
              <a:rPr lang="en-US" sz="2400" dirty="0" smtClean="0"/>
              <a:t>For employment in local oligopsonists, some variation between occupations is explained by area and industry </a:t>
            </a:r>
          </a:p>
          <a:p>
            <a:pPr lvl="1"/>
            <a:r>
              <a:rPr lang="en-US" sz="2400" dirty="0" smtClean="0"/>
              <a:t>For employment in megafirms, most of the variation between occupations is explained by industry</a:t>
            </a:r>
          </a:p>
          <a:p>
            <a:r>
              <a:rPr lang="en-US" sz="2800" dirty="0"/>
              <a:t>E</a:t>
            </a:r>
            <a:r>
              <a:rPr lang="en-US" sz="2800" dirty="0" smtClean="0"/>
              <a:t>xamine whether residual variation between occupations can be explained by occupational characteristics</a:t>
            </a:r>
          </a:p>
          <a:p>
            <a:pPr lvl="1"/>
            <a:r>
              <a:rPr lang="en-US" sz="2400" dirty="0" smtClean="0"/>
              <a:t>We rely on </a:t>
            </a:r>
            <a:r>
              <a:rPr lang="en-US" sz="2400" dirty="0" err="1" smtClean="0"/>
              <a:t>Dey</a:t>
            </a:r>
            <a:r>
              <a:rPr lang="en-US" sz="2400" dirty="0" smtClean="0"/>
              <a:t> &amp; Lowenstein</a:t>
            </a:r>
            <a:r>
              <a:rPr lang="en-US" sz="2400" dirty="0"/>
              <a:t> </a:t>
            </a:r>
            <a:r>
              <a:rPr lang="en-US" sz="2400" dirty="0" smtClean="0"/>
              <a:t>(2019), who condense scores of O*NET variables into 21 occupational characteristics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78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6772" y="888520"/>
            <a:ext cx="1097024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865" y="226955"/>
            <a:ext cx="10972800" cy="804672"/>
          </a:xfrm>
        </p:spPr>
        <p:txBody>
          <a:bodyPr/>
          <a:lstStyle/>
          <a:p>
            <a:r>
              <a:rPr lang="en-US" sz="4000" dirty="0" smtClean="0"/>
              <a:t>Occupational characteristics &amp; residual variation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9591914" y="2619432"/>
            <a:ext cx="914400" cy="150695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Occupational characteristics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that predict employment in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megafirms are not the same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characteristics that predict</a:t>
            </a:r>
          </a:p>
          <a:p>
            <a:pPr algn="ctr">
              <a:spcBef>
                <a:spcPct val="0"/>
              </a:spcBef>
            </a:pPr>
            <a:r>
              <a:rPr lang="en-US" sz="2000" dirty="0" smtClean="0">
                <a:latin typeface="Tahoma" pitchFamily="34" charset="0"/>
                <a:ea typeface="+mj-ea"/>
                <a:cs typeface="Tahoma" pitchFamily="34" charset="0"/>
              </a:rPr>
              <a:t>employment in mega-EINs</a:t>
            </a:r>
            <a:endParaRPr lang="en-US" sz="2000" dirty="0"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03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541202"/>
            <a:ext cx="10674485" cy="3992563"/>
          </a:xfrm>
        </p:spPr>
        <p:txBody>
          <a:bodyPr/>
          <a:lstStyle/>
          <a:p>
            <a:r>
              <a:rPr lang="en-US" dirty="0" smtClean="0"/>
              <a:t>Megafirms and </a:t>
            </a:r>
            <a:r>
              <a:rPr lang="en-US" dirty="0" err="1" smtClean="0"/>
              <a:t>Monopsonists</a:t>
            </a:r>
            <a:r>
              <a:rPr lang="en-US" dirty="0" smtClean="0"/>
              <a:t>:  Not the Same</a:t>
            </a:r>
          </a:p>
          <a:p>
            <a:pPr marL="457200" lvl="1" indent="0">
              <a:buNone/>
            </a:pPr>
            <a:r>
              <a:rPr lang="en-US" dirty="0" smtClean="0"/>
              <a:t>(Except </a:t>
            </a:r>
            <a:r>
              <a:rPr lang="en-US" smtClean="0"/>
              <a:t>for </a:t>
            </a:r>
            <a:r>
              <a:rPr lang="en-US" smtClean="0"/>
              <a:t>governments) </a:t>
            </a:r>
            <a:endParaRPr lang="en-US" dirty="0" smtClean="0"/>
          </a:p>
          <a:p>
            <a:r>
              <a:rPr lang="en-US" dirty="0" smtClean="0"/>
              <a:t>Next Steps:</a:t>
            </a:r>
          </a:p>
          <a:p>
            <a:pPr lvl="1"/>
            <a:r>
              <a:rPr lang="en-US" dirty="0"/>
              <a:t>Over time, employment is shifting into less </a:t>
            </a:r>
            <a:r>
              <a:rPr lang="en-US" dirty="0" err="1"/>
              <a:t>oligopsonistic</a:t>
            </a:r>
            <a:r>
              <a:rPr lang="en-US" dirty="0"/>
              <a:t> megafirms.  Is this explained by changes in industry, occupation, geography, or employer agglomeration?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occupations are </a:t>
            </a:r>
            <a:r>
              <a:rPr lang="en-US" i="1" dirty="0"/>
              <a:t>affected</a:t>
            </a:r>
            <a:r>
              <a:rPr lang="en-US" dirty="0"/>
              <a:t> most by labor market power?  What are their characteristics?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2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Although the OES and QCEW microdata cannot leave BLS, BLS welcomes visiting researchers.  More information </a:t>
            </a:r>
            <a:r>
              <a:rPr lang="en-US" dirty="0"/>
              <a:t>is available at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www.bls.gov/rda/home.htm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74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956" y="1228387"/>
            <a:ext cx="10616540" cy="3992563"/>
          </a:xfrm>
        </p:spPr>
        <p:txBody>
          <a:bodyPr/>
          <a:lstStyle/>
          <a:p>
            <a:r>
              <a:rPr lang="en-US" dirty="0" smtClean="0"/>
              <a:t>Measuring Labor Market Power in 3 ways</a:t>
            </a:r>
          </a:p>
          <a:p>
            <a:r>
              <a:rPr lang="en-US" dirty="0" smtClean="0"/>
              <a:t>Comparing results across geographic areas</a:t>
            </a:r>
          </a:p>
          <a:p>
            <a:r>
              <a:rPr lang="en-US" dirty="0" smtClean="0"/>
              <a:t>Comparing results across occupations</a:t>
            </a:r>
          </a:p>
          <a:p>
            <a:r>
              <a:rPr lang="en-US" dirty="0" smtClean="0"/>
              <a:t>Conclusion:  Limited </a:t>
            </a:r>
            <a:r>
              <a:rPr lang="en-US" dirty="0"/>
              <a:t>overlap between </a:t>
            </a:r>
            <a:r>
              <a:rPr lang="en-US" dirty="0" smtClean="0"/>
              <a:t>very large </a:t>
            </a:r>
            <a:r>
              <a:rPr lang="en-US" dirty="0"/>
              <a:t>employers and employers with </a:t>
            </a:r>
            <a:r>
              <a:rPr lang="en-US" dirty="0" smtClean="0"/>
              <a:t>explicit monopsony power</a:t>
            </a:r>
          </a:p>
          <a:p>
            <a:pPr lvl="1"/>
            <a:r>
              <a:rPr lang="en-US" dirty="0" smtClean="0"/>
              <a:t>Overlap of very large employers with explicit monopsony power is disproportionately a story of </a:t>
            </a:r>
            <a:r>
              <a:rPr lang="en-US" i="1" dirty="0" smtClean="0"/>
              <a:t>government</a:t>
            </a:r>
            <a:r>
              <a:rPr lang="en-US" dirty="0" smtClean="0"/>
              <a:t> employment</a:t>
            </a:r>
          </a:p>
          <a:p>
            <a:pPr lvl="1"/>
            <a:r>
              <a:rPr lang="en-US" dirty="0" smtClean="0"/>
              <a:t>Oligopsony happens (on average) in small markets</a:t>
            </a:r>
          </a:p>
          <a:p>
            <a:pPr lvl="1"/>
            <a:r>
              <a:rPr lang="en-US" dirty="0" smtClean="0"/>
              <a:t>Employment in very-large-employers has different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1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440762"/>
            <a:ext cx="10879776" cy="3992563"/>
          </a:xfrm>
        </p:spPr>
        <p:txBody>
          <a:bodyPr/>
          <a:lstStyle/>
          <a:p>
            <a:r>
              <a:rPr lang="en-US" sz="2800" dirty="0"/>
              <a:t>Use the confidential microdata of the Occupational Employment Statistics (</a:t>
            </a:r>
            <a:r>
              <a:rPr lang="en-US" sz="2800" dirty="0" smtClean="0"/>
              <a:t>OES), a </a:t>
            </a:r>
            <a:r>
              <a:rPr lang="en-US" sz="2800" dirty="0"/>
              <a:t>very large employer </a:t>
            </a:r>
            <a:r>
              <a:rPr lang="en-US" sz="2800" dirty="0" smtClean="0"/>
              <a:t>survey, for </a:t>
            </a:r>
            <a:r>
              <a:rPr lang="en-US" sz="2800" dirty="0"/>
              <a:t>May 2005 – May 2017</a:t>
            </a:r>
          </a:p>
          <a:p>
            <a:pPr lvl="1"/>
            <a:r>
              <a:rPr lang="en-US" sz="2400" dirty="0"/>
              <a:t>occupational distribution (6-digit) for responding employers</a:t>
            </a:r>
          </a:p>
          <a:p>
            <a:r>
              <a:rPr lang="en-US" sz="2800" dirty="0" smtClean="0"/>
              <a:t>Measuring labor market concentration requires universe </a:t>
            </a:r>
            <a:r>
              <a:rPr lang="en-US" sz="2800" dirty="0"/>
              <a:t>data on employment by occupation by employer for each geographic area </a:t>
            </a:r>
            <a:endParaRPr lang="en-US" sz="2800" dirty="0" smtClean="0"/>
          </a:p>
          <a:p>
            <a:pPr lvl="1"/>
            <a:r>
              <a:rPr lang="en-US" sz="2400" dirty="0" smtClean="0"/>
              <a:t>Use OES </a:t>
            </a:r>
            <a:r>
              <a:rPr lang="en-US" sz="2400" dirty="0"/>
              <a:t>sample </a:t>
            </a:r>
            <a:r>
              <a:rPr lang="en-US" sz="2400" dirty="0" smtClean="0"/>
              <a:t>frame: Quarterly </a:t>
            </a:r>
            <a:r>
              <a:rPr lang="en-US" sz="2400" dirty="0"/>
              <a:t>Census of Employment and Wages (QCEW</a:t>
            </a:r>
            <a:r>
              <a:rPr lang="en-US" sz="2400" dirty="0" smtClean="0"/>
              <a:t>)</a:t>
            </a:r>
          </a:p>
          <a:p>
            <a:pPr lvl="2"/>
            <a:r>
              <a:rPr lang="en-US" sz="1800" dirty="0" smtClean="0"/>
              <a:t>The QCEW </a:t>
            </a:r>
            <a:r>
              <a:rPr lang="en-US" sz="1800" dirty="0"/>
              <a:t>includes location, industry, &amp; total employment size by quarter for nearly all civilian establishments in the U.S., with EIN as best-available employer </a:t>
            </a:r>
            <a:r>
              <a:rPr lang="en-US" sz="1800" dirty="0" smtClean="0"/>
              <a:t>identifier</a:t>
            </a:r>
          </a:p>
          <a:p>
            <a:pPr lvl="2"/>
            <a:r>
              <a:rPr lang="en-US" sz="1800" dirty="0"/>
              <a:t>We borrow the geography of the OES sample:  MSAs and “Balance-of-State” </a:t>
            </a:r>
            <a:r>
              <a:rPr lang="en-US" sz="1800" dirty="0" smtClean="0"/>
              <a:t>areas</a:t>
            </a:r>
            <a:endParaRPr lang="en-US" sz="1800" dirty="0"/>
          </a:p>
          <a:p>
            <a:pPr lvl="1"/>
            <a:r>
              <a:rPr lang="en-US" sz="2400" dirty="0"/>
              <a:t>Use QCEW information to impute OES responses for all non-responding </a:t>
            </a:r>
            <a:r>
              <a:rPr lang="en-US" sz="2400" i="1" dirty="0"/>
              <a:t>and non-sampled</a:t>
            </a:r>
            <a:r>
              <a:rPr lang="en-US" sz="2400" dirty="0"/>
              <a:t> </a:t>
            </a:r>
            <a:r>
              <a:rPr lang="en-US" sz="2400" dirty="0" smtClean="0"/>
              <a:t>establishments</a:t>
            </a:r>
          </a:p>
        </p:txBody>
      </p:sp>
    </p:spTree>
    <p:extLst>
      <p:ext uri="{BB962C8B-B14F-4D97-AF65-F5344CB8AC3E}">
        <p14:creationId xmlns:p14="http://schemas.microsoft.com/office/powerpoint/2010/main" val="2630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237294"/>
            <a:ext cx="10141528" cy="804672"/>
          </a:xfrm>
        </p:spPr>
        <p:txBody>
          <a:bodyPr/>
          <a:lstStyle/>
          <a:p>
            <a:r>
              <a:rPr lang="en-US" dirty="0"/>
              <a:t>Impute with </a:t>
            </a:r>
            <a:r>
              <a:rPr lang="en-US" dirty="0" smtClean="0"/>
              <a:t>nearest </a:t>
            </a:r>
            <a:r>
              <a:rPr lang="en-US" dirty="0"/>
              <a:t>neighbor </a:t>
            </a:r>
            <a:r>
              <a:rPr lang="en-US" dirty="0" smtClean="0"/>
              <a:t>matching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55024" y="1077595"/>
            <a:ext cx="10390908" cy="4652895"/>
          </a:xfrm>
        </p:spPr>
        <p:txBody>
          <a:bodyPr/>
          <a:lstStyle/>
          <a:p>
            <a:r>
              <a:rPr lang="en-US" sz="2800" dirty="0"/>
              <a:t>Impute occupation and wage distribution for non-responding establishments and similarly for non-sampled establishments </a:t>
            </a:r>
          </a:p>
          <a:p>
            <a:pPr lvl="1"/>
            <a:r>
              <a:rPr lang="en-US" sz="2000" dirty="0"/>
              <a:t>If available, </a:t>
            </a:r>
            <a:r>
              <a:rPr lang="en-US" sz="2000" dirty="0" smtClean="0"/>
              <a:t>use </a:t>
            </a:r>
            <a:r>
              <a:rPr lang="en-US" sz="2000" dirty="0"/>
              <a:t>OES </a:t>
            </a:r>
            <a:r>
              <a:rPr lang="en-US" sz="2000" dirty="0" smtClean="0"/>
              <a:t>response from the previous two and a half years, </a:t>
            </a:r>
            <a:r>
              <a:rPr lang="en-US" sz="2000" dirty="0"/>
              <a:t>as long as </a:t>
            </a:r>
            <a:r>
              <a:rPr lang="en-US" sz="2000" dirty="0" smtClean="0"/>
              <a:t>industry is </a:t>
            </a:r>
            <a:r>
              <a:rPr lang="en-US" sz="2000" dirty="0"/>
              <a:t>unchanged </a:t>
            </a:r>
            <a:r>
              <a:rPr lang="en-US" sz="2000" dirty="0" smtClean="0"/>
              <a:t>and size is similar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8% of establishments, 28% of employment)</a:t>
            </a:r>
          </a:p>
          <a:p>
            <a:pPr lvl="1"/>
            <a:r>
              <a:rPr lang="en-US" sz="2000" dirty="0"/>
              <a:t>Otherwise, </a:t>
            </a:r>
            <a:r>
              <a:rPr lang="en-US" sz="2000" dirty="0" smtClean="0"/>
              <a:t>use </a:t>
            </a:r>
            <a:r>
              <a:rPr lang="en-US" sz="2000" dirty="0"/>
              <a:t>establishments with the same EIN, same detailed industry</a:t>
            </a:r>
            <a:r>
              <a:rPr lang="en-US" sz="2000" dirty="0" smtClean="0"/>
              <a:t>, </a:t>
            </a:r>
            <a:r>
              <a:rPr lang="en-US" sz="2000" dirty="0"/>
              <a:t>similar </a:t>
            </a:r>
            <a:r>
              <a:rPr lang="en-US" sz="2000" dirty="0" smtClean="0"/>
              <a:t>size, and  same </a:t>
            </a:r>
            <a:r>
              <a:rPr lang="en-US" sz="2000" dirty="0"/>
              <a:t>MSA or Balance-of-State-Area,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7% of establishments, 3% of employment)</a:t>
            </a:r>
            <a:endParaRPr lang="en-US" sz="2000" dirty="0"/>
          </a:p>
          <a:p>
            <a:pPr lvl="1"/>
            <a:r>
              <a:rPr lang="en-US" sz="2000" dirty="0" smtClean="0"/>
              <a:t>Otherwise … same </a:t>
            </a:r>
            <a:r>
              <a:rPr lang="en-US" sz="2000" dirty="0"/>
              <a:t>detailed industry, similar </a:t>
            </a:r>
            <a:r>
              <a:rPr lang="en-US" sz="2000" dirty="0" smtClean="0"/>
              <a:t>size</a:t>
            </a:r>
            <a:r>
              <a:rPr lang="en-US" sz="2000" dirty="0"/>
              <a:t>, and same MSA or </a:t>
            </a:r>
            <a:r>
              <a:rPr lang="en-US" sz="2000" dirty="0" smtClean="0"/>
              <a:t>Balance-of-State-Area 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(52% of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establishments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, 31% of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employment)</a:t>
            </a:r>
            <a:endParaRPr lang="en-US" sz="2000" dirty="0"/>
          </a:p>
          <a:p>
            <a:pPr lvl="1"/>
            <a:r>
              <a:rPr lang="en-US" sz="2000" dirty="0" smtClean="0"/>
              <a:t>Otherwise … same </a:t>
            </a:r>
            <a:r>
              <a:rPr lang="en-US" sz="2000" dirty="0"/>
              <a:t>detailed industry and similar size within the same state </a:t>
            </a:r>
            <a:r>
              <a:rPr lang="en-US" sz="2000" dirty="0" smtClean="0"/>
              <a:t>                            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27% of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establishments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, 22% of employment)</a:t>
            </a:r>
            <a:endParaRPr lang="en-US" sz="2000" dirty="0"/>
          </a:p>
          <a:p>
            <a:pPr lvl="1"/>
            <a:r>
              <a:rPr lang="en-US" sz="2000" dirty="0" smtClean="0"/>
              <a:t>Otherwise … same </a:t>
            </a:r>
            <a:r>
              <a:rPr lang="en-US" sz="2000" dirty="0"/>
              <a:t>detailed industry and similar size from out of </a:t>
            </a:r>
            <a:r>
              <a:rPr lang="en-US" sz="2000" dirty="0" smtClean="0"/>
              <a:t>state                                               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(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6% </a:t>
            </a:r>
            <a:r>
              <a:rPr lang="en-US" sz="200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of establishments</a:t>
            </a:r>
            <a:r>
              <a:rPr lang="en-US" sz="20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, 17% of employment)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2684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05320"/>
            <a:ext cx="8229600" cy="804672"/>
          </a:xfrm>
        </p:spPr>
        <p:txBody>
          <a:bodyPr/>
          <a:lstStyle/>
          <a:p>
            <a:r>
              <a:rPr lang="en-US" dirty="0" smtClean="0"/>
              <a:t>Measures of Employer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60960" y="1255388"/>
                <a:ext cx="10355284" cy="3992563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 smtClean="0"/>
                  <a:t>Follow Song et al.:  Identify EINs (or governments) with more than 10,000 employees in the US.  These are “megafirms,” </a:t>
                </a:r>
                <a:r>
                  <a:rPr lang="en-US" sz="2800" i="1" dirty="0"/>
                  <a:t>in every occupation and every area that they have employees</a:t>
                </a:r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/>
                  <a:t>Follow Benmelech et al, Rinz, </a:t>
                </a:r>
                <a:r>
                  <a:rPr lang="en-US" sz="2800" dirty="0" err="1"/>
                  <a:t>Lipsius</a:t>
                </a:r>
                <a:r>
                  <a:rPr lang="en-US" sz="2800" dirty="0"/>
                  <a:t>:  HHI index by industry for each geographic area—but as suggested by Berger, </a:t>
                </a:r>
                <a:r>
                  <a:rPr lang="en-US" sz="2800" dirty="0" err="1"/>
                  <a:t>Herkenhoff</a:t>
                </a:r>
                <a:r>
                  <a:rPr lang="en-US" sz="2800" dirty="0"/>
                  <a:t>, &amp; </a:t>
                </a:r>
                <a:r>
                  <a:rPr lang="en-US" sz="2800" dirty="0" err="1"/>
                  <a:t>Mongey</a:t>
                </a:r>
                <a:r>
                  <a:rPr lang="en-US" sz="2800" dirty="0"/>
                  <a:t>, use payroll rather than employment </a:t>
                </a:r>
              </a:p>
              <a:p>
                <a:pPr marL="400050" lvl="1" indent="0">
                  <a:buNone/>
                </a:pPr>
                <a:r>
                  <a:rPr lang="en-US" sz="1800" dirty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𝐻𝐻𝐼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𝑝𝑎𝑦𝑟𝑜𝑙𝑙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𝑠h𝑎𝑟𝑒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endParaRPr lang="en-US" sz="1800" dirty="0"/>
              </a:p>
              <a:p>
                <a:pPr marL="514350" indent="-514350">
                  <a:buFont typeface="+mj-lt"/>
                  <a:buAutoNum type="arabicParenR"/>
                </a:pPr>
                <a:r>
                  <a:rPr lang="en-US" sz="2800" dirty="0"/>
                  <a:t>Follow Azar et al., </a:t>
                </a:r>
                <a:r>
                  <a:rPr lang="en-US" sz="2800" dirty="0" err="1"/>
                  <a:t>Qiu</a:t>
                </a:r>
                <a:r>
                  <a:rPr lang="en-US" sz="2800" dirty="0"/>
                  <a:t> &amp; Sojourner (but with payroll rather than employment):  HHI index of payroll by occupation for each geographic area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0960" y="1255388"/>
                <a:ext cx="10355284" cy="3992563"/>
              </a:xfrm>
              <a:blipFill rotWithShape="0">
                <a:blip r:embed="rId2"/>
                <a:stretch>
                  <a:fillRect l="-824" t="-1527" r="-530" b="-219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64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other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287935"/>
            <a:ext cx="10773152" cy="3992563"/>
          </a:xfrm>
        </p:spPr>
        <p:txBody>
          <a:bodyPr/>
          <a:lstStyle/>
          <a:p>
            <a:r>
              <a:rPr lang="en-US" sz="2400" dirty="0"/>
              <a:t>(Song et. al., 2018) share of employment in “Megafirms” in Social Security Administration data in 2013: 23%</a:t>
            </a:r>
          </a:p>
          <a:p>
            <a:pPr lvl="1"/>
            <a:r>
              <a:rPr lang="en-US" sz="2000" dirty="0"/>
              <a:t>Average in QCEW data for May 2013: 17% for the private sector</a:t>
            </a:r>
          </a:p>
          <a:p>
            <a:r>
              <a:rPr lang="en-US" sz="2400" dirty="0"/>
              <a:t>(Rinz, 2018) average HHI of employment by area and industry, in Census LDB data for 2005-2015: ~0.15</a:t>
            </a:r>
          </a:p>
          <a:p>
            <a:pPr lvl="1"/>
            <a:r>
              <a:rPr lang="en-US" sz="2000" dirty="0"/>
              <a:t>Average HHI of employment by area &amp; industry in QCEW data, 2005-2017: 0.19; </a:t>
            </a:r>
            <a:r>
              <a:rPr lang="en-US" sz="2000" dirty="0" smtClean="0"/>
              <a:t>                             Trends </a:t>
            </a:r>
            <a:r>
              <a:rPr lang="en-US" sz="2000" dirty="0"/>
              <a:t>over time are also similar</a:t>
            </a:r>
          </a:p>
          <a:p>
            <a:r>
              <a:rPr lang="en-US" sz="2400" dirty="0"/>
              <a:t>(Qui &amp; Sojourner) average HHI of employment by area and occupation, using Dunn &amp; Bradstreet data mapped to occupations using national distributions of 3-digit occupation by industry for 2005-2014: 0.05</a:t>
            </a:r>
          </a:p>
          <a:p>
            <a:pPr lvl="1"/>
            <a:r>
              <a:rPr lang="en-US" sz="2000" dirty="0" smtClean="0"/>
              <a:t>Average employment-HHI </a:t>
            </a:r>
            <a:r>
              <a:rPr lang="en-US" sz="2000" dirty="0"/>
              <a:t>in OES/QCEW data (for 6-digit </a:t>
            </a:r>
            <a:r>
              <a:rPr lang="en-US" sz="2000" dirty="0" smtClean="0"/>
              <a:t>occupation and area), </a:t>
            </a:r>
            <a:r>
              <a:rPr lang="en-US" sz="2000" dirty="0"/>
              <a:t>2005-2017: 0.10</a:t>
            </a:r>
          </a:p>
        </p:txBody>
      </p:sp>
    </p:spTree>
    <p:extLst>
      <p:ext uri="{BB962C8B-B14F-4D97-AF65-F5344CB8AC3E}">
        <p14:creationId xmlns:p14="http://schemas.microsoft.com/office/powerpoint/2010/main" val="258036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329" y="1945704"/>
            <a:ext cx="10972800" cy="1096962"/>
          </a:xfrm>
        </p:spPr>
        <p:txBody>
          <a:bodyPr/>
          <a:lstStyle/>
          <a:p>
            <a:r>
              <a:rPr lang="en-US" dirty="0" smtClean="0"/>
              <a:t>Comparisons by </a:t>
            </a:r>
            <a:br>
              <a:rPr lang="en-US" dirty="0" smtClean="0"/>
            </a:br>
            <a:r>
              <a:rPr lang="en-US" dirty="0" smtClean="0"/>
              <a:t>Geographic Area</a:t>
            </a:r>
            <a:br>
              <a:rPr lang="en-US" dirty="0" smtClean="0"/>
            </a:br>
            <a:r>
              <a:rPr lang="en-US" sz="4000" dirty="0"/>
              <a:t>(MSAs and Balance-of-State Areas)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1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69" y="1858211"/>
            <a:ext cx="9128997" cy="66413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Industry &amp; Occupation-level HHIs are </a:t>
            </a:r>
            <a:r>
              <a:rPr lang="en-US" i="1" dirty="0"/>
              <a:t>highly</a:t>
            </a:r>
            <a:r>
              <a:rPr lang="en-US" dirty="0"/>
              <a:t> correlated for areas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84931" y="3042437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l-GR" sz="3600" dirty="0">
                <a:latin typeface="Tahoma" pitchFamily="34" charset="0"/>
                <a:ea typeface="+mj-ea"/>
                <a:cs typeface="Tahoma" pitchFamily="34" charset="0"/>
              </a:rPr>
              <a:t>ρ</a:t>
            </a:r>
            <a:r>
              <a:rPr lang="en-US" sz="3600" dirty="0">
                <a:latin typeface="Tahoma" pitchFamily="34" charset="0"/>
                <a:ea typeface="+mj-ea"/>
                <a:cs typeface="Tahoma" pitchFamily="34" charset="0"/>
              </a:rPr>
              <a:t>=.96</a:t>
            </a:r>
          </a:p>
        </p:txBody>
      </p:sp>
    </p:spTree>
    <p:extLst>
      <p:ext uri="{BB962C8B-B14F-4D97-AF65-F5344CB8AC3E}">
        <p14:creationId xmlns:p14="http://schemas.microsoft.com/office/powerpoint/2010/main" val="42138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standard-slides.potx" id="{B48101DD-A604-4E13-B4E6-7E6FF3A616E1}" vid="{F0218404-5B4E-4DCC-B1B3-DD86C7BB0E6A}"/>
    </a:ext>
  </a:extLst>
</a:theme>
</file>

<file path=ppt/theme/theme2.xml><?xml version="1.0" encoding="utf-8"?>
<a:theme xmlns:a="http://schemas.openxmlformats.org/drawingml/2006/main" name="BLS Trendline Content Slide">
  <a:themeElements>
    <a:clrScheme name="Custom 1">
      <a:dk1>
        <a:srgbClr val="002060"/>
      </a:dk1>
      <a:lt1>
        <a:sysClr val="window" lastClr="FFFFFF"/>
      </a:lt1>
      <a:dk2>
        <a:srgbClr val="002060"/>
      </a:dk2>
      <a:lt2>
        <a:srgbClr val="FFFFFF"/>
      </a:lt2>
      <a:accent1>
        <a:srgbClr val="3E3F67"/>
      </a:accent1>
      <a:accent2>
        <a:srgbClr val="FFC000"/>
      </a:accent2>
      <a:accent3>
        <a:srgbClr val="C00000"/>
      </a:accent3>
      <a:accent4>
        <a:srgbClr val="00B0F0"/>
      </a:accent4>
      <a:accent5>
        <a:srgbClr val="92D050"/>
      </a:accent5>
      <a:accent6>
        <a:srgbClr val="244448"/>
      </a:accent6>
      <a:hlink>
        <a:srgbClr val="00B0F0"/>
      </a:hlink>
      <a:folHlink>
        <a:srgbClr val="00B0F0"/>
      </a:folHlink>
    </a:clrScheme>
    <a:fontScheme name="BLS Font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Tahoma" pitchFamily="34" charset="0"/>
            <a:ea typeface="+mj-ea"/>
            <a:cs typeface="Tahoma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S-Brand_core-standard-slides.potx" id="{B48101DD-A604-4E13-B4E6-7E6FF3A616E1}" vid="{A84D5705-D793-47EE-B444-DB1A83C73CF7}"/>
    </a:ext>
  </a:extLst>
</a:theme>
</file>

<file path=ppt/theme/theme3.xml><?xml version="1.0" encoding="utf-8"?>
<a:theme xmlns:a="http://schemas.openxmlformats.org/drawingml/2006/main" name="Contact Information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S-Brand_core-standard-slides.potx" id="{B48101DD-A604-4E13-B4E6-7E6FF3A616E1}" vid="{2FFE4CEF-C9F4-408E-A3EA-E0845723999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BLS_Brand_core_standard_slides (1)</Template>
  <TotalTime>11677</TotalTime>
  <Words>1540</Words>
  <Application>Microsoft Office PowerPoint</Application>
  <PresentationFormat>Widescreen</PresentationFormat>
  <Paragraphs>234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Cambria Math</vt:lpstr>
      <vt:lpstr>Century Gothic</vt:lpstr>
      <vt:lpstr>Tahoma</vt:lpstr>
      <vt:lpstr>Wingdings</vt:lpstr>
      <vt:lpstr>Wingdings 3</vt:lpstr>
      <vt:lpstr>Custom Design</vt:lpstr>
      <vt:lpstr>BLS Trendline Content Slide</vt:lpstr>
      <vt:lpstr>Contact Information</vt:lpstr>
      <vt:lpstr>Megafirms and Monopsonists:</vt:lpstr>
      <vt:lpstr>Background</vt:lpstr>
      <vt:lpstr>Outline</vt:lpstr>
      <vt:lpstr>Data Construction</vt:lpstr>
      <vt:lpstr>Impute with nearest neighbor matching</vt:lpstr>
      <vt:lpstr>Measures of Employer Power</vt:lpstr>
      <vt:lpstr>Comparison to other estimates</vt:lpstr>
      <vt:lpstr>Comparisons by  Geographic Area (MSAs and Balance-of-State Areas)</vt:lpstr>
      <vt:lpstr>Industry &amp; Occupation-level HHIs are highly correlated for areas</vt:lpstr>
      <vt:lpstr>Very similar results for the private-sector only</vt:lpstr>
      <vt:lpstr>Little relationship between concentration and “megafirm” employment in an area</vt:lpstr>
      <vt:lpstr>Again, similar results for private-sector only</vt:lpstr>
      <vt:lpstr>Identifying Oligopsonists (and their employees)</vt:lpstr>
      <vt:lpstr>Number of “Megafirm” and “.25 Oligopsonist” Employer-Tax-ID-Numbers, May 2017 (Examining Large Markets only)</vt:lpstr>
      <vt:lpstr>Employment in “Megafirms” and                              “.25 Oligopsonists” in May 2017 (Large Markets only)</vt:lpstr>
      <vt:lpstr>Number of “Megafirm” and “.15 Oligopsonist” Employer-Tax-ID-Numbers, May 2017 (Examining Large Markets only)</vt:lpstr>
      <vt:lpstr>Employment in “Megafirms” and                              “.15 Oligopsonists” May 2017 (Large Markets only)</vt:lpstr>
      <vt:lpstr>In these large markets, Oligopsonist employment shares are related to area size</vt:lpstr>
      <vt:lpstr>Very similar for private sector only</vt:lpstr>
      <vt:lpstr>Comparisons by Occupations</vt:lpstr>
      <vt:lpstr>Oligopsonist shares of occupation are related to occupation size</vt:lpstr>
      <vt:lpstr>Very similar for the private sector only</vt:lpstr>
      <vt:lpstr>Wage explains little occupational variation</vt:lpstr>
      <vt:lpstr>Wage explains even less in the private-sector</vt:lpstr>
      <vt:lpstr>Does anything explain variation between occupations?</vt:lpstr>
      <vt:lpstr>Occupational characteristics &amp; residual variation</vt:lpstr>
      <vt:lpstr>Conclusions and Next Steps</vt:lpstr>
      <vt:lpstr>Thank you</vt:lpstr>
    </vt:vector>
  </TitlesOfParts>
  <Company>Bureau of Labor Statistics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Handwerker, Elizabeth Weber - BLS</dc:creator>
  <cp:lastModifiedBy>Handwerker, Elizabeth Weber - BLS</cp:lastModifiedBy>
  <cp:revision>151</cp:revision>
  <dcterms:created xsi:type="dcterms:W3CDTF">2019-04-24T20:38:48Z</dcterms:created>
  <dcterms:modified xsi:type="dcterms:W3CDTF">2019-07-11T21:33:46Z</dcterms:modified>
</cp:coreProperties>
</file>