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3"/>
    <p:sldMasterId id="2147483798" r:id="rId4"/>
  </p:sldMasterIdLst>
  <p:notesMasterIdLst>
    <p:notesMasterId r:id="rId44"/>
  </p:notesMasterIdLst>
  <p:handoutMasterIdLst>
    <p:handoutMasterId r:id="rId45"/>
  </p:handoutMasterIdLst>
  <p:sldIdLst>
    <p:sldId id="525" r:id="rId5"/>
    <p:sldId id="588" r:id="rId6"/>
    <p:sldId id="883" r:id="rId7"/>
    <p:sldId id="893" r:id="rId8"/>
    <p:sldId id="904" r:id="rId9"/>
    <p:sldId id="907" r:id="rId10"/>
    <p:sldId id="908" r:id="rId11"/>
    <p:sldId id="526" r:id="rId12"/>
    <p:sldId id="527" r:id="rId13"/>
    <p:sldId id="570" r:id="rId14"/>
    <p:sldId id="571" r:id="rId15"/>
    <p:sldId id="528" r:id="rId16"/>
    <p:sldId id="530" r:id="rId17"/>
    <p:sldId id="531" r:id="rId18"/>
    <p:sldId id="532" r:id="rId19"/>
    <p:sldId id="573" r:id="rId20"/>
    <p:sldId id="533" r:id="rId21"/>
    <p:sldId id="534" r:id="rId22"/>
    <p:sldId id="572" r:id="rId23"/>
    <p:sldId id="569" r:id="rId24"/>
    <p:sldId id="535" r:id="rId25"/>
    <p:sldId id="536" r:id="rId26"/>
    <p:sldId id="545" r:id="rId27"/>
    <p:sldId id="565" r:id="rId28"/>
    <p:sldId id="564" r:id="rId29"/>
    <p:sldId id="566" r:id="rId30"/>
    <p:sldId id="542" r:id="rId31"/>
    <p:sldId id="567" r:id="rId32"/>
    <p:sldId id="561" r:id="rId33"/>
    <p:sldId id="568" r:id="rId34"/>
    <p:sldId id="284" r:id="rId35"/>
    <p:sldId id="278" r:id="rId36"/>
    <p:sldId id="286" r:id="rId37"/>
    <p:sldId id="287" r:id="rId38"/>
    <p:sldId id="910" r:id="rId39"/>
    <p:sldId id="294" r:id="rId40"/>
    <p:sldId id="295" r:id="rId41"/>
    <p:sldId id="560" r:id="rId42"/>
    <p:sldId id="909" r:id="rId43"/>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2">
          <p15:clr>
            <a:srgbClr val="A4A3A4"/>
          </p15:clr>
        </p15:guide>
        <p15:guide id="2" orient="horz" pos="354">
          <p15:clr>
            <a:srgbClr val="A4A3A4"/>
          </p15:clr>
        </p15:guide>
        <p15:guide id="3" orient="horz" pos="2170">
          <p15:clr>
            <a:srgbClr val="A4A3A4"/>
          </p15:clr>
        </p15:guide>
        <p15:guide id="4" orient="horz" pos="954">
          <p15:clr>
            <a:srgbClr val="A4A3A4"/>
          </p15:clr>
        </p15:guide>
        <p15:guide id="5" orient="horz" pos="1706">
          <p15:clr>
            <a:srgbClr val="A4A3A4"/>
          </p15:clr>
        </p15:guide>
        <p15:guide id="6" orient="horz" pos="986">
          <p15:clr>
            <a:srgbClr val="A4A3A4"/>
          </p15:clr>
        </p15:guide>
        <p15:guide id="7" orient="horz" pos="2074">
          <p15:clr>
            <a:srgbClr val="A4A3A4"/>
          </p15:clr>
        </p15:guide>
        <p15:guide id="8" pos="391">
          <p15:clr>
            <a:srgbClr val="A4A3A4"/>
          </p15:clr>
        </p15:guide>
        <p15:guide id="9" pos="6975">
          <p15:clr>
            <a:srgbClr val="A4A3A4"/>
          </p15:clr>
        </p15:guide>
        <p15:guide id="10" pos="37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nnettia Jones" initials="CJ"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0BFCE"/>
    <a:srgbClr val="009AB2"/>
    <a:srgbClr val="008000"/>
    <a:srgbClr val="F6922E"/>
    <a:srgbClr val="00CC00"/>
    <a:srgbClr val="F68A1E"/>
    <a:srgbClr val="FF9933"/>
    <a:srgbClr val="4C8026"/>
    <a:srgbClr val="C14844"/>
    <a:srgbClr val="F07E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4C726-6292-4B58-92F5-42F9C394AE2E}" v="699" dt="2019-07-17T23:58:17.259"/>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68" autoAdjust="0"/>
  </p:normalViewPr>
  <p:slideViewPr>
    <p:cSldViewPr snapToGrid="0" snapToObjects="1">
      <p:cViewPr varScale="1">
        <p:scale>
          <a:sx n="90" d="100"/>
          <a:sy n="90" d="100"/>
        </p:scale>
        <p:origin x="538" y="58"/>
      </p:cViewPr>
      <p:guideLst>
        <p:guide orient="horz" pos="3802"/>
        <p:guide orient="horz" pos="354"/>
        <p:guide orient="horz" pos="2170"/>
        <p:guide orient="horz" pos="954"/>
        <p:guide orient="horz" pos="1706"/>
        <p:guide orient="horz" pos="986"/>
        <p:guide orient="horz" pos="2074"/>
        <p:guide pos="391"/>
        <p:guide pos="6975"/>
        <p:guide pos="3703"/>
      </p:guideLst>
    </p:cSldViewPr>
  </p:slideViewPr>
  <p:notesTextViewPr>
    <p:cViewPr>
      <p:scale>
        <a:sx n="100" d="100"/>
        <a:sy n="100" d="100"/>
      </p:scale>
      <p:origin x="0" y="0"/>
    </p:cViewPr>
  </p:notesTextViewPr>
  <p:sorterViewPr>
    <p:cViewPr>
      <p:scale>
        <a:sx n="37" d="100"/>
        <a:sy n="37" d="100"/>
      </p:scale>
      <p:origin x="0" y="1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 Mikhailov" userId="3aac1de2-4f7f-4bed-a289-811a103085e9" providerId="ADAL" clId="{C014C726-6292-4B58-92F5-42F9C394AE2E}"/>
    <pc:docChg chg="custSel delSld modSld">
      <pc:chgData name="Danil Mikhailov" userId="3aac1de2-4f7f-4bed-a289-811a103085e9" providerId="ADAL" clId="{C014C726-6292-4B58-92F5-42F9C394AE2E}" dt="2019-07-17T23:58:17.259" v="698" actId="20577"/>
      <pc:docMkLst>
        <pc:docMk/>
      </pc:docMkLst>
      <pc:sldChg chg="modSp">
        <pc:chgData name="Danil Mikhailov" userId="3aac1de2-4f7f-4bed-a289-811a103085e9" providerId="ADAL" clId="{C014C726-6292-4B58-92F5-42F9C394AE2E}" dt="2019-07-17T23:42:41.063" v="368" actId="20577"/>
        <pc:sldMkLst>
          <pc:docMk/>
          <pc:sldMk cId="1201542722" sldId="278"/>
        </pc:sldMkLst>
        <pc:spChg chg="mod">
          <ac:chgData name="Danil Mikhailov" userId="3aac1de2-4f7f-4bed-a289-811a103085e9" providerId="ADAL" clId="{C014C726-6292-4B58-92F5-42F9C394AE2E}" dt="2019-07-17T23:42:41.063" v="368" actId="20577"/>
          <ac:spMkLst>
            <pc:docMk/>
            <pc:sldMk cId="1201542722" sldId="278"/>
            <ac:spMk id="331" creationId="{00000000-0000-0000-0000-000000000000}"/>
          </ac:spMkLst>
        </pc:spChg>
      </pc:sldChg>
      <pc:sldChg chg="modSp">
        <pc:chgData name="Danil Mikhailov" userId="3aac1de2-4f7f-4bed-a289-811a103085e9" providerId="ADAL" clId="{C014C726-6292-4B58-92F5-42F9C394AE2E}" dt="2019-07-17T23:53:22.428" v="685" actId="20577"/>
        <pc:sldMkLst>
          <pc:docMk/>
          <pc:sldMk cId="393391281" sldId="295"/>
        </pc:sldMkLst>
        <pc:spChg chg="mod">
          <ac:chgData name="Danil Mikhailov" userId="3aac1de2-4f7f-4bed-a289-811a103085e9" providerId="ADAL" clId="{C014C726-6292-4B58-92F5-42F9C394AE2E}" dt="2019-07-17T23:48:12.937" v="586" actId="20577"/>
          <ac:spMkLst>
            <pc:docMk/>
            <pc:sldMk cId="393391281" sldId="295"/>
            <ac:spMk id="2" creationId="{F701AA89-8D9A-054E-87C2-45891B0FF24E}"/>
          </ac:spMkLst>
        </pc:spChg>
        <pc:spChg chg="mod">
          <ac:chgData name="Danil Mikhailov" userId="3aac1de2-4f7f-4bed-a289-811a103085e9" providerId="ADAL" clId="{C014C726-6292-4B58-92F5-42F9C394AE2E}" dt="2019-07-17T23:53:22.428" v="685" actId="20577"/>
          <ac:spMkLst>
            <pc:docMk/>
            <pc:sldMk cId="393391281" sldId="295"/>
            <ac:spMk id="4" creationId="{95886141-D428-5A48-B172-AA61ABCEB6D1}"/>
          </ac:spMkLst>
        </pc:spChg>
      </pc:sldChg>
      <pc:sldChg chg="del">
        <pc:chgData name="Danil Mikhailov" userId="3aac1de2-4f7f-4bed-a289-811a103085e9" providerId="ADAL" clId="{C014C726-6292-4B58-92F5-42F9C394AE2E}" dt="2019-07-17T23:51:30.809" v="671" actId="2696"/>
        <pc:sldMkLst>
          <pc:docMk/>
          <pc:sldMk cId="127719955" sldId="296"/>
        </pc:sldMkLst>
      </pc:sldChg>
      <pc:sldChg chg="del">
        <pc:chgData name="Danil Mikhailov" userId="3aac1de2-4f7f-4bed-a289-811a103085e9" providerId="ADAL" clId="{C014C726-6292-4B58-92F5-42F9C394AE2E}" dt="2019-07-17T23:51:41.721" v="672" actId="2696"/>
        <pc:sldMkLst>
          <pc:docMk/>
          <pc:sldMk cId="1575444037" sldId="297"/>
        </pc:sldMkLst>
      </pc:sldChg>
      <pc:sldChg chg="modSp">
        <pc:chgData name="Danil Mikhailov" userId="3aac1de2-4f7f-4bed-a289-811a103085e9" providerId="ADAL" clId="{C014C726-6292-4B58-92F5-42F9C394AE2E}" dt="2019-07-17T23:58:17.259" v="698" actId="20577"/>
        <pc:sldMkLst>
          <pc:docMk/>
          <pc:sldMk cId="947506279" sldId="527"/>
        </pc:sldMkLst>
        <pc:spChg chg="mod">
          <ac:chgData name="Danil Mikhailov" userId="3aac1de2-4f7f-4bed-a289-811a103085e9" providerId="ADAL" clId="{C014C726-6292-4B58-92F5-42F9C394AE2E}" dt="2019-07-17T23:20:26.919" v="2" actId="1036"/>
          <ac:spMkLst>
            <pc:docMk/>
            <pc:sldMk cId="947506279" sldId="527"/>
            <ac:spMk id="2" creationId="{00000000-0000-0000-0000-000000000000}"/>
          </ac:spMkLst>
        </pc:spChg>
        <pc:spChg chg="mod">
          <ac:chgData name="Danil Mikhailov" userId="3aac1de2-4f7f-4bed-a289-811a103085e9" providerId="ADAL" clId="{C014C726-6292-4B58-92F5-42F9C394AE2E}" dt="2019-07-17T23:20:14.879" v="0" actId="20577"/>
          <ac:spMkLst>
            <pc:docMk/>
            <pc:sldMk cId="947506279" sldId="527"/>
            <ac:spMk id="6" creationId="{43A378FD-9EB0-4D77-87A5-AA4EF0F1E760}"/>
          </ac:spMkLst>
        </pc:spChg>
        <pc:spChg chg="mod">
          <ac:chgData name="Danil Mikhailov" userId="3aac1de2-4f7f-4bed-a289-811a103085e9" providerId="ADAL" clId="{C014C726-6292-4B58-92F5-42F9C394AE2E}" dt="2019-07-17T23:58:17.259" v="698" actId="20577"/>
          <ac:spMkLst>
            <pc:docMk/>
            <pc:sldMk cId="947506279" sldId="527"/>
            <ac:spMk id="8" creationId="{5236857A-0522-40AC-AB0F-7F73262599D5}"/>
          </ac:spMkLst>
        </pc:spChg>
      </pc:sldChg>
      <pc:sldChg chg="modSp">
        <pc:chgData name="Danil Mikhailov" userId="3aac1de2-4f7f-4bed-a289-811a103085e9" providerId="ADAL" clId="{C014C726-6292-4B58-92F5-42F9C394AE2E}" dt="2019-07-17T23:25:49.902" v="140" actId="1076"/>
        <pc:sldMkLst>
          <pc:docMk/>
          <pc:sldMk cId="1303032976" sldId="530"/>
        </pc:sldMkLst>
        <pc:spChg chg="mod">
          <ac:chgData name="Danil Mikhailov" userId="3aac1de2-4f7f-4bed-a289-811a103085e9" providerId="ADAL" clId="{C014C726-6292-4B58-92F5-42F9C394AE2E}" dt="2019-07-17T23:22:59.907" v="30" actId="20577"/>
          <ac:spMkLst>
            <pc:docMk/>
            <pc:sldMk cId="1303032976" sldId="530"/>
            <ac:spMk id="2" creationId="{00000000-0000-0000-0000-000000000000}"/>
          </ac:spMkLst>
        </pc:spChg>
        <pc:spChg chg="mod">
          <ac:chgData name="Danil Mikhailov" userId="3aac1de2-4f7f-4bed-a289-811a103085e9" providerId="ADAL" clId="{C014C726-6292-4B58-92F5-42F9C394AE2E}" dt="2019-07-17T23:25:42.556" v="139" actId="20577"/>
          <ac:spMkLst>
            <pc:docMk/>
            <pc:sldMk cId="1303032976" sldId="530"/>
            <ac:spMk id="3" creationId="{00000000-0000-0000-0000-000000000000}"/>
          </ac:spMkLst>
        </pc:spChg>
        <pc:spChg chg="mod">
          <ac:chgData name="Danil Mikhailov" userId="3aac1de2-4f7f-4bed-a289-811a103085e9" providerId="ADAL" clId="{C014C726-6292-4B58-92F5-42F9C394AE2E}" dt="2019-07-17T23:25:49.902" v="140" actId="1076"/>
          <ac:spMkLst>
            <pc:docMk/>
            <pc:sldMk cId="1303032976" sldId="530"/>
            <ac:spMk id="5" creationId="{00000000-0000-0000-0000-000000000000}"/>
          </ac:spMkLst>
        </pc:spChg>
      </pc:sldChg>
      <pc:sldChg chg="modSp">
        <pc:chgData name="Danil Mikhailov" userId="3aac1de2-4f7f-4bed-a289-811a103085e9" providerId="ADAL" clId="{C014C726-6292-4B58-92F5-42F9C394AE2E}" dt="2019-07-17T23:36:53.657" v="270" actId="20577"/>
        <pc:sldMkLst>
          <pc:docMk/>
          <pc:sldMk cId="1334879808" sldId="565"/>
        </pc:sldMkLst>
        <pc:spChg chg="mod">
          <ac:chgData name="Danil Mikhailov" userId="3aac1de2-4f7f-4bed-a289-811a103085e9" providerId="ADAL" clId="{C014C726-6292-4B58-92F5-42F9C394AE2E}" dt="2019-07-17T23:36:53.657" v="270" actId="20577"/>
          <ac:spMkLst>
            <pc:docMk/>
            <pc:sldMk cId="1334879808" sldId="565"/>
            <ac:spMk id="3" creationId="{3861DCA2-78B0-48C1-BA77-776B5958672F}"/>
          </ac:spMkLst>
        </pc:spChg>
      </pc:sldChg>
      <pc:sldChg chg="modSp">
        <pc:chgData name="Danil Mikhailov" userId="3aac1de2-4f7f-4bed-a289-811a103085e9" providerId="ADAL" clId="{C014C726-6292-4B58-92F5-42F9C394AE2E}" dt="2019-07-17T23:39:59.582" v="333" actId="20577"/>
        <pc:sldMkLst>
          <pc:docMk/>
          <pc:sldMk cId="3320988623" sldId="566"/>
        </pc:sldMkLst>
        <pc:spChg chg="mod">
          <ac:chgData name="Danil Mikhailov" userId="3aac1de2-4f7f-4bed-a289-811a103085e9" providerId="ADAL" clId="{C014C726-6292-4B58-92F5-42F9C394AE2E}" dt="2019-07-17T23:39:46.969" v="316" actId="27636"/>
          <ac:spMkLst>
            <pc:docMk/>
            <pc:sldMk cId="3320988623" sldId="566"/>
            <ac:spMk id="3" creationId="{1CCFD44D-7EC0-4A2E-9211-74922BE9688A}"/>
          </ac:spMkLst>
        </pc:spChg>
        <pc:spChg chg="mod">
          <ac:chgData name="Danil Mikhailov" userId="3aac1de2-4f7f-4bed-a289-811a103085e9" providerId="ADAL" clId="{C014C726-6292-4B58-92F5-42F9C394AE2E}" dt="2019-07-17T23:39:59.582" v="333" actId="20577"/>
          <ac:spMkLst>
            <pc:docMk/>
            <pc:sldMk cId="3320988623" sldId="566"/>
            <ac:spMk id="4" creationId="{81DAE147-1ECA-4737-BF05-51884836C9B9}"/>
          </ac:spMkLst>
        </pc:spChg>
      </pc:sldChg>
      <pc:sldChg chg="modSp">
        <pc:chgData name="Danil Mikhailov" userId="3aac1de2-4f7f-4bed-a289-811a103085e9" providerId="ADAL" clId="{C014C726-6292-4B58-92F5-42F9C394AE2E}" dt="2019-07-17T23:26:46.398" v="143" actId="20577"/>
        <pc:sldMkLst>
          <pc:docMk/>
          <pc:sldMk cId="3305321522" sldId="571"/>
        </pc:sldMkLst>
        <pc:spChg chg="mod">
          <ac:chgData name="Danil Mikhailov" userId="3aac1de2-4f7f-4bed-a289-811a103085e9" providerId="ADAL" clId="{C014C726-6292-4B58-92F5-42F9C394AE2E}" dt="2019-07-17T23:26:46.398" v="143" actId="20577"/>
          <ac:spMkLst>
            <pc:docMk/>
            <pc:sldMk cId="3305321522" sldId="571"/>
            <ac:spMk id="5" creationId="{928D720D-5FD4-468F-8D6D-F3F62F871DFF}"/>
          </ac:spMkLst>
        </pc:spChg>
      </pc:sldChg>
      <pc:sldChg chg="modSp">
        <pc:chgData name="Danil Mikhailov" userId="3aac1de2-4f7f-4bed-a289-811a103085e9" providerId="ADAL" clId="{C014C726-6292-4B58-92F5-42F9C394AE2E}" dt="2019-07-17T23:35:49.656" v="269" actId="20577"/>
        <pc:sldMkLst>
          <pc:docMk/>
          <pc:sldMk cId="245215245" sldId="572"/>
        </pc:sldMkLst>
        <pc:spChg chg="mod">
          <ac:chgData name="Danil Mikhailov" userId="3aac1de2-4f7f-4bed-a289-811a103085e9" providerId="ADAL" clId="{C014C726-6292-4B58-92F5-42F9C394AE2E}" dt="2019-07-17T23:35:49.656" v="269" actId="20577"/>
          <ac:spMkLst>
            <pc:docMk/>
            <pc:sldMk cId="245215245" sldId="572"/>
            <ac:spMk id="3" creationId="{DED29595-E884-4BD0-8C14-82FCECA6C094}"/>
          </ac:spMkLst>
        </pc:spChg>
      </pc:sldChg>
      <pc:sldChg chg="modSp">
        <pc:chgData name="Danil Mikhailov" userId="3aac1de2-4f7f-4bed-a289-811a103085e9" providerId="ADAL" clId="{C014C726-6292-4B58-92F5-42F9C394AE2E}" dt="2019-07-17T23:33:47.801" v="240" actId="20577"/>
        <pc:sldMkLst>
          <pc:docMk/>
          <pc:sldMk cId="484968459" sldId="573"/>
        </pc:sldMkLst>
        <pc:spChg chg="mod">
          <ac:chgData name="Danil Mikhailov" userId="3aac1de2-4f7f-4bed-a289-811a103085e9" providerId="ADAL" clId="{C014C726-6292-4B58-92F5-42F9C394AE2E}" dt="2019-07-17T23:33:47.801" v="240" actId="20577"/>
          <ac:spMkLst>
            <pc:docMk/>
            <pc:sldMk cId="484968459" sldId="573"/>
            <ac:spMk id="3" creationId="{F7E64D6E-BDAC-429B-B4D7-14F99C8461AD}"/>
          </ac:spMkLst>
        </pc:spChg>
      </pc:sldChg>
      <pc:sldChg chg="modSp">
        <pc:chgData name="Danil Mikhailov" userId="3aac1de2-4f7f-4bed-a289-811a103085e9" providerId="ADAL" clId="{C014C726-6292-4B58-92F5-42F9C394AE2E}" dt="2019-07-17T23:45:28.368" v="550" actId="20577"/>
        <pc:sldMkLst>
          <pc:docMk/>
          <pc:sldMk cId="3059011668" sldId="910"/>
        </pc:sldMkLst>
        <pc:spChg chg="mod">
          <ac:chgData name="Danil Mikhailov" userId="3aac1de2-4f7f-4bed-a289-811a103085e9" providerId="ADAL" clId="{C014C726-6292-4B58-92F5-42F9C394AE2E}" dt="2019-07-17T23:43:15.110" v="404" actId="20577"/>
          <ac:spMkLst>
            <pc:docMk/>
            <pc:sldMk cId="3059011668" sldId="910"/>
            <ac:spMk id="4" creationId="{028159F4-38CB-4955-B224-6152BA2A64BB}"/>
          </ac:spMkLst>
        </pc:spChg>
        <pc:spChg chg="mod">
          <ac:chgData name="Danil Mikhailov" userId="3aac1de2-4f7f-4bed-a289-811a103085e9" providerId="ADAL" clId="{C014C726-6292-4B58-92F5-42F9C394AE2E}" dt="2019-07-17T23:45:28.368" v="550" actId="20577"/>
          <ac:spMkLst>
            <pc:docMk/>
            <pc:sldMk cId="3059011668" sldId="910"/>
            <ac:spMk id="5" creationId="{916BC91A-4B48-46E3-8055-AE5DA980FDB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CF24-3E30-6F45-8508-063136DBEC17}" type="datetimeFigureOut">
              <a:rPr lang="en-US" smtClean="0"/>
              <a:t>7/18/2019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DAD1-720D-1246-90C4-930A0009B70D}" type="datetimeFigureOut">
              <a:rPr lang="en-US" smtClean="0"/>
              <a:t>7/18/2019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dirty="0">
              <a:solidFill>
                <a:schemeClr val="tx2"/>
              </a:solidFill>
              <a:latin typeface="+mn-lt"/>
            </a:endParaRPr>
          </a:p>
        </p:txBody>
      </p:sp>
      <p:sp>
        <p:nvSpPr>
          <p:cNvPr id="4" name="Slide Number Placeholder 3"/>
          <p:cNvSpPr>
            <a:spLocks noGrp="1"/>
          </p:cNvSpPr>
          <p:nvPr>
            <p:ph type="sldNum" sz="quarter" idx="10"/>
          </p:nvPr>
        </p:nvSpPr>
        <p:spPr/>
        <p:txBody>
          <a:bodyPr/>
          <a:lstStyle/>
          <a:p>
            <a:fld id="{EFB9F813-9AFC-964D-A8FB-CF21BEE11BA8}" type="slidenum">
              <a:rPr lang="en-US" smtClean="0"/>
              <a:t>1</a:t>
            </a:fld>
            <a:endParaRPr lang="en-US"/>
          </a:p>
        </p:txBody>
      </p:sp>
    </p:spTree>
    <p:extLst>
      <p:ext uri="{BB962C8B-B14F-4D97-AF65-F5344CB8AC3E}">
        <p14:creationId xmlns:p14="http://schemas.microsoft.com/office/powerpoint/2010/main" val="308726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204ad5c27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204ad5c2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91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B9F813-9AFC-964D-A8FB-CF21BEE11B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980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B9F813-9AFC-964D-A8FB-CF21BEE11B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45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38</a:t>
            </a:fld>
            <a:endParaRPr lang="en-US"/>
          </a:p>
        </p:txBody>
      </p:sp>
    </p:spTree>
    <p:extLst>
      <p:ext uri="{BB962C8B-B14F-4D97-AF65-F5344CB8AC3E}">
        <p14:creationId xmlns:p14="http://schemas.microsoft.com/office/powerpoint/2010/main" val="414904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B9F813-9AFC-964D-A8FB-CF21BEE11BA8}" type="slidenum">
              <a:rPr lang="en-US" smtClean="0"/>
              <a:t>39</a:t>
            </a:fld>
            <a:endParaRPr lang="en-US"/>
          </a:p>
        </p:txBody>
      </p:sp>
    </p:spTree>
    <p:extLst>
      <p:ext uri="{BB962C8B-B14F-4D97-AF65-F5344CB8AC3E}">
        <p14:creationId xmlns:p14="http://schemas.microsoft.com/office/powerpoint/2010/main" val="306166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Tx/>
              <a:buChar char="-"/>
            </a:pPr>
            <a:endParaRPr lang="en-GB" sz="1100" b="0" u="none" kern="1200" dirty="0">
              <a:solidFill>
                <a:schemeClr val="tx2"/>
              </a:solidFill>
              <a:effectLst/>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FB9F813-9AFC-964D-A8FB-CF21BEE11BA8}" type="slidenum">
              <a:rPr lang="en-US" smtClean="0"/>
              <a:t>2</a:t>
            </a:fld>
            <a:endParaRPr lang="en-US"/>
          </a:p>
        </p:txBody>
      </p:sp>
    </p:spTree>
    <p:extLst>
      <p:ext uri="{BB962C8B-B14F-4D97-AF65-F5344CB8AC3E}">
        <p14:creationId xmlns:p14="http://schemas.microsoft.com/office/powerpoint/2010/main" val="110153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endParaRPr lang="en-GB" dirty="0">
              <a:solidFill>
                <a:schemeClr val="tx2"/>
              </a:solidFill>
            </a:endParaRPr>
          </a:p>
        </p:txBody>
      </p:sp>
      <p:sp>
        <p:nvSpPr>
          <p:cNvPr id="4" name="Slide Number Placeholder 3"/>
          <p:cNvSpPr>
            <a:spLocks noGrp="1"/>
          </p:cNvSpPr>
          <p:nvPr>
            <p:ph type="sldNum" sz="quarter" idx="10"/>
          </p:nvPr>
        </p:nvSpPr>
        <p:spPr/>
        <p:txBody>
          <a:bodyPr/>
          <a:lstStyle/>
          <a:p>
            <a:fld id="{EFB9F813-9AFC-964D-A8FB-CF21BEE11BA8}" type="slidenum">
              <a:rPr lang="en-US" smtClean="0"/>
              <a:t>3</a:t>
            </a:fld>
            <a:endParaRPr lang="en-US"/>
          </a:p>
        </p:txBody>
      </p:sp>
    </p:spTree>
    <p:extLst>
      <p:ext uri="{BB962C8B-B14F-4D97-AF65-F5344CB8AC3E}">
        <p14:creationId xmlns:p14="http://schemas.microsoft.com/office/powerpoint/2010/main" val="108704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solidFill>
            </a:endParaRPr>
          </a:p>
        </p:txBody>
      </p:sp>
      <p:sp>
        <p:nvSpPr>
          <p:cNvPr id="4" name="Slide Number Placeholder 3"/>
          <p:cNvSpPr>
            <a:spLocks noGrp="1"/>
          </p:cNvSpPr>
          <p:nvPr>
            <p:ph type="sldNum" sz="quarter" idx="10"/>
          </p:nvPr>
        </p:nvSpPr>
        <p:spPr/>
        <p:txBody>
          <a:bodyPr/>
          <a:lstStyle/>
          <a:p>
            <a:fld id="{EFB9F813-9AFC-964D-A8FB-CF21BEE11BA8}" type="slidenum">
              <a:rPr lang="en-US" smtClean="0"/>
              <a:t>4</a:t>
            </a:fld>
            <a:endParaRPr lang="en-US"/>
          </a:p>
        </p:txBody>
      </p:sp>
    </p:spTree>
    <p:extLst>
      <p:ext uri="{BB962C8B-B14F-4D97-AF65-F5344CB8AC3E}">
        <p14:creationId xmlns:p14="http://schemas.microsoft.com/office/powerpoint/2010/main" val="429020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defTabSz="931362">
              <a:defRPr/>
            </a:pPr>
            <a:fld id="{EFB9F813-9AFC-964D-A8FB-CF21BEE11BA8}" type="slidenum">
              <a:rPr lang="en-US">
                <a:solidFill>
                  <a:prstClr val="black"/>
                </a:solidFill>
                <a:latin typeface="Calibri"/>
              </a:rPr>
              <a:pPr defTabSz="931362">
                <a:defRPr/>
              </a:pPr>
              <a:t>5</a:t>
            </a:fld>
            <a:endParaRPr lang="en-US">
              <a:solidFill>
                <a:prstClr val="black"/>
              </a:solidFill>
              <a:latin typeface="Calibri"/>
            </a:endParaRPr>
          </a:p>
        </p:txBody>
      </p:sp>
    </p:spTree>
    <p:extLst>
      <p:ext uri="{BB962C8B-B14F-4D97-AF65-F5344CB8AC3E}">
        <p14:creationId xmlns:p14="http://schemas.microsoft.com/office/powerpoint/2010/main" val="57630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9F813-9AFC-964D-A8FB-CF21BEE11BA8}" type="slidenum">
              <a:rPr lang="en-US" smtClean="0"/>
              <a:t>6</a:t>
            </a:fld>
            <a:endParaRPr lang="en-US" dirty="0"/>
          </a:p>
        </p:txBody>
      </p:sp>
    </p:spTree>
    <p:extLst>
      <p:ext uri="{BB962C8B-B14F-4D97-AF65-F5344CB8AC3E}">
        <p14:creationId xmlns:p14="http://schemas.microsoft.com/office/powerpoint/2010/main" val="131258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9F813-9AFC-964D-A8FB-CF21BEE11BA8}" type="slidenum">
              <a:rPr lang="en-US" smtClean="0"/>
              <a:t>7</a:t>
            </a:fld>
            <a:endParaRPr lang="en-US" dirty="0"/>
          </a:p>
        </p:txBody>
      </p:sp>
    </p:spTree>
    <p:extLst>
      <p:ext uri="{BB962C8B-B14F-4D97-AF65-F5344CB8AC3E}">
        <p14:creationId xmlns:p14="http://schemas.microsoft.com/office/powerpoint/2010/main" val="18127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18</a:t>
            </a:fld>
            <a:endParaRPr lang="en-US"/>
          </a:p>
        </p:txBody>
      </p:sp>
    </p:spTree>
    <p:extLst>
      <p:ext uri="{BB962C8B-B14F-4D97-AF65-F5344CB8AC3E}">
        <p14:creationId xmlns:p14="http://schemas.microsoft.com/office/powerpoint/2010/main" val="175700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25</a:t>
            </a:fld>
            <a:endParaRPr lang="en-US"/>
          </a:p>
        </p:txBody>
      </p:sp>
    </p:spTree>
    <p:extLst>
      <p:ext uri="{BB962C8B-B14F-4D97-AF65-F5344CB8AC3E}">
        <p14:creationId xmlns:p14="http://schemas.microsoft.com/office/powerpoint/2010/main" val="65638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5" name="Title 4"/>
          <p:cNvSpPr txBox="1">
            <a:spLocks/>
          </p:cNvSpPr>
          <p:nvPr userDrawn="1"/>
        </p:nvSpPr>
        <p:spPr>
          <a:xfrm>
            <a:off x="626269" y="3034133"/>
            <a:ext cx="10605668" cy="3132918"/>
          </a:xfrm>
          <a:prstGeom prst="rect">
            <a:avLst/>
          </a:prstGeom>
        </p:spPr>
        <p:txBody>
          <a:bodyPr vert="horz" lIns="0" tIns="0" rIns="0" bIns="0" rtlCol="0" anchor="t">
            <a:noAutofit/>
          </a:bodyPr>
          <a:lstStyle>
            <a:lvl1pPr algn="ctr" defTabSz="457200" rtl="0" eaLnBrk="1" latinLnBrk="0" hangingPunct="1">
              <a:lnSpc>
                <a:spcPct val="90000"/>
              </a:lnSpc>
              <a:spcBef>
                <a:spcPct val="0"/>
              </a:spcBef>
              <a:buNone/>
              <a:defRPr lang="en-GB" sz="7200" b="1" kern="1200" spc="-50" baseline="0">
                <a:solidFill>
                  <a:srgbClr val="FFFFFF"/>
                </a:solidFill>
                <a:latin typeface="+mn-lt"/>
                <a:ea typeface="+mj-ea"/>
                <a:cs typeface="Wellcome Bold"/>
              </a:defRPr>
            </a:lvl1pPr>
          </a:lstStyle>
          <a:p>
            <a:pPr algn="l"/>
            <a:r>
              <a:rPr lang="en-US" sz="1800" b="0" dirty="0"/>
              <a:t>Is it important that the full Wellcome branding (including our new font) shows in your presentation?</a:t>
            </a:r>
            <a:endParaRPr lang="en-GB" sz="1800" b="0" dirty="0"/>
          </a:p>
          <a:p>
            <a:pPr algn="l"/>
            <a:r>
              <a:rPr lang="en-GB" sz="1800" b="0" dirty="0"/>
              <a:t> </a:t>
            </a:r>
          </a:p>
          <a:p>
            <a:pPr algn="l"/>
            <a:r>
              <a:rPr lang="en-US" sz="1800" b="0" dirty="0"/>
              <a:t>If not, choose this ‘Arial’ template, which will only use the Arial system font. </a:t>
            </a:r>
            <a:endParaRPr lang="en-GB" sz="1800" b="0" dirty="0"/>
          </a:p>
          <a:p>
            <a:pPr algn="l"/>
            <a:r>
              <a:rPr lang="en-US" sz="1800" b="0" dirty="0"/>
              <a:t> </a:t>
            </a:r>
            <a:endParaRPr lang="en-GB" sz="1800" b="0" dirty="0"/>
          </a:p>
          <a:p>
            <a:pPr algn="l"/>
            <a:r>
              <a:rPr lang="en-US" sz="1800" b="0" dirty="0"/>
              <a:t>This font will always display, whether you are presenting inside or outside the Wellcome building.</a:t>
            </a:r>
            <a:endParaRPr lang="en-GB" sz="1800" b="0" dirty="0"/>
          </a:p>
          <a:p>
            <a:pPr algn="l"/>
            <a:r>
              <a:rPr lang="en-GB" sz="1800" b="0" dirty="0"/>
              <a:t> </a:t>
            </a:r>
          </a:p>
          <a:p>
            <a:pPr algn="l"/>
            <a:r>
              <a:rPr lang="en-US" sz="1800" b="0" dirty="0"/>
              <a:t>If having full Wellcome branding is important to your presentation, please choose the ‘Fully branded’ template, which includes the Wellcome Bold font and instructions for optimal use.</a:t>
            </a:r>
            <a:endParaRPr lang="en-GB" sz="1800" b="0" dirty="0"/>
          </a:p>
        </p:txBody>
      </p:sp>
      <p:sp>
        <p:nvSpPr>
          <p:cNvPr id="6" name="Rectangle 5"/>
          <p:cNvSpPr/>
          <p:nvPr userDrawn="1"/>
        </p:nvSpPr>
        <p:spPr>
          <a:xfrm>
            <a:off x="10808622" y="5680180"/>
            <a:ext cx="896016" cy="903183"/>
          </a:xfrm>
          <a:prstGeom prst="rect">
            <a:avLst/>
          </a:prstGeom>
          <a:solidFill>
            <a:srgbClr val="FF0F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626269" y="448811"/>
            <a:ext cx="10452101" cy="2248308"/>
          </a:xfrm>
          <a:prstGeom prst="rect">
            <a:avLst/>
          </a:prstGeom>
          <a:noFill/>
        </p:spPr>
        <p:txBody>
          <a:bodyPr wrap="square" lIns="0" tIns="0" rIns="0" bIns="0" rtlCol="0">
            <a:spAutoFit/>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7200" b="1" dirty="0">
                <a:solidFill>
                  <a:srgbClr val="FFFFFF"/>
                </a:solidFill>
              </a:rPr>
              <a:t>Please read this before you begin</a:t>
            </a:r>
            <a:endParaRPr lang="en-GB" sz="7200" b="1" dirty="0">
              <a:solidFill>
                <a:srgbClr val="FFFFFF"/>
              </a:solidFill>
            </a:endParaRPr>
          </a:p>
          <a:p>
            <a:pPr>
              <a:lnSpc>
                <a:spcPct val="90000"/>
              </a:lnSpc>
            </a:pPr>
            <a:endParaRPr lang="en-US" dirty="0"/>
          </a:p>
        </p:txBody>
      </p:sp>
    </p:spTree>
    <p:extLst>
      <p:ext uri="{BB962C8B-B14F-4D97-AF65-F5344CB8AC3E}">
        <p14:creationId xmlns:p14="http://schemas.microsoft.com/office/powerpoint/2010/main" val="190159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ection break (Avocado)">
    <p:bg>
      <p:bgPr>
        <a:solidFill>
          <a:schemeClr val="accent3"/>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3"/>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85162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ection break (Amber Ale)">
    <p:bg>
      <p:bgPr>
        <a:solidFill>
          <a:srgbClr val="F07E0A"/>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rgbClr val="F07E0A"/>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00024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ection break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rgbClr val="FEC200"/>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53847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ection break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5"/>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04850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break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bg2"/>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7355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Content (2x Col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0713" y="649549"/>
            <a:ext cx="10457658" cy="1096963"/>
          </a:xfrm>
        </p:spPr>
        <p:txBody>
          <a:bodyPr anchor="ctr">
            <a:normAutofit/>
          </a:bodyPr>
          <a:lstStyle>
            <a:lvl1pPr>
              <a:defRPr sz="6000" baseline="0">
                <a:solidFill>
                  <a:srgbClr val="60BFCE"/>
                </a:solidFill>
              </a:defRPr>
            </a:lvl1pPr>
          </a:lstStyle>
          <a:p>
            <a:r>
              <a:rPr lang="en-US" dirty="0"/>
              <a:t>2 columns title</a:t>
            </a:r>
          </a:p>
        </p:txBody>
      </p:sp>
      <p:sp>
        <p:nvSpPr>
          <p:cNvPr id="5" name="Text Placeholder 22"/>
          <p:cNvSpPr>
            <a:spLocks noGrp="1"/>
          </p:cNvSpPr>
          <p:nvPr>
            <p:ph type="body" sz="quarter" idx="12" hasCustomPrompt="1"/>
          </p:nvPr>
        </p:nvSpPr>
        <p:spPr>
          <a:xfrm>
            <a:off x="620712" y="2121777"/>
            <a:ext cx="10440987" cy="469023"/>
          </a:xfrm>
        </p:spPr>
        <p:txBody>
          <a:bodyPr anchor="t">
            <a:normAutofit/>
          </a:bodyPr>
          <a:lstStyle>
            <a:lvl1pPr marL="0" indent="0">
              <a:spcBef>
                <a:spcPts val="1000"/>
              </a:spcBef>
              <a:spcAft>
                <a:spcPts val="0"/>
              </a:spcAft>
              <a:buFont typeface="Arial"/>
              <a:buNone/>
              <a:defRPr sz="3000" b="1" baseline="0">
                <a:latin typeface="Arial"/>
                <a:cs typeface="Arial"/>
              </a:defRPr>
            </a:lvl1pPr>
          </a:lstStyle>
          <a:p>
            <a:pPr lvl="0"/>
            <a:r>
              <a:rPr lang="en-US" dirty="0"/>
              <a:t>Subheading if needed (keep to one line)</a:t>
            </a:r>
          </a:p>
        </p:txBody>
      </p:sp>
      <p:sp>
        <p:nvSpPr>
          <p:cNvPr id="9" name="Text Placeholder 8"/>
          <p:cNvSpPr>
            <a:spLocks noGrp="1"/>
          </p:cNvSpPr>
          <p:nvPr>
            <p:ph type="body" sz="quarter" idx="13" hasCustomPrompt="1"/>
          </p:nvPr>
        </p:nvSpPr>
        <p:spPr>
          <a:xfrm>
            <a:off x="620712" y="2794000"/>
            <a:ext cx="505069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1" name="Text Placeholder 8"/>
          <p:cNvSpPr>
            <a:spLocks noGrp="1"/>
          </p:cNvSpPr>
          <p:nvPr>
            <p:ph type="body" sz="quarter" idx="14" hasCustomPrompt="1"/>
          </p:nvPr>
        </p:nvSpPr>
        <p:spPr>
          <a:xfrm>
            <a:off x="6005579" y="2794000"/>
            <a:ext cx="505611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Points to remember:</a:t>
            </a:r>
          </a:p>
        </p:txBody>
      </p:sp>
      <p:sp>
        <p:nvSpPr>
          <p:cNvPr id="12" name="Text Placeholder 8"/>
          <p:cNvSpPr>
            <a:spLocks noGrp="1"/>
          </p:cNvSpPr>
          <p:nvPr>
            <p:ph type="body" sz="quarter" idx="15" hasCustomPrompt="1"/>
          </p:nvPr>
        </p:nvSpPr>
        <p:spPr>
          <a:xfrm>
            <a:off x="620712" y="3371850"/>
            <a:ext cx="5050699" cy="2663826"/>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8" name="Content Placeholder 9"/>
          <p:cNvSpPr>
            <a:spLocks noGrp="1"/>
          </p:cNvSpPr>
          <p:nvPr>
            <p:ph sz="quarter" idx="17"/>
          </p:nvPr>
        </p:nvSpPr>
        <p:spPr>
          <a:xfrm>
            <a:off x="6005580" y="3371849"/>
            <a:ext cx="5072790" cy="2663825"/>
          </a:xfrm>
        </p:spPr>
        <p:txBody>
          <a:bodyPr anchor="t" anchorCtr="0">
            <a:noAutofit/>
          </a:bodyPr>
          <a:lstStyle>
            <a:lvl1pPr marL="0" indent="0">
              <a:spcBef>
                <a:spcPts val="1000"/>
              </a:spcBef>
              <a:buFont typeface="Arial"/>
              <a:buNone/>
              <a:defRPr sz="2400">
                <a:solidFill>
                  <a:schemeClr val="tx1"/>
                </a:solidFill>
              </a:defRPr>
            </a:lvl1pPr>
            <a:lvl2pPr marL="742950" indent="-285750">
              <a:spcBef>
                <a:spcPts val="1000"/>
              </a:spcBef>
              <a:buFont typeface="Arial"/>
              <a:buChar char="•"/>
              <a:defRPr sz="2400">
                <a:solidFill>
                  <a:schemeClr val="tx1"/>
                </a:solidFill>
              </a:defRPr>
            </a:lvl2pPr>
            <a:lvl3pPr marL="1143000" indent="-228600">
              <a:spcBef>
                <a:spcPts val="1000"/>
              </a:spcBef>
              <a:buFont typeface="Arial"/>
              <a:buChar char="•"/>
              <a:defRPr sz="2400">
                <a:solidFill>
                  <a:schemeClr val="tx1"/>
                </a:solidFill>
              </a:defRPr>
            </a:lvl3pPr>
            <a:lvl4pPr marL="1600200" indent="-228600">
              <a:spcBef>
                <a:spcPts val="1000"/>
              </a:spcBef>
              <a:buFont typeface="Arial"/>
              <a:buChar char="•"/>
              <a:defRPr sz="2400">
                <a:solidFill>
                  <a:schemeClr val="tx1"/>
                </a:solidFill>
              </a:defRPr>
            </a:lvl4pPr>
            <a:lvl5pPr marL="2057400" indent="-228600">
              <a:spcBef>
                <a:spcPts val="1000"/>
              </a:spcBef>
              <a:buFont typeface="Arial"/>
              <a:buChar cha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1929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Quote (Bora Bora)">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7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Quote (Avocado)">
    <p:bg>
      <p:bgPr>
        <a:solidFill>
          <a:schemeClr val="accent3"/>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0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Quote (Amber Ale)">
    <p:bg>
      <p:bgPr>
        <a:solidFill>
          <a:srgbClr val="F07E0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498138" y="6083300"/>
            <a:ext cx="1206500" cy="500063"/>
          </a:xfrm>
          <a:prstGeom prst="rect">
            <a:avLst/>
          </a:prstGeom>
          <a:solidFill>
            <a:srgbClr val="F07E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02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Facts+stats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FEC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8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Bora Bora)">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223500" y="5956300"/>
            <a:ext cx="14811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9"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23" name="Text Placeholder 22"/>
          <p:cNvSpPr>
            <a:spLocks noGrp="1"/>
          </p:cNvSpPr>
          <p:nvPr>
            <p:ph type="body" sz="quarter" idx="12" hasCustomPrompt="1"/>
          </p:nvPr>
        </p:nvSpPr>
        <p:spPr>
          <a:xfrm>
            <a:off x="627063" y="3543300"/>
            <a:ext cx="10452100" cy="685800"/>
          </a:xfrm>
        </p:spPr>
        <p:txBody>
          <a:bodyPr anchor="t"/>
          <a:lstStyle>
            <a:lvl1pPr>
              <a:defRPr>
                <a:solidFill>
                  <a:schemeClr val="accent1"/>
                </a:solidFill>
              </a:defRPr>
            </a:lvl1pPr>
          </a:lstStyle>
          <a:p>
            <a:pPr lvl="0"/>
            <a:r>
              <a:rPr lang="en-US" dirty="0"/>
              <a:t>Sub heading goes 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Tree>
    <p:extLst>
      <p:ext uri="{BB962C8B-B14F-4D97-AF65-F5344CB8AC3E}">
        <p14:creationId xmlns:p14="http://schemas.microsoft.com/office/powerpoint/2010/main" val="2516545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Facts+stats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45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Facts+stats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ext+Image">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&amp; 1 image</a:t>
            </a:r>
          </a:p>
        </p:txBody>
      </p:sp>
      <p:sp>
        <p:nvSpPr>
          <p:cNvPr id="14" name="Picture Placeholder 2"/>
          <p:cNvSpPr>
            <a:spLocks noGrp="1"/>
          </p:cNvSpPr>
          <p:nvPr>
            <p:ph type="pic" sz="quarter" idx="17" hasCustomPrompt="1"/>
          </p:nvPr>
        </p:nvSpPr>
        <p:spPr>
          <a:xfrm>
            <a:off x="626269" y="2561867"/>
            <a:ext cx="5410200" cy="3473808"/>
          </a:xfrm>
          <a:noFill/>
        </p:spPr>
        <p:txBody>
          <a:bodyPr anchor="ctr">
            <a:normAutofit/>
          </a:bodyPr>
          <a:lstStyle>
            <a:lvl1pPr algn="ctr">
              <a:defRPr sz="2000" baseline="0">
                <a:solidFill>
                  <a:schemeClr val="bg2"/>
                </a:solidFill>
                <a:latin typeface="Arial"/>
                <a:cs typeface="Arial"/>
              </a:defRPr>
            </a:lvl1pPr>
          </a:lstStyle>
          <a:p>
            <a:r>
              <a:rPr lang="en-US" dirty="0"/>
              <a:t>Click icon to add image</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5"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5053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ext+2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&amp; 2 images</a:t>
            </a:r>
          </a:p>
        </p:txBody>
      </p:sp>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Click icon to add image</a:t>
            </a:r>
          </a:p>
        </p:txBody>
      </p:sp>
      <p:sp>
        <p:nvSpPr>
          <p:cNvPr id="16" name="Text Placeholder 8"/>
          <p:cNvSpPr>
            <a:spLocks noGrp="1"/>
          </p:cNvSpPr>
          <p:nvPr>
            <p:ph type="body" sz="quarter" idx="15" hasCustomPrompt="1"/>
          </p:nvPr>
        </p:nvSpPr>
        <p:spPr>
          <a:xfrm>
            <a:off x="631825"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9" name="Text Placeholder 8"/>
          <p:cNvSpPr>
            <a:spLocks noGrp="1"/>
          </p:cNvSpPr>
          <p:nvPr>
            <p:ph type="body" sz="quarter" idx="13" hasCustomPrompt="1"/>
          </p:nvPr>
        </p:nvSpPr>
        <p:spPr>
          <a:xfrm>
            <a:off x="631825"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0"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5223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2 Images">
    <p:spTree>
      <p:nvGrpSpPr>
        <p:cNvPr id="1" name=""/>
        <p:cNvGrpSpPr/>
        <p:nvPr/>
      </p:nvGrpSpPr>
      <p:grpSpPr>
        <a:xfrm>
          <a:off x="0" y="0"/>
          <a:ext cx="0" cy="0"/>
          <a:chOff x="0" y="0"/>
          <a:chExt cx="0" cy="0"/>
        </a:xfrm>
      </p:grpSpPr>
      <p:sp>
        <p:nvSpPr>
          <p:cNvPr id="7" name="Picture Placeholder 2"/>
          <p:cNvSpPr>
            <a:spLocks noGrp="1"/>
          </p:cNvSpPr>
          <p:nvPr>
            <p:ph type="pic" sz="quarter" idx="18" hasCustomPrompt="1"/>
          </p:nvPr>
        </p:nvSpPr>
        <p:spPr>
          <a:xfrm>
            <a:off x="626268" y="584200"/>
            <a:ext cx="5050632"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11" name="Picture Placeholder 2"/>
          <p:cNvSpPr>
            <a:spLocks noGrp="1"/>
          </p:cNvSpPr>
          <p:nvPr>
            <p:ph type="pic" sz="quarter" idx="19" hasCustomPrompt="1"/>
          </p:nvPr>
        </p:nvSpPr>
        <p:spPr>
          <a:xfrm>
            <a:off x="6027738" y="584200"/>
            <a:ext cx="5050632"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5"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90008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noFill/>
        </p:spPr>
        <p:txBody>
          <a:bodyPr anchor="ctr">
            <a:normAutofit/>
          </a:bodyPr>
          <a:lstStyle>
            <a:lvl1pPr algn="ctr">
              <a:defRPr sz="2000">
                <a:solidFill>
                  <a:srgbClr val="FFEB00"/>
                </a:solidFill>
                <a:latin typeface="Arial"/>
                <a:cs typeface="Arial"/>
              </a:defRPr>
            </a:lvl1pPr>
          </a:lstStyle>
          <a:p>
            <a:r>
              <a:rPr lang="en-US" dirty="0"/>
              <a:t>Click icon to add full bleed image</a:t>
            </a:r>
          </a:p>
        </p:txBody>
      </p:sp>
    </p:spTree>
    <p:extLst>
      <p:ext uri="{BB962C8B-B14F-4D97-AF65-F5344CB8AC3E}">
        <p14:creationId xmlns:p14="http://schemas.microsoft.com/office/powerpoint/2010/main" val="2955612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ext+Vide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 video</a:t>
            </a:r>
          </a:p>
        </p:txBody>
      </p:sp>
      <p:sp>
        <p:nvSpPr>
          <p:cNvPr id="11" name="Media Placeholder 2"/>
          <p:cNvSpPr>
            <a:spLocks noGrp="1"/>
          </p:cNvSpPr>
          <p:nvPr>
            <p:ph type="media" sz="quarter" idx="18" hasCustomPrompt="1"/>
          </p:nvPr>
        </p:nvSpPr>
        <p:spPr>
          <a:xfrm>
            <a:off x="626269" y="2561867"/>
            <a:ext cx="5410200" cy="3241675"/>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2"/>
                </a:solidFill>
              </a:defRPr>
            </a:lvl1pPr>
          </a:lstStyle>
          <a:p>
            <a:r>
              <a:rPr lang="en-US" dirty="0"/>
              <a:t>Click here to add 16.9 Video</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6"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41054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Full screen video">
    <p:bg>
      <p:bgPr>
        <a:solidFill>
          <a:schemeClr val="accent1"/>
        </a:solidFill>
        <a:effectLst/>
      </p:bgPr>
    </p:bg>
    <p:spTree>
      <p:nvGrpSpPr>
        <p:cNvPr id="1" name=""/>
        <p:cNvGrpSpPr/>
        <p:nvPr/>
      </p:nvGrpSpPr>
      <p:grpSpPr>
        <a:xfrm>
          <a:off x="0" y="0"/>
          <a:ext cx="0" cy="0"/>
          <a:chOff x="0" y="0"/>
          <a:chExt cx="0" cy="0"/>
        </a:xfrm>
      </p:grpSpPr>
      <p:sp>
        <p:nvSpPr>
          <p:cNvPr id="9" name="Media Placeholder 2"/>
          <p:cNvSpPr>
            <a:spLocks noGrp="1"/>
          </p:cNvSpPr>
          <p:nvPr>
            <p:ph type="media" sz="quarter" idx="19" hasCustomPrompt="1"/>
          </p:nvPr>
        </p:nvSpPr>
        <p:spPr>
          <a:xfrm>
            <a:off x="0" y="0"/>
            <a:ext cx="11704638" cy="6583861"/>
          </a:xfrm>
        </p:spPr>
        <p:txBody>
          <a:bodyPr anchor="ctr">
            <a:normAutofit/>
          </a:bodyPr>
          <a:lstStyle>
            <a:lvl1pPr algn="ctr">
              <a:defRPr sz="2000">
                <a:solidFill>
                  <a:schemeClr val="accent2"/>
                </a:solidFill>
                <a:latin typeface="Arial"/>
                <a:cs typeface="Arial"/>
              </a:defRPr>
            </a:lvl1pPr>
          </a:lstStyle>
          <a:p>
            <a:r>
              <a:rPr lang="en-US" dirty="0"/>
              <a:t>Click here to add 16.9 Video</a:t>
            </a:r>
          </a:p>
        </p:txBody>
      </p:sp>
    </p:spTree>
    <p:extLst>
      <p:ext uri="{BB962C8B-B14F-4D97-AF65-F5344CB8AC3E}">
        <p14:creationId xmlns:p14="http://schemas.microsoft.com/office/powerpoint/2010/main" val="3420995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hart+Tex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 &amp; text</a:t>
            </a:r>
          </a:p>
        </p:txBody>
      </p:sp>
      <p:sp>
        <p:nvSpPr>
          <p:cNvPr id="34" name="Text Placeholder 8"/>
          <p:cNvSpPr>
            <a:spLocks noGrp="1"/>
          </p:cNvSpPr>
          <p:nvPr>
            <p:ph type="body" sz="quarter" idx="19" hasCustomPrompt="1"/>
          </p:nvPr>
        </p:nvSpPr>
        <p:spPr>
          <a:xfrm>
            <a:off x="627063" y="2006903"/>
            <a:ext cx="6261469"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3" name="Text Placeholder 8"/>
          <p:cNvSpPr>
            <a:spLocks noGrp="1"/>
          </p:cNvSpPr>
          <p:nvPr>
            <p:ph type="body" sz="quarter" idx="21" hasCustomPrompt="1"/>
          </p:nvPr>
        </p:nvSpPr>
        <p:spPr>
          <a:xfrm>
            <a:off x="7226300" y="2477134"/>
            <a:ext cx="3852069"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4" name="Text Placeholder 8"/>
          <p:cNvSpPr>
            <a:spLocks noGrp="1"/>
          </p:cNvSpPr>
          <p:nvPr>
            <p:ph type="body" sz="quarter" idx="15" hasCustomPrompt="1"/>
          </p:nvPr>
        </p:nvSpPr>
        <p:spPr>
          <a:xfrm>
            <a:off x="7226300" y="3003649"/>
            <a:ext cx="3852070"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2"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04035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har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a:t>
            </a:r>
          </a:p>
        </p:txBody>
      </p:sp>
      <p:sp>
        <p:nvSpPr>
          <p:cNvPr id="34" name="Text Placeholder 8"/>
          <p:cNvSpPr>
            <a:spLocks noGrp="1"/>
          </p:cNvSpPr>
          <p:nvPr>
            <p:ph type="body" sz="quarter" idx="19" hasCustomPrompt="1"/>
          </p:nvPr>
        </p:nvSpPr>
        <p:spPr>
          <a:xfrm>
            <a:off x="627063" y="2006903"/>
            <a:ext cx="10451307"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3" y="2477134"/>
            <a:ext cx="10451307"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2"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4405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Avocado)">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chemeClr val="accent3"/>
                </a:solidFill>
              </a:defRPr>
            </a:lvl1pPr>
          </a:lstStyle>
          <a:p>
            <a:pPr lvl="0"/>
            <a:r>
              <a:rPr lang="en-US" dirty="0"/>
              <a:t>Sub heading goes here</a:t>
            </a:r>
          </a:p>
        </p:txBody>
      </p:sp>
    </p:spTree>
    <p:extLst>
      <p:ext uri="{BB962C8B-B14F-4D97-AF65-F5344CB8AC3E}">
        <p14:creationId xmlns:p14="http://schemas.microsoft.com/office/powerpoint/2010/main" val="415162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Charts: 2x">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Charts: 2x</a:t>
            </a:r>
          </a:p>
        </p:txBody>
      </p:sp>
      <p:sp>
        <p:nvSpPr>
          <p:cNvPr id="34" name="Text Placeholder 8"/>
          <p:cNvSpPr>
            <a:spLocks noGrp="1"/>
          </p:cNvSpPr>
          <p:nvPr>
            <p:ph type="body" sz="quarter" idx="19" hasCustomPrompt="1"/>
          </p:nvPr>
        </p:nvSpPr>
        <p:spPr>
          <a:xfrm>
            <a:off x="620713"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4" y="2314575"/>
            <a:ext cx="5081239"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7" name="Text Placeholder 8"/>
          <p:cNvSpPr>
            <a:spLocks noGrp="1"/>
          </p:cNvSpPr>
          <p:nvPr>
            <p:ph type="body" sz="quarter" idx="21" hasCustomPrompt="1"/>
          </p:nvPr>
        </p:nvSpPr>
        <p:spPr>
          <a:xfrm>
            <a:off x="5990780"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18" name="Chart Placeholder 2"/>
          <p:cNvSpPr>
            <a:spLocks noGrp="1"/>
          </p:cNvSpPr>
          <p:nvPr>
            <p:ph type="chart" sz="quarter" idx="22"/>
          </p:nvPr>
        </p:nvSpPr>
        <p:spPr>
          <a:xfrm>
            <a:off x="5997131" y="2314575"/>
            <a:ext cx="5081239"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9" name="Text Placeholder 8"/>
          <p:cNvSpPr>
            <a:spLocks noGrp="1"/>
          </p:cNvSpPr>
          <p:nvPr>
            <p:ph type="body" sz="quarter" idx="15" hasCustomPrompt="1"/>
          </p:nvPr>
        </p:nvSpPr>
        <p:spPr>
          <a:xfrm>
            <a:off x="626269"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20" name="Text Placeholder 8"/>
          <p:cNvSpPr>
            <a:spLocks noGrp="1"/>
          </p:cNvSpPr>
          <p:nvPr>
            <p:ph type="body" sz="quarter" idx="23" hasCustomPrompt="1"/>
          </p:nvPr>
        </p:nvSpPr>
        <p:spPr>
          <a:xfrm>
            <a:off x="5997131"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14"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5489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End slide">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10430462" y="6035675"/>
            <a:ext cx="1274176" cy="547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6269" y="2346391"/>
            <a:ext cx="10452101" cy="1890581"/>
          </a:xfrm>
        </p:spPr>
        <p:txBody>
          <a:bodyPr anchor="ctr"/>
          <a:lstStyle>
            <a:lvl1pPr algn="ctr">
              <a:defRPr>
                <a:solidFill>
                  <a:schemeClr val="bg1"/>
                </a:solidFill>
              </a:defRPr>
            </a:lvl1pPr>
          </a:lstStyle>
          <a:p>
            <a:r>
              <a:rPr lang="en-US" dirty="0"/>
              <a:t>Thank you</a:t>
            </a:r>
          </a:p>
        </p:txBody>
      </p:sp>
      <p:sp>
        <p:nvSpPr>
          <p:cNvPr id="14" name="Picture Placeholder 2"/>
          <p:cNvSpPr>
            <a:spLocks noGrp="1"/>
          </p:cNvSpPr>
          <p:nvPr>
            <p:ph type="pic" sz="quarter" idx="17" hasCustomPrompt="1"/>
          </p:nvPr>
        </p:nvSpPr>
        <p:spPr>
          <a:xfrm>
            <a:off x="0" y="0"/>
            <a:ext cx="11704638" cy="6583363"/>
          </a:xfrm>
          <a:noFill/>
        </p:spPr>
        <p:txBody>
          <a:bodyPr tIns="1620000" anchor="t">
            <a:normAutofit/>
          </a:bodyPr>
          <a:lstStyle>
            <a:lvl1pPr algn="ctr">
              <a:defRPr sz="2800" baseline="0">
                <a:solidFill>
                  <a:srgbClr val="FFEB01"/>
                </a:solidFill>
                <a:latin typeface="Arial"/>
                <a:cs typeface="Arial"/>
              </a:defRPr>
            </a:lvl1pPr>
          </a:lstStyle>
          <a:p>
            <a:r>
              <a:rPr lang="en-US" dirty="0"/>
              <a:t>Click icon to add image. Then send to back to see titles</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ctr">
              <a:defRPr sz="2400" baseline="0">
                <a:solidFill>
                  <a:schemeClr val="bg1"/>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Wellcome Logo+strap.png"/>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069682" y="0"/>
            <a:ext cx="1565275" cy="1565275"/>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Slide (Bora Bora)">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155700"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a:t>Joe </a:t>
            </a:r>
            <a:r>
              <a:rPr lang="en-GB" err="1"/>
              <a:t>Bloggs</a:t>
            </a:r>
            <a:r>
              <a:rPr lang="en-GB"/>
              <a:t>, June 27</a:t>
            </a:r>
            <a:endParaRPr lang="en-US"/>
          </a:p>
        </p:txBody>
      </p:sp>
      <p:sp>
        <p:nvSpPr>
          <p:cNvPr id="9"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a:t>Headline here</a:t>
            </a:r>
            <a:endParaRPr lang="en-US"/>
          </a:p>
        </p:txBody>
      </p:sp>
      <p:sp>
        <p:nvSpPr>
          <p:cNvPr id="23" name="Text Placeholder 22"/>
          <p:cNvSpPr>
            <a:spLocks noGrp="1"/>
          </p:cNvSpPr>
          <p:nvPr>
            <p:ph type="body" sz="quarter" idx="12" hasCustomPrompt="1"/>
          </p:nvPr>
        </p:nvSpPr>
        <p:spPr>
          <a:xfrm>
            <a:off x="627063" y="3543300"/>
            <a:ext cx="10452100" cy="685800"/>
          </a:xfrm>
        </p:spPr>
        <p:txBody>
          <a:bodyPr anchor="t"/>
          <a:lstStyle>
            <a:lvl1pPr>
              <a:defRPr>
                <a:solidFill>
                  <a:schemeClr val="accent1"/>
                </a:solidFill>
              </a:defRPr>
            </a:lvl1pPr>
          </a:lstStyle>
          <a:p>
            <a:pPr lvl="0"/>
            <a:r>
              <a:rPr lang="en-US"/>
              <a:t>Sub heading goes 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Tree>
    <p:extLst>
      <p:ext uri="{BB962C8B-B14F-4D97-AF65-F5344CB8AC3E}">
        <p14:creationId xmlns:p14="http://schemas.microsoft.com/office/powerpoint/2010/main" val="3811794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Avocado)">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155700"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a:t>Joe </a:t>
            </a:r>
            <a:r>
              <a:rPr lang="en-GB" err="1"/>
              <a:t>Bloggs</a:t>
            </a:r>
            <a:r>
              <a:rPr lang="en-GB"/>
              <a:t>, June 27</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a:t>Headline here</a:t>
            </a:r>
            <a:endParaRPr lang="en-US"/>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chemeClr val="accent3"/>
                </a:solidFill>
              </a:defRPr>
            </a:lvl1pPr>
          </a:lstStyle>
          <a:p>
            <a:pPr lvl="0"/>
            <a:r>
              <a:rPr lang="en-US"/>
              <a:t>Sub heading goes here</a:t>
            </a:r>
          </a:p>
        </p:txBody>
      </p:sp>
    </p:spTree>
    <p:extLst>
      <p:ext uri="{BB962C8B-B14F-4D97-AF65-F5344CB8AC3E}">
        <p14:creationId xmlns:p14="http://schemas.microsoft.com/office/powerpoint/2010/main" val="2804688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Amber A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155700"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a:t>Joe </a:t>
            </a:r>
            <a:r>
              <a:rPr lang="en-GB" err="1"/>
              <a:t>Bloggs</a:t>
            </a:r>
            <a:r>
              <a:rPr lang="en-GB"/>
              <a:t>, June 27</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a:t>Headline here</a:t>
            </a:r>
            <a:endParaRPr lang="en-US"/>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rgbClr val="F07E0A"/>
                </a:solidFill>
              </a:defRPr>
            </a:lvl1pPr>
          </a:lstStyle>
          <a:p>
            <a:pPr lvl="0"/>
            <a:r>
              <a:rPr lang="en-US"/>
              <a:t>Sub heading goes here</a:t>
            </a:r>
          </a:p>
        </p:txBody>
      </p:sp>
    </p:spTree>
    <p:extLst>
      <p:ext uri="{BB962C8B-B14F-4D97-AF65-F5344CB8AC3E}">
        <p14:creationId xmlns:p14="http://schemas.microsoft.com/office/powerpoint/2010/main" val="3092663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Runny Yolk)">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155700"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a:t>Joe </a:t>
            </a:r>
            <a:r>
              <a:rPr lang="en-GB" err="1"/>
              <a:t>Bloggs</a:t>
            </a:r>
            <a:r>
              <a:rPr lang="en-GB"/>
              <a:t>, June 27</a:t>
            </a:r>
            <a:endParaRPr lang="en-US"/>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a:t>Headline here</a:t>
            </a:r>
            <a:endParaRPr lang="en-US"/>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rgbClr val="FEC200"/>
                </a:solidFill>
              </a:defRPr>
            </a:lvl1pPr>
          </a:lstStyle>
          <a:p>
            <a:pPr lvl="0"/>
            <a:r>
              <a:rPr lang="en-US"/>
              <a:t>Sub heading goes here</a:t>
            </a:r>
          </a:p>
        </p:txBody>
      </p:sp>
    </p:spTree>
    <p:extLst>
      <p:ext uri="{BB962C8B-B14F-4D97-AF65-F5344CB8AC3E}">
        <p14:creationId xmlns:p14="http://schemas.microsoft.com/office/powerpoint/2010/main" val="246345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Rar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155700"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a:t>Joe </a:t>
            </a:r>
            <a:r>
              <a:rPr lang="en-GB" err="1"/>
              <a:t>Bloggs</a:t>
            </a:r>
            <a:r>
              <a:rPr lang="en-GB"/>
              <a:t>, June 27</a:t>
            </a:r>
            <a:endParaRPr lang="en-US"/>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a:t>Headline here</a:t>
            </a:r>
            <a:endParaRPr lang="en-US"/>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5"/>
                </a:solidFill>
              </a:defRPr>
            </a:lvl1pPr>
          </a:lstStyle>
          <a:p>
            <a:pPr lvl="0"/>
            <a:r>
              <a:rPr lang="en-US"/>
              <a:t>Sub heading goes here</a:t>
            </a:r>
          </a:p>
        </p:txBody>
      </p:sp>
    </p:spTree>
    <p:extLst>
      <p:ext uri="{BB962C8B-B14F-4D97-AF65-F5344CB8AC3E}">
        <p14:creationId xmlns:p14="http://schemas.microsoft.com/office/powerpoint/2010/main" val="446208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928493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Conten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GB"/>
              <a:t>Title here</a:t>
            </a:r>
            <a:endParaRPr lang="en-US"/>
          </a:p>
        </p:txBody>
      </p:sp>
      <p:sp>
        <p:nvSpPr>
          <p:cNvPr id="5"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
        <p:nvSpPr>
          <p:cNvPr id="11" name="Content Placeholder 9"/>
          <p:cNvSpPr>
            <a:spLocks noGrp="1"/>
          </p:cNvSpPr>
          <p:nvPr>
            <p:ph sz="quarter" idx="13"/>
          </p:nvPr>
        </p:nvSpPr>
        <p:spPr>
          <a:xfrm>
            <a:off x="626267" y="2121777"/>
            <a:ext cx="10452103" cy="3913898"/>
          </a:xfrm>
        </p:spPr>
        <p:txBody>
          <a:bodyPr anchor="t" anchorCtr="0">
            <a:noAutofit/>
          </a:bodyPr>
          <a:lstStyle>
            <a:lvl1pPr marL="0" indent="0">
              <a:spcBef>
                <a:spcPts val="800"/>
              </a:spcBef>
              <a:buFont typeface="Arial"/>
              <a:buNone/>
              <a:defRPr sz="2400">
                <a:solidFill>
                  <a:schemeClr val="tx1"/>
                </a:solidFill>
              </a:defRPr>
            </a:lvl1pPr>
            <a:lvl2pPr marL="742950" indent="-285750">
              <a:spcBef>
                <a:spcPts val="800"/>
              </a:spcBef>
              <a:buFont typeface="Arial"/>
              <a:buChar char="•"/>
              <a:defRPr sz="2400">
                <a:solidFill>
                  <a:schemeClr val="tx1"/>
                </a:solidFill>
              </a:defRPr>
            </a:lvl2pPr>
            <a:lvl3pPr marL="1143000" indent="-228600">
              <a:spcBef>
                <a:spcPts val="800"/>
              </a:spcBef>
              <a:buFont typeface="Arial"/>
              <a:buChar char="•"/>
              <a:defRPr sz="2400">
                <a:solidFill>
                  <a:schemeClr val="tx1"/>
                </a:solidFill>
              </a:defRPr>
            </a:lvl3pPr>
            <a:lvl4pPr marL="1600200" indent="-228600">
              <a:spcBef>
                <a:spcPts val="800"/>
              </a:spcBef>
              <a:buFont typeface="Arial"/>
              <a:buChar char="•"/>
              <a:defRPr sz="2400">
                <a:solidFill>
                  <a:schemeClr val="tx1"/>
                </a:solidFill>
              </a:defRPr>
            </a:lvl4pPr>
            <a:lvl5pPr marL="2057400" indent="-228600">
              <a:spcBef>
                <a:spcPts val="800"/>
              </a:spcBef>
              <a:buFont typeface="Arial"/>
              <a:buChar char="•"/>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37411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Section break (Bora Bora)">
    <p:bg>
      <p:bgPr>
        <a:solidFill>
          <a:schemeClr val="accent1"/>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a:t>This is where a section title goes</a:t>
            </a:r>
            <a:endParaRPr lang="en-US"/>
          </a:p>
        </p:txBody>
      </p:sp>
      <p:sp>
        <p:nvSpPr>
          <p:cNvPr id="4"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FFFFFF"/>
                </a:solidFill>
                <a:latin typeface="Arial"/>
                <a:cs typeface="Arial"/>
              </a:defRPr>
            </a:lvl1pPr>
          </a:lstStyle>
          <a:p>
            <a:fld id="{80F3F43C-809F-4D44-AA8F-32A58293815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116687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Amber A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rgbClr val="F07E0A"/>
                </a:solidFill>
              </a:defRPr>
            </a:lvl1pPr>
          </a:lstStyle>
          <a:p>
            <a:pPr lvl="0"/>
            <a:r>
              <a:rPr lang="en-US" dirty="0"/>
              <a:t>Sub heading goes here</a:t>
            </a:r>
          </a:p>
        </p:txBody>
      </p:sp>
    </p:spTree>
    <p:extLst>
      <p:ext uri="{BB962C8B-B14F-4D97-AF65-F5344CB8AC3E}">
        <p14:creationId xmlns:p14="http://schemas.microsoft.com/office/powerpoint/2010/main" val="3405900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Section break (Avocado)">
    <p:bg>
      <p:bgPr>
        <a:solidFill>
          <a:schemeClr val="accent3"/>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a:t>This is where a section title goes</a:t>
            </a:r>
            <a:endParaRPr lang="en-US"/>
          </a:p>
        </p:txBody>
      </p:sp>
      <p:sp>
        <p:nvSpPr>
          <p:cNvPr id="4"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FFFFFF"/>
                </a:solidFill>
                <a:latin typeface="Arial"/>
                <a:cs typeface="Arial"/>
              </a:defRPr>
            </a:lvl1pPr>
          </a:lstStyle>
          <a:p>
            <a:fld id="{80F3F43C-809F-4D44-AA8F-32A58293815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3080519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Section break (Amber Ale)">
    <p:bg>
      <p:bgPr>
        <a:solidFill>
          <a:srgbClr val="F07E0A"/>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a:t>This is where a section title goes</a:t>
            </a:r>
            <a:endParaRPr lang="en-US"/>
          </a:p>
        </p:txBody>
      </p:sp>
      <p:sp>
        <p:nvSpPr>
          <p:cNvPr id="4"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FFFFFF"/>
                </a:solidFill>
                <a:latin typeface="Arial"/>
                <a:cs typeface="Arial"/>
              </a:defRPr>
            </a:lvl1pPr>
          </a:lstStyle>
          <a:p>
            <a:fld id="{80F3F43C-809F-4D44-AA8F-32A58293815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3185689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Section break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a:t>This is where a section title goes</a:t>
            </a:r>
            <a:endParaRPr lang="en-US"/>
          </a:p>
        </p:txBody>
      </p:sp>
      <p:sp>
        <p:nvSpPr>
          <p:cNvPr id="4"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FFFFFF"/>
                </a:solidFill>
                <a:latin typeface="Arial"/>
                <a:cs typeface="Arial"/>
              </a:defRPr>
            </a:lvl1pPr>
          </a:lstStyle>
          <a:p>
            <a:fld id="{80F3F43C-809F-4D44-AA8F-32A58293815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1169869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Section break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a:t>This is where a section title goes</a:t>
            </a:r>
            <a:endParaRPr lang="en-US"/>
          </a:p>
        </p:txBody>
      </p:sp>
      <p:sp>
        <p:nvSpPr>
          <p:cNvPr id="4"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FFFFFF"/>
                </a:solidFill>
                <a:latin typeface="Arial"/>
                <a:cs typeface="Arial"/>
              </a:defRPr>
            </a:lvl1pPr>
          </a:lstStyle>
          <a:p>
            <a:fld id="{80F3F43C-809F-4D44-AA8F-32A58293815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2316949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Section break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a:t>This is where a section title goes</a:t>
            </a:r>
            <a:endParaRPr lang="en-US"/>
          </a:p>
        </p:txBody>
      </p:sp>
      <p:sp>
        <p:nvSpPr>
          <p:cNvPr id="4"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FFFFFF"/>
                </a:solidFill>
                <a:latin typeface="Arial"/>
                <a:cs typeface="Arial"/>
              </a:defRPr>
            </a:lvl1pPr>
          </a:lstStyle>
          <a:p>
            <a:fld id="{80F3F43C-809F-4D44-AA8F-32A58293815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3514484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Content (2x Col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0713" y="649549"/>
            <a:ext cx="10457658" cy="1096963"/>
          </a:xfrm>
        </p:spPr>
        <p:txBody>
          <a:bodyPr anchor="ctr">
            <a:normAutofit/>
          </a:bodyPr>
          <a:lstStyle>
            <a:lvl1pPr>
              <a:defRPr sz="6000" baseline="0">
                <a:solidFill>
                  <a:srgbClr val="60BFCE"/>
                </a:solidFill>
              </a:defRPr>
            </a:lvl1pPr>
          </a:lstStyle>
          <a:p>
            <a:r>
              <a:rPr lang="en-US"/>
              <a:t>2 columns title</a:t>
            </a:r>
          </a:p>
        </p:txBody>
      </p:sp>
      <p:sp>
        <p:nvSpPr>
          <p:cNvPr id="5" name="Text Placeholder 22"/>
          <p:cNvSpPr>
            <a:spLocks noGrp="1"/>
          </p:cNvSpPr>
          <p:nvPr>
            <p:ph type="body" sz="quarter" idx="12" hasCustomPrompt="1"/>
          </p:nvPr>
        </p:nvSpPr>
        <p:spPr>
          <a:xfrm>
            <a:off x="620712" y="2121777"/>
            <a:ext cx="10440987" cy="469023"/>
          </a:xfrm>
        </p:spPr>
        <p:txBody>
          <a:bodyPr anchor="t">
            <a:normAutofit/>
          </a:bodyPr>
          <a:lstStyle>
            <a:lvl1pPr marL="0" indent="0">
              <a:spcBef>
                <a:spcPts val="1000"/>
              </a:spcBef>
              <a:spcAft>
                <a:spcPts val="0"/>
              </a:spcAft>
              <a:buFont typeface="Arial"/>
              <a:buNone/>
              <a:defRPr sz="3000" b="1" baseline="0">
                <a:latin typeface="Arial"/>
                <a:cs typeface="Arial"/>
              </a:defRPr>
            </a:lvl1pPr>
          </a:lstStyle>
          <a:p>
            <a:pPr lvl="0"/>
            <a:r>
              <a:rPr lang="en-US"/>
              <a:t>Subheading if needed (keep to one line)</a:t>
            </a:r>
          </a:p>
        </p:txBody>
      </p:sp>
      <p:sp>
        <p:nvSpPr>
          <p:cNvPr id="9" name="Text Placeholder 8"/>
          <p:cNvSpPr>
            <a:spLocks noGrp="1"/>
          </p:cNvSpPr>
          <p:nvPr>
            <p:ph type="body" sz="quarter" idx="13" hasCustomPrompt="1"/>
          </p:nvPr>
        </p:nvSpPr>
        <p:spPr>
          <a:xfrm>
            <a:off x="620712" y="2794000"/>
            <a:ext cx="505069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Heading goes here</a:t>
            </a:r>
          </a:p>
        </p:txBody>
      </p:sp>
      <p:sp>
        <p:nvSpPr>
          <p:cNvPr id="11" name="Text Placeholder 8"/>
          <p:cNvSpPr>
            <a:spLocks noGrp="1"/>
          </p:cNvSpPr>
          <p:nvPr>
            <p:ph type="body" sz="quarter" idx="14" hasCustomPrompt="1"/>
          </p:nvPr>
        </p:nvSpPr>
        <p:spPr>
          <a:xfrm>
            <a:off x="6005579" y="2794000"/>
            <a:ext cx="505611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Points to remember:</a:t>
            </a:r>
          </a:p>
        </p:txBody>
      </p:sp>
      <p:sp>
        <p:nvSpPr>
          <p:cNvPr id="12" name="Text Placeholder 8"/>
          <p:cNvSpPr>
            <a:spLocks noGrp="1"/>
          </p:cNvSpPr>
          <p:nvPr>
            <p:ph type="body" sz="quarter" idx="15" hasCustomPrompt="1"/>
          </p:nvPr>
        </p:nvSpPr>
        <p:spPr>
          <a:xfrm>
            <a:off x="620712" y="3371850"/>
            <a:ext cx="5050699" cy="2663826"/>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Body text here</a:t>
            </a:r>
          </a:p>
        </p:txBody>
      </p:sp>
      <p:sp>
        <p:nvSpPr>
          <p:cNvPr id="15"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
        <p:nvSpPr>
          <p:cNvPr id="18" name="Content Placeholder 9"/>
          <p:cNvSpPr>
            <a:spLocks noGrp="1"/>
          </p:cNvSpPr>
          <p:nvPr>
            <p:ph sz="quarter" idx="17"/>
          </p:nvPr>
        </p:nvSpPr>
        <p:spPr>
          <a:xfrm>
            <a:off x="6005580" y="3371849"/>
            <a:ext cx="5072790" cy="2663825"/>
          </a:xfrm>
        </p:spPr>
        <p:txBody>
          <a:bodyPr anchor="t" anchorCtr="0">
            <a:noAutofit/>
          </a:bodyPr>
          <a:lstStyle>
            <a:lvl1pPr marL="0" indent="0">
              <a:spcBef>
                <a:spcPts val="1000"/>
              </a:spcBef>
              <a:buFont typeface="Arial"/>
              <a:buNone/>
              <a:defRPr sz="2400">
                <a:solidFill>
                  <a:schemeClr val="tx1"/>
                </a:solidFill>
              </a:defRPr>
            </a:lvl1pPr>
            <a:lvl2pPr marL="742950" indent="-285750">
              <a:spcBef>
                <a:spcPts val="1000"/>
              </a:spcBef>
              <a:buFont typeface="Arial"/>
              <a:buChar char="•"/>
              <a:defRPr sz="2400">
                <a:solidFill>
                  <a:schemeClr val="tx1"/>
                </a:solidFill>
              </a:defRPr>
            </a:lvl2pPr>
            <a:lvl3pPr marL="1143000" indent="-228600">
              <a:spcBef>
                <a:spcPts val="1000"/>
              </a:spcBef>
              <a:buFont typeface="Arial"/>
              <a:buChar char="•"/>
              <a:defRPr sz="2400">
                <a:solidFill>
                  <a:schemeClr val="tx1"/>
                </a:solidFill>
              </a:defRPr>
            </a:lvl3pPr>
            <a:lvl4pPr marL="1600200" indent="-228600">
              <a:spcBef>
                <a:spcPts val="1000"/>
              </a:spcBef>
              <a:buFont typeface="Arial"/>
              <a:buChar char="•"/>
              <a:defRPr sz="2400">
                <a:solidFill>
                  <a:schemeClr val="tx1"/>
                </a:solidFill>
              </a:defRPr>
            </a:lvl4pPr>
            <a:lvl5pPr marL="2057400" indent="-228600">
              <a:spcBef>
                <a:spcPts val="1000"/>
              </a:spcBef>
              <a:buFont typeface="Arial"/>
              <a:buChar char="•"/>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04538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5_Quote (Bora Bora)">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a:t>Attributed to…</a:t>
            </a:r>
            <a:endParaRPr lang="en-US"/>
          </a:p>
        </p:txBody>
      </p:sp>
      <p:sp>
        <p:nvSpPr>
          <p:cNvPr id="13" name="Rectangle 12"/>
          <p:cNvSpPr/>
          <p:nvPr userDrawn="1"/>
        </p:nvSpPr>
        <p:spPr>
          <a:xfrm>
            <a:off x="10172700" y="6083300"/>
            <a:ext cx="1231900" cy="500063"/>
          </a:xfrm>
          <a:prstGeom prst="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35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6_Quote (Avocado)">
    <p:bg>
      <p:bgPr>
        <a:solidFill>
          <a:schemeClr val="accent3"/>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a:t>Attributed to…</a:t>
            </a:r>
            <a:endParaRPr lang="en-US"/>
          </a:p>
        </p:txBody>
      </p:sp>
      <p:sp>
        <p:nvSpPr>
          <p:cNvPr id="13" name="Rectangle 12"/>
          <p:cNvSpPr/>
          <p:nvPr userDrawn="1"/>
        </p:nvSpPr>
        <p:spPr>
          <a:xfrm>
            <a:off x="10172700" y="6083300"/>
            <a:ext cx="1231900" cy="500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8178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7_Quote (Amber Ale)">
    <p:bg>
      <p:bgPr>
        <a:solidFill>
          <a:srgbClr val="F07E0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a:t>Attributed to…</a:t>
            </a:r>
            <a:endParaRPr lang="en-US"/>
          </a:p>
        </p:txBody>
      </p:sp>
      <p:sp>
        <p:nvSpPr>
          <p:cNvPr id="13" name="Rectangle 12"/>
          <p:cNvSpPr/>
          <p:nvPr userDrawn="1"/>
        </p:nvSpPr>
        <p:spPr>
          <a:xfrm>
            <a:off x="10172700" y="6083300"/>
            <a:ext cx="1231900" cy="500063"/>
          </a:xfrm>
          <a:prstGeom prst="rect">
            <a:avLst/>
          </a:prstGeom>
          <a:solidFill>
            <a:srgbClr val="F07E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0337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8_Facts+stats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a:t>Attributed to…</a:t>
            </a:r>
            <a:endParaRPr lang="en-US"/>
          </a:p>
        </p:txBody>
      </p:sp>
      <p:sp>
        <p:nvSpPr>
          <p:cNvPr id="13" name="Rectangle 12"/>
          <p:cNvSpPr/>
          <p:nvPr userDrawn="1"/>
        </p:nvSpPr>
        <p:spPr>
          <a:xfrm>
            <a:off x="10172700" y="6083300"/>
            <a:ext cx="1231900" cy="500063"/>
          </a:xfrm>
          <a:prstGeom prst="rect">
            <a:avLst/>
          </a:prstGeom>
          <a:solidFill>
            <a:srgbClr val="FEC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853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Runny Yolk)">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rgbClr val="FEC200"/>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9_Facts+stats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a:t>Attributed to…</a:t>
            </a:r>
            <a:endParaRPr lang="en-US"/>
          </a:p>
        </p:txBody>
      </p:sp>
      <p:sp>
        <p:nvSpPr>
          <p:cNvPr id="13" name="Rectangle 12"/>
          <p:cNvSpPr/>
          <p:nvPr userDrawn="1"/>
        </p:nvSpPr>
        <p:spPr>
          <a:xfrm>
            <a:off x="10172700" y="6083300"/>
            <a:ext cx="1231900"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825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0_Facts+stats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a:t>Attributed to…</a:t>
            </a:r>
            <a:endParaRPr lang="en-US"/>
          </a:p>
        </p:txBody>
      </p:sp>
      <p:sp>
        <p:nvSpPr>
          <p:cNvPr id="13" name="Rectangle 12"/>
          <p:cNvSpPr/>
          <p:nvPr userDrawn="1"/>
        </p:nvSpPr>
        <p:spPr>
          <a:xfrm>
            <a:off x="10172700" y="6083300"/>
            <a:ext cx="1231900" cy="5000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132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ext+Image">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a:t>Text &amp; 1 image</a:t>
            </a:r>
          </a:p>
        </p:txBody>
      </p:sp>
      <p:sp>
        <p:nvSpPr>
          <p:cNvPr id="14" name="Picture Placeholder 2"/>
          <p:cNvSpPr>
            <a:spLocks noGrp="1"/>
          </p:cNvSpPr>
          <p:nvPr>
            <p:ph type="pic" sz="quarter" idx="17" hasCustomPrompt="1"/>
          </p:nvPr>
        </p:nvSpPr>
        <p:spPr>
          <a:xfrm>
            <a:off x="626269" y="2561867"/>
            <a:ext cx="5410200" cy="3473808"/>
          </a:xfrm>
          <a:noFill/>
        </p:spPr>
        <p:txBody>
          <a:bodyPr anchor="ctr">
            <a:normAutofit/>
          </a:bodyPr>
          <a:lstStyle>
            <a:lvl1pPr algn="ctr">
              <a:defRPr sz="2000" baseline="0">
                <a:solidFill>
                  <a:schemeClr val="bg2"/>
                </a:solidFill>
                <a:latin typeface="Arial"/>
                <a:cs typeface="Arial"/>
              </a:defRPr>
            </a:lvl1pPr>
          </a:lstStyle>
          <a:p>
            <a:r>
              <a:rPr lang="en-US" dirty="0"/>
              <a:t>Drag and drop/click icon to add image</a:t>
            </a:r>
          </a:p>
        </p:txBody>
      </p:sp>
      <p:sp>
        <p:nvSpPr>
          <p:cNvPr id="8"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Body text here</a:t>
            </a:r>
          </a:p>
        </p:txBody>
      </p:sp>
      <p:sp>
        <p:nvSpPr>
          <p:cNvPr id="15"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Heading goes here</a:t>
            </a:r>
          </a:p>
        </p:txBody>
      </p:sp>
    </p:spTree>
    <p:extLst>
      <p:ext uri="{BB962C8B-B14F-4D97-AF65-F5344CB8AC3E}">
        <p14:creationId xmlns:p14="http://schemas.microsoft.com/office/powerpoint/2010/main" val="2259888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ext+2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a:t>Text &amp; 2 images</a:t>
            </a:r>
          </a:p>
        </p:txBody>
      </p:sp>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Drag and drop/click icon to add image</a:t>
            </a:r>
          </a:p>
        </p:txBody>
      </p:sp>
      <p:sp>
        <p:nvSpPr>
          <p:cNvPr id="9"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
        <p:nvSpPr>
          <p:cNvPr id="16" name="Text Placeholder 8"/>
          <p:cNvSpPr>
            <a:spLocks noGrp="1"/>
          </p:cNvSpPr>
          <p:nvPr>
            <p:ph type="body" sz="quarter" idx="15" hasCustomPrompt="1"/>
          </p:nvPr>
        </p:nvSpPr>
        <p:spPr>
          <a:xfrm>
            <a:off x="631825"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Body text here</a:t>
            </a:r>
          </a:p>
        </p:txBody>
      </p:sp>
      <p:sp>
        <p:nvSpPr>
          <p:cNvPr id="19" name="Text Placeholder 8"/>
          <p:cNvSpPr>
            <a:spLocks noGrp="1"/>
          </p:cNvSpPr>
          <p:nvPr>
            <p:ph type="body" sz="quarter" idx="13" hasCustomPrompt="1"/>
          </p:nvPr>
        </p:nvSpPr>
        <p:spPr>
          <a:xfrm>
            <a:off x="631825"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Heading goes here</a:t>
            </a:r>
          </a:p>
        </p:txBody>
      </p:sp>
    </p:spTree>
    <p:extLst>
      <p:ext uri="{BB962C8B-B14F-4D97-AF65-F5344CB8AC3E}">
        <p14:creationId xmlns:p14="http://schemas.microsoft.com/office/powerpoint/2010/main" val="1129118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2 Images">
    <p:spTree>
      <p:nvGrpSpPr>
        <p:cNvPr id="1" name=""/>
        <p:cNvGrpSpPr/>
        <p:nvPr/>
      </p:nvGrpSpPr>
      <p:grpSpPr>
        <a:xfrm>
          <a:off x="0" y="0"/>
          <a:ext cx="0" cy="0"/>
          <a:chOff x="0" y="0"/>
          <a:chExt cx="0" cy="0"/>
        </a:xfrm>
      </p:grpSpPr>
      <p:sp>
        <p:nvSpPr>
          <p:cNvPr id="7" name="Picture Placeholder 2"/>
          <p:cNvSpPr>
            <a:spLocks noGrp="1"/>
          </p:cNvSpPr>
          <p:nvPr>
            <p:ph type="pic" sz="quarter" idx="18" hasCustomPrompt="1"/>
          </p:nvPr>
        </p:nvSpPr>
        <p:spPr>
          <a:xfrm>
            <a:off x="626268" y="584200"/>
            <a:ext cx="5050632" cy="5442893"/>
          </a:xfrm>
          <a:noFill/>
        </p:spPr>
        <p:txBody>
          <a:bodyPr anchor="ctr">
            <a:normAutofit/>
          </a:bodyPr>
          <a:lstStyle>
            <a:lvl1pPr algn="ctr">
              <a:defRPr sz="2000">
                <a:solidFill>
                  <a:schemeClr val="bg2"/>
                </a:solidFill>
                <a:latin typeface="Arial"/>
                <a:cs typeface="Arial"/>
              </a:defRPr>
            </a:lvl1pPr>
          </a:lstStyle>
          <a:p>
            <a:r>
              <a:rPr lang="en-US" dirty="0"/>
              <a:t>Drag and drop/click icon to add image</a:t>
            </a:r>
          </a:p>
        </p:txBody>
      </p:sp>
      <p:sp>
        <p:nvSpPr>
          <p:cNvPr id="9" name="Slide Number Placeholder 10"/>
          <p:cNvSpPr>
            <a:spLocks noGrp="1"/>
          </p:cNvSpPr>
          <p:nvPr>
            <p:ph type="sldNum" sz="quarter" idx="4"/>
          </p:nvPr>
        </p:nvSpPr>
        <p:spPr>
          <a:xfrm>
            <a:off x="11078370" y="6145213"/>
            <a:ext cx="625386" cy="349250"/>
          </a:xfrm>
          <a:prstGeom prst="rect">
            <a:avLst/>
          </a:prstGeom>
          <a:noFill/>
          <a:ln>
            <a:noFill/>
          </a:ln>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
        <p:nvSpPr>
          <p:cNvPr id="11" name="Picture Placeholder 2"/>
          <p:cNvSpPr>
            <a:spLocks noGrp="1"/>
          </p:cNvSpPr>
          <p:nvPr>
            <p:ph type="pic" sz="quarter" idx="19" hasCustomPrompt="1"/>
          </p:nvPr>
        </p:nvSpPr>
        <p:spPr>
          <a:xfrm>
            <a:off x="6027738" y="584200"/>
            <a:ext cx="5025231" cy="5442893"/>
          </a:xfrm>
          <a:noFill/>
        </p:spPr>
        <p:txBody>
          <a:bodyPr anchor="ctr">
            <a:normAutofit/>
          </a:bodyPr>
          <a:lstStyle>
            <a:lvl1pPr algn="ctr">
              <a:defRPr sz="2000">
                <a:solidFill>
                  <a:schemeClr val="bg2"/>
                </a:solidFill>
                <a:latin typeface="Arial"/>
                <a:cs typeface="Arial"/>
              </a:defRPr>
            </a:lvl1pPr>
          </a:lstStyle>
          <a:p>
            <a:r>
              <a:rPr lang="en-US" dirty="0"/>
              <a:t>Drag and drop/click icon to add image</a:t>
            </a:r>
          </a:p>
        </p:txBody>
      </p:sp>
    </p:spTree>
    <p:extLst>
      <p:ext uri="{BB962C8B-B14F-4D97-AF65-F5344CB8AC3E}">
        <p14:creationId xmlns:p14="http://schemas.microsoft.com/office/powerpoint/2010/main" val="1444720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4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noFill/>
        </p:spPr>
        <p:txBody>
          <a:bodyPr anchor="ctr">
            <a:normAutofit/>
          </a:bodyPr>
          <a:lstStyle>
            <a:lvl1pPr algn="ctr">
              <a:defRPr sz="2000">
                <a:solidFill>
                  <a:srgbClr val="FFEB00"/>
                </a:solidFill>
                <a:latin typeface="Arial"/>
                <a:cs typeface="Arial"/>
              </a:defRPr>
            </a:lvl1pPr>
          </a:lstStyle>
          <a:p>
            <a:r>
              <a:rPr lang="en-US" dirty="0"/>
              <a:t>Drag and drop/click icon to add image</a:t>
            </a:r>
          </a:p>
        </p:txBody>
      </p:sp>
    </p:spTree>
    <p:extLst>
      <p:ext uri="{BB962C8B-B14F-4D97-AF65-F5344CB8AC3E}">
        <p14:creationId xmlns:p14="http://schemas.microsoft.com/office/powerpoint/2010/main" val="1517874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Text+Vide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a:t>Text + video</a:t>
            </a:r>
          </a:p>
        </p:txBody>
      </p:sp>
      <p:sp>
        <p:nvSpPr>
          <p:cNvPr id="8"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
        <p:nvSpPr>
          <p:cNvPr id="11" name="Media Placeholder 2"/>
          <p:cNvSpPr>
            <a:spLocks noGrp="1"/>
          </p:cNvSpPr>
          <p:nvPr>
            <p:ph type="media" sz="quarter" idx="18" hasCustomPrompt="1"/>
          </p:nvPr>
        </p:nvSpPr>
        <p:spPr>
          <a:xfrm>
            <a:off x="626269" y="2561867"/>
            <a:ext cx="5410200" cy="3241675"/>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2"/>
                </a:solidFill>
              </a:defRPr>
            </a:lvl1pPr>
          </a:lstStyle>
          <a:p>
            <a:r>
              <a:rPr lang="en-US" dirty="0"/>
              <a:t>Click here to add 16.9 Video</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Body text here</a:t>
            </a:r>
          </a:p>
        </p:txBody>
      </p:sp>
      <p:sp>
        <p:nvSpPr>
          <p:cNvPr id="16"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Heading goes here</a:t>
            </a:r>
          </a:p>
        </p:txBody>
      </p:sp>
    </p:spTree>
    <p:extLst>
      <p:ext uri="{BB962C8B-B14F-4D97-AF65-F5344CB8AC3E}">
        <p14:creationId xmlns:p14="http://schemas.microsoft.com/office/powerpoint/2010/main" val="255104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6_Full screen video">
    <p:bg>
      <p:bgPr>
        <a:solidFill>
          <a:schemeClr val="accent1"/>
        </a:solidFill>
        <a:effectLst/>
      </p:bgPr>
    </p:bg>
    <p:spTree>
      <p:nvGrpSpPr>
        <p:cNvPr id="1" name=""/>
        <p:cNvGrpSpPr/>
        <p:nvPr/>
      </p:nvGrpSpPr>
      <p:grpSpPr>
        <a:xfrm>
          <a:off x="0" y="0"/>
          <a:ext cx="0" cy="0"/>
          <a:chOff x="0" y="0"/>
          <a:chExt cx="0" cy="0"/>
        </a:xfrm>
      </p:grpSpPr>
      <p:sp>
        <p:nvSpPr>
          <p:cNvPr id="9" name="Media Placeholder 2"/>
          <p:cNvSpPr>
            <a:spLocks noGrp="1"/>
          </p:cNvSpPr>
          <p:nvPr>
            <p:ph type="media" sz="quarter" idx="19" hasCustomPrompt="1"/>
          </p:nvPr>
        </p:nvSpPr>
        <p:spPr>
          <a:xfrm>
            <a:off x="0" y="0"/>
            <a:ext cx="11704638" cy="6583861"/>
          </a:xfrm>
        </p:spPr>
        <p:txBody>
          <a:bodyPr anchor="ctr">
            <a:normAutofit/>
          </a:bodyPr>
          <a:lstStyle>
            <a:lvl1pPr algn="ctr">
              <a:defRPr sz="2000">
                <a:solidFill>
                  <a:schemeClr val="accent2"/>
                </a:solidFill>
                <a:latin typeface="Arial"/>
                <a:cs typeface="Arial"/>
              </a:defRPr>
            </a:lvl1pPr>
          </a:lstStyle>
          <a:p>
            <a:r>
              <a:rPr lang="en-US" dirty="0"/>
              <a:t>Click here to add 16.9 Video</a:t>
            </a:r>
          </a:p>
        </p:txBody>
      </p:sp>
    </p:spTree>
    <p:extLst>
      <p:ext uri="{BB962C8B-B14F-4D97-AF65-F5344CB8AC3E}">
        <p14:creationId xmlns:p14="http://schemas.microsoft.com/office/powerpoint/2010/main" val="2693058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Chart+Tex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a:t>Chart &amp; text</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
        <p:nvSpPr>
          <p:cNvPr id="34" name="Text Placeholder 8"/>
          <p:cNvSpPr>
            <a:spLocks noGrp="1"/>
          </p:cNvSpPr>
          <p:nvPr>
            <p:ph type="body" sz="quarter" idx="19" hasCustomPrompt="1"/>
          </p:nvPr>
        </p:nvSpPr>
        <p:spPr>
          <a:xfrm>
            <a:off x="627063" y="2006903"/>
            <a:ext cx="6261469"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20pt Heading goes here</a:t>
            </a:r>
          </a:p>
        </p:txBody>
      </p:sp>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dirty="0"/>
              <a:t>Click icon to add chart</a:t>
            </a:r>
          </a:p>
        </p:txBody>
      </p:sp>
      <p:sp>
        <p:nvSpPr>
          <p:cNvPr id="10"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pic>
        <p:nvPicPr>
          <p:cNvPr id="9" name="Picture 8"/>
          <p:cNvPicPr>
            <a:picLocks noChangeAspect="1"/>
          </p:cNvPicPr>
          <p:nvPr/>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pic>
        <p:nvPicPr>
          <p:cNvPr id="11" name="Picture 10"/>
          <p:cNvPicPr>
            <a:picLocks noChangeAspect="1"/>
          </p:cNvPicPr>
          <p:nvPr userDrawn="1"/>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
        <p:nvSpPr>
          <p:cNvPr id="13" name="Text Placeholder 8"/>
          <p:cNvSpPr>
            <a:spLocks noGrp="1"/>
          </p:cNvSpPr>
          <p:nvPr>
            <p:ph type="body" sz="quarter" idx="21" hasCustomPrompt="1"/>
          </p:nvPr>
        </p:nvSpPr>
        <p:spPr>
          <a:xfrm>
            <a:off x="7226300" y="2477134"/>
            <a:ext cx="3852069"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Heading goes here</a:t>
            </a:r>
          </a:p>
        </p:txBody>
      </p:sp>
      <p:sp>
        <p:nvSpPr>
          <p:cNvPr id="14" name="Text Placeholder 8"/>
          <p:cNvSpPr>
            <a:spLocks noGrp="1"/>
          </p:cNvSpPr>
          <p:nvPr>
            <p:ph type="body" sz="quarter" idx="15" hasCustomPrompt="1"/>
          </p:nvPr>
        </p:nvSpPr>
        <p:spPr>
          <a:xfrm>
            <a:off x="7226300" y="3003649"/>
            <a:ext cx="3852070"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24pt Body text here</a:t>
            </a:r>
          </a:p>
        </p:txBody>
      </p:sp>
    </p:spTree>
    <p:extLst>
      <p:ext uri="{BB962C8B-B14F-4D97-AF65-F5344CB8AC3E}">
        <p14:creationId xmlns:p14="http://schemas.microsoft.com/office/powerpoint/2010/main" val="2482646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Char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a:t>Chart</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
        <p:nvSpPr>
          <p:cNvPr id="34" name="Text Placeholder 8"/>
          <p:cNvSpPr>
            <a:spLocks noGrp="1"/>
          </p:cNvSpPr>
          <p:nvPr>
            <p:ph type="body" sz="quarter" idx="19" hasCustomPrompt="1"/>
          </p:nvPr>
        </p:nvSpPr>
        <p:spPr>
          <a:xfrm>
            <a:off x="627063" y="2006903"/>
            <a:ext cx="10451307"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20pt Heading goes here</a:t>
            </a:r>
          </a:p>
        </p:txBody>
      </p:sp>
      <p:sp>
        <p:nvSpPr>
          <p:cNvPr id="36" name="Chart Placeholder 2"/>
          <p:cNvSpPr>
            <a:spLocks noGrp="1"/>
          </p:cNvSpPr>
          <p:nvPr>
            <p:ph type="chart" sz="quarter" idx="20"/>
          </p:nvPr>
        </p:nvSpPr>
        <p:spPr>
          <a:xfrm>
            <a:off x="627063" y="2477134"/>
            <a:ext cx="10451307" cy="3550604"/>
          </a:xfrm>
        </p:spPr>
        <p:txBody>
          <a:bodyPr anchor="ctr">
            <a:normAutofit/>
          </a:bodyPr>
          <a:lstStyle>
            <a:lvl1pPr algn="ctr">
              <a:defRPr sz="1800">
                <a:solidFill>
                  <a:srgbClr val="FF0F2D"/>
                </a:solidFill>
                <a:latin typeface="Arial"/>
                <a:cs typeface="Arial"/>
              </a:defRPr>
            </a:lvl1pPr>
          </a:lstStyle>
          <a:p>
            <a:r>
              <a:rPr lang="en-US" dirty="0"/>
              <a:t>Click icon to add chart</a:t>
            </a:r>
          </a:p>
        </p:txBody>
      </p:sp>
      <p:sp>
        <p:nvSpPr>
          <p:cNvPr id="10"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pic>
        <p:nvPicPr>
          <p:cNvPr id="9" name="Picture 8"/>
          <p:cNvPicPr>
            <a:picLocks noChangeAspect="1"/>
          </p:cNvPicPr>
          <p:nvPr/>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pic>
        <p:nvPicPr>
          <p:cNvPr id="11" name="Picture 10"/>
          <p:cNvPicPr>
            <a:picLocks noChangeAspect="1"/>
          </p:cNvPicPr>
          <p:nvPr userDrawn="1"/>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253643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Rar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5"/>
                </a:solidFill>
              </a:defRPr>
            </a:lvl1pPr>
          </a:lstStyle>
          <a:p>
            <a:pPr lvl="0"/>
            <a:r>
              <a:rPr lang="en-US" dirty="0"/>
              <a:t>Sub heading goes here</a:t>
            </a:r>
          </a:p>
        </p:txBody>
      </p:sp>
    </p:spTree>
    <p:extLst>
      <p:ext uri="{BB962C8B-B14F-4D97-AF65-F5344CB8AC3E}">
        <p14:creationId xmlns:p14="http://schemas.microsoft.com/office/powerpoint/2010/main" val="2927065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9_Charts: 2x">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a:t>Charts: 2x</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
        <p:nvSpPr>
          <p:cNvPr id="34" name="Text Placeholder 8"/>
          <p:cNvSpPr>
            <a:spLocks noGrp="1"/>
          </p:cNvSpPr>
          <p:nvPr>
            <p:ph type="body" sz="quarter" idx="19" hasCustomPrompt="1"/>
          </p:nvPr>
        </p:nvSpPr>
        <p:spPr>
          <a:xfrm>
            <a:off x="620713"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20pt Heading goes here</a:t>
            </a:r>
          </a:p>
        </p:txBody>
      </p:sp>
      <p:sp>
        <p:nvSpPr>
          <p:cNvPr id="36" name="Chart Placeholder 2"/>
          <p:cNvSpPr>
            <a:spLocks noGrp="1"/>
          </p:cNvSpPr>
          <p:nvPr>
            <p:ph type="chart" sz="quarter" idx="20"/>
          </p:nvPr>
        </p:nvSpPr>
        <p:spPr>
          <a:xfrm>
            <a:off x="627064" y="2314575"/>
            <a:ext cx="5081239" cy="3349625"/>
          </a:xfrm>
        </p:spPr>
        <p:txBody>
          <a:bodyPr anchor="ctr">
            <a:normAutofit/>
          </a:bodyPr>
          <a:lstStyle>
            <a:lvl1pPr algn="ctr">
              <a:defRPr sz="1800">
                <a:solidFill>
                  <a:srgbClr val="FF0000"/>
                </a:solidFill>
                <a:latin typeface="Arial"/>
                <a:cs typeface="Arial"/>
              </a:defRPr>
            </a:lvl1pPr>
          </a:lstStyle>
          <a:p>
            <a:r>
              <a:rPr lang="en-US" dirty="0"/>
              <a:t>Click icon to add chart</a:t>
            </a:r>
          </a:p>
        </p:txBody>
      </p:sp>
      <p:sp>
        <p:nvSpPr>
          <p:cNvPr id="17" name="Text Placeholder 8"/>
          <p:cNvSpPr>
            <a:spLocks noGrp="1"/>
          </p:cNvSpPr>
          <p:nvPr>
            <p:ph type="body" sz="quarter" idx="21" hasCustomPrompt="1"/>
          </p:nvPr>
        </p:nvSpPr>
        <p:spPr>
          <a:xfrm>
            <a:off x="5990780"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20pt Heading goes here</a:t>
            </a:r>
          </a:p>
        </p:txBody>
      </p:sp>
      <p:sp>
        <p:nvSpPr>
          <p:cNvPr id="18" name="Chart Placeholder 2"/>
          <p:cNvSpPr>
            <a:spLocks noGrp="1"/>
          </p:cNvSpPr>
          <p:nvPr>
            <p:ph type="chart" sz="quarter" idx="22"/>
          </p:nvPr>
        </p:nvSpPr>
        <p:spPr>
          <a:xfrm>
            <a:off x="5997131" y="2314575"/>
            <a:ext cx="5081239" cy="3349625"/>
          </a:xfrm>
        </p:spPr>
        <p:txBody>
          <a:bodyPr anchor="ctr">
            <a:normAutofit/>
          </a:bodyPr>
          <a:lstStyle>
            <a:lvl1pPr algn="ctr">
              <a:defRPr sz="1800">
                <a:solidFill>
                  <a:srgbClr val="FF0000"/>
                </a:solidFill>
                <a:latin typeface="Arial"/>
                <a:cs typeface="Arial"/>
              </a:defRPr>
            </a:lvl1pPr>
          </a:lstStyle>
          <a:p>
            <a:r>
              <a:rPr lang="en-US" dirty="0"/>
              <a:t>Click icon to add chart</a:t>
            </a:r>
          </a:p>
        </p:txBody>
      </p:sp>
      <p:sp>
        <p:nvSpPr>
          <p:cNvPr id="19" name="Text Placeholder 8"/>
          <p:cNvSpPr>
            <a:spLocks noGrp="1"/>
          </p:cNvSpPr>
          <p:nvPr>
            <p:ph type="body" sz="quarter" idx="15" hasCustomPrompt="1"/>
          </p:nvPr>
        </p:nvSpPr>
        <p:spPr>
          <a:xfrm>
            <a:off x="626269"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20pt Body text here</a:t>
            </a:r>
          </a:p>
        </p:txBody>
      </p:sp>
      <p:sp>
        <p:nvSpPr>
          <p:cNvPr id="20" name="Text Placeholder 8"/>
          <p:cNvSpPr>
            <a:spLocks noGrp="1"/>
          </p:cNvSpPr>
          <p:nvPr>
            <p:ph type="body" sz="quarter" idx="23" hasCustomPrompt="1"/>
          </p:nvPr>
        </p:nvSpPr>
        <p:spPr>
          <a:xfrm>
            <a:off x="5997131"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a:t>20pt Body text here</a:t>
            </a:r>
          </a:p>
        </p:txBody>
      </p:sp>
      <p:sp>
        <p:nvSpPr>
          <p:cNvPr id="12"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pic>
        <p:nvPicPr>
          <p:cNvPr id="11" name="Picture 1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pic>
        <p:nvPicPr>
          <p:cNvPr id="13" name="Picture 12"/>
          <p:cNvPicPr>
            <a:picLocks noChangeAspect="1"/>
          </p:cNvPicPr>
          <p:nvPr userDrawn="1"/>
        </p:nvPicPr>
        <p:blipFill>
          <a:blip r:embed="rId2">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Tree>
    <p:extLst>
      <p:ext uri="{BB962C8B-B14F-4D97-AF65-F5344CB8AC3E}">
        <p14:creationId xmlns:p14="http://schemas.microsoft.com/office/powerpoint/2010/main" val="3368923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0_End slide">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10430462" y="6035675"/>
            <a:ext cx="829696" cy="547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6269" y="2346391"/>
            <a:ext cx="10452101" cy="1890581"/>
          </a:xfrm>
        </p:spPr>
        <p:txBody>
          <a:bodyPr anchor="ctr"/>
          <a:lstStyle>
            <a:lvl1pPr algn="ctr">
              <a:defRPr>
                <a:solidFill>
                  <a:schemeClr val="bg1"/>
                </a:solidFill>
              </a:defRPr>
            </a:lvl1pPr>
          </a:lstStyle>
          <a:p>
            <a:r>
              <a:rPr lang="en-US"/>
              <a:t>Thank you</a:t>
            </a:r>
          </a:p>
        </p:txBody>
      </p:sp>
      <p:sp>
        <p:nvSpPr>
          <p:cNvPr id="14" name="Picture Placeholder 2"/>
          <p:cNvSpPr>
            <a:spLocks noGrp="1"/>
          </p:cNvSpPr>
          <p:nvPr>
            <p:ph type="pic" sz="quarter" idx="17" hasCustomPrompt="1"/>
          </p:nvPr>
        </p:nvSpPr>
        <p:spPr>
          <a:xfrm>
            <a:off x="0" y="0"/>
            <a:ext cx="11704638" cy="6583363"/>
          </a:xfrm>
          <a:noFill/>
        </p:spPr>
        <p:txBody>
          <a:bodyPr tIns="1620000" anchor="t">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rgbClr val="FFEB01"/>
                </a:solidFill>
                <a:latin typeface="Arial"/>
                <a:cs typeface="Arial"/>
              </a:defRPr>
            </a:lvl1pPr>
          </a:lstStyle>
          <a:p>
            <a:r>
              <a:rPr lang="en-US" dirty="0"/>
              <a:t>Drag and drop/click icon to add image. Then send to back to see titles</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ctr">
              <a:defRPr sz="2400" baseline="0">
                <a:solidFill>
                  <a:schemeClr val="bg1"/>
                </a:solidFill>
                <a:latin typeface="Arial"/>
                <a:cs typeface="Arial"/>
              </a:defRPr>
            </a:lvl1pPr>
          </a:lstStyle>
          <a:p>
            <a:pPr lvl="0"/>
            <a:r>
              <a:rPr lang="en-GB"/>
              <a:t>@</a:t>
            </a:r>
            <a:r>
              <a:rPr lang="en-GB" err="1"/>
              <a:t>twittername</a:t>
            </a:r>
            <a:endParaRPr lang="en-GB"/>
          </a:p>
          <a:p>
            <a:pPr lvl="0"/>
            <a:r>
              <a:rPr lang="en-GB" err="1"/>
              <a:t>linkedin.com</a:t>
            </a:r>
            <a:r>
              <a:rPr lang="en-GB"/>
              <a:t>/</a:t>
            </a:r>
            <a:r>
              <a:rPr lang="en-GB" err="1"/>
              <a:t>yourname</a:t>
            </a:r>
            <a:endParaRPr lang="en-GB"/>
          </a:p>
          <a:p>
            <a:pPr lvl="0"/>
            <a:r>
              <a:rPr lang="en-GB" err="1"/>
              <a:t>email@wellcome.ac.uk</a:t>
            </a:r>
            <a:endParaRPr lang="en-US"/>
          </a:p>
        </p:txBody>
      </p:sp>
      <p:pic>
        <p:nvPicPr>
          <p:cNvPr id="5" name="Picture 4" descr="Wellcome Logo+strap.png"/>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069682" y="0"/>
            <a:ext cx="1565275" cy="1565275"/>
          </a:xfrm>
          <a:prstGeom prst="rect">
            <a:avLst/>
          </a:prstGeom>
        </p:spPr>
      </p:pic>
    </p:spTree>
    <p:extLst>
      <p:ext uri="{BB962C8B-B14F-4D97-AF65-F5344CB8AC3E}">
        <p14:creationId xmlns:p14="http://schemas.microsoft.com/office/powerpoint/2010/main" val="3193613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7_Title+Content">
  <p:cSld name="8_Title+Conten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6270" y="649551"/>
            <a:ext cx="10451996" cy="1097035"/>
          </a:xfrm>
          <a:prstGeom prst="rect">
            <a:avLst/>
          </a:prstGeom>
          <a:noFill/>
          <a:ln>
            <a:noFill/>
          </a:ln>
        </p:spPr>
        <p:txBody>
          <a:bodyPr spcFirstLastPara="1" wrap="square" lIns="0" tIns="0" rIns="0" bIns="0" anchor="ctr" anchorCtr="0"/>
          <a:lstStyle>
            <a:lvl1pPr marR="0" lvl="0" algn="l" rtl="0">
              <a:spcBef>
                <a:spcPts val="0"/>
              </a:spcBef>
              <a:spcAft>
                <a:spcPts val="0"/>
              </a:spcAft>
              <a:buClr>
                <a:srgbClr val="60BFCE"/>
              </a:buClr>
              <a:buSzPts val="4700"/>
              <a:buFont typeface="Arial"/>
              <a:buNone/>
              <a:defRPr sz="6016" b="0" i="0" u="none" strike="noStrike" cap="none">
                <a:solidFill>
                  <a:srgbClr val="60BFCE"/>
                </a:solidFill>
                <a:latin typeface="Arial"/>
                <a:ea typeface="Arial"/>
                <a:cs typeface="Arial"/>
                <a:sym typeface="Arial"/>
              </a:defRPr>
            </a:lvl1pPr>
            <a:lvl2pPr lvl="1">
              <a:spcBef>
                <a:spcPts val="0"/>
              </a:spcBef>
              <a:spcAft>
                <a:spcPts val="0"/>
              </a:spcAft>
              <a:buSzPts val="1100"/>
              <a:buNone/>
              <a:defRPr sz="1792"/>
            </a:lvl2pPr>
            <a:lvl3pPr lvl="2">
              <a:spcBef>
                <a:spcPts val="0"/>
              </a:spcBef>
              <a:spcAft>
                <a:spcPts val="0"/>
              </a:spcAft>
              <a:buSzPts val="1100"/>
              <a:buNone/>
              <a:defRPr sz="1792"/>
            </a:lvl3pPr>
            <a:lvl4pPr lvl="3">
              <a:spcBef>
                <a:spcPts val="0"/>
              </a:spcBef>
              <a:spcAft>
                <a:spcPts val="0"/>
              </a:spcAft>
              <a:buSzPts val="1100"/>
              <a:buNone/>
              <a:defRPr sz="1792"/>
            </a:lvl4pPr>
            <a:lvl5pPr lvl="4">
              <a:spcBef>
                <a:spcPts val="0"/>
              </a:spcBef>
              <a:spcAft>
                <a:spcPts val="0"/>
              </a:spcAft>
              <a:buSzPts val="1100"/>
              <a:buNone/>
              <a:defRPr sz="1792"/>
            </a:lvl5pPr>
            <a:lvl6pPr lvl="5">
              <a:spcBef>
                <a:spcPts val="0"/>
              </a:spcBef>
              <a:spcAft>
                <a:spcPts val="0"/>
              </a:spcAft>
              <a:buSzPts val="1100"/>
              <a:buNone/>
              <a:defRPr sz="1792"/>
            </a:lvl6pPr>
            <a:lvl7pPr lvl="6">
              <a:spcBef>
                <a:spcPts val="0"/>
              </a:spcBef>
              <a:spcAft>
                <a:spcPts val="0"/>
              </a:spcAft>
              <a:buSzPts val="1100"/>
              <a:buNone/>
              <a:defRPr sz="1792"/>
            </a:lvl7pPr>
            <a:lvl8pPr lvl="7">
              <a:spcBef>
                <a:spcPts val="0"/>
              </a:spcBef>
              <a:spcAft>
                <a:spcPts val="0"/>
              </a:spcAft>
              <a:buSzPts val="1100"/>
              <a:buNone/>
              <a:defRPr sz="1792"/>
            </a:lvl8pPr>
            <a:lvl9pPr lvl="8">
              <a:spcBef>
                <a:spcPts val="0"/>
              </a:spcBef>
              <a:spcAft>
                <a:spcPts val="0"/>
              </a:spcAft>
              <a:buSzPts val="1100"/>
              <a:buNone/>
              <a:defRPr sz="1792"/>
            </a:lvl9pPr>
          </a:lstStyle>
          <a:p>
            <a:endParaRPr/>
          </a:p>
        </p:txBody>
      </p:sp>
      <p:sp>
        <p:nvSpPr>
          <p:cNvPr id="60" name="Google Shape;60;p11"/>
          <p:cNvSpPr txBox="1">
            <a:spLocks noGrp="1"/>
          </p:cNvSpPr>
          <p:nvPr>
            <p:ph type="body" idx="1"/>
          </p:nvPr>
        </p:nvSpPr>
        <p:spPr>
          <a:xfrm>
            <a:off x="626267" y="2121780"/>
            <a:ext cx="10451996" cy="3913924"/>
          </a:xfrm>
          <a:prstGeom prst="rect">
            <a:avLst/>
          </a:prstGeom>
          <a:noFill/>
          <a:ln>
            <a:noFill/>
          </a:ln>
        </p:spPr>
        <p:txBody>
          <a:bodyPr spcFirstLastPara="1" wrap="square" lIns="0" tIns="0" rIns="0" bIns="0" anchor="t" anchorCtr="0"/>
          <a:lstStyle>
            <a:lvl1pPr marL="585170" marR="0" lvl="0" indent="-292585" algn="l" rtl="0">
              <a:spcBef>
                <a:spcPts val="768"/>
              </a:spcBef>
              <a:spcAft>
                <a:spcPts val="0"/>
              </a:spcAft>
              <a:buClr>
                <a:schemeClr val="dk1"/>
              </a:buClr>
              <a:buSzPts val="1900"/>
              <a:buFont typeface="Arial"/>
              <a:buNone/>
              <a:defRPr sz="2432" b="0" i="0" u="none" strike="noStrike" cap="none">
                <a:solidFill>
                  <a:schemeClr val="dk1"/>
                </a:solidFill>
                <a:latin typeface="Arial"/>
                <a:ea typeface="Arial"/>
                <a:cs typeface="Arial"/>
                <a:sym typeface="Arial"/>
              </a:defRPr>
            </a:lvl1pPr>
            <a:lvl2pPr marL="1170341" marR="0" lvl="1" indent="-447005" algn="l" rtl="0">
              <a:spcBef>
                <a:spcPts val="768"/>
              </a:spcBef>
              <a:spcAft>
                <a:spcPts val="0"/>
              </a:spcAft>
              <a:buClr>
                <a:schemeClr val="dk1"/>
              </a:buClr>
              <a:buSzPts val="1900"/>
              <a:buFont typeface="Arial"/>
              <a:buChar char="•"/>
              <a:defRPr sz="2432" b="0" i="0" u="none" strike="noStrike" cap="none">
                <a:solidFill>
                  <a:schemeClr val="dk1"/>
                </a:solidFill>
                <a:latin typeface="Arial"/>
                <a:ea typeface="Arial"/>
                <a:cs typeface="Arial"/>
                <a:sym typeface="Arial"/>
              </a:defRPr>
            </a:lvl2pPr>
            <a:lvl3pPr marL="1755511" marR="0" lvl="2" indent="-447005" algn="l" rtl="0">
              <a:spcBef>
                <a:spcPts val="768"/>
              </a:spcBef>
              <a:spcAft>
                <a:spcPts val="0"/>
              </a:spcAft>
              <a:buClr>
                <a:schemeClr val="dk1"/>
              </a:buClr>
              <a:buSzPts val="1900"/>
              <a:buFont typeface="Arial"/>
              <a:buChar char="•"/>
              <a:defRPr sz="2432" b="0" i="0" u="none" strike="noStrike" cap="none">
                <a:solidFill>
                  <a:schemeClr val="dk1"/>
                </a:solidFill>
                <a:latin typeface="Arial"/>
                <a:ea typeface="Arial"/>
                <a:cs typeface="Arial"/>
                <a:sym typeface="Arial"/>
              </a:defRPr>
            </a:lvl3pPr>
            <a:lvl4pPr marL="2340681" marR="0" lvl="3" indent="-447005" algn="l" rtl="0">
              <a:spcBef>
                <a:spcPts val="768"/>
              </a:spcBef>
              <a:spcAft>
                <a:spcPts val="0"/>
              </a:spcAft>
              <a:buClr>
                <a:schemeClr val="dk1"/>
              </a:buClr>
              <a:buSzPts val="1900"/>
              <a:buFont typeface="Arial"/>
              <a:buChar char="•"/>
              <a:defRPr sz="2432" b="0" i="0" u="none" strike="noStrike" cap="none">
                <a:solidFill>
                  <a:schemeClr val="dk1"/>
                </a:solidFill>
                <a:latin typeface="Arial"/>
                <a:ea typeface="Arial"/>
                <a:cs typeface="Arial"/>
                <a:sym typeface="Arial"/>
              </a:defRPr>
            </a:lvl4pPr>
            <a:lvl5pPr marL="2925851" marR="0" lvl="4" indent="-447005" algn="l" rtl="0">
              <a:spcBef>
                <a:spcPts val="768"/>
              </a:spcBef>
              <a:spcAft>
                <a:spcPts val="0"/>
              </a:spcAft>
              <a:buClr>
                <a:schemeClr val="dk1"/>
              </a:buClr>
              <a:buSzPts val="1900"/>
              <a:buFont typeface="Arial"/>
              <a:buChar char="•"/>
              <a:defRPr sz="2432" b="0" i="0" u="none" strike="noStrike" cap="none">
                <a:solidFill>
                  <a:schemeClr val="dk1"/>
                </a:solidFill>
                <a:latin typeface="Arial"/>
                <a:ea typeface="Arial"/>
                <a:cs typeface="Arial"/>
                <a:sym typeface="Arial"/>
              </a:defRPr>
            </a:lvl5pPr>
            <a:lvl6pPr marL="3511022" marR="0" lvl="5" indent="-422623" algn="l" rtl="0">
              <a:spcBef>
                <a:spcPts val="384"/>
              </a:spcBef>
              <a:spcAft>
                <a:spcPts val="0"/>
              </a:spcAft>
              <a:buClr>
                <a:schemeClr val="dk1"/>
              </a:buClr>
              <a:buSzPts val="1600"/>
              <a:buFont typeface="Arial"/>
              <a:buChar char="•"/>
              <a:defRPr sz="2048" b="0" i="0" u="none" strike="noStrike" cap="none">
                <a:solidFill>
                  <a:schemeClr val="dk1"/>
                </a:solidFill>
                <a:latin typeface="Arial"/>
                <a:ea typeface="Arial"/>
                <a:cs typeface="Arial"/>
                <a:sym typeface="Arial"/>
              </a:defRPr>
            </a:lvl6pPr>
            <a:lvl7pPr marL="4096192" marR="0" lvl="6" indent="-422623" algn="l" rtl="0">
              <a:spcBef>
                <a:spcPts val="384"/>
              </a:spcBef>
              <a:spcAft>
                <a:spcPts val="0"/>
              </a:spcAft>
              <a:buClr>
                <a:schemeClr val="dk1"/>
              </a:buClr>
              <a:buSzPts val="1600"/>
              <a:buFont typeface="Arial"/>
              <a:buChar char="•"/>
              <a:defRPr sz="2048" b="0" i="0" u="none" strike="noStrike" cap="none">
                <a:solidFill>
                  <a:schemeClr val="dk1"/>
                </a:solidFill>
                <a:latin typeface="Arial"/>
                <a:ea typeface="Arial"/>
                <a:cs typeface="Arial"/>
                <a:sym typeface="Arial"/>
              </a:defRPr>
            </a:lvl7pPr>
            <a:lvl8pPr marL="4681362" marR="0" lvl="7" indent="-422623" algn="l" rtl="0">
              <a:spcBef>
                <a:spcPts val="384"/>
              </a:spcBef>
              <a:spcAft>
                <a:spcPts val="0"/>
              </a:spcAft>
              <a:buClr>
                <a:schemeClr val="dk1"/>
              </a:buClr>
              <a:buSzPts val="1600"/>
              <a:buFont typeface="Arial"/>
              <a:buChar char="•"/>
              <a:defRPr sz="2048" b="0" i="0" u="none" strike="noStrike" cap="none">
                <a:solidFill>
                  <a:schemeClr val="dk1"/>
                </a:solidFill>
                <a:latin typeface="Arial"/>
                <a:ea typeface="Arial"/>
                <a:cs typeface="Arial"/>
                <a:sym typeface="Arial"/>
              </a:defRPr>
            </a:lvl8pPr>
            <a:lvl9pPr marL="5266533" marR="0" lvl="8" indent="-422623" algn="l" rtl="0">
              <a:spcBef>
                <a:spcPts val="384"/>
              </a:spcBef>
              <a:spcAft>
                <a:spcPts val="0"/>
              </a:spcAft>
              <a:buClr>
                <a:schemeClr val="dk1"/>
              </a:buClr>
              <a:buSzPts val="1600"/>
              <a:buFont typeface="Arial"/>
              <a:buChar char="•"/>
              <a:defRPr sz="2048"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sldNum" idx="12"/>
          </p:nvPr>
        </p:nvSpPr>
        <p:spPr>
          <a:xfrm>
            <a:off x="10726751" y="6164275"/>
            <a:ext cx="495373" cy="349423"/>
          </a:xfrm>
          <a:prstGeom prst="rect">
            <a:avLst/>
          </a:prstGeom>
          <a:noFill/>
          <a:ln>
            <a:noFill/>
          </a:ln>
        </p:spPr>
        <p:txBody>
          <a:bodyPr spcFirstLastPara="1" wrap="square" lIns="71425" tIns="35700" rIns="71425" bIns="35700" anchor="ctr" anchorCtr="0">
            <a:noAutofit/>
          </a:bodyPr>
          <a:lstStyle>
            <a:lvl1pPr marL="0" marR="0" lvl="0" indent="0" algn="ctr" rtl="0">
              <a:spcBef>
                <a:spcPts val="0"/>
              </a:spcBef>
              <a:buNone/>
              <a:defRPr sz="1408">
                <a:solidFill>
                  <a:srgbClr val="60BFCE"/>
                </a:solidFill>
                <a:latin typeface="Arial"/>
                <a:ea typeface="Arial"/>
                <a:cs typeface="Arial"/>
                <a:sym typeface="Arial"/>
              </a:defRPr>
            </a:lvl1pPr>
            <a:lvl2pPr marL="0" marR="0" lvl="1" indent="0" algn="ctr" rtl="0">
              <a:spcBef>
                <a:spcPts val="0"/>
              </a:spcBef>
              <a:buNone/>
              <a:defRPr sz="1408">
                <a:solidFill>
                  <a:srgbClr val="60BFCE"/>
                </a:solidFill>
                <a:latin typeface="Arial"/>
                <a:ea typeface="Arial"/>
                <a:cs typeface="Arial"/>
                <a:sym typeface="Arial"/>
              </a:defRPr>
            </a:lvl2pPr>
            <a:lvl3pPr marL="0" marR="0" lvl="2" indent="0" algn="ctr" rtl="0">
              <a:spcBef>
                <a:spcPts val="0"/>
              </a:spcBef>
              <a:buNone/>
              <a:defRPr sz="1408">
                <a:solidFill>
                  <a:srgbClr val="60BFCE"/>
                </a:solidFill>
                <a:latin typeface="Arial"/>
                <a:ea typeface="Arial"/>
                <a:cs typeface="Arial"/>
                <a:sym typeface="Arial"/>
              </a:defRPr>
            </a:lvl3pPr>
            <a:lvl4pPr marL="0" marR="0" lvl="3" indent="0" algn="ctr" rtl="0">
              <a:spcBef>
                <a:spcPts val="0"/>
              </a:spcBef>
              <a:buNone/>
              <a:defRPr sz="1408">
                <a:solidFill>
                  <a:srgbClr val="60BFCE"/>
                </a:solidFill>
                <a:latin typeface="Arial"/>
                <a:ea typeface="Arial"/>
                <a:cs typeface="Arial"/>
                <a:sym typeface="Arial"/>
              </a:defRPr>
            </a:lvl4pPr>
            <a:lvl5pPr marL="0" marR="0" lvl="4" indent="0" algn="ctr" rtl="0">
              <a:spcBef>
                <a:spcPts val="0"/>
              </a:spcBef>
              <a:buNone/>
              <a:defRPr sz="1408">
                <a:solidFill>
                  <a:srgbClr val="60BFCE"/>
                </a:solidFill>
                <a:latin typeface="Arial"/>
                <a:ea typeface="Arial"/>
                <a:cs typeface="Arial"/>
                <a:sym typeface="Arial"/>
              </a:defRPr>
            </a:lvl5pPr>
            <a:lvl6pPr marL="0" marR="0" lvl="5" indent="0" algn="ctr" rtl="0">
              <a:spcBef>
                <a:spcPts val="0"/>
              </a:spcBef>
              <a:buNone/>
              <a:defRPr sz="1408">
                <a:solidFill>
                  <a:srgbClr val="60BFCE"/>
                </a:solidFill>
                <a:latin typeface="Arial"/>
                <a:ea typeface="Arial"/>
                <a:cs typeface="Arial"/>
                <a:sym typeface="Arial"/>
              </a:defRPr>
            </a:lvl6pPr>
            <a:lvl7pPr marL="0" marR="0" lvl="6" indent="0" algn="ctr" rtl="0">
              <a:spcBef>
                <a:spcPts val="0"/>
              </a:spcBef>
              <a:buNone/>
              <a:defRPr sz="1408">
                <a:solidFill>
                  <a:srgbClr val="60BFCE"/>
                </a:solidFill>
                <a:latin typeface="Arial"/>
                <a:ea typeface="Arial"/>
                <a:cs typeface="Arial"/>
                <a:sym typeface="Arial"/>
              </a:defRPr>
            </a:lvl7pPr>
            <a:lvl8pPr marL="0" marR="0" lvl="7" indent="0" algn="ctr" rtl="0">
              <a:spcBef>
                <a:spcPts val="0"/>
              </a:spcBef>
              <a:buNone/>
              <a:defRPr sz="1408">
                <a:solidFill>
                  <a:srgbClr val="60BFCE"/>
                </a:solidFill>
                <a:latin typeface="Arial"/>
                <a:ea typeface="Arial"/>
                <a:cs typeface="Arial"/>
                <a:sym typeface="Arial"/>
              </a:defRPr>
            </a:lvl8pPr>
            <a:lvl9pPr marL="0" marR="0" lvl="8" indent="0" algn="ctr" rtl="0">
              <a:spcBef>
                <a:spcPts val="0"/>
              </a:spcBef>
              <a:buNone/>
              <a:defRPr sz="1408">
                <a:solidFill>
                  <a:srgbClr val="60BFCE"/>
                </a:solidFill>
                <a:latin typeface="Arial"/>
                <a:ea typeface="Arial"/>
                <a:cs typeface="Arial"/>
                <a:sym typeface="Aria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4066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5"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600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Conten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GB" dirty="0"/>
              <a:t>Title here</a:t>
            </a:r>
            <a:endParaRPr lang="en-US" dirty="0"/>
          </a:p>
        </p:txBody>
      </p:sp>
      <p:sp>
        <p:nvSpPr>
          <p:cNvPr id="11" name="Content Placeholder 9"/>
          <p:cNvSpPr>
            <a:spLocks noGrp="1"/>
          </p:cNvSpPr>
          <p:nvPr>
            <p:ph sz="quarter" idx="13"/>
          </p:nvPr>
        </p:nvSpPr>
        <p:spPr>
          <a:xfrm>
            <a:off x="626267" y="2121777"/>
            <a:ext cx="10452103" cy="3913898"/>
          </a:xfrm>
        </p:spPr>
        <p:txBody>
          <a:bodyPr anchor="t" anchorCtr="0">
            <a:noAutofit/>
          </a:bodyPr>
          <a:lstStyle>
            <a:lvl1pPr marL="0" indent="0">
              <a:spcBef>
                <a:spcPts val="800"/>
              </a:spcBef>
              <a:buFont typeface="Arial"/>
              <a:buNone/>
              <a:defRPr sz="2400">
                <a:solidFill>
                  <a:schemeClr val="tx1"/>
                </a:solidFill>
              </a:defRPr>
            </a:lvl1pPr>
            <a:lvl2pPr marL="742950" indent="-285750">
              <a:spcBef>
                <a:spcPts val="800"/>
              </a:spcBef>
              <a:buFont typeface="Arial"/>
              <a:buChar char="•"/>
              <a:defRPr sz="2400">
                <a:solidFill>
                  <a:schemeClr val="tx1"/>
                </a:solidFill>
              </a:defRPr>
            </a:lvl2pPr>
            <a:lvl3pPr marL="1143000" indent="-228600">
              <a:spcBef>
                <a:spcPts val="800"/>
              </a:spcBef>
              <a:buFont typeface="Arial"/>
              <a:buChar char="•"/>
              <a:defRPr sz="2400">
                <a:solidFill>
                  <a:schemeClr val="tx1"/>
                </a:solidFill>
              </a:defRPr>
            </a:lvl3pPr>
            <a:lvl4pPr marL="1600200" indent="-228600">
              <a:spcBef>
                <a:spcPts val="800"/>
              </a:spcBef>
              <a:buFont typeface="Arial"/>
              <a:buChar char="•"/>
              <a:defRPr sz="2400">
                <a:solidFill>
                  <a:schemeClr val="tx1"/>
                </a:solidFill>
              </a:defRPr>
            </a:lvl4pPr>
            <a:lvl5pPr marL="2057400" indent="-228600">
              <a:spcBef>
                <a:spcPts val="800"/>
              </a:spcBef>
              <a:buFont typeface="Arial"/>
              <a:buChar cha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554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break (Bora Bora)">
    <p:bg>
      <p:bgPr>
        <a:solidFill>
          <a:schemeClr val="accent1"/>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1"/>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92062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dirty="0"/>
              <a:t>Slightly more detailed subtitle</a:t>
            </a:r>
            <a:endParaRPr lang="en-US" dirty="0"/>
          </a:p>
        </p:txBody>
      </p:sp>
      <p:pic>
        <p:nvPicPr>
          <p:cNvPr id="6" name="Picture 5"/>
          <p:cNvPicPr>
            <a:picLocks noChangeAspect="1"/>
          </p:cNvPicPr>
          <p:nvPr/>
        </p:nvPicPr>
        <p:blipFill>
          <a:blip r:embed="rId33">
            <a:duotone>
              <a:prstClr val="black"/>
              <a:srgbClr val="009BB2">
                <a:tint val="45000"/>
                <a:satMod val="400000"/>
              </a:srgbClr>
            </a:duotone>
            <a:lum bright="-20000" contrast="-20000"/>
          </a:blip>
          <a:stretch>
            <a:fillRect/>
          </a:stretch>
        </p:blipFill>
        <p:spPr>
          <a:xfrm>
            <a:off x="11222038" y="6105526"/>
            <a:ext cx="495300" cy="495300"/>
          </a:xfrm>
          <a:prstGeom prst="rect">
            <a:avLst/>
          </a:prstGeom>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82" r:id="rId1"/>
    <p:sldLayoutId id="2147483727" r:id="rId2"/>
    <p:sldLayoutId id="2147483777" r:id="rId3"/>
    <p:sldLayoutId id="2147483778" r:id="rId4"/>
    <p:sldLayoutId id="2147483779" r:id="rId5"/>
    <p:sldLayoutId id="2147483780" r:id="rId6"/>
    <p:sldLayoutId id="2147483728" r:id="rId7"/>
    <p:sldLayoutId id="2147483729" r:id="rId8"/>
    <p:sldLayoutId id="2147483762" r:id="rId9"/>
    <p:sldLayoutId id="2147483767" r:id="rId10"/>
    <p:sldLayoutId id="2147483768" r:id="rId11"/>
    <p:sldLayoutId id="2147483769" r:id="rId12"/>
    <p:sldLayoutId id="2147483770" r:id="rId13"/>
    <p:sldLayoutId id="2147483771" r:id="rId14"/>
    <p:sldLayoutId id="2147483734" r:id="rId15"/>
    <p:sldLayoutId id="2147483764" r:id="rId16"/>
    <p:sldLayoutId id="2147483772" r:id="rId17"/>
    <p:sldLayoutId id="2147483774" r:id="rId18"/>
    <p:sldLayoutId id="2147483773" r:id="rId19"/>
    <p:sldLayoutId id="2147483775" r:id="rId20"/>
    <p:sldLayoutId id="2147483776" r:id="rId21"/>
    <p:sldLayoutId id="2147483737" r:id="rId22"/>
    <p:sldLayoutId id="2147483738" r:id="rId23"/>
    <p:sldLayoutId id="2147483743" r:id="rId24"/>
    <p:sldLayoutId id="2147483744" r:id="rId25"/>
    <p:sldLayoutId id="2147483766" r:id="rId26"/>
    <p:sldLayoutId id="2147483746" r:id="rId27"/>
    <p:sldLayoutId id="2147483747" r:id="rId28"/>
    <p:sldLayoutId id="2147483781" r:id="rId29"/>
    <p:sldLayoutId id="2147483751" r:id="rId30"/>
    <p:sldLayoutId id="2147483761" r:id="rId31"/>
  </p:sldLayoutIdLst>
  <p:hf hdr="0" ftr="0" dt="0"/>
  <p:txStyles>
    <p:titleStyle>
      <a:lvl1pPr algn="l" defTabSz="457200" rtl="0" eaLnBrk="1" latinLnBrk="0" hangingPunct="1">
        <a:lnSpc>
          <a:spcPct val="90000"/>
        </a:lnSpc>
        <a:spcBef>
          <a:spcPct val="0"/>
        </a:spcBef>
        <a:buNone/>
        <a:defRPr lang="en-GB" sz="7200" b="1" kern="1200" spc="-50" baseline="0" dirty="0" smtClean="0">
          <a:solidFill>
            <a:schemeClr val="accent1"/>
          </a:solidFill>
          <a:latin typeface="+mn-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a:t>Short, active title</a:t>
            </a:r>
            <a:endParaRPr lang="en-US"/>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a:t>Slightly more detailed subtitle</a:t>
            </a:r>
            <a:endParaRPr lang="en-US"/>
          </a:p>
        </p:txBody>
      </p:sp>
      <p:pic>
        <p:nvPicPr>
          <p:cNvPr id="9" name="Picture 8"/>
          <p:cNvPicPr>
            <a:picLocks noChangeAspect="1"/>
          </p:cNvPicPr>
          <p:nvPr userDrawn="1"/>
        </p:nvPicPr>
        <p:blipFill>
          <a:blip r:embed="rId33">
            <a:duotone>
              <a:prstClr val="black"/>
              <a:srgbClr val="009BB2">
                <a:tint val="45000"/>
                <a:satMod val="400000"/>
              </a:srgbClr>
            </a:duotone>
            <a:lum bright="-20000" contrast="-20000"/>
          </a:blip>
          <a:stretch>
            <a:fillRect/>
          </a:stretch>
        </p:blipFill>
        <p:spPr>
          <a:xfrm>
            <a:off x="10583070" y="6105526"/>
            <a:ext cx="495300" cy="495300"/>
          </a:xfrm>
          <a:prstGeom prst="rect">
            <a:avLst/>
          </a:prstGeom>
        </p:spPr>
      </p:pic>
      <p:sp>
        <p:nvSpPr>
          <p:cNvPr id="11" name="Slide Number Placeholder 10"/>
          <p:cNvSpPr>
            <a:spLocks noGrp="1"/>
          </p:cNvSpPr>
          <p:nvPr>
            <p:ph type="sldNum" sz="quarter" idx="4"/>
          </p:nvPr>
        </p:nvSpPr>
        <p:spPr>
          <a:xfrm>
            <a:off x="11078370" y="6145213"/>
            <a:ext cx="625386"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60999740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Lst>
  <p:hf hdr="0" ftr="0" dt="0"/>
  <p:txStyles>
    <p:titleStyle>
      <a:lvl1pPr algn="l" defTabSz="457200" rtl="0" eaLnBrk="1" latinLnBrk="0" hangingPunct="1">
        <a:lnSpc>
          <a:spcPct val="90000"/>
        </a:lnSpc>
        <a:spcBef>
          <a:spcPct val="0"/>
        </a:spcBef>
        <a:buNone/>
        <a:defRPr lang="en-GB" sz="7200" b="1" i="0" kern="1200" spc="-50" baseline="0" dirty="0" smtClean="0">
          <a:solidFill>
            <a:schemeClr val="accent1"/>
          </a:solidFill>
          <a:latin typeface="+mn-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github.com/wellcometrust/policytool"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hyperlink" Target="http://www.medium.com/wellcome-data-lab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3490" y="4642207"/>
            <a:ext cx="10452100" cy="1506666"/>
          </a:xfrm>
        </p:spPr>
        <p:txBody>
          <a:bodyPr anchor="t">
            <a:normAutofit lnSpcReduction="10000"/>
          </a:bodyPr>
          <a:lstStyle/>
          <a:p>
            <a:endParaRPr lang="en-GB" dirty="0"/>
          </a:p>
          <a:p>
            <a:r>
              <a:rPr lang="en-GB" dirty="0"/>
              <a:t>Chonnettia Jones, Ph.D.</a:t>
            </a:r>
          </a:p>
          <a:p>
            <a:r>
              <a:rPr lang="en-GB" dirty="0"/>
              <a:t>Director of Insight &amp; Analysis</a:t>
            </a:r>
          </a:p>
        </p:txBody>
      </p:sp>
      <p:sp>
        <p:nvSpPr>
          <p:cNvPr id="12" name="Text Placeholder 3">
            <a:extLst>
              <a:ext uri="{FF2B5EF4-FFF2-40B4-BE49-F238E27FC236}">
                <a16:creationId xmlns:a16="http://schemas.microsoft.com/office/drawing/2014/main" id="{09A46D7A-309A-4895-A09D-5D26F1135D45}"/>
              </a:ext>
            </a:extLst>
          </p:cNvPr>
          <p:cNvSpPr>
            <a:spLocks noGrp="1"/>
          </p:cNvSpPr>
          <p:nvPr>
            <p:ph type="body" sz="quarter" idx="12"/>
          </p:nvPr>
        </p:nvSpPr>
        <p:spPr>
          <a:xfrm>
            <a:off x="620713" y="1969218"/>
            <a:ext cx="10452100" cy="2340665"/>
          </a:xfrm>
        </p:spPr>
        <p:txBody>
          <a:bodyPr>
            <a:noAutofit/>
          </a:bodyPr>
          <a:lstStyle/>
          <a:p>
            <a:r>
              <a:rPr lang="en-US" sz="6000" dirty="0"/>
              <a:t>Influence of scientific research on policy: a funder’s perspective</a:t>
            </a:r>
          </a:p>
        </p:txBody>
      </p:sp>
    </p:spTree>
    <p:extLst>
      <p:ext uri="{BB962C8B-B14F-4D97-AF65-F5344CB8AC3E}">
        <p14:creationId xmlns:p14="http://schemas.microsoft.com/office/powerpoint/2010/main" val="3132965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C0778FD-373F-4A03-BDC6-532C58E141FB}"/>
              </a:ext>
            </a:extLst>
          </p:cNvPr>
          <p:cNvSpPr>
            <a:spLocks noGrp="1"/>
          </p:cNvSpPr>
          <p:nvPr>
            <p:ph type="title"/>
          </p:nvPr>
        </p:nvSpPr>
        <p:spPr/>
        <p:txBody>
          <a:bodyPr/>
          <a:lstStyle/>
          <a:p>
            <a:r>
              <a:rPr lang="en-GB" dirty="0"/>
              <a:t>Context</a:t>
            </a:r>
          </a:p>
        </p:txBody>
      </p:sp>
      <p:sp>
        <p:nvSpPr>
          <p:cNvPr id="8" name="Slide Number Placeholder 7">
            <a:extLst>
              <a:ext uri="{FF2B5EF4-FFF2-40B4-BE49-F238E27FC236}">
                <a16:creationId xmlns:a16="http://schemas.microsoft.com/office/drawing/2014/main" id="{24C1E61A-EE49-49C0-92DA-A115C5B867C9}"/>
              </a:ext>
            </a:extLst>
          </p:cNvPr>
          <p:cNvSpPr>
            <a:spLocks noGrp="1"/>
          </p:cNvSpPr>
          <p:nvPr>
            <p:ph type="sldNum" sz="quarter" idx="4"/>
          </p:nvPr>
        </p:nvSpPr>
        <p:spPr/>
        <p:txBody>
          <a:bodyPr/>
          <a:lstStyle/>
          <a:p>
            <a:fld id="{80F3F43C-809F-4D44-AA8F-32A582938151}" type="slidenum">
              <a:rPr lang="en-US" smtClean="0"/>
              <a:pPr/>
              <a:t>10</a:t>
            </a:fld>
            <a:endParaRPr lang="en-US" dirty="0"/>
          </a:p>
        </p:txBody>
      </p:sp>
    </p:spTree>
    <p:extLst>
      <p:ext uri="{BB962C8B-B14F-4D97-AF65-F5344CB8AC3E}">
        <p14:creationId xmlns:p14="http://schemas.microsoft.com/office/powerpoint/2010/main" val="228897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B7094-C10C-4BEF-92B2-9C81B1FBCE77}"/>
              </a:ext>
            </a:extLst>
          </p:cNvPr>
          <p:cNvSpPr>
            <a:spLocks noGrp="1"/>
          </p:cNvSpPr>
          <p:nvPr>
            <p:ph type="title"/>
          </p:nvPr>
        </p:nvSpPr>
        <p:spPr>
          <a:xfrm>
            <a:off x="626269" y="278297"/>
            <a:ext cx="10452101" cy="805068"/>
          </a:xfrm>
        </p:spPr>
        <p:txBody>
          <a:bodyPr>
            <a:normAutofit fontScale="90000"/>
          </a:bodyPr>
          <a:lstStyle/>
          <a:p>
            <a:r>
              <a:rPr lang="en-GB" dirty="0"/>
              <a:t>Contextualising this research</a:t>
            </a:r>
          </a:p>
        </p:txBody>
      </p:sp>
      <p:sp>
        <p:nvSpPr>
          <p:cNvPr id="5" name="Content Placeholder 4">
            <a:extLst>
              <a:ext uri="{FF2B5EF4-FFF2-40B4-BE49-F238E27FC236}">
                <a16:creationId xmlns:a16="http://schemas.microsoft.com/office/drawing/2014/main" id="{928D720D-5FD4-468F-8D6D-F3F62F871DFF}"/>
              </a:ext>
            </a:extLst>
          </p:cNvPr>
          <p:cNvSpPr>
            <a:spLocks noGrp="1"/>
          </p:cNvSpPr>
          <p:nvPr>
            <p:ph sz="quarter" idx="13"/>
          </p:nvPr>
        </p:nvSpPr>
        <p:spPr>
          <a:xfrm>
            <a:off x="626267" y="1252330"/>
            <a:ext cx="10452103" cy="4783345"/>
          </a:xfrm>
        </p:spPr>
        <p:txBody>
          <a:bodyPr/>
          <a:lstStyle/>
          <a:p>
            <a:pPr marL="342900" indent="-342900">
              <a:buFont typeface="Arial" panose="020B0604020202020204" pitchFamily="34" charset="0"/>
              <a:buChar char="•"/>
            </a:pPr>
            <a:r>
              <a:rPr lang="en-GB" dirty="0"/>
              <a:t>This report is intended as a meta analysis of </a:t>
            </a:r>
            <a:r>
              <a:rPr lang="en-GB" i="1" dirty="0"/>
              <a:t>the approach </a:t>
            </a:r>
            <a:r>
              <a:rPr lang="en-GB" dirty="0"/>
              <a:t>Wellcome Trust has taken. </a:t>
            </a:r>
          </a:p>
          <a:p>
            <a:pPr marL="342900" indent="-342900">
              <a:buFont typeface="Arial" panose="020B0604020202020204" pitchFamily="34" charset="0"/>
              <a:buChar char="•"/>
            </a:pPr>
            <a:r>
              <a:rPr lang="en-GB" dirty="0"/>
              <a:t>As such, the results are presented unvarnished, following a pilot run of a set of ML tools that are collectively known as the Wellcome Reach tool.</a:t>
            </a:r>
          </a:p>
          <a:p>
            <a:pPr marL="342900" indent="-342900">
              <a:buFont typeface="Arial" panose="020B0604020202020204" pitchFamily="34" charset="0"/>
              <a:buChar char="•"/>
            </a:pPr>
            <a:r>
              <a:rPr lang="en-GB" dirty="0"/>
              <a:t>The results purposefully include errors and duplicates to enable analysis of the cause of the issues and discussion of possible ethical challenges.</a:t>
            </a:r>
          </a:p>
        </p:txBody>
      </p:sp>
      <p:sp>
        <p:nvSpPr>
          <p:cNvPr id="3" name="Slide Number Placeholder 2">
            <a:extLst>
              <a:ext uri="{FF2B5EF4-FFF2-40B4-BE49-F238E27FC236}">
                <a16:creationId xmlns:a16="http://schemas.microsoft.com/office/drawing/2014/main" id="{A8D4CF45-9858-473E-9EA4-70D2A66790AD}"/>
              </a:ext>
            </a:extLst>
          </p:cNvPr>
          <p:cNvSpPr>
            <a:spLocks noGrp="1"/>
          </p:cNvSpPr>
          <p:nvPr>
            <p:ph type="sldNum" sz="quarter" idx="4"/>
          </p:nvPr>
        </p:nvSpPr>
        <p:spPr/>
        <p:txBody>
          <a:bodyPr/>
          <a:lstStyle/>
          <a:p>
            <a:fld id="{80F3F43C-809F-4D44-AA8F-32A582938151}" type="slidenum">
              <a:rPr lang="en-US" smtClean="0"/>
              <a:pPr/>
              <a:t>11</a:t>
            </a:fld>
            <a:endParaRPr lang="en-US" dirty="0"/>
          </a:p>
        </p:txBody>
      </p:sp>
    </p:spTree>
    <p:extLst>
      <p:ext uri="{BB962C8B-B14F-4D97-AF65-F5344CB8AC3E}">
        <p14:creationId xmlns:p14="http://schemas.microsoft.com/office/powerpoint/2010/main" val="330532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Slide Number Placeholder 2"/>
          <p:cNvSpPr>
            <a:spLocks noGrp="1"/>
          </p:cNvSpPr>
          <p:nvPr>
            <p:ph type="sldNum" sz="quarter" idx="4"/>
          </p:nvPr>
        </p:nvSpPr>
        <p:spPr/>
        <p:txBody>
          <a:bodyPr/>
          <a:lstStyle/>
          <a:p>
            <a:fld id="{80F3F43C-809F-4D44-AA8F-32A582938151}" type="slidenum">
              <a:rPr lang="en-US" smtClean="0"/>
              <a:pPr/>
              <a:t>12</a:t>
            </a:fld>
            <a:endParaRPr lang="en-US" dirty="0"/>
          </a:p>
        </p:txBody>
      </p:sp>
    </p:spTree>
    <p:extLst>
      <p:ext uri="{BB962C8B-B14F-4D97-AF65-F5344CB8AC3E}">
        <p14:creationId xmlns:p14="http://schemas.microsoft.com/office/powerpoint/2010/main" val="13369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Ambition 7 indicators</a:t>
            </a:r>
          </a:p>
        </p:txBody>
      </p:sp>
      <p:sp>
        <p:nvSpPr>
          <p:cNvPr id="3" name="Content Placeholder 2"/>
          <p:cNvSpPr>
            <a:spLocks noGrp="1"/>
          </p:cNvSpPr>
          <p:nvPr>
            <p:ph sz="quarter" idx="13"/>
          </p:nvPr>
        </p:nvSpPr>
        <p:spPr/>
        <p:txBody>
          <a:bodyPr/>
          <a:lstStyle/>
          <a:p>
            <a:r>
              <a:rPr lang="en-US" b="1" dirty="0"/>
              <a:t>Ambition 7: “Health is improved through changes in policy and practice”</a:t>
            </a:r>
          </a:p>
          <a:p>
            <a:r>
              <a:rPr lang="en-US" dirty="0"/>
              <a:t>Objectives and Indicators:</a:t>
            </a:r>
          </a:p>
          <a:p>
            <a:r>
              <a:rPr lang="en-US" dirty="0"/>
              <a:t>a. Policy and practice are informed by research and researchers</a:t>
            </a:r>
          </a:p>
          <a:p>
            <a:pPr marL="1200150" lvl="1" indent="-457200">
              <a:buFont typeface="+mj-lt"/>
              <a:buAutoNum type="arabicPeriod"/>
            </a:pPr>
            <a:r>
              <a:rPr lang="en-US" dirty="0"/>
              <a:t>Number of policy cases that reference WT funded research</a:t>
            </a:r>
          </a:p>
          <a:p>
            <a:pPr marL="1200150" lvl="1" indent="-457200">
              <a:buFont typeface="+mj-lt"/>
              <a:buAutoNum type="arabicPeriod"/>
            </a:pPr>
            <a:r>
              <a:rPr lang="mr-IN" dirty="0"/>
              <a:t>…</a:t>
            </a:r>
            <a:endParaRPr lang="en-US" dirty="0"/>
          </a:p>
          <a:p>
            <a:r>
              <a:rPr lang="en-US" dirty="0"/>
              <a:t>b. Decision makers take up Wellcome’s position on policy and practice</a:t>
            </a:r>
          </a:p>
          <a:p>
            <a:pPr marL="1200150" lvl="1" indent="-457200">
              <a:buFont typeface="+mj-lt"/>
              <a:buAutoNum type="arabicPeriod"/>
            </a:pPr>
            <a:r>
              <a:rPr lang="en-US" dirty="0"/>
              <a:t>Number ..</a:t>
            </a:r>
          </a:p>
        </p:txBody>
      </p:sp>
      <p:sp>
        <p:nvSpPr>
          <p:cNvPr id="4" name="Slide Number Placeholder 3"/>
          <p:cNvSpPr>
            <a:spLocks noGrp="1"/>
          </p:cNvSpPr>
          <p:nvPr>
            <p:ph type="sldNum" sz="quarter" idx="4"/>
          </p:nvPr>
        </p:nvSpPr>
        <p:spPr/>
        <p:txBody>
          <a:bodyPr/>
          <a:lstStyle/>
          <a:p>
            <a:fld id="{80F3F43C-809F-4D44-AA8F-32A582938151}" type="slidenum">
              <a:rPr lang="en-US" smtClean="0"/>
              <a:pPr/>
              <a:t>13</a:t>
            </a:fld>
            <a:endParaRPr lang="en-US" dirty="0"/>
          </a:p>
        </p:txBody>
      </p:sp>
      <p:sp>
        <p:nvSpPr>
          <p:cNvPr id="5" name="Rectangle 4"/>
          <p:cNvSpPr/>
          <p:nvPr/>
        </p:nvSpPr>
        <p:spPr>
          <a:xfrm>
            <a:off x="1225006" y="3804406"/>
            <a:ext cx="8908868" cy="548640"/>
          </a:xfrm>
          <a:prstGeom prst="rect">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03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policy cases: scale justifies use of ML &amp; automation</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1147" y="2251076"/>
            <a:ext cx="5556469" cy="3913187"/>
          </a:xfrm>
        </p:spPr>
      </p:pic>
      <p:sp>
        <p:nvSpPr>
          <p:cNvPr id="4" name="Slide Number Placeholder 3"/>
          <p:cNvSpPr>
            <a:spLocks noGrp="1"/>
          </p:cNvSpPr>
          <p:nvPr>
            <p:ph type="sldNum" sz="quarter" idx="4"/>
          </p:nvPr>
        </p:nvSpPr>
        <p:spPr/>
        <p:txBody>
          <a:bodyPr/>
          <a:lstStyle/>
          <a:p>
            <a:fld id="{80F3F43C-809F-4D44-AA8F-32A582938151}" type="slidenum">
              <a:rPr lang="en-US" smtClean="0"/>
              <a:pPr/>
              <a:t>14</a:t>
            </a:fld>
            <a:endParaRPr lang="en-US" dirty="0"/>
          </a:p>
        </p:txBody>
      </p:sp>
      <p:sp>
        <p:nvSpPr>
          <p:cNvPr id="6" name="TextBox 5"/>
          <p:cNvSpPr txBox="1"/>
          <p:nvPr/>
        </p:nvSpPr>
        <p:spPr>
          <a:xfrm>
            <a:off x="7419703" y="2834640"/>
            <a:ext cx="3483788" cy="1754326"/>
          </a:xfrm>
          <a:prstGeom prst="rect">
            <a:avLst/>
          </a:prstGeom>
          <a:noFill/>
          <a:ln>
            <a:solidFill>
              <a:srgbClr val="002060"/>
            </a:solidFill>
          </a:ln>
        </p:spPr>
        <p:txBody>
          <a:bodyPr wrap="square" rtlCol="0">
            <a:spAutoFit/>
          </a:bodyPr>
          <a:lstStyle/>
          <a:p>
            <a:r>
              <a:rPr lang="is-IS" sz="3600" dirty="0"/>
              <a:t>220,886 documents on WHO website</a:t>
            </a:r>
            <a:endParaRPr lang="en-US" sz="3600" dirty="0"/>
          </a:p>
        </p:txBody>
      </p:sp>
      <p:sp>
        <p:nvSpPr>
          <p:cNvPr id="7" name="Rectangle 6"/>
          <p:cNvSpPr/>
          <p:nvPr/>
        </p:nvSpPr>
        <p:spPr>
          <a:xfrm>
            <a:off x="1842552" y="4343056"/>
            <a:ext cx="302508" cy="201443"/>
          </a:xfrm>
          <a:prstGeom prst="rect">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cxnSpLocks/>
            <a:stCxn id="7" idx="3"/>
            <a:endCxn id="6" idx="1"/>
          </p:cNvCxnSpPr>
          <p:nvPr/>
        </p:nvCxnSpPr>
        <p:spPr>
          <a:xfrm flipV="1">
            <a:off x="2145060" y="3711803"/>
            <a:ext cx="5274643" cy="731975"/>
          </a:xfrm>
          <a:prstGeom prst="line">
            <a:avLst/>
          </a:prstGeom>
          <a:ln w="3175">
            <a:solidFill>
              <a:srgbClr val="002060"/>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74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Slide Number Placeholder 2"/>
          <p:cNvSpPr>
            <a:spLocks noGrp="1"/>
          </p:cNvSpPr>
          <p:nvPr>
            <p:ph type="sldNum" sz="quarter" idx="4"/>
          </p:nvPr>
        </p:nvSpPr>
        <p:spPr/>
        <p:txBody>
          <a:bodyPr/>
          <a:lstStyle/>
          <a:p>
            <a:fld id="{80F3F43C-809F-4D44-AA8F-32A582938151}" type="slidenum">
              <a:rPr lang="en-US" smtClean="0"/>
              <a:pPr/>
              <a:t>15</a:t>
            </a:fld>
            <a:endParaRPr lang="en-US" dirty="0"/>
          </a:p>
        </p:txBody>
      </p:sp>
    </p:spTree>
    <p:extLst>
      <p:ext uri="{BB962C8B-B14F-4D97-AF65-F5344CB8AC3E}">
        <p14:creationId xmlns:p14="http://schemas.microsoft.com/office/powerpoint/2010/main" val="125079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1E37-2D38-4AB8-A7BC-2C9A229C6F88}"/>
              </a:ext>
            </a:extLst>
          </p:cNvPr>
          <p:cNvSpPr>
            <a:spLocks noGrp="1"/>
          </p:cNvSpPr>
          <p:nvPr>
            <p:ph type="title"/>
          </p:nvPr>
        </p:nvSpPr>
        <p:spPr>
          <a:xfrm>
            <a:off x="626269" y="258418"/>
            <a:ext cx="10452101" cy="785192"/>
          </a:xfrm>
        </p:spPr>
        <p:txBody>
          <a:bodyPr>
            <a:normAutofit fontScale="90000"/>
          </a:bodyPr>
          <a:lstStyle/>
          <a:p>
            <a:r>
              <a:rPr lang="en-GB" dirty="0"/>
              <a:t>Data Science Method</a:t>
            </a:r>
          </a:p>
        </p:txBody>
      </p:sp>
      <p:sp>
        <p:nvSpPr>
          <p:cNvPr id="3" name="Content Placeholder 2">
            <a:extLst>
              <a:ext uri="{FF2B5EF4-FFF2-40B4-BE49-F238E27FC236}">
                <a16:creationId xmlns:a16="http://schemas.microsoft.com/office/drawing/2014/main" id="{F7E64D6E-BDAC-429B-B4D7-14F99C8461AD}"/>
              </a:ext>
            </a:extLst>
          </p:cNvPr>
          <p:cNvSpPr>
            <a:spLocks noGrp="1"/>
          </p:cNvSpPr>
          <p:nvPr>
            <p:ph sz="quarter" idx="13"/>
          </p:nvPr>
        </p:nvSpPr>
        <p:spPr>
          <a:xfrm>
            <a:off x="626267" y="1320800"/>
            <a:ext cx="10452103" cy="5099878"/>
          </a:xfrm>
        </p:spPr>
        <p:txBody>
          <a:bodyPr/>
          <a:lstStyle/>
          <a:p>
            <a:r>
              <a:rPr lang="en-GB" dirty="0"/>
              <a:t>Step 1: We created software tools to automatically scrape policy documents from WHO, </a:t>
            </a:r>
            <a:r>
              <a:rPr lang="en-GB" dirty="0" err="1"/>
              <a:t>Unicef</a:t>
            </a:r>
            <a:r>
              <a:rPr lang="en-GB" dirty="0"/>
              <a:t>, NICE and MSF’s publicly accessible online portals.</a:t>
            </a:r>
          </a:p>
          <a:p>
            <a:r>
              <a:rPr lang="en-GB" dirty="0"/>
              <a:t>Step 2: Then we developed ML tools using Naïve Bayes to:</a:t>
            </a:r>
          </a:p>
          <a:p>
            <a:pPr marL="342900" indent="-342900">
              <a:buFont typeface="Arial" panose="020B0604020202020204" pitchFamily="34" charset="0"/>
              <a:buChar char="•"/>
            </a:pPr>
            <a:r>
              <a:rPr lang="en-GB" b="1" dirty="0"/>
              <a:t>Find</a:t>
            </a:r>
            <a:r>
              <a:rPr lang="en-GB" dirty="0"/>
              <a:t> citation sections in the doc</a:t>
            </a:r>
          </a:p>
          <a:p>
            <a:pPr marL="342900" indent="-342900">
              <a:buFont typeface="Arial" panose="020B0604020202020204" pitchFamily="34" charset="0"/>
              <a:buChar char="•"/>
            </a:pPr>
            <a:r>
              <a:rPr lang="en-GB" b="1" dirty="0"/>
              <a:t>Split</a:t>
            </a:r>
            <a:r>
              <a:rPr lang="en-GB" dirty="0"/>
              <a:t> them into individual citations</a:t>
            </a:r>
          </a:p>
          <a:p>
            <a:pPr marL="342900" indent="-342900">
              <a:buFont typeface="Arial" panose="020B0604020202020204" pitchFamily="34" charset="0"/>
              <a:buChar char="•"/>
            </a:pPr>
            <a:r>
              <a:rPr lang="en-GB" b="1" dirty="0"/>
              <a:t>Parse</a:t>
            </a:r>
            <a:r>
              <a:rPr lang="en-GB" dirty="0"/>
              <a:t> them into constituent buckets of “title”, “author”, “date” etc</a:t>
            </a:r>
          </a:p>
          <a:p>
            <a:pPr marL="342900" indent="-342900">
              <a:buFont typeface="Arial" panose="020B0604020202020204" pitchFamily="34" charset="0"/>
              <a:buChar char="•"/>
            </a:pPr>
            <a:r>
              <a:rPr lang="en-GB" b="1" dirty="0"/>
              <a:t>Match</a:t>
            </a:r>
            <a:r>
              <a:rPr lang="en-GB" dirty="0"/>
              <a:t> them with a structured dataset of Wellcome funded publications derived from Digital Science’s Dimensions tool.</a:t>
            </a:r>
          </a:p>
          <a:p>
            <a:r>
              <a:rPr lang="en-GB" dirty="0"/>
              <a:t>Step 3: We built a pipeline to automate the process.</a:t>
            </a:r>
          </a:p>
          <a:p>
            <a:endParaRPr lang="en-GB" sz="2000" b="1" dirty="0"/>
          </a:p>
          <a:p>
            <a:r>
              <a:rPr lang="en-GB" sz="2000" b="1" dirty="0"/>
              <a:t>Please see our tech documentation on </a:t>
            </a:r>
            <a:r>
              <a:rPr lang="en-GB" sz="2000" b="1" dirty="0">
                <a:hlinkClick r:id="rId2"/>
              </a:rPr>
              <a:t>GitHub</a:t>
            </a:r>
            <a:r>
              <a:rPr lang="en-GB" sz="2000" b="1" dirty="0"/>
              <a:t> for more details and to review code</a:t>
            </a:r>
          </a:p>
          <a:p>
            <a:endParaRPr lang="en-GB" dirty="0"/>
          </a:p>
        </p:txBody>
      </p:sp>
      <p:sp>
        <p:nvSpPr>
          <p:cNvPr id="4" name="Slide Number Placeholder 3">
            <a:extLst>
              <a:ext uri="{FF2B5EF4-FFF2-40B4-BE49-F238E27FC236}">
                <a16:creationId xmlns:a16="http://schemas.microsoft.com/office/drawing/2014/main" id="{96CB3B5F-2C5A-490B-8C6E-EB20534D773B}"/>
              </a:ext>
            </a:extLst>
          </p:cNvPr>
          <p:cNvSpPr>
            <a:spLocks noGrp="1"/>
          </p:cNvSpPr>
          <p:nvPr>
            <p:ph type="sldNum" sz="quarter" idx="4"/>
          </p:nvPr>
        </p:nvSpPr>
        <p:spPr/>
        <p:txBody>
          <a:bodyPr/>
          <a:lstStyle/>
          <a:p>
            <a:fld id="{80F3F43C-809F-4D44-AA8F-32A582938151}" type="slidenum">
              <a:rPr lang="en-US" smtClean="0"/>
              <a:pPr/>
              <a:t>16</a:t>
            </a:fld>
            <a:endParaRPr lang="en-US" dirty="0"/>
          </a:p>
        </p:txBody>
      </p:sp>
    </p:spTree>
    <p:extLst>
      <p:ext uri="{BB962C8B-B14F-4D97-AF65-F5344CB8AC3E}">
        <p14:creationId xmlns:p14="http://schemas.microsoft.com/office/powerpoint/2010/main" val="48496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Science Pipeline</a:t>
            </a:r>
          </a:p>
        </p:txBody>
      </p:sp>
      <p:sp>
        <p:nvSpPr>
          <p:cNvPr id="4" name="Slide Number Placeholder 3"/>
          <p:cNvSpPr>
            <a:spLocks noGrp="1"/>
          </p:cNvSpPr>
          <p:nvPr>
            <p:ph type="sldNum" sz="quarter" idx="4"/>
          </p:nvPr>
        </p:nvSpPr>
        <p:spPr/>
        <p:txBody>
          <a:bodyPr/>
          <a:lstStyle/>
          <a:p>
            <a:fld id="{80F3F43C-809F-4D44-AA8F-32A582938151}" type="slidenum">
              <a:rPr lang="en-US" smtClean="0"/>
              <a:pPr/>
              <a:t>17</a:t>
            </a:fld>
            <a:endParaRPr lang="en-US" dirty="0"/>
          </a:p>
        </p:txBody>
      </p:sp>
      <p:sp>
        <p:nvSpPr>
          <p:cNvPr id="6" name="TextBox 5"/>
          <p:cNvSpPr txBox="1"/>
          <p:nvPr/>
        </p:nvSpPr>
        <p:spPr>
          <a:xfrm>
            <a:off x="626269" y="2299447"/>
            <a:ext cx="893248" cy="369332"/>
          </a:xfrm>
          <a:prstGeom prst="rect">
            <a:avLst/>
          </a:prstGeom>
          <a:noFill/>
        </p:spPr>
        <p:txBody>
          <a:bodyPr wrap="square" rtlCol="0">
            <a:spAutoFit/>
          </a:bodyPr>
          <a:lstStyle/>
          <a:p>
            <a:pPr algn="ctr"/>
            <a:r>
              <a:rPr lang="en-US" dirty="0"/>
              <a:t>WHO</a:t>
            </a:r>
          </a:p>
        </p:txBody>
      </p:sp>
      <p:sp>
        <p:nvSpPr>
          <p:cNvPr id="7" name="TextBox 6"/>
          <p:cNvSpPr txBox="1"/>
          <p:nvPr/>
        </p:nvSpPr>
        <p:spPr>
          <a:xfrm>
            <a:off x="626269" y="2668779"/>
            <a:ext cx="893248" cy="369332"/>
          </a:xfrm>
          <a:prstGeom prst="rect">
            <a:avLst/>
          </a:prstGeom>
          <a:noFill/>
        </p:spPr>
        <p:txBody>
          <a:bodyPr wrap="square" rtlCol="0">
            <a:spAutoFit/>
          </a:bodyPr>
          <a:lstStyle/>
          <a:p>
            <a:pPr algn="ctr"/>
            <a:r>
              <a:rPr lang="en-US" dirty="0"/>
              <a:t>NICE</a:t>
            </a:r>
          </a:p>
        </p:txBody>
      </p:sp>
      <p:sp>
        <p:nvSpPr>
          <p:cNvPr id="8" name="TextBox 7"/>
          <p:cNvSpPr txBox="1"/>
          <p:nvPr/>
        </p:nvSpPr>
        <p:spPr>
          <a:xfrm>
            <a:off x="626268" y="3487408"/>
            <a:ext cx="893249" cy="369332"/>
          </a:xfrm>
          <a:prstGeom prst="rect">
            <a:avLst/>
          </a:prstGeom>
          <a:noFill/>
        </p:spPr>
        <p:txBody>
          <a:bodyPr wrap="square" rtlCol="0">
            <a:spAutoFit/>
          </a:bodyPr>
          <a:lstStyle/>
          <a:p>
            <a:r>
              <a:rPr lang="en-US" dirty="0" err="1"/>
              <a:t>Unicef</a:t>
            </a:r>
            <a:endParaRPr lang="en-US" dirty="0"/>
          </a:p>
        </p:txBody>
      </p:sp>
      <p:cxnSp>
        <p:nvCxnSpPr>
          <p:cNvPr id="10" name="Straight Connector 9"/>
          <p:cNvCxnSpPr>
            <a:endCxn id="8" idx="0"/>
          </p:cNvCxnSpPr>
          <p:nvPr/>
        </p:nvCxnSpPr>
        <p:spPr>
          <a:xfrm>
            <a:off x="1072892" y="3038111"/>
            <a:ext cx="1" cy="449297"/>
          </a:xfrm>
          <a:prstGeom prst="line">
            <a:avLst/>
          </a:prstGeom>
          <a:ln w="19050">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2" name="Trapezoid 11"/>
          <p:cNvSpPr/>
          <p:nvPr/>
        </p:nvSpPr>
        <p:spPr>
          <a:xfrm rot="5400000">
            <a:off x="1714500" y="2912364"/>
            <a:ext cx="1842516" cy="269748"/>
          </a:xfrm>
          <a:prstGeom prst="trapezoid">
            <a:avLst>
              <a:gd name="adj" fmla="val 139479"/>
            </a:avLst>
          </a:prstGeom>
          <a:no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6" idx="3"/>
          </p:cNvCxnSpPr>
          <p:nvPr/>
        </p:nvCxnSpPr>
        <p:spPr>
          <a:xfrm>
            <a:off x="1519517" y="2484113"/>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9516" y="2847335"/>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19516" y="3669019"/>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947506" y="3047237"/>
            <a:ext cx="21631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112" name="Group 111"/>
          <p:cNvGrpSpPr/>
          <p:nvPr/>
        </p:nvGrpSpPr>
        <p:grpSpPr>
          <a:xfrm>
            <a:off x="3285834" y="2729859"/>
            <a:ext cx="521029" cy="757549"/>
            <a:chOff x="3285834" y="2729859"/>
            <a:chExt cx="521029" cy="757549"/>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834" y="2729859"/>
              <a:ext cx="521029" cy="757549"/>
            </a:xfrm>
            <a:prstGeom prst="rect">
              <a:avLst/>
            </a:prstGeom>
          </p:spPr>
        </p:pic>
        <p:sp>
          <p:nvSpPr>
            <p:cNvPr id="22" name="Rectangle 21"/>
            <p:cNvSpPr/>
            <p:nvPr/>
          </p:nvSpPr>
          <p:spPr>
            <a:xfrm>
              <a:off x="3425844" y="3354905"/>
              <a:ext cx="368719" cy="101773"/>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a:off x="3976206" y="3080366"/>
            <a:ext cx="21631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4330700" y="2729859"/>
            <a:ext cx="508000" cy="757549"/>
            <a:chOff x="4330700" y="2729859"/>
            <a:chExt cx="508000" cy="757549"/>
          </a:xfrm>
        </p:grpSpPr>
        <p:sp>
          <p:nvSpPr>
            <p:cNvPr id="25" name="Rectangle 24"/>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p:nvPr/>
        </p:nvCxnSpPr>
        <p:spPr>
          <a:xfrm>
            <a:off x="5008282" y="3124165"/>
            <a:ext cx="21631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5349837" y="2745391"/>
            <a:ext cx="508000" cy="771049"/>
            <a:chOff x="5349837" y="2745391"/>
            <a:chExt cx="508000" cy="771049"/>
          </a:xfrm>
        </p:grpSpPr>
        <p:grpSp>
          <p:nvGrpSpPr>
            <p:cNvPr id="32" name="Group 31"/>
            <p:cNvGrpSpPr/>
            <p:nvPr/>
          </p:nvGrpSpPr>
          <p:grpSpPr>
            <a:xfrm>
              <a:off x="5349837" y="2745391"/>
              <a:ext cx="508000" cy="757549"/>
              <a:chOff x="4330700" y="2729859"/>
              <a:chExt cx="508000" cy="757549"/>
            </a:xfrm>
          </p:grpSpPr>
          <p:sp>
            <p:nvSpPr>
              <p:cNvPr id="33" name="Rectangle 32"/>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0" name="Straight Connector 39"/>
            <p:cNvCxnSpPr/>
            <p:nvPr/>
          </p:nvCxnSpPr>
          <p:spPr>
            <a:xfrm>
              <a:off x="5504887" y="2745391"/>
              <a:ext cx="0" cy="757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668862" y="2758891"/>
              <a:ext cx="0" cy="757549"/>
            </a:xfrm>
            <a:prstGeom prst="line">
              <a:avLst/>
            </a:prstGeom>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267505" y="4541797"/>
            <a:ext cx="1437242" cy="646331"/>
          </a:xfrm>
          <a:prstGeom prst="rect">
            <a:avLst/>
          </a:prstGeom>
          <a:noFill/>
        </p:spPr>
        <p:txBody>
          <a:bodyPr wrap="square" rtlCol="0">
            <a:spAutoFit/>
          </a:bodyPr>
          <a:lstStyle/>
          <a:p>
            <a:pPr algn="ctr"/>
            <a:r>
              <a:rPr lang="en-US" dirty="0"/>
              <a:t>Digital Science</a:t>
            </a:r>
          </a:p>
        </p:txBody>
      </p:sp>
      <p:sp>
        <p:nvSpPr>
          <p:cNvPr id="43" name="TextBox 42"/>
          <p:cNvSpPr txBox="1"/>
          <p:nvPr/>
        </p:nvSpPr>
        <p:spPr>
          <a:xfrm>
            <a:off x="555093" y="5152059"/>
            <a:ext cx="893248" cy="369332"/>
          </a:xfrm>
          <a:prstGeom prst="rect">
            <a:avLst/>
          </a:prstGeom>
          <a:noFill/>
        </p:spPr>
        <p:txBody>
          <a:bodyPr wrap="square" rtlCol="0">
            <a:spAutoFit/>
          </a:bodyPr>
          <a:lstStyle/>
          <a:p>
            <a:pPr algn="ctr"/>
            <a:r>
              <a:rPr lang="en-US" dirty="0"/>
              <a:t>EPMC</a:t>
            </a:r>
          </a:p>
        </p:txBody>
      </p:sp>
      <p:cxnSp>
        <p:nvCxnSpPr>
          <p:cNvPr id="44" name="Straight Connector 43"/>
          <p:cNvCxnSpPr/>
          <p:nvPr/>
        </p:nvCxnSpPr>
        <p:spPr>
          <a:xfrm>
            <a:off x="1519516" y="4861908"/>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519516" y="5333670"/>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6" name="Trapezoid 45"/>
          <p:cNvSpPr/>
          <p:nvPr/>
        </p:nvSpPr>
        <p:spPr>
          <a:xfrm rot="5400000">
            <a:off x="2063805" y="4911702"/>
            <a:ext cx="1143905" cy="269748"/>
          </a:xfrm>
          <a:prstGeom prst="trapezoid">
            <a:avLst>
              <a:gd name="adj" fmla="val 106471"/>
            </a:avLst>
          </a:prstGeom>
          <a:no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2912982" y="5065368"/>
            <a:ext cx="2164120" cy="1350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5356187" y="4686594"/>
            <a:ext cx="508000" cy="771049"/>
            <a:chOff x="5349837" y="2745391"/>
            <a:chExt cx="508000" cy="771049"/>
          </a:xfrm>
        </p:grpSpPr>
        <p:grpSp>
          <p:nvGrpSpPr>
            <p:cNvPr id="51" name="Group 50"/>
            <p:cNvGrpSpPr/>
            <p:nvPr/>
          </p:nvGrpSpPr>
          <p:grpSpPr>
            <a:xfrm>
              <a:off x="5349837" y="2745391"/>
              <a:ext cx="508000" cy="757549"/>
              <a:chOff x="4330700" y="2729859"/>
              <a:chExt cx="508000" cy="757549"/>
            </a:xfrm>
          </p:grpSpPr>
          <p:sp>
            <p:nvSpPr>
              <p:cNvPr id="54" name="Rectangle 53"/>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2" name="Straight Connector 51"/>
            <p:cNvCxnSpPr/>
            <p:nvPr/>
          </p:nvCxnSpPr>
          <p:spPr>
            <a:xfrm>
              <a:off x="5504887" y="2745391"/>
              <a:ext cx="0" cy="757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668862" y="2758891"/>
              <a:ext cx="0" cy="757549"/>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61" name="Straight Connector 60"/>
          <p:cNvCxnSpPr>
            <a:stCxn id="59" idx="0"/>
            <a:endCxn id="59" idx="2"/>
          </p:cNvCxnSpPr>
          <p:nvPr/>
        </p:nvCxnSpPr>
        <p:spPr>
          <a:xfrm>
            <a:off x="5616537" y="3801479"/>
            <a:ext cx="0" cy="479453"/>
          </a:xfrm>
          <a:prstGeom prst="line">
            <a:avLst/>
          </a:prstGeom>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5364928" y="3801479"/>
            <a:ext cx="503217" cy="479453"/>
            <a:chOff x="6294200" y="2751714"/>
            <a:chExt cx="503217" cy="479453"/>
          </a:xfrm>
        </p:grpSpPr>
        <p:sp>
          <p:nvSpPr>
            <p:cNvPr id="59" name="Rectangle 58"/>
            <p:cNvSpPr/>
            <p:nvPr/>
          </p:nvSpPr>
          <p:spPr>
            <a:xfrm>
              <a:off x="6294200" y="2751714"/>
              <a:ext cx="503217" cy="479453"/>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6294200" y="2937486"/>
              <a:ext cx="5032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294200" y="3087697"/>
              <a:ext cx="503217"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67" name="Straight Connector 66"/>
          <p:cNvCxnSpPr/>
          <p:nvPr/>
        </p:nvCxnSpPr>
        <p:spPr>
          <a:xfrm>
            <a:off x="5427562" y="2825394"/>
            <a:ext cx="352549" cy="1054215"/>
          </a:xfrm>
          <a:prstGeom prst="line">
            <a:avLst/>
          </a:prstGeom>
          <a:ln w="31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402487" y="3914224"/>
            <a:ext cx="96050" cy="845398"/>
          </a:xfrm>
          <a:prstGeom prst="line">
            <a:avLst/>
          </a:prstGeom>
          <a:ln w="31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309074" y="3137665"/>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309073" y="4119139"/>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6309073" y="5131637"/>
            <a:ext cx="739051" cy="305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95" name="Trapezoid 94"/>
          <p:cNvSpPr/>
          <p:nvPr/>
        </p:nvSpPr>
        <p:spPr>
          <a:xfrm rot="5400000">
            <a:off x="6419243" y="4011417"/>
            <a:ext cx="2444549" cy="258914"/>
          </a:xfrm>
          <a:prstGeom prst="trapezoid">
            <a:avLst>
              <a:gd name="adj" fmla="val 298694"/>
            </a:avLst>
          </a:prstGeom>
          <a:no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an 95"/>
          <p:cNvSpPr/>
          <p:nvPr/>
        </p:nvSpPr>
        <p:spPr>
          <a:xfrm>
            <a:off x="8244009" y="3669019"/>
            <a:ext cx="562131" cy="805604"/>
          </a:xfrm>
          <a:prstGeom prst="can">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9" name="Group 108"/>
          <p:cNvGrpSpPr/>
          <p:nvPr/>
        </p:nvGrpSpPr>
        <p:grpSpPr>
          <a:xfrm>
            <a:off x="9414890" y="3669019"/>
            <a:ext cx="670992" cy="808161"/>
            <a:chOff x="9414890" y="3669019"/>
            <a:chExt cx="670992" cy="808161"/>
          </a:xfrm>
        </p:grpSpPr>
        <p:grpSp>
          <p:nvGrpSpPr>
            <p:cNvPr id="108" name="Group 107"/>
            <p:cNvGrpSpPr/>
            <p:nvPr/>
          </p:nvGrpSpPr>
          <p:grpSpPr>
            <a:xfrm>
              <a:off x="9414890" y="3669019"/>
              <a:ext cx="670992" cy="808161"/>
              <a:chOff x="9414890" y="3669019"/>
              <a:chExt cx="670992" cy="808161"/>
            </a:xfrm>
          </p:grpSpPr>
          <p:cxnSp>
            <p:nvCxnSpPr>
              <p:cNvPr id="98" name="Straight Connector 97"/>
              <p:cNvCxnSpPr/>
              <p:nvPr/>
            </p:nvCxnSpPr>
            <p:spPr>
              <a:xfrm>
                <a:off x="9414890" y="3669019"/>
                <a:ext cx="0" cy="805604"/>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9414890" y="4474623"/>
                <a:ext cx="670992" cy="255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9563725" y="3921610"/>
              <a:ext cx="459916" cy="215852"/>
              <a:chOff x="9563725" y="3921610"/>
              <a:chExt cx="459916" cy="215852"/>
            </a:xfrm>
          </p:grpSpPr>
          <p:cxnSp>
            <p:nvCxnSpPr>
              <p:cNvPr id="102" name="Straight Connector 101"/>
              <p:cNvCxnSpPr/>
              <p:nvPr/>
            </p:nvCxnSpPr>
            <p:spPr>
              <a:xfrm flipV="1">
                <a:off x="9563725" y="3987251"/>
                <a:ext cx="102772" cy="150211"/>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9920869" y="3921610"/>
                <a:ext cx="102772" cy="150211"/>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9666497" y="3996715"/>
                <a:ext cx="254372" cy="65641"/>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cxnSp>
        <p:nvCxnSpPr>
          <p:cNvPr id="110" name="Straight Connector 109"/>
          <p:cNvCxnSpPr/>
          <p:nvPr/>
        </p:nvCxnSpPr>
        <p:spPr>
          <a:xfrm>
            <a:off x="7920676" y="4125040"/>
            <a:ext cx="21631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9000923" y="4137462"/>
            <a:ext cx="21631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3171595" y="6023841"/>
            <a:ext cx="2883106" cy="369332"/>
          </a:xfrm>
          <a:prstGeom prst="rect">
            <a:avLst/>
          </a:prstGeom>
          <a:noFill/>
        </p:spPr>
        <p:txBody>
          <a:bodyPr wrap="square" rtlCol="0">
            <a:spAutoFit/>
          </a:bodyPr>
          <a:lstStyle/>
          <a:p>
            <a:pPr algn="ctr"/>
            <a:r>
              <a:rPr lang="en-US" dirty="0"/>
              <a:t>Machine learning</a:t>
            </a:r>
          </a:p>
        </p:txBody>
      </p:sp>
      <p:sp>
        <p:nvSpPr>
          <p:cNvPr id="123" name="Left Brace 122"/>
          <p:cNvSpPr/>
          <p:nvPr/>
        </p:nvSpPr>
        <p:spPr>
          <a:xfrm rot="16200000">
            <a:off x="4244675" y="4294230"/>
            <a:ext cx="478338" cy="31417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791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accuracy by stage</a:t>
            </a:r>
          </a:p>
        </p:txBody>
      </p:sp>
      <p:sp>
        <p:nvSpPr>
          <p:cNvPr id="4" name="Slide Number Placeholder 3"/>
          <p:cNvSpPr>
            <a:spLocks noGrp="1"/>
          </p:cNvSpPr>
          <p:nvPr>
            <p:ph type="sldNum" sz="quarter" idx="4"/>
          </p:nvPr>
        </p:nvSpPr>
        <p:spPr/>
        <p:txBody>
          <a:bodyPr/>
          <a:lstStyle/>
          <a:p>
            <a:fld id="{80F3F43C-809F-4D44-AA8F-32A582938151}" type="slidenum">
              <a:rPr lang="en-US" smtClean="0"/>
              <a:pPr/>
              <a:t>18</a:t>
            </a:fld>
            <a:endParaRPr lang="en-US" dirty="0"/>
          </a:p>
        </p:txBody>
      </p:sp>
      <p:grpSp>
        <p:nvGrpSpPr>
          <p:cNvPr id="8" name="Group 7"/>
          <p:cNvGrpSpPr/>
          <p:nvPr/>
        </p:nvGrpSpPr>
        <p:grpSpPr>
          <a:xfrm>
            <a:off x="3670328" y="2937486"/>
            <a:ext cx="1069244" cy="1174480"/>
            <a:chOff x="4330700" y="2729859"/>
            <a:chExt cx="508000" cy="757549"/>
          </a:xfrm>
        </p:grpSpPr>
        <p:sp>
          <p:nvSpPr>
            <p:cNvPr id="9" name="Rectangle 8"/>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014805" y="2937486"/>
            <a:ext cx="1150693" cy="1174480"/>
            <a:chOff x="5349837" y="2745391"/>
            <a:chExt cx="508000" cy="771049"/>
          </a:xfrm>
        </p:grpSpPr>
        <p:grpSp>
          <p:nvGrpSpPr>
            <p:cNvPr id="15" name="Group 14"/>
            <p:cNvGrpSpPr/>
            <p:nvPr/>
          </p:nvGrpSpPr>
          <p:grpSpPr>
            <a:xfrm>
              <a:off x="5349837" y="2745391"/>
              <a:ext cx="508000" cy="757549"/>
              <a:chOff x="4330700" y="2729859"/>
              <a:chExt cx="508000" cy="757549"/>
            </a:xfrm>
          </p:grpSpPr>
          <p:sp>
            <p:nvSpPr>
              <p:cNvPr id="18" name="Rectangle 17"/>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5504887" y="2745391"/>
              <a:ext cx="0" cy="757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668862" y="2758891"/>
              <a:ext cx="0" cy="75754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8438695" y="2967268"/>
            <a:ext cx="1079785" cy="723350"/>
            <a:chOff x="6294200" y="2751714"/>
            <a:chExt cx="503217" cy="479453"/>
          </a:xfrm>
        </p:grpSpPr>
        <p:sp>
          <p:nvSpPr>
            <p:cNvPr id="24" name="Rectangle 23"/>
            <p:cNvSpPr/>
            <p:nvPr/>
          </p:nvSpPr>
          <p:spPr>
            <a:xfrm>
              <a:off x="6294200" y="2751714"/>
              <a:ext cx="503217" cy="479453"/>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6294200" y="2937486"/>
              <a:ext cx="5032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294200" y="3087697"/>
              <a:ext cx="50321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327527" y="2840141"/>
            <a:ext cx="1072078" cy="1325598"/>
            <a:chOff x="3285834" y="2729859"/>
            <a:chExt cx="521029" cy="757549"/>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834" y="2729859"/>
              <a:ext cx="521029" cy="757549"/>
            </a:xfrm>
            <a:prstGeom prst="rect">
              <a:avLst/>
            </a:prstGeom>
          </p:spPr>
        </p:pic>
        <p:sp>
          <p:nvSpPr>
            <p:cNvPr id="30" name="Rectangle 29"/>
            <p:cNvSpPr/>
            <p:nvPr/>
          </p:nvSpPr>
          <p:spPr>
            <a:xfrm>
              <a:off x="3425844" y="3354905"/>
              <a:ext cx="368719" cy="101773"/>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1" name="Straight Connector 30"/>
          <p:cNvCxnSpPr/>
          <p:nvPr/>
        </p:nvCxnSpPr>
        <p:spPr>
          <a:xfrm>
            <a:off x="2613603" y="3545290"/>
            <a:ext cx="6853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38556" y="3609945"/>
            <a:ext cx="6853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463509" y="3545290"/>
            <a:ext cx="6853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79370" y="4827494"/>
            <a:ext cx="968392" cy="523220"/>
          </a:xfrm>
          <a:prstGeom prst="rect">
            <a:avLst/>
          </a:prstGeom>
          <a:noFill/>
        </p:spPr>
        <p:txBody>
          <a:bodyPr wrap="square" rtlCol="0">
            <a:spAutoFit/>
          </a:bodyPr>
          <a:lstStyle/>
          <a:p>
            <a:pPr algn="ctr"/>
            <a:r>
              <a:rPr lang="en-US" sz="2800" dirty="0"/>
              <a:t>85%</a:t>
            </a:r>
          </a:p>
        </p:txBody>
      </p:sp>
      <p:sp>
        <p:nvSpPr>
          <p:cNvPr id="43" name="TextBox 42"/>
          <p:cNvSpPr txBox="1"/>
          <p:nvPr/>
        </p:nvSpPr>
        <p:spPr>
          <a:xfrm>
            <a:off x="6091572" y="4868986"/>
            <a:ext cx="968392" cy="523220"/>
          </a:xfrm>
          <a:prstGeom prst="rect">
            <a:avLst/>
          </a:prstGeom>
          <a:noFill/>
        </p:spPr>
        <p:txBody>
          <a:bodyPr wrap="square" rtlCol="0">
            <a:spAutoFit/>
          </a:bodyPr>
          <a:lstStyle/>
          <a:p>
            <a:pPr algn="ctr"/>
            <a:r>
              <a:rPr lang="en-US" sz="2800" dirty="0"/>
              <a:t>87%</a:t>
            </a:r>
          </a:p>
        </p:txBody>
      </p:sp>
      <p:sp>
        <p:nvSpPr>
          <p:cNvPr id="44" name="TextBox 43"/>
          <p:cNvSpPr txBox="1"/>
          <p:nvPr/>
        </p:nvSpPr>
        <p:spPr>
          <a:xfrm>
            <a:off x="3734119" y="4868986"/>
            <a:ext cx="968392" cy="523220"/>
          </a:xfrm>
          <a:prstGeom prst="rect">
            <a:avLst/>
          </a:prstGeom>
          <a:noFill/>
        </p:spPr>
        <p:txBody>
          <a:bodyPr wrap="square" rtlCol="0">
            <a:spAutoFit/>
          </a:bodyPr>
          <a:lstStyle/>
          <a:p>
            <a:pPr algn="ctr"/>
            <a:r>
              <a:rPr lang="en-US" sz="2800" dirty="0"/>
              <a:t>57%</a:t>
            </a:r>
          </a:p>
        </p:txBody>
      </p:sp>
      <p:sp>
        <p:nvSpPr>
          <p:cNvPr id="45" name="TextBox 44"/>
          <p:cNvSpPr txBox="1"/>
          <p:nvPr/>
        </p:nvSpPr>
        <p:spPr>
          <a:xfrm>
            <a:off x="8494391" y="4868986"/>
            <a:ext cx="968392" cy="523220"/>
          </a:xfrm>
          <a:prstGeom prst="rect">
            <a:avLst/>
          </a:prstGeom>
          <a:noFill/>
        </p:spPr>
        <p:txBody>
          <a:bodyPr wrap="square" rtlCol="0">
            <a:spAutoFit/>
          </a:bodyPr>
          <a:lstStyle/>
          <a:p>
            <a:pPr algn="ctr"/>
            <a:r>
              <a:rPr lang="en-US" sz="2800" dirty="0"/>
              <a:t>96%</a:t>
            </a:r>
          </a:p>
        </p:txBody>
      </p:sp>
      <p:sp>
        <p:nvSpPr>
          <p:cNvPr id="46" name="TextBox 45"/>
          <p:cNvSpPr txBox="1"/>
          <p:nvPr/>
        </p:nvSpPr>
        <p:spPr>
          <a:xfrm>
            <a:off x="1327527" y="2286000"/>
            <a:ext cx="1020235" cy="369332"/>
          </a:xfrm>
          <a:prstGeom prst="rect">
            <a:avLst/>
          </a:prstGeom>
          <a:noFill/>
        </p:spPr>
        <p:txBody>
          <a:bodyPr wrap="square" rtlCol="0">
            <a:spAutoFit/>
          </a:bodyPr>
          <a:lstStyle/>
          <a:p>
            <a:pPr algn="ctr"/>
            <a:r>
              <a:rPr lang="en-US"/>
              <a:t>Find</a:t>
            </a:r>
          </a:p>
        </p:txBody>
      </p:sp>
      <p:sp>
        <p:nvSpPr>
          <p:cNvPr id="47" name="TextBox 46"/>
          <p:cNvSpPr txBox="1"/>
          <p:nvPr/>
        </p:nvSpPr>
        <p:spPr>
          <a:xfrm>
            <a:off x="3670328" y="2286000"/>
            <a:ext cx="1020235" cy="369332"/>
          </a:xfrm>
          <a:prstGeom prst="rect">
            <a:avLst/>
          </a:prstGeom>
          <a:noFill/>
        </p:spPr>
        <p:txBody>
          <a:bodyPr wrap="square" rtlCol="0">
            <a:spAutoFit/>
          </a:bodyPr>
          <a:lstStyle/>
          <a:p>
            <a:pPr algn="ctr"/>
            <a:r>
              <a:rPr lang="en-US"/>
              <a:t>Split</a:t>
            </a:r>
            <a:endParaRPr lang="en-US" dirty="0"/>
          </a:p>
        </p:txBody>
      </p:sp>
      <p:sp>
        <p:nvSpPr>
          <p:cNvPr id="48" name="TextBox 47"/>
          <p:cNvSpPr txBox="1"/>
          <p:nvPr/>
        </p:nvSpPr>
        <p:spPr>
          <a:xfrm>
            <a:off x="6013129" y="2286000"/>
            <a:ext cx="1123602" cy="369332"/>
          </a:xfrm>
          <a:prstGeom prst="rect">
            <a:avLst/>
          </a:prstGeom>
          <a:noFill/>
        </p:spPr>
        <p:txBody>
          <a:bodyPr wrap="square" rtlCol="0">
            <a:spAutoFit/>
          </a:bodyPr>
          <a:lstStyle/>
          <a:p>
            <a:pPr algn="ctr"/>
            <a:r>
              <a:rPr lang="en-US"/>
              <a:t>Parse</a:t>
            </a:r>
            <a:endParaRPr lang="en-US" dirty="0"/>
          </a:p>
        </p:txBody>
      </p:sp>
      <p:sp>
        <p:nvSpPr>
          <p:cNvPr id="49" name="TextBox 48"/>
          <p:cNvSpPr txBox="1"/>
          <p:nvPr/>
        </p:nvSpPr>
        <p:spPr>
          <a:xfrm>
            <a:off x="8438695" y="2276569"/>
            <a:ext cx="1020235" cy="369332"/>
          </a:xfrm>
          <a:prstGeom prst="rect">
            <a:avLst/>
          </a:prstGeom>
          <a:noFill/>
        </p:spPr>
        <p:txBody>
          <a:bodyPr wrap="square" rtlCol="0">
            <a:spAutoFit/>
          </a:bodyPr>
          <a:lstStyle/>
          <a:p>
            <a:pPr algn="ctr"/>
            <a:r>
              <a:rPr lang="en-US" dirty="0"/>
              <a:t>Match</a:t>
            </a:r>
          </a:p>
        </p:txBody>
      </p:sp>
    </p:spTree>
    <p:extLst>
      <p:ext uri="{BB962C8B-B14F-4D97-AF65-F5344CB8AC3E}">
        <p14:creationId xmlns:p14="http://schemas.microsoft.com/office/powerpoint/2010/main" val="155782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DD16-C032-41D5-877E-00D5B35323EF}"/>
              </a:ext>
            </a:extLst>
          </p:cNvPr>
          <p:cNvSpPr>
            <a:spLocks noGrp="1"/>
          </p:cNvSpPr>
          <p:nvPr>
            <p:ph type="title"/>
          </p:nvPr>
        </p:nvSpPr>
        <p:spPr/>
        <p:txBody>
          <a:bodyPr>
            <a:normAutofit fontScale="90000"/>
          </a:bodyPr>
          <a:lstStyle/>
          <a:p>
            <a:r>
              <a:rPr lang="en-GB" dirty="0"/>
              <a:t>Going from Reach to Influence</a:t>
            </a:r>
          </a:p>
        </p:txBody>
      </p:sp>
      <p:sp>
        <p:nvSpPr>
          <p:cNvPr id="3" name="Content Placeholder 2">
            <a:extLst>
              <a:ext uri="{FF2B5EF4-FFF2-40B4-BE49-F238E27FC236}">
                <a16:creationId xmlns:a16="http://schemas.microsoft.com/office/drawing/2014/main" id="{DED29595-E884-4BD0-8C14-82FCECA6C094}"/>
              </a:ext>
            </a:extLst>
          </p:cNvPr>
          <p:cNvSpPr>
            <a:spLocks noGrp="1"/>
          </p:cNvSpPr>
          <p:nvPr>
            <p:ph sz="quarter" idx="13"/>
          </p:nvPr>
        </p:nvSpPr>
        <p:spPr>
          <a:xfrm>
            <a:off x="626269" y="1828800"/>
            <a:ext cx="10452103" cy="4482548"/>
          </a:xfrm>
        </p:spPr>
        <p:txBody>
          <a:bodyPr/>
          <a:lstStyle/>
          <a:p>
            <a:r>
              <a:rPr lang="en-GB" dirty="0"/>
              <a:t>The data science work produced a signal which indicates a potential connection between a Wellcome funded publication and a policy document that we define as “reach”.</a:t>
            </a:r>
          </a:p>
          <a:p>
            <a:r>
              <a:rPr lang="en-GB" dirty="0"/>
              <a:t>To get from the weaker claim of “reach” to a stronger claim of “influence” we do a number of follow up steps of more qualitative analysis to validate the claim:</a:t>
            </a:r>
          </a:p>
          <a:p>
            <a:pPr marL="342900" indent="-342900">
              <a:buFont typeface="Arial" panose="020B0604020202020204" pitchFamily="34" charset="0"/>
              <a:buChar char="•"/>
            </a:pPr>
            <a:r>
              <a:rPr lang="en-GB" dirty="0"/>
              <a:t>timeline review</a:t>
            </a:r>
          </a:p>
          <a:p>
            <a:pPr marL="342900" indent="-342900">
              <a:buFont typeface="Arial" panose="020B0604020202020204" pitchFamily="34" charset="0"/>
              <a:buChar char="•"/>
            </a:pPr>
            <a:r>
              <a:rPr lang="en-GB" dirty="0"/>
              <a:t>documentation review</a:t>
            </a:r>
          </a:p>
          <a:p>
            <a:pPr marL="342900" indent="-342900">
              <a:buFont typeface="Arial" panose="020B0604020202020204" pitchFamily="34" charset="0"/>
              <a:buChar char="•"/>
            </a:pPr>
            <a:r>
              <a:rPr lang="en-GB" dirty="0"/>
              <a:t>consideration of alternative explanations for the observed influence</a:t>
            </a:r>
          </a:p>
          <a:p>
            <a:pPr marL="342900" indent="-342900">
              <a:buFont typeface="Arial" panose="020B0604020202020204" pitchFamily="34" charset="0"/>
              <a:buChar char="•"/>
            </a:pPr>
            <a:r>
              <a:rPr lang="en-GB" dirty="0"/>
              <a:t>review of other independent sources of information. </a:t>
            </a:r>
          </a:p>
          <a:p>
            <a:endParaRPr lang="en-GB" b="1" dirty="0"/>
          </a:p>
          <a:p>
            <a:endParaRPr lang="en-GB" dirty="0"/>
          </a:p>
        </p:txBody>
      </p:sp>
      <p:sp>
        <p:nvSpPr>
          <p:cNvPr id="4" name="Slide Number Placeholder 3">
            <a:extLst>
              <a:ext uri="{FF2B5EF4-FFF2-40B4-BE49-F238E27FC236}">
                <a16:creationId xmlns:a16="http://schemas.microsoft.com/office/drawing/2014/main" id="{451AB994-908F-4CEE-B4D4-BD03FF8548F5}"/>
              </a:ext>
            </a:extLst>
          </p:cNvPr>
          <p:cNvSpPr>
            <a:spLocks noGrp="1"/>
          </p:cNvSpPr>
          <p:nvPr>
            <p:ph type="sldNum" sz="quarter" idx="4"/>
          </p:nvPr>
        </p:nvSpPr>
        <p:spPr/>
        <p:txBody>
          <a:bodyPr/>
          <a:lstStyle/>
          <a:p>
            <a:fld id="{80F3F43C-809F-4D44-AA8F-32A582938151}" type="slidenum">
              <a:rPr lang="en-US" smtClean="0"/>
              <a:pPr/>
              <a:t>19</a:t>
            </a:fld>
            <a:endParaRPr lang="en-US" dirty="0"/>
          </a:p>
        </p:txBody>
      </p:sp>
    </p:spTree>
    <p:extLst>
      <p:ext uri="{BB962C8B-B14F-4D97-AF65-F5344CB8AC3E}">
        <p14:creationId xmlns:p14="http://schemas.microsoft.com/office/powerpoint/2010/main" val="24521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36F40-0C1A-F949-94F8-79EDF2897EFC}"/>
              </a:ext>
            </a:extLst>
          </p:cNvPr>
          <p:cNvSpPr>
            <a:spLocks noGrp="1"/>
          </p:cNvSpPr>
          <p:nvPr>
            <p:ph type="sldNum" sz="quarter" idx="4"/>
          </p:nvPr>
        </p:nvSpPr>
        <p:spPr/>
        <p:txBody>
          <a:bodyPr/>
          <a:lstStyle/>
          <a:p>
            <a:fld id="{80F3F43C-809F-4D44-AA8F-32A582938151}" type="slidenum">
              <a:rPr lang="en-US" smtClean="0"/>
              <a:pPr/>
              <a:t>2</a:t>
            </a:fld>
            <a:endParaRPr lang="en-US" dirty="0"/>
          </a:p>
        </p:txBody>
      </p:sp>
      <p:sp>
        <p:nvSpPr>
          <p:cNvPr id="4" name="Title 1">
            <a:extLst>
              <a:ext uri="{FF2B5EF4-FFF2-40B4-BE49-F238E27FC236}">
                <a16:creationId xmlns:a16="http://schemas.microsoft.com/office/drawing/2014/main" id="{DEABC642-C7D7-8F46-B628-0D595EC12BBB}"/>
              </a:ext>
            </a:extLst>
          </p:cNvPr>
          <p:cNvSpPr txBox="1">
            <a:spLocks/>
          </p:cNvSpPr>
          <p:nvPr/>
        </p:nvSpPr>
        <p:spPr>
          <a:xfrm>
            <a:off x="623490" y="288700"/>
            <a:ext cx="10457658" cy="1096963"/>
          </a:xfrm>
          <a:prstGeom prst="rect">
            <a:avLst/>
          </a:prstGeom>
        </p:spPr>
        <p:txBody>
          <a:bodyPr/>
          <a:lstStyle>
            <a:lvl1pPr algn="l" defTabSz="457200" rtl="0" eaLnBrk="1" latinLnBrk="0" hangingPunct="1">
              <a:spcBef>
                <a:spcPct val="0"/>
              </a:spcBef>
              <a:buNone/>
              <a:defRPr lang="en-GB" sz="6200" kern="1200" baseline="0" dirty="0" smtClean="0">
                <a:solidFill>
                  <a:schemeClr val="accent1"/>
                </a:solidFill>
                <a:latin typeface="+mj-lt"/>
                <a:ea typeface="+mj-ea"/>
                <a:cs typeface="Wellcome Bold"/>
              </a:defRPr>
            </a:lvl1pPr>
          </a:lstStyle>
          <a:p>
            <a:r>
              <a:rPr lang="en-US" dirty="0"/>
              <a:t>Our origins</a:t>
            </a:r>
          </a:p>
        </p:txBody>
      </p:sp>
      <p:sp>
        <p:nvSpPr>
          <p:cNvPr id="6" name="Text Placeholder 4">
            <a:extLst>
              <a:ext uri="{FF2B5EF4-FFF2-40B4-BE49-F238E27FC236}">
                <a16:creationId xmlns:a16="http://schemas.microsoft.com/office/drawing/2014/main" id="{5B656600-FE47-CE46-91F3-D7142CB4C775}"/>
              </a:ext>
            </a:extLst>
          </p:cNvPr>
          <p:cNvSpPr txBox="1">
            <a:spLocks/>
          </p:cNvSpPr>
          <p:nvPr/>
        </p:nvSpPr>
        <p:spPr>
          <a:xfrm>
            <a:off x="620712" y="2121777"/>
            <a:ext cx="10440987" cy="469023"/>
          </a:xfrm>
          <a:prstGeom prst="rect">
            <a:avLst/>
          </a:prstGeom>
        </p:spPr>
        <p:txBody>
          <a:bodyPr/>
          <a:lst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  </a:t>
            </a:r>
            <a:endParaRPr lang="en-US" dirty="0"/>
          </a:p>
        </p:txBody>
      </p:sp>
      <p:sp>
        <p:nvSpPr>
          <p:cNvPr id="8" name="Text Placeholder 5">
            <a:extLst>
              <a:ext uri="{FF2B5EF4-FFF2-40B4-BE49-F238E27FC236}">
                <a16:creationId xmlns:a16="http://schemas.microsoft.com/office/drawing/2014/main" id="{24086F8A-12D5-9F41-8A75-791B2C13A3E8}"/>
              </a:ext>
            </a:extLst>
          </p:cNvPr>
          <p:cNvSpPr txBox="1">
            <a:spLocks/>
          </p:cNvSpPr>
          <p:nvPr/>
        </p:nvSpPr>
        <p:spPr>
          <a:xfrm>
            <a:off x="620712" y="2794000"/>
            <a:ext cx="5050699" cy="419100"/>
          </a:xfrm>
          <a:prstGeom prst="rect">
            <a:avLst/>
          </a:prstGeom>
        </p:spPr>
        <p:txBody>
          <a:bodyPr/>
          <a:lst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  </a:t>
            </a:r>
            <a:endParaRPr lang="en-US" dirty="0"/>
          </a:p>
        </p:txBody>
      </p:sp>
      <p:sp>
        <p:nvSpPr>
          <p:cNvPr id="10" name="Text Placeholder 6">
            <a:extLst>
              <a:ext uri="{FF2B5EF4-FFF2-40B4-BE49-F238E27FC236}">
                <a16:creationId xmlns:a16="http://schemas.microsoft.com/office/drawing/2014/main" id="{81287968-2D82-B14A-B193-25A2119A5A69}"/>
              </a:ext>
            </a:extLst>
          </p:cNvPr>
          <p:cNvSpPr txBox="1">
            <a:spLocks/>
          </p:cNvSpPr>
          <p:nvPr/>
        </p:nvSpPr>
        <p:spPr>
          <a:xfrm>
            <a:off x="6005579" y="2794000"/>
            <a:ext cx="5056119" cy="419100"/>
          </a:xfrm>
          <a:prstGeom prst="rect">
            <a:avLst/>
          </a:prstGeom>
        </p:spPr>
        <p:txBody>
          <a:bodyPr/>
          <a:lst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  </a:t>
            </a:r>
            <a:endParaRPr lang="en-US" dirty="0"/>
          </a:p>
        </p:txBody>
      </p:sp>
      <p:sp>
        <p:nvSpPr>
          <p:cNvPr id="12" name="Text Placeholder 7">
            <a:extLst>
              <a:ext uri="{FF2B5EF4-FFF2-40B4-BE49-F238E27FC236}">
                <a16:creationId xmlns:a16="http://schemas.microsoft.com/office/drawing/2014/main" id="{D15C5EFB-A049-8142-B33D-25E79105E9CB}"/>
              </a:ext>
            </a:extLst>
          </p:cNvPr>
          <p:cNvSpPr txBox="1">
            <a:spLocks/>
          </p:cNvSpPr>
          <p:nvPr/>
        </p:nvSpPr>
        <p:spPr>
          <a:xfrm>
            <a:off x="642939" y="1597546"/>
            <a:ext cx="6063868" cy="4439364"/>
          </a:xfrm>
          <a:prstGeom prst="rect">
            <a:avLst/>
          </a:prstGeom>
        </p:spPr>
        <p:txBody>
          <a:bodyPr/>
          <a:lst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800" dirty="0"/>
              <a:t>Founder Sir Henry Wellcome was an entrepreneur, collector and philanthropist.</a:t>
            </a:r>
          </a:p>
          <a:p>
            <a:pPr>
              <a:spcBef>
                <a:spcPts val="600"/>
              </a:spcBef>
              <a:spcAft>
                <a:spcPts val="600"/>
              </a:spcAft>
            </a:pPr>
            <a:r>
              <a:rPr lang="en-GB" sz="2800" dirty="0"/>
              <a:t>On his death in 1936, his will established a charity for "the advancement of medical and scientific research to improve mankind's wellbeing".</a:t>
            </a:r>
          </a:p>
        </p:txBody>
      </p:sp>
      <p:sp>
        <p:nvSpPr>
          <p:cNvPr id="14" name="Slide Number Placeholder 3">
            <a:extLst>
              <a:ext uri="{FF2B5EF4-FFF2-40B4-BE49-F238E27FC236}">
                <a16:creationId xmlns:a16="http://schemas.microsoft.com/office/drawing/2014/main" id="{3CBC4F5B-A851-6A43-86AF-CBA0F087408C}"/>
              </a:ext>
            </a:extLst>
          </p:cNvPr>
          <p:cNvSpPr txBox="1">
            <a:spLocks/>
          </p:cNvSpPr>
          <p:nvPr/>
        </p:nvSpPr>
        <p:spPr>
          <a:xfrm>
            <a:off x="10726738" y="6164263"/>
            <a:ext cx="495300" cy="349250"/>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rgbClr val="60BFCE"/>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3F43C-809F-4D44-AA8F-32A582938151}" type="slidenum">
              <a:rPr lang="en-US" smtClean="0"/>
              <a:pPr/>
              <a:t>2</a:t>
            </a:fld>
            <a:endParaRPr lang="en-US" dirty="0"/>
          </a:p>
        </p:txBody>
      </p:sp>
      <p:pic>
        <p:nvPicPr>
          <p:cNvPr id="16" name="Picture 15" descr="wtd038915.jpg">
            <a:extLst>
              <a:ext uri="{FF2B5EF4-FFF2-40B4-BE49-F238E27FC236}">
                <a16:creationId xmlns:a16="http://schemas.microsoft.com/office/drawing/2014/main" id="{3D5ED688-F19F-C649-A181-F8A5B3A9A1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4989" y="1150581"/>
            <a:ext cx="3579599" cy="4439364"/>
          </a:xfrm>
          <a:prstGeom prst="rect">
            <a:avLst/>
          </a:prstGeom>
          <a:ln>
            <a:solidFill>
              <a:schemeClr val="accent1"/>
            </a:solidFill>
          </a:ln>
        </p:spPr>
      </p:pic>
    </p:spTree>
    <p:extLst>
      <p:ext uri="{BB962C8B-B14F-4D97-AF65-F5344CB8AC3E}">
        <p14:creationId xmlns:p14="http://schemas.microsoft.com/office/powerpoint/2010/main" val="223808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F6BF0F-84BF-4125-B5BB-9FE57B95161A}"/>
              </a:ext>
            </a:extLst>
          </p:cNvPr>
          <p:cNvSpPr>
            <a:spLocks noGrp="1"/>
          </p:cNvSpPr>
          <p:nvPr>
            <p:ph type="title"/>
          </p:nvPr>
        </p:nvSpPr>
        <p:spPr/>
        <p:txBody>
          <a:bodyPr/>
          <a:lstStyle/>
          <a:p>
            <a:r>
              <a:rPr lang="en-GB" dirty="0"/>
              <a:t>Preliminary results of Wellcome Reach Tool</a:t>
            </a:r>
            <a:br>
              <a:rPr lang="en-GB" dirty="0"/>
            </a:br>
            <a:r>
              <a:rPr lang="en-GB" dirty="0"/>
              <a:t>1</a:t>
            </a:r>
            <a:r>
              <a:rPr lang="en-GB" baseline="30000" dirty="0"/>
              <a:t>st</a:t>
            </a:r>
            <a:r>
              <a:rPr lang="en-GB" dirty="0"/>
              <a:t> trial run</a:t>
            </a:r>
          </a:p>
        </p:txBody>
      </p:sp>
      <p:sp>
        <p:nvSpPr>
          <p:cNvPr id="4" name="Slide Number Placeholder 3">
            <a:extLst>
              <a:ext uri="{FF2B5EF4-FFF2-40B4-BE49-F238E27FC236}">
                <a16:creationId xmlns:a16="http://schemas.microsoft.com/office/drawing/2014/main" id="{79CCD12A-C20B-488E-9B4D-6ADCE3EFD09F}"/>
              </a:ext>
            </a:extLst>
          </p:cNvPr>
          <p:cNvSpPr>
            <a:spLocks noGrp="1"/>
          </p:cNvSpPr>
          <p:nvPr>
            <p:ph type="sldNum" sz="quarter" idx="4"/>
          </p:nvPr>
        </p:nvSpPr>
        <p:spPr/>
        <p:txBody>
          <a:bodyPr/>
          <a:lstStyle/>
          <a:p>
            <a:fld id="{80F3F43C-809F-4D44-AA8F-32A582938151}" type="slidenum">
              <a:rPr lang="en-US" smtClean="0"/>
              <a:pPr/>
              <a:t>20</a:t>
            </a:fld>
            <a:endParaRPr lang="en-US" dirty="0"/>
          </a:p>
        </p:txBody>
      </p:sp>
    </p:spTree>
    <p:extLst>
      <p:ext uri="{BB962C8B-B14F-4D97-AF65-F5344CB8AC3E}">
        <p14:creationId xmlns:p14="http://schemas.microsoft.com/office/powerpoint/2010/main" val="423256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Citations of Wellcome funded publications by policy source</a:t>
            </a:r>
          </a:p>
        </p:txBody>
      </p:sp>
      <p:sp>
        <p:nvSpPr>
          <p:cNvPr id="3" name="Content Placeholder 2"/>
          <p:cNvSpPr>
            <a:spLocks noGrp="1"/>
          </p:cNvSpPr>
          <p:nvPr>
            <p:ph sz="quarter" idx="13"/>
          </p:nvPr>
        </p:nvSpPr>
        <p:spPr/>
        <p:txBody>
          <a:bodyPr/>
          <a:lstStyle/>
          <a:p>
            <a:endParaRPr lang="en-US" dirty="0"/>
          </a:p>
        </p:txBody>
      </p:sp>
      <p:sp>
        <p:nvSpPr>
          <p:cNvPr id="4" name="Slide Number Placeholder 3"/>
          <p:cNvSpPr>
            <a:spLocks noGrp="1"/>
          </p:cNvSpPr>
          <p:nvPr>
            <p:ph type="sldNum" sz="quarter" idx="4"/>
          </p:nvPr>
        </p:nvSpPr>
        <p:spPr/>
        <p:txBody>
          <a:bodyPr/>
          <a:lstStyle/>
          <a:p>
            <a:fld id="{80F3F43C-809F-4D44-AA8F-32A582938151}" type="slidenum">
              <a:rPr lang="en-US" smtClean="0"/>
              <a:pPr/>
              <a:t>21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024493492"/>
              </p:ext>
            </p:extLst>
          </p:nvPr>
        </p:nvGraphicFramePr>
        <p:xfrm>
          <a:off x="626269" y="2121778"/>
          <a:ext cx="10100469" cy="3812040"/>
        </p:xfrm>
        <a:graphic>
          <a:graphicData uri="http://schemas.openxmlformats.org/drawingml/2006/table">
            <a:tbl>
              <a:tblPr firstRow="1" bandRow="1">
                <a:tableStyleId>{5C22544A-7EE6-4342-B048-85BDC9FD1C3A}</a:tableStyleId>
              </a:tblPr>
              <a:tblGrid>
                <a:gridCol w="3366823">
                  <a:extLst>
                    <a:ext uri="{9D8B030D-6E8A-4147-A177-3AD203B41FA5}">
                      <a16:colId xmlns:a16="http://schemas.microsoft.com/office/drawing/2014/main" val="20000"/>
                    </a:ext>
                  </a:extLst>
                </a:gridCol>
                <a:gridCol w="3366823">
                  <a:extLst>
                    <a:ext uri="{9D8B030D-6E8A-4147-A177-3AD203B41FA5}">
                      <a16:colId xmlns:a16="http://schemas.microsoft.com/office/drawing/2014/main" val="20001"/>
                    </a:ext>
                  </a:extLst>
                </a:gridCol>
                <a:gridCol w="3366823">
                  <a:extLst>
                    <a:ext uri="{9D8B030D-6E8A-4147-A177-3AD203B41FA5}">
                      <a16:colId xmlns:a16="http://schemas.microsoft.com/office/drawing/2014/main" val="20002"/>
                    </a:ext>
                  </a:extLst>
                </a:gridCol>
              </a:tblGrid>
              <a:tr h="762408">
                <a:tc>
                  <a:txBody>
                    <a:bodyPr/>
                    <a:lstStyle/>
                    <a:p>
                      <a:r>
                        <a:rPr lang="en-US" sz="2400" dirty="0" err="1"/>
                        <a:t>Organisation</a:t>
                      </a:r>
                      <a:endParaRPr lang="en-US" sz="2400" dirty="0"/>
                    </a:p>
                  </a:txBody>
                  <a:tcPr/>
                </a:tc>
                <a:tc>
                  <a:txBody>
                    <a:bodyPr/>
                    <a:lstStyle/>
                    <a:p>
                      <a:r>
                        <a:rPr lang="en-US" sz="2400" dirty="0"/>
                        <a:t>Documents</a:t>
                      </a:r>
                    </a:p>
                  </a:txBody>
                  <a:tcPr/>
                </a:tc>
                <a:tc>
                  <a:txBody>
                    <a:bodyPr/>
                    <a:lstStyle/>
                    <a:p>
                      <a:r>
                        <a:rPr lang="en-US" sz="2400" dirty="0"/>
                        <a:t>WT References*</a:t>
                      </a:r>
                    </a:p>
                  </a:txBody>
                  <a:tcPr/>
                </a:tc>
                <a:extLst>
                  <a:ext uri="{0D108BD9-81ED-4DB2-BD59-A6C34878D82A}">
                    <a16:rowId xmlns:a16="http://schemas.microsoft.com/office/drawing/2014/main" val="10000"/>
                  </a:ext>
                </a:extLst>
              </a:tr>
              <a:tr h="762408">
                <a:tc>
                  <a:txBody>
                    <a:bodyPr/>
                    <a:lstStyle/>
                    <a:p>
                      <a:pPr algn="l"/>
                      <a:r>
                        <a:rPr lang="en-US" sz="2400" b="1" dirty="0"/>
                        <a:t>WHO</a:t>
                      </a:r>
                    </a:p>
                  </a:txBody>
                  <a:tcPr/>
                </a:tc>
                <a:tc>
                  <a:txBody>
                    <a:bodyPr/>
                    <a:lstStyle/>
                    <a:p>
                      <a:pPr algn="r"/>
                      <a:r>
                        <a:rPr lang="en-US" sz="2400" b="1" dirty="0"/>
                        <a:t>7,484</a:t>
                      </a:r>
                    </a:p>
                  </a:txBody>
                  <a:tcPr/>
                </a:tc>
                <a:tc>
                  <a:txBody>
                    <a:bodyPr/>
                    <a:lstStyle/>
                    <a:p>
                      <a:pPr algn="r"/>
                      <a:r>
                        <a:rPr lang="en-US" sz="2400" b="1" dirty="0"/>
                        <a:t>867</a:t>
                      </a:r>
                    </a:p>
                  </a:txBody>
                  <a:tcPr/>
                </a:tc>
                <a:extLst>
                  <a:ext uri="{0D108BD9-81ED-4DB2-BD59-A6C34878D82A}">
                    <a16:rowId xmlns:a16="http://schemas.microsoft.com/office/drawing/2014/main" val="10003"/>
                  </a:ext>
                </a:extLst>
              </a:tr>
              <a:tr h="762408">
                <a:tc>
                  <a:txBody>
                    <a:bodyPr/>
                    <a:lstStyle/>
                    <a:p>
                      <a:pPr algn="l"/>
                      <a:r>
                        <a:rPr lang="en-US" sz="2400" b="1" dirty="0"/>
                        <a:t>NICE</a:t>
                      </a:r>
                    </a:p>
                  </a:txBody>
                  <a:tcPr/>
                </a:tc>
                <a:tc>
                  <a:txBody>
                    <a:bodyPr/>
                    <a:lstStyle/>
                    <a:p>
                      <a:pPr algn="r"/>
                      <a:r>
                        <a:rPr lang="en-US" sz="2400" b="1" dirty="0"/>
                        <a:t>289</a:t>
                      </a:r>
                    </a:p>
                  </a:txBody>
                  <a:tcPr/>
                </a:tc>
                <a:tc>
                  <a:txBody>
                    <a:bodyPr/>
                    <a:lstStyle/>
                    <a:p>
                      <a:pPr algn="r"/>
                      <a:r>
                        <a:rPr lang="en-US" sz="2400" b="1" dirty="0"/>
                        <a:t>5</a:t>
                      </a:r>
                    </a:p>
                  </a:txBody>
                  <a:tcPr/>
                </a:tc>
                <a:extLst>
                  <a:ext uri="{0D108BD9-81ED-4DB2-BD59-A6C34878D82A}">
                    <a16:rowId xmlns:a16="http://schemas.microsoft.com/office/drawing/2014/main" val="10004"/>
                  </a:ext>
                </a:extLst>
              </a:tr>
              <a:tr h="762408">
                <a:tc>
                  <a:txBody>
                    <a:bodyPr/>
                    <a:lstStyle/>
                    <a:p>
                      <a:pPr algn="l"/>
                      <a:r>
                        <a:rPr lang="en-US" sz="2400" b="1" dirty="0" err="1"/>
                        <a:t>Unicef</a:t>
                      </a:r>
                      <a:endParaRPr lang="en-US" sz="2400" b="1" dirty="0"/>
                    </a:p>
                  </a:txBody>
                  <a:tcPr/>
                </a:tc>
                <a:tc>
                  <a:txBody>
                    <a:bodyPr/>
                    <a:lstStyle/>
                    <a:p>
                      <a:pPr algn="r"/>
                      <a:r>
                        <a:rPr lang="en-US" sz="2400" b="1" dirty="0"/>
                        <a:t>189</a:t>
                      </a:r>
                    </a:p>
                  </a:txBody>
                  <a:tcPr/>
                </a:tc>
                <a:tc>
                  <a:txBody>
                    <a:bodyPr/>
                    <a:lstStyle/>
                    <a:p>
                      <a:pPr algn="r"/>
                      <a:r>
                        <a:rPr lang="en-US" sz="2400" b="1" dirty="0"/>
                        <a:t>33</a:t>
                      </a:r>
                    </a:p>
                  </a:txBody>
                  <a:tcPr/>
                </a:tc>
                <a:extLst>
                  <a:ext uri="{0D108BD9-81ED-4DB2-BD59-A6C34878D82A}">
                    <a16:rowId xmlns:a16="http://schemas.microsoft.com/office/drawing/2014/main" val="10005"/>
                  </a:ext>
                </a:extLst>
              </a:tr>
              <a:tr h="762408">
                <a:tc>
                  <a:txBody>
                    <a:bodyPr/>
                    <a:lstStyle/>
                    <a:p>
                      <a:pPr algn="l"/>
                      <a:r>
                        <a:rPr lang="en-US" sz="2400" b="1" dirty="0"/>
                        <a:t>MSF</a:t>
                      </a:r>
                    </a:p>
                  </a:txBody>
                  <a:tcPr/>
                </a:tc>
                <a:tc>
                  <a:txBody>
                    <a:bodyPr/>
                    <a:lstStyle/>
                    <a:p>
                      <a:pPr algn="r"/>
                      <a:r>
                        <a:rPr lang="en-US" sz="2400" b="1" dirty="0"/>
                        <a:t>69</a:t>
                      </a:r>
                    </a:p>
                  </a:txBody>
                  <a:tcPr/>
                </a:tc>
                <a:tc>
                  <a:txBody>
                    <a:bodyPr/>
                    <a:lstStyle/>
                    <a:p>
                      <a:pPr algn="r"/>
                      <a:r>
                        <a:rPr lang="en-US" sz="2400" b="1" dirty="0"/>
                        <a:t>1</a:t>
                      </a:r>
                    </a:p>
                  </a:txBody>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DC0498D0-0E65-4FB5-B0FD-B5F9E69C6DBA}"/>
              </a:ext>
            </a:extLst>
          </p:cNvPr>
          <p:cNvSpPr txBox="1"/>
          <p:nvPr/>
        </p:nvSpPr>
        <p:spPr>
          <a:xfrm>
            <a:off x="4078764" y="6062406"/>
            <a:ext cx="6647974" cy="369332"/>
          </a:xfrm>
          <a:prstGeom prst="rect">
            <a:avLst/>
          </a:prstGeom>
          <a:noFill/>
        </p:spPr>
        <p:txBody>
          <a:bodyPr wrap="none" rtlCol="0">
            <a:spAutoFit/>
          </a:bodyPr>
          <a:lstStyle/>
          <a:p>
            <a:r>
              <a:rPr lang="en-GB" b="1" dirty="0"/>
              <a:t>* Results include errors and duplicates, see Issues Section</a:t>
            </a:r>
          </a:p>
        </p:txBody>
      </p:sp>
    </p:spTree>
    <p:extLst>
      <p:ext uri="{BB962C8B-B14F-4D97-AF65-F5344CB8AC3E}">
        <p14:creationId xmlns:p14="http://schemas.microsoft.com/office/powerpoint/2010/main" val="62877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Slide Number Placeholder 2"/>
          <p:cNvSpPr>
            <a:spLocks noGrp="1"/>
          </p:cNvSpPr>
          <p:nvPr>
            <p:ph type="sldNum" sz="quarter" idx="4"/>
          </p:nvPr>
        </p:nvSpPr>
        <p:spPr/>
        <p:txBody>
          <a:bodyPr/>
          <a:lstStyle/>
          <a:p>
            <a:fld id="{80F3F43C-809F-4D44-AA8F-32A582938151}" type="slidenum">
              <a:rPr lang="en-US" smtClean="0"/>
              <a:pPr/>
              <a:t>22</a:t>
            </a:fld>
            <a:endParaRPr lang="en-US" dirty="0"/>
          </a:p>
        </p:txBody>
      </p:sp>
    </p:spTree>
    <p:extLst>
      <p:ext uri="{BB962C8B-B14F-4D97-AF65-F5344CB8AC3E}">
        <p14:creationId xmlns:p14="http://schemas.microsoft.com/office/powerpoint/2010/main" val="211640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Split function causes accuracy issues</a:t>
            </a:r>
          </a:p>
        </p:txBody>
      </p:sp>
      <p:sp>
        <p:nvSpPr>
          <p:cNvPr id="4" name="Slide Number Placeholder 3"/>
          <p:cNvSpPr>
            <a:spLocks noGrp="1"/>
          </p:cNvSpPr>
          <p:nvPr>
            <p:ph type="sldNum" sz="quarter" idx="4"/>
          </p:nvPr>
        </p:nvSpPr>
        <p:spPr/>
        <p:txBody>
          <a:bodyPr/>
          <a:lstStyle/>
          <a:p>
            <a:fld id="{80F3F43C-809F-4D44-AA8F-32A582938151}" type="slidenum">
              <a:rPr lang="en-US" smtClean="0"/>
              <a:pPr/>
              <a:t>23</a:t>
            </a:fld>
            <a:endParaRPr lang="en-US" dirty="0"/>
          </a:p>
        </p:txBody>
      </p:sp>
      <p:grpSp>
        <p:nvGrpSpPr>
          <p:cNvPr id="8" name="Group 7"/>
          <p:cNvGrpSpPr/>
          <p:nvPr/>
        </p:nvGrpSpPr>
        <p:grpSpPr>
          <a:xfrm>
            <a:off x="3670328" y="2937486"/>
            <a:ext cx="1069244" cy="1174480"/>
            <a:chOff x="4330700" y="2729859"/>
            <a:chExt cx="508000" cy="757549"/>
          </a:xfrm>
        </p:grpSpPr>
        <p:sp>
          <p:nvSpPr>
            <p:cNvPr id="9" name="Rectangle 8"/>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014805" y="2937486"/>
            <a:ext cx="1150693" cy="1174480"/>
            <a:chOff x="5349837" y="2745391"/>
            <a:chExt cx="508000" cy="771049"/>
          </a:xfrm>
        </p:grpSpPr>
        <p:grpSp>
          <p:nvGrpSpPr>
            <p:cNvPr id="15" name="Group 14"/>
            <p:cNvGrpSpPr/>
            <p:nvPr/>
          </p:nvGrpSpPr>
          <p:grpSpPr>
            <a:xfrm>
              <a:off x="5349837" y="2745391"/>
              <a:ext cx="508000" cy="757549"/>
              <a:chOff x="4330700" y="2729859"/>
              <a:chExt cx="508000" cy="757549"/>
            </a:xfrm>
          </p:grpSpPr>
          <p:sp>
            <p:nvSpPr>
              <p:cNvPr id="18" name="Rectangle 17"/>
              <p:cNvSpPr/>
              <p:nvPr/>
            </p:nvSpPr>
            <p:spPr>
              <a:xfrm>
                <a:off x="4330700" y="2729859"/>
                <a:ext cx="495300" cy="757549"/>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330700" y="28981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330700" y="30505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343400" y="3215635"/>
                <a:ext cx="49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30700" y="3368035"/>
                <a:ext cx="4953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5504887" y="2745391"/>
              <a:ext cx="0" cy="757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668862" y="2758891"/>
              <a:ext cx="0" cy="75754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8438695" y="2967268"/>
            <a:ext cx="1079785" cy="723350"/>
            <a:chOff x="6294200" y="2751714"/>
            <a:chExt cx="503217" cy="479453"/>
          </a:xfrm>
        </p:grpSpPr>
        <p:sp>
          <p:nvSpPr>
            <p:cNvPr id="24" name="Rectangle 23"/>
            <p:cNvSpPr/>
            <p:nvPr/>
          </p:nvSpPr>
          <p:spPr>
            <a:xfrm>
              <a:off x="6294200" y="2751714"/>
              <a:ext cx="503217" cy="479453"/>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6294200" y="2937486"/>
              <a:ext cx="5032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294200" y="3087697"/>
              <a:ext cx="50321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327527" y="2840141"/>
            <a:ext cx="1072078" cy="1325598"/>
            <a:chOff x="3285834" y="2729859"/>
            <a:chExt cx="521029" cy="757549"/>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834" y="2729859"/>
              <a:ext cx="521029" cy="757549"/>
            </a:xfrm>
            <a:prstGeom prst="rect">
              <a:avLst/>
            </a:prstGeom>
          </p:spPr>
        </p:pic>
        <p:sp>
          <p:nvSpPr>
            <p:cNvPr id="30" name="Rectangle 29"/>
            <p:cNvSpPr/>
            <p:nvPr/>
          </p:nvSpPr>
          <p:spPr>
            <a:xfrm>
              <a:off x="3425844" y="3354905"/>
              <a:ext cx="368719" cy="101773"/>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1" name="Straight Connector 30"/>
          <p:cNvCxnSpPr/>
          <p:nvPr/>
        </p:nvCxnSpPr>
        <p:spPr>
          <a:xfrm>
            <a:off x="2613603" y="3545290"/>
            <a:ext cx="6853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38556" y="3609945"/>
            <a:ext cx="6853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463509" y="3545290"/>
            <a:ext cx="68530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79370" y="4827494"/>
            <a:ext cx="968392" cy="523220"/>
          </a:xfrm>
          <a:prstGeom prst="rect">
            <a:avLst/>
          </a:prstGeom>
          <a:noFill/>
        </p:spPr>
        <p:txBody>
          <a:bodyPr wrap="square" rtlCol="0">
            <a:spAutoFit/>
          </a:bodyPr>
          <a:lstStyle/>
          <a:p>
            <a:pPr algn="ctr"/>
            <a:r>
              <a:rPr lang="en-US" sz="2800" dirty="0"/>
              <a:t>85%</a:t>
            </a:r>
          </a:p>
        </p:txBody>
      </p:sp>
      <p:sp>
        <p:nvSpPr>
          <p:cNvPr id="43" name="TextBox 42"/>
          <p:cNvSpPr txBox="1"/>
          <p:nvPr/>
        </p:nvSpPr>
        <p:spPr>
          <a:xfrm>
            <a:off x="6091572" y="4868986"/>
            <a:ext cx="968392" cy="523220"/>
          </a:xfrm>
          <a:prstGeom prst="rect">
            <a:avLst/>
          </a:prstGeom>
          <a:noFill/>
        </p:spPr>
        <p:txBody>
          <a:bodyPr wrap="square" rtlCol="0">
            <a:spAutoFit/>
          </a:bodyPr>
          <a:lstStyle/>
          <a:p>
            <a:pPr algn="ctr"/>
            <a:r>
              <a:rPr lang="en-US" sz="2800" dirty="0"/>
              <a:t>87%</a:t>
            </a:r>
          </a:p>
        </p:txBody>
      </p:sp>
      <p:sp>
        <p:nvSpPr>
          <p:cNvPr id="44" name="TextBox 43"/>
          <p:cNvSpPr txBox="1"/>
          <p:nvPr/>
        </p:nvSpPr>
        <p:spPr>
          <a:xfrm>
            <a:off x="3734119" y="4868986"/>
            <a:ext cx="968392" cy="523220"/>
          </a:xfrm>
          <a:prstGeom prst="rect">
            <a:avLst/>
          </a:prstGeom>
          <a:noFill/>
        </p:spPr>
        <p:txBody>
          <a:bodyPr wrap="square" rtlCol="0">
            <a:spAutoFit/>
          </a:bodyPr>
          <a:lstStyle/>
          <a:p>
            <a:pPr algn="ctr"/>
            <a:r>
              <a:rPr lang="en-US" sz="2800" b="1" dirty="0">
                <a:solidFill>
                  <a:srgbClr val="FF0000"/>
                </a:solidFill>
              </a:rPr>
              <a:t>57%</a:t>
            </a:r>
          </a:p>
        </p:txBody>
      </p:sp>
      <p:sp>
        <p:nvSpPr>
          <p:cNvPr id="45" name="TextBox 44"/>
          <p:cNvSpPr txBox="1"/>
          <p:nvPr/>
        </p:nvSpPr>
        <p:spPr>
          <a:xfrm>
            <a:off x="8494391" y="4868986"/>
            <a:ext cx="968392" cy="523220"/>
          </a:xfrm>
          <a:prstGeom prst="rect">
            <a:avLst/>
          </a:prstGeom>
          <a:noFill/>
        </p:spPr>
        <p:txBody>
          <a:bodyPr wrap="square" rtlCol="0">
            <a:spAutoFit/>
          </a:bodyPr>
          <a:lstStyle/>
          <a:p>
            <a:pPr algn="ctr"/>
            <a:r>
              <a:rPr lang="en-US" sz="2800" dirty="0"/>
              <a:t>96%</a:t>
            </a:r>
          </a:p>
        </p:txBody>
      </p:sp>
      <p:sp>
        <p:nvSpPr>
          <p:cNvPr id="46" name="TextBox 45"/>
          <p:cNvSpPr txBox="1"/>
          <p:nvPr/>
        </p:nvSpPr>
        <p:spPr>
          <a:xfrm>
            <a:off x="1327527" y="2286000"/>
            <a:ext cx="1020235" cy="369332"/>
          </a:xfrm>
          <a:prstGeom prst="rect">
            <a:avLst/>
          </a:prstGeom>
          <a:noFill/>
        </p:spPr>
        <p:txBody>
          <a:bodyPr wrap="square" rtlCol="0">
            <a:spAutoFit/>
          </a:bodyPr>
          <a:lstStyle/>
          <a:p>
            <a:pPr algn="ctr"/>
            <a:r>
              <a:rPr lang="en-US"/>
              <a:t>Find</a:t>
            </a:r>
          </a:p>
        </p:txBody>
      </p:sp>
      <p:sp>
        <p:nvSpPr>
          <p:cNvPr id="47" name="TextBox 46"/>
          <p:cNvSpPr txBox="1"/>
          <p:nvPr/>
        </p:nvSpPr>
        <p:spPr>
          <a:xfrm>
            <a:off x="3670328" y="2286000"/>
            <a:ext cx="1020235" cy="369332"/>
          </a:xfrm>
          <a:prstGeom prst="rect">
            <a:avLst/>
          </a:prstGeom>
          <a:noFill/>
        </p:spPr>
        <p:txBody>
          <a:bodyPr wrap="square" rtlCol="0">
            <a:spAutoFit/>
          </a:bodyPr>
          <a:lstStyle/>
          <a:p>
            <a:pPr algn="ctr"/>
            <a:r>
              <a:rPr lang="en-US"/>
              <a:t>Split</a:t>
            </a:r>
            <a:endParaRPr lang="en-US" dirty="0"/>
          </a:p>
        </p:txBody>
      </p:sp>
      <p:sp>
        <p:nvSpPr>
          <p:cNvPr id="48" name="TextBox 47"/>
          <p:cNvSpPr txBox="1"/>
          <p:nvPr/>
        </p:nvSpPr>
        <p:spPr>
          <a:xfrm>
            <a:off x="6013129" y="2286000"/>
            <a:ext cx="1123602" cy="369332"/>
          </a:xfrm>
          <a:prstGeom prst="rect">
            <a:avLst/>
          </a:prstGeom>
          <a:noFill/>
        </p:spPr>
        <p:txBody>
          <a:bodyPr wrap="square" rtlCol="0">
            <a:spAutoFit/>
          </a:bodyPr>
          <a:lstStyle/>
          <a:p>
            <a:pPr algn="ctr"/>
            <a:r>
              <a:rPr lang="en-US" dirty="0"/>
              <a:t>Parse</a:t>
            </a:r>
          </a:p>
        </p:txBody>
      </p:sp>
      <p:sp>
        <p:nvSpPr>
          <p:cNvPr id="49" name="TextBox 48"/>
          <p:cNvSpPr txBox="1"/>
          <p:nvPr/>
        </p:nvSpPr>
        <p:spPr>
          <a:xfrm>
            <a:off x="8438695" y="2276569"/>
            <a:ext cx="1020235" cy="369332"/>
          </a:xfrm>
          <a:prstGeom prst="rect">
            <a:avLst/>
          </a:prstGeom>
          <a:noFill/>
        </p:spPr>
        <p:txBody>
          <a:bodyPr wrap="square" rtlCol="0">
            <a:spAutoFit/>
          </a:bodyPr>
          <a:lstStyle/>
          <a:p>
            <a:pPr algn="ctr"/>
            <a:r>
              <a:rPr lang="en-US" dirty="0"/>
              <a:t>Match</a:t>
            </a:r>
          </a:p>
        </p:txBody>
      </p:sp>
      <p:sp>
        <p:nvSpPr>
          <p:cNvPr id="3" name="Rectangle 2"/>
          <p:cNvSpPr/>
          <p:nvPr/>
        </p:nvSpPr>
        <p:spPr>
          <a:xfrm>
            <a:off x="3482788" y="2151529"/>
            <a:ext cx="1425388" cy="3509683"/>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40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F66B-9DAE-42AE-857B-4E2D91F96DA5}"/>
              </a:ext>
            </a:extLst>
          </p:cNvPr>
          <p:cNvSpPr>
            <a:spLocks noGrp="1"/>
          </p:cNvSpPr>
          <p:nvPr>
            <p:ph type="title"/>
          </p:nvPr>
        </p:nvSpPr>
        <p:spPr/>
        <p:txBody>
          <a:bodyPr>
            <a:normAutofit fontScale="90000"/>
          </a:bodyPr>
          <a:lstStyle/>
          <a:p>
            <a:r>
              <a:rPr lang="en-GB" dirty="0"/>
              <a:t>Example: 10 ‘most cited’ papers</a:t>
            </a:r>
          </a:p>
        </p:txBody>
      </p:sp>
      <p:sp>
        <p:nvSpPr>
          <p:cNvPr id="3" name="Content Placeholder 2">
            <a:extLst>
              <a:ext uri="{FF2B5EF4-FFF2-40B4-BE49-F238E27FC236}">
                <a16:creationId xmlns:a16="http://schemas.microsoft.com/office/drawing/2014/main" id="{3861DCA2-78B0-48C1-BA77-776B5958672F}"/>
              </a:ext>
            </a:extLst>
          </p:cNvPr>
          <p:cNvSpPr>
            <a:spLocks noGrp="1"/>
          </p:cNvSpPr>
          <p:nvPr>
            <p:ph sz="quarter" idx="13"/>
          </p:nvPr>
        </p:nvSpPr>
        <p:spPr/>
        <p:txBody>
          <a:bodyPr/>
          <a:lstStyle/>
          <a:p>
            <a:r>
              <a:rPr lang="en-GB" dirty="0"/>
              <a:t>It was initially assumed that the highest cited papers would be best candidates for follow on evaluation. </a:t>
            </a:r>
          </a:p>
          <a:p>
            <a:r>
              <a:rPr lang="en-GB" b="1" u="sng" dirty="0"/>
              <a:t>But:</a:t>
            </a:r>
          </a:p>
          <a:p>
            <a:pPr marL="1085850" lvl="1" indent="-342900">
              <a:buFont typeface="Arial" panose="020B0604020202020204" pitchFamily="34" charset="0"/>
              <a:buChar char="•"/>
            </a:pPr>
            <a:r>
              <a:rPr lang="en-GB" b="1" dirty="0"/>
              <a:t>8 out of 10 had duplicate issues</a:t>
            </a:r>
            <a:r>
              <a:rPr lang="en-GB" dirty="0"/>
              <a:t> (the most striking example is the publication ID 1054751447 – it is supposed to have 56 policy citations and 55 were duplicates).</a:t>
            </a:r>
          </a:p>
          <a:p>
            <a:pPr marL="1085850" lvl="1" indent="-342900">
              <a:buFont typeface="Arial" panose="020B0604020202020204" pitchFamily="34" charset="0"/>
              <a:buChar char="•"/>
            </a:pPr>
            <a:r>
              <a:rPr lang="en-GB" b="1" dirty="0"/>
              <a:t>4 out of 10 are false matches</a:t>
            </a:r>
            <a:r>
              <a:rPr lang="en-GB" dirty="0"/>
              <a:t> (the policy docs do not seem to cite the publication)</a:t>
            </a:r>
          </a:p>
          <a:p>
            <a:pPr marL="1085850" lvl="1" indent="-34290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E4D8C1B6-030C-448D-8EBC-F2AEF4729922}"/>
              </a:ext>
            </a:extLst>
          </p:cNvPr>
          <p:cNvSpPr>
            <a:spLocks noGrp="1"/>
          </p:cNvSpPr>
          <p:nvPr>
            <p:ph type="sldNum" sz="quarter" idx="4"/>
          </p:nvPr>
        </p:nvSpPr>
        <p:spPr/>
        <p:txBody>
          <a:bodyPr/>
          <a:lstStyle/>
          <a:p>
            <a:fld id="{80F3F43C-809F-4D44-AA8F-32A582938151}" type="slidenum">
              <a:rPr lang="en-US" smtClean="0"/>
              <a:pPr/>
              <a:t>24</a:t>
            </a:fld>
            <a:endParaRPr lang="en-US" dirty="0"/>
          </a:p>
        </p:txBody>
      </p:sp>
    </p:spTree>
    <p:extLst>
      <p:ext uri="{BB962C8B-B14F-4D97-AF65-F5344CB8AC3E}">
        <p14:creationId xmlns:p14="http://schemas.microsoft.com/office/powerpoint/2010/main" val="133487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8278CE-73A5-4BB5-B4B1-D18D64BC2392}"/>
              </a:ext>
            </a:extLst>
          </p:cNvPr>
          <p:cNvSpPr>
            <a:spLocks noGrp="1"/>
          </p:cNvSpPr>
          <p:nvPr>
            <p:ph type="sldNum" sz="quarter" idx="4"/>
          </p:nvPr>
        </p:nvSpPr>
        <p:spPr/>
        <p:txBody>
          <a:bodyPr/>
          <a:lstStyle/>
          <a:p>
            <a:fld id="{80F3F43C-809F-4D44-AA8F-32A582938151}" type="slidenum">
              <a:rPr lang="en-US" smtClean="0"/>
              <a:pPr/>
              <a:t>25</a:t>
            </a:fld>
            <a:endParaRPr lang="en-US" dirty="0"/>
          </a:p>
        </p:txBody>
      </p:sp>
      <p:graphicFrame>
        <p:nvGraphicFramePr>
          <p:cNvPr id="6" name="Object 5">
            <a:extLst>
              <a:ext uri="{FF2B5EF4-FFF2-40B4-BE49-F238E27FC236}">
                <a16:creationId xmlns:a16="http://schemas.microsoft.com/office/drawing/2014/main" id="{84283C54-8133-423C-84AC-FB36EFE61AC8}"/>
              </a:ext>
            </a:extLst>
          </p:cNvPr>
          <p:cNvGraphicFramePr>
            <a:graphicFrameLocks noChangeAspect="1"/>
          </p:cNvGraphicFramePr>
          <p:nvPr>
            <p:extLst>
              <p:ext uri="{D42A27DB-BD31-4B8C-83A1-F6EECF244321}">
                <p14:modId xmlns:p14="http://schemas.microsoft.com/office/powerpoint/2010/main" val="2765840219"/>
              </p:ext>
            </p:extLst>
          </p:nvPr>
        </p:nvGraphicFramePr>
        <p:xfrm>
          <a:off x="306388" y="185738"/>
          <a:ext cx="11093450" cy="6210300"/>
        </p:xfrm>
        <a:graphic>
          <a:graphicData uri="http://schemas.openxmlformats.org/presentationml/2006/ole">
            <mc:AlternateContent xmlns:mc="http://schemas.openxmlformats.org/markup-compatibility/2006">
              <mc:Choice xmlns:v="urn:schemas-microsoft-com:vml" Requires="v">
                <p:oleObj spid="_x0000_s1026" name="Worksheet" r:id="rId4" imgW="13304653" imgH="7444623" progId="Excel.Sheet.12">
                  <p:embed/>
                </p:oleObj>
              </mc:Choice>
              <mc:Fallback>
                <p:oleObj name="Worksheet" r:id="rId4" imgW="13304653" imgH="7444623" progId="Excel.Sheet.12">
                  <p:embed/>
                  <p:pic>
                    <p:nvPicPr>
                      <p:cNvPr id="6" name="Object 5">
                        <a:extLst>
                          <a:ext uri="{FF2B5EF4-FFF2-40B4-BE49-F238E27FC236}">
                            <a16:creationId xmlns:a16="http://schemas.microsoft.com/office/drawing/2014/main" id="{84283C54-8133-423C-84AC-FB36EFE61AC8}"/>
                          </a:ext>
                        </a:extLst>
                      </p:cNvPr>
                      <p:cNvPicPr/>
                      <p:nvPr/>
                    </p:nvPicPr>
                    <p:blipFill>
                      <a:blip r:embed="rId5"/>
                      <a:stretch>
                        <a:fillRect/>
                      </a:stretch>
                    </p:blipFill>
                    <p:spPr>
                      <a:xfrm>
                        <a:off x="306388" y="185738"/>
                        <a:ext cx="11093450" cy="6210300"/>
                      </a:xfrm>
                      <a:prstGeom prst="rect">
                        <a:avLst/>
                      </a:prstGeom>
                    </p:spPr>
                  </p:pic>
                </p:oleObj>
              </mc:Fallback>
            </mc:AlternateContent>
          </a:graphicData>
        </a:graphic>
      </p:graphicFrame>
    </p:spTree>
    <p:extLst>
      <p:ext uri="{BB962C8B-B14F-4D97-AF65-F5344CB8AC3E}">
        <p14:creationId xmlns:p14="http://schemas.microsoft.com/office/powerpoint/2010/main" val="391337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FD44D-7EC0-4A2E-9211-74922BE9688A}"/>
              </a:ext>
            </a:extLst>
          </p:cNvPr>
          <p:cNvSpPr>
            <a:spLocks noGrp="1"/>
          </p:cNvSpPr>
          <p:nvPr>
            <p:ph type="title"/>
          </p:nvPr>
        </p:nvSpPr>
        <p:spPr/>
        <p:txBody>
          <a:bodyPr>
            <a:normAutofit/>
          </a:bodyPr>
          <a:lstStyle/>
          <a:p>
            <a:r>
              <a:rPr lang="en-GB" sz="4800" dirty="0"/>
              <a:t>10 most cited papers (continued)</a:t>
            </a:r>
          </a:p>
        </p:txBody>
      </p:sp>
      <p:sp>
        <p:nvSpPr>
          <p:cNvPr id="4" name="Content Placeholder 3">
            <a:extLst>
              <a:ext uri="{FF2B5EF4-FFF2-40B4-BE49-F238E27FC236}">
                <a16:creationId xmlns:a16="http://schemas.microsoft.com/office/drawing/2014/main" id="{81DAE147-1ECA-4737-BF05-51884836C9B9}"/>
              </a:ext>
            </a:extLst>
          </p:cNvPr>
          <p:cNvSpPr>
            <a:spLocks noGrp="1"/>
          </p:cNvSpPr>
          <p:nvPr>
            <p:ph sz="quarter" idx="13"/>
          </p:nvPr>
        </p:nvSpPr>
        <p:spPr>
          <a:xfrm>
            <a:off x="626267" y="1908313"/>
            <a:ext cx="10452103" cy="4127362"/>
          </a:xfrm>
        </p:spPr>
        <p:txBody>
          <a:bodyPr/>
          <a:lstStyle/>
          <a:p>
            <a:pPr marL="342900" indent="-342900">
              <a:buFont typeface="Arial" panose="020B0604020202020204" pitchFamily="34" charset="0"/>
              <a:buChar char="•"/>
            </a:pPr>
            <a:r>
              <a:rPr lang="en-GB" dirty="0"/>
              <a:t>It is clear that there is a problem with initial hypothesis: many of the highest-cited papers may actually be those with most duplication and accuracy issues. </a:t>
            </a:r>
          </a:p>
          <a:p>
            <a:pPr marL="342900" indent="-342900">
              <a:buFont typeface="Arial" panose="020B0604020202020204" pitchFamily="34" charset="0"/>
              <a:buChar char="•"/>
            </a:pPr>
            <a:r>
              <a:rPr lang="en-GB" dirty="0"/>
              <a:t>Nevertheless the Reach tool </a:t>
            </a:r>
            <a:r>
              <a:rPr lang="en-GB" i="1" dirty="0"/>
              <a:t>is</a:t>
            </a:r>
            <a:r>
              <a:rPr lang="en-GB" dirty="0"/>
              <a:t> finding a significant number of real targets for further evaluation.</a:t>
            </a:r>
          </a:p>
          <a:p>
            <a:pPr marL="342900" indent="-342900">
              <a:buFont typeface="Arial" panose="020B0604020202020204" pitchFamily="34" charset="0"/>
              <a:buChar char="•"/>
            </a:pPr>
            <a:r>
              <a:rPr lang="en-GB" dirty="0"/>
              <a:t>The analysts confirmed 6 of the top 10 highest-cited papers as verified cases of “reach” and suitable for qualitative evaluation.</a:t>
            </a:r>
          </a:p>
          <a:p>
            <a:pPr marL="342900" indent="-342900">
              <a:buFont typeface="Arial" panose="020B0604020202020204" pitchFamily="34" charset="0"/>
              <a:buChar char="•"/>
            </a:pPr>
            <a:r>
              <a:rPr lang="en-GB" dirty="0"/>
              <a:t>The evaluation analysis is instrumental in catching errors and feeding back into the design of the machine learning method to improve it.</a:t>
            </a:r>
          </a:p>
        </p:txBody>
      </p:sp>
      <p:sp>
        <p:nvSpPr>
          <p:cNvPr id="2" name="Slide Number Placeholder 1">
            <a:extLst>
              <a:ext uri="{FF2B5EF4-FFF2-40B4-BE49-F238E27FC236}">
                <a16:creationId xmlns:a16="http://schemas.microsoft.com/office/drawing/2014/main" id="{66D4C3E2-1345-4FBC-8E70-0D9B7857A9FA}"/>
              </a:ext>
            </a:extLst>
          </p:cNvPr>
          <p:cNvSpPr>
            <a:spLocks noGrp="1"/>
          </p:cNvSpPr>
          <p:nvPr>
            <p:ph type="sldNum" sz="quarter" idx="4"/>
          </p:nvPr>
        </p:nvSpPr>
        <p:spPr/>
        <p:txBody>
          <a:bodyPr/>
          <a:lstStyle/>
          <a:p>
            <a:fld id="{80F3F43C-809F-4D44-AA8F-32A582938151}" type="slidenum">
              <a:rPr lang="en-US" smtClean="0"/>
              <a:pPr/>
              <a:t>26</a:t>
            </a:fld>
            <a:endParaRPr lang="en-US" dirty="0"/>
          </a:p>
        </p:txBody>
      </p:sp>
    </p:spTree>
    <p:extLst>
      <p:ext uri="{BB962C8B-B14F-4D97-AF65-F5344CB8AC3E}">
        <p14:creationId xmlns:p14="http://schemas.microsoft.com/office/powerpoint/2010/main" val="3320988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a:t>
            </a:r>
          </a:p>
        </p:txBody>
      </p:sp>
      <p:sp>
        <p:nvSpPr>
          <p:cNvPr id="3" name="Slide Number Placeholder 2"/>
          <p:cNvSpPr>
            <a:spLocks noGrp="1"/>
          </p:cNvSpPr>
          <p:nvPr>
            <p:ph type="sldNum" sz="quarter" idx="4"/>
          </p:nvPr>
        </p:nvSpPr>
        <p:spPr/>
        <p:txBody>
          <a:bodyPr/>
          <a:lstStyle/>
          <a:p>
            <a:fld id="{80F3F43C-809F-4D44-AA8F-32A582938151}" type="slidenum">
              <a:rPr lang="en-US" smtClean="0"/>
              <a:pPr/>
              <a:t>27</a:t>
            </a:fld>
            <a:endParaRPr lang="en-US" dirty="0"/>
          </a:p>
        </p:txBody>
      </p:sp>
    </p:spTree>
    <p:extLst>
      <p:ext uri="{BB962C8B-B14F-4D97-AF65-F5344CB8AC3E}">
        <p14:creationId xmlns:p14="http://schemas.microsoft.com/office/powerpoint/2010/main" val="94496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1888A-39A3-4515-8734-39D020A0B13C}"/>
              </a:ext>
            </a:extLst>
          </p:cNvPr>
          <p:cNvSpPr>
            <a:spLocks noGrp="1"/>
          </p:cNvSpPr>
          <p:nvPr>
            <p:ph type="title"/>
          </p:nvPr>
        </p:nvSpPr>
        <p:spPr/>
        <p:txBody>
          <a:bodyPr/>
          <a:lstStyle/>
          <a:p>
            <a:r>
              <a:rPr lang="en-GB" dirty="0"/>
              <a:t>Improvements to ML</a:t>
            </a:r>
          </a:p>
        </p:txBody>
      </p:sp>
      <p:sp>
        <p:nvSpPr>
          <p:cNvPr id="5" name="Content Placeholder 4">
            <a:extLst>
              <a:ext uri="{FF2B5EF4-FFF2-40B4-BE49-F238E27FC236}">
                <a16:creationId xmlns:a16="http://schemas.microsoft.com/office/drawing/2014/main" id="{6FD29F81-3D27-4454-9D0E-21BFB8FF3CBE}"/>
              </a:ext>
            </a:extLst>
          </p:cNvPr>
          <p:cNvSpPr>
            <a:spLocks noGrp="1"/>
          </p:cNvSpPr>
          <p:nvPr>
            <p:ph sz="quarter" idx="13"/>
          </p:nvPr>
        </p:nvSpPr>
        <p:spPr/>
        <p:txBody>
          <a:bodyPr/>
          <a:lstStyle/>
          <a:p>
            <a:pPr marL="342900" indent="-342900">
              <a:buFont typeface="Arial" panose="020B0604020202020204" pitchFamily="34" charset="0"/>
              <a:buChar char="•"/>
            </a:pPr>
            <a:r>
              <a:rPr lang="en-GB" dirty="0"/>
              <a:t>We are working to build a productionised data pipeline that will automatically clean the data coming out of the Reach tools analysis to remove duplicates</a:t>
            </a:r>
          </a:p>
          <a:p>
            <a:pPr marL="342900" indent="-342900">
              <a:buFont typeface="Arial" panose="020B0604020202020204" pitchFamily="34" charset="0"/>
              <a:buChar char="•"/>
            </a:pPr>
            <a:r>
              <a:rPr lang="en-GB" dirty="0"/>
              <a:t>We are working to increase the accuracy of the 4 stages of ML and have already increase accuracy of the Split step from 57% to 67%. We expect to get this to c. 85% accuracy with current ML approach</a:t>
            </a:r>
          </a:p>
          <a:p>
            <a:pPr marL="342900" indent="-342900">
              <a:buFont typeface="Arial" panose="020B0604020202020204" pitchFamily="34" charset="0"/>
              <a:buChar char="•"/>
            </a:pPr>
            <a:r>
              <a:rPr lang="en-GB" dirty="0"/>
              <a:t>In a parallel track another member of the team is working on replacing the current Naïve Bayes approach with Neural Nets for all steps, which we will expect to push accuracy of all steps above 90-95%</a:t>
            </a:r>
          </a:p>
          <a:p>
            <a:endParaRPr lang="en-GB" dirty="0"/>
          </a:p>
        </p:txBody>
      </p:sp>
      <p:sp>
        <p:nvSpPr>
          <p:cNvPr id="3" name="Slide Number Placeholder 2">
            <a:extLst>
              <a:ext uri="{FF2B5EF4-FFF2-40B4-BE49-F238E27FC236}">
                <a16:creationId xmlns:a16="http://schemas.microsoft.com/office/drawing/2014/main" id="{66046E9F-7182-4109-ACE9-61A7A7411ADA}"/>
              </a:ext>
            </a:extLst>
          </p:cNvPr>
          <p:cNvSpPr>
            <a:spLocks noGrp="1"/>
          </p:cNvSpPr>
          <p:nvPr>
            <p:ph type="sldNum" sz="quarter" idx="4"/>
          </p:nvPr>
        </p:nvSpPr>
        <p:spPr/>
        <p:txBody>
          <a:bodyPr/>
          <a:lstStyle/>
          <a:p>
            <a:fld id="{80F3F43C-809F-4D44-AA8F-32A582938151}" type="slidenum">
              <a:rPr lang="en-US" smtClean="0"/>
              <a:pPr/>
              <a:t>28</a:t>
            </a:fld>
            <a:endParaRPr lang="en-US" dirty="0"/>
          </a:p>
        </p:txBody>
      </p:sp>
    </p:spTree>
    <p:extLst>
      <p:ext uri="{BB962C8B-B14F-4D97-AF65-F5344CB8AC3E}">
        <p14:creationId xmlns:p14="http://schemas.microsoft.com/office/powerpoint/2010/main" val="239178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43AA-903A-4EB3-A462-A0C5D4EB3D11}"/>
              </a:ext>
            </a:extLst>
          </p:cNvPr>
          <p:cNvSpPr>
            <a:spLocks noGrp="1"/>
          </p:cNvSpPr>
          <p:nvPr>
            <p:ph type="title"/>
          </p:nvPr>
        </p:nvSpPr>
        <p:spPr/>
        <p:txBody>
          <a:bodyPr/>
          <a:lstStyle/>
          <a:p>
            <a:r>
              <a:rPr lang="en-GB" dirty="0"/>
              <a:t>Adding Functionality</a:t>
            </a:r>
          </a:p>
        </p:txBody>
      </p:sp>
      <p:sp>
        <p:nvSpPr>
          <p:cNvPr id="3" name="Content Placeholder 2">
            <a:extLst>
              <a:ext uri="{FF2B5EF4-FFF2-40B4-BE49-F238E27FC236}">
                <a16:creationId xmlns:a16="http://schemas.microsoft.com/office/drawing/2014/main" id="{74EFD12C-A7F8-4069-BF34-5BD0222C2FAB}"/>
              </a:ext>
            </a:extLst>
          </p:cNvPr>
          <p:cNvSpPr>
            <a:spLocks noGrp="1"/>
          </p:cNvSpPr>
          <p:nvPr>
            <p:ph sz="quarter" idx="13"/>
          </p:nvPr>
        </p:nvSpPr>
        <p:spPr/>
        <p:txBody>
          <a:bodyPr/>
          <a:lstStyle/>
          <a:p>
            <a:pPr marL="342900" indent="-342900">
              <a:buFont typeface="Arial" panose="020B0604020202020204" pitchFamily="34" charset="0"/>
              <a:buChar char="•"/>
            </a:pPr>
            <a:r>
              <a:rPr lang="en-GB" dirty="0"/>
              <a:t>Add all text analysis function to find e.g. researchers and institutions using Lucene Search</a:t>
            </a:r>
          </a:p>
          <a:p>
            <a:pPr marL="342900" indent="-342900">
              <a:buFont typeface="Arial" panose="020B0604020202020204" pitchFamily="34" charset="0"/>
              <a:buChar char="•"/>
            </a:pPr>
            <a:r>
              <a:rPr lang="en-GB" dirty="0"/>
              <a:t>Add ability to analyse against sub-categories, such as disease types and document types</a:t>
            </a:r>
          </a:p>
          <a:p>
            <a:pPr marL="342900" indent="-342900">
              <a:buFont typeface="Arial" panose="020B0604020202020204" pitchFamily="34" charset="0"/>
              <a:buChar char="•"/>
            </a:pPr>
            <a:r>
              <a:rPr lang="en-GB" dirty="0"/>
              <a:t>Expand to other Funders and other sources of policy documents and other types of documents like white papers, conference proceedings and </a:t>
            </a:r>
            <a:r>
              <a:rPr lang="en-GB"/>
              <a:t>panel proceedings</a:t>
            </a:r>
            <a:endParaRPr lang="en-GB" dirty="0"/>
          </a:p>
          <a:p>
            <a:pPr marL="342900" indent="-342900">
              <a:buFont typeface="Arial" panose="020B0604020202020204" pitchFamily="34" charset="0"/>
              <a:buChar char="•"/>
            </a:pPr>
            <a:r>
              <a:rPr lang="en-GB" dirty="0"/>
              <a:t>Integrate with patent and publications analysis tools</a:t>
            </a:r>
          </a:p>
          <a:p>
            <a:pPr marL="342900" indent="-342900">
              <a:buFont typeface="Arial" panose="020B0604020202020204" pitchFamily="34" charset="0"/>
              <a:buChar char="•"/>
            </a:pPr>
            <a:r>
              <a:rPr lang="en-GB" dirty="0"/>
              <a:t>Create a usable front end interface and make tools available as an open service</a:t>
            </a:r>
          </a:p>
        </p:txBody>
      </p:sp>
      <p:sp>
        <p:nvSpPr>
          <p:cNvPr id="4" name="Slide Number Placeholder 3">
            <a:extLst>
              <a:ext uri="{FF2B5EF4-FFF2-40B4-BE49-F238E27FC236}">
                <a16:creationId xmlns:a16="http://schemas.microsoft.com/office/drawing/2014/main" id="{D55955EB-4AF1-4C0D-B79D-0AEF9E0DF759}"/>
              </a:ext>
            </a:extLst>
          </p:cNvPr>
          <p:cNvSpPr>
            <a:spLocks noGrp="1"/>
          </p:cNvSpPr>
          <p:nvPr>
            <p:ph type="sldNum" sz="quarter" idx="4"/>
          </p:nvPr>
        </p:nvSpPr>
        <p:spPr/>
        <p:txBody>
          <a:bodyPr/>
          <a:lstStyle/>
          <a:p>
            <a:fld id="{80F3F43C-809F-4D44-AA8F-32A582938151}" type="slidenum">
              <a:rPr lang="en-US" smtClean="0"/>
              <a:pPr/>
              <a:t>29</a:t>
            </a:fld>
            <a:endParaRPr lang="en-US" dirty="0"/>
          </a:p>
        </p:txBody>
      </p:sp>
    </p:spTree>
    <p:extLst>
      <p:ext uri="{BB962C8B-B14F-4D97-AF65-F5344CB8AC3E}">
        <p14:creationId xmlns:p14="http://schemas.microsoft.com/office/powerpoint/2010/main" val="401872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382676D-B68B-C540-8EAF-A92777C0A0E5}"/>
              </a:ext>
            </a:extLst>
          </p:cNvPr>
          <p:cNvSpPr>
            <a:spLocks noGrp="1"/>
          </p:cNvSpPr>
          <p:nvPr/>
        </p:nvSpPr>
        <p:spPr>
          <a:xfrm>
            <a:off x="10726738" y="6185846"/>
            <a:ext cx="495300" cy="349250"/>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rgbClr val="60BFCE"/>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3F43C-809F-4D44-AA8F-32A582938151}" type="slidenum">
              <a:rPr lang="en-US" sz="1400" smtClean="0">
                <a:solidFill>
                  <a:schemeClr val="accent1"/>
                </a:solidFill>
              </a:rPr>
              <a:pPr/>
              <a:t>3</a:t>
            </a:fld>
            <a:endParaRPr lang="en-US" sz="1400">
              <a:solidFill>
                <a:schemeClr val="accent1"/>
              </a:solidFill>
            </a:endParaRPr>
          </a:p>
        </p:txBody>
      </p:sp>
      <p:pic>
        <p:nvPicPr>
          <p:cNvPr id="10" name="Picture 9" descr="\\wellcomeit.com\it\userdata\BestJ\Desktop\HR-6809_HR_Wellcome_Success_Framework_Chart_AW.png">
            <a:extLst>
              <a:ext uri="{FF2B5EF4-FFF2-40B4-BE49-F238E27FC236}">
                <a16:creationId xmlns:a16="http://schemas.microsoft.com/office/drawing/2014/main" id="{1E77C77A-911C-A94A-A732-4626B141D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66" y="709127"/>
            <a:ext cx="6161069" cy="6027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F76C72B-368A-1544-A5E8-E460A7F3DD48}"/>
              </a:ext>
            </a:extLst>
          </p:cNvPr>
          <p:cNvSpPr txBox="1"/>
          <p:nvPr/>
        </p:nvSpPr>
        <p:spPr>
          <a:xfrm>
            <a:off x="6545535" y="1014395"/>
            <a:ext cx="4784004" cy="51706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spcAft>
                <a:spcPts val="1200"/>
              </a:spcAft>
              <a:defRPr/>
            </a:pPr>
            <a:r>
              <a:rPr lang="en-GB" dirty="0"/>
              <a:t>The framework sets out </a:t>
            </a:r>
            <a:r>
              <a:rPr lang="en-GB" b="1" dirty="0"/>
              <a:t>9 shared ambitions </a:t>
            </a:r>
            <a:r>
              <a:rPr lang="en-GB" dirty="0"/>
              <a:t>that express ‘</a:t>
            </a:r>
            <a:r>
              <a:rPr lang="en-GB" i="1" dirty="0"/>
              <a:t>what success looks like</a:t>
            </a:r>
            <a:r>
              <a:rPr lang="en-GB" dirty="0"/>
              <a:t>’ to </a:t>
            </a:r>
            <a:r>
              <a:rPr lang="en-US" dirty="0"/>
              <a:t>Wellcome.</a:t>
            </a:r>
            <a:r>
              <a:rPr lang="en-GB" dirty="0"/>
              <a:t> </a:t>
            </a:r>
          </a:p>
          <a:p>
            <a:pPr marL="0" lvl="1">
              <a:spcAft>
                <a:spcPts val="1200"/>
              </a:spcAft>
              <a:defRPr/>
            </a:pPr>
            <a:r>
              <a:rPr lang="en-GB" dirty="0"/>
              <a:t>We aspire to </a:t>
            </a:r>
            <a:r>
              <a:rPr lang="en-GB" b="1" dirty="0"/>
              <a:t>improve health for everyone by helping great ideas to thrive</a:t>
            </a:r>
            <a:r>
              <a:rPr lang="en-GB" dirty="0"/>
              <a:t>.</a:t>
            </a:r>
          </a:p>
          <a:p>
            <a:pPr marL="0" lvl="1">
              <a:spcAft>
                <a:spcPts val="1200"/>
              </a:spcAft>
              <a:defRPr/>
            </a:pPr>
            <a:r>
              <a:rPr lang="en-GB" dirty="0"/>
              <a:t>We will achieve this by:</a:t>
            </a:r>
          </a:p>
          <a:p>
            <a:pPr marL="342900" lvl="1" indent="-342900">
              <a:spcAft>
                <a:spcPts val="1200"/>
              </a:spcAft>
              <a:buFont typeface="Arial" panose="020B0604020202020204" pitchFamily="34" charset="0"/>
              <a:buChar char="•"/>
              <a:defRPr/>
            </a:pPr>
            <a:r>
              <a:rPr lang="en-GB" dirty="0"/>
              <a:t>Maximising the potential of </a:t>
            </a:r>
            <a:r>
              <a:rPr lang="en-GB" b="1" dirty="0"/>
              <a:t>research</a:t>
            </a:r>
            <a:r>
              <a:rPr lang="en-GB" dirty="0"/>
              <a:t> to improve health.</a:t>
            </a:r>
          </a:p>
          <a:p>
            <a:pPr marL="342900" lvl="1" indent="-342900">
              <a:spcAft>
                <a:spcPts val="1200"/>
              </a:spcAft>
              <a:buFont typeface="Arial" panose="020B0604020202020204" pitchFamily="34" charset="0"/>
              <a:buChar char="•"/>
              <a:defRPr/>
            </a:pPr>
            <a:r>
              <a:rPr lang="en-GB" dirty="0"/>
              <a:t>Delivering </a:t>
            </a:r>
            <a:r>
              <a:rPr lang="en-GB" b="1" dirty="0"/>
              <a:t>innovations</a:t>
            </a:r>
            <a:r>
              <a:rPr lang="en-GB" dirty="0"/>
              <a:t> that prevent or treat health problems.</a:t>
            </a:r>
          </a:p>
          <a:p>
            <a:pPr marL="342900" lvl="1" indent="-342900">
              <a:spcAft>
                <a:spcPts val="1200"/>
              </a:spcAft>
              <a:buFont typeface="Arial" panose="020B0604020202020204" pitchFamily="34" charset="0"/>
              <a:buChar char="•"/>
              <a:defRPr/>
            </a:pPr>
            <a:r>
              <a:rPr lang="en-GB" dirty="0"/>
              <a:t>Engaging </a:t>
            </a:r>
            <a:r>
              <a:rPr lang="en-GB" b="1" dirty="0"/>
              <a:t>society</a:t>
            </a:r>
            <a:r>
              <a:rPr lang="en-GB" dirty="0"/>
              <a:t> to shape choices that lead to better health.</a:t>
            </a:r>
          </a:p>
          <a:p>
            <a:pPr marL="0" lvl="1">
              <a:spcAft>
                <a:spcPts val="1200"/>
              </a:spcAft>
              <a:defRPr/>
            </a:pPr>
            <a:r>
              <a:rPr lang="en-GB" dirty="0"/>
              <a:t>We hold ourselves </a:t>
            </a:r>
            <a:r>
              <a:rPr lang="en-GB" b="1" dirty="0"/>
              <a:t>accountable to society </a:t>
            </a:r>
            <a:r>
              <a:rPr lang="en-GB" dirty="0"/>
              <a:t>for delivering Wellcome’s mission, while using our </a:t>
            </a:r>
            <a:r>
              <a:rPr lang="en-GB" b="1" dirty="0"/>
              <a:t>independence for public benefit</a:t>
            </a:r>
            <a:r>
              <a:rPr lang="en-GB" dirty="0"/>
              <a:t>.</a:t>
            </a:r>
          </a:p>
        </p:txBody>
      </p:sp>
      <p:sp>
        <p:nvSpPr>
          <p:cNvPr id="14" name="Title 1">
            <a:extLst>
              <a:ext uri="{FF2B5EF4-FFF2-40B4-BE49-F238E27FC236}">
                <a16:creationId xmlns:a16="http://schemas.microsoft.com/office/drawing/2014/main" id="{D095C92C-6316-3B44-948A-3464D38D40DA}"/>
              </a:ext>
            </a:extLst>
          </p:cNvPr>
          <p:cNvSpPr txBox="1">
            <a:spLocks/>
          </p:cNvSpPr>
          <p:nvPr/>
        </p:nvSpPr>
        <p:spPr>
          <a:xfrm>
            <a:off x="0" y="28990"/>
            <a:ext cx="11704638" cy="1096963"/>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6000" spc="-50" dirty="0">
                <a:solidFill>
                  <a:schemeClr val="accent1"/>
                </a:solidFill>
                <a:ea typeface="+mj-ea"/>
              </a:rPr>
              <a:t>Wellcome </a:t>
            </a:r>
            <a:r>
              <a:rPr lang="en-US" sz="6000" spc="-50" dirty="0">
                <a:solidFill>
                  <a:schemeClr val="accent1"/>
                </a:solidFill>
                <a:ea typeface="+mj-ea"/>
              </a:rPr>
              <a:t>Success</a:t>
            </a:r>
            <a:r>
              <a:rPr lang="en-GB" sz="6000" spc="-50" dirty="0">
                <a:solidFill>
                  <a:schemeClr val="accent1"/>
                </a:solidFill>
                <a:ea typeface="+mj-ea"/>
              </a:rPr>
              <a:t> Framework</a:t>
            </a:r>
            <a:endParaRPr lang="en-GB" sz="5400" dirty="0">
              <a:solidFill>
                <a:schemeClr val="accent1"/>
              </a:solidFill>
            </a:endParaRPr>
          </a:p>
        </p:txBody>
      </p:sp>
      <p:grpSp>
        <p:nvGrpSpPr>
          <p:cNvPr id="6" name="Group 5">
            <a:extLst>
              <a:ext uri="{FF2B5EF4-FFF2-40B4-BE49-F238E27FC236}">
                <a16:creationId xmlns:a16="http://schemas.microsoft.com/office/drawing/2014/main" id="{23C99790-8610-4CA3-9F71-D6790F9F1477}"/>
              </a:ext>
            </a:extLst>
          </p:cNvPr>
          <p:cNvGrpSpPr/>
          <p:nvPr/>
        </p:nvGrpSpPr>
        <p:grpSpPr>
          <a:xfrm rot="14341533">
            <a:off x="2551497" y="4705128"/>
            <a:ext cx="1729102" cy="2372495"/>
            <a:chOff x="1315749" y="2833684"/>
            <a:chExt cx="899421" cy="1213436"/>
          </a:xfrm>
        </p:grpSpPr>
        <p:cxnSp>
          <p:nvCxnSpPr>
            <p:cNvPr id="7" name="Straight Connector 6">
              <a:extLst>
                <a:ext uri="{FF2B5EF4-FFF2-40B4-BE49-F238E27FC236}">
                  <a16:creationId xmlns:a16="http://schemas.microsoft.com/office/drawing/2014/main" id="{5B2FE16A-DD9D-4A8A-8477-7CAB7301DE74}"/>
                </a:ext>
              </a:extLst>
            </p:cNvPr>
            <p:cNvCxnSpPr/>
            <p:nvPr/>
          </p:nvCxnSpPr>
          <p:spPr>
            <a:xfrm>
              <a:off x="1811867" y="2929467"/>
              <a:ext cx="395111" cy="468489"/>
            </a:xfrm>
            <a:prstGeom prst="line">
              <a:avLst/>
            </a:prstGeom>
            <a:ln w="57150">
              <a:solidFill>
                <a:schemeClr val="bg2"/>
              </a:solidFill>
            </a:ln>
          </p:spPr>
          <p:style>
            <a:lnRef idx="2">
              <a:schemeClr val="accent1"/>
            </a:lnRef>
            <a:fillRef idx="0">
              <a:schemeClr val="accent1"/>
            </a:fillRef>
            <a:effectRef idx="1">
              <a:schemeClr val="accent1"/>
            </a:effectRef>
            <a:fontRef idx="minor">
              <a:schemeClr val="tx1"/>
            </a:fontRef>
          </p:style>
        </p:cxnSp>
        <p:sp>
          <p:nvSpPr>
            <p:cNvPr id="9" name="Arc 8">
              <a:extLst>
                <a:ext uri="{FF2B5EF4-FFF2-40B4-BE49-F238E27FC236}">
                  <a16:creationId xmlns:a16="http://schemas.microsoft.com/office/drawing/2014/main" id="{2D6A899C-0275-4F63-BB95-139EB2584968}"/>
                </a:ext>
              </a:extLst>
            </p:cNvPr>
            <p:cNvSpPr/>
            <p:nvPr/>
          </p:nvSpPr>
          <p:spPr>
            <a:xfrm rot="17872467">
              <a:off x="1739160" y="3571109"/>
              <a:ext cx="696802" cy="255219"/>
            </a:xfrm>
            <a:prstGeom prst="arc">
              <a:avLst>
                <a:gd name="adj1" fmla="val 11451933"/>
                <a:gd name="adj2" fmla="val 21168102"/>
              </a:avLst>
            </a:prstGeom>
            <a:ln w="5715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06877F6F-1F2D-4177-9CFD-C4206695B5B7}"/>
                </a:ext>
              </a:extLst>
            </p:cNvPr>
            <p:cNvSpPr/>
            <p:nvPr/>
          </p:nvSpPr>
          <p:spPr>
            <a:xfrm rot="17872467">
              <a:off x="1052204" y="3237396"/>
              <a:ext cx="1154131" cy="346708"/>
            </a:xfrm>
            <a:prstGeom prst="arc">
              <a:avLst>
                <a:gd name="adj1" fmla="val 11451933"/>
                <a:gd name="adj2" fmla="val 21168102"/>
              </a:avLst>
            </a:prstGeom>
            <a:ln w="5715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76A26FE-148A-4976-B37B-FDD93BEABC82}"/>
                </a:ext>
              </a:extLst>
            </p:cNvPr>
            <p:cNvCxnSpPr/>
            <p:nvPr/>
          </p:nvCxnSpPr>
          <p:spPr>
            <a:xfrm>
              <a:off x="1315749" y="3799568"/>
              <a:ext cx="578513" cy="105495"/>
            </a:xfrm>
            <a:prstGeom prst="line">
              <a:avLst/>
            </a:prstGeom>
            <a:ln w="57150">
              <a:solidFill>
                <a:schemeClr val="bg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4018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7C65-9DAB-4A82-8F1B-BBE3C81FDA7C}"/>
              </a:ext>
            </a:extLst>
          </p:cNvPr>
          <p:cNvSpPr>
            <a:spLocks noGrp="1"/>
          </p:cNvSpPr>
          <p:nvPr>
            <p:ph type="title"/>
          </p:nvPr>
        </p:nvSpPr>
        <p:spPr/>
        <p:txBody>
          <a:bodyPr>
            <a:normAutofit fontScale="90000"/>
          </a:bodyPr>
          <a:lstStyle/>
          <a:p>
            <a:r>
              <a:rPr lang="en-GB" dirty="0"/>
              <a:t>Releasing the Wellcome Reach Tool as an Open Service</a:t>
            </a:r>
          </a:p>
        </p:txBody>
      </p:sp>
      <p:pic>
        <p:nvPicPr>
          <p:cNvPr id="6" name="Content Placeholder 5">
            <a:extLst>
              <a:ext uri="{FF2B5EF4-FFF2-40B4-BE49-F238E27FC236}">
                <a16:creationId xmlns:a16="http://schemas.microsoft.com/office/drawing/2014/main" id="{C0E78C5B-8B6E-41C2-8450-84872D0D5D89}"/>
              </a:ext>
            </a:extLst>
          </p:cNvPr>
          <p:cNvPicPr>
            <a:picLocks noGrp="1" noChangeAspect="1"/>
          </p:cNvPicPr>
          <p:nvPr>
            <p:ph sz="quarter" idx="13"/>
          </p:nvPr>
        </p:nvPicPr>
        <p:blipFill>
          <a:blip r:embed="rId2"/>
          <a:stretch>
            <a:fillRect/>
          </a:stretch>
        </p:blipFill>
        <p:spPr>
          <a:xfrm>
            <a:off x="879926" y="2122488"/>
            <a:ext cx="4219846" cy="3913187"/>
          </a:xfrm>
        </p:spPr>
      </p:pic>
      <p:sp>
        <p:nvSpPr>
          <p:cNvPr id="4" name="Slide Number Placeholder 3">
            <a:extLst>
              <a:ext uri="{FF2B5EF4-FFF2-40B4-BE49-F238E27FC236}">
                <a16:creationId xmlns:a16="http://schemas.microsoft.com/office/drawing/2014/main" id="{328DBC53-B7A6-4189-A99B-ADBE81DD0557}"/>
              </a:ext>
            </a:extLst>
          </p:cNvPr>
          <p:cNvSpPr>
            <a:spLocks noGrp="1"/>
          </p:cNvSpPr>
          <p:nvPr>
            <p:ph type="sldNum" sz="quarter" idx="4"/>
          </p:nvPr>
        </p:nvSpPr>
        <p:spPr/>
        <p:txBody>
          <a:bodyPr/>
          <a:lstStyle/>
          <a:p>
            <a:fld id="{80F3F43C-809F-4D44-AA8F-32A582938151}" type="slidenum">
              <a:rPr lang="en-US" smtClean="0"/>
              <a:pPr/>
              <a:t>30</a:t>
            </a:fld>
            <a:endParaRPr lang="en-US" dirty="0"/>
          </a:p>
        </p:txBody>
      </p:sp>
      <p:pic>
        <p:nvPicPr>
          <p:cNvPr id="8" name="Picture 7">
            <a:extLst>
              <a:ext uri="{FF2B5EF4-FFF2-40B4-BE49-F238E27FC236}">
                <a16:creationId xmlns:a16="http://schemas.microsoft.com/office/drawing/2014/main" id="{8FE4B3A0-FAEA-4C75-BA11-AD2A88F07E5B}"/>
              </a:ext>
            </a:extLst>
          </p:cNvPr>
          <p:cNvPicPr>
            <a:picLocks noChangeAspect="1"/>
          </p:cNvPicPr>
          <p:nvPr/>
        </p:nvPicPr>
        <p:blipFill>
          <a:blip r:embed="rId3"/>
          <a:stretch>
            <a:fillRect/>
          </a:stretch>
        </p:blipFill>
        <p:spPr>
          <a:xfrm>
            <a:off x="5852319" y="2122488"/>
            <a:ext cx="4851987" cy="3987484"/>
          </a:xfrm>
          <a:prstGeom prst="rect">
            <a:avLst/>
          </a:prstGeom>
        </p:spPr>
      </p:pic>
    </p:spTree>
    <p:extLst>
      <p:ext uri="{BB962C8B-B14F-4D97-AF65-F5344CB8AC3E}">
        <p14:creationId xmlns:p14="http://schemas.microsoft.com/office/powerpoint/2010/main" val="284005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721D-0B0B-BF44-ADB1-63A16F9AE837}"/>
              </a:ext>
            </a:extLst>
          </p:cNvPr>
          <p:cNvSpPr>
            <a:spLocks noGrp="1"/>
          </p:cNvSpPr>
          <p:nvPr>
            <p:ph type="title"/>
          </p:nvPr>
        </p:nvSpPr>
        <p:spPr/>
        <p:txBody>
          <a:bodyPr/>
          <a:lstStyle/>
          <a:p>
            <a:r>
              <a:rPr lang="en-US" dirty="0"/>
              <a:t>Practical ethics in product development</a:t>
            </a:r>
          </a:p>
        </p:txBody>
      </p:sp>
      <p:sp>
        <p:nvSpPr>
          <p:cNvPr id="3" name="Slide Number Placeholder 2">
            <a:extLst>
              <a:ext uri="{FF2B5EF4-FFF2-40B4-BE49-F238E27FC236}">
                <a16:creationId xmlns:a16="http://schemas.microsoft.com/office/drawing/2014/main" id="{C34ED4C7-7AAE-7F49-AA32-3F6CA0DC2C1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0F3F43C-809F-4D44-AA8F-32A582938151}" type="slidenum">
              <a:rPr kumimoji="0" lang="en-US" sz="1400" b="0" i="0" u="none" strike="noStrike" kern="1200" cap="none" spc="0" normalizeH="0" baseline="0" noProof="0" smtClean="0">
                <a:ln>
                  <a:noFill/>
                </a:ln>
                <a:solidFill>
                  <a:srgbClr val="FFFFFF"/>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0537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2"/>
        <p:cNvGrpSpPr/>
        <p:nvPr/>
      </p:nvGrpSpPr>
      <p:grpSpPr>
        <a:xfrm>
          <a:off x="0" y="0"/>
          <a:ext cx="0" cy="0"/>
          <a:chOff x="0" y="0"/>
          <a:chExt cx="0" cy="0"/>
        </a:xfrm>
      </p:grpSpPr>
      <p:sp>
        <p:nvSpPr>
          <p:cNvPr id="313" name="Google Shape;313;p56"/>
          <p:cNvSpPr txBox="1">
            <a:spLocks noGrp="1"/>
          </p:cNvSpPr>
          <p:nvPr>
            <p:ph type="title"/>
          </p:nvPr>
        </p:nvSpPr>
        <p:spPr>
          <a:xfrm>
            <a:off x="626664" y="649551"/>
            <a:ext cx="10451208" cy="1097035"/>
          </a:xfrm>
          <a:prstGeom prst="rect">
            <a:avLst/>
          </a:prstGeom>
        </p:spPr>
        <p:txBody>
          <a:bodyPr spcFirstLastPara="1" vert="horz" lIns="0" tIns="0" rIns="0" bIns="0" rtlCol="0" anchor="ctr" anchorCtr="0">
            <a:normAutofit/>
          </a:bodyPr>
          <a:lstStyle/>
          <a:p>
            <a:r>
              <a:rPr lang="en" dirty="0"/>
              <a:t>Our ambition </a:t>
            </a:r>
            <a:endParaRPr dirty="0"/>
          </a:p>
        </p:txBody>
      </p:sp>
      <p:sp>
        <p:nvSpPr>
          <p:cNvPr id="127" name="Slide Number Placeholder 2">
            <a:extLst>
              <a:ext uri="{FF2B5EF4-FFF2-40B4-BE49-F238E27FC236}">
                <a16:creationId xmlns:a16="http://schemas.microsoft.com/office/drawing/2014/main" id="{64145133-7462-4D18-AA48-4374FC9DFD9F}"/>
              </a:ext>
            </a:extLst>
          </p:cNvPr>
          <p:cNvSpPr>
            <a:spLocks noGrp="1"/>
          </p:cNvSpPr>
          <p:nvPr>
            <p:ph type="sldNum" sz="quarter" idx="4"/>
          </p:nvPr>
        </p:nvSpPr>
        <p:spPr>
          <a:xfrm>
            <a:off x="11078370" y="6145213"/>
            <a:ext cx="625386" cy="349250"/>
          </a:xfrm>
        </p:spPr>
        <p: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80F3F43C-809F-4D44-AA8F-32A582938151}" type="slidenum">
              <a:rPr kumimoji="0" lang="en-US" sz="1400" b="0" i="0" u="none" strike="noStrike" kern="1200" cap="none" spc="0" normalizeH="0" baseline="0" noProof="0" smtClean="0">
                <a:ln>
                  <a:noFill/>
                </a:ln>
                <a:solidFill>
                  <a:srgbClr val="60BFC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1400" b="0" i="0" u="none" strike="noStrike" kern="1200" cap="none" spc="0" normalizeH="0" baseline="0" noProof="0" dirty="0">
              <a:ln>
                <a:noFill/>
              </a:ln>
              <a:solidFill>
                <a:srgbClr val="60BFCE"/>
              </a:solidFill>
              <a:effectLst/>
              <a:uLnTx/>
              <a:uFillTx/>
              <a:latin typeface="Arial"/>
              <a:ea typeface="+mn-ea"/>
              <a:cs typeface="Arial"/>
            </a:endParaRPr>
          </a:p>
        </p:txBody>
      </p:sp>
      <p:sp>
        <p:nvSpPr>
          <p:cNvPr id="331" name="Google Shape;314;p56"/>
          <p:cNvSpPr txBox="1">
            <a:spLocks noGrp="1"/>
          </p:cNvSpPr>
          <p:nvPr>
            <p:ph sz="quarter" idx="13"/>
          </p:nvPr>
        </p:nvSpPr>
        <p:spPr>
          <a:xfrm>
            <a:off x="626267" y="2121777"/>
            <a:ext cx="10452103" cy="3913898"/>
          </a:xfrm>
          <a:prstGeom prst="rect">
            <a:avLst/>
          </a:prstGeom>
        </p:spPr>
        <p:txBody>
          <a:bodyPr spcFirstLastPara="1" vert="horz" lIns="0" tIns="0" rIns="0" bIns="0" rtlCol="0" anchor="t" anchorCtr="0">
            <a:normAutofit/>
          </a:bodyPr>
          <a:lstStyle/>
          <a:p>
            <a:pPr marL="0" indent="0">
              <a:lnSpc>
                <a:spcPct val="90000"/>
              </a:lnSpc>
            </a:pPr>
            <a:r>
              <a:rPr lang="en-GB" sz="2800" dirty="0"/>
              <a:t>Blend ethical analysis with data science in practical, lean way that keeps up to speed with product development. </a:t>
            </a:r>
          </a:p>
          <a:p>
            <a:pPr marL="0" indent="0">
              <a:lnSpc>
                <a:spcPct val="90000"/>
              </a:lnSpc>
            </a:pPr>
            <a:endParaRPr lang="en-GB" dirty="0"/>
          </a:p>
        </p:txBody>
      </p:sp>
    </p:spTree>
    <p:extLst>
      <p:ext uri="{BB962C8B-B14F-4D97-AF65-F5344CB8AC3E}">
        <p14:creationId xmlns:p14="http://schemas.microsoft.com/office/powerpoint/2010/main" val="1201542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F3DCFA-1AA6-7E4D-AF58-6CA387E2ED7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0F3F43C-809F-4D44-AA8F-32A582938151}" type="slidenum">
              <a:rPr kumimoji="0" lang="en-US" sz="1400" b="0" i="0" u="none" strike="noStrike" kern="1200" cap="none" spc="0" normalizeH="0" baseline="0" noProof="0" smtClean="0">
                <a:ln>
                  <a:noFill/>
                </a:ln>
                <a:solidFill>
                  <a:srgbClr val="60BFC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60BFCE"/>
              </a:solidFill>
              <a:effectLst/>
              <a:uLnTx/>
              <a:uFillTx/>
              <a:latin typeface="Arial"/>
              <a:ea typeface="+mn-ea"/>
              <a:cs typeface="Arial"/>
            </a:endParaRPr>
          </a:p>
        </p:txBody>
      </p:sp>
      <p:pic>
        <p:nvPicPr>
          <p:cNvPr id="7" name="Picture 6" descr="A screenshot of a cell phone&#10;&#10;Description automatically generated">
            <a:extLst>
              <a:ext uri="{FF2B5EF4-FFF2-40B4-BE49-F238E27FC236}">
                <a16:creationId xmlns:a16="http://schemas.microsoft.com/office/drawing/2014/main" id="{199FDE58-1DB1-FD47-AD0D-1B9B8B1EA4E6}"/>
              </a:ext>
            </a:extLst>
          </p:cNvPr>
          <p:cNvPicPr>
            <a:picLocks noChangeAspect="1"/>
          </p:cNvPicPr>
          <p:nvPr/>
        </p:nvPicPr>
        <p:blipFill>
          <a:blip r:embed="rId2"/>
          <a:stretch>
            <a:fillRect/>
          </a:stretch>
        </p:blipFill>
        <p:spPr>
          <a:xfrm>
            <a:off x="702469" y="-378371"/>
            <a:ext cx="10899758" cy="7712266"/>
          </a:xfrm>
          <a:prstGeom prst="rect">
            <a:avLst/>
          </a:prstGeom>
        </p:spPr>
      </p:pic>
    </p:spTree>
    <p:extLst>
      <p:ext uri="{BB962C8B-B14F-4D97-AF65-F5344CB8AC3E}">
        <p14:creationId xmlns:p14="http://schemas.microsoft.com/office/powerpoint/2010/main" val="266057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5716-DC15-2748-A690-128DEDAD5E16}"/>
              </a:ext>
            </a:extLst>
          </p:cNvPr>
          <p:cNvSpPr>
            <a:spLocks noGrp="1"/>
          </p:cNvSpPr>
          <p:nvPr>
            <p:ph type="title"/>
          </p:nvPr>
        </p:nvSpPr>
        <p:spPr/>
        <p:txBody>
          <a:bodyPr/>
          <a:lstStyle/>
          <a:p>
            <a:r>
              <a:rPr lang="en-US" dirty="0"/>
              <a:t>What have we achieved? </a:t>
            </a:r>
          </a:p>
        </p:txBody>
      </p:sp>
    </p:spTree>
    <p:extLst>
      <p:ext uri="{BB962C8B-B14F-4D97-AF65-F5344CB8AC3E}">
        <p14:creationId xmlns:p14="http://schemas.microsoft.com/office/powerpoint/2010/main" val="1850212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159F4-38CB-4955-B224-6152BA2A64BB}"/>
              </a:ext>
            </a:extLst>
          </p:cNvPr>
          <p:cNvSpPr>
            <a:spLocks noGrp="1"/>
          </p:cNvSpPr>
          <p:nvPr>
            <p:ph type="title"/>
          </p:nvPr>
        </p:nvSpPr>
        <p:spPr/>
        <p:txBody>
          <a:bodyPr/>
          <a:lstStyle/>
          <a:p>
            <a:r>
              <a:rPr lang="en-GB" dirty="0"/>
              <a:t>Evolving methodology</a:t>
            </a:r>
          </a:p>
        </p:txBody>
      </p:sp>
      <p:sp>
        <p:nvSpPr>
          <p:cNvPr id="3" name="Slide Number Placeholder 2">
            <a:extLst>
              <a:ext uri="{FF2B5EF4-FFF2-40B4-BE49-F238E27FC236}">
                <a16:creationId xmlns:a16="http://schemas.microsoft.com/office/drawing/2014/main" id="{721387E8-3F93-42B7-A0F0-ACC2095E1D68}"/>
              </a:ext>
            </a:extLst>
          </p:cNvPr>
          <p:cNvSpPr>
            <a:spLocks noGrp="1"/>
          </p:cNvSpPr>
          <p:nvPr>
            <p:ph type="sldNum" sz="quarter" idx="4"/>
          </p:nvPr>
        </p:nvSpPr>
        <p:spPr/>
        <p:txBody>
          <a:bodyPr/>
          <a:lstStyle/>
          <a:p>
            <a:fld id="{80F3F43C-809F-4D44-AA8F-32A582938151}" type="slidenum">
              <a:rPr lang="en-US" smtClean="0"/>
              <a:pPr/>
              <a:t>35</a:t>
            </a:fld>
            <a:endParaRPr lang="en-US" dirty="0"/>
          </a:p>
        </p:txBody>
      </p:sp>
      <p:sp>
        <p:nvSpPr>
          <p:cNvPr id="5" name="Content Placeholder 4">
            <a:extLst>
              <a:ext uri="{FF2B5EF4-FFF2-40B4-BE49-F238E27FC236}">
                <a16:creationId xmlns:a16="http://schemas.microsoft.com/office/drawing/2014/main" id="{916BC91A-4B48-46E3-8055-AE5DA980FDB4}"/>
              </a:ext>
            </a:extLst>
          </p:cNvPr>
          <p:cNvSpPr>
            <a:spLocks noGrp="1"/>
          </p:cNvSpPr>
          <p:nvPr>
            <p:ph sz="quarter" idx="13"/>
          </p:nvPr>
        </p:nvSpPr>
        <p:spPr/>
        <p:txBody>
          <a:bodyPr/>
          <a:lstStyle/>
          <a:p>
            <a:pPr marL="342900" indent="-342900">
              <a:buFont typeface="Arial" panose="020B0604020202020204" pitchFamily="34" charset="0"/>
              <a:buChar char="•"/>
            </a:pPr>
            <a:r>
              <a:rPr lang="en-GB" dirty="0"/>
              <a:t>Pairing of user researcher and social researcher</a:t>
            </a:r>
          </a:p>
          <a:p>
            <a:pPr marL="342900" indent="-342900">
              <a:buFont typeface="Arial" panose="020B0604020202020204" pitchFamily="34" charset="0"/>
              <a:buChar char="•"/>
            </a:pPr>
            <a:r>
              <a:rPr lang="en-GB" dirty="0"/>
              <a:t>Anticipatory analysis: uses, edge cases, misuses, abuses</a:t>
            </a:r>
          </a:p>
          <a:p>
            <a:pPr marL="342900" indent="-342900">
              <a:buFont typeface="Arial" panose="020B0604020202020204" pitchFamily="34" charset="0"/>
              <a:buChar char="•"/>
            </a:pPr>
            <a:r>
              <a:rPr lang="en-GB" dirty="0"/>
              <a:t>Prioritisation using likelihood vs severity</a:t>
            </a:r>
          </a:p>
          <a:p>
            <a:pPr marL="342900" indent="-342900">
              <a:buFont typeface="Arial" panose="020B0604020202020204" pitchFamily="34" charset="0"/>
              <a:buChar char="•"/>
            </a:pPr>
            <a:r>
              <a:rPr lang="en-US" dirty="0"/>
              <a:t>Agreeing a set of principles, like transparency</a:t>
            </a:r>
          </a:p>
          <a:p>
            <a:pPr marL="342900" indent="-342900">
              <a:buFont typeface="Arial" panose="020B0604020202020204" pitchFamily="34" charset="0"/>
              <a:buChar char="•"/>
            </a:pPr>
            <a:r>
              <a:rPr lang="en-US" dirty="0"/>
              <a:t>Creating space for ethical thinking </a:t>
            </a:r>
          </a:p>
          <a:p>
            <a:pPr marL="342900" indent="-342900">
              <a:buFont typeface="Arial" panose="020B0604020202020204" pitchFamily="34" charset="0"/>
              <a:buChar char="•"/>
            </a:pPr>
            <a:r>
              <a:rPr lang="en-US" dirty="0"/>
              <a:t>Using </a:t>
            </a:r>
            <a:r>
              <a:rPr lang="en-US" dirty="0" err="1"/>
              <a:t>Github</a:t>
            </a:r>
            <a:r>
              <a:rPr lang="en-US" dirty="0"/>
              <a:t> to discuss and prioritize concerns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05901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3E35-385B-794C-8F8A-C7815D04099F}"/>
              </a:ext>
            </a:extLst>
          </p:cNvPr>
          <p:cNvSpPr>
            <a:spLocks noGrp="1"/>
          </p:cNvSpPr>
          <p:nvPr>
            <p:ph type="title"/>
          </p:nvPr>
        </p:nvSpPr>
        <p:spPr/>
        <p:txBody>
          <a:bodyPr/>
          <a:lstStyle/>
          <a:p>
            <a:r>
              <a:rPr lang="en-US" dirty="0"/>
              <a:t>The challenges</a:t>
            </a:r>
          </a:p>
        </p:txBody>
      </p:sp>
    </p:spTree>
    <p:extLst>
      <p:ext uri="{BB962C8B-B14F-4D97-AF65-F5344CB8AC3E}">
        <p14:creationId xmlns:p14="http://schemas.microsoft.com/office/powerpoint/2010/main" val="1464686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AA89-8D9A-054E-87C2-45891B0FF24E}"/>
              </a:ext>
            </a:extLst>
          </p:cNvPr>
          <p:cNvSpPr>
            <a:spLocks noGrp="1"/>
          </p:cNvSpPr>
          <p:nvPr>
            <p:ph type="title"/>
          </p:nvPr>
        </p:nvSpPr>
        <p:spPr/>
        <p:txBody>
          <a:bodyPr/>
          <a:lstStyle/>
          <a:p>
            <a:r>
              <a:rPr lang="en-US" dirty="0"/>
              <a:t>A few challenges </a:t>
            </a:r>
          </a:p>
        </p:txBody>
      </p:sp>
      <p:sp>
        <p:nvSpPr>
          <p:cNvPr id="3" name="Slide Number Placeholder 2">
            <a:extLst>
              <a:ext uri="{FF2B5EF4-FFF2-40B4-BE49-F238E27FC236}">
                <a16:creationId xmlns:a16="http://schemas.microsoft.com/office/drawing/2014/main" id="{6753EFEE-C1D2-C740-A2CF-227D3E85BBB0}"/>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0F3F43C-809F-4D44-AA8F-32A582938151}" type="slidenum">
              <a:rPr kumimoji="0" lang="en-US" sz="1400" b="0" i="0" u="none" strike="noStrike" kern="1200" cap="none" spc="0" normalizeH="0" baseline="0" noProof="0" smtClean="0">
                <a:ln>
                  <a:noFill/>
                </a:ln>
                <a:solidFill>
                  <a:srgbClr val="60BFC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60BFCE"/>
              </a:solidFill>
              <a:effectLst/>
              <a:uLnTx/>
              <a:uFillTx/>
              <a:latin typeface="Arial"/>
              <a:ea typeface="+mn-ea"/>
              <a:cs typeface="Arial"/>
            </a:endParaRPr>
          </a:p>
        </p:txBody>
      </p:sp>
      <p:sp>
        <p:nvSpPr>
          <p:cNvPr id="4" name="Content Placeholder 3">
            <a:extLst>
              <a:ext uri="{FF2B5EF4-FFF2-40B4-BE49-F238E27FC236}">
                <a16:creationId xmlns:a16="http://schemas.microsoft.com/office/drawing/2014/main" id="{95886141-D428-5A48-B172-AA61ABCEB6D1}"/>
              </a:ext>
            </a:extLst>
          </p:cNvPr>
          <p:cNvSpPr>
            <a:spLocks noGrp="1"/>
          </p:cNvSpPr>
          <p:nvPr>
            <p:ph sz="quarter" idx="13"/>
          </p:nvPr>
        </p:nvSpPr>
        <p:spPr>
          <a:xfrm>
            <a:off x="626267" y="1878496"/>
            <a:ext cx="10452103" cy="4157179"/>
          </a:xfrm>
        </p:spPr>
        <p:txBody>
          <a:bodyPr/>
          <a:lstStyle/>
          <a:p>
            <a:pPr>
              <a:spcBef>
                <a:spcPts val="0"/>
              </a:spcBef>
              <a:defRPr/>
            </a:pPr>
            <a:r>
              <a:rPr lang="en-US" dirty="0"/>
              <a:t>How do we balance improving the product with assuring ourselves that we have sufficiently thought about unintended consequences?</a:t>
            </a:r>
          </a:p>
          <a:p>
            <a:pPr>
              <a:spcBef>
                <a:spcPts val="0"/>
              </a:spcBef>
              <a:defRPr/>
            </a:pPr>
            <a:endParaRPr lang="en-US" dirty="0"/>
          </a:p>
          <a:p>
            <a:pPr>
              <a:spcBef>
                <a:spcPts val="0"/>
              </a:spcBef>
              <a:defRPr/>
            </a:pPr>
            <a:r>
              <a:rPr lang="en-GB" dirty="0"/>
              <a:t>How do we communicate to the user what a responsible interpretation of the outputs is?</a:t>
            </a:r>
          </a:p>
          <a:p>
            <a:pPr>
              <a:spcBef>
                <a:spcPts val="0"/>
              </a:spcBef>
              <a:defRPr/>
            </a:pPr>
            <a:endParaRPr lang="en-GB" dirty="0"/>
          </a:p>
          <a:p>
            <a:pPr>
              <a:spcBef>
                <a:spcPts val="0"/>
              </a:spcBef>
              <a:defRPr/>
            </a:pPr>
            <a:r>
              <a:rPr lang="en-GB" dirty="0"/>
              <a:t>If you release a public tool you lose control over how it can be used, but what responsibility do you still have for misuse?</a:t>
            </a:r>
          </a:p>
          <a:p>
            <a:pPr>
              <a:spcBef>
                <a:spcPts val="0"/>
              </a:spcBef>
              <a:defRPr/>
            </a:pPr>
            <a:endParaRPr lang="en-GB" dirty="0"/>
          </a:p>
          <a:p>
            <a:pPr>
              <a:spcBef>
                <a:spcPts val="0"/>
              </a:spcBef>
              <a:defRPr/>
            </a:pPr>
            <a:endParaRPr lang="en-US" dirty="0"/>
          </a:p>
          <a:p>
            <a:pPr lvl="0">
              <a:spcBef>
                <a:spcPts val="0"/>
              </a:spcBef>
              <a:defRPr/>
            </a:pPr>
            <a:endParaRPr lang="en-GB" dirty="0"/>
          </a:p>
        </p:txBody>
      </p:sp>
    </p:spTree>
    <p:extLst>
      <p:ext uri="{BB962C8B-B14F-4D97-AF65-F5344CB8AC3E}">
        <p14:creationId xmlns:p14="http://schemas.microsoft.com/office/powerpoint/2010/main" val="393391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7E15-EBD0-4C53-9F91-FB514F1069A5}"/>
              </a:ext>
            </a:extLst>
          </p:cNvPr>
          <p:cNvSpPr>
            <a:spLocks noGrp="1"/>
          </p:cNvSpPr>
          <p:nvPr>
            <p:ph type="title"/>
          </p:nvPr>
        </p:nvSpPr>
        <p:spPr/>
        <p:txBody>
          <a:bodyPr/>
          <a:lstStyle/>
          <a:p>
            <a:br>
              <a:rPr lang="en-GB" sz="4000" dirty="0"/>
            </a:br>
            <a:r>
              <a:rPr lang="en-GB" sz="4000" dirty="0"/>
              <a:t>With thanks to Dr Chonnettia Jones, Jessica Romo, Nick Sorros, Dr Elizabeth Gallagher, Marta Moratti, Sam Depardieu, Hunter Blanks, Aoife Spengeman, Dawn Duhaney, Natalie Leach and Andy Lee.</a:t>
            </a:r>
            <a:br>
              <a:rPr lang="en-GB" sz="4000" dirty="0"/>
            </a:br>
            <a:br>
              <a:rPr lang="en-GB" sz="4000" dirty="0"/>
            </a:br>
            <a:r>
              <a:rPr lang="en-GB" sz="4000" dirty="0"/>
              <a:t>Please check out our blog at </a:t>
            </a:r>
            <a:r>
              <a:rPr lang="en-GB" sz="4000" dirty="0">
                <a:solidFill>
                  <a:schemeClr val="tx2"/>
                </a:solidFill>
                <a:hlinkClick r:id="rId3">
                  <a:extLst>
                    <a:ext uri="{A12FA001-AC4F-418D-AE19-62706E023703}">
                      <ahyp:hlinkClr xmlns:ahyp="http://schemas.microsoft.com/office/drawing/2018/hyperlinkcolor" val="tx"/>
                    </a:ext>
                  </a:extLst>
                </a:hlinkClick>
              </a:rPr>
              <a:t>medium.com/</a:t>
            </a:r>
            <a:r>
              <a:rPr lang="en-GB" sz="4000" dirty="0" err="1">
                <a:solidFill>
                  <a:schemeClr val="tx2"/>
                </a:solidFill>
                <a:hlinkClick r:id="rId3">
                  <a:extLst>
                    <a:ext uri="{A12FA001-AC4F-418D-AE19-62706E023703}">
                      <ahyp:hlinkClr xmlns:ahyp="http://schemas.microsoft.com/office/drawing/2018/hyperlinkcolor" val="tx"/>
                    </a:ext>
                  </a:extLst>
                </a:hlinkClick>
              </a:rPr>
              <a:t>wellcome</a:t>
            </a:r>
            <a:r>
              <a:rPr lang="en-GB" sz="4000" dirty="0">
                <a:solidFill>
                  <a:schemeClr val="tx2"/>
                </a:solidFill>
                <a:hlinkClick r:id="rId3">
                  <a:extLst>
                    <a:ext uri="{A12FA001-AC4F-418D-AE19-62706E023703}">
                      <ahyp:hlinkClr xmlns:ahyp="http://schemas.microsoft.com/office/drawing/2018/hyperlinkcolor" val="tx"/>
                    </a:ext>
                  </a:extLst>
                </a:hlinkClick>
              </a:rPr>
              <a:t>-data-labs</a:t>
            </a:r>
            <a:endParaRPr lang="en-GB" sz="4000" dirty="0">
              <a:solidFill>
                <a:schemeClr val="tx2"/>
              </a:solidFill>
            </a:endParaRPr>
          </a:p>
        </p:txBody>
      </p:sp>
      <p:sp>
        <p:nvSpPr>
          <p:cNvPr id="3" name="Slide Number Placeholder 2">
            <a:extLst>
              <a:ext uri="{FF2B5EF4-FFF2-40B4-BE49-F238E27FC236}">
                <a16:creationId xmlns:a16="http://schemas.microsoft.com/office/drawing/2014/main" id="{E55987FE-20BF-4318-B468-3BD9B9903822}"/>
              </a:ext>
            </a:extLst>
          </p:cNvPr>
          <p:cNvSpPr>
            <a:spLocks noGrp="1"/>
          </p:cNvSpPr>
          <p:nvPr>
            <p:ph type="sldNum" sz="quarter" idx="4"/>
          </p:nvPr>
        </p:nvSpPr>
        <p:spPr/>
        <p:txBody>
          <a:bodyPr/>
          <a:lstStyle/>
          <a:p>
            <a:fld id="{80F3F43C-809F-4D44-AA8F-32A582938151}" type="slidenum">
              <a:rPr lang="en-US" smtClean="0"/>
              <a:pPr/>
              <a:t>38</a:t>
            </a:fld>
            <a:endParaRPr lang="en-US" dirty="0"/>
          </a:p>
        </p:txBody>
      </p:sp>
    </p:spTree>
    <p:extLst>
      <p:ext uri="{BB962C8B-B14F-4D97-AF65-F5344CB8AC3E}">
        <p14:creationId xmlns:p14="http://schemas.microsoft.com/office/powerpoint/2010/main" val="22091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0F3F43C-809F-4D44-AA8F-32A582938151}" type="slidenum">
              <a:rPr lang="en-US" smtClean="0"/>
              <a:pPr/>
              <a:t>39</a:t>
            </a:fld>
            <a:endParaRPr lang="en-US" dirty="0"/>
          </a:p>
        </p:txBody>
      </p:sp>
      <p:sp>
        <p:nvSpPr>
          <p:cNvPr id="3" name="TextBox 2"/>
          <p:cNvSpPr txBox="1"/>
          <p:nvPr/>
        </p:nvSpPr>
        <p:spPr>
          <a:xfrm>
            <a:off x="10515600" y="5765799"/>
            <a:ext cx="1189038" cy="817563"/>
          </a:xfrm>
          <a:prstGeom prst="rect">
            <a:avLst/>
          </a:prstGeom>
          <a:solidFill>
            <a:schemeClr val="tx1"/>
          </a:solidFill>
        </p:spPr>
        <p:txBody>
          <a:bodyPr wrap="square" rtlCol="0">
            <a:spAutoFit/>
          </a:bodyPr>
          <a:lstStyle/>
          <a:p>
            <a:endParaRPr lang="en-US" dirty="0"/>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b="26629"/>
          <a:stretch/>
        </p:blipFill>
        <p:spPr>
          <a:xfrm>
            <a:off x="3845719" y="1348166"/>
            <a:ext cx="4013199" cy="2816295"/>
          </a:xfrm>
          <a:prstGeom prst="rect">
            <a:avLst/>
          </a:prstGeom>
        </p:spPr>
      </p:pic>
      <p:grpSp>
        <p:nvGrpSpPr>
          <p:cNvPr id="7" name="Group 6"/>
          <p:cNvGrpSpPr/>
          <p:nvPr/>
        </p:nvGrpSpPr>
        <p:grpSpPr>
          <a:xfrm>
            <a:off x="4213625" y="5389118"/>
            <a:ext cx="3327064" cy="587701"/>
            <a:chOff x="4132714" y="4633974"/>
            <a:chExt cx="3327064" cy="587701"/>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84689" r="46659"/>
            <a:stretch/>
          </p:blipFill>
          <p:spPr>
            <a:xfrm>
              <a:off x="4132714" y="4633974"/>
              <a:ext cx="2140662" cy="587701"/>
            </a:xfrm>
            <a:prstGeom prst="rect">
              <a:avLst/>
            </a:prstGeom>
          </p:spPr>
        </p:pic>
        <p:pic>
          <p:nvPicPr>
            <p:cNvPr id="6" name="Picture 5" descr="social-icons biggest.png"/>
            <p:cNvPicPr>
              <a:picLocks noChangeAspect="1"/>
            </p:cNvPicPr>
            <p:nvPr/>
          </p:nvPicPr>
          <p:blipFill rotWithShape="1">
            <a:blip r:embed="rId4">
              <a:extLst>
                <a:ext uri="{28A0092B-C50C-407E-A947-70E740481C1C}">
                  <a14:useLocalDpi xmlns:a14="http://schemas.microsoft.com/office/drawing/2010/main" val="0"/>
                </a:ext>
              </a:extLst>
            </a:blip>
            <a:srcRect r="86050"/>
            <a:stretch/>
          </p:blipFill>
          <p:spPr>
            <a:xfrm>
              <a:off x="6240474" y="4769158"/>
              <a:ext cx="208623" cy="381000"/>
            </a:xfrm>
            <a:prstGeom prst="rect">
              <a:avLst/>
            </a:prstGeom>
          </p:spPr>
        </p:pic>
        <p:pic>
          <p:nvPicPr>
            <p:cNvPr id="12" name="Picture 11" descr="social-icons biggest.png"/>
            <p:cNvPicPr>
              <a:picLocks noChangeAspect="1"/>
            </p:cNvPicPr>
            <p:nvPr/>
          </p:nvPicPr>
          <p:blipFill rotWithShape="1">
            <a:blip r:embed="rId4">
              <a:extLst>
                <a:ext uri="{28A0092B-C50C-407E-A947-70E740481C1C}">
                  <a14:useLocalDpi xmlns:a14="http://schemas.microsoft.com/office/drawing/2010/main" val="0"/>
                </a:ext>
              </a:extLst>
            </a:blip>
            <a:srcRect l="43171" r="26075"/>
            <a:stretch/>
          </p:blipFill>
          <p:spPr>
            <a:xfrm>
              <a:off x="6539233" y="4773878"/>
              <a:ext cx="454232" cy="376280"/>
            </a:xfrm>
            <a:prstGeom prst="rect">
              <a:avLst/>
            </a:prstGeom>
          </p:spPr>
        </p:pic>
        <p:pic>
          <p:nvPicPr>
            <p:cNvPr id="15" name="Picture 14" descr="social-icons biggest.png"/>
            <p:cNvPicPr>
              <a:picLocks noChangeAspect="1"/>
            </p:cNvPicPr>
            <p:nvPr/>
          </p:nvPicPr>
          <p:blipFill rotWithShape="1">
            <a:blip r:embed="rId4">
              <a:extLst>
                <a:ext uri="{28A0092B-C50C-407E-A947-70E740481C1C}">
                  <a14:useLocalDpi xmlns:a14="http://schemas.microsoft.com/office/drawing/2010/main" val="0"/>
                </a:ext>
              </a:extLst>
            </a:blip>
            <a:srcRect l="73025"/>
            <a:stretch/>
          </p:blipFill>
          <p:spPr>
            <a:xfrm>
              <a:off x="7061364" y="4773878"/>
              <a:ext cx="398414" cy="376280"/>
            </a:xfrm>
            <a:prstGeom prst="rect">
              <a:avLst/>
            </a:prstGeom>
          </p:spPr>
        </p:pic>
      </p:grpSp>
    </p:spTree>
    <p:extLst>
      <p:ext uri="{BB962C8B-B14F-4D97-AF65-F5344CB8AC3E}">
        <p14:creationId xmlns:p14="http://schemas.microsoft.com/office/powerpoint/2010/main" val="398517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D3DEDA-236E-4259-B21F-C72D38D04A51}"/>
              </a:ext>
            </a:extLst>
          </p:cNvPr>
          <p:cNvSpPr>
            <a:spLocks noGrp="1"/>
          </p:cNvSpPr>
          <p:nvPr>
            <p:ph type="sldNum" sz="quarter" idx="4"/>
          </p:nvPr>
        </p:nvSpPr>
        <p:spPr/>
        <p:txBody>
          <a:bodyPr/>
          <a:lstStyle/>
          <a:p>
            <a:fld id="{80F3F43C-809F-4D44-AA8F-32A582938151}" type="slidenum">
              <a:rPr lang="en-US" smtClean="0"/>
              <a:pPr/>
              <a:t>4</a:t>
            </a:fld>
            <a:endParaRPr lang="en-US" dirty="0"/>
          </a:p>
        </p:txBody>
      </p:sp>
      <p:sp>
        <p:nvSpPr>
          <p:cNvPr id="5" name="Title 1">
            <a:extLst>
              <a:ext uri="{FF2B5EF4-FFF2-40B4-BE49-F238E27FC236}">
                <a16:creationId xmlns:a16="http://schemas.microsoft.com/office/drawing/2014/main" id="{835E2A70-97C4-4D50-93B4-288A5C4A3AA3}"/>
              </a:ext>
            </a:extLst>
          </p:cNvPr>
          <p:cNvSpPr txBox="1">
            <a:spLocks/>
          </p:cNvSpPr>
          <p:nvPr/>
        </p:nvSpPr>
        <p:spPr>
          <a:xfrm>
            <a:off x="626268" y="2235040"/>
            <a:ext cx="10452101" cy="2113281"/>
          </a:xfrm>
          <a:prstGeom prst="rect">
            <a:avLst/>
          </a:prstGeom>
        </p:spPr>
        <p:txBody>
          <a:bodyPr>
            <a:noAutofit/>
          </a:bodyPr>
          <a:lstStyle>
            <a:lvl1pPr algn="l" defTabSz="457200" rtl="0" eaLnBrk="1" latinLnBrk="0" hangingPunct="1">
              <a:lnSpc>
                <a:spcPct val="90000"/>
              </a:lnSpc>
              <a:spcBef>
                <a:spcPct val="0"/>
              </a:spcBef>
              <a:buNone/>
              <a:defRPr lang="en-GB" sz="7200" b="1" kern="1200" spc="-50" baseline="0" dirty="0" smtClean="0">
                <a:solidFill>
                  <a:schemeClr val="accent1"/>
                </a:solidFill>
                <a:latin typeface="+mn-lt"/>
                <a:ea typeface="+mj-ea"/>
                <a:cs typeface="Wellcome Bold"/>
              </a:defRPr>
            </a:lvl1pPr>
          </a:lstStyle>
          <a:p>
            <a:pPr algn="ctr">
              <a:spcAft>
                <a:spcPts val="1200"/>
              </a:spcAft>
            </a:pPr>
            <a:r>
              <a:rPr lang="en-GB" sz="4800" dirty="0">
                <a:solidFill>
                  <a:schemeClr val="tx1"/>
                </a:solidFill>
              </a:rPr>
              <a:t>Case Study:</a:t>
            </a:r>
          </a:p>
          <a:p>
            <a:pPr algn="ctr"/>
            <a:r>
              <a:rPr lang="en-GB" sz="6600" dirty="0">
                <a:solidFill>
                  <a:schemeClr val="bg1"/>
                </a:solidFill>
              </a:rPr>
              <a:t>Treatment for Malaria</a:t>
            </a:r>
          </a:p>
        </p:txBody>
      </p:sp>
    </p:spTree>
    <p:extLst>
      <p:ext uri="{BB962C8B-B14F-4D97-AF65-F5344CB8AC3E}">
        <p14:creationId xmlns:p14="http://schemas.microsoft.com/office/powerpoint/2010/main" val="405807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CDE42FAD-A034-4685-8584-46B57CC1AD06}"/>
              </a:ext>
            </a:extLst>
          </p:cNvPr>
          <p:cNvCxnSpPr>
            <a:cxnSpLocks/>
          </p:cNvCxnSpPr>
          <p:nvPr/>
        </p:nvCxnSpPr>
        <p:spPr>
          <a:xfrm>
            <a:off x="4111331" y="2562861"/>
            <a:ext cx="0" cy="720000"/>
          </a:xfrm>
          <a:prstGeom prst="line">
            <a:avLst/>
          </a:prstGeom>
          <a:ln w="57150">
            <a:solidFill>
              <a:srgbClr val="60BFCE"/>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7F6274E-ACDE-5C42-8C12-465894ADDECC}"/>
              </a:ext>
            </a:extLst>
          </p:cNvPr>
          <p:cNvSpPr>
            <a:spLocks noGrp="1"/>
          </p:cNvSpPr>
          <p:nvPr>
            <p:ph type="sldNum" sz="quarter" idx="4"/>
          </p:nvPr>
        </p:nvSpPr>
        <p:spPr>
          <a:xfrm>
            <a:off x="10726371" y="6164047"/>
            <a:ext cx="495263" cy="349223"/>
          </a:xfrm>
        </p:spPr>
        <p:txBody>
          <a:bodyPr/>
          <a:lstStyle/>
          <a:p>
            <a:pPr defTabSz="457171"/>
            <a:fld id="{80F3F43C-809F-4D44-AA8F-32A582938151}" type="slidenum">
              <a:rPr lang="en-US"/>
              <a:pPr defTabSz="457171"/>
              <a:t>5</a:t>
            </a:fld>
            <a:endParaRPr lang="en-US"/>
          </a:p>
        </p:txBody>
      </p:sp>
      <p:sp>
        <p:nvSpPr>
          <p:cNvPr id="7" name="Rectangle 6">
            <a:extLst>
              <a:ext uri="{FF2B5EF4-FFF2-40B4-BE49-F238E27FC236}">
                <a16:creationId xmlns:a16="http://schemas.microsoft.com/office/drawing/2014/main" id="{A1A16450-9089-4D51-A3CF-B9CB2BD83E65}"/>
              </a:ext>
            </a:extLst>
          </p:cNvPr>
          <p:cNvSpPr/>
          <p:nvPr/>
        </p:nvSpPr>
        <p:spPr>
          <a:xfrm>
            <a:off x="-189959" y="99296"/>
            <a:ext cx="12084555" cy="1200329"/>
          </a:xfrm>
          <a:prstGeom prst="rect">
            <a:avLst/>
          </a:prstGeom>
        </p:spPr>
        <p:txBody>
          <a:bodyPr wrap="square">
            <a:spAutoFit/>
          </a:bodyPr>
          <a:lstStyle/>
          <a:p>
            <a:pPr algn="ctr"/>
            <a:r>
              <a:rPr lang="en-GB" sz="3600" b="1" dirty="0">
                <a:solidFill>
                  <a:schemeClr val="accent1"/>
                </a:solidFill>
                <a:latin typeface="+mj-lt"/>
              </a:rPr>
              <a:t>Artesunate-based Malaria Mono- </a:t>
            </a:r>
          </a:p>
          <a:p>
            <a:pPr algn="ctr"/>
            <a:r>
              <a:rPr lang="en-GB" sz="3600" b="1" dirty="0">
                <a:solidFill>
                  <a:schemeClr val="accent1"/>
                </a:solidFill>
                <a:latin typeface="+mj-lt"/>
              </a:rPr>
              <a:t>and Combination Therapy</a:t>
            </a:r>
            <a:endParaRPr lang="en-US" sz="3600" b="1" dirty="0">
              <a:solidFill>
                <a:schemeClr val="accent1"/>
              </a:solidFill>
              <a:latin typeface="+mj-lt"/>
            </a:endParaRPr>
          </a:p>
        </p:txBody>
      </p:sp>
      <p:sp>
        <p:nvSpPr>
          <p:cNvPr id="9" name="Rectangle: Rounded Corners 8">
            <a:extLst>
              <a:ext uri="{FF2B5EF4-FFF2-40B4-BE49-F238E27FC236}">
                <a16:creationId xmlns:a16="http://schemas.microsoft.com/office/drawing/2014/main" id="{905EA311-E234-48D9-8BAE-769AB5484378}"/>
              </a:ext>
            </a:extLst>
          </p:cNvPr>
          <p:cNvSpPr/>
          <p:nvPr/>
        </p:nvSpPr>
        <p:spPr>
          <a:xfrm>
            <a:off x="67030" y="5424376"/>
            <a:ext cx="1908222" cy="305345"/>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52" b="1"/>
              <a:t>Wellcome contribution</a:t>
            </a:r>
          </a:p>
        </p:txBody>
      </p:sp>
      <p:sp>
        <p:nvSpPr>
          <p:cNvPr id="52" name="Rectangle: Rounded Corners 51">
            <a:extLst>
              <a:ext uri="{FF2B5EF4-FFF2-40B4-BE49-F238E27FC236}">
                <a16:creationId xmlns:a16="http://schemas.microsoft.com/office/drawing/2014/main" id="{4BE52F0E-4895-4846-A8AA-31600AB164BC}"/>
              </a:ext>
            </a:extLst>
          </p:cNvPr>
          <p:cNvSpPr/>
          <p:nvPr/>
        </p:nvSpPr>
        <p:spPr>
          <a:xfrm>
            <a:off x="4256757" y="5424375"/>
            <a:ext cx="1908222" cy="305345"/>
          </a:xfrm>
          <a:prstGeom prst="roundRect">
            <a:avLst/>
          </a:prstGeom>
          <a:solidFill>
            <a:srgbClr val="D05E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52" b="1"/>
              <a:t>Outcomes</a:t>
            </a:r>
          </a:p>
        </p:txBody>
      </p:sp>
      <p:sp>
        <p:nvSpPr>
          <p:cNvPr id="53" name="Rectangle: Rounded Corners 52">
            <a:extLst>
              <a:ext uri="{FF2B5EF4-FFF2-40B4-BE49-F238E27FC236}">
                <a16:creationId xmlns:a16="http://schemas.microsoft.com/office/drawing/2014/main" id="{DAA8C5D0-2496-493B-8BC0-A1888E9404FE}"/>
              </a:ext>
            </a:extLst>
          </p:cNvPr>
          <p:cNvSpPr/>
          <p:nvPr/>
        </p:nvSpPr>
        <p:spPr>
          <a:xfrm>
            <a:off x="2024623" y="5427340"/>
            <a:ext cx="2191249" cy="305345"/>
          </a:xfrm>
          <a:prstGeom prst="round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52" b="1"/>
              <a:t>Contributions of others</a:t>
            </a:r>
          </a:p>
        </p:txBody>
      </p:sp>
      <p:sp>
        <p:nvSpPr>
          <p:cNvPr id="3" name="Freeform: Shape 2">
            <a:extLst>
              <a:ext uri="{FF2B5EF4-FFF2-40B4-BE49-F238E27FC236}">
                <a16:creationId xmlns:a16="http://schemas.microsoft.com/office/drawing/2014/main" id="{8425E42A-6D47-49F5-B88B-675CCCAFC1C8}"/>
              </a:ext>
            </a:extLst>
          </p:cNvPr>
          <p:cNvSpPr/>
          <p:nvPr/>
        </p:nvSpPr>
        <p:spPr>
          <a:xfrm>
            <a:off x="81039" y="3238736"/>
            <a:ext cx="1333726" cy="324324"/>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chemeClr val="bg1">
              <a:lumMod val="75000"/>
            </a:schemeClr>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10168" tIns="16002" rIns="178164" bIns="16002" numCol="1" spcCol="1270" anchor="ctr" anchorCtr="0">
            <a:noAutofit/>
          </a:bodyPr>
          <a:lstStyle/>
          <a:p>
            <a:pPr marL="0" lvl="0" indent="0" algn="ctr" defTabSz="488950">
              <a:lnSpc>
                <a:spcPct val="90000"/>
              </a:lnSpc>
              <a:spcBef>
                <a:spcPct val="0"/>
              </a:spcBef>
              <a:spcAft>
                <a:spcPct val="35000"/>
              </a:spcAft>
              <a:buNone/>
            </a:pPr>
            <a:r>
              <a:rPr lang="en-US" sz="1100" b="1" kern="1200">
                <a:solidFill>
                  <a:prstClr val="white"/>
                </a:solidFill>
                <a:ea typeface="+mn-ea"/>
                <a:cs typeface="+mn-cs"/>
              </a:rPr>
              <a:t>Clinical Trial</a:t>
            </a:r>
            <a:endParaRPr lang="en-US" sz="1100" b="1" kern="1200"/>
          </a:p>
        </p:txBody>
      </p:sp>
      <p:sp>
        <p:nvSpPr>
          <p:cNvPr id="5" name="Freeform: Shape 4">
            <a:extLst>
              <a:ext uri="{FF2B5EF4-FFF2-40B4-BE49-F238E27FC236}">
                <a16:creationId xmlns:a16="http://schemas.microsoft.com/office/drawing/2014/main" id="{CD7E2079-1386-4DEC-B33D-A9CCB95A9477}"/>
              </a:ext>
            </a:extLst>
          </p:cNvPr>
          <p:cNvSpPr/>
          <p:nvPr/>
        </p:nvSpPr>
        <p:spPr>
          <a:xfrm>
            <a:off x="1357626" y="3238736"/>
            <a:ext cx="1551407" cy="324324"/>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rgbClr val="60BFCE"/>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70176" tIns="36005" rIns="198167" bIns="36005" numCol="1" spcCol="1270" anchor="ctr" anchorCtr="0">
            <a:noAutofit/>
          </a:bodyPr>
          <a:lstStyle/>
          <a:p>
            <a:pPr marL="0" lvl="0" indent="0" algn="ctr" defTabSz="1200150">
              <a:lnSpc>
                <a:spcPct val="90000"/>
              </a:lnSpc>
              <a:spcBef>
                <a:spcPct val="0"/>
              </a:spcBef>
              <a:spcAft>
                <a:spcPct val="35000"/>
              </a:spcAft>
              <a:buNone/>
            </a:pPr>
            <a:r>
              <a:rPr lang="en-US" sz="1100" b="1" kern="1200">
                <a:solidFill>
                  <a:prstClr val="white"/>
                </a:solidFill>
                <a:ea typeface="+mn-ea"/>
                <a:cs typeface="+mn-cs"/>
              </a:rPr>
              <a:t>Clinical Trial</a:t>
            </a:r>
          </a:p>
        </p:txBody>
      </p:sp>
      <p:sp>
        <p:nvSpPr>
          <p:cNvPr id="12" name="Freeform: Shape 11">
            <a:extLst>
              <a:ext uri="{FF2B5EF4-FFF2-40B4-BE49-F238E27FC236}">
                <a16:creationId xmlns:a16="http://schemas.microsoft.com/office/drawing/2014/main" id="{DFD8236F-9A28-4983-8A25-744467743173}"/>
              </a:ext>
            </a:extLst>
          </p:cNvPr>
          <p:cNvSpPr/>
          <p:nvPr/>
        </p:nvSpPr>
        <p:spPr>
          <a:xfrm>
            <a:off x="5205650" y="3238736"/>
            <a:ext cx="1333726" cy="324324"/>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rgbClr val="60BFC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168" tIns="14669" rIns="176831" bIns="14669" numCol="1" spcCol="1270" anchor="ctr" anchorCtr="0">
            <a:noAutofit/>
          </a:bodyPr>
          <a:lstStyle/>
          <a:p>
            <a:pPr marL="0" lvl="0" indent="0" algn="ctr" defTabSz="488950">
              <a:lnSpc>
                <a:spcPct val="90000"/>
              </a:lnSpc>
              <a:spcBef>
                <a:spcPct val="0"/>
              </a:spcBef>
              <a:spcAft>
                <a:spcPct val="35000"/>
              </a:spcAft>
              <a:buNone/>
            </a:pPr>
            <a:r>
              <a:rPr lang="en-US" sz="1100" b="1" kern="1200"/>
              <a:t>Clinical Trial</a:t>
            </a:r>
          </a:p>
        </p:txBody>
      </p:sp>
      <p:sp>
        <p:nvSpPr>
          <p:cNvPr id="13" name="Freeform: Shape 12">
            <a:extLst>
              <a:ext uri="{FF2B5EF4-FFF2-40B4-BE49-F238E27FC236}">
                <a16:creationId xmlns:a16="http://schemas.microsoft.com/office/drawing/2014/main" id="{70AD2F1B-2851-4EB2-970E-B832BD341076}"/>
              </a:ext>
            </a:extLst>
          </p:cNvPr>
          <p:cNvSpPr/>
          <p:nvPr/>
        </p:nvSpPr>
        <p:spPr>
          <a:xfrm>
            <a:off x="6406004" y="3238736"/>
            <a:ext cx="1333726" cy="324324"/>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rgbClr val="D05E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168" tIns="14669" rIns="176831" bIns="14669" numCol="1" spcCol="1270" anchor="ctr" anchorCtr="0">
            <a:noAutofit/>
          </a:bodyPr>
          <a:lstStyle/>
          <a:p>
            <a:pPr marL="0" lvl="0" indent="0" algn="ctr" defTabSz="488950">
              <a:lnSpc>
                <a:spcPct val="90000"/>
              </a:lnSpc>
              <a:spcBef>
                <a:spcPct val="0"/>
              </a:spcBef>
              <a:spcAft>
                <a:spcPct val="35000"/>
              </a:spcAft>
              <a:buNone/>
            </a:pPr>
            <a:r>
              <a:rPr lang="en-US" sz="1100" b="1" kern="1200"/>
              <a:t>Policy</a:t>
            </a:r>
          </a:p>
        </p:txBody>
      </p:sp>
      <p:sp>
        <p:nvSpPr>
          <p:cNvPr id="14" name="Freeform: Shape 13">
            <a:extLst>
              <a:ext uri="{FF2B5EF4-FFF2-40B4-BE49-F238E27FC236}">
                <a16:creationId xmlns:a16="http://schemas.microsoft.com/office/drawing/2014/main" id="{87BED8A5-D037-4E1B-8A6A-67C6142C4564}"/>
              </a:ext>
            </a:extLst>
          </p:cNvPr>
          <p:cNvSpPr/>
          <p:nvPr/>
        </p:nvSpPr>
        <p:spPr>
          <a:xfrm>
            <a:off x="7569412" y="3238736"/>
            <a:ext cx="1514939" cy="322798"/>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rgbClr val="60A5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168" tIns="14669" rIns="176831" bIns="14669" numCol="1" spcCol="1270" anchor="ctr" anchorCtr="0">
            <a:noAutofit/>
          </a:bodyPr>
          <a:lstStyle/>
          <a:p>
            <a:pPr marL="0" lvl="0" indent="0" algn="ctr" defTabSz="488950">
              <a:lnSpc>
                <a:spcPct val="90000"/>
              </a:lnSpc>
              <a:spcBef>
                <a:spcPct val="0"/>
              </a:spcBef>
              <a:spcAft>
                <a:spcPct val="35000"/>
              </a:spcAft>
              <a:buNone/>
            </a:pPr>
            <a:r>
              <a:rPr lang="en-US" sz="1100" b="1" kern="1200"/>
              <a:t>Implementation</a:t>
            </a:r>
          </a:p>
        </p:txBody>
      </p:sp>
      <p:sp>
        <p:nvSpPr>
          <p:cNvPr id="15" name="Freeform: Shape 14">
            <a:extLst>
              <a:ext uri="{FF2B5EF4-FFF2-40B4-BE49-F238E27FC236}">
                <a16:creationId xmlns:a16="http://schemas.microsoft.com/office/drawing/2014/main" id="{859157A6-50A0-420A-8A61-AE5AAEB35CA8}"/>
              </a:ext>
            </a:extLst>
          </p:cNvPr>
          <p:cNvSpPr/>
          <p:nvPr/>
        </p:nvSpPr>
        <p:spPr>
          <a:xfrm>
            <a:off x="8806711" y="3238736"/>
            <a:ext cx="1333726" cy="324324"/>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rgbClr val="60BFC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168" tIns="14669" rIns="176831" bIns="14669" numCol="1" spcCol="1270" anchor="ctr" anchorCtr="0">
            <a:noAutofit/>
          </a:bodyPr>
          <a:lstStyle/>
          <a:p>
            <a:pPr marL="0" lvl="0" indent="0" algn="ctr" defTabSz="488950">
              <a:lnSpc>
                <a:spcPct val="90000"/>
              </a:lnSpc>
              <a:spcBef>
                <a:spcPct val="0"/>
              </a:spcBef>
              <a:spcAft>
                <a:spcPct val="35000"/>
              </a:spcAft>
              <a:buNone/>
            </a:pPr>
            <a:r>
              <a:rPr lang="en-US" sz="1100" b="1" kern="1200"/>
              <a:t>Clinical Trial</a:t>
            </a:r>
          </a:p>
        </p:txBody>
      </p:sp>
      <p:sp>
        <p:nvSpPr>
          <p:cNvPr id="16" name="Freeform: Shape 15">
            <a:extLst>
              <a:ext uri="{FF2B5EF4-FFF2-40B4-BE49-F238E27FC236}">
                <a16:creationId xmlns:a16="http://schemas.microsoft.com/office/drawing/2014/main" id="{4BF24F02-58D3-48D6-9A5C-A211F80DF8DD}"/>
              </a:ext>
            </a:extLst>
          </p:cNvPr>
          <p:cNvSpPr/>
          <p:nvPr/>
        </p:nvSpPr>
        <p:spPr>
          <a:xfrm>
            <a:off x="10007065" y="3238736"/>
            <a:ext cx="1333726" cy="324324"/>
          </a:xfrm>
          <a:custGeom>
            <a:avLst/>
            <a:gdLst>
              <a:gd name="connsiteX0" fmla="*/ 0 w 1333726"/>
              <a:gd name="connsiteY0" fmla="*/ 0 h 324324"/>
              <a:gd name="connsiteX1" fmla="*/ 1171564 w 1333726"/>
              <a:gd name="connsiteY1" fmla="*/ 0 h 324324"/>
              <a:gd name="connsiteX2" fmla="*/ 1333726 w 1333726"/>
              <a:gd name="connsiteY2" fmla="*/ 162162 h 324324"/>
              <a:gd name="connsiteX3" fmla="*/ 1171564 w 1333726"/>
              <a:gd name="connsiteY3" fmla="*/ 324324 h 324324"/>
              <a:gd name="connsiteX4" fmla="*/ 0 w 1333726"/>
              <a:gd name="connsiteY4" fmla="*/ 324324 h 324324"/>
              <a:gd name="connsiteX5" fmla="*/ 162162 w 1333726"/>
              <a:gd name="connsiteY5" fmla="*/ 162162 h 324324"/>
              <a:gd name="connsiteX6" fmla="*/ 0 w 1333726"/>
              <a:gd name="connsiteY6" fmla="*/ 0 h 32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726" h="324324">
                <a:moveTo>
                  <a:pt x="0" y="0"/>
                </a:moveTo>
                <a:lnTo>
                  <a:pt x="1171564" y="0"/>
                </a:lnTo>
                <a:lnTo>
                  <a:pt x="1333726" y="162162"/>
                </a:lnTo>
                <a:lnTo>
                  <a:pt x="1171564" y="324324"/>
                </a:lnTo>
                <a:lnTo>
                  <a:pt x="0" y="324324"/>
                </a:lnTo>
                <a:lnTo>
                  <a:pt x="162162" y="162162"/>
                </a:lnTo>
                <a:lnTo>
                  <a:pt x="0" y="0"/>
                </a:lnTo>
                <a:close/>
              </a:path>
            </a:pathLst>
          </a:custGeom>
          <a:solidFill>
            <a:srgbClr val="D05E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168" tIns="14669" rIns="176831" bIns="14669" numCol="1" spcCol="1270" anchor="ctr" anchorCtr="0">
            <a:noAutofit/>
          </a:bodyPr>
          <a:lstStyle/>
          <a:p>
            <a:pPr marL="0" lvl="0" indent="0" algn="ctr" defTabSz="488950">
              <a:lnSpc>
                <a:spcPct val="90000"/>
              </a:lnSpc>
              <a:spcBef>
                <a:spcPct val="0"/>
              </a:spcBef>
              <a:spcAft>
                <a:spcPct val="35000"/>
              </a:spcAft>
              <a:buNone/>
            </a:pPr>
            <a:r>
              <a:rPr lang="en-US" sz="1100" b="1" kern="1200"/>
              <a:t>Policy</a:t>
            </a:r>
          </a:p>
        </p:txBody>
      </p:sp>
      <p:sp>
        <p:nvSpPr>
          <p:cNvPr id="64" name="Oval 63">
            <a:extLst>
              <a:ext uri="{FF2B5EF4-FFF2-40B4-BE49-F238E27FC236}">
                <a16:creationId xmlns:a16="http://schemas.microsoft.com/office/drawing/2014/main" id="{760B62EA-9281-40D1-A81C-62697E87651B}"/>
              </a:ext>
            </a:extLst>
          </p:cNvPr>
          <p:cNvSpPr/>
          <p:nvPr/>
        </p:nvSpPr>
        <p:spPr>
          <a:xfrm>
            <a:off x="198062" y="1611195"/>
            <a:ext cx="985962" cy="922352"/>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1979</a:t>
            </a:r>
          </a:p>
        </p:txBody>
      </p:sp>
      <p:cxnSp>
        <p:nvCxnSpPr>
          <p:cNvPr id="66" name="Straight Connector 65">
            <a:extLst>
              <a:ext uri="{FF2B5EF4-FFF2-40B4-BE49-F238E27FC236}">
                <a16:creationId xmlns:a16="http://schemas.microsoft.com/office/drawing/2014/main" id="{9DA829A5-658B-4C8C-9AAF-B41174289747}"/>
              </a:ext>
            </a:extLst>
          </p:cNvPr>
          <p:cNvCxnSpPr>
            <a:cxnSpLocks/>
          </p:cNvCxnSpPr>
          <p:nvPr/>
        </p:nvCxnSpPr>
        <p:spPr>
          <a:xfrm>
            <a:off x="691043" y="2526021"/>
            <a:ext cx="0" cy="7200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5BED8CA0-AFF9-45E0-AE70-B8856A84CDC9}"/>
              </a:ext>
            </a:extLst>
          </p:cNvPr>
          <p:cNvSpPr/>
          <p:nvPr/>
        </p:nvSpPr>
        <p:spPr>
          <a:xfrm>
            <a:off x="1753684" y="4282829"/>
            <a:ext cx="985962" cy="922352"/>
          </a:xfrm>
          <a:prstGeom prst="ellipse">
            <a:avLst/>
          </a:prstGeom>
          <a:solidFill>
            <a:srgbClr val="60BF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1992</a:t>
            </a:r>
          </a:p>
        </p:txBody>
      </p:sp>
      <p:cxnSp>
        <p:nvCxnSpPr>
          <p:cNvPr id="68" name="Straight Connector 67">
            <a:extLst>
              <a:ext uri="{FF2B5EF4-FFF2-40B4-BE49-F238E27FC236}">
                <a16:creationId xmlns:a16="http://schemas.microsoft.com/office/drawing/2014/main" id="{08C2249B-6002-4F08-9199-163A6DBA9F71}"/>
              </a:ext>
            </a:extLst>
          </p:cNvPr>
          <p:cNvCxnSpPr>
            <a:cxnSpLocks/>
          </p:cNvCxnSpPr>
          <p:nvPr/>
        </p:nvCxnSpPr>
        <p:spPr>
          <a:xfrm>
            <a:off x="2239826" y="3546501"/>
            <a:ext cx="0" cy="720000"/>
          </a:xfrm>
          <a:prstGeom prst="line">
            <a:avLst/>
          </a:prstGeom>
          <a:ln w="57150">
            <a:solidFill>
              <a:srgbClr val="60BFCE"/>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058360E4-1651-484E-8E55-37D28FBE094E}"/>
              </a:ext>
            </a:extLst>
          </p:cNvPr>
          <p:cNvSpPr/>
          <p:nvPr/>
        </p:nvSpPr>
        <p:spPr>
          <a:xfrm>
            <a:off x="5188487" y="4282829"/>
            <a:ext cx="985962" cy="922352"/>
          </a:xfrm>
          <a:prstGeom prst="ellipse">
            <a:avLst/>
          </a:prstGeom>
          <a:solidFill>
            <a:srgbClr val="60BF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2005</a:t>
            </a:r>
          </a:p>
        </p:txBody>
      </p:sp>
      <p:cxnSp>
        <p:nvCxnSpPr>
          <p:cNvPr id="72" name="Straight Connector 71">
            <a:extLst>
              <a:ext uri="{FF2B5EF4-FFF2-40B4-BE49-F238E27FC236}">
                <a16:creationId xmlns:a16="http://schemas.microsoft.com/office/drawing/2014/main" id="{A574BA29-0C13-47C2-BAF7-FCF9A518DC50}"/>
              </a:ext>
            </a:extLst>
          </p:cNvPr>
          <p:cNvCxnSpPr>
            <a:cxnSpLocks/>
          </p:cNvCxnSpPr>
          <p:nvPr/>
        </p:nvCxnSpPr>
        <p:spPr>
          <a:xfrm>
            <a:off x="5673304" y="3546501"/>
            <a:ext cx="0" cy="720000"/>
          </a:xfrm>
          <a:prstGeom prst="line">
            <a:avLst/>
          </a:prstGeom>
          <a:ln w="57150">
            <a:solidFill>
              <a:srgbClr val="60BFCE"/>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F8C59AF5-517E-4D34-A025-C8A4B7E2DC95}"/>
              </a:ext>
            </a:extLst>
          </p:cNvPr>
          <p:cNvSpPr/>
          <p:nvPr/>
        </p:nvSpPr>
        <p:spPr>
          <a:xfrm>
            <a:off x="7807116" y="4282829"/>
            <a:ext cx="985962" cy="922352"/>
          </a:xfrm>
          <a:prstGeom prst="ellipse">
            <a:avLst/>
          </a:prstGeom>
          <a:solidFill>
            <a:srgbClr val="60A5FF"/>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2008</a:t>
            </a:r>
          </a:p>
        </p:txBody>
      </p:sp>
      <p:cxnSp>
        <p:nvCxnSpPr>
          <p:cNvPr id="74" name="Straight Connector 73">
            <a:extLst>
              <a:ext uri="{FF2B5EF4-FFF2-40B4-BE49-F238E27FC236}">
                <a16:creationId xmlns:a16="http://schemas.microsoft.com/office/drawing/2014/main" id="{B09947BD-9A97-4AC3-9FBE-926B6D1925D8}"/>
              </a:ext>
            </a:extLst>
          </p:cNvPr>
          <p:cNvCxnSpPr>
            <a:cxnSpLocks/>
          </p:cNvCxnSpPr>
          <p:nvPr/>
        </p:nvCxnSpPr>
        <p:spPr>
          <a:xfrm>
            <a:off x="8291933" y="3546501"/>
            <a:ext cx="0" cy="720000"/>
          </a:xfrm>
          <a:prstGeom prst="line">
            <a:avLst/>
          </a:prstGeom>
          <a:ln w="571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2ACAD394-B4DF-41F6-9305-70137EB025C0}"/>
              </a:ext>
            </a:extLst>
          </p:cNvPr>
          <p:cNvSpPr/>
          <p:nvPr/>
        </p:nvSpPr>
        <p:spPr>
          <a:xfrm>
            <a:off x="10401657" y="4282829"/>
            <a:ext cx="985962" cy="922352"/>
          </a:xfrm>
          <a:prstGeom prst="ellipse">
            <a:avLst/>
          </a:prstGeom>
          <a:solidFill>
            <a:srgbClr val="D05EC0"/>
          </a:solidFill>
          <a:ln>
            <a:solidFill>
              <a:srgbClr val="9F7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2011</a:t>
            </a:r>
          </a:p>
        </p:txBody>
      </p:sp>
      <p:cxnSp>
        <p:nvCxnSpPr>
          <p:cNvPr id="79" name="Straight Connector 78">
            <a:extLst>
              <a:ext uri="{FF2B5EF4-FFF2-40B4-BE49-F238E27FC236}">
                <a16:creationId xmlns:a16="http://schemas.microsoft.com/office/drawing/2014/main" id="{E26E9113-6EDF-45BB-8D05-CF3874D4C449}"/>
              </a:ext>
            </a:extLst>
          </p:cNvPr>
          <p:cNvCxnSpPr>
            <a:cxnSpLocks/>
          </p:cNvCxnSpPr>
          <p:nvPr/>
        </p:nvCxnSpPr>
        <p:spPr>
          <a:xfrm>
            <a:off x="10886474" y="3546501"/>
            <a:ext cx="0" cy="720000"/>
          </a:xfrm>
          <a:prstGeom prst="line">
            <a:avLst/>
          </a:prstGeom>
          <a:ln w="57150">
            <a:solidFill>
              <a:srgbClr val="D05EC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E3AEFE12-EDB1-43E6-8015-71F7BD061BFB}"/>
              </a:ext>
            </a:extLst>
          </p:cNvPr>
          <p:cNvSpPr/>
          <p:nvPr/>
        </p:nvSpPr>
        <p:spPr>
          <a:xfrm>
            <a:off x="6714516" y="1611195"/>
            <a:ext cx="985962" cy="922352"/>
          </a:xfrm>
          <a:prstGeom prst="ellipse">
            <a:avLst/>
          </a:prstGeom>
          <a:solidFill>
            <a:srgbClr val="D05EC0"/>
          </a:solidFill>
          <a:ln>
            <a:solidFill>
              <a:srgbClr val="9F7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2006</a:t>
            </a:r>
          </a:p>
        </p:txBody>
      </p:sp>
      <p:cxnSp>
        <p:nvCxnSpPr>
          <p:cNvPr id="81" name="Straight Connector 80">
            <a:extLst>
              <a:ext uri="{FF2B5EF4-FFF2-40B4-BE49-F238E27FC236}">
                <a16:creationId xmlns:a16="http://schemas.microsoft.com/office/drawing/2014/main" id="{AB007C4F-07DF-4EE7-B45A-D59C3619D96B}"/>
              </a:ext>
            </a:extLst>
          </p:cNvPr>
          <p:cNvCxnSpPr>
            <a:cxnSpLocks/>
          </p:cNvCxnSpPr>
          <p:nvPr/>
        </p:nvCxnSpPr>
        <p:spPr>
          <a:xfrm>
            <a:off x="7200658" y="2526021"/>
            <a:ext cx="0" cy="720000"/>
          </a:xfrm>
          <a:prstGeom prst="line">
            <a:avLst/>
          </a:prstGeom>
          <a:ln w="57150">
            <a:solidFill>
              <a:srgbClr val="D05EC0"/>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5282B3A7-C80E-4768-A43A-24F5421233DF}"/>
              </a:ext>
            </a:extLst>
          </p:cNvPr>
          <p:cNvSpPr/>
          <p:nvPr/>
        </p:nvSpPr>
        <p:spPr>
          <a:xfrm>
            <a:off x="9224856" y="1611195"/>
            <a:ext cx="985962" cy="922352"/>
          </a:xfrm>
          <a:prstGeom prst="ellipse">
            <a:avLst/>
          </a:prstGeom>
          <a:solidFill>
            <a:srgbClr val="60BF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2010</a:t>
            </a:r>
          </a:p>
        </p:txBody>
      </p:sp>
      <p:cxnSp>
        <p:nvCxnSpPr>
          <p:cNvPr id="83" name="Straight Connector 82">
            <a:extLst>
              <a:ext uri="{FF2B5EF4-FFF2-40B4-BE49-F238E27FC236}">
                <a16:creationId xmlns:a16="http://schemas.microsoft.com/office/drawing/2014/main" id="{D4E093B8-DA24-4A95-9B52-BC6392401DC6}"/>
              </a:ext>
            </a:extLst>
          </p:cNvPr>
          <p:cNvCxnSpPr>
            <a:cxnSpLocks/>
          </p:cNvCxnSpPr>
          <p:nvPr/>
        </p:nvCxnSpPr>
        <p:spPr>
          <a:xfrm>
            <a:off x="9717837" y="2526021"/>
            <a:ext cx="0" cy="720000"/>
          </a:xfrm>
          <a:prstGeom prst="line">
            <a:avLst/>
          </a:prstGeom>
          <a:ln w="57150">
            <a:solidFill>
              <a:srgbClr val="60BFCE"/>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9EA9487-FADC-4F18-A3D9-215277B790D6}"/>
              </a:ext>
            </a:extLst>
          </p:cNvPr>
          <p:cNvSpPr txBox="1"/>
          <p:nvPr/>
        </p:nvSpPr>
        <p:spPr>
          <a:xfrm>
            <a:off x="1248597" y="2125591"/>
            <a:ext cx="2040777" cy="1107996"/>
          </a:xfrm>
          <a:prstGeom prst="rect">
            <a:avLst/>
          </a:prstGeom>
          <a:noFill/>
        </p:spPr>
        <p:txBody>
          <a:bodyPr wrap="square" rtlCol="0">
            <a:spAutoFit/>
          </a:bodyPr>
          <a:lstStyle/>
          <a:p>
            <a:pPr algn="ctr"/>
            <a:r>
              <a:rPr lang="en-GB" sz="1100" dirty="0"/>
              <a:t>First evaluations of artemisinin derivatives in Africa supported by Wellcome as part of Mahidol Oxford Tropical Medicine Research Unit (MORU).</a:t>
            </a:r>
          </a:p>
        </p:txBody>
      </p:sp>
      <p:sp>
        <p:nvSpPr>
          <p:cNvPr id="86" name="TextBox 85">
            <a:extLst>
              <a:ext uri="{FF2B5EF4-FFF2-40B4-BE49-F238E27FC236}">
                <a16:creationId xmlns:a16="http://schemas.microsoft.com/office/drawing/2014/main" id="{AA98D810-3A66-4AC6-A0B4-C61398FCC725}"/>
              </a:ext>
            </a:extLst>
          </p:cNvPr>
          <p:cNvSpPr txBox="1"/>
          <p:nvPr/>
        </p:nvSpPr>
        <p:spPr>
          <a:xfrm>
            <a:off x="4597463" y="1822316"/>
            <a:ext cx="2168010" cy="1446550"/>
          </a:xfrm>
          <a:prstGeom prst="rect">
            <a:avLst/>
          </a:prstGeom>
          <a:noFill/>
        </p:spPr>
        <p:txBody>
          <a:bodyPr wrap="square" rtlCol="0">
            <a:spAutoFit/>
          </a:bodyPr>
          <a:lstStyle/>
          <a:p>
            <a:pPr algn="ctr"/>
            <a:r>
              <a:rPr lang="en-GB" sz="1100" dirty="0"/>
              <a:t>Trial (SEAQUAMAT) to assess artesunate monotherapy as treatment for severe malaria shows 35% reduction in deaths </a:t>
            </a:r>
            <a:r>
              <a:rPr lang="en-GB" sz="1100" i="1" dirty="0"/>
              <a:t>vs</a:t>
            </a:r>
            <a:r>
              <a:rPr lang="en-GB" sz="1100" dirty="0"/>
              <a:t> quinine. Trial supported by Wellcome through grant awarded to Prof. Nick White and core funding of MORU.</a:t>
            </a:r>
          </a:p>
        </p:txBody>
      </p:sp>
      <p:sp>
        <p:nvSpPr>
          <p:cNvPr id="87" name="TextBox 86">
            <a:extLst>
              <a:ext uri="{FF2B5EF4-FFF2-40B4-BE49-F238E27FC236}">
                <a16:creationId xmlns:a16="http://schemas.microsoft.com/office/drawing/2014/main" id="{61BA0448-B789-4747-A647-163CE0C0B9EB}"/>
              </a:ext>
            </a:extLst>
          </p:cNvPr>
          <p:cNvSpPr txBox="1"/>
          <p:nvPr/>
        </p:nvSpPr>
        <p:spPr>
          <a:xfrm>
            <a:off x="6090573" y="3561534"/>
            <a:ext cx="1814797" cy="1615827"/>
          </a:xfrm>
          <a:prstGeom prst="rect">
            <a:avLst/>
          </a:prstGeom>
          <a:noFill/>
        </p:spPr>
        <p:txBody>
          <a:bodyPr wrap="square" rtlCol="0">
            <a:spAutoFit/>
          </a:bodyPr>
          <a:lstStyle/>
          <a:p>
            <a:pPr algn="ctr"/>
            <a:r>
              <a:rPr lang="en-GB" sz="1100" dirty="0"/>
              <a:t>First edition WHO malaria treatment guidelines recommend artesunate as first-line treatment, in combination therapy for uncomplicated falciparum malaria, as monotherapy for severe falciparum malaria in adults.</a:t>
            </a:r>
          </a:p>
        </p:txBody>
      </p:sp>
      <p:sp>
        <p:nvSpPr>
          <p:cNvPr id="88" name="TextBox 87">
            <a:extLst>
              <a:ext uri="{FF2B5EF4-FFF2-40B4-BE49-F238E27FC236}">
                <a16:creationId xmlns:a16="http://schemas.microsoft.com/office/drawing/2014/main" id="{80727D2E-26C6-4846-82B8-921AECFA9F84}"/>
              </a:ext>
            </a:extLst>
          </p:cNvPr>
          <p:cNvSpPr txBox="1"/>
          <p:nvPr/>
        </p:nvSpPr>
        <p:spPr>
          <a:xfrm>
            <a:off x="7678158" y="1787608"/>
            <a:ext cx="1611851" cy="1446550"/>
          </a:xfrm>
          <a:prstGeom prst="rect">
            <a:avLst/>
          </a:prstGeom>
          <a:noFill/>
        </p:spPr>
        <p:txBody>
          <a:bodyPr wrap="square" rtlCol="0">
            <a:spAutoFit/>
          </a:bodyPr>
          <a:lstStyle/>
          <a:p>
            <a:pPr algn="ctr"/>
            <a:r>
              <a:rPr lang="en-GB" sz="1100" dirty="0"/>
              <a:t>The </a:t>
            </a:r>
            <a:r>
              <a:rPr lang="en-GB" sz="1100" i="1" dirty="0"/>
              <a:t>Global Fund and Affordable Medicines Facility </a:t>
            </a:r>
            <a:r>
              <a:rPr lang="en-GB" sz="1100" dirty="0"/>
              <a:t>bankrolls or subsidises distribution of artemisinin combination therapies in public and private sectors.</a:t>
            </a:r>
          </a:p>
        </p:txBody>
      </p:sp>
      <p:sp>
        <p:nvSpPr>
          <p:cNvPr id="89" name="TextBox 88">
            <a:extLst>
              <a:ext uri="{FF2B5EF4-FFF2-40B4-BE49-F238E27FC236}">
                <a16:creationId xmlns:a16="http://schemas.microsoft.com/office/drawing/2014/main" id="{46DFE81D-3E27-43CC-B488-60175B77D940}"/>
              </a:ext>
            </a:extLst>
          </p:cNvPr>
          <p:cNvSpPr txBox="1"/>
          <p:nvPr/>
        </p:nvSpPr>
        <p:spPr>
          <a:xfrm>
            <a:off x="8734172" y="3561534"/>
            <a:ext cx="1677835" cy="1954381"/>
          </a:xfrm>
          <a:prstGeom prst="rect">
            <a:avLst/>
          </a:prstGeom>
          <a:noFill/>
        </p:spPr>
        <p:txBody>
          <a:bodyPr wrap="square" rtlCol="0">
            <a:spAutoFit/>
          </a:bodyPr>
          <a:lstStyle/>
          <a:p>
            <a:pPr algn="ctr"/>
            <a:r>
              <a:rPr lang="en-GB" sz="1100" dirty="0"/>
              <a:t>Trial (AQUAMAT) in African children with severe malaria shows artesunate monotherapy reduces mortality by 22% </a:t>
            </a:r>
            <a:r>
              <a:rPr lang="en-GB" sz="1100" i="1" dirty="0"/>
              <a:t>vs</a:t>
            </a:r>
            <a:r>
              <a:rPr lang="en-GB" sz="1100" dirty="0"/>
              <a:t> quinine. Trial supported by Wellcome through Project Grants to Prof. Nick White and core funding of MORU.</a:t>
            </a:r>
          </a:p>
        </p:txBody>
      </p:sp>
      <p:sp>
        <p:nvSpPr>
          <p:cNvPr id="90" name="TextBox 89">
            <a:extLst>
              <a:ext uri="{FF2B5EF4-FFF2-40B4-BE49-F238E27FC236}">
                <a16:creationId xmlns:a16="http://schemas.microsoft.com/office/drawing/2014/main" id="{BF3A0174-DAAC-45D6-BA0A-29FFCE313CAA}"/>
              </a:ext>
            </a:extLst>
          </p:cNvPr>
          <p:cNvSpPr txBox="1"/>
          <p:nvPr/>
        </p:nvSpPr>
        <p:spPr>
          <a:xfrm>
            <a:off x="10164344" y="1470867"/>
            <a:ext cx="1493379" cy="1785104"/>
          </a:xfrm>
          <a:prstGeom prst="rect">
            <a:avLst/>
          </a:prstGeom>
          <a:noFill/>
        </p:spPr>
        <p:txBody>
          <a:bodyPr wrap="square" rtlCol="0">
            <a:spAutoFit/>
          </a:bodyPr>
          <a:lstStyle/>
          <a:p>
            <a:pPr algn="ctr"/>
            <a:r>
              <a:rPr lang="en-GB" sz="1100" dirty="0"/>
              <a:t>WHO revise malaria  guidelines to extend recommendation of artesunate monotherapy as first-line treatment in management of severe malaria to include children, citing AQUAMAT.</a:t>
            </a:r>
          </a:p>
        </p:txBody>
      </p:sp>
      <p:sp>
        <p:nvSpPr>
          <p:cNvPr id="92" name="TextBox 91">
            <a:extLst>
              <a:ext uri="{FF2B5EF4-FFF2-40B4-BE49-F238E27FC236}">
                <a16:creationId xmlns:a16="http://schemas.microsoft.com/office/drawing/2014/main" id="{F02CF016-C29B-4786-B10E-FCE96EC61F04}"/>
              </a:ext>
            </a:extLst>
          </p:cNvPr>
          <p:cNvSpPr txBox="1"/>
          <p:nvPr/>
        </p:nvSpPr>
        <p:spPr>
          <a:xfrm>
            <a:off x="41920" y="3561534"/>
            <a:ext cx="1327868" cy="938719"/>
          </a:xfrm>
          <a:prstGeom prst="rect">
            <a:avLst/>
          </a:prstGeom>
          <a:noFill/>
        </p:spPr>
        <p:txBody>
          <a:bodyPr wrap="square" rtlCol="0">
            <a:spAutoFit/>
          </a:bodyPr>
          <a:lstStyle/>
          <a:p>
            <a:pPr algn="ctr"/>
            <a:r>
              <a:rPr lang="en-GB" sz="1100" dirty="0"/>
              <a:t>Trial shows artemisinin compounds to be capable of treating malaria.</a:t>
            </a:r>
          </a:p>
        </p:txBody>
      </p:sp>
      <p:sp>
        <p:nvSpPr>
          <p:cNvPr id="93" name="Oval 92">
            <a:extLst>
              <a:ext uri="{FF2B5EF4-FFF2-40B4-BE49-F238E27FC236}">
                <a16:creationId xmlns:a16="http://schemas.microsoft.com/office/drawing/2014/main" id="{148E7F1C-583F-4965-A282-08F277177BA7}"/>
              </a:ext>
            </a:extLst>
          </p:cNvPr>
          <p:cNvSpPr/>
          <p:nvPr/>
        </p:nvSpPr>
        <p:spPr>
          <a:xfrm>
            <a:off x="3606307" y="1640509"/>
            <a:ext cx="985962" cy="922352"/>
          </a:xfrm>
          <a:prstGeom prst="ellipse">
            <a:avLst/>
          </a:prstGeom>
          <a:solidFill>
            <a:srgbClr val="60BF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1994-8</a:t>
            </a:r>
          </a:p>
        </p:txBody>
      </p:sp>
      <p:sp>
        <p:nvSpPr>
          <p:cNvPr id="95" name="TextBox 94">
            <a:extLst>
              <a:ext uri="{FF2B5EF4-FFF2-40B4-BE49-F238E27FC236}">
                <a16:creationId xmlns:a16="http://schemas.microsoft.com/office/drawing/2014/main" id="{DF572BB7-AF30-4F3E-A83A-060EB0B81B83}"/>
              </a:ext>
            </a:extLst>
          </p:cNvPr>
          <p:cNvSpPr txBox="1"/>
          <p:nvPr/>
        </p:nvSpPr>
        <p:spPr>
          <a:xfrm>
            <a:off x="2777306" y="3576044"/>
            <a:ext cx="2494127" cy="1615827"/>
          </a:xfrm>
          <a:prstGeom prst="rect">
            <a:avLst/>
          </a:prstGeom>
          <a:noFill/>
        </p:spPr>
        <p:txBody>
          <a:bodyPr wrap="square" rtlCol="0">
            <a:spAutoFit/>
          </a:bodyPr>
          <a:lstStyle/>
          <a:p>
            <a:pPr algn="ctr"/>
            <a:r>
              <a:rPr lang="en-GB" sz="1100" dirty="0"/>
              <a:t>MORU studies show that artemisinin derivatives act extremely rapidly and reduce transmission potential of malaria. MORU pioneers use of combination therapies (ACT) to reduce risk of treatment failure, parasite resistance and side effects in patients, compared with monotherapy.</a:t>
            </a:r>
          </a:p>
        </p:txBody>
      </p:sp>
      <p:sp>
        <p:nvSpPr>
          <p:cNvPr id="54" name="Rectangle: Rounded Corners 53">
            <a:extLst>
              <a:ext uri="{FF2B5EF4-FFF2-40B4-BE49-F238E27FC236}">
                <a16:creationId xmlns:a16="http://schemas.microsoft.com/office/drawing/2014/main" id="{6BC469F9-2D5A-484E-95A9-784634C3D328}"/>
              </a:ext>
            </a:extLst>
          </p:cNvPr>
          <p:cNvSpPr/>
          <p:nvPr/>
        </p:nvSpPr>
        <p:spPr>
          <a:xfrm>
            <a:off x="6205864" y="5424374"/>
            <a:ext cx="1908222" cy="305345"/>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52" b="1"/>
              <a:t>Impact</a:t>
            </a:r>
          </a:p>
        </p:txBody>
      </p:sp>
      <p:sp>
        <p:nvSpPr>
          <p:cNvPr id="48" name="Arrow: Chevron 47">
            <a:extLst>
              <a:ext uri="{FF2B5EF4-FFF2-40B4-BE49-F238E27FC236}">
                <a16:creationId xmlns:a16="http://schemas.microsoft.com/office/drawing/2014/main" id="{D505F648-79DF-45D5-9EA8-E1131E4C803C}"/>
              </a:ext>
            </a:extLst>
          </p:cNvPr>
          <p:cNvSpPr/>
          <p:nvPr/>
        </p:nvSpPr>
        <p:spPr>
          <a:xfrm>
            <a:off x="2786560" y="3242605"/>
            <a:ext cx="2551339" cy="318929"/>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900" b="1"/>
              <a:t>Clinical Trials + Prospective study</a:t>
            </a:r>
          </a:p>
        </p:txBody>
      </p:sp>
    </p:spTree>
    <p:extLst>
      <p:ext uri="{BB962C8B-B14F-4D97-AF65-F5344CB8AC3E}">
        <p14:creationId xmlns:p14="http://schemas.microsoft.com/office/powerpoint/2010/main" val="278147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189B6-B20B-D64D-813A-A9B5F25FA123}"/>
              </a:ext>
            </a:extLst>
          </p:cNvPr>
          <p:cNvSpPr>
            <a:spLocks noGrp="1"/>
          </p:cNvSpPr>
          <p:nvPr>
            <p:ph sz="quarter" idx="13"/>
          </p:nvPr>
        </p:nvSpPr>
        <p:spPr>
          <a:xfrm>
            <a:off x="626265" y="1569332"/>
            <a:ext cx="10595773" cy="4668907"/>
          </a:xfrm>
        </p:spPr>
        <p:txBody>
          <a:bodyPr/>
          <a:lstStyle/>
          <a:p>
            <a:pPr marL="342900" indent="-342900">
              <a:spcBef>
                <a:spcPts val="0"/>
              </a:spcBef>
              <a:spcAft>
                <a:spcPts val="2400"/>
              </a:spcAft>
              <a:buFont typeface="Arial" panose="020B0604020202020204" pitchFamily="34" charset="0"/>
              <a:buChar char="•"/>
            </a:pPr>
            <a:r>
              <a:rPr lang="en-GB" dirty="0"/>
              <a:t>Wellcome’s contributions to health have primarily been the funding of research and early development of health interventions, including drugs, devices, diagnostics, and cognitive behavioural therapies.</a:t>
            </a:r>
          </a:p>
          <a:p>
            <a:pPr marL="342900" indent="-342900">
              <a:spcBef>
                <a:spcPts val="0"/>
              </a:spcBef>
              <a:spcAft>
                <a:spcPts val="2400"/>
              </a:spcAft>
              <a:buFont typeface="Arial" panose="020B0604020202020204" pitchFamily="34" charset="0"/>
              <a:buChar char="•"/>
            </a:pPr>
            <a:r>
              <a:rPr lang="en-GB" dirty="0"/>
              <a:t>The average time that has elapsed between first research findings and improved health outcomes has been 10-15 years. Greater focus on the implementation of interventions reduced the time to health impact.</a:t>
            </a:r>
          </a:p>
          <a:p>
            <a:pPr marL="342900" indent="-342900">
              <a:spcBef>
                <a:spcPts val="0"/>
              </a:spcBef>
              <a:spcAft>
                <a:spcPts val="2400"/>
              </a:spcAft>
              <a:buFont typeface="Arial" panose="020B0604020202020204" pitchFamily="34" charset="0"/>
              <a:buChar char="•"/>
            </a:pPr>
            <a:r>
              <a:rPr lang="en-GB" dirty="0"/>
              <a:t>Wellcome has played a ‘passive’ funder role in supporting research that could have policy relevance – that is, while Wellcome has provided funding, the responsibility for pushing for policy reform required to improve health outcomes has fallen to the investigators.</a:t>
            </a:r>
          </a:p>
        </p:txBody>
      </p:sp>
      <p:sp>
        <p:nvSpPr>
          <p:cNvPr id="4" name="Slide Number Placeholder 3">
            <a:extLst>
              <a:ext uri="{FF2B5EF4-FFF2-40B4-BE49-F238E27FC236}">
                <a16:creationId xmlns:a16="http://schemas.microsoft.com/office/drawing/2014/main" id="{5717F337-7A1E-FC47-8ADA-DCE7CC718A21}"/>
              </a:ext>
            </a:extLst>
          </p:cNvPr>
          <p:cNvSpPr>
            <a:spLocks noGrp="1"/>
          </p:cNvSpPr>
          <p:nvPr>
            <p:ph type="sldNum" sz="quarter" idx="4"/>
          </p:nvPr>
        </p:nvSpPr>
        <p:spPr/>
        <p:txBody>
          <a:bodyPr/>
          <a:lstStyle/>
          <a:p>
            <a:fld id="{80F3F43C-809F-4D44-AA8F-32A582938151}" type="slidenum">
              <a:rPr lang="en-US" smtClean="0"/>
              <a:pPr/>
              <a:t>6</a:t>
            </a:fld>
            <a:endParaRPr lang="en-US" dirty="0"/>
          </a:p>
        </p:txBody>
      </p:sp>
      <p:sp>
        <p:nvSpPr>
          <p:cNvPr id="10" name="Title 3">
            <a:extLst>
              <a:ext uri="{FF2B5EF4-FFF2-40B4-BE49-F238E27FC236}">
                <a16:creationId xmlns:a16="http://schemas.microsoft.com/office/drawing/2014/main" id="{237CE6C8-9BAC-9541-B048-33AB19D6CA0C}"/>
              </a:ext>
            </a:extLst>
          </p:cNvPr>
          <p:cNvSpPr>
            <a:spLocks noGrp="1"/>
          </p:cNvSpPr>
          <p:nvPr>
            <p:ph type="title"/>
          </p:nvPr>
        </p:nvSpPr>
        <p:spPr>
          <a:xfrm>
            <a:off x="626267" y="269177"/>
            <a:ext cx="10452101" cy="1096963"/>
          </a:xfrm>
        </p:spPr>
        <p:txBody>
          <a:bodyPr>
            <a:normAutofit/>
          </a:bodyPr>
          <a:lstStyle/>
          <a:p>
            <a:r>
              <a:rPr lang="en-GB" sz="5400" dirty="0"/>
              <a:t>What have we learned?</a:t>
            </a:r>
          </a:p>
        </p:txBody>
      </p:sp>
    </p:spTree>
    <p:extLst>
      <p:ext uri="{BB962C8B-B14F-4D97-AF65-F5344CB8AC3E}">
        <p14:creationId xmlns:p14="http://schemas.microsoft.com/office/powerpoint/2010/main" val="82020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189B6-B20B-D64D-813A-A9B5F25FA123}"/>
              </a:ext>
            </a:extLst>
          </p:cNvPr>
          <p:cNvSpPr>
            <a:spLocks noGrp="1"/>
          </p:cNvSpPr>
          <p:nvPr>
            <p:ph sz="quarter" idx="13"/>
          </p:nvPr>
        </p:nvSpPr>
        <p:spPr>
          <a:xfrm>
            <a:off x="626265" y="1569333"/>
            <a:ext cx="10452103" cy="4391736"/>
          </a:xfrm>
        </p:spPr>
        <p:txBody>
          <a:bodyPr/>
          <a:lstStyle/>
          <a:p>
            <a:pPr marL="342900" indent="-342900">
              <a:spcBef>
                <a:spcPts val="600"/>
              </a:spcBef>
              <a:spcAft>
                <a:spcPts val="2400"/>
              </a:spcAft>
              <a:buFont typeface="Arial" panose="020B0604020202020204" pitchFamily="34" charset="0"/>
              <a:buChar char="•"/>
            </a:pPr>
            <a:r>
              <a:rPr lang="en-GB" dirty="0"/>
              <a:t>Diversify Wellcome’s contributions to health-related research beyond just funding – including  convening and brokering multi-lateral conversations, advocating for reform, and actively seeking to influence policy.</a:t>
            </a:r>
          </a:p>
          <a:p>
            <a:pPr marL="342900" indent="-342900">
              <a:spcBef>
                <a:spcPts val="600"/>
              </a:spcBef>
              <a:spcAft>
                <a:spcPts val="2400"/>
              </a:spcAft>
              <a:buFont typeface="Arial" panose="020B0604020202020204" pitchFamily="34" charset="0"/>
              <a:buChar char="•"/>
            </a:pPr>
            <a:r>
              <a:rPr lang="en-GB" dirty="0"/>
              <a:t>Develop an implementation strategy that involves early policy engagement alongside health-related research to facilitate the rapid uptake of research into policy and practice and ensure health interventions can reach the people who could benefit.</a:t>
            </a:r>
          </a:p>
        </p:txBody>
      </p:sp>
      <p:sp>
        <p:nvSpPr>
          <p:cNvPr id="4" name="Slide Number Placeholder 3">
            <a:extLst>
              <a:ext uri="{FF2B5EF4-FFF2-40B4-BE49-F238E27FC236}">
                <a16:creationId xmlns:a16="http://schemas.microsoft.com/office/drawing/2014/main" id="{5717F337-7A1E-FC47-8ADA-DCE7CC718A21}"/>
              </a:ext>
            </a:extLst>
          </p:cNvPr>
          <p:cNvSpPr>
            <a:spLocks noGrp="1"/>
          </p:cNvSpPr>
          <p:nvPr>
            <p:ph type="sldNum" sz="quarter" idx="4"/>
          </p:nvPr>
        </p:nvSpPr>
        <p:spPr/>
        <p:txBody>
          <a:bodyPr/>
          <a:lstStyle/>
          <a:p>
            <a:fld id="{80F3F43C-809F-4D44-AA8F-32A582938151}" type="slidenum">
              <a:rPr lang="en-US" smtClean="0"/>
              <a:pPr/>
              <a:t>7</a:t>
            </a:fld>
            <a:endParaRPr lang="en-US" dirty="0"/>
          </a:p>
        </p:txBody>
      </p:sp>
      <p:sp>
        <p:nvSpPr>
          <p:cNvPr id="10" name="Title 3">
            <a:extLst>
              <a:ext uri="{FF2B5EF4-FFF2-40B4-BE49-F238E27FC236}">
                <a16:creationId xmlns:a16="http://schemas.microsoft.com/office/drawing/2014/main" id="{237CE6C8-9BAC-9541-B048-33AB19D6CA0C}"/>
              </a:ext>
            </a:extLst>
          </p:cNvPr>
          <p:cNvSpPr>
            <a:spLocks noGrp="1"/>
          </p:cNvSpPr>
          <p:nvPr>
            <p:ph type="title"/>
          </p:nvPr>
        </p:nvSpPr>
        <p:spPr>
          <a:xfrm>
            <a:off x="626267" y="269177"/>
            <a:ext cx="10452101" cy="1096963"/>
          </a:xfrm>
        </p:spPr>
        <p:txBody>
          <a:bodyPr>
            <a:normAutofit/>
          </a:bodyPr>
          <a:lstStyle/>
          <a:p>
            <a:r>
              <a:rPr lang="en-GB" sz="5400" dirty="0"/>
              <a:t>What could we do differently?</a:t>
            </a:r>
          </a:p>
        </p:txBody>
      </p:sp>
    </p:spTree>
    <p:extLst>
      <p:ext uri="{BB962C8B-B14F-4D97-AF65-F5344CB8AC3E}">
        <p14:creationId xmlns:p14="http://schemas.microsoft.com/office/powerpoint/2010/main" val="157331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a:t>Dr. Danil Mikhailov</a:t>
            </a:r>
          </a:p>
          <a:p>
            <a:r>
              <a:rPr lang="en-US" dirty="0"/>
              <a:t>Founder and Head of Wellcome Data Labs</a:t>
            </a:r>
          </a:p>
        </p:txBody>
      </p:sp>
      <p:sp>
        <p:nvSpPr>
          <p:cNvPr id="4" name="Text Placeholder 3"/>
          <p:cNvSpPr>
            <a:spLocks noGrp="1"/>
          </p:cNvSpPr>
          <p:nvPr>
            <p:ph type="body" sz="quarter" idx="12"/>
          </p:nvPr>
        </p:nvSpPr>
        <p:spPr>
          <a:xfrm>
            <a:off x="620713" y="1969218"/>
            <a:ext cx="10452100" cy="2340665"/>
          </a:xfrm>
        </p:spPr>
        <p:txBody>
          <a:bodyPr>
            <a:noAutofit/>
          </a:bodyPr>
          <a:lstStyle/>
          <a:p>
            <a:r>
              <a:rPr lang="en-US" sz="6000" dirty="0"/>
              <a:t>Data science methods to assess the influence of scientific research on policy</a:t>
            </a:r>
          </a:p>
        </p:txBody>
      </p:sp>
    </p:spTree>
    <p:extLst>
      <p:ext uri="{BB962C8B-B14F-4D97-AF65-F5344CB8AC3E}">
        <p14:creationId xmlns:p14="http://schemas.microsoft.com/office/powerpoint/2010/main" val="160445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666483"/>
            <a:ext cx="10457658" cy="1096963"/>
          </a:xfrm>
        </p:spPr>
        <p:txBody>
          <a:bodyPr/>
          <a:lstStyle/>
          <a:p>
            <a:r>
              <a:rPr lang="en-US" dirty="0"/>
              <a:t>Contents</a:t>
            </a:r>
          </a:p>
        </p:txBody>
      </p:sp>
      <p:sp>
        <p:nvSpPr>
          <p:cNvPr id="6" name="Text Placeholder 5">
            <a:extLst>
              <a:ext uri="{FF2B5EF4-FFF2-40B4-BE49-F238E27FC236}">
                <a16:creationId xmlns:a16="http://schemas.microsoft.com/office/drawing/2014/main" id="{43A378FD-9EB0-4D77-87A5-AA4EF0F1E760}"/>
              </a:ext>
            </a:extLst>
          </p:cNvPr>
          <p:cNvSpPr>
            <a:spLocks noGrp="1"/>
          </p:cNvSpPr>
          <p:nvPr>
            <p:ph type="body" sz="quarter" idx="13"/>
          </p:nvPr>
        </p:nvSpPr>
        <p:spPr>
          <a:xfrm>
            <a:off x="620713" y="1757555"/>
            <a:ext cx="5050699" cy="419100"/>
          </a:xfrm>
        </p:spPr>
        <p:txBody>
          <a:bodyPr/>
          <a:lstStyle/>
          <a:p>
            <a:r>
              <a:rPr lang="en-GB" dirty="0"/>
              <a:t>Context</a:t>
            </a:r>
          </a:p>
        </p:txBody>
      </p:sp>
      <p:sp>
        <p:nvSpPr>
          <p:cNvPr id="8" name="Text Placeholder 7">
            <a:extLst>
              <a:ext uri="{FF2B5EF4-FFF2-40B4-BE49-F238E27FC236}">
                <a16:creationId xmlns:a16="http://schemas.microsoft.com/office/drawing/2014/main" id="{5236857A-0522-40AC-AB0F-7F73262599D5}"/>
              </a:ext>
            </a:extLst>
          </p:cNvPr>
          <p:cNvSpPr>
            <a:spLocks noGrp="1"/>
          </p:cNvSpPr>
          <p:nvPr>
            <p:ph type="body" sz="quarter" idx="15"/>
          </p:nvPr>
        </p:nvSpPr>
        <p:spPr>
          <a:xfrm>
            <a:off x="620712" y="2494722"/>
            <a:ext cx="5050699" cy="3540954"/>
          </a:xfrm>
        </p:spPr>
        <p:txBody>
          <a:bodyPr/>
          <a:lstStyle/>
          <a:p>
            <a:r>
              <a:rPr lang="en-US" b="1" dirty="0"/>
              <a:t>Part I: Using ML to understand Reach and Influence</a:t>
            </a:r>
          </a:p>
          <a:p>
            <a:pPr marL="342900" indent="-342900">
              <a:buFont typeface="Arial" charset="0"/>
              <a:buChar char="•"/>
            </a:pPr>
            <a:r>
              <a:rPr lang="en-US" dirty="0"/>
              <a:t>Problem Definition</a:t>
            </a:r>
          </a:p>
          <a:p>
            <a:pPr marL="342900" indent="-342900">
              <a:buFont typeface="Arial" charset="0"/>
              <a:buChar char="•"/>
            </a:pPr>
            <a:r>
              <a:rPr lang="en-US" dirty="0"/>
              <a:t>Methodology</a:t>
            </a:r>
          </a:p>
          <a:p>
            <a:pPr marL="342900" indent="-342900">
              <a:buFont typeface="Arial" charset="0"/>
              <a:buChar char="•"/>
            </a:pPr>
            <a:r>
              <a:rPr lang="en-US" dirty="0"/>
              <a:t>Results</a:t>
            </a:r>
          </a:p>
          <a:p>
            <a:pPr marL="342900" indent="-342900">
              <a:buFont typeface="Arial" charset="0"/>
              <a:buChar char="•"/>
            </a:pPr>
            <a:r>
              <a:rPr lang="en-US" dirty="0"/>
              <a:t>Issues</a:t>
            </a:r>
          </a:p>
          <a:p>
            <a:pPr marL="342900" indent="-342900">
              <a:buFont typeface="Arial" charset="0"/>
              <a:buChar char="•"/>
            </a:pPr>
            <a:r>
              <a:rPr lang="en-US" dirty="0"/>
              <a:t>Future Development</a:t>
            </a:r>
          </a:p>
          <a:p>
            <a:endParaRPr lang="en-GB" dirty="0"/>
          </a:p>
        </p:txBody>
      </p:sp>
      <p:sp>
        <p:nvSpPr>
          <p:cNvPr id="3" name="Content Placeholder 2"/>
          <p:cNvSpPr>
            <a:spLocks noGrp="1"/>
          </p:cNvSpPr>
          <p:nvPr>
            <p:ph sz="quarter" idx="17"/>
          </p:nvPr>
        </p:nvSpPr>
        <p:spPr>
          <a:xfrm>
            <a:off x="5901598" y="2517084"/>
            <a:ext cx="5072790" cy="2663825"/>
          </a:xfrm>
        </p:spPr>
        <p:txBody>
          <a:bodyPr/>
          <a:lstStyle/>
          <a:p>
            <a:r>
              <a:rPr lang="en-US" b="1" dirty="0"/>
              <a:t>Part II: Practical Ethics in Product Development</a:t>
            </a:r>
          </a:p>
          <a:p>
            <a:pPr marL="342900" indent="-342900">
              <a:buFont typeface="Arial" charset="0"/>
              <a:buChar char="•"/>
            </a:pPr>
            <a:r>
              <a:rPr lang="en-US" dirty="0"/>
              <a:t>Our Ambition</a:t>
            </a:r>
          </a:p>
          <a:p>
            <a:pPr marL="342900" indent="-342900">
              <a:buFont typeface="Arial" charset="0"/>
              <a:buChar char="•"/>
            </a:pPr>
            <a:r>
              <a:rPr lang="en-US" dirty="0"/>
              <a:t>What have we achieved?</a:t>
            </a:r>
          </a:p>
          <a:p>
            <a:pPr marL="342900" indent="-342900">
              <a:buFont typeface="Arial" charset="0"/>
              <a:buChar char="•"/>
            </a:pPr>
            <a:r>
              <a:rPr lang="en-US" dirty="0"/>
              <a:t>The challenges</a:t>
            </a:r>
          </a:p>
          <a:p>
            <a:pPr marL="342900" indent="-342900">
              <a:buFont typeface="Arial" charset="0"/>
              <a:buChar char="•"/>
            </a:pPr>
            <a:r>
              <a:rPr lang="en-US" dirty="0"/>
              <a:t>Acknowledgements</a:t>
            </a:r>
          </a:p>
          <a:p>
            <a:pPr marL="342900" indent="-342900">
              <a:buFont typeface="Arial" charset="0"/>
              <a:buChar char="•"/>
            </a:pPr>
            <a:endParaRPr lang="en-US" dirty="0"/>
          </a:p>
          <a:p>
            <a:pPr marL="342900" indent="-342900">
              <a:buFont typeface="Arial" charset="0"/>
              <a:buChar char="•"/>
            </a:pPr>
            <a:endParaRPr lang="en-US" dirty="0"/>
          </a:p>
        </p:txBody>
      </p:sp>
      <p:sp>
        <p:nvSpPr>
          <p:cNvPr id="4" name="Slide Number Placeholder 3"/>
          <p:cNvSpPr>
            <a:spLocks noGrp="1"/>
          </p:cNvSpPr>
          <p:nvPr>
            <p:ph type="sldNum" sz="quarter" idx="4"/>
          </p:nvPr>
        </p:nvSpPr>
        <p:spPr/>
        <p:txBody>
          <a:bodyPr/>
          <a:lstStyle/>
          <a:p>
            <a:fld id="{80F3F43C-809F-4D44-AA8F-32A582938151}" type="slidenum">
              <a:rPr lang="en-US" smtClean="0"/>
              <a:pPr/>
              <a:t>9</a:t>
            </a:fld>
            <a:endParaRPr lang="en-US" dirty="0"/>
          </a:p>
        </p:txBody>
      </p:sp>
    </p:spTree>
    <p:extLst>
      <p:ext uri="{BB962C8B-B14F-4D97-AF65-F5344CB8AC3E}">
        <p14:creationId xmlns:p14="http://schemas.microsoft.com/office/powerpoint/2010/main" val="947506279"/>
      </p:ext>
    </p:extLst>
  </p:cSld>
  <p:clrMapOvr>
    <a:masterClrMapping/>
  </p:clrMapOvr>
</p:sld>
</file>

<file path=ppt/theme/theme1.xml><?xml version="1.0" encoding="utf-8"?>
<a:theme xmlns:a="http://schemas.openxmlformats.org/drawingml/2006/main" name="Standard 16x9 Presentation_Arial">
  <a:themeElements>
    <a:clrScheme name="Wellcome Theme_PC">
      <a:dk1>
        <a:srgbClr val="003170"/>
      </a:dk1>
      <a:lt1>
        <a:sysClr val="window" lastClr="FFFFFF"/>
      </a:lt1>
      <a:dk2>
        <a:srgbClr val="000000"/>
      </a:dk2>
      <a:lt2>
        <a:srgbClr val="FF0F2D"/>
      </a:lt2>
      <a:accent1>
        <a:srgbClr val="60BFCE"/>
      </a:accent1>
      <a:accent2>
        <a:srgbClr val="FFEB00"/>
      </a:accent2>
      <a:accent3>
        <a:srgbClr val="90C878"/>
      </a:accent3>
      <a:accent4>
        <a:srgbClr val="831E29"/>
      </a:accent4>
      <a:accent5>
        <a:srgbClr val="ED858E"/>
      </a:accent5>
      <a:accent6>
        <a:srgbClr val="464749"/>
      </a:accent6>
      <a:hlink>
        <a:srgbClr val="51B2C3"/>
      </a:hlink>
      <a:folHlink>
        <a:srgbClr val="90C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ellcome Theme_PC">
      <a:dk1>
        <a:srgbClr val="003170"/>
      </a:dk1>
      <a:lt1>
        <a:sysClr val="window" lastClr="FFFFFF"/>
      </a:lt1>
      <a:dk2>
        <a:srgbClr val="000000"/>
      </a:dk2>
      <a:lt2>
        <a:srgbClr val="FF0F2D"/>
      </a:lt2>
      <a:accent1>
        <a:srgbClr val="60BFCE"/>
      </a:accent1>
      <a:accent2>
        <a:srgbClr val="FFEB00"/>
      </a:accent2>
      <a:accent3>
        <a:srgbClr val="90C878"/>
      </a:accent3>
      <a:accent4>
        <a:srgbClr val="831E29"/>
      </a:accent4>
      <a:accent5>
        <a:srgbClr val="ED858E"/>
      </a:accent5>
      <a:accent6>
        <a:srgbClr val="464749"/>
      </a:accent6>
      <a:hlink>
        <a:srgbClr val="51B2C3"/>
      </a:hlink>
      <a:folHlink>
        <a:srgbClr val="90C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3ED7F54CF024D971437F44D5B5DE7" ma:contentTypeVersion="51" ma:contentTypeDescription="Create a new document." ma:contentTypeScope="" ma:versionID="a422ef7c72ea095efb4c8e2f67f89af5">
  <xsd:schema xmlns:xsd="http://www.w3.org/2001/XMLSchema" xmlns:xs="http://www.w3.org/2001/XMLSchema" xmlns:p="http://schemas.microsoft.com/office/2006/metadata/properties" xmlns:ns1="http://schemas.microsoft.com/sharepoint/v3" xmlns:ns2="037fb88e-f71d-4ff6-945c-ae391dca3cfd" xmlns:ns3="8267b8ab-8548-42ca-b28d-96664fa49b1c" xmlns:ns4="692b4b7e-ce37-4eb9-9b1e-3362f5d837a6" targetNamespace="http://schemas.microsoft.com/office/2006/metadata/properties" ma:root="true" ma:fieldsID="07080fc420775aae559a607e55b70a78" ns1:_="" ns2:_="" ns3:_="" ns4:_="">
    <xsd:import namespace="http://schemas.microsoft.com/sharepoint/v3"/>
    <xsd:import namespace="037fb88e-f71d-4ff6-945c-ae391dca3cfd"/>
    <xsd:import namespace="8267b8ab-8548-42ca-b28d-96664fa49b1c"/>
    <xsd:import namespace="692b4b7e-ce37-4eb9-9b1e-3362f5d837a6"/>
    <xsd:element name="properties">
      <xsd:complexType>
        <xsd:sequence>
          <xsd:element name="documentManagement">
            <xsd:complexType>
              <xsd:all>
                <xsd:element ref="ns1:PublishingStartDate" minOccurs="0"/>
                <xsd:element ref="ns1:PublishingExpirationDate" minOccurs="0"/>
                <xsd:element ref="ns2:TaxCatchAll" minOccurs="0"/>
                <xsd:element ref="ns3:b79444d002134415947b2a370971fb51" minOccurs="0"/>
                <xsd:element ref="ns3:h1e06f5c37774c19a50662ba19b03bf4" minOccurs="0"/>
                <xsd:element ref="ns3:l6f5b356ee2d42a7a32853005d4f3e37" minOccurs="0"/>
                <xsd:element ref="ns3:jaccae1de0b1488599f72db263415779" minOccurs="0"/>
                <xsd:element ref="ns3:hc80479c56e44ba1a4253e8a308855d3" minOccurs="0"/>
                <xsd:element ref="ns4:SharedWithUsers" minOccurs="0"/>
                <xsd:element ref="ns4:SharedWithDetails" minOccurs="0"/>
                <xsd:element ref="ns3:MediaServiceMetadata" minOccurs="0"/>
                <xsd:element ref="ns3:MediaServiceFastMetadata" minOccurs="0"/>
                <xsd:element ref="ns3:MediaServiceDateTaken" minOccurs="0"/>
                <xsd:element ref="ns3:MediaServiceAutoTags"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AverageRating" ma:index="27" nillable="true" ma:displayName="Rating (0-5)" ma:decimals="2" ma:description="Average value of all the ratings that have been submitted" ma:internalName="AverageRating" ma:readOnly="true">
      <xsd:simpleType>
        <xsd:restriction base="dms:Number"/>
      </xsd:simpleType>
    </xsd:element>
    <xsd:element name="RatingCount" ma:index="28" nillable="true" ma:displayName="Number of Ratings" ma:decimals="0" ma:description="Number of ratings submitted" ma:internalName="RatingCount" ma:readOnly="true">
      <xsd:simpleType>
        <xsd:restriction base="dms:Number"/>
      </xsd:simpleType>
    </xsd:element>
    <xsd:element name="RatedBy" ma:index="29"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0" nillable="true" ma:displayName="User ratings" ma:description="User ratings for the item" ma:hidden="true" ma:internalName="Ratings">
      <xsd:simpleType>
        <xsd:restriction base="dms:Note"/>
      </xsd:simpleType>
    </xsd:element>
    <xsd:element name="LikesCount" ma:index="31" nillable="true" ma:displayName="Number of Likes" ma:internalName="LikesCount">
      <xsd:simpleType>
        <xsd:restriction base="dms:Unknown"/>
      </xsd:simpleType>
    </xsd:element>
    <xsd:element name="LikedBy" ma:index="32"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7fb88e-f71d-4ff6-945c-ae391dca3cfd" elementFormDefault="qualified">
    <xsd:import namespace="http://schemas.microsoft.com/office/2006/documentManagement/types"/>
    <xsd:import namespace="http://schemas.microsoft.com/office/infopath/2007/PartnerControls"/>
    <xsd:element name="TaxCatchAll" ma:index="4" nillable="true" ma:displayName="Taxonomy Catch All Column" ma:description="" ma:hidden="true" ma:list="{cab89418-af26-42e1-8a44-81de15b77e32}" ma:internalName="TaxCatchAll" ma:showField="CatchAllData" ma:web="692b4b7e-ce37-4eb9-9b1e-3362f5d837a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67b8ab-8548-42ca-b28d-96664fa49b1c" elementFormDefault="qualified">
    <xsd:import namespace="http://schemas.microsoft.com/office/2006/documentManagement/types"/>
    <xsd:import namespace="http://schemas.microsoft.com/office/infopath/2007/PartnerControls"/>
    <xsd:element name="b79444d002134415947b2a370971fb51" ma:index="12" nillable="true" ma:taxonomy="true" ma:internalName="b79444d002134415947b2a370971fb51" ma:taxonomyFieldName="IALedProjects" ma:displayName="I&amp;A led projects" ma:indexed="true" ma:default="" ma:fieldId="{b79444d0-0213-4415-947b-2a370971fb51}" ma:sspId="ee4687d4-d401-48a0-a431-00c5a67016ec" ma:termSetId="3e52ad5f-127f-4ea1-a1c1-52969be098e1" ma:anchorId="00000000-0000-0000-0000-000000000000" ma:open="false" ma:isKeyword="false">
      <xsd:complexType>
        <xsd:sequence>
          <xsd:element ref="pc:Terms" minOccurs="0" maxOccurs="1"/>
        </xsd:sequence>
      </xsd:complexType>
    </xsd:element>
    <xsd:element name="h1e06f5c37774c19a50662ba19b03bf4" ma:index="14" nillable="true" ma:taxonomy="true" ma:internalName="h1e06f5c37774c19a50662ba19b03bf4" ma:taxonomyFieldName="Cross_x002d_WellcomeProjects" ma:displayName="Cross-Wellcome projects" ma:indexed="true" ma:default="" ma:fieldId="{11e06f5c-3777-4c19-a506-62ba19b03bf4}" ma:sspId="ee4687d4-d401-48a0-a431-00c5a67016ec" ma:termSetId="1f84fb28-ce15-4c41-bbb1-f081ba0f4266" ma:anchorId="00000000-0000-0000-0000-000000000000" ma:open="false" ma:isKeyword="false">
      <xsd:complexType>
        <xsd:sequence>
          <xsd:element ref="pc:Terms" minOccurs="0" maxOccurs="1"/>
        </xsd:sequence>
      </xsd:complexType>
    </xsd:element>
    <xsd:element name="l6f5b356ee2d42a7a32853005d4f3e37" ma:index="16" nillable="true" ma:taxonomy="true" ma:internalName="l6f5b356ee2d42a7a32853005d4f3e37" ma:taxonomyFieldName="PriorityAreaProjects" ma:displayName="Priority area projects" ma:indexed="true" ma:default="" ma:fieldId="{56f5b356-ee2d-42a7-a328-53005d4f3e37}" ma:sspId="ee4687d4-d401-48a0-a431-00c5a67016ec" ma:termSetId="7ca1d18e-8082-4468-9500-e25bbe4f3c16" ma:anchorId="00000000-0000-0000-0000-000000000000" ma:open="false" ma:isKeyword="false">
      <xsd:complexType>
        <xsd:sequence>
          <xsd:element ref="pc:Terms" minOccurs="0" maxOccurs="1"/>
        </xsd:sequence>
      </xsd:complexType>
    </xsd:element>
    <xsd:element name="jaccae1de0b1488599f72db263415779" ma:index="18" nillable="true" ma:taxonomy="true" ma:internalName="jaccae1de0b1488599f72db263415779" ma:taxonomyFieldName="TeamAdmin" ma:displayName="Team Admin" ma:indexed="true" ma:default="" ma:fieldId="{3accae1d-e0b1-4885-99f7-2db263415779}" ma:sspId="ee4687d4-d401-48a0-a431-00c5a67016ec" ma:termSetId="bb93f890-58ef-48a5-ac79-0d27764cc9bf" ma:anchorId="00000000-0000-0000-0000-000000000000" ma:open="false" ma:isKeyword="false">
      <xsd:complexType>
        <xsd:sequence>
          <xsd:element ref="pc:Terms" minOccurs="0" maxOccurs="1"/>
        </xsd:sequence>
      </xsd:complexType>
    </xsd:element>
    <xsd:element name="hc80479c56e44ba1a4253e8a308855d3" ma:index="20" nillable="true" ma:taxonomy="true" ma:internalName="hc80479c56e44ba1a4253e8a308855d3" ma:taxonomyFieldName="Methods_x0026_DataSources" ma:displayName="Methods &amp; Data Sources" ma:indexed="true" ma:default="" ma:fieldId="{1c80479c-56e4-4ba1-a425-3e8a308855d3}" ma:sspId="ee4687d4-d401-48a0-a431-00c5a67016ec" ma:termSetId="b496769b-50f1-4fdc-b3b7-343cefb10a3c" ma:anchorId="00000000-0000-0000-0000-000000000000" ma:open="false" ma:isKeyword="false">
      <xsd:complexType>
        <xsd:sequence>
          <xsd:element ref="pc:Terms" minOccurs="0" maxOccurs="1"/>
        </xsd:sequence>
      </xsd:complex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b4b7e-ce37-4eb9-9b1e-3362f5d837a6"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435A3-BAFB-46B3-B012-462A6AAE2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7fb88e-f71d-4ff6-945c-ae391dca3cfd"/>
    <ds:schemaRef ds:uri="8267b8ab-8548-42ca-b28d-96664fa49b1c"/>
    <ds:schemaRef ds:uri="692b4b7e-ce37-4eb9-9b1e-3362f5d837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4AE59-37F0-4BF1-8374-63DC1701BD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 16x9 Presentation_Arial</Template>
  <TotalTime>19987</TotalTime>
  <Words>1664</Words>
  <Application>Microsoft Office PowerPoint</Application>
  <PresentationFormat>Custom</PresentationFormat>
  <Paragraphs>244</Paragraphs>
  <Slides>39</Slides>
  <Notes>14</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Helvetica</vt:lpstr>
      <vt:lpstr>Mangal</vt:lpstr>
      <vt:lpstr>Wellcome Bold</vt:lpstr>
      <vt:lpstr>Standard 16x9 Presentation_Arial</vt:lpstr>
      <vt:lpstr>Office Theme</vt:lpstr>
      <vt:lpstr>Worksheet</vt:lpstr>
      <vt:lpstr>PowerPoint Presentation</vt:lpstr>
      <vt:lpstr>PowerPoint Presentation</vt:lpstr>
      <vt:lpstr>PowerPoint Presentation</vt:lpstr>
      <vt:lpstr>PowerPoint Presentation</vt:lpstr>
      <vt:lpstr>PowerPoint Presentation</vt:lpstr>
      <vt:lpstr>What have we learned?</vt:lpstr>
      <vt:lpstr>What could we do differently?</vt:lpstr>
      <vt:lpstr>PowerPoint Presentation</vt:lpstr>
      <vt:lpstr>Contents</vt:lpstr>
      <vt:lpstr>Context</vt:lpstr>
      <vt:lpstr>Contextualising this research</vt:lpstr>
      <vt:lpstr>Problem</vt:lpstr>
      <vt:lpstr>Ambition 7 indicators</vt:lpstr>
      <vt:lpstr>Finding policy cases: scale justifies use of ML &amp; automation</vt:lpstr>
      <vt:lpstr>Methodology</vt:lpstr>
      <vt:lpstr>Data Science Method</vt:lpstr>
      <vt:lpstr>Data Science Pipeline</vt:lpstr>
      <vt:lpstr>ML accuracy by stage</vt:lpstr>
      <vt:lpstr>Going from Reach to Influence</vt:lpstr>
      <vt:lpstr>Preliminary results of Wellcome Reach Tool 1st trial run</vt:lpstr>
      <vt:lpstr>Citations of Wellcome funded publications by policy source</vt:lpstr>
      <vt:lpstr>Issues</vt:lpstr>
      <vt:lpstr>Split function causes accuracy issues</vt:lpstr>
      <vt:lpstr>Example: 10 ‘most cited’ papers</vt:lpstr>
      <vt:lpstr>PowerPoint Presentation</vt:lpstr>
      <vt:lpstr>10 most cited papers (continued)</vt:lpstr>
      <vt:lpstr>Future</vt:lpstr>
      <vt:lpstr>Improvements to ML</vt:lpstr>
      <vt:lpstr>Adding Functionality</vt:lpstr>
      <vt:lpstr>Releasing the Wellcome Reach Tool as an Open Service</vt:lpstr>
      <vt:lpstr>Practical ethics in product development</vt:lpstr>
      <vt:lpstr>Our ambition </vt:lpstr>
      <vt:lpstr>PowerPoint Presentation</vt:lpstr>
      <vt:lpstr>What have we achieved? </vt:lpstr>
      <vt:lpstr>Evolving methodology</vt:lpstr>
      <vt:lpstr>The challenges</vt:lpstr>
      <vt:lpstr>A few challenges </vt:lpstr>
      <vt:lpstr> With thanks to Dr Chonnettia Jones, Jessica Romo, Nick Sorros, Dr Elizabeth Gallagher, Marta Moratti, Sam Depardieu, Hunter Blanks, Aoife Spengeman, Dawn Duhaney, Natalie Leach and Andy Lee.  Please check out our blog at medium.com/wellcome-data-labs</vt:lpstr>
      <vt:lpstr>PowerPoint Presentation</vt:lpstr>
    </vt:vector>
  </TitlesOfParts>
  <Company>Wellcome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Chonnettia Jones</dc:creator>
  <cp:lastModifiedBy>Danil Mikhailov</cp:lastModifiedBy>
  <cp:revision>1306</cp:revision>
  <cp:lastPrinted>2016-06-24T10:07:51Z</cp:lastPrinted>
  <dcterms:created xsi:type="dcterms:W3CDTF">2016-10-31T15:08:56Z</dcterms:created>
  <dcterms:modified xsi:type="dcterms:W3CDTF">2019-07-17T23:58:22Z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0x010100D483ED7F54CF024D971437F44D5B5DE7</vt:lpwstr>
  </property>
  <property fmtid="{D5CDD505-2E9C-101B-9397-08002B2CF9AE}" pid="3" name="IALedProjects">
    <vt:lpwstr/>
  </property>
  <property fmtid="{D5CDD505-2E9C-101B-9397-08002B2CF9AE}" pid="4" name="Methods&amp;DataSources">
    <vt:lpwstr/>
  </property>
  <property fmtid="{D5CDD505-2E9C-101B-9397-08002B2CF9AE}" pid="5" name="PriorityAreaProjects">
    <vt:lpwstr/>
  </property>
  <property fmtid="{D5CDD505-2E9C-101B-9397-08002B2CF9AE}" pid="6" name="Cross-WellcomeProjects">
    <vt:lpwstr/>
  </property>
  <property fmtid="{D5CDD505-2E9C-101B-9397-08002B2CF9AE}" pid="7" name="TeamAdmin">
    <vt:lpwstr>113;#FOR I＆A team meetings|50959c5f-4678-49b6-af38-88c14034471d</vt:lpwstr>
  </property>
</Properties>
</file>