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9"/>
  </p:notesMasterIdLst>
  <p:sldIdLst>
    <p:sldId id="256" r:id="rId2"/>
    <p:sldId id="257" r:id="rId3"/>
    <p:sldId id="258" r:id="rId4"/>
    <p:sldId id="276" r:id="rId5"/>
    <p:sldId id="273" r:id="rId6"/>
    <p:sldId id="263" r:id="rId7"/>
    <p:sldId id="265" r:id="rId8"/>
    <p:sldId id="266" r:id="rId9"/>
    <p:sldId id="267" r:id="rId10"/>
    <p:sldId id="268" r:id="rId11"/>
    <p:sldId id="269" r:id="rId12"/>
    <p:sldId id="270" r:id="rId13"/>
    <p:sldId id="277" r:id="rId14"/>
    <p:sldId id="271" r:id="rId15"/>
    <p:sldId id="278" r:id="rId16"/>
    <p:sldId id="275"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775" autoAdjust="0"/>
  </p:normalViewPr>
  <p:slideViewPr>
    <p:cSldViewPr snapToGrid="0">
      <p:cViewPr varScale="1">
        <p:scale>
          <a:sx n="50" d="100"/>
          <a:sy n="50" d="100"/>
        </p:scale>
        <p:origin x="12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09B7D-6932-4066-87DA-F4B19EFBBD4F}" type="datetimeFigureOut">
              <a:rPr lang="nl-BE" smtClean="0"/>
              <a:t>18/07/2019</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C893F-2199-4365-ADC8-D1F089827C25}" type="slidenum">
              <a:rPr lang="nl-BE" smtClean="0"/>
              <a:t>‹#›</a:t>
            </a:fld>
            <a:endParaRPr lang="nl-BE"/>
          </a:p>
        </p:txBody>
      </p:sp>
    </p:spTree>
    <p:extLst>
      <p:ext uri="{BB962C8B-B14F-4D97-AF65-F5344CB8AC3E}">
        <p14:creationId xmlns:p14="http://schemas.microsoft.com/office/powerpoint/2010/main" val="2006596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Usual:   </a:t>
            </a:r>
          </a:p>
          <a:p>
            <a:r>
              <a:rPr lang="en-US" sz="3200" dirty="0" smtClean="0"/>
              <a:t>Getting access to the data needed; </a:t>
            </a:r>
            <a:r>
              <a:rPr lang="en-US" sz="2800" dirty="0" smtClean="0"/>
              <a:t>Counterfactual non-applicants &amp; non-granted, scores, …  </a:t>
            </a:r>
          </a:p>
          <a:p>
            <a:r>
              <a:rPr lang="en-US" sz="2800" dirty="0" smtClean="0"/>
              <a:t>Methodology:  causal</a:t>
            </a:r>
            <a:r>
              <a:rPr lang="en-US" sz="2800" baseline="0" dirty="0" smtClean="0"/>
              <a:t> interpretation;  </a:t>
            </a:r>
            <a:endParaRPr lang="en-US" sz="2800" dirty="0" smtClean="0"/>
          </a:p>
          <a:p>
            <a:endParaRPr lang="en-US" sz="2800" dirty="0" smtClean="0"/>
          </a:p>
          <a:p>
            <a:endParaRPr lang="nl-BE" dirty="0"/>
          </a:p>
        </p:txBody>
      </p:sp>
      <p:sp>
        <p:nvSpPr>
          <p:cNvPr id="4" name="Slide Number Placeholder 3"/>
          <p:cNvSpPr>
            <a:spLocks noGrp="1"/>
          </p:cNvSpPr>
          <p:nvPr>
            <p:ph type="sldNum" sz="quarter" idx="10"/>
          </p:nvPr>
        </p:nvSpPr>
        <p:spPr/>
        <p:txBody>
          <a:bodyPr/>
          <a:lstStyle/>
          <a:p>
            <a:fld id="{C93C893F-2199-4365-ADC8-D1F089827C25}" type="slidenum">
              <a:rPr lang="nl-BE" smtClean="0"/>
              <a:t>2</a:t>
            </a:fld>
            <a:endParaRPr lang="nl-BE"/>
          </a:p>
        </p:txBody>
      </p:sp>
    </p:spTree>
    <p:extLst>
      <p:ext uri="{BB962C8B-B14F-4D97-AF65-F5344CB8AC3E}">
        <p14:creationId xmlns:p14="http://schemas.microsoft.com/office/powerpoint/2010/main" val="320686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overall:  right</a:t>
            </a:r>
            <a:r>
              <a:rPr lang="en-US" baseline="0" dirty="0" smtClean="0"/>
              <a:t> is higher than left:   </a:t>
            </a:r>
            <a:r>
              <a:rPr lang="en-US" dirty="0" smtClean="0"/>
              <a:t>having top cited paper given</a:t>
            </a:r>
            <a:r>
              <a:rPr lang="en-US" baseline="0" dirty="0" smtClean="0"/>
              <a:t> higher </a:t>
            </a:r>
            <a:r>
              <a:rPr lang="en-US" baseline="0" dirty="0" err="1" smtClean="0"/>
              <a:t>sr</a:t>
            </a:r>
            <a:r>
              <a:rPr lang="en-US" baseline="0" dirty="0" smtClean="0"/>
              <a:t> than non-top:  selection on high-gain/excellence;  strong;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Novel papers score lower;  and this holds  in both groups;   penalty for novel paper holders;  even somewhat stronger in the top cited group (interaction is negative,  but not significant)</a:t>
            </a:r>
          </a:p>
          <a:p>
            <a:endParaRPr lang="en-US" dirty="0" smtClean="0"/>
          </a:p>
          <a:p>
            <a:r>
              <a:rPr lang="en-US" dirty="0" smtClean="0"/>
              <a:t>This</a:t>
            </a:r>
            <a:r>
              <a:rPr lang="en-US" baseline="0" dirty="0" smtClean="0"/>
              <a:t> overall picture comes from Stage 1;  </a:t>
            </a:r>
            <a:endParaRPr lang="en-US" dirty="0" smtClean="0"/>
          </a:p>
          <a:p>
            <a:r>
              <a:rPr lang="en-US" dirty="0" smtClean="0"/>
              <a:t>(Stage 1:  right is higher than left:   having top cited paper given</a:t>
            </a:r>
            <a:r>
              <a:rPr lang="en-US" baseline="0" dirty="0" smtClean="0"/>
              <a:t> higher </a:t>
            </a:r>
            <a:r>
              <a:rPr lang="en-US" baseline="0" dirty="0" err="1" smtClean="0"/>
              <a:t>sr</a:t>
            </a:r>
            <a:r>
              <a:rPr lang="en-US" baseline="0" dirty="0" smtClean="0"/>
              <a:t> than non-top:  selection on high-gain/excellence;  strong;  </a:t>
            </a:r>
          </a:p>
          <a:p>
            <a:r>
              <a:rPr lang="en-US" baseline="0" dirty="0" smtClean="0"/>
              <a:t>Novel papers score lower;  and this holds  in both groups;   penalty for novel paper holders;  even somewhat stronger in the top cited group (interaction is negative,  but not significant))</a:t>
            </a:r>
          </a:p>
          <a:p>
            <a:r>
              <a:rPr lang="en-US" baseline="0" dirty="0" smtClean="0"/>
              <a:t>In Stage 2:  </a:t>
            </a:r>
            <a:r>
              <a:rPr lang="en-US" baseline="0" dirty="0" err="1" smtClean="0"/>
              <a:t>sr</a:t>
            </a:r>
            <a:r>
              <a:rPr lang="en-US" baseline="0" dirty="0" smtClean="0"/>
              <a:t> are higher;  difference between top cited and not are much smaller:   consistent with proposal being more important than track record;   but higher </a:t>
            </a:r>
            <a:r>
              <a:rPr lang="en-US" baseline="0" dirty="0" err="1" smtClean="0"/>
              <a:t>sr</a:t>
            </a:r>
            <a:r>
              <a:rPr lang="en-US" baseline="0" dirty="0" smtClean="0"/>
              <a:t> for excellence is still significantly higher;  </a:t>
            </a:r>
          </a:p>
          <a:p>
            <a:r>
              <a:rPr lang="en-US" baseline="0" dirty="0" smtClean="0"/>
              <a:t>Novel papers still score lower in both groups,  but the difference is no longer significant;  in both groups &amp; no significant differences between the groups.  </a:t>
            </a:r>
          </a:p>
          <a:p>
            <a:endParaRPr lang="en-US" baseline="0" dirty="0" smtClean="0"/>
          </a:p>
          <a:p>
            <a:endParaRPr lang="nl-BE" dirty="0"/>
          </a:p>
        </p:txBody>
      </p:sp>
      <p:sp>
        <p:nvSpPr>
          <p:cNvPr id="4" name="Slide Number Placeholder 3"/>
          <p:cNvSpPr>
            <a:spLocks noGrp="1"/>
          </p:cNvSpPr>
          <p:nvPr>
            <p:ph type="sldNum" sz="quarter" idx="10"/>
          </p:nvPr>
        </p:nvSpPr>
        <p:spPr/>
        <p:txBody>
          <a:bodyPr/>
          <a:lstStyle/>
          <a:p>
            <a:fld id="{C93C893F-2199-4365-ADC8-D1F089827C25}" type="slidenum">
              <a:rPr lang="nl-BE" smtClean="0"/>
              <a:t>9</a:t>
            </a:fld>
            <a:endParaRPr lang="nl-BE"/>
          </a:p>
        </p:txBody>
      </p:sp>
    </p:spTree>
    <p:extLst>
      <p:ext uri="{BB962C8B-B14F-4D97-AF65-F5344CB8AC3E}">
        <p14:creationId xmlns:p14="http://schemas.microsoft.com/office/powerpoint/2010/main" val="246853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Excellence/TOPCITED more important for SR</a:t>
            </a:r>
            <a:r>
              <a:rPr lang="en-US" baseline="0" dirty="0" smtClean="0"/>
              <a:t> for SG than for </a:t>
            </a:r>
            <a:r>
              <a:rPr lang="en-US" baseline="0" dirty="0" err="1" smtClean="0"/>
              <a:t>AdG</a:t>
            </a:r>
            <a:r>
              <a:rPr lang="en-US" baseline="0" dirty="0" smtClean="0"/>
              <a:t>:  because of stage 2;   in stage 2  </a:t>
            </a:r>
            <a:r>
              <a:rPr lang="en-US" baseline="0" dirty="0" err="1" smtClean="0"/>
              <a:t>StG</a:t>
            </a:r>
            <a:r>
              <a:rPr lang="en-US" baseline="0" dirty="0" smtClean="0"/>
              <a:t> get significantly stronger selected on TOPCITED than </a:t>
            </a:r>
            <a:r>
              <a:rPr lang="en-US" baseline="0" dirty="0" err="1" smtClean="0"/>
              <a:t>AdG</a:t>
            </a:r>
            <a:r>
              <a:rPr lang="en-US" baseline="0" dirty="0" smtClean="0"/>
              <a:t>:</a:t>
            </a:r>
          </a:p>
          <a:p>
            <a:r>
              <a:rPr lang="en-US" baseline="0" dirty="0" smtClean="0"/>
              <a:t>Is this because of age profile difference?   Or because of difference in evaluation process,  with interviews for </a:t>
            </a:r>
            <a:r>
              <a:rPr lang="en-US" baseline="0" dirty="0" err="1" smtClean="0"/>
              <a:t>StG</a:t>
            </a:r>
            <a:r>
              <a:rPr lang="en-US" baseline="0" dirty="0" smtClean="0"/>
              <a:t>;  </a:t>
            </a:r>
          </a:p>
          <a:p>
            <a:r>
              <a:rPr lang="en-US" baseline="0" dirty="0" smtClean="0"/>
              <a:t>For novelty:  negative </a:t>
            </a:r>
            <a:r>
              <a:rPr lang="en-US" baseline="0" dirty="0" err="1" smtClean="0"/>
              <a:t>sr</a:t>
            </a:r>
            <a:r>
              <a:rPr lang="en-US" baseline="0" dirty="0" smtClean="0"/>
              <a:t> effect for </a:t>
            </a:r>
            <a:r>
              <a:rPr lang="en-US" baseline="0" dirty="0" err="1" smtClean="0"/>
              <a:t>StG</a:t>
            </a:r>
            <a:r>
              <a:rPr lang="en-US" baseline="0" dirty="0" smtClean="0"/>
              <a:t>;  in both stages (although less sign in stage 2 because of larger standard errors)</a:t>
            </a:r>
          </a:p>
          <a:p>
            <a:r>
              <a:rPr lang="en-US" baseline="0" dirty="0" smtClean="0"/>
              <a:t>For </a:t>
            </a:r>
            <a:r>
              <a:rPr lang="en-US" baseline="0" dirty="0" err="1" smtClean="0"/>
              <a:t>AdG</a:t>
            </a:r>
            <a:r>
              <a:rPr lang="en-US" baseline="0" dirty="0" smtClean="0"/>
              <a:t>:  also negative but much smaller and with larger </a:t>
            </a:r>
            <a:r>
              <a:rPr lang="en-US" baseline="0" dirty="0" err="1" smtClean="0"/>
              <a:t>conf</a:t>
            </a:r>
            <a:r>
              <a:rPr lang="en-US" baseline="0" dirty="0" smtClean="0"/>
              <a:t> intervals,  so overall not significant;  </a:t>
            </a:r>
          </a:p>
          <a:p>
            <a:r>
              <a:rPr lang="en-US" baseline="0" dirty="0" smtClean="0"/>
              <a:t>And although bias is somewhat higher for </a:t>
            </a:r>
            <a:r>
              <a:rPr lang="en-US" baseline="0" dirty="0" err="1" smtClean="0"/>
              <a:t>topcited</a:t>
            </a:r>
            <a:r>
              <a:rPr lang="en-US" baseline="0" dirty="0" smtClean="0"/>
              <a:t> profiles,  this difference is not significant (interaction effects)</a:t>
            </a:r>
            <a:endParaRPr lang="en-US" dirty="0" smtClean="0"/>
          </a:p>
        </p:txBody>
      </p:sp>
      <p:sp>
        <p:nvSpPr>
          <p:cNvPr id="4" name="Slide Number Placeholder 3"/>
          <p:cNvSpPr>
            <a:spLocks noGrp="1"/>
          </p:cNvSpPr>
          <p:nvPr>
            <p:ph type="sldNum" sz="quarter" idx="10"/>
          </p:nvPr>
        </p:nvSpPr>
        <p:spPr/>
        <p:txBody>
          <a:bodyPr/>
          <a:lstStyle/>
          <a:p>
            <a:fld id="{C93C893F-2199-4365-ADC8-D1F089827C25}" type="slidenum">
              <a:rPr lang="nl-BE" smtClean="0"/>
              <a:t>10</a:t>
            </a:fld>
            <a:endParaRPr lang="nl-BE"/>
          </a:p>
        </p:txBody>
      </p:sp>
    </p:spTree>
    <p:extLst>
      <p:ext uri="{BB962C8B-B14F-4D97-AF65-F5344CB8AC3E}">
        <p14:creationId xmlns:p14="http://schemas.microsoft.com/office/powerpoint/2010/main" val="3237879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668577E-F0DE-4AE8-A813-B43AE308AB22}" type="datetimeFigureOut">
              <a:rPr lang="nl-BE" smtClean="0"/>
              <a:t>18/07/2019</a:t>
            </a:fld>
            <a:endParaRPr lang="nl-BE"/>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nl-BE"/>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52045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68577E-F0DE-4AE8-A813-B43AE308AB22}" type="datetimeFigureOut">
              <a:rPr lang="nl-BE" smtClean="0"/>
              <a:t>18/07/2019</a:t>
            </a:fld>
            <a:endParaRPr lang="nl-BE"/>
          </a:p>
        </p:txBody>
      </p:sp>
      <p:sp>
        <p:nvSpPr>
          <p:cNvPr id="6" name="Footer Placeholder 5"/>
          <p:cNvSpPr>
            <a:spLocks noGrp="1"/>
          </p:cNvSpPr>
          <p:nvPr>
            <p:ph type="ftr" sz="quarter" idx="11"/>
          </p:nvPr>
        </p:nvSpPr>
        <p:spPr/>
        <p:txBody>
          <a:bodyPr/>
          <a:lstStyle/>
          <a:p>
            <a:endParaRPr lang="nl-B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273646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668577E-F0DE-4AE8-A813-B43AE308AB22}" type="datetimeFigureOut">
              <a:rPr lang="nl-BE" smtClean="0"/>
              <a:t>18/07/2019</a:t>
            </a:fld>
            <a:endParaRPr lang="nl-BE"/>
          </a:p>
        </p:txBody>
      </p:sp>
      <p:sp>
        <p:nvSpPr>
          <p:cNvPr id="5" name="Footer Placeholder 4"/>
          <p:cNvSpPr>
            <a:spLocks noGrp="1"/>
          </p:cNvSpPr>
          <p:nvPr>
            <p:ph type="ftr" sz="quarter" idx="11"/>
          </p:nvPr>
        </p:nvSpPr>
        <p:spPr/>
        <p:txBody>
          <a:bodyPr/>
          <a:lstStyle/>
          <a:p>
            <a:endParaRPr lang="nl-BE"/>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384155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668577E-F0DE-4AE8-A813-B43AE308AB22}" type="datetimeFigureOut">
              <a:rPr lang="nl-BE" smtClean="0"/>
              <a:t>18/07/2019</a:t>
            </a:fld>
            <a:endParaRPr lang="nl-BE"/>
          </a:p>
        </p:txBody>
      </p:sp>
      <p:sp>
        <p:nvSpPr>
          <p:cNvPr id="5" name="Footer Placeholder 4"/>
          <p:cNvSpPr>
            <a:spLocks noGrp="1"/>
          </p:cNvSpPr>
          <p:nvPr>
            <p:ph type="ftr" sz="quarter" idx="11"/>
          </p:nvPr>
        </p:nvSpPr>
        <p:spPr/>
        <p:txBody>
          <a:bodyPr/>
          <a:lstStyle/>
          <a:p>
            <a:endParaRPr lang="nl-BE"/>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1125244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68577E-F0DE-4AE8-A813-B43AE308AB22}" type="datetimeFigureOut">
              <a:rPr lang="nl-BE" smtClean="0"/>
              <a:t>18/07/2019</a:t>
            </a:fld>
            <a:endParaRPr lang="nl-BE"/>
          </a:p>
        </p:txBody>
      </p:sp>
      <p:sp>
        <p:nvSpPr>
          <p:cNvPr id="5" name="Footer Placeholder 4"/>
          <p:cNvSpPr>
            <a:spLocks noGrp="1"/>
          </p:cNvSpPr>
          <p:nvPr>
            <p:ph type="ftr" sz="quarter" idx="11"/>
          </p:nvPr>
        </p:nvSpPr>
        <p:spPr/>
        <p:txBody>
          <a:bodyPr/>
          <a:lstStyle/>
          <a:p>
            <a:endParaRPr lang="nl-BE"/>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2932307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668577E-F0DE-4AE8-A813-B43AE308AB22}" type="datetimeFigureOut">
              <a:rPr lang="nl-BE" smtClean="0"/>
              <a:t>18/07/2019</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124482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668577E-F0DE-4AE8-A813-B43AE308AB22}" type="datetimeFigureOut">
              <a:rPr lang="nl-BE" smtClean="0"/>
              <a:t>18/07/2019</a:t>
            </a:fld>
            <a:endParaRPr lang="nl-BE"/>
          </a:p>
        </p:txBody>
      </p:sp>
      <p:sp>
        <p:nvSpPr>
          <p:cNvPr id="8" name="Footer Placeholder 7"/>
          <p:cNvSpPr>
            <a:spLocks noGrp="1"/>
          </p:cNvSpPr>
          <p:nvPr>
            <p:ph type="ftr" sz="quarter" idx="11"/>
          </p:nvPr>
        </p:nvSpPr>
        <p:spPr>
          <a:xfrm>
            <a:off x="561111" y="6391838"/>
            <a:ext cx="3644282" cy="304801"/>
          </a:xfrm>
        </p:spPr>
        <p:txBody>
          <a:bodyPr/>
          <a:lstStyle/>
          <a:p>
            <a:endParaRPr lang="nl-BE"/>
          </a:p>
        </p:txBody>
      </p:sp>
      <p:sp>
        <p:nvSpPr>
          <p:cNvPr id="9" name="Slide Number Placeholder 8"/>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2834025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668577E-F0DE-4AE8-A813-B43AE308AB22}" type="datetimeFigureOut">
              <a:rPr lang="nl-BE" smtClean="0"/>
              <a:t>18/07/2019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1678742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668577E-F0DE-4AE8-A813-B43AE308AB22}" type="datetimeFigureOut">
              <a:rPr lang="nl-BE" smtClean="0"/>
              <a:t>18/07/2019</a:t>
            </a:fld>
            <a:endParaRPr lang="nl-BE"/>
          </a:p>
        </p:txBody>
      </p:sp>
      <p:sp>
        <p:nvSpPr>
          <p:cNvPr id="5" name="Footer Placeholder 4"/>
          <p:cNvSpPr>
            <a:spLocks noGrp="1"/>
          </p:cNvSpPr>
          <p:nvPr>
            <p:ph type="ftr" sz="quarter" idx="11"/>
          </p:nvPr>
        </p:nvSpPr>
        <p:spPr/>
        <p:txBody>
          <a:bodyPr/>
          <a:lstStyle/>
          <a:p>
            <a:endParaRPr lang="nl-BE"/>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72251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18/07/2019</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720000" y="1349999"/>
            <a:ext cx="11112000" cy="4428000"/>
          </a:xfrm>
          <a:prstGeom prst="rect">
            <a:avLst/>
          </a:prstGeom>
        </p:spPr>
        <p:txBody>
          <a:bodyPr vert="horz" lIns="0" tIns="0" rIns="0" bIns="0" rtlCol="0">
            <a:noAutofit/>
          </a:bodyPr>
          <a:lstStyle>
            <a:lvl1pPr>
              <a:defRPr/>
            </a:lvl1pPr>
            <a:lvl2pPr>
              <a:defRPr sz="2000"/>
            </a:lvl2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4803132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68577E-F0DE-4AE8-A813-B43AE308AB22}" type="datetimeFigureOut">
              <a:rPr lang="nl-BE" smtClean="0"/>
              <a:t>18/07/2019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24651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68577E-F0DE-4AE8-A813-B43AE308AB22}" type="datetimeFigureOut">
              <a:rPr lang="nl-BE" smtClean="0"/>
              <a:t>18/07/2019</a:t>
            </a:fld>
            <a:endParaRPr lang="nl-BE"/>
          </a:p>
        </p:txBody>
      </p:sp>
      <p:sp>
        <p:nvSpPr>
          <p:cNvPr id="5" name="Footer Placeholder 4"/>
          <p:cNvSpPr>
            <a:spLocks noGrp="1"/>
          </p:cNvSpPr>
          <p:nvPr>
            <p:ph type="ftr" sz="quarter" idx="11"/>
          </p:nvPr>
        </p:nvSpPr>
        <p:spPr/>
        <p:txBody>
          <a:bodyPr/>
          <a:lstStyle/>
          <a:p>
            <a:endParaRPr lang="nl-B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410370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68577E-F0DE-4AE8-A813-B43AE308AB22}" type="datetimeFigureOut">
              <a:rPr lang="nl-BE" smtClean="0"/>
              <a:t>18/07/2019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351441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68577E-F0DE-4AE8-A813-B43AE308AB22}" type="datetimeFigureOut">
              <a:rPr lang="nl-BE" smtClean="0"/>
              <a:t>18/07/2019</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178153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68577E-F0DE-4AE8-A813-B43AE308AB22}" type="datetimeFigureOut">
              <a:rPr lang="nl-BE" smtClean="0"/>
              <a:t>18/07/2019</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384657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8577E-F0DE-4AE8-A813-B43AE308AB22}" type="datetimeFigureOut">
              <a:rPr lang="nl-BE" smtClean="0"/>
              <a:t>18/07/2019</a:t>
            </a:fld>
            <a:endParaRPr lang="nl-BE"/>
          </a:p>
        </p:txBody>
      </p:sp>
      <p:sp>
        <p:nvSpPr>
          <p:cNvPr id="3" name="Footer Placeholder 2"/>
          <p:cNvSpPr>
            <a:spLocks noGrp="1"/>
          </p:cNvSpPr>
          <p:nvPr>
            <p:ph type="ftr" sz="quarter" idx="11"/>
          </p:nvPr>
        </p:nvSpPr>
        <p:spPr/>
        <p:txBody>
          <a:bodyPr/>
          <a:lstStyle/>
          <a:p>
            <a:endParaRPr lang="nl-BE"/>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114580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68577E-F0DE-4AE8-A813-B43AE308AB22}" type="datetimeFigureOut">
              <a:rPr lang="nl-BE" smtClean="0"/>
              <a:t>18/07/2019</a:t>
            </a:fld>
            <a:endParaRPr lang="nl-BE"/>
          </a:p>
        </p:txBody>
      </p:sp>
      <p:sp>
        <p:nvSpPr>
          <p:cNvPr id="6" name="Footer Placeholder 5"/>
          <p:cNvSpPr>
            <a:spLocks noGrp="1"/>
          </p:cNvSpPr>
          <p:nvPr>
            <p:ph type="ftr" sz="quarter" idx="11"/>
          </p:nvPr>
        </p:nvSpPr>
        <p:spPr/>
        <p:txBody>
          <a:bodyPr/>
          <a:lstStyle/>
          <a:p>
            <a:endParaRPr lang="nl-B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278321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68577E-F0DE-4AE8-A813-B43AE308AB22}" type="datetimeFigureOut">
              <a:rPr lang="nl-BE" smtClean="0"/>
              <a:t>18/07/2019</a:t>
            </a:fld>
            <a:endParaRPr lang="nl-BE"/>
          </a:p>
        </p:txBody>
      </p:sp>
      <p:sp>
        <p:nvSpPr>
          <p:cNvPr id="6" name="Footer Placeholder 5"/>
          <p:cNvSpPr>
            <a:spLocks noGrp="1"/>
          </p:cNvSpPr>
          <p:nvPr>
            <p:ph type="ftr" sz="quarter" idx="11"/>
          </p:nvPr>
        </p:nvSpPr>
        <p:spPr/>
        <p:txBody>
          <a:bodyPr/>
          <a:lstStyle/>
          <a:p>
            <a:endParaRPr lang="nl-B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C69BC4-D2CC-4C78-BA91-AE5D92C1858C}" type="slidenum">
              <a:rPr lang="nl-BE" smtClean="0"/>
              <a:t>‹#›</a:t>
            </a:fld>
            <a:endParaRPr lang="nl-BE"/>
          </a:p>
        </p:txBody>
      </p:sp>
    </p:spTree>
    <p:extLst>
      <p:ext uri="{BB962C8B-B14F-4D97-AF65-F5344CB8AC3E}">
        <p14:creationId xmlns:p14="http://schemas.microsoft.com/office/powerpoint/2010/main" val="106718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668577E-F0DE-4AE8-A813-B43AE308AB22}" type="datetimeFigureOut">
              <a:rPr lang="nl-BE" smtClean="0"/>
              <a:t>18/07/2019</a:t>
            </a:fld>
            <a:endParaRPr lang="nl-BE"/>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nl-BE"/>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3C69BC4-D2CC-4C78-BA91-AE5D92C1858C}" type="slidenum">
              <a:rPr lang="nl-BE" smtClean="0"/>
              <a:t>‹#›</a:t>
            </a:fld>
            <a:endParaRPr lang="nl-BE"/>
          </a:p>
        </p:txBody>
      </p:sp>
    </p:spTree>
    <p:extLst>
      <p:ext uri="{BB962C8B-B14F-4D97-AF65-F5344CB8AC3E}">
        <p14:creationId xmlns:p14="http://schemas.microsoft.com/office/powerpoint/2010/main" val="38958270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6617"/>
            <a:ext cx="9144000" cy="983528"/>
          </a:xfrm>
        </p:spPr>
        <p:txBody>
          <a:bodyPr>
            <a:normAutofit fontScale="90000"/>
          </a:bodyPr>
          <a:lstStyle/>
          <a:p>
            <a:r>
              <a:rPr lang="en-US" dirty="0" smtClean="0"/>
              <a:t>Challenges for SSF researchers when studying  risk taking in SF</a:t>
            </a:r>
            <a:endParaRPr lang="nl-BE" dirty="0"/>
          </a:p>
        </p:txBody>
      </p:sp>
      <p:sp>
        <p:nvSpPr>
          <p:cNvPr id="3" name="Subtitle 2"/>
          <p:cNvSpPr>
            <a:spLocks noGrp="1"/>
          </p:cNvSpPr>
          <p:nvPr>
            <p:ph type="subTitle" idx="1"/>
          </p:nvPr>
        </p:nvSpPr>
        <p:spPr>
          <a:xfrm>
            <a:off x="951346" y="3251057"/>
            <a:ext cx="10086109" cy="1655762"/>
          </a:xfrm>
        </p:spPr>
        <p:txBody>
          <a:bodyPr>
            <a:noAutofit/>
          </a:bodyPr>
          <a:lstStyle/>
          <a:p>
            <a:pPr algn="ctr"/>
            <a:r>
              <a:rPr lang="en-US" sz="3200" dirty="0" smtClean="0"/>
              <a:t>Some lessons learned from studying the ERC</a:t>
            </a:r>
          </a:p>
          <a:p>
            <a:pPr algn="ctr"/>
            <a:endParaRPr lang="en-US" sz="1400" dirty="0"/>
          </a:p>
          <a:p>
            <a:pPr algn="ctr"/>
            <a:r>
              <a:rPr lang="en-US" sz="1400" dirty="0" smtClean="0"/>
              <a:t>Reinhilde Veugelers (</a:t>
            </a:r>
            <a:r>
              <a:rPr lang="en-US" sz="1400" dirty="0" err="1" smtClean="0"/>
              <a:t>KULeuven</a:t>
            </a:r>
            <a:r>
              <a:rPr lang="en-US" sz="1400" dirty="0" smtClean="0"/>
              <a:t>,  former ERC Scientific Council Member)</a:t>
            </a:r>
          </a:p>
          <a:p>
            <a:pPr algn="ctr"/>
            <a:r>
              <a:rPr lang="en-US" sz="1400" dirty="0" smtClean="0"/>
              <a:t>Joint with Paula Stephan (Georgia State &amp; NBER) and Jian Wang (</a:t>
            </a:r>
            <a:r>
              <a:rPr lang="en-US" sz="1400" dirty="0" err="1" smtClean="0"/>
              <a:t>ULeiden</a:t>
            </a:r>
            <a:r>
              <a:rPr lang="en-US" sz="1400" dirty="0" smtClean="0"/>
              <a:t>)</a:t>
            </a:r>
          </a:p>
          <a:p>
            <a:pPr algn="ctr"/>
            <a:endParaRPr lang="en-US" sz="1400" dirty="0"/>
          </a:p>
          <a:p>
            <a:pPr algn="ctr"/>
            <a:endParaRPr lang="en-US" sz="1400" dirty="0" smtClean="0"/>
          </a:p>
          <a:p>
            <a:pPr algn="ctr"/>
            <a:r>
              <a:rPr lang="en-US" sz="1400" dirty="0" smtClean="0"/>
              <a:t>SSF Workshop NBER Summer institute,  </a:t>
            </a:r>
            <a:r>
              <a:rPr lang="en-US" sz="1400" dirty="0" err="1" smtClean="0"/>
              <a:t>july</a:t>
            </a:r>
            <a:r>
              <a:rPr lang="en-US" sz="1400" dirty="0" smtClean="0"/>
              <a:t> 2019,</a:t>
            </a:r>
            <a:endParaRPr lang="nl-BE" sz="1400" dirty="0"/>
          </a:p>
        </p:txBody>
      </p:sp>
    </p:spTree>
    <p:extLst>
      <p:ext uri="{BB962C8B-B14F-4D97-AF65-F5344CB8AC3E}">
        <p14:creationId xmlns:p14="http://schemas.microsoft.com/office/powerpoint/2010/main" val="1842064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367899" y="3680567"/>
            <a:ext cx="6790276" cy="3177433"/>
          </a:xfrm>
          <a:prstGeom prst="rect">
            <a:avLst/>
          </a:prstGeom>
        </p:spPr>
      </p:pic>
      <p:pic>
        <p:nvPicPr>
          <p:cNvPr id="4" name="Picture 3"/>
          <p:cNvPicPr>
            <a:picLocks noChangeAspect="1"/>
          </p:cNvPicPr>
          <p:nvPr/>
        </p:nvPicPr>
        <p:blipFill>
          <a:blip r:embed="rId4"/>
          <a:stretch>
            <a:fillRect/>
          </a:stretch>
        </p:blipFill>
        <p:spPr>
          <a:xfrm>
            <a:off x="1367899" y="589634"/>
            <a:ext cx="7253776" cy="3090933"/>
          </a:xfrm>
          <a:prstGeom prst="rect">
            <a:avLst/>
          </a:prstGeom>
        </p:spPr>
      </p:pic>
      <p:sp>
        <p:nvSpPr>
          <p:cNvPr id="7" name="TextBox 6"/>
          <p:cNvSpPr txBox="1"/>
          <p:nvPr/>
        </p:nvSpPr>
        <p:spPr>
          <a:xfrm>
            <a:off x="8289355" y="5891332"/>
            <a:ext cx="3902645" cy="646331"/>
          </a:xfrm>
          <a:prstGeom prst="rect">
            <a:avLst/>
          </a:prstGeom>
          <a:noFill/>
        </p:spPr>
        <p:txBody>
          <a:bodyPr wrap="square" rtlCol="0">
            <a:spAutoFit/>
          </a:bodyPr>
          <a:lstStyle/>
          <a:p>
            <a:r>
              <a:rPr lang="en-US" dirty="0" smtClean="0"/>
              <a:t>Controls for </a:t>
            </a:r>
            <a:r>
              <a:rPr lang="en-US" dirty="0" err="1" smtClean="0"/>
              <a:t>nr</a:t>
            </a:r>
            <a:r>
              <a:rPr lang="en-US" dirty="0" smtClean="0"/>
              <a:t> publications, gender, panel, year, advanced</a:t>
            </a:r>
            <a:endParaRPr lang="nl-BE" dirty="0"/>
          </a:p>
        </p:txBody>
      </p:sp>
    </p:spTree>
    <p:extLst>
      <p:ext uri="{BB962C8B-B14F-4D97-AF65-F5344CB8AC3E}">
        <p14:creationId xmlns:p14="http://schemas.microsoft.com/office/powerpoint/2010/main" val="1456219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6611-D34E-4851-9BFF-C80E773D7B60}"/>
              </a:ext>
            </a:extLst>
          </p:cNvPr>
          <p:cNvSpPr>
            <a:spLocks noGrp="1"/>
          </p:cNvSpPr>
          <p:nvPr>
            <p:ph type="title"/>
          </p:nvPr>
        </p:nvSpPr>
        <p:spPr>
          <a:xfrm>
            <a:off x="1154954" y="973668"/>
            <a:ext cx="9450098" cy="706964"/>
          </a:xfrm>
        </p:spPr>
        <p:txBody>
          <a:bodyPr/>
          <a:lstStyle/>
          <a:p>
            <a:r>
              <a:rPr lang="en-US" dirty="0" smtClean="0"/>
              <a:t>Interpretation of the findings on selection</a:t>
            </a:r>
            <a:endParaRPr lang="en-US" dirty="0"/>
          </a:p>
        </p:txBody>
      </p:sp>
      <p:sp>
        <p:nvSpPr>
          <p:cNvPr id="3" name="Content Placeholder 2">
            <a:extLst>
              <a:ext uri="{FF2B5EF4-FFF2-40B4-BE49-F238E27FC236}">
                <a16:creationId xmlns:a16="http://schemas.microsoft.com/office/drawing/2014/main" id="{2BB250EC-DB44-4996-8BD6-18A945F70181}"/>
              </a:ext>
            </a:extLst>
          </p:cNvPr>
          <p:cNvSpPr>
            <a:spLocks noGrp="1"/>
          </p:cNvSpPr>
          <p:nvPr>
            <p:ph idx="1"/>
          </p:nvPr>
        </p:nvSpPr>
        <p:spPr>
          <a:xfrm>
            <a:off x="868102" y="2349661"/>
            <a:ext cx="10803198" cy="4355939"/>
          </a:xfrm>
        </p:spPr>
        <p:txBody>
          <a:bodyPr>
            <a:normAutofit fontScale="92500" lnSpcReduction="20000"/>
          </a:bodyPr>
          <a:lstStyle/>
          <a:p>
            <a:pPr marL="0" indent="0">
              <a:buNone/>
            </a:pPr>
            <a:r>
              <a:rPr lang="en-US" sz="2100" b="1" dirty="0" smtClean="0"/>
              <a:t>Selection away from novelty/risk takes places in the first stage;</a:t>
            </a:r>
          </a:p>
          <a:p>
            <a:r>
              <a:rPr lang="en-US" sz="2100" dirty="0" smtClean="0"/>
              <a:t>Stage </a:t>
            </a:r>
            <a:r>
              <a:rPr lang="en-US" sz="2100" dirty="0"/>
              <a:t>one negative selection results consistent with screening model.  PI </a:t>
            </a:r>
            <a:r>
              <a:rPr lang="en-US" sz="2100" dirty="0" smtClean="0"/>
              <a:t>track record more </a:t>
            </a:r>
            <a:r>
              <a:rPr lang="en-US" sz="2100" dirty="0"/>
              <a:t>important at this stage</a:t>
            </a:r>
            <a:r>
              <a:rPr lang="en-US" sz="2100" dirty="0" smtClean="0"/>
              <a:t>;</a:t>
            </a:r>
          </a:p>
          <a:p>
            <a:pPr marL="0" indent="0" algn="r">
              <a:buNone/>
            </a:pPr>
            <a:r>
              <a:rPr lang="en-US" sz="2100" dirty="0" smtClean="0">
                <a:solidFill>
                  <a:schemeClr val="accent1"/>
                </a:solidFill>
              </a:rPr>
              <a:t>Panels strongly prefer highly cited profiles and eschew </a:t>
            </a:r>
            <a:r>
              <a:rPr lang="en-US" sz="2100" dirty="0">
                <a:solidFill>
                  <a:schemeClr val="accent1"/>
                </a:solidFill>
              </a:rPr>
              <a:t>selection of those </a:t>
            </a:r>
            <a:r>
              <a:rPr lang="en-US" sz="2100" dirty="0" smtClean="0">
                <a:solidFill>
                  <a:schemeClr val="accent1"/>
                </a:solidFill>
              </a:rPr>
              <a:t>with novel/risky </a:t>
            </a:r>
            <a:r>
              <a:rPr lang="en-US" sz="2100" dirty="0">
                <a:solidFill>
                  <a:schemeClr val="accent1"/>
                </a:solidFill>
              </a:rPr>
              <a:t>profile</a:t>
            </a:r>
          </a:p>
          <a:p>
            <a:r>
              <a:rPr lang="en-US" sz="2100" dirty="0"/>
              <a:t>Stage two smaller </a:t>
            </a:r>
            <a:r>
              <a:rPr lang="en-US" sz="2100" dirty="0" smtClean="0"/>
              <a:t>selection on highly cited and non-significant </a:t>
            </a:r>
            <a:r>
              <a:rPr lang="en-US" sz="2100" dirty="0"/>
              <a:t>negative selection on </a:t>
            </a:r>
            <a:r>
              <a:rPr lang="en-US" sz="2100" dirty="0" smtClean="0"/>
              <a:t>novelty/risk;   </a:t>
            </a:r>
          </a:p>
          <a:p>
            <a:pPr marL="0" indent="0" algn="ctr">
              <a:buNone/>
            </a:pPr>
            <a:r>
              <a:rPr lang="en-US" sz="2100" dirty="0" smtClean="0">
                <a:solidFill>
                  <a:schemeClr val="accent1"/>
                </a:solidFill>
              </a:rPr>
              <a:t>PI track record plays </a:t>
            </a:r>
            <a:r>
              <a:rPr lang="en-US" sz="2100" dirty="0">
                <a:solidFill>
                  <a:schemeClr val="accent1"/>
                </a:solidFill>
              </a:rPr>
              <a:t>smaller role; </a:t>
            </a:r>
            <a:r>
              <a:rPr lang="en-US" sz="2100" dirty="0" smtClean="0">
                <a:solidFill>
                  <a:schemeClr val="accent1"/>
                </a:solidFill>
              </a:rPr>
              <a:t> </a:t>
            </a:r>
            <a:r>
              <a:rPr lang="en-US" sz="2100" dirty="0">
                <a:solidFill>
                  <a:schemeClr val="accent1"/>
                </a:solidFill>
              </a:rPr>
              <a:t>panel focuses more on content of proposal</a:t>
            </a:r>
            <a:r>
              <a:rPr lang="en-US" sz="2100" dirty="0" smtClean="0">
                <a:solidFill>
                  <a:schemeClr val="accent1"/>
                </a:solidFill>
              </a:rPr>
              <a:t>;    </a:t>
            </a:r>
          </a:p>
          <a:p>
            <a:pPr marL="0" indent="0">
              <a:buNone/>
            </a:pPr>
            <a:r>
              <a:rPr lang="en-US" sz="2100" b="1" dirty="0"/>
              <a:t>Selection away from novelty/risk  </a:t>
            </a:r>
            <a:r>
              <a:rPr lang="en-US" sz="2100" b="1" dirty="0" smtClean="0"/>
              <a:t>for Starting Grants ;</a:t>
            </a:r>
            <a:endParaRPr lang="en-US" sz="2100" b="1" dirty="0"/>
          </a:p>
          <a:p>
            <a:r>
              <a:rPr lang="en-US" sz="2100" dirty="0" smtClean="0"/>
              <a:t>Starter</a:t>
            </a:r>
            <a:r>
              <a:rPr lang="en-US" sz="2100" dirty="0"/>
              <a:t>: </a:t>
            </a:r>
            <a:r>
              <a:rPr lang="en-US" sz="2100" dirty="0" smtClean="0"/>
              <a:t>negative </a:t>
            </a:r>
            <a:r>
              <a:rPr lang="en-US" sz="2100" dirty="0"/>
              <a:t>selection at stage one; not mitigated by having top 1% publications; negative selection persists into stage two</a:t>
            </a:r>
          </a:p>
          <a:p>
            <a:r>
              <a:rPr lang="en-US" sz="2100" dirty="0" smtClean="0"/>
              <a:t>Advanced</a:t>
            </a:r>
            <a:r>
              <a:rPr lang="en-US" sz="2100" dirty="0"/>
              <a:t>: </a:t>
            </a:r>
            <a:r>
              <a:rPr lang="en-US" sz="2100" dirty="0" smtClean="0"/>
              <a:t>non-significant negative </a:t>
            </a:r>
            <a:r>
              <a:rPr lang="en-US" sz="2100" dirty="0"/>
              <a:t>selection </a:t>
            </a:r>
            <a:r>
              <a:rPr lang="en-US" sz="2100" dirty="0" smtClean="0"/>
              <a:t>on novelty/risk at both stages;  </a:t>
            </a:r>
          </a:p>
          <a:p>
            <a:pPr marL="0" indent="0" algn="ctr">
              <a:buNone/>
            </a:pPr>
            <a:r>
              <a:rPr lang="en-US" sz="2100" dirty="0" smtClean="0">
                <a:solidFill>
                  <a:schemeClr val="accent1"/>
                </a:solidFill>
              </a:rPr>
              <a:t>Panels eschew selection of those with novelty/risky profile when candidates are junior</a:t>
            </a:r>
          </a:p>
          <a:p>
            <a:pPr marL="0" indent="0">
              <a:buNone/>
            </a:pPr>
            <a:endParaRPr lang="en-US" dirty="0"/>
          </a:p>
        </p:txBody>
      </p:sp>
    </p:spTree>
    <p:extLst>
      <p:ext uri="{BB962C8B-B14F-4D97-AF65-F5344CB8AC3E}">
        <p14:creationId xmlns:p14="http://schemas.microsoft.com/office/powerpoint/2010/main" val="3899663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AB00-9677-46D0-BB00-1D1649E7D296}"/>
              </a:ext>
            </a:extLst>
          </p:cNvPr>
          <p:cNvSpPr>
            <a:spLocks noGrp="1"/>
          </p:cNvSpPr>
          <p:nvPr>
            <p:ph type="title"/>
          </p:nvPr>
        </p:nvSpPr>
        <p:spPr>
          <a:xfrm>
            <a:off x="1284263" y="881305"/>
            <a:ext cx="8761413" cy="706964"/>
          </a:xfrm>
        </p:spPr>
        <p:txBody>
          <a:bodyPr>
            <a:normAutofit fontScale="90000"/>
          </a:bodyPr>
          <a:lstStyle/>
          <a:p>
            <a:r>
              <a:rPr lang="en-US" b="1" dirty="0">
                <a:solidFill>
                  <a:schemeClr val="bg1"/>
                </a:solidFill>
              </a:rPr>
              <a:t>Treatment </a:t>
            </a:r>
            <a:r>
              <a:rPr lang="en-US" b="1" dirty="0" smtClean="0">
                <a:solidFill>
                  <a:schemeClr val="bg1"/>
                </a:solidFill>
              </a:rPr>
              <a:t>Effects:</a:t>
            </a:r>
            <a:br>
              <a:rPr lang="en-US" b="1" dirty="0" smtClean="0">
                <a:solidFill>
                  <a:schemeClr val="bg1"/>
                </a:solidFill>
              </a:rPr>
            </a:br>
            <a:r>
              <a:rPr lang="en-US" sz="3600" b="1" i="1" dirty="0">
                <a:solidFill>
                  <a:schemeClr val="bg1"/>
                </a:solidFill>
              </a:rPr>
              <a:t>Does ERC </a:t>
            </a:r>
            <a:r>
              <a:rPr lang="en-US" sz="3600" b="1" i="1" dirty="0" smtClean="0">
                <a:solidFill>
                  <a:schemeClr val="bg1"/>
                </a:solidFill>
              </a:rPr>
              <a:t>enable </a:t>
            </a:r>
            <a:r>
              <a:rPr lang="en-US" sz="3600" b="1" i="1" dirty="0">
                <a:solidFill>
                  <a:schemeClr val="bg1"/>
                </a:solidFill>
              </a:rPr>
              <a:t>risky research using novelty as a proxy of risky </a:t>
            </a:r>
            <a:r>
              <a:rPr lang="en-US" sz="3600" b="1" i="1" dirty="0" smtClean="0">
                <a:solidFill>
                  <a:schemeClr val="bg1"/>
                </a:solidFill>
              </a:rPr>
              <a:t>research?</a:t>
            </a:r>
            <a:endParaRPr lang="en-US" sz="3600" b="1" i="1" dirty="0">
              <a:solidFill>
                <a:schemeClr val="bg1"/>
              </a:solidFill>
            </a:endParaRPr>
          </a:p>
        </p:txBody>
      </p:sp>
      <p:sp>
        <p:nvSpPr>
          <p:cNvPr id="3" name="Content Placeholder 2">
            <a:extLst>
              <a:ext uri="{FF2B5EF4-FFF2-40B4-BE49-F238E27FC236}">
                <a16:creationId xmlns:a16="http://schemas.microsoft.com/office/drawing/2014/main" id="{FF8C7866-AA9F-4426-A3F1-98D66E433CFE}"/>
              </a:ext>
            </a:extLst>
          </p:cNvPr>
          <p:cNvSpPr>
            <a:spLocks noGrp="1"/>
          </p:cNvSpPr>
          <p:nvPr>
            <p:ph idx="1"/>
          </p:nvPr>
        </p:nvSpPr>
        <p:spPr/>
        <p:txBody>
          <a:bodyPr/>
          <a:lstStyle/>
          <a:p>
            <a:r>
              <a:rPr lang="en-US" dirty="0"/>
              <a:t>Analyzed by estimating a </a:t>
            </a:r>
            <a:r>
              <a:rPr lang="en-US" dirty="0" err="1" smtClean="0">
                <a:solidFill>
                  <a:schemeClr val="accent2"/>
                </a:solidFill>
              </a:rPr>
              <a:t>DiD</a:t>
            </a:r>
            <a:endParaRPr lang="en-US" dirty="0">
              <a:solidFill>
                <a:schemeClr val="accent2"/>
              </a:solidFill>
            </a:endParaRPr>
          </a:p>
          <a:p>
            <a:r>
              <a:rPr lang="en-US" dirty="0"/>
              <a:t>Dependent variable: presence of novel research</a:t>
            </a:r>
          </a:p>
          <a:p>
            <a:r>
              <a:rPr lang="en-US" dirty="0"/>
              <a:t>Control for selection (stage two) and </a:t>
            </a:r>
            <a:r>
              <a:rPr lang="en-US" dirty="0" smtClean="0">
                <a:solidFill>
                  <a:schemeClr val="accent2"/>
                </a:solidFill>
              </a:rPr>
              <a:t>trend</a:t>
            </a:r>
            <a:r>
              <a:rPr lang="en-US" dirty="0" smtClean="0"/>
              <a:t>: after </a:t>
            </a:r>
            <a:r>
              <a:rPr lang="en-US" dirty="0"/>
              <a:t>or before award period; also estimate for stage one selection</a:t>
            </a:r>
          </a:p>
          <a:p>
            <a:r>
              <a:rPr lang="en-US" dirty="0" smtClean="0">
                <a:solidFill>
                  <a:schemeClr val="accent2"/>
                </a:solidFill>
              </a:rPr>
              <a:t>Treatment effect </a:t>
            </a:r>
            <a:r>
              <a:rPr lang="en-US" dirty="0" smtClean="0"/>
              <a:t>:  </a:t>
            </a:r>
            <a:r>
              <a:rPr lang="en-US" dirty="0"/>
              <a:t>selection*after award</a:t>
            </a:r>
          </a:p>
          <a:p>
            <a:r>
              <a:rPr lang="en-US" dirty="0" smtClean="0">
                <a:solidFill>
                  <a:schemeClr val="accent2"/>
                </a:solidFill>
              </a:rPr>
              <a:t>We control for number of publications (which increase the likelihood of getting a novel publication)</a:t>
            </a:r>
          </a:p>
          <a:p>
            <a:r>
              <a:rPr lang="en-US" dirty="0"/>
              <a:t>Also control for year, panel, gender, advanced </a:t>
            </a:r>
          </a:p>
          <a:p>
            <a:endParaRPr lang="en-US" dirty="0">
              <a:solidFill>
                <a:schemeClr val="accent2"/>
              </a:solidFill>
            </a:endParaRPr>
          </a:p>
        </p:txBody>
      </p:sp>
    </p:spTree>
    <p:extLst>
      <p:ext uri="{BB962C8B-B14F-4D97-AF65-F5344CB8AC3E}">
        <p14:creationId xmlns:p14="http://schemas.microsoft.com/office/powerpoint/2010/main" val="567790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622507"/>
            <a:ext cx="11476383" cy="1143000"/>
          </a:xfrm>
        </p:spPr>
        <p:txBody>
          <a:bodyPr>
            <a:noAutofit/>
          </a:bodyPr>
          <a:lstStyle/>
          <a:p>
            <a:r>
              <a:rPr lang="en-US" sz="3600" dirty="0" smtClean="0">
                <a:solidFill>
                  <a:schemeClr val="bg1"/>
                </a:solidFill>
              </a:rPr>
              <a:t>Methodological note:  </a:t>
            </a:r>
            <a:br>
              <a:rPr lang="en-US" sz="3600" dirty="0" smtClean="0">
                <a:solidFill>
                  <a:schemeClr val="bg1"/>
                </a:solidFill>
              </a:rPr>
            </a:br>
            <a:r>
              <a:rPr lang="en-US" sz="3600" dirty="0" smtClean="0">
                <a:solidFill>
                  <a:schemeClr val="bg1"/>
                </a:solidFill>
              </a:rPr>
              <a:t>assessing the causal impact</a:t>
            </a:r>
            <a:endParaRPr lang="nl-BE" sz="3600" dirty="0">
              <a:solidFill>
                <a:schemeClr val="bg1"/>
              </a:solidFill>
            </a:endParaRPr>
          </a:p>
        </p:txBody>
      </p:sp>
      <p:sp>
        <p:nvSpPr>
          <p:cNvPr id="3" name="Content Placeholder 2"/>
          <p:cNvSpPr>
            <a:spLocks noGrp="1"/>
          </p:cNvSpPr>
          <p:nvPr>
            <p:ph idx="1"/>
          </p:nvPr>
        </p:nvSpPr>
        <p:spPr>
          <a:xfrm>
            <a:off x="785191" y="2335696"/>
            <a:ext cx="10744199" cy="4124739"/>
          </a:xfrm>
        </p:spPr>
        <p:txBody>
          <a:bodyPr>
            <a:normAutofit fontScale="85000" lnSpcReduction="10000"/>
          </a:bodyPr>
          <a:lstStyle/>
          <a:p>
            <a:pPr marL="0" indent="0">
              <a:buNone/>
            </a:pPr>
            <a:r>
              <a:rPr lang="en-US" sz="4300" b="1" dirty="0" smtClean="0">
                <a:solidFill>
                  <a:schemeClr val="accent1">
                    <a:lumMod val="75000"/>
                  </a:schemeClr>
                </a:solidFill>
              </a:rPr>
              <a:t>Difference-in-Difference</a:t>
            </a:r>
          </a:p>
          <a:p>
            <a:endParaRPr lang="en-US" dirty="0" smtClean="0"/>
          </a:p>
          <a:p>
            <a:r>
              <a:rPr lang="en-US" dirty="0"/>
              <a:t>Compare the before/after of the grantees (treatment group) with the before/after of the control (matched) group</a:t>
            </a:r>
          </a:p>
          <a:p>
            <a:pPr lvl="1" algn="ctr"/>
            <a:r>
              <a:rPr lang="en-US" i="1" dirty="0" smtClean="0"/>
              <a:t>Eliminates fixed individual effects (</a:t>
            </a:r>
            <a:r>
              <a:rPr lang="en-US" i="1" dirty="0" err="1" smtClean="0"/>
              <a:t>eg</a:t>
            </a:r>
            <a:r>
              <a:rPr lang="en-US" i="1" dirty="0" smtClean="0"/>
              <a:t> talent)</a:t>
            </a:r>
          </a:p>
          <a:p>
            <a:pPr lvl="1" algn="ctr"/>
            <a:r>
              <a:rPr lang="en-US" i="1" dirty="0" smtClean="0"/>
              <a:t>Eliminates common trends</a:t>
            </a:r>
          </a:p>
          <a:p>
            <a:r>
              <a:rPr lang="en-US" dirty="0"/>
              <a:t>T</a:t>
            </a:r>
            <a:r>
              <a:rPr lang="en-US" dirty="0" smtClean="0"/>
              <a:t>he key "identifying" assumption is that the development of the potential for scientific output is similar for those that eventually receive funding and those who don't (common trend), so that the </a:t>
            </a:r>
            <a:r>
              <a:rPr lang="en-US" dirty="0" err="1" smtClean="0"/>
              <a:t>DiD</a:t>
            </a:r>
            <a:r>
              <a:rPr lang="en-US" dirty="0" smtClean="0"/>
              <a:t> is due to treatment.</a:t>
            </a:r>
          </a:p>
          <a:p>
            <a:r>
              <a:rPr lang="en-US" dirty="0" smtClean="0"/>
              <a:t>If the program’s aim is to select exactly those PIs with most potential for impact research (which is not a fixed effect), then the fundamental assumption behind DID is violated (common trend assumption violated);  </a:t>
            </a:r>
          </a:p>
          <a:p>
            <a:pPr marL="0" indent="0" algn="r">
              <a:buNone/>
            </a:pPr>
            <a:r>
              <a:rPr lang="en-US" dirty="0" smtClean="0">
                <a:solidFill>
                  <a:srgbClr val="C00000"/>
                </a:solidFill>
              </a:rPr>
              <a:t>NB:  even if this would jeopardize the assessment of causality of the funding,   it is nice to know for the ERC that it managed to select those PIs with most potential for impact research,  </a:t>
            </a:r>
            <a:r>
              <a:rPr lang="en-US" dirty="0" err="1" smtClean="0">
                <a:solidFill>
                  <a:srgbClr val="C00000"/>
                </a:solidFill>
              </a:rPr>
              <a:t>ie</a:t>
            </a:r>
            <a:r>
              <a:rPr lang="en-US" dirty="0" smtClean="0">
                <a:solidFill>
                  <a:srgbClr val="C00000"/>
                </a:solidFill>
              </a:rPr>
              <a:t> </a:t>
            </a:r>
            <a:r>
              <a:rPr lang="en-US" dirty="0" err="1" smtClean="0">
                <a:solidFill>
                  <a:srgbClr val="C00000"/>
                </a:solidFill>
              </a:rPr>
              <a:t>DiD</a:t>
            </a:r>
            <a:r>
              <a:rPr lang="en-US" dirty="0" smtClean="0">
                <a:solidFill>
                  <a:srgbClr val="C00000"/>
                </a:solidFill>
              </a:rPr>
              <a:t> effect may not be because of the funding but because of the selection of high potentials;  </a:t>
            </a:r>
          </a:p>
          <a:p>
            <a:endParaRPr lang="en-US" dirty="0" smtClean="0"/>
          </a:p>
          <a:p>
            <a:endParaRPr lang="en-US" dirty="0" smtClean="0"/>
          </a:p>
          <a:p>
            <a:pPr marL="0" indent="0">
              <a:buNone/>
            </a:pPr>
            <a:endParaRPr lang="nl-BE" dirty="0"/>
          </a:p>
        </p:txBody>
      </p:sp>
    </p:spTree>
    <p:extLst>
      <p:ext uri="{BB962C8B-B14F-4D97-AF65-F5344CB8AC3E}">
        <p14:creationId xmlns:p14="http://schemas.microsoft.com/office/powerpoint/2010/main" val="422364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7059-6DB8-4524-B6D6-6AD8EC9F9637}"/>
              </a:ext>
            </a:extLst>
          </p:cNvPr>
          <p:cNvSpPr>
            <a:spLocks noGrp="1"/>
          </p:cNvSpPr>
          <p:nvPr>
            <p:ph type="title"/>
          </p:nvPr>
        </p:nvSpPr>
        <p:spPr>
          <a:xfrm>
            <a:off x="1676400" y="498962"/>
            <a:ext cx="10515600" cy="1325563"/>
          </a:xfrm>
        </p:spPr>
        <p:txBody>
          <a:bodyPr/>
          <a:lstStyle/>
          <a:p>
            <a:r>
              <a:rPr lang="en-US" dirty="0" smtClean="0"/>
              <a:t>Results for treatment</a:t>
            </a:r>
            <a:endParaRPr lang="en-US" dirty="0"/>
          </a:p>
        </p:txBody>
      </p:sp>
      <p:sp>
        <p:nvSpPr>
          <p:cNvPr id="3" name="Content Placeholder 2">
            <a:extLst>
              <a:ext uri="{FF2B5EF4-FFF2-40B4-BE49-F238E27FC236}">
                <a16:creationId xmlns:a16="http://schemas.microsoft.com/office/drawing/2014/main" id="{4C738EF8-0788-4A39-A4A2-4D48458638C1}"/>
              </a:ext>
            </a:extLst>
          </p:cNvPr>
          <p:cNvSpPr>
            <a:spLocks noGrp="1"/>
          </p:cNvSpPr>
          <p:nvPr>
            <p:ph idx="1"/>
          </p:nvPr>
        </p:nvSpPr>
        <p:spPr>
          <a:xfrm>
            <a:off x="644572" y="2659837"/>
            <a:ext cx="10515600" cy="4351338"/>
          </a:xfrm>
        </p:spPr>
        <p:txBody>
          <a:bodyPr/>
          <a:lstStyle/>
          <a:p>
            <a:r>
              <a:rPr lang="en-US" sz="2800" dirty="0" smtClean="0"/>
              <a:t>Find </a:t>
            </a:r>
            <a:r>
              <a:rPr lang="en-US" sz="2800" dirty="0"/>
              <a:t>no indication of treatment </a:t>
            </a:r>
            <a:r>
              <a:rPr lang="en-US" sz="2800" dirty="0" smtClean="0"/>
              <a:t>effects:  </a:t>
            </a:r>
            <a:r>
              <a:rPr lang="en-US" sz="2800" dirty="0" err="1" smtClean="0"/>
              <a:t>DiD</a:t>
            </a:r>
            <a:r>
              <a:rPr lang="en-US" sz="2800" dirty="0" smtClean="0"/>
              <a:t> (coefficient </a:t>
            </a:r>
            <a:r>
              <a:rPr lang="en-US" sz="2800" dirty="0"/>
              <a:t>on interaction </a:t>
            </a:r>
            <a:r>
              <a:rPr lang="en-US" sz="2800" dirty="0" smtClean="0"/>
              <a:t>term) </a:t>
            </a:r>
            <a:r>
              <a:rPr lang="en-US" sz="2800" dirty="0"/>
              <a:t>is insignificant in all </a:t>
            </a:r>
            <a:r>
              <a:rPr lang="en-US" sz="2800" dirty="0" smtClean="0"/>
              <a:t>specifications</a:t>
            </a:r>
          </a:p>
          <a:p>
            <a:pPr lvl="1"/>
            <a:r>
              <a:rPr lang="en-US" dirty="0" smtClean="0"/>
              <a:t>Funded compared to non-funded</a:t>
            </a:r>
          </a:p>
          <a:p>
            <a:pPr lvl="1"/>
            <a:r>
              <a:rPr lang="en-US" dirty="0" smtClean="0"/>
              <a:t>Funded compared to those failed in Stage 2</a:t>
            </a:r>
          </a:p>
          <a:p>
            <a:pPr lvl="1"/>
            <a:r>
              <a:rPr lang="en-US" dirty="0" smtClean="0"/>
              <a:t>Juniors</a:t>
            </a:r>
          </a:p>
          <a:p>
            <a:pPr lvl="1"/>
            <a:r>
              <a:rPr lang="en-US" dirty="0" err="1" smtClean="0"/>
              <a:t>AdG</a:t>
            </a:r>
            <a:endParaRPr lang="en-US" dirty="0" smtClean="0"/>
          </a:p>
          <a:p>
            <a:pPr lvl="1"/>
            <a:r>
              <a:rPr lang="en-US" dirty="0" smtClean="0"/>
              <a:t>Gender</a:t>
            </a:r>
          </a:p>
          <a:p>
            <a:pPr lvl="1"/>
            <a:r>
              <a:rPr lang="en-US" dirty="0" smtClean="0"/>
              <a:t>Field</a:t>
            </a:r>
            <a:endParaRPr lang="en-US" dirty="0"/>
          </a:p>
        </p:txBody>
      </p:sp>
    </p:spTree>
    <p:extLst>
      <p:ext uri="{BB962C8B-B14F-4D97-AF65-F5344CB8AC3E}">
        <p14:creationId xmlns:p14="http://schemas.microsoft.com/office/powerpoint/2010/main" val="3604824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taking in SF:  </a:t>
            </a:r>
            <a:br>
              <a:rPr lang="en-US" dirty="0" smtClean="0"/>
            </a:br>
            <a:r>
              <a:rPr lang="en-US" dirty="0" smtClean="0"/>
              <a:t>Lessons from ERC and novelty as case</a:t>
            </a:r>
            <a:endParaRPr lang="nl-BE" dirty="0"/>
          </a:p>
        </p:txBody>
      </p:sp>
      <p:sp>
        <p:nvSpPr>
          <p:cNvPr id="3" name="Content Placeholder 2"/>
          <p:cNvSpPr>
            <a:spLocks noGrp="1"/>
          </p:cNvSpPr>
          <p:nvPr>
            <p:ph idx="1"/>
          </p:nvPr>
        </p:nvSpPr>
        <p:spPr>
          <a:xfrm>
            <a:off x="1154954" y="2603500"/>
            <a:ext cx="9741646" cy="4699000"/>
          </a:xfrm>
        </p:spPr>
        <p:txBody>
          <a:bodyPr/>
          <a:lstStyle/>
          <a:p>
            <a:r>
              <a:rPr lang="en-US" sz="2800" dirty="0" smtClean="0"/>
              <a:t>Bias against PI with novel profile is definitely an issue,  even when agency’s mission is high gain/high risk;  SELECTION</a:t>
            </a:r>
          </a:p>
          <a:p>
            <a:r>
              <a:rPr lang="en-US" sz="2800" dirty="0" smtClean="0"/>
              <a:t>Inducing more novel research cannot be taken for granted,  even when agency’s mission is high gain/high risk;    TREATMENT</a:t>
            </a:r>
          </a:p>
          <a:p>
            <a:r>
              <a:rPr lang="en-US" sz="2800" dirty="0" smtClean="0"/>
              <a:t>Heterogeneity in bias against novelty:</a:t>
            </a:r>
          </a:p>
          <a:p>
            <a:pPr lvl="1"/>
            <a:r>
              <a:rPr lang="en-US" sz="2400" dirty="0" smtClean="0"/>
              <a:t>Age profile of PI</a:t>
            </a:r>
          </a:p>
          <a:p>
            <a:endParaRPr lang="en-US" dirty="0" smtClean="0"/>
          </a:p>
          <a:p>
            <a:endParaRPr lang="nl-BE" dirty="0"/>
          </a:p>
        </p:txBody>
      </p:sp>
    </p:spTree>
    <p:extLst>
      <p:ext uri="{BB962C8B-B14F-4D97-AF65-F5344CB8AC3E}">
        <p14:creationId xmlns:p14="http://schemas.microsoft.com/office/powerpoint/2010/main" val="426541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7ADF-0C45-413F-9693-30968E5DF8CE}"/>
              </a:ext>
            </a:extLst>
          </p:cNvPr>
          <p:cNvSpPr>
            <a:spLocks noGrp="1"/>
          </p:cNvSpPr>
          <p:nvPr>
            <p:ph type="title"/>
          </p:nvPr>
        </p:nvSpPr>
        <p:spPr/>
        <p:txBody>
          <a:bodyPr/>
          <a:lstStyle/>
          <a:p>
            <a:r>
              <a:rPr lang="en-US" dirty="0" smtClean="0"/>
              <a:t>A future research agenda </a:t>
            </a:r>
            <a:endParaRPr lang="en-US" dirty="0"/>
          </a:p>
        </p:txBody>
      </p:sp>
      <p:sp>
        <p:nvSpPr>
          <p:cNvPr id="3" name="Content Placeholder 2">
            <a:extLst>
              <a:ext uri="{FF2B5EF4-FFF2-40B4-BE49-F238E27FC236}">
                <a16:creationId xmlns:a16="http://schemas.microsoft.com/office/drawing/2014/main" id="{2AB74F17-4D2C-4598-97D4-36475ABDFC1C}"/>
              </a:ext>
            </a:extLst>
          </p:cNvPr>
          <p:cNvSpPr>
            <a:spLocks noGrp="1"/>
          </p:cNvSpPr>
          <p:nvPr>
            <p:ph idx="1"/>
          </p:nvPr>
        </p:nvSpPr>
        <p:spPr>
          <a:xfrm>
            <a:off x="457200" y="2019300"/>
            <a:ext cx="12306299" cy="4521200"/>
          </a:xfrm>
        </p:spPr>
        <p:txBody>
          <a:bodyPr>
            <a:normAutofit/>
          </a:bodyPr>
          <a:lstStyle/>
          <a:p>
            <a:endParaRPr lang="en-US" dirty="0" smtClean="0"/>
          </a:p>
          <a:p>
            <a:r>
              <a:rPr lang="en-US" dirty="0" smtClean="0"/>
              <a:t>Exploring novelty measure of risk further; </a:t>
            </a:r>
          </a:p>
          <a:p>
            <a:pPr lvl="1"/>
            <a:r>
              <a:rPr lang="en-US" dirty="0" smtClean="0"/>
              <a:t>Novelty when new combination crosses a longer distance</a:t>
            </a:r>
          </a:p>
          <a:p>
            <a:pPr lvl="1"/>
            <a:r>
              <a:rPr lang="en-US" dirty="0" smtClean="0"/>
              <a:t>Successful novelty:  </a:t>
            </a:r>
            <a:r>
              <a:rPr lang="en-US" dirty="0" err="1" smtClean="0"/>
              <a:t>ie</a:t>
            </a:r>
            <a:r>
              <a:rPr lang="en-US" dirty="0" smtClean="0"/>
              <a:t> novelty which becomes a big hit;  </a:t>
            </a:r>
          </a:p>
          <a:p>
            <a:pPr lvl="1"/>
            <a:r>
              <a:rPr lang="en-US" dirty="0" smtClean="0"/>
              <a:t>Novelty that is combined with conventionality:  see </a:t>
            </a:r>
            <a:r>
              <a:rPr lang="en-US" dirty="0" err="1" smtClean="0"/>
              <a:t>Uzzi’s</a:t>
            </a:r>
            <a:r>
              <a:rPr lang="en-US" dirty="0" smtClean="0"/>
              <a:t> </a:t>
            </a:r>
            <a:r>
              <a:rPr lang="en-US" dirty="0" smtClean="0"/>
              <a:t>measure</a:t>
            </a:r>
          </a:p>
          <a:p>
            <a:pPr lvl="1"/>
            <a:r>
              <a:rPr lang="en-US" dirty="0" smtClean="0"/>
              <a:t>New combinations of key components through text mining;</a:t>
            </a:r>
          </a:p>
          <a:p>
            <a:pPr lvl="1"/>
            <a:r>
              <a:rPr lang="en-US" dirty="0" smtClean="0"/>
              <a:t>…</a:t>
            </a:r>
            <a:endParaRPr lang="en-US" dirty="0" smtClean="0"/>
          </a:p>
          <a:p>
            <a:r>
              <a:rPr lang="en-US" dirty="0" smtClean="0"/>
              <a:t>Exploring other measures of risk :  </a:t>
            </a:r>
          </a:p>
          <a:p>
            <a:pPr lvl="1"/>
            <a:r>
              <a:rPr lang="en-US" dirty="0" smtClean="0"/>
              <a:t>A PI profile with higher variance in </a:t>
            </a:r>
            <a:r>
              <a:rPr lang="en-US" smtClean="0"/>
              <a:t>success </a:t>
            </a:r>
            <a:r>
              <a:rPr lang="en-US" smtClean="0"/>
              <a:t>: </a:t>
            </a:r>
            <a:r>
              <a:rPr lang="en-US" smtClean="0"/>
              <a:t>Low </a:t>
            </a:r>
            <a:r>
              <a:rPr lang="en-US" dirty="0" smtClean="0"/>
              <a:t>scoring and high scoring publications</a:t>
            </a:r>
          </a:p>
          <a:p>
            <a:pPr lvl="1"/>
            <a:r>
              <a:rPr lang="en-US" dirty="0" smtClean="0"/>
              <a:t>(New) </a:t>
            </a:r>
            <a:r>
              <a:rPr lang="en-US" dirty="0" smtClean="0"/>
              <a:t>crossing of </a:t>
            </a:r>
            <a:r>
              <a:rPr lang="en-US" dirty="0" smtClean="0"/>
              <a:t>disciplines</a:t>
            </a:r>
            <a:endParaRPr lang="en-US" dirty="0" smtClean="0"/>
          </a:p>
          <a:p>
            <a:pPr lvl="1"/>
            <a:r>
              <a:rPr lang="en-US" dirty="0" smtClean="0"/>
              <a:t>New/emerging topics</a:t>
            </a:r>
          </a:p>
          <a:p>
            <a:pPr lvl="1"/>
            <a:r>
              <a:rPr lang="en-US" dirty="0" smtClean="0"/>
              <a:t>…</a:t>
            </a:r>
            <a:endParaRPr lang="en-US" dirty="0" smtClean="0"/>
          </a:p>
          <a:p>
            <a:endParaRPr lang="en-US" dirty="0"/>
          </a:p>
        </p:txBody>
      </p:sp>
    </p:spTree>
    <p:extLst>
      <p:ext uri="{BB962C8B-B14F-4D97-AF65-F5344CB8AC3E}">
        <p14:creationId xmlns:p14="http://schemas.microsoft.com/office/powerpoint/2010/main" val="4282486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7ADF-0C45-413F-9693-30968E5DF8CE}"/>
              </a:ext>
            </a:extLst>
          </p:cNvPr>
          <p:cNvSpPr>
            <a:spLocks noGrp="1"/>
          </p:cNvSpPr>
          <p:nvPr>
            <p:ph type="title"/>
          </p:nvPr>
        </p:nvSpPr>
        <p:spPr/>
        <p:txBody>
          <a:bodyPr/>
          <a:lstStyle/>
          <a:p>
            <a:r>
              <a:rPr lang="en-US" dirty="0" smtClean="0"/>
              <a:t>A future research agenda </a:t>
            </a:r>
            <a:endParaRPr lang="en-US" dirty="0"/>
          </a:p>
        </p:txBody>
      </p:sp>
      <p:sp>
        <p:nvSpPr>
          <p:cNvPr id="3" name="Content Placeholder 2">
            <a:extLst>
              <a:ext uri="{FF2B5EF4-FFF2-40B4-BE49-F238E27FC236}">
                <a16:creationId xmlns:a16="http://schemas.microsoft.com/office/drawing/2014/main" id="{2AB74F17-4D2C-4598-97D4-36475ABDFC1C}"/>
              </a:ext>
            </a:extLst>
          </p:cNvPr>
          <p:cNvSpPr>
            <a:spLocks noGrp="1"/>
          </p:cNvSpPr>
          <p:nvPr>
            <p:ph idx="1"/>
          </p:nvPr>
        </p:nvSpPr>
        <p:spPr>
          <a:xfrm>
            <a:off x="457200" y="2019300"/>
            <a:ext cx="12306299" cy="4521200"/>
          </a:xfrm>
        </p:spPr>
        <p:txBody>
          <a:bodyPr>
            <a:normAutofit/>
          </a:bodyPr>
          <a:lstStyle/>
          <a:p>
            <a:endParaRPr lang="en-US" dirty="0" smtClean="0"/>
          </a:p>
          <a:p>
            <a:pPr marL="457200" lvl="1" indent="0">
              <a:buNone/>
            </a:pPr>
            <a:endParaRPr lang="en-US" dirty="0" smtClean="0"/>
          </a:p>
          <a:p>
            <a:r>
              <a:rPr lang="en-US" dirty="0" smtClean="0"/>
              <a:t>Exploring the influence of panel members </a:t>
            </a:r>
          </a:p>
          <a:p>
            <a:pPr lvl="1"/>
            <a:r>
              <a:rPr lang="en-US" dirty="0" smtClean="0"/>
              <a:t>We can use information on panel members and their profiles</a:t>
            </a:r>
          </a:p>
          <a:p>
            <a:r>
              <a:rPr lang="en-US" dirty="0" smtClean="0"/>
              <a:t>Use of project proposal information &amp; text mining to assess risk in proposal rather than PI profile</a:t>
            </a:r>
          </a:p>
          <a:p>
            <a:r>
              <a:rPr lang="en-US" dirty="0" smtClean="0"/>
              <a:t>Use of information from panel member evaluation reports of applicants &amp; text mining;</a:t>
            </a:r>
          </a:p>
          <a:p>
            <a:r>
              <a:rPr lang="en-US" dirty="0" smtClean="0"/>
              <a:t>…</a:t>
            </a:r>
          </a:p>
          <a:p>
            <a:endParaRPr lang="en-US" dirty="0"/>
          </a:p>
        </p:txBody>
      </p:sp>
    </p:spTree>
    <p:extLst>
      <p:ext uri="{BB962C8B-B14F-4D97-AF65-F5344CB8AC3E}">
        <p14:creationId xmlns:p14="http://schemas.microsoft.com/office/powerpoint/2010/main" val="2484608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873264" cy="706964"/>
          </a:xfrm>
        </p:spPr>
        <p:txBody>
          <a:bodyPr/>
          <a:lstStyle/>
          <a:p>
            <a:r>
              <a:rPr lang="en-US" sz="3200" dirty="0" smtClean="0">
                <a:solidFill>
                  <a:schemeClr val="bg1"/>
                </a:solidFill>
              </a:rPr>
              <a:t>Challenges for SSF researchers to study risk taking by funding agencies,  </a:t>
            </a:r>
            <a:br>
              <a:rPr lang="en-US" sz="3200" dirty="0" smtClean="0">
                <a:solidFill>
                  <a:schemeClr val="bg1"/>
                </a:solidFill>
              </a:rPr>
            </a:br>
            <a:r>
              <a:rPr lang="en-US" sz="2400" i="1" dirty="0" smtClean="0">
                <a:solidFill>
                  <a:schemeClr val="bg1"/>
                </a:solidFill>
              </a:rPr>
              <a:t>beyond the usual challenges…</a:t>
            </a:r>
            <a:endParaRPr lang="nl-BE" sz="2400" i="1" dirty="0">
              <a:solidFill>
                <a:schemeClr val="bg1"/>
              </a:solidFill>
            </a:endParaRPr>
          </a:p>
        </p:txBody>
      </p:sp>
      <p:sp>
        <p:nvSpPr>
          <p:cNvPr id="3" name="Content Placeholder 2"/>
          <p:cNvSpPr>
            <a:spLocks noGrp="1"/>
          </p:cNvSpPr>
          <p:nvPr>
            <p:ph idx="1"/>
          </p:nvPr>
        </p:nvSpPr>
        <p:spPr>
          <a:xfrm>
            <a:off x="887099" y="2150917"/>
            <a:ext cx="11064756" cy="4628574"/>
          </a:xfrm>
        </p:spPr>
        <p:txBody>
          <a:bodyPr>
            <a:normAutofit fontScale="47500" lnSpcReduction="20000"/>
          </a:bodyPr>
          <a:lstStyle/>
          <a:p>
            <a:endParaRPr lang="en-US" sz="2500" dirty="0" smtClean="0"/>
          </a:p>
          <a:p>
            <a:r>
              <a:rPr lang="en-US" sz="3200" dirty="0" smtClean="0"/>
              <a:t>Selection versus/and treatment</a:t>
            </a:r>
          </a:p>
          <a:p>
            <a:pPr marL="857250" lvl="1" indent="-457200"/>
            <a:r>
              <a:rPr lang="en-US" sz="3000" b="1" dirty="0">
                <a:solidFill>
                  <a:schemeClr val="accent1"/>
                </a:solidFill>
              </a:rPr>
              <a:t>Examine who the funding agency selects:   any bias or favor for risk taking applicants? </a:t>
            </a:r>
          </a:p>
          <a:p>
            <a:pPr marL="857250" lvl="1" indent="-457200"/>
            <a:r>
              <a:rPr lang="en-US" sz="3000" b="1" dirty="0">
                <a:solidFill>
                  <a:schemeClr val="accent1"/>
                </a:solidFill>
              </a:rPr>
              <a:t>Examine </a:t>
            </a:r>
            <a:r>
              <a:rPr lang="en-US" sz="3000" b="1" dirty="0" smtClean="0">
                <a:solidFill>
                  <a:schemeClr val="accent1"/>
                </a:solidFill>
              </a:rPr>
              <a:t>“</a:t>
            </a:r>
            <a:r>
              <a:rPr lang="en-US" sz="3000" b="1" dirty="0">
                <a:solidFill>
                  <a:schemeClr val="accent1"/>
                </a:solidFill>
              </a:rPr>
              <a:t>treatment</a:t>
            </a:r>
            <a:r>
              <a:rPr lang="en-US" sz="3000" b="1" dirty="0" smtClean="0">
                <a:solidFill>
                  <a:schemeClr val="accent1"/>
                </a:solidFill>
              </a:rPr>
              <a:t>”:  does funding </a:t>
            </a:r>
            <a:r>
              <a:rPr lang="en-US" sz="3000" b="1" dirty="0" smtClean="0">
                <a:solidFill>
                  <a:schemeClr val="accent1"/>
                </a:solidFill>
              </a:rPr>
              <a:t>promote </a:t>
            </a:r>
            <a:r>
              <a:rPr lang="en-US" sz="3000" b="1" dirty="0">
                <a:solidFill>
                  <a:schemeClr val="accent1"/>
                </a:solidFill>
              </a:rPr>
              <a:t>risk taking by selected </a:t>
            </a:r>
            <a:r>
              <a:rPr lang="en-US" sz="3000" b="1" dirty="0" smtClean="0">
                <a:solidFill>
                  <a:schemeClr val="accent1"/>
                </a:solidFill>
              </a:rPr>
              <a:t>researcher</a:t>
            </a:r>
            <a:endParaRPr lang="en-US" sz="3000" dirty="0" smtClean="0">
              <a:solidFill>
                <a:schemeClr val="accent1"/>
              </a:solidFill>
            </a:endParaRPr>
          </a:p>
          <a:p>
            <a:r>
              <a:rPr lang="en-US" sz="3200" dirty="0" smtClean="0"/>
              <a:t>Risk taking as part of the overall objectives:   high risk for high gain; </a:t>
            </a:r>
          </a:p>
          <a:p>
            <a:r>
              <a:rPr lang="en-US" sz="3200" dirty="0" smtClean="0"/>
              <a:t>Identifying the various levels of risk bias:   researchers,  evaluators, funding agencies,   hosting institutions,   scientific communities… </a:t>
            </a:r>
          </a:p>
          <a:p>
            <a:r>
              <a:rPr lang="en-US" sz="3200" dirty="0" smtClean="0"/>
              <a:t>Finding good “cases”</a:t>
            </a:r>
          </a:p>
          <a:p>
            <a:pPr lvl="1"/>
            <a:r>
              <a:rPr lang="en-US" sz="2800" dirty="0" smtClean="0"/>
              <a:t>Risk taking is a relevant characteristic of the “case” </a:t>
            </a:r>
          </a:p>
          <a:p>
            <a:pPr lvl="2"/>
            <a:r>
              <a:rPr lang="en-US" sz="2600" dirty="0" smtClean="0"/>
              <a:t>Objectives of the program/funding agency</a:t>
            </a:r>
          </a:p>
          <a:p>
            <a:pPr lvl="1"/>
            <a:r>
              <a:rPr lang="en-US" sz="2800" dirty="0" smtClean="0"/>
              <a:t>Identification of risk taking:   proper comparison group:  Randomization:  ??,  Change in programs,  procedures,    </a:t>
            </a:r>
          </a:p>
          <a:p>
            <a:pPr lvl="1"/>
            <a:r>
              <a:rPr lang="en-US" sz="2800" dirty="0" smtClean="0"/>
              <a:t>Variance in risk taking across scientific disciplines, across time,  </a:t>
            </a:r>
          </a:p>
          <a:p>
            <a:r>
              <a:rPr lang="en-US" sz="3200" dirty="0" smtClean="0"/>
              <a:t>Finding proper measures for assessing risk;  </a:t>
            </a:r>
          </a:p>
          <a:p>
            <a:r>
              <a:rPr lang="en-US" sz="3200" dirty="0" smtClean="0"/>
              <a:t>Dealing with the truncation problem:  do we observe the failure cases</a:t>
            </a:r>
          </a:p>
          <a:p>
            <a:r>
              <a:rPr lang="en-US" sz="3200" dirty="0" smtClean="0"/>
              <a:t>….</a:t>
            </a:r>
          </a:p>
          <a:p>
            <a:pPr marL="0" indent="0">
              <a:buNone/>
            </a:pPr>
            <a:endParaRPr lang="en-US" sz="2500" dirty="0" smtClean="0"/>
          </a:p>
          <a:p>
            <a:endParaRPr lang="nl-BE" dirty="0"/>
          </a:p>
        </p:txBody>
      </p:sp>
    </p:spTree>
    <p:extLst>
      <p:ext uri="{BB962C8B-B14F-4D97-AF65-F5344CB8AC3E}">
        <p14:creationId xmlns:p14="http://schemas.microsoft.com/office/powerpoint/2010/main" val="702609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16F3-F8D3-461C-B50D-CC16617D500E}"/>
              </a:ext>
            </a:extLst>
          </p:cNvPr>
          <p:cNvSpPr>
            <a:spLocks noGrp="1"/>
          </p:cNvSpPr>
          <p:nvPr>
            <p:ph type="title"/>
          </p:nvPr>
        </p:nvSpPr>
        <p:spPr/>
        <p:txBody>
          <a:bodyPr>
            <a:normAutofit fontScale="90000"/>
          </a:bodyPr>
          <a:lstStyle/>
          <a:p>
            <a:r>
              <a:rPr lang="en-US" sz="2800" dirty="0"/>
              <a:t/>
            </a:r>
            <a:br>
              <a:rPr lang="en-US" sz="2800" dirty="0"/>
            </a:br>
            <a:r>
              <a:rPr lang="en-US" sz="2800" b="1" dirty="0" smtClean="0">
                <a:solidFill>
                  <a:schemeClr val="bg1"/>
                </a:solidFill>
              </a:rPr>
              <a:t>ERC as a good ‘case’ ? </a:t>
            </a:r>
            <a:r>
              <a:rPr lang="en-US" sz="2800" b="1" dirty="0">
                <a:solidFill>
                  <a:schemeClr val="bg1"/>
                </a:solidFill>
              </a:rPr>
              <a:t/>
            </a:r>
            <a:br>
              <a:rPr lang="en-US" sz="2800" b="1" dirty="0">
                <a:solidFill>
                  <a:schemeClr val="bg1"/>
                </a:solidFill>
              </a:rPr>
            </a:br>
            <a:endParaRPr lang="en-US" sz="2800" b="1" dirty="0">
              <a:solidFill>
                <a:schemeClr val="bg1"/>
              </a:solidFill>
            </a:endParaRPr>
          </a:p>
        </p:txBody>
      </p:sp>
      <p:sp>
        <p:nvSpPr>
          <p:cNvPr id="3" name="Content Placeholder 2">
            <a:extLst>
              <a:ext uri="{FF2B5EF4-FFF2-40B4-BE49-F238E27FC236}">
                <a16:creationId xmlns:a16="http://schemas.microsoft.com/office/drawing/2014/main" id="{5A4CC0F5-5B0A-4B5C-9546-25948FC58B9C}"/>
              </a:ext>
            </a:extLst>
          </p:cNvPr>
          <p:cNvSpPr>
            <a:spLocks noGrp="1"/>
          </p:cNvSpPr>
          <p:nvPr>
            <p:ph idx="1"/>
          </p:nvPr>
        </p:nvSpPr>
        <p:spPr>
          <a:xfrm>
            <a:off x="885151" y="2272146"/>
            <a:ext cx="9448800" cy="4904508"/>
          </a:xfrm>
        </p:spPr>
        <p:txBody>
          <a:bodyPr>
            <a:normAutofit fontScale="62500" lnSpcReduction="20000"/>
          </a:bodyPr>
          <a:lstStyle/>
          <a:p>
            <a:r>
              <a:rPr lang="en-US" sz="2600" dirty="0" smtClean="0"/>
              <a:t>Program </a:t>
            </a:r>
            <a:r>
              <a:rPr lang="en-US" sz="2600" dirty="0"/>
              <a:t>within EC funding for basic research, </a:t>
            </a:r>
          </a:p>
          <a:p>
            <a:pPr lvl="1"/>
            <a:r>
              <a:rPr lang="en-US" sz="2600" dirty="0"/>
              <a:t>Set up in 2007 as EC’s </a:t>
            </a:r>
            <a:r>
              <a:rPr lang="en-US" sz="2600" dirty="0" smtClean="0"/>
              <a:t> instrument </a:t>
            </a:r>
            <a:r>
              <a:rPr lang="en-US" sz="2600" dirty="0"/>
              <a:t>for </a:t>
            </a:r>
            <a:r>
              <a:rPr lang="en-US" sz="2600" dirty="0" smtClean="0"/>
              <a:t>bottom-up individual researchers</a:t>
            </a:r>
          </a:p>
          <a:p>
            <a:pPr lvl="1"/>
            <a:r>
              <a:rPr lang="en-GB" sz="2600" dirty="0" smtClean="0">
                <a:solidFill>
                  <a:srgbClr val="4B413C"/>
                </a:solidFill>
                <a:ea typeface="ＭＳ Ｐゴシック" pitchFamily="34" charset="-128"/>
              </a:rPr>
              <a:t>Sizeable/increasing budget:  </a:t>
            </a:r>
            <a:r>
              <a:rPr lang="en-GB" altLang="en-US" sz="2600" dirty="0" smtClean="0">
                <a:ea typeface="ＭＳ Ｐゴシック" charset="-128"/>
              </a:rPr>
              <a:t>€13 billion budget for 2014-2020;  </a:t>
            </a:r>
          </a:p>
          <a:p>
            <a:pPr lvl="1"/>
            <a:r>
              <a:rPr lang="en-US" sz="2600" dirty="0" smtClean="0"/>
              <a:t>ERC explicitly </a:t>
            </a:r>
            <a:r>
              <a:rPr lang="en-US" sz="2600" dirty="0"/>
              <a:t>designed to support “high risk/high </a:t>
            </a:r>
            <a:r>
              <a:rPr lang="en-US" sz="2600" dirty="0" smtClean="0"/>
              <a:t>gain”</a:t>
            </a:r>
            <a:endParaRPr lang="en-US" sz="2600" dirty="0"/>
          </a:p>
          <a:p>
            <a:pPr lvl="1"/>
            <a:r>
              <a:rPr lang="en-US" sz="2600" dirty="0"/>
              <a:t>Mission statement: </a:t>
            </a:r>
            <a:endParaRPr lang="en-US" sz="2600" dirty="0" smtClean="0"/>
          </a:p>
          <a:p>
            <a:pPr lvl="2"/>
            <a:r>
              <a:rPr lang="en-US" sz="2400" dirty="0" smtClean="0"/>
              <a:t>“</a:t>
            </a:r>
            <a:r>
              <a:rPr lang="en-US" sz="2400" i="1" dirty="0"/>
              <a:t>Scientific excellence is the sole selection criterion. In particular, high risk/high gain pioneering proposals which go beyond the state of the art, address new and emerging fields of research, introduce unconventional, innovative approaches are encouraged” </a:t>
            </a:r>
            <a:endParaRPr lang="en-US" sz="2400" dirty="0" smtClean="0"/>
          </a:p>
          <a:p>
            <a:pPr lvl="2"/>
            <a:r>
              <a:rPr lang="en-US" sz="2400" i="1" dirty="0" smtClean="0"/>
              <a:t>“</a:t>
            </a:r>
            <a:r>
              <a:rPr lang="en-US" sz="2400" i="1" dirty="0"/>
              <a:t>its grants will help to bring about new and unpredictable scientific and technological discoveries</a:t>
            </a:r>
            <a:r>
              <a:rPr lang="en-US" sz="2400" dirty="0"/>
              <a:t>”. </a:t>
            </a:r>
          </a:p>
          <a:p>
            <a:pPr fontAlgn="base">
              <a:spcBef>
                <a:spcPct val="0"/>
              </a:spcBef>
              <a:spcAft>
                <a:spcPct val="0"/>
              </a:spcAft>
              <a:buClr>
                <a:srgbClr val="FD5C03"/>
              </a:buClr>
            </a:pPr>
            <a:endParaRPr lang="en-GB" sz="2600" b="1" dirty="0" smtClean="0">
              <a:solidFill>
                <a:srgbClr val="4B413C"/>
              </a:solidFill>
              <a:ea typeface="ＭＳ Ｐゴシック" pitchFamily="34" charset="-128"/>
            </a:endParaRPr>
          </a:p>
          <a:p>
            <a:pPr fontAlgn="base">
              <a:spcBef>
                <a:spcPct val="0"/>
              </a:spcBef>
              <a:spcAft>
                <a:spcPct val="0"/>
              </a:spcAft>
              <a:buClr>
                <a:srgbClr val="FD5C03"/>
              </a:buClr>
            </a:pPr>
            <a:r>
              <a:rPr lang="en-GB" sz="2600" dirty="0" smtClean="0">
                <a:solidFill>
                  <a:srgbClr val="4B413C"/>
                </a:solidFill>
                <a:ea typeface="ＭＳ Ｐゴシック" pitchFamily="34" charset="-128"/>
              </a:rPr>
              <a:t>Support for </a:t>
            </a:r>
            <a:r>
              <a:rPr lang="en-GB" sz="2600" b="1" dirty="0" smtClean="0">
                <a:solidFill>
                  <a:srgbClr val="4B413C"/>
                </a:solidFill>
                <a:ea typeface="ＭＳ Ｐゴシック" pitchFamily="34" charset="-128"/>
              </a:rPr>
              <a:t>research</a:t>
            </a:r>
            <a:r>
              <a:rPr lang="en-GB" sz="2600" dirty="0" smtClean="0">
                <a:solidFill>
                  <a:srgbClr val="4B413C"/>
                </a:solidFill>
                <a:ea typeface="ＭＳ Ｐゴシック" pitchFamily="34" charset="-128"/>
              </a:rPr>
              <a:t> in </a:t>
            </a:r>
            <a:r>
              <a:rPr lang="en-GB" sz="2600" b="1" dirty="0" smtClean="0">
                <a:solidFill>
                  <a:srgbClr val="4B413C"/>
                </a:solidFill>
                <a:ea typeface="ＭＳ Ｐゴシック" pitchFamily="34" charset="-128"/>
              </a:rPr>
              <a:t>all fields of science and humanities:  25 panels (9 Life Sciences, 10 Physical Sciences &amp; Engineering, 6 Social Sciences &amp; Humanities)</a:t>
            </a:r>
          </a:p>
          <a:p>
            <a:pPr fontAlgn="base">
              <a:spcBef>
                <a:spcPct val="0"/>
              </a:spcBef>
              <a:spcAft>
                <a:spcPct val="0"/>
              </a:spcAft>
              <a:buClr>
                <a:srgbClr val="FD5C03"/>
              </a:buClr>
            </a:pPr>
            <a:r>
              <a:rPr lang="en-GB" sz="2600" b="1" dirty="0" smtClean="0">
                <a:solidFill>
                  <a:srgbClr val="4B413C"/>
                </a:solidFill>
                <a:ea typeface="ＭＳ Ｐゴシック" pitchFamily="34" charset="-128"/>
              </a:rPr>
              <a:t>3 main grant schemes:</a:t>
            </a:r>
          </a:p>
          <a:p>
            <a:pPr lvl="1" fontAlgn="base">
              <a:spcBef>
                <a:spcPct val="0"/>
              </a:spcBef>
              <a:spcAft>
                <a:spcPct val="0"/>
              </a:spcAft>
              <a:buClr>
                <a:srgbClr val="FD5C03"/>
              </a:buClr>
            </a:pPr>
            <a:r>
              <a:rPr lang="en-GB" sz="2600" b="1" dirty="0" smtClean="0">
                <a:solidFill>
                  <a:schemeClr val="accent2"/>
                </a:solidFill>
                <a:ea typeface="ＭＳ Ｐゴシック" pitchFamily="34" charset="-128"/>
              </a:rPr>
              <a:t>Starting grants</a:t>
            </a:r>
            <a:r>
              <a:rPr lang="en-GB" sz="2600" b="1" dirty="0" smtClean="0">
                <a:solidFill>
                  <a:srgbClr val="4B413C"/>
                </a:solidFill>
                <a:ea typeface="ＭＳ Ｐゴシック" pitchFamily="34" charset="-128"/>
              </a:rPr>
              <a:t>:  2-7 years after PhD;  5 years grant;   up till 1.5 mill euro;</a:t>
            </a:r>
          </a:p>
          <a:p>
            <a:pPr lvl="1" fontAlgn="base">
              <a:spcBef>
                <a:spcPct val="0"/>
              </a:spcBef>
              <a:spcAft>
                <a:spcPct val="0"/>
              </a:spcAft>
              <a:buClr>
                <a:srgbClr val="FD5C03"/>
              </a:buClr>
            </a:pPr>
            <a:r>
              <a:rPr lang="en-GB" sz="2600" b="1" dirty="0" smtClean="0">
                <a:solidFill>
                  <a:schemeClr val="accent2"/>
                </a:solidFill>
                <a:ea typeface="ＭＳ Ｐゴシック" pitchFamily="34" charset="-128"/>
              </a:rPr>
              <a:t>Consolidator grants</a:t>
            </a:r>
            <a:r>
              <a:rPr lang="en-GB" sz="2600" b="1" dirty="0" smtClean="0">
                <a:solidFill>
                  <a:srgbClr val="4B413C"/>
                </a:solidFill>
                <a:ea typeface="ＭＳ Ｐゴシック" pitchFamily="34" charset="-128"/>
              </a:rPr>
              <a:t>:  7-12 years after PhD;  5 years grant;  up till 2 mill euro;</a:t>
            </a:r>
          </a:p>
          <a:p>
            <a:pPr lvl="1" fontAlgn="base">
              <a:spcBef>
                <a:spcPct val="0"/>
              </a:spcBef>
              <a:spcAft>
                <a:spcPct val="0"/>
              </a:spcAft>
              <a:buClr>
                <a:srgbClr val="FD5C03"/>
              </a:buClr>
            </a:pPr>
            <a:r>
              <a:rPr lang="en-GB" sz="2600" b="1" dirty="0" smtClean="0">
                <a:solidFill>
                  <a:schemeClr val="accent2"/>
                </a:solidFill>
                <a:ea typeface="ＭＳ Ｐゴシック" pitchFamily="34" charset="-128"/>
              </a:rPr>
              <a:t>Advanced grants</a:t>
            </a:r>
            <a:r>
              <a:rPr lang="en-GB" sz="2600" b="1" dirty="0" smtClean="0">
                <a:solidFill>
                  <a:srgbClr val="4B413C"/>
                </a:solidFill>
                <a:ea typeface="ＭＳ Ｐゴシック" pitchFamily="34" charset="-128"/>
              </a:rPr>
              <a:t>:  last 10 years track record;  5 years grant;  up till 2.5 mill euro</a:t>
            </a:r>
          </a:p>
          <a:p>
            <a:pPr lvl="1" fontAlgn="base">
              <a:spcBef>
                <a:spcPct val="0"/>
              </a:spcBef>
              <a:spcAft>
                <a:spcPct val="0"/>
              </a:spcAft>
              <a:buClr>
                <a:srgbClr val="FD5C03"/>
              </a:buClr>
            </a:pPr>
            <a:endParaRPr lang="en-GB" sz="2600" b="1" dirty="0">
              <a:solidFill>
                <a:srgbClr val="4B413C"/>
              </a:solidFill>
              <a:ea typeface="ＭＳ Ｐゴシック" pitchFamily="34" charset="-128"/>
            </a:endParaRPr>
          </a:p>
          <a:p>
            <a:pPr fontAlgn="base">
              <a:spcBef>
                <a:spcPct val="0"/>
              </a:spcBef>
              <a:spcAft>
                <a:spcPct val="0"/>
              </a:spcAft>
              <a:buClr>
                <a:srgbClr val="FD5C03"/>
              </a:buClr>
            </a:pPr>
            <a:r>
              <a:rPr lang="en-GB" altLang="en-US" sz="2600" dirty="0" smtClean="0">
                <a:solidFill>
                  <a:schemeClr val="accent2"/>
                </a:solidFill>
                <a:ea typeface="ＭＳ Ｐゴシック" charset="-128"/>
              </a:rPr>
              <a:t>Over 60,000 applications received since 2007 and around 7,000 projects funded</a:t>
            </a:r>
          </a:p>
          <a:p>
            <a:pPr fontAlgn="base">
              <a:spcBef>
                <a:spcPct val="0"/>
              </a:spcBef>
              <a:spcAft>
                <a:spcPct val="0"/>
              </a:spcAft>
              <a:buClr>
                <a:srgbClr val="FD5C03"/>
              </a:buClr>
            </a:pPr>
            <a:endParaRPr lang="en-GB" b="1" dirty="0" smtClean="0">
              <a:solidFill>
                <a:srgbClr val="4B413C"/>
              </a:solidFill>
              <a:ea typeface="ＭＳ Ｐゴシック" pitchFamily="34" charset="-128"/>
            </a:endParaRPr>
          </a:p>
          <a:p>
            <a:endParaRPr lang="en-US" sz="1700" dirty="0"/>
          </a:p>
        </p:txBody>
      </p:sp>
      <p:pic>
        <p:nvPicPr>
          <p:cNvPr id="4" name="Picture 3">
            <a:extLst>
              <a:ext uri="{FF2B5EF4-FFF2-40B4-BE49-F238E27FC236}">
                <a16:creationId xmlns:a16="http://schemas.microsoft.com/office/drawing/2014/main" id="{8CD97C86-7208-4EFB-A664-40DEE2393A72}"/>
              </a:ext>
            </a:extLst>
          </p:cNvPr>
          <p:cNvPicPr>
            <a:picLocks noChangeAspect="1"/>
          </p:cNvPicPr>
          <p:nvPr/>
        </p:nvPicPr>
        <p:blipFill rotWithShape="1">
          <a:blip r:embed="rId2"/>
          <a:srcRect l="7013" r="1580" b="-1"/>
          <a:stretch/>
        </p:blipFill>
        <p:spPr>
          <a:xfrm>
            <a:off x="10603345" y="5154324"/>
            <a:ext cx="1355847" cy="1483331"/>
          </a:xfrm>
          <a:prstGeom prst="rect">
            <a:avLst/>
          </a:prstGeom>
        </p:spPr>
      </p:pic>
    </p:spTree>
    <p:extLst>
      <p:ext uri="{BB962C8B-B14F-4D97-AF65-F5344CB8AC3E}">
        <p14:creationId xmlns:p14="http://schemas.microsoft.com/office/powerpoint/2010/main" val="163682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3123-53CF-45FD-8506-17CDA90F8D6E}"/>
              </a:ext>
            </a:extLst>
          </p:cNvPr>
          <p:cNvSpPr>
            <a:spLocks noGrp="1"/>
          </p:cNvSpPr>
          <p:nvPr>
            <p:ph type="title"/>
          </p:nvPr>
        </p:nvSpPr>
        <p:spPr/>
        <p:txBody>
          <a:bodyPr/>
          <a:lstStyle/>
          <a:p>
            <a:r>
              <a:rPr lang="en-US" b="1" dirty="0" smtClean="0">
                <a:solidFill>
                  <a:schemeClr val="bg1"/>
                </a:solidFill>
              </a:rPr>
              <a:t>ERC’s Two </a:t>
            </a:r>
            <a:r>
              <a:rPr lang="en-US" b="1" dirty="0">
                <a:solidFill>
                  <a:schemeClr val="bg1"/>
                </a:solidFill>
              </a:rPr>
              <a:t>Stage </a:t>
            </a:r>
            <a:r>
              <a:rPr lang="en-US" b="1" dirty="0" smtClean="0">
                <a:solidFill>
                  <a:schemeClr val="bg1"/>
                </a:solidFill>
              </a:rPr>
              <a:t>Selection Process</a:t>
            </a:r>
            <a:endParaRPr lang="en-US" b="1" dirty="0">
              <a:solidFill>
                <a:schemeClr val="bg1"/>
              </a:solidFill>
            </a:endParaRPr>
          </a:p>
        </p:txBody>
      </p:sp>
      <p:sp>
        <p:nvSpPr>
          <p:cNvPr id="3" name="Content Placeholder 2">
            <a:extLst>
              <a:ext uri="{FF2B5EF4-FFF2-40B4-BE49-F238E27FC236}">
                <a16:creationId xmlns:a16="http://schemas.microsoft.com/office/drawing/2014/main" id="{A36ACFE1-221E-4FDF-9135-6D16B945A2BF}"/>
              </a:ext>
            </a:extLst>
          </p:cNvPr>
          <p:cNvSpPr>
            <a:spLocks noGrp="1"/>
          </p:cNvSpPr>
          <p:nvPr>
            <p:ph idx="1"/>
          </p:nvPr>
        </p:nvSpPr>
        <p:spPr>
          <a:xfrm>
            <a:off x="767853" y="2204675"/>
            <a:ext cx="11424147" cy="4351338"/>
          </a:xfrm>
        </p:spPr>
        <p:txBody>
          <a:bodyPr>
            <a:noAutofit/>
          </a:bodyPr>
          <a:lstStyle/>
          <a:p>
            <a:pPr>
              <a:spcBef>
                <a:spcPts val="0"/>
              </a:spcBef>
            </a:pPr>
            <a:r>
              <a:rPr lang="en-US" sz="2000" dirty="0" smtClean="0"/>
              <a:t>Panel Members selected </a:t>
            </a:r>
            <a:r>
              <a:rPr lang="en-US" sz="2000" dirty="0"/>
              <a:t>by scientific council of </a:t>
            </a:r>
            <a:r>
              <a:rPr lang="en-US" sz="2000" dirty="0" smtClean="0"/>
              <a:t>ERC</a:t>
            </a:r>
          </a:p>
          <a:p>
            <a:pPr>
              <a:spcBef>
                <a:spcPts val="0"/>
              </a:spcBef>
            </a:pPr>
            <a:r>
              <a:rPr lang="en-US" sz="2000" dirty="0" smtClean="0"/>
              <a:t>Panel </a:t>
            </a:r>
            <a:r>
              <a:rPr lang="en-US" sz="2000" dirty="0"/>
              <a:t>M</a:t>
            </a:r>
            <a:r>
              <a:rPr lang="en-US" sz="2000" dirty="0" smtClean="0"/>
              <a:t>embers </a:t>
            </a:r>
            <a:r>
              <a:rPr lang="en-US" sz="2000" dirty="0"/>
              <a:t>are informed of </a:t>
            </a:r>
            <a:r>
              <a:rPr lang="en-US" sz="2000" dirty="0" smtClean="0"/>
              <a:t>ERC’s mission </a:t>
            </a:r>
            <a:r>
              <a:rPr lang="en-US" sz="2000" dirty="0"/>
              <a:t>to promote “high risk/high gain</a:t>
            </a:r>
            <a:r>
              <a:rPr lang="en-US" sz="2000" dirty="0" smtClean="0"/>
              <a:t>”</a:t>
            </a:r>
          </a:p>
          <a:p>
            <a:pPr>
              <a:spcBef>
                <a:spcPts val="0"/>
              </a:spcBef>
            </a:pPr>
            <a:r>
              <a:rPr lang="en-US" sz="2000" dirty="0" smtClean="0"/>
              <a:t>Panel Members decide on who gets grant.  </a:t>
            </a:r>
            <a:endParaRPr lang="en-US" sz="2000" dirty="0"/>
          </a:p>
          <a:p>
            <a:pPr>
              <a:spcBef>
                <a:spcPts val="0"/>
              </a:spcBef>
            </a:pPr>
            <a:endParaRPr lang="en-US" sz="2000" dirty="0" smtClean="0"/>
          </a:p>
          <a:p>
            <a:pPr>
              <a:spcBef>
                <a:spcPts val="0"/>
              </a:spcBef>
            </a:pPr>
            <a:r>
              <a:rPr lang="en-US" sz="2000" b="1" dirty="0" smtClean="0"/>
              <a:t>Stage </a:t>
            </a:r>
            <a:r>
              <a:rPr lang="en-US" sz="2000" b="1" dirty="0"/>
              <a:t>One</a:t>
            </a:r>
          </a:p>
          <a:p>
            <a:pPr lvl="1">
              <a:spcBef>
                <a:spcPts val="0"/>
              </a:spcBef>
            </a:pPr>
            <a:r>
              <a:rPr lang="en-US" sz="1800" dirty="0"/>
              <a:t>Five page summary with cv of applicant</a:t>
            </a:r>
          </a:p>
          <a:p>
            <a:pPr lvl="1">
              <a:spcBef>
                <a:spcPts val="0"/>
              </a:spcBef>
            </a:pPr>
            <a:r>
              <a:rPr lang="en-US" sz="1800" dirty="0"/>
              <a:t>Reviewed and scored by </a:t>
            </a:r>
            <a:r>
              <a:rPr lang="en-US" sz="1800" dirty="0" smtClean="0"/>
              <a:t>panel members before meeting;</a:t>
            </a:r>
          </a:p>
          <a:p>
            <a:pPr lvl="1">
              <a:spcBef>
                <a:spcPts val="0"/>
              </a:spcBef>
            </a:pPr>
            <a:r>
              <a:rPr lang="en-US" sz="1800" dirty="0" smtClean="0"/>
              <a:t>Decision to pass to stage Two after panel meeting </a:t>
            </a:r>
            <a:endParaRPr lang="en-US" sz="1800" dirty="0"/>
          </a:p>
          <a:p>
            <a:pPr>
              <a:spcBef>
                <a:spcPts val="0"/>
              </a:spcBef>
            </a:pPr>
            <a:r>
              <a:rPr lang="en-US" sz="2000" b="1" dirty="0"/>
              <a:t>Stage Two</a:t>
            </a:r>
          </a:p>
          <a:p>
            <a:pPr lvl="1">
              <a:spcBef>
                <a:spcPts val="0"/>
              </a:spcBef>
            </a:pPr>
            <a:r>
              <a:rPr lang="en-US" sz="1800" dirty="0"/>
              <a:t>Fifteen page proposal with cv</a:t>
            </a:r>
          </a:p>
          <a:p>
            <a:pPr lvl="1">
              <a:spcBef>
                <a:spcPts val="0"/>
              </a:spcBef>
            </a:pPr>
            <a:r>
              <a:rPr lang="en-US" sz="1800" dirty="0"/>
              <a:t>Reviewed by external experts and panel </a:t>
            </a:r>
            <a:r>
              <a:rPr lang="en-US" sz="1800" dirty="0" smtClean="0"/>
              <a:t>members</a:t>
            </a:r>
            <a:endParaRPr lang="en-US" sz="1800" dirty="0"/>
          </a:p>
          <a:p>
            <a:pPr lvl="1">
              <a:spcBef>
                <a:spcPts val="0"/>
              </a:spcBef>
            </a:pPr>
            <a:r>
              <a:rPr lang="en-US" sz="1800" dirty="0"/>
              <a:t>Interviews scheduled for “starter” grant applicants who pass stage two; </a:t>
            </a:r>
            <a:endParaRPr lang="en-US" sz="1800" dirty="0" smtClean="0"/>
          </a:p>
          <a:p>
            <a:pPr lvl="1">
              <a:spcBef>
                <a:spcPts val="0"/>
              </a:spcBef>
            </a:pPr>
            <a:r>
              <a:rPr lang="en-US" sz="1800" dirty="0" smtClean="0"/>
              <a:t>Rank </a:t>
            </a:r>
            <a:r>
              <a:rPr lang="en-US" sz="1800" dirty="0" smtClean="0"/>
              <a:t>proposals and decision to grant after panel meeting</a:t>
            </a:r>
          </a:p>
          <a:p>
            <a:pPr lvl="1">
              <a:spcBef>
                <a:spcPts val="0"/>
              </a:spcBef>
            </a:pPr>
            <a:endParaRPr lang="en-US" sz="1800" dirty="0"/>
          </a:p>
          <a:p>
            <a:pPr>
              <a:spcBef>
                <a:spcPts val="0"/>
              </a:spcBef>
            </a:pPr>
            <a:r>
              <a:rPr lang="en-US" sz="2000" dirty="0" smtClean="0"/>
              <a:t>2 year panel rotation; panel members with max panel tenure (4 rounds);  </a:t>
            </a:r>
            <a:endParaRPr lang="en-US" sz="2000" dirty="0" smtClean="0"/>
          </a:p>
          <a:p>
            <a:pPr>
              <a:spcBef>
                <a:spcPts val="0"/>
              </a:spcBef>
            </a:pPr>
            <a:r>
              <a:rPr lang="en-US" sz="2000" b="1" dirty="0" smtClean="0"/>
              <a:t>about </a:t>
            </a:r>
            <a:r>
              <a:rPr lang="en-US" sz="2000" b="1" dirty="0" smtClean="0"/>
              <a:t>375 PMs and 2000 referees per call</a:t>
            </a:r>
            <a:endParaRPr lang="en-US" sz="2000" b="1" dirty="0"/>
          </a:p>
        </p:txBody>
      </p:sp>
    </p:spTree>
    <p:extLst>
      <p:ext uri="{BB962C8B-B14F-4D97-AF65-F5344CB8AC3E}">
        <p14:creationId xmlns:p14="http://schemas.microsoft.com/office/powerpoint/2010/main" val="3728864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2E5C3-1F2F-4A5B-AC7D-66214A2CA989}"/>
              </a:ext>
            </a:extLst>
          </p:cNvPr>
          <p:cNvSpPr>
            <a:spLocks noGrp="1"/>
          </p:cNvSpPr>
          <p:nvPr>
            <p:ph type="title"/>
          </p:nvPr>
        </p:nvSpPr>
        <p:spPr/>
        <p:txBody>
          <a:bodyPr/>
          <a:lstStyle/>
          <a:p>
            <a:r>
              <a:rPr lang="en-US" b="1" dirty="0" smtClean="0">
                <a:solidFill>
                  <a:schemeClr val="bg1"/>
                </a:solidFill>
              </a:rPr>
              <a:t>Bias against novelty by funders?</a:t>
            </a:r>
            <a:br>
              <a:rPr lang="en-US" b="1" dirty="0" smtClean="0">
                <a:solidFill>
                  <a:schemeClr val="bg1"/>
                </a:solidFill>
              </a:rPr>
            </a:br>
            <a:r>
              <a:rPr lang="en-US" sz="2800" b="1" dirty="0" smtClean="0">
                <a:solidFill>
                  <a:schemeClr val="bg1"/>
                </a:solidFill>
              </a:rPr>
              <a:t>The case of ERC</a:t>
            </a:r>
            <a:endParaRPr lang="en-US" sz="2800" b="1" dirty="0">
              <a:solidFill>
                <a:schemeClr val="bg1"/>
              </a:solidFill>
            </a:endParaRPr>
          </a:p>
        </p:txBody>
      </p:sp>
      <p:sp>
        <p:nvSpPr>
          <p:cNvPr id="3" name="Content Placeholder 2">
            <a:extLst>
              <a:ext uri="{FF2B5EF4-FFF2-40B4-BE49-F238E27FC236}">
                <a16:creationId xmlns:a16="http://schemas.microsoft.com/office/drawing/2014/main" id="{649B9FE8-3077-4DAB-ADDE-DC0F0D7BE119}"/>
              </a:ext>
            </a:extLst>
          </p:cNvPr>
          <p:cNvSpPr>
            <a:spLocks noGrp="1"/>
          </p:cNvSpPr>
          <p:nvPr>
            <p:ph idx="1"/>
          </p:nvPr>
        </p:nvSpPr>
        <p:spPr>
          <a:xfrm>
            <a:off x="609600" y="2286000"/>
            <a:ext cx="11239500" cy="4279900"/>
          </a:xfrm>
        </p:spPr>
        <p:txBody>
          <a:bodyPr>
            <a:normAutofit lnSpcReduction="10000"/>
          </a:bodyPr>
          <a:lstStyle/>
          <a:p>
            <a:r>
              <a:rPr lang="en-US" dirty="0"/>
              <a:t>Examine whether ERC selects applicants who have exhibited a pattern of </a:t>
            </a:r>
            <a:r>
              <a:rPr lang="en-US" b="1" dirty="0" smtClean="0"/>
              <a:t>high gain/high risk </a:t>
            </a:r>
            <a:r>
              <a:rPr lang="en-US" dirty="0" smtClean="0"/>
              <a:t>research in </a:t>
            </a:r>
            <a:r>
              <a:rPr lang="en-US" dirty="0"/>
              <a:t>past.</a:t>
            </a:r>
          </a:p>
          <a:p>
            <a:pPr lvl="1"/>
            <a:r>
              <a:rPr lang="en-US" dirty="0"/>
              <a:t>Underlying rationale for positive selection on risk </a:t>
            </a:r>
            <a:r>
              <a:rPr lang="en-US" dirty="0" smtClean="0">
                <a:solidFill>
                  <a:schemeClr val="accent2"/>
                </a:solidFill>
              </a:rPr>
              <a:t>(or at least not bias against) </a:t>
            </a:r>
            <a:r>
              <a:rPr lang="en-US" dirty="0" smtClean="0"/>
              <a:t>is </a:t>
            </a:r>
            <a:r>
              <a:rPr lang="en-US" dirty="0"/>
              <a:t>goal of ERC to promote risk </a:t>
            </a:r>
            <a:r>
              <a:rPr lang="en-US" dirty="0" smtClean="0"/>
              <a:t>taking,  together with/as source of  high gain (excellence)</a:t>
            </a:r>
            <a:endParaRPr lang="en-US" dirty="0"/>
          </a:p>
          <a:p>
            <a:r>
              <a:rPr lang="en-US" dirty="0"/>
              <a:t>Examine whether “treatment” by receipt of grant promotes </a:t>
            </a:r>
            <a:r>
              <a:rPr lang="en-US" b="1" dirty="0" smtClean="0"/>
              <a:t>high risk/high gain</a:t>
            </a:r>
            <a:r>
              <a:rPr lang="en-US" dirty="0" smtClean="0"/>
              <a:t> research</a:t>
            </a:r>
            <a:endParaRPr lang="en-US" dirty="0"/>
          </a:p>
          <a:p>
            <a:pPr lvl="1"/>
            <a:r>
              <a:rPr lang="en-US" dirty="0"/>
              <a:t>Underlying rationale for treatment effect is longer length of time grant provides researchers to pursue more risky avenues (5 years) and freedom associated with a large sum (up to 2,5 million euro) awarded to conduct research </a:t>
            </a:r>
            <a:endParaRPr lang="en-US" dirty="0" smtClean="0"/>
          </a:p>
          <a:p>
            <a:pPr lvl="1"/>
            <a:endParaRPr lang="en-US" dirty="0"/>
          </a:p>
          <a:p>
            <a:r>
              <a:rPr lang="en-US" dirty="0" smtClean="0"/>
              <a:t>Examine whether selection and treatment different across panels:</a:t>
            </a:r>
          </a:p>
          <a:p>
            <a:pPr lvl="1"/>
            <a:r>
              <a:rPr lang="en-US" dirty="0" smtClean="0"/>
              <a:t>Differences by scientific fields</a:t>
            </a:r>
          </a:p>
          <a:p>
            <a:pPr lvl="1"/>
            <a:r>
              <a:rPr lang="en-US" dirty="0" smtClean="0"/>
              <a:t>Differences by career age of applicants:   junior vs seniors</a:t>
            </a:r>
          </a:p>
          <a:p>
            <a:pPr lvl="1"/>
            <a:r>
              <a:rPr lang="en-US" dirty="0" smtClean="0"/>
              <a:t>Differences by panel procedures:  first-second </a:t>
            </a:r>
            <a:r>
              <a:rPr lang="en-US" dirty="0" smtClean="0"/>
              <a:t> stage;  with/without </a:t>
            </a:r>
            <a:r>
              <a:rPr lang="en-US" dirty="0" smtClean="0"/>
              <a:t>interviews</a:t>
            </a:r>
            <a:endParaRPr lang="en-US" dirty="0"/>
          </a:p>
        </p:txBody>
      </p:sp>
    </p:spTree>
    <p:extLst>
      <p:ext uri="{BB962C8B-B14F-4D97-AF65-F5344CB8AC3E}">
        <p14:creationId xmlns:p14="http://schemas.microsoft.com/office/powerpoint/2010/main" val="3817280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3208-3C2F-44B1-A8E2-A1265E54E74D}"/>
              </a:ext>
            </a:extLst>
          </p:cNvPr>
          <p:cNvSpPr>
            <a:spLocks noGrp="1"/>
          </p:cNvSpPr>
          <p:nvPr>
            <p:ph type="title"/>
          </p:nvPr>
        </p:nvSpPr>
        <p:spPr/>
        <p:txBody>
          <a:bodyPr/>
          <a:lstStyle/>
          <a:p>
            <a:r>
              <a:rPr lang="en-US" b="1" dirty="0">
                <a:solidFill>
                  <a:schemeClr val="bg1"/>
                </a:solidFill>
              </a:rPr>
              <a:t>Measure of </a:t>
            </a:r>
            <a:r>
              <a:rPr lang="en-US" b="1" dirty="0" smtClean="0">
                <a:solidFill>
                  <a:schemeClr val="bg1"/>
                </a:solidFill>
              </a:rPr>
              <a:t/>
            </a:r>
            <a:br>
              <a:rPr lang="en-US" b="1" dirty="0" smtClean="0">
                <a:solidFill>
                  <a:schemeClr val="bg1"/>
                </a:solidFill>
              </a:rPr>
            </a:br>
            <a:r>
              <a:rPr lang="en-US" b="1" dirty="0" smtClean="0">
                <a:solidFill>
                  <a:schemeClr val="bg1"/>
                </a:solidFill>
              </a:rPr>
              <a:t>Risk </a:t>
            </a:r>
            <a:r>
              <a:rPr lang="en-US" b="1" dirty="0">
                <a:solidFill>
                  <a:schemeClr val="bg1"/>
                </a:solidFill>
              </a:rPr>
              <a:t>Taking Used</a:t>
            </a:r>
          </a:p>
        </p:txBody>
      </p:sp>
      <p:sp>
        <p:nvSpPr>
          <p:cNvPr id="3" name="Content Placeholder 2">
            <a:extLst>
              <a:ext uri="{FF2B5EF4-FFF2-40B4-BE49-F238E27FC236}">
                <a16:creationId xmlns:a16="http://schemas.microsoft.com/office/drawing/2014/main" id="{3F8E9B8B-A5EE-458C-83EB-497DF06D9F52}"/>
              </a:ext>
            </a:extLst>
          </p:cNvPr>
          <p:cNvSpPr>
            <a:spLocks noGrp="1"/>
          </p:cNvSpPr>
          <p:nvPr>
            <p:ph idx="1"/>
          </p:nvPr>
        </p:nvSpPr>
        <p:spPr>
          <a:xfrm>
            <a:off x="533400" y="2506662"/>
            <a:ext cx="10515600" cy="4351338"/>
          </a:xfrm>
        </p:spPr>
        <p:txBody>
          <a:bodyPr>
            <a:normAutofit fontScale="92500" lnSpcReduction="20000"/>
          </a:bodyPr>
          <a:lstStyle/>
          <a:p>
            <a:r>
              <a:rPr lang="en-US" dirty="0"/>
              <a:t>Measure of </a:t>
            </a:r>
            <a:r>
              <a:rPr lang="en-US" dirty="0" smtClean="0"/>
              <a:t>combinatorial novelty. </a:t>
            </a:r>
          </a:p>
          <a:p>
            <a:pPr marL="0" indent="0" algn="ctr">
              <a:buNone/>
            </a:pPr>
            <a:r>
              <a:rPr lang="en-US" sz="1900" i="1" dirty="0"/>
              <a:t>The creation of any sort of novelty in art, science, or practical life-- consists to a substantial extent of a recombination of conceptual and physical materials that were previously in </a:t>
            </a:r>
            <a:r>
              <a:rPr lang="en-US" sz="1900" i="1" dirty="0" smtClean="0"/>
              <a:t>existence (</a:t>
            </a:r>
            <a:r>
              <a:rPr lang="en-US" sz="1900" dirty="0" smtClean="0"/>
              <a:t>Nelson </a:t>
            </a:r>
            <a:r>
              <a:rPr lang="en-US" sz="1900" dirty="0"/>
              <a:t>and Winter </a:t>
            </a:r>
            <a:r>
              <a:rPr lang="en-US" sz="1900" i="1" dirty="0"/>
              <a:t>(1982</a:t>
            </a:r>
            <a:r>
              <a:rPr lang="en-US" sz="1900" i="1" dirty="0" smtClean="0"/>
              <a:t>))</a:t>
            </a:r>
          </a:p>
          <a:p>
            <a:r>
              <a:rPr lang="en-US" dirty="0" smtClean="0"/>
              <a:t>Publications </a:t>
            </a:r>
            <a:r>
              <a:rPr lang="en-US" dirty="0"/>
              <a:t>that contain new </a:t>
            </a:r>
            <a:r>
              <a:rPr lang="en-US" dirty="0" smtClean="0"/>
              <a:t>combinations of referenced </a:t>
            </a:r>
            <a:r>
              <a:rPr lang="en-US" dirty="0"/>
              <a:t>journals are said to be “novel,” </a:t>
            </a:r>
            <a:endParaRPr lang="en-US" dirty="0" smtClean="0"/>
          </a:p>
          <a:p>
            <a:r>
              <a:rPr lang="en-US" dirty="0" smtClean="0"/>
              <a:t>Finds novelty </a:t>
            </a:r>
            <a:r>
              <a:rPr lang="en-US" dirty="0"/>
              <a:t>is “rare” and has properties associated with </a:t>
            </a:r>
            <a:r>
              <a:rPr lang="en-US" dirty="0" smtClean="0"/>
              <a:t>“risk”, </a:t>
            </a:r>
            <a:r>
              <a:rPr lang="en-US" dirty="0"/>
              <a:t>such as </a:t>
            </a:r>
            <a:endParaRPr lang="en-US" dirty="0" smtClean="0"/>
          </a:p>
          <a:p>
            <a:pPr lvl="1"/>
            <a:r>
              <a:rPr lang="en-US" dirty="0" smtClean="0"/>
              <a:t>a higher mean citation performance with a higher variance, i.e., a higher likelihood to score as a breakthrough but at the same time a higher likelihood to be a “missed”,  </a:t>
            </a:r>
          </a:p>
          <a:p>
            <a:pPr lvl="1"/>
            <a:r>
              <a:rPr lang="en-US" dirty="0" smtClean="0"/>
              <a:t>the high impact takes a longer time to realize;  </a:t>
            </a:r>
          </a:p>
          <a:p>
            <a:pPr lvl="1"/>
            <a:r>
              <a:rPr lang="en-US" dirty="0" smtClean="0"/>
              <a:t>Impact more likely to be outside own field</a:t>
            </a:r>
          </a:p>
          <a:p>
            <a:pPr lvl="1"/>
            <a:endParaRPr lang="en-US" dirty="0"/>
          </a:p>
          <a:p>
            <a:r>
              <a:rPr lang="en-US" dirty="0" smtClean="0"/>
              <a:t>Bias against novelty in classic bibliometric indicators using JIF &amp; short citation windows (3 years)</a:t>
            </a:r>
          </a:p>
          <a:p>
            <a:pPr marL="0" indent="0" algn="ctr">
              <a:buNone/>
            </a:pPr>
            <a:r>
              <a:rPr lang="en-US" dirty="0"/>
              <a:t>Recognizes that this is just one measure of </a:t>
            </a:r>
            <a:r>
              <a:rPr lang="en-US" dirty="0" smtClean="0"/>
              <a:t>riskiness, and a measure requiring a successful publication to be able to measure</a:t>
            </a:r>
            <a:endParaRPr lang="en-US" dirty="0"/>
          </a:p>
          <a:p>
            <a:endParaRPr lang="en-US" dirty="0" smtClean="0"/>
          </a:p>
        </p:txBody>
      </p:sp>
      <p:sp>
        <p:nvSpPr>
          <p:cNvPr id="4" name="Rectangle 3"/>
          <p:cNvSpPr/>
          <p:nvPr/>
        </p:nvSpPr>
        <p:spPr>
          <a:xfrm>
            <a:off x="5158180" y="653264"/>
            <a:ext cx="5298621" cy="1200329"/>
          </a:xfrm>
          <a:prstGeom prst="rect">
            <a:avLst/>
          </a:prstGeom>
        </p:spPr>
        <p:txBody>
          <a:bodyPr wrap="square">
            <a:spAutoFit/>
          </a:bodyPr>
          <a:lstStyle/>
          <a:p>
            <a:pPr marL="457200" indent="-457200">
              <a:spcAft>
                <a:spcPts val="1000"/>
              </a:spcAft>
            </a:pPr>
            <a:r>
              <a:rPr lang="en-US" i="1" dirty="0">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rPr>
              <a:t>Wang, J., Veugelers, R., &amp; Stephan, P. E. (2017). Bias against novelty in science: A cautionary tale for users of bibliometric indicators. Research Policy, 46(8), 1416-1436. </a:t>
            </a:r>
            <a:endParaRPr lang="nl-BE" i="1" dirty="0">
              <a:solidFill>
                <a:schemeClr val="accent1">
                  <a:lumMod val="20000"/>
                  <a:lumOff val="80000"/>
                </a:schemeClr>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29680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937" y="572655"/>
            <a:ext cx="10515600" cy="1325563"/>
          </a:xfrm>
        </p:spPr>
        <p:txBody>
          <a:bodyPr/>
          <a:lstStyle/>
          <a:p>
            <a:r>
              <a:rPr lang="en-US" b="1" dirty="0" smtClean="0">
                <a:solidFill>
                  <a:schemeClr val="bg1"/>
                </a:solidFill>
              </a:rPr>
              <a:t>Main features from Novelty Measure consistent with “risky” profile</a:t>
            </a:r>
            <a:endParaRPr lang="en-US" b="1" dirty="0">
              <a:solidFill>
                <a:schemeClr val="bg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9510" y="2495948"/>
            <a:ext cx="5943600" cy="4114800"/>
          </a:xfrm>
        </p:spPr>
      </p:pic>
      <p:sp>
        <p:nvSpPr>
          <p:cNvPr id="4" name="Rectangle 3"/>
          <p:cNvSpPr/>
          <p:nvPr/>
        </p:nvSpPr>
        <p:spPr>
          <a:xfrm>
            <a:off x="9378981" y="2906804"/>
            <a:ext cx="2616374" cy="2585323"/>
          </a:xfrm>
          <a:prstGeom prst="rect">
            <a:avLst/>
          </a:prstGeom>
        </p:spPr>
        <p:txBody>
          <a:bodyPr wrap="square">
            <a:spAutoFit/>
          </a:bodyPr>
          <a:lstStyle/>
          <a:p>
            <a:pPr marL="457200" indent="-457200">
              <a:spcAft>
                <a:spcPts val="1000"/>
              </a:spcAft>
            </a:pPr>
            <a:r>
              <a:rPr lang="en-US" i="1"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Wang, J., Veugelers, R., &amp; Stephan, P. E. (2017). Bias against novelty in science: A cautionary tale for users of bibliometric indicators. Research Policy, 46(8), 1416-1436. </a:t>
            </a:r>
            <a:endParaRPr lang="nl-BE" i="1" dirty="0">
              <a:solidFill>
                <a:schemeClr val="accent1">
                  <a:lumMod val="60000"/>
                  <a:lumOff val="40000"/>
                </a:schemeClr>
              </a:solidFill>
              <a:latin typeface="Calibri" panose="020F0502020204030204" pitchFamily="34" charset="0"/>
              <a:ea typeface="Calibri" panose="020F0502020204030204" pitchFamily="34" charset="0"/>
            </a:endParaRPr>
          </a:p>
        </p:txBody>
      </p:sp>
      <p:sp>
        <p:nvSpPr>
          <p:cNvPr id="3" name="Rectangle 2"/>
          <p:cNvSpPr/>
          <p:nvPr/>
        </p:nvSpPr>
        <p:spPr>
          <a:xfrm>
            <a:off x="-36427" y="2906804"/>
            <a:ext cx="3815937" cy="3293209"/>
          </a:xfrm>
          <a:prstGeom prst="rect">
            <a:avLst/>
          </a:prstGeom>
        </p:spPr>
        <p:txBody>
          <a:bodyPr wrap="square">
            <a:spAutoFit/>
          </a:bodyPr>
          <a:lstStyle/>
          <a:p>
            <a:pPr marL="816837" lvl="1" indent="-457200">
              <a:buFont typeface="+mj-lt"/>
              <a:buAutoNum type="arabicPeriod"/>
            </a:pPr>
            <a:r>
              <a:rPr lang="en-US" sz="1600" i="1" dirty="0"/>
              <a:t>non-novel</a:t>
            </a:r>
            <a:r>
              <a:rPr lang="en-US" sz="1600" dirty="0"/>
              <a:t>, if a paper has no new journal combinations;  89%</a:t>
            </a:r>
          </a:p>
          <a:p>
            <a:pPr marL="816837" lvl="1" indent="-457200">
              <a:buFont typeface="+mj-lt"/>
              <a:buAutoNum type="arabicPeriod"/>
            </a:pPr>
            <a:r>
              <a:rPr lang="en-US" sz="1600" i="1" dirty="0"/>
              <a:t>moderately novel</a:t>
            </a:r>
            <a:r>
              <a:rPr lang="en-US" sz="1600" dirty="0"/>
              <a:t>, if a paper makes new combinations but has a novelty score lower than the top 1% of its subject category;  10%</a:t>
            </a:r>
          </a:p>
          <a:p>
            <a:pPr marL="816837" lvl="1" indent="-457200">
              <a:buFont typeface="+mj-lt"/>
              <a:buAutoNum type="arabicPeriod"/>
            </a:pPr>
            <a:r>
              <a:rPr lang="en-US" sz="1600" i="1" dirty="0"/>
              <a:t>highly novel</a:t>
            </a:r>
            <a:r>
              <a:rPr lang="en-US" sz="1600" dirty="0"/>
              <a:t>, if a paper has a novelty score among the top 1% of its subject category and year;  1%</a:t>
            </a:r>
            <a:endParaRPr lang="en-US" sz="1600" dirty="0"/>
          </a:p>
        </p:txBody>
      </p:sp>
    </p:spTree>
    <p:extLst>
      <p:ext uri="{BB962C8B-B14F-4D97-AF65-F5344CB8AC3E}">
        <p14:creationId xmlns:p14="http://schemas.microsoft.com/office/powerpoint/2010/main" val="3316140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2CC76-8DA1-4A89-B7BB-201E978D4BAC}"/>
              </a:ext>
            </a:extLst>
          </p:cNvPr>
          <p:cNvSpPr>
            <a:spLocks noGrp="1"/>
          </p:cNvSpPr>
          <p:nvPr>
            <p:ph type="title"/>
          </p:nvPr>
        </p:nvSpPr>
        <p:spPr/>
        <p:txBody>
          <a:bodyPr>
            <a:normAutofit fontScale="90000"/>
          </a:bodyPr>
          <a:lstStyle/>
          <a:p>
            <a:r>
              <a:rPr lang="en-US" sz="3600" b="1" dirty="0" smtClean="0">
                <a:solidFill>
                  <a:schemeClr val="bg1"/>
                </a:solidFill>
              </a:rPr>
              <a:t>Does ERC select and enable risky research using novelty as a proxy of risky research: </a:t>
            </a:r>
            <a:r>
              <a:rPr lang="en-US" sz="3600" b="1" i="1" dirty="0" smtClean="0">
                <a:solidFill>
                  <a:schemeClr val="bg1"/>
                </a:solidFill>
              </a:rPr>
              <a:t>Estimating strategy</a:t>
            </a:r>
            <a:endParaRPr lang="en-US" sz="3600" b="1" i="1" dirty="0">
              <a:solidFill>
                <a:schemeClr val="bg1"/>
              </a:solidFill>
            </a:endParaRPr>
          </a:p>
        </p:txBody>
      </p:sp>
      <p:sp>
        <p:nvSpPr>
          <p:cNvPr id="3" name="Content Placeholder 2">
            <a:extLst>
              <a:ext uri="{FF2B5EF4-FFF2-40B4-BE49-F238E27FC236}">
                <a16:creationId xmlns:a16="http://schemas.microsoft.com/office/drawing/2014/main" id="{4119E6ED-DF56-459A-845F-6B7A015FA615}"/>
              </a:ext>
            </a:extLst>
          </p:cNvPr>
          <p:cNvSpPr>
            <a:spLocks noGrp="1"/>
          </p:cNvSpPr>
          <p:nvPr>
            <p:ph idx="1"/>
          </p:nvPr>
        </p:nvSpPr>
        <p:spPr>
          <a:xfrm>
            <a:off x="412091" y="2259734"/>
            <a:ext cx="11446328" cy="4351338"/>
          </a:xfrm>
        </p:spPr>
        <p:txBody>
          <a:bodyPr>
            <a:normAutofit/>
          </a:bodyPr>
          <a:lstStyle/>
          <a:p>
            <a:pPr marL="0" indent="0" algn="ctr">
              <a:buNone/>
            </a:pPr>
            <a:r>
              <a:rPr lang="en-US" dirty="0"/>
              <a:t>Sample includes all </a:t>
            </a:r>
            <a:r>
              <a:rPr lang="en-US" dirty="0" smtClean="0"/>
              <a:t>applicants who </a:t>
            </a:r>
            <a:r>
              <a:rPr lang="en-US" dirty="0"/>
              <a:t>are successful plus sample of those who were unsuccessful</a:t>
            </a:r>
          </a:p>
          <a:p>
            <a:r>
              <a:rPr lang="en-US" dirty="0"/>
              <a:t>For </a:t>
            </a:r>
            <a:r>
              <a:rPr lang="en-US" b="1" dirty="0"/>
              <a:t>selection</a:t>
            </a:r>
            <a:r>
              <a:rPr lang="en-US" dirty="0"/>
              <a:t>, estimate </a:t>
            </a:r>
            <a:r>
              <a:rPr lang="en-US" dirty="0" smtClean="0"/>
              <a:t>model </a:t>
            </a:r>
            <a:r>
              <a:rPr lang="en-US" dirty="0"/>
              <a:t>of probability of being </a:t>
            </a:r>
            <a:r>
              <a:rPr lang="en-US" dirty="0" smtClean="0"/>
              <a:t>selected </a:t>
            </a:r>
          </a:p>
          <a:p>
            <a:pPr lvl="1"/>
            <a:r>
              <a:rPr lang="en-US" dirty="0" smtClean="0"/>
              <a:t>Stage 1 &amp; Stage 2</a:t>
            </a:r>
            <a:endParaRPr lang="en-US" dirty="0"/>
          </a:p>
          <a:p>
            <a:pPr lvl="1"/>
            <a:r>
              <a:rPr lang="en-US" dirty="0" smtClean="0"/>
              <a:t>Explanatory variables </a:t>
            </a:r>
            <a:r>
              <a:rPr lang="en-US" dirty="0"/>
              <a:t>of particular interest</a:t>
            </a:r>
          </a:p>
          <a:p>
            <a:pPr lvl="2"/>
            <a:r>
              <a:rPr lang="en-US" dirty="0" smtClean="0">
                <a:solidFill>
                  <a:schemeClr val="accent2"/>
                </a:solidFill>
              </a:rPr>
              <a:t>Researcher has at least 1 novel paper in its pre-application stock</a:t>
            </a:r>
            <a:endParaRPr lang="en-US" dirty="0">
              <a:solidFill>
                <a:schemeClr val="accent2"/>
              </a:solidFill>
            </a:endParaRPr>
          </a:p>
          <a:p>
            <a:pPr lvl="2"/>
            <a:r>
              <a:rPr lang="en-US" dirty="0" smtClean="0">
                <a:solidFill>
                  <a:schemeClr val="accent2"/>
                </a:solidFill>
              </a:rPr>
              <a:t>Researcher has at least one top </a:t>
            </a:r>
            <a:r>
              <a:rPr lang="en-US" dirty="0">
                <a:solidFill>
                  <a:schemeClr val="accent2"/>
                </a:solidFill>
              </a:rPr>
              <a:t>cited (1%) </a:t>
            </a:r>
            <a:r>
              <a:rPr lang="en-US" dirty="0" smtClean="0">
                <a:solidFill>
                  <a:schemeClr val="accent2"/>
                </a:solidFill>
              </a:rPr>
              <a:t>paper in its pre-application stock</a:t>
            </a:r>
            <a:endParaRPr lang="en-US" dirty="0">
              <a:solidFill>
                <a:schemeClr val="accent2"/>
              </a:solidFill>
            </a:endParaRPr>
          </a:p>
          <a:p>
            <a:pPr lvl="2"/>
            <a:r>
              <a:rPr lang="en-US" dirty="0"/>
              <a:t>Interaction of two variables</a:t>
            </a:r>
          </a:p>
          <a:p>
            <a:pPr lvl="1"/>
            <a:r>
              <a:rPr lang="en-US" dirty="0" smtClean="0"/>
              <a:t>Control for other influencing variables</a:t>
            </a:r>
            <a:endParaRPr lang="en-US" dirty="0"/>
          </a:p>
          <a:p>
            <a:pPr lvl="2"/>
            <a:r>
              <a:rPr lang="en-US" dirty="0" smtClean="0"/>
              <a:t>Stock of </a:t>
            </a:r>
            <a:r>
              <a:rPr lang="en-US" dirty="0" err="1" smtClean="0"/>
              <a:t>publications;Female;Advanced</a:t>
            </a:r>
            <a:r>
              <a:rPr lang="en-US" dirty="0" smtClean="0"/>
              <a:t> vs </a:t>
            </a:r>
            <a:r>
              <a:rPr lang="en-US" dirty="0" err="1" smtClean="0"/>
              <a:t>Starting;Fixed</a:t>
            </a:r>
            <a:r>
              <a:rPr lang="en-US" dirty="0" smtClean="0"/>
              <a:t> </a:t>
            </a:r>
            <a:r>
              <a:rPr lang="en-US" dirty="0"/>
              <a:t>effects for year of call and panel (field</a:t>
            </a:r>
            <a:r>
              <a:rPr lang="en-US" dirty="0" smtClean="0"/>
              <a:t>)</a:t>
            </a:r>
          </a:p>
          <a:p>
            <a:r>
              <a:rPr lang="en-US" dirty="0" smtClean="0"/>
              <a:t>For </a:t>
            </a:r>
            <a:r>
              <a:rPr lang="en-US" b="1" dirty="0" smtClean="0"/>
              <a:t>Treatment</a:t>
            </a:r>
            <a:r>
              <a:rPr lang="en-US" dirty="0" smtClean="0"/>
              <a:t>: Impact of funding on likelihood to produce novel papers;  </a:t>
            </a:r>
          </a:p>
          <a:p>
            <a:pPr lvl="1"/>
            <a:r>
              <a:rPr lang="en-US" dirty="0"/>
              <a:t>Difference-in-Difference</a:t>
            </a:r>
            <a:r>
              <a:rPr lang="en-US" dirty="0" smtClean="0"/>
              <a:t>;</a:t>
            </a:r>
            <a:r>
              <a:rPr lang="en-US" dirty="0"/>
              <a:t> </a:t>
            </a:r>
            <a:r>
              <a:rPr lang="en-US" dirty="0" smtClean="0"/>
              <a:t>compare </a:t>
            </a:r>
            <a:r>
              <a:rPr lang="en-US" dirty="0"/>
              <a:t>the before/after of the grantees (treatment group) with the before/after of the control (matched) group</a:t>
            </a:r>
          </a:p>
          <a:p>
            <a:pPr lvl="1"/>
            <a:endParaRPr lang="en-US" dirty="0"/>
          </a:p>
          <a:p>
            <a:pPr marL="457200" lvl="1" indent="0">
              <a:buNone/>
            </a:pPr>
            <a:endParaRPr lang="en-US" dirty="0"/>
          </a:p>
        </p:txBody>
      </p:sp>
    </p:spTree>
    <p:extLst>
      <p:ext uri="{BB962C8B-B14F-4D97-AF65-F5344CB8AC3E}">
        <p14:creationId xmlns:p14="http://schemas.microsoft.com/office/powerpoint/2010/main" val="3909054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308" y="532285"/>
            <a:ext cx="10515600" cy="1325563"/>
          </a:xfrm>
        </p:spPr>
        <p:txBody>
          <a:bodyPr>
            <a:normAutofit fontScale="90000"/>
          </a:bodyPr>
          <a:lstStyle/>
          <a:p>
            <a:r>
              <a:rPr lang="en-US" b="1" dirty="0" smtClean="0">
                <a:solidFill>
                  <a:schemeClr val="bg1"/>
                </a:solidFill>
              </a:rPr>
              <a:t>Results for Selection:</a:t>
            </a:r>
            <a:br>
              <a:rPr lang="en-US" b="1" dirty="0" smtClean="0">
                <a:solidFill>
                  <a:schemeClr val="bg1"/>
                </a:solidFill>
              </a:rPr>
            </a:br>
            <a:r>
              <a:rPr lang="en-US" sz="3100" b="1" i="1" dirty="0" smtClean="0">
                <a:solidFill>
                  <a:schemeClr val="bg1"/>
                </a:solidFill>
              </a:rPr>
              <a:t>Does </a:t>
            </a:r>
            <a:r>
              <a:rPr lang="en-US" sz="3100" b="1" i="1" dirty="0">
                <a:solidFill>
                  <a:schemeClr val="bg1"/>
                </a:solidFill>
              </a:rPr>
              <a:t>ERC select </a:t>
            </a:r>
            <a:r>
              <a:rPr lang="en-US" sz="3100" b="1" i="1" dirty="0" smtClean="0">
                <a:solidFill>
                  <a:schemeClr val="bg1"/>
                </a:solidFill>
              </a:rPr>
              <a:t>risky </a:t>
            </a:r>
            <a:r>
              <a:rPr lang="en-US" sz="3100" b="1" i="1" dirty="0">
                <a:solidFill>
                  <a:schemeClr val="bg1"/>
                </a:solidFill>
              </a:rPr>
              <a:t>research </a:t>
            </a:r>
            <a:r>
              <a:rPr lang="en-US" sz="3100" b="1" i="1" dirty="0" smtClean="0">
                <a:solidFill>
                  <a:schemeClr val="bg1"/>
                </a:solidFill>
              </a:rPr>
              <a:t/>
            </a:r>
            <a:br>
              <a:rPr lang="en-US" sz="3100" b="1" i="1" dirty="0" smtClean="0">
                <a:solidFill>
                  <a:schemeClr val="bg1"/>
                </a:solidFill>
              </a:rPr>
            </a:br>
            <a:r>
              <a:rPr lang="en-US" sz="3100" b="1" i="1" dirty="0" smtClean="0">
                <a:solidFill>
                  <a:schemeClr val="bg1"/>
                </a:solidFill>
              </a:rPr>
              <a:t>using </a:t>
            </a:r>
            <a:r>
              <a:rPr lang="en-US" sz="3100" b="1" i="1" dirty="0">
                <a:solidFill>
                  <a:schemeClr val="bg1"/>
                </a:solidFill>
              </a:rPr>
              <a:t>novelty as a proxy of risky </a:t>
            </a:r>
            <a:r>
              <a:rPr lang="en-US" sz="3100" b="1" i="1" dirty="0" smtClean="0">
                <a:solidFill>
                  <a:schemeClr val="bg1"/>
                </a:solidFill>
              </a:rPr>
              <a:t>research?</a:t>
            </a:r>
            <a:endParaRPr lang="nl-BE" sz="3100" b="1" i="1" dirty="0">
              <a:solidFill>
                <a:schemeClr val="bg1"/>
              </a:solidFill>
            </a:endParaRPr>
          </a:p>
        </p:txBody>
      </p:sp>
      <p:sp>
        <p:nvSpPr>
          <p:cNvPr id="5" name="TextBox 4"/>
          <p:cNvSpPr txBox="1"/>
          <p:nvPr/>
        </p:nvSpPr>
        <p:spPr>
          <a:xfrm>
            <a:off x="2515184" y="6002372"/>
            <a:ext cx="5630067" cy="369332"/>
          </a:xfrm>
          <a:prstGeom prst="rect">
            <a:avLst/>
          </a:prstGeom>
          <a:noFill/>
        </p:spPr>
        <p:txBody>
          <a:bodyPr wrap="none" rtlCol="0">
            <a:spAutoFit/>
          </a:bodyPr>
          <a:lstStyle/>
          <a:p>
            <a:r>
              <a:rPr lang="en-US" dirty="0" smtClean="0"/>
              <a:t>Controls for </a:t>
            </a:r>
            <a:r>
              <a:rPr lang="en-US" dirty="0" err="1" smtClean="0"/>
              <a:t>nr</a:t>
            </a:r>
            <a:r>
              <a:rPr lang="en-US" dirty="0" smtClean="0"/>
              <a:t> publications, gender, panel, year, advanced</a:t>
            </a:r>
            <a:endParaRPr lang="nl-BE" dirty="0"/>
          </a:p>
        </p:txBody>
      </p:sp>
      <p:pic>
        <p:nvPicPr>
          <p:cNvPr id="8" name="Content Placeholder 7"/>
          <p:cNvPicPr>
            <a:picLocks noGrp="1" noChangeAspect="1"/>
          </p:cNvPicPr>
          <p:nvPr>
            <p:ph idx="1"/>
          </p:nvPr>
        </p:nvPicPr>
        <p:blipFill>
          <a:blip r:embed="rId3"/>
          <a:stretch>
            <a:fillRect/>
          </a:stretch>
        </p:blipFill>
        <p:spPr>
          <a:xfrm>
            <a:off x="4531589" y="2397022"/>
            <a:ext cx="4341929" cy="3416300"/>
          </a:xfrm>
          <a:prstGeom prst="rect">
            <a:avLst/>
          </a:prstGeom>
        </p:spPr>
      </p:pic>
      <p:pic>
        <p:nvPicPr>
          <p:cNvPr id="9" name="Picture 8"/>
          <p:cNvPicPr>
            <a:picLocks noChangeAspect="1"/>
          </p:cNvPicPr>
          <p:nvPr/>
        </p:nvPicPr>
        <p:blipFill>
          <a:blip r:embed="rId4"/>
          <a:stretch>
            <a:fillRect/>
          </a:stretch>
        </p:blipFill>
        <p:spPr>
          <a:xfrm>
            <a:off x="7887929" y="2361206"/>
            <a:ext cx="4024074" cy="3452116"/>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241884" y="2491338"/>
            <a:ext cx="4546600" cy="3695700"/>
          </a:xfrm>
          <a:prstGeom prst="rect">
            <a:avLst/>
          </a:prstGeom>
        </p:spPr>
      </p:pic>
    </p:spTree>
    <p:extLst>
      <p:ext uri="{BB962C8B-B14F-4D97-AF65-F5344CB8AC3E}">
        <p14:creationId xmlns:p14="http://schemas.microsoft.com/office/powerpoint/2010/main" val="4193281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543</TotalTime>
  <Words>2089</Words>
  <Application>Microsoft Office PowerPoint</Application>
  <PresentationFormat>Widescreen</PresentationFormat>
  <Paragraphs>178</Paragraphs>
  <Slides>17</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Century Gothic</vt:lpstr>
      <vt:lpstr>Wingdings 3</vt:lpstr>
      <vt:lpstr>Ion Boardroom</vt:lpstr>
      <vt:lpstr>Challenges for SSF researchers when studying  risk taking in SF</vt:lpstr>
      <vt:lpstr>Challenges for SSF researchers to study risk taking by funding agencies,   beyond the usual challenges…</vt:lpstr>
      <vt:lpstr> ERC as a good ‘case’ ?  </vt:lpstr>
      <vt:lpstr>ERC’s Two Stage Selection Process</vt:lpstr>
      <vt:lpstr>Bias against novelty by funders? The case of ERC</vt:lpstr>
      <vt:lpstr>Measure of  Risk Taking Used</vt:lpstr>
      <vt:lpstr>Main features from Novelty Measure consistent with “risky” profile</vt:lpstr>
      <vt:lpstr>Does ERC select and enable risky research using novelty as a proxy of risky research: Estimating strategy</vt:lpstr>
      <vt:lpstr>Results for Selection: Does ERC select risky research  using novelty as a proxy of risky research?</vt:lpstr>
      <vt:lpstr>PowerPoint Presentation</vt:lpstr>
      <vt:lpstr>Interpretation of the findings on selection</vt:lpstr>
      <vt:lpstr>Treatment Effects: Does ERC enable risky research using novelty as a proxy of risky research?</vt:lpstr>
      <vt:lpstr>Methodological note:   assessing the causal impact</vt:lpstr>
      <vt:lpstr>Results for treatment</vt:lpstr>
      <vt:lpstr>Risk taking in SF:   Lessons from ERC and novelty as case</vt:lpstr>
      <vt:lpstr>A future research agenda </vt:lpstr>
      <vt:lpstr>A future research agenda </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Reinhilde Veugelers</dc:creator>
  <cp:lastModifiedBy>Reinhilde Veugelers</cp:lastModifiedBy>
  <cp:revision>33</cp:revision>
  <dcterms:created xsi:type="dcterms:W3CDTF">2019-07-13T17:45:29Z</dcterms:created>
  <dcterms:modified xsi:type="dcterms:W3CDTF">2019-07-18T11:09:34Z</dcterms:modified>
</cp:coreProperties>
</file>