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6" r:id="rId2"/>
    <p:sldId id="341" r:id="rId3"/>
    <p:sldId id="365" r:id="rId4"/>
    <p:sldId id="383" r:id="rId5"/>
    <p:sldId id="384" r:id="rId6"/>
    <p:sldId id="386" r:id="rId7"/>
    <p:sldId id="387" r:id="rId8"/>
    <p:sldId id="388" r:id="rId9"/>
    <p:sldId id="389" r:id="rId10"/>
    <p:sldId id="392" r:id="rId11"/>
    <p:sldId id="382" r:id="rId12"/>
    <p:sldId id="394" r:id="rId13"/>
    <p:sldId id="395" r:id="rId14"/>
    <p:sldId id="396" r:id="rId15"/>
    <p:sldId id="397" r:id="rId16"/>
    <p:sldId id="413" r:id="rId17"/>
    <p:sldId id="398" r:id="rId18"/>
    <p:sldId id="401" r:id="rId19"/>
    <p:sldId id="412" r:id="rId20"/>
    <p:sldId id="414" r:id="rId21"/>
    <p:sldId id="402" r:id="rId22"/>
    <p:sldId id="405" r:id="rId23"/>
    <p:sldId id="403" r:id="rId24"/>
    <p:sldId id="404" r:id="rId25"/>
    <p:sldId id="406" r:id="rId26"/>
    <p:sldId id="407" r:id="rId27"/>
    <p:sldId id="408" r:id="rId28"/>
    <p:sldId id="409" r:id="rId29"/>
    <p:sldId id="410" r:id="rId30"/>
    <p:sldId id="411" r:id="rId31"/>
    <p:sldId id="415" r:id="rId32"/>
    <p:sldId id="416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-Regular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-Regular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-Regular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-Regular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-Regular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Scala-Regular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Scala-Regular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Scala-Regular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Scala-Regular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  <p15:guide id="3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000"/>
    <a:srgbClr val="FFFFFF"/>
    <a:srgbClr val="FF6565"/>
    <a:srgbClr val="FF4747"/>
    <a:srgbClr val="FFD5D5"/>
    <a:srgbClr val="FFABAB"/>
    <a:srgbClr val="A1A1A1"/>
    <a:srgbClr val="800000"/>
    <a:srgbClr val="0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972" y="324"/>
      </p:cViewPr>
      <p:guideLst>
        <p:guide orient="horz" pos="2928"/>
        <p:guide pos="216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urageous\Administration\Executive\CRR\Sloan%20-%202018%20Projects\Older%20Workers%20Sequence%20Analysis\DOC\Figures%20and%20Tables%206JUN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urageous\Administration\Executive\CRR\Sloan%20-%202018%20Projects\Older%20Workers%20Sequence%20Analysis\DOC\Figures%20and%20Tables%206JUN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urageous\Administration\Executive\CRR\Sloan%20-%202018%20Projects\Older%20Workers%20Sequence%20Analysis\DOC\Figures%20and%20Tables%206JUN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urageous\Administration\Executive\CRR\Sloan%20-%202018%20Projects\Older%20Workers%20Sequence%20Analysis\DOC\Figures%20and%20Tables%2023JULY2019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urageous\Administration\Executive\CRR\Sloan%20-%202018%20Projects\Older%20Workers%20Sequence%20Analysis\DOC\Figures%20and%20Tables%2024JUN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urageous\Administration\Executive\CRR\Sloan%20-%202018%20Projects\Older%20Workers%20Sequence%20Analysis\DOC\Figures%20and%20Tables%2023JULY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urageous\Administration\Executive\CRR\Sloan%20-%202018%20Projects\Older%20Workers%20Sequence%20Analysis\DOC\Figures%20and%20Tables%2023JULY2019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91776027997"/>
          <c:y val="2.63692038495188E-2"/>
          <c:w val="0.889708223972004"/>
          <c:h val="0.886646669166354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00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'Benefits Fig'!$A$2:$A$3</c:f>
              <c:strCache>
                <c:ptCount val="2"/>
                <c:pt idx="0">
                  <c:v>Retirement</c:v>
                </c:pt>
                <c:pt idx="1">
                  <c:v>Health insurance</c:v>
                </c:pt>
              </c:strCache>
            </c:strRef>
          </c:cat>
          <c:val>
            <c:numRef>
              <c:f>'Benefits Fig'!$B$2:$B$3</c:f>
              <c:numCache>
                <c:formatCode>0.0%</c:formatCode>
                <c:ptCount val="2"/>
                <c:pt idx="0">
                  <c:v>0.56986683607101496</c:v>
                </c:pt>
                <c:pt idx="1">
                  <c:v>0.78874433040618896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F-4145-A561-E4B8D2BE6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axId val="-833345760"/>
        <c:axId val="-834447760"/>
      </c:barChart>
      <c:catAx>
        <c:axId val="-83334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834447760"/>
        <c:crosses val="autoZero"/>
        <c:auto val="1"/>
        <c:lblAlgn val="ctr"/>
        <c:lblOffset val="100"/>
        <c:noMultiLvlLbl val="0"/>
      </c:catAx>
      <c:valAx>
        <c:axId val="-834447760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3175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8333457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29706850023996E-2"/>
          <c:y val="3.3777388358144499E-2"/>
          <c:w val="0.91954989446801005"/>
          <c:h val="0.709536141980507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D3-48FC-9F49-56BA5F7DAA4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D3-48FC-9F49-56BA5F7DAA42}"/>
              </c:ext>
            </c:extLst>
          </c:dPt>
          <c:dPt>
            <c:idx val="4"/>
            <c:invertIfNegative val="0"/>
            <c:bubble3D val="0"/>
            <c:spPr>
              <a:solidFill>
                <a:srgbClr val="810000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D3-48FC-9F49-56BA5F7DAA4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D3-48FC-9F49-56BA5F7DAA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 (with definition)'!$A$24:$F$24</c:f>
              <c:strCache>
                <c:ptCount val="6"/>
                <c:pt idx="0">
                  <c:v>"Gig"
Ferrell and Grieg</c:v>
                </c:pt>
                <c:pt idx="1">
                  <c:v>"Contingent"
BLS</c:v>
                </c:pt>
                <c:pt idx="2">
                  <c:v>"Alternative"
BLS</c:v>
                </c:pt>
                <c:pt idx="3">
                  <c:v>"1099"
Collins et al.</c:v>
                </c:pt>
                <c:pt idx="4">
                  <c:v>No benefits</c:v>
                </c:pt>
                <c:pt idx="5">
                  <c:v>"Contingent"
GAO </c:v>
                </c:pt>
              </c:strCache>
            </c:strRef>
          </c:cat>
          <c:val>
            <c:numRef>
              <c:f>'Figure 1 (with definition)'!$A$25:$F$25</c:f>
              <c:numCache>
                <c:formatCode>0.0%</c:formatCode>
                <c:ptCount val="6"/>
                <c:pt idx="0">
                  <c:v>8.9999999999999993E-3</c:v>
                </c:pt>
                <c:pt idx="1">
                  <c:v>2.3327430710196499E-2</c:v>
                </c:pt>
                <c:pt idx="2">
                  <c:v>0.11409654468298</c:v>
                </c:pt>
                <c:pt idx="3">
                  <c:v>0.11799999999999999</c:v>
                </c:pt>
                <c:pt idx="4">
                  <c:v>0.20294095575809501</c:v>
                </c:pt>
                <c:pt idx="5">
                  <c:v>0.31249520182609603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D3-48FC-9F49-56BA5F7DA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33441488"/>
        <c:axId val="-933449312"/>
      </c:barChart>
      <c:catAx>
        <c:axId val="-93344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933449312"/>
        <c:crosses val="autoZero"/>
        <c:auto val="1"/>
        <c:lblAlgn val="ctr"/>
        <c:lblOffset val="100"/>
        <c:noMultiLvlLbl val="0"/>
      </c:catAx>
      <c:valAx>
        <c:axId val="-933449312"/>
        <c:scaling>
          <c:orientation val="minMax"/>
          <c:max val="0.4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3175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9334414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37703807973"/>
          <c:y val="2.63692038495188E-2"/>
          <c:w val="0.89906229619202704"/>
          <c:h val="0.816389892676065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FBFBF"/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7B-4088-AA1D-6F65D00959AE}"/>
              </c:ext>
            </c:extLst>
          </c:dPt>
          <c:dPt>
            <c:idx val="2"/>
            <c:invertIfNegative val="0"/>
            <c:bubble3D val="0"/>
            <c:spPr>
              <a:solidFill>
                <a:srgbClr val="BFBFBF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7B-4088-AA1D-6F65D00959AE}"/>
              </c:ext>
            </c:extLst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7B-4088-AA1D-6F65D00959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 (HRS)'!$A$24:$E$24</c:f>
              <c:strCache>
                <c:ptCount val="5"/>
                <c:pt idx="0">
                  <c:v>"Benefits + Unstable"
HRS </c:v>
                </c:pt>
                <c:pt idx="1">
                  <c:v>"Alternative"
BLS</c:v>
                </c:pt>
                <c:pt idx="2">
                  <c:v>"1099"
Collins et al.</c:v>
                </c:pt>
                <c:pt idx="3">
                  <c:v>"No benefits"
HRS</c:v>
                </c:pt>
                <c:pt idx="4">
                  <c:v>No benefits
CPS</c:v>
                </c:pt>
              </c:strCache>
            </c:strRef>
          </c:cat>
          <c:val>
            <c:numRef>
              <c:f>'FIgure 1 (HRS)'!$A$25:$E$25</c:f>
              <c:numCache>
                <c:formatCode>0.0%</c:formatCode>
                <c:ptCount val="5"/>
                <c:pt idx="0">
                  <c:v>0.08</c:v>
                </c:pt>
                <c:pt idx="1">
                  <c:v>0.11409654468298</c:v>
                </c:pt>
                <c:pt idx="2">
                  <c:v>0.11799999999999999</c:v>
                </c:pt>
                <c:pt idx="3">
                  <c:v>0.17</c:v>
                </c:pt>
                <c:pt idx="4">
                  <c:v>0.20294095575809501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7B-4088-AA1D-6F65D00959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31362304"/>
        <c:axId val="-931259712"/>
      </c:barChart>
      <c:catAx>
        <c:axId val="-93136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931259712"/>
        <c:crosses val="autoZero"/>
        <c:auto val="1"/>
        <c:lblAlgn val="ctr"/>
        <c:lblOffset val="100"/>
        <c:noMultiLvlLbl val="0"/>
      </c:catAx>
      <c:valAx>
        <c:axId val="-931259712"/>
        <c:scaling>
          <c:orientation val="minMax"/>
          <c:max val="0.4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3175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9313623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07480314960601E-2"/>
          <c:y val="3.5714285714285698E-2"/>
          <c:w val="0.96527777777777801"/>
          <c:h val="0.71142857142857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4'!$B$25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9F8B79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'Figure 4'!$A$26:$A$38</c:f>
              <c:numCache>
                <c:formatCode>General</c:formatCode>
                <c:ptCount val="13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</c:numCache>
            </c:numRef>
          </c:cat>
          <c:val>
            <c:numRef>
              <c:f>'Figure 4'!$B$27:$B$38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0-59E0-4A1B-A2CD-02E2FB63A65F}"/>
            </c:ext>
          </c:extLst>
        </c:ser>
        <c:ser>
          <c:idx val="1"/>
          <c:order val="1"/>
          <c:tx>
            <c:strRef>
              <c:f>'Figure 4'!$C$25</c:f>
              <c:strCache>
                <c:ptCount val="1"/>
                <c:pt idx="0">
                  <c:v>Nontraditional</c:v>
                </c:pt>
              </c:strCache>
            </c:strRef>
          </c:tx>
          <c:spPr>
            <a:solidFill>
              <a:srgbClr val="80000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'Figure 4'!$A$26:$A$38</c:f>
              <c:numCache>
                <c:formatCode>General</c:formatCode>
                <c:ptCount val="13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</c:numCache>
            </c:numRef>
          </c:cat>
          <c:val>
            <c:numRef>
              <c:f>'Figure 4'!$C$26:$C$38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59E0-4A1B-A2CD-02E2FB63A65F}"/>
            </c:ext>
          </c:extLst>
        </c:ser>
        <c:ser>
          <c:idx val="2"/>
          <c:order val="2"/>
          <c:tx>
            <c:strRef>
              <c:f>'Figure 4'!$D$25</c:f>
              <c:strCache>
                <c:ptCount val="1"/>
                <c:pt idx="0">
                  <c:v>Not working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'Figure 4'!$A$26:$A$38</c:f>
              <c:numCache>
                <c:formatCode>General</c:formatCode>
                <c:ptCount val="13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</c:numCache>
            </c:numRef>
          </c:cat>
          <c:val>
            <c:numRef>
              <c:f>'Figure 4'!$D$26:$D$38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59E0-4A1B-A2CD-02E2FB63A65F}"/>
            </c:ext>
          </c:extLst>
        </c:ser>
        <c:ser>
          <c:idx val="3"/>
          <c:order val="3"/>
          <c:tx>
            <c:strRef>
              <c:f>'Figure 4'!$E$25</c:f>
              <c:strCache>
                <c:ptCount val="1"/>
                <c:pt idx="0">
                  <c:v>Retired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'Figure 4'!$A$26:$A$38</c:f>
              <c:numCache>
                <c:formatCode>General</c:formatCode>
                <c:ptCount val="13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</c:numCache>
            </c:numRef>
          </c:cat>
          <c:val>
            <c:numRef>
              <c:f>'Figure 4'!$E$26:$E$37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3-59E0-4A1B-A2CD-02E2FB63A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95813504"/>
        <c:axId val="-795809504"/>
      </c:barChart>
      <c:catAx>
        <c:axId val="-79581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Age</a:t>
                </a:r>
              </a:p>
            </c:rich>
          </c:tx>
          <c:layout>
            <c:manualLayout>
              <c:xMode val="edge"/>
              <c:yMode val="edge"/>
              <c:x val="0.456808836395451"/>
              <c:y val="0.83855397678689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317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79580950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-795809504"/>
        <c:scaling>
          <c:orientation val="minMax"/>
          <c:max val="10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17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795813504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25664916885389E-2"/>
          <c:y val="0.916309399002179"/>
          <c:w val="0.91653368328958895"/>
          <c:h val="6.1027711479407797E-2"/>
        </c:manualLayout>
      </c:layout>
      <c:overlay val="0"/>
      <c:spPr>
        <a:noFill/>
        <a:ln w="3175"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61111111111114"/>
          <c:y val="0.24537037037037038"/>
          <c:w val="0.452777777777778"/>
          <c:h val="0.75462962962962998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pattFill prst="wd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0-4EFD-B3F2-8F66AF9CE6F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0-4EFD-B3F2-8F66AF9CE6F9}"/>
              </c:ext>
            </c:extLst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60-4EFD-B3F2-8F66AF9CE6F9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60-4EFD-B3F2-8F66AF9CE6F9}"/>
              </c:ext>
            </c:extLst>
          </c:dPt>
          <c:dLbls>
            <c:dLbl>
              <c:idx val="0"/>
              <c:layout>
                <c:manualLayout>
                  <c:x val="-5.2204943132108488E-2"/>
                  <c:y val="9.2592592592592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60-4EFD-B3F2-8F66AF9CE6F9}"/>
                </c:ext>
              </c:extLst>
            </c:dLbl>
            <c:dLbl>
              <c:idx val="1"/>
              <c:layout>
                <c:manualLayout>
                  <c:x val="-3.0494313210849698E-3"/>
                  <c:y val="1.934237386993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60-4EFD-B3F2-8F66AF9CE6F9}"/>
                </c:ext>
              </c:extLst>
            </c:dLbl>
            <c:dLbl>
              <c:idx val="2"/>
              <c:layout>
                <c:manualLayout>
                  <c:x val="-2.7777777777777801E-3"/>
                  <c:y val="-0.1296298118985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09733158355202"/>
                      <c:h val="0.23749999999999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560-4EFD-B3F2-8F66AF9CE6F9}"/>
                </c:ext>
              </c:extLst>
            </c:dLbl>
            <c:dLbl>
              <c:idx val="3"/>
              <c:layout>
                <c:manualLayout>
                  <c:x val="6.3914041994750606E-2"/>
                  <c:y val="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60-4EFD-B3F2-8F66AF9CE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'Slide 25'!$A$2:$A$5</c:f>
              <c:strCache>
                <c:ptCount val="4"/>
                <c:pt idx="0">
                  <c:v>Early retirement</c:v>
                </c:pt>
                <c:pt idx="1">
                  <c:v>Weak attachment</c:v>
                </c:pt>
                <c:pt idx="2">
                  <c:v>Mostly nontraditional</c:v>
                </c:pt>
                <c:pt idx="3">
                  <c:v>Mostly traditional</c:v>
                </c:pt>
              </c:strCache>
            </c:strRef>
          </c:cat>
          <c:val>
            <c:numRef>
              <c:f>'Slide 25'!$B$2:$B$5</c:f>
              <c:numCache>
                <c:formatCode>0.0%</c:formatCode>
                <c:ptCount val="4"/>
                <c:pt idx="0">
                  <c:v>0.1104</c:v>
                </c:pt>
                <c:pt idx="1">
                  <c:v>0.25679999999999997</c:v>
                </c:pt>
                <c:pt idx="2">
                  <c:v>0.53653333333333297</c:v>
                </c:pt>
                <c:pt idx="3">
                  <c:v>9.6266666666666695E-2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60-4EFD-B3F2-8F66AF9CE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08435056729025E-2"/>
          <c:y val="3.0763967004124485E-2"/>
          <c:w val="0.90359156494327098"/>
          <c:h val="0.804863767029121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00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rgbClr val="80000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74-417B-8122-8838F6CAE832}"/>
              </c:ext>
            </c:extLst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74-417B-8122-8838F6CAE832}"/>
              </c:ext>
            </c:extLst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74-417B-8122-8838F6CAE832}"/>
              </c:ext>
            </c:extLst>
          </c:dPt>
          <c:dPt>
            <c:idx val="4"/>
            <c:invertIfNegative val="0"/>
            <c:bubble3D val="0"/>
            <c:spPr>
              <a:pattFill prst="pct5">
                <a:fgClr>
                  <a:srgbClr val="80000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74-417B-8122-8838F6CAE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28'!$A$2:$A$6</c:f>
              <c:strCache>
                <c:ptCount val="5"/>
                <c:pt idx="0">
                  <c:v>All traditional (base case)</c:v>
                </c:pt>
                <c:pt idx="1">
                  <c:v>Mostly traditional</c:v>
                </c:pt>
                <c:pt idx="2">
                  <c:v>Mostly nontraditional</c:v>
                </c:pt>
                <c:pt idx="3">
                  <c:v>Weak attachment</c:v>
                </c:pt>
                <c:pt idx="4">
                  <c:v>Early retirement</c:v>
                </c:pt>
              </c:strCache>
            </c:strRef>
          </c:cat>
          <c:val>
            <c:numRef>
              <c:f>'Slide 28'!$B$2:$B$6</c:f>
              <c:numCache>
                <c:formatCode>0.0%</c:formatCode>
                <c:ptCount val="5"/>
                <c:pt idx="1">
                  <c:v>-5.5300000000000002E-2</c:v>
                </c:pt>
                <c:pt idx="2">
                  <c:v>-0.26229999999999998</c:v>
                </c:pt>
                <c:pt idx="3">
                  <c:v>-0.1459</c:v>
                </c:pt>
                <c:pt idx="4">
                  <c:v>-1.7100000000000001E-2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74-417B-8122-8838F6CAE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899608"/>
        <c:axId val="459895344"/>
      </c:barChart>
      <c:catAx>
        <c:axId val="459899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9895344"/>
        <c:crosses val="autoZero"/>
        <c:auto val="1"/>
        <c:lblAlgn val="ctr"/>
        <c:lblOffset val="100"/>
        <c:noMultiLvlLbl val="0"/>
      </c:catAx>
      <c:valAx>
        <c:axId val="4598953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3175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98996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15284663491199E-4"/>
          <c:y val="3.18932238934405E-2"/>
          <c:w val="0.96527777777777801"/>
          <c:h val="0.711428571428571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'Figure 5'!$B$22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9F8B79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'Figure 5'!$B$24:$B$35</c:f>
              <c:numCache>
                <c:formatCode>General</c:formatCode>
                <c:ptCount val="12"/>
              </c:numCache>
            </c:numRef>
          </c:cat>
          <c:val>
            <c:numRef>
              <c:f>'Figure 5'!$B$23:$B$35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DFB5-4273-BC41-1DC23017317B}"/>
            </c:ext>
          </c:extLst>
        </c:ser>
        <c:ser>
          <c:idx val="3"/>
          <c:order val="1"/>
          <c:tx>
            <c:strRef>
              <c:f>'Figure 5'!$C$22</c:f>
              <c:strCache>
                <c:ptCount val="1"/>
                <c:pt idx="0">
                  <c:v>Nontraditional</c:v>
                </c:pt>
              </c:strCache>
            </c:strRef>
          </c:tx>
          <c:spPr>
            <a:solidFill>
              <a:srgbClr val="80000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'Figure 5'!$B$24:$B$35</c:f>
              <c:numCache>
                <c:formatCode>General</c:formatCode>
                <c:ptCount val="12"/>
              </c:numCache>
            </c:numRef>
          </c:cat>
          <c:val>
            <c:numRef>
              <c:f>'Figure 5'!$C$23:$C$35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DFB5-4273-BC41-1DC23017317B}"/>
            </c:ext>
          </c:extLst>
        </c:ser>
        <c:ser>
          <c:idx val="2"/>
          <c:order val="2"/>
          <c:tx>
            <c:strRef>
              <c:f>'Figure 5'!$D$22</c:f>
              <c:strCache>
                <c:ptCount val="1"/>
                <c:pt idx="0">
                  <c:v>Not working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'Figure 5'!$B$24:$B$35</c:f>
              <c:numCache>
                <c:formatCode>General</c:formatCode>
                <c:ptCount val="12"/>
              </c:numCache>
            </c:numRef>
          </c:cat>
          <c:val>
            <c:numRef>
              <c:f>'Figure 5'!$D$23:$D$35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DFB5-4273-BC41-1DC23017317B}"/>
            </c:ext>
          </c:extLst>
        </c:ser>
        <c:ser>
          <c:idx val="0"/>
          <c:order val="3"/>
          <c:tx>
            <c:strRef>
              <c:f>'Figure 5'!$E$22</c:f>
              <c:strCache>
                <c:ptCount val="1"/>
                <c:pt idx="0">
                  <c:v>Retired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val>
            <c:numRef>
              <c:f>'Figure 5'!$E$23:$E$35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3-DFB5-4273-BC41-1DC230173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94759568"/>
        <c:axId val="-794755024"/>
      </c:barChart>
      <c:catAx>
        <c:axId val="-79475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Age</a:t>
                </a:r>
              </a:p>
            </c:rich>
          </c:tx>
          <c:layout>
            <c:manualLayout>
              <c:xMode val="edge"/>
              <c:yMode val="edge"/>
              <c:x val="0.45125317579048302"/>
              <c:y val="0.846108357006256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317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794755024"/>
        <c:crosses val="autoZero"/>
        <c:auto val="1"/>
        <c:lblAlgn val="ctr"/>
        <c:lblOffset val="100"/>
        <c:noMultiLvlLbl val="0"/>
      </c:catAx>
      <c:valAx>
        <c:axId val="-794755024"/>
        <c:scaling>
          <c:orientation val="minMax"/>
          <c:max val="10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17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7947595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1201656983181394E-2"/>
          <c:y val="0.92364015782359599"/>
          <c:w val="0.87955939330535304"/>
          <c:h val="7.2515795432503902E-2"/>
        </c:manualLayout>
      </c:layout>
      <c:overlay val="0"/>
      <c:spPr>
        <a:noFill/>
        <a:ln w="3175"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0.74802</cdr:y>
    </cdr:from>
    <cdr:to>
      <cdr:x>0.96875</cdr:x>
      <cdr:y>0.74802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0" y="2515086"/>
          <a:ext cx="4429125" cy="0"/>
        </a:xfrm>
        <a:prstGeom xmlns:a="http://schemas.openxmlformats.org/drawingml/2006/main" prst="line">
          <a:avLst/>
        </a:prstGeom>
        <a:ln xmlns:a="http://schemas.openxmlformats.org/drawingml/2006/main" w="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0.09392</cdr:x>
      <cdr:y>0.74777</cdr:y>
    </cdr:from>
    <cdr:to>
      <cdr:x>0.09392</cdr:x>
      <cdr:y>0.76885</cdr:y>
    </cdr:to>
    <cdr:cxnSp macro="">
      <cdr:nvCxnSpPr>
        <cdr:cNvPr id="17" name="Straight Connector 16"/>
        <cdr:cNvCxnSpPr/>
      </cdr:nvCxnSpPr>
      <cdr:spPr>
        <a:xfrm xmlns:a="http://schemas.openxmlformats.org/drawingml/2006/main">
          <a:off x="429419" y="2393156"/>
          <a:ext cx="0" cy="6747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0.22691</cdr:x>
      <cdr:y>0.74777</cdr:y>
    </cdr:from>
    <cdr:to>
      <cdr:x>0.22691</cdr:x>
      <cdr:y>0.76984</cdr:y>
    </cdr:to>
    <cdr:cxnSp macro="">
      <cdr:nvCxnSpPr>
        <cdr:cNvPr id="18" name="Straight Connector 17"/>
        <cdr:cNvCxnSpPr/>
      </cdr:nvCxnSpPr>
      <cdr:spPr>
        <a:xfrm xmlns:a="http://schemas.openxmlformats.org/drawingml/2006/main">
          <a:off x="1037432" y="2393156"/>
          <a:ext cx="0" cy="7064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0.36024</cdr:x>
      <cdr:y>0.74777</cdr:y>
    </cdr:from>
    <cdr:to>
      <cdr:x>0.36024</cdr:x>
      <cdr:y>0.76835</cdr:y>
    </cdr:to>
    <cdr:cxnSp macro="">
      <cdr:nvCxnSpPr>
        <cdr:cNvPr id="19" name="Straight Connector 18"/>
        <cdr:cNvCxnSpPr/>
      </cdr:nvCxnSpPr>
      <cdr:spPr>
        <a:xfrm xmlns:a="http://schemas.openxmlformats.org/drawingml/2006/main">
          <a:off x="1647031" y="2393156"/>
          <a:ext cx="0" cy="65881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0.49375</cdr:x>
      <cdr:y>0.74777</cdr:y>
    </cdr:from>
    <cdr:to>
      <cdr:x>0.49375</cdr:x>
      <cdr:y>0.77009</cdr:y>
    </cdr:to>
    <cdr:cxnSp macro="">
      <cdr:nvCxnSpPr>
        <cdr:cNvPr id="20" name="Straight Connector 19"/>
        <cdr:cNvCxnSpPr/>
      </cdr:nvCxnSpPr>
      <cdr:spPr>
        <a:xfrm xmlns:a="http://schemas.openxmlformats.org/drawingml/2006/main">
          <a:off x="2257425" y="2393156"/>
          <a:ext cx="0" cy="71438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0.62726</cdr:x>
      <cdr:y>0.74777</cdr:y>
    </cdr:from>
    <cdr:to>
      <cdr:x>0.62726</cdr:x>
      <cdr:y>0.77034</cdr:y>
    </cdr:to>
    <cdr:cxnSp macro="">
      <cdr:nvCxnSpPr>
        <cdr:cNvPr id="31" name="Straight Connector 30"/>
        <cdr:cNvCxnSpPr/>
      </cdr:nvCxnSpPr>
      <cdr:spPr>
        <a:xfrm xmlns:a="http://schemas.openxmlformats.org/drawingml/2006/main">
          <a:off x="2867819" y="2393156"/>
          <a:ext cx="0" cy="72232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0.76024</cdr:x>
      <cdr:y>0.74777</cdr:y>
    </cdr:from>
    <cdr:to>
      <cdr:x>0.76024</cdr:x>
      <cdr:y>0.76984</cdr:y>
    </cdr:to>
    <cdr:cxnSp macro="">
      <cdr:nvCxnSpPr>
        <cdr:cNvPr id="34" name="Straight Connector 33"/>
        <cdr:cNvCxnSpPr/>
      </cdr:nvCxnSpPr>
      <cdr:spPr>
        <a:xfrm xmlns:a="http://schemas.openxmlformats.org/drawingml/2006/main">
          <a:off x="3475831" y="2393156"/>
          <a:ext cx="0" cy="7064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0.90521</cdr:x>
      <cdr:y>0.74777</cdr:y>
    </cdr:from>
    <cdr:to>
      <cdr:x>0.90521</cdr:x>
      <cdr:y>0.76935</cdr:y>
    </cdr:to>
    <cdr:cxnSp macro="">
      <cdr:nvCxnSpPr>
        <cdr:cNvPr id="37" name="Straight Connector 36"/>
        <cdr:cNvCxnSpPr/>
      </cdr:nvCxnSpPr>
      <cdr:spPr>
        <a:xfrm xmlns:a="http://schemas.openxmlformats.org/drawingml/2006/main">
          <a:off x="4138612" y="2393156"/>
          <a:ext cx="0" cy="69057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0.05625</cdr:x>
      <cdr:y>0.7619</cdr:y>
    </cdr:from>
    <cdr:to>
      <cdr:x>0.13868</cdr:x>
      <cdr:y>0.83929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257174" y="2561755"/>
          <a:ext cx="376883" cy="260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0.19028</cdr:x>
      <cdr:y>0.7619</cdr:y>
    </cdr:from>
    <cdr:to>
      <cdr:x>0.28414</cdr:x>
      <cdr:y>0.84325</cdr:y>
    </cdr:to>
    <cdr:sp macro="" textlink="">
      <cdr:nvSpPr>
        <cdr:cNvPr id="41" name="TextBox 1"/>
        <cdr:cNvSpPr txBox="1"/>
      </cdr:nvSpPr>
      <cdr:spPr>
        <a:xfrm xmlns:a="http://schemas.openxmlformats.org/drawingml/2006/main">
          <a:off x="869960" y="2561755"/>
          <a:ext cx="429116" cy="27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52</a:t>
          </a:r>
        </a:p>
      </cdr:txBody>
    </cdr:sp>
  </cdr:relSizeAnchor>
  <cdr:relSizeAnchor xmlns:cdr="http://schemas.openxmlformats.org/drawingml/2006/chartDrawing">
    <cdr:from>
      <cdr:x>0.32153</cdr:x>
      <cdr:y>0.7619</cdr:y>
    </cdr:from>
    <cdr:to>
      <cdr:x>0.41141</cdr:x>
      <cdr:y>0.84028</cdr:y>
    </cdr:to>
    <cdr:sp macro="" textlink="">
      <cdr:nvSpPr>
        <cdr:cNvPr id="42" name="TextBox 1"/>
        <cdr:cNvSpPr txBox="1"/>
      </cdr:nvSpPr>
      <cdr:spPr>
        <a:xfrm xmlns:a="http://schemas.openxmlformats.org/drawingml/2006/main">
          <a:off x="1470035" y="2561755"/>
          <a:ext cx="410932" cy="263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</a:p>
      </cdr:txBody>
    </cdr:sp>
  </cdr:relSizeAnchor>
  <cdr:relSizeAnchor xmlns:cdr="http://schemas.openxmlformats.org/drawingml/2006/chartDrawing">
    <cdr:from>
      <cdr:x>0.45486</cdr:x>
      <cdr:y>0.7619</cdr:y>
    </cdr:from>
    <cdr:to>
      <cdr:x>0.55141</cdr:x>
      <cdr:y>0.84028</cdr:y>
    </cdr:to>
    <cdr:sp macro="" textlink="">
      <cdr:nvSpPr>
        <cdr:cNvPr id="43" name="TextBox 1"/>
        <cdr:cNvSpPr txBox="1"/>
      </cdr:nvSpPr>
      <cdr:spPr>
        <a:xfrm xmlns:a="http://schemas.openxmlformats.org/drawingml/2006/main">
          <a:off x="2079619" y="2561755"/>
          <a:ext cx="441427" cy="263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56</a:t>
          </a:r>
        </a:p>
      </cdr:txBody>
    </cdr:sp>
  </cdr:relSizeAnchor>
  <cdr:relSizeAnchor xmlns:cdr="http://schemas.openxmlformats.org/drawingml/2006/chartDrawing">
    <cdr:from>
      <cdr:x>0.58819</cdr:x>
      <cdr:y>0.7619</cdr:y>
    </cdr:from>
    <cdr:to>
      <cdr:x>0.6805</cdr:x>
      <cdr:y>0.84028</cdr:y>
    </cdr:to>
    <cdr:sp macro="" textlink="">
      <cdr:nvSpPr>
        <cdr:cNvPr id="44" name="TextBox 1"/>
        <cdr:cNvSpPr txBox="1"/>
      </cdr:nvSpPr>
      <cdr:spPr>
        <a:xfrm xmlns:a="http://schemas.openxmlformats.org/drawingml/2006/main">
          <a:off x="2689205" y="2561755"/>
          <a:ext cx="422046" cy="263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</a:t>
          </a:r>
        </a:p>
      </cdr:txBody>
    </cdr:sp>
  </cdr:relSizeAnchor>
  <cdr:relSizeAnchor xmlns:cdr="http://schemas.openxmlformats.org/drawingml/2006/chartDrawing">
    <cdr:from>
      <cdr:x>0.72361</cdr:x>
      <cdr:y>0.7619</cdr:y>
    </cdr:from>
    <cdr:to>
      <cdr:x>0.81686</cdr:x>
      <cdr:y>0.84028</cdr:y>
    </cdr:to>
    <cdr:sp macro="" textlink="">
      <cdr:nvSpPr>
        <cdr:cNvPr id="45" name="TextBox 1"/>
        <cdr:cNvSpPr txBox="1"/>
      </cdr:nvSpPr>
      <cdr:spPr>
        <a:xfrm xmlns:a="http://schemas.openxmlformats.org/drawingml/2006/main">
          <a:off x="3308345" y="2561755"/>
          <a:ext cx="426360" cy="263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</a:p>
      </cdr:txBody>
    </cdr:sp>
  </cdr:relSizeAnchor>
  <cdr:relSizeAnchor xmlns:cdr="http://schemas.openxmlformats.org/drawingml/2006/chartDrawing">
    <cdr:from>
      <cdr:x>0.86736</cdr:x>
      <cdr:y>0.7619</cdr:y>
    </cdr:from>
    <cdr:to>
      <cdr:x>0.94444</cdr:x>
      <cdr:y>0.84028</cdr:y>
    </cdr:to>
    <cdr:sp macro="" textlink="">
      <cdr:nvSpPr>
        <cdr:cNvPr id="46" name="TextBox 1"/>
        <cdr:cNvSpPr txBox="1"/>
      </cdr:nvSpPr>
      <cdr:spPr>
        <a:xfrm xmlns:a="http://schemas.openxmlformats.org/drawingml/2006/main">
          <a:off x="3965575" y="2438400"/>
          <a:ext cx="352425" cy="250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62</a:t>
          </a:r>
        </a:p>
      </cdr:txBody>
    </cdr:sp>
  </cdr:relSizeAnchor>
  <cdr:relSizeAnchor xmlns:cdr="http://schemas.openxmlformats.org/drawingml/2006/chartDrawing">
    <cdr:from>
      <cdr:x>0.01496</cdr:x>
      <cdr:y>0.03436</cdr:y>
    </cdr:from>
    <cdr:to>
      <cdr:x>0.01496</cdr:x>
      <cdr:y>0.74527</cdr:y>
    </cdr:to>
    <cdr:cxnSp macro="">
      <cdr:nvCxnSpPr>
        <cdr:cNvPr id="27" name="Straight Connector 26"/>
        <cdr:cNvCxnSpPr/>
      </cdr:nvCxnSpPr>
      <cdr:spPr>
        <a:xfrm xmlns:a="http://schemas.openxmlformats.org/drawingml/2006/main">
          <a:off x="68517" y="116705"/>
          <a:ext cx="0" cy="241474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0.01719</cdr:x>
      <cdr:y>0.03399</cdr:y>
    </cdr:from>
    <cdr:to>
      <cdr:x>0.97692</cdr:x>
      <cdr:y>0.1898</cdr:y>
    </cdr:to>
    <cdr:pic>
      <cdr:nvPicPr>
        <cdr:cNvPr id="21" name="Picture 20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6772" t="23613" r="38794" b="44809"/>
        <a:stretch xmlns:a="http://schemas.openxmlformats.org/drawingml/2006/main"/>
      </cdr:blipFill>
      <cdr:spPr>
        <a:xfrm xmlns:a="http://schemas.openxmlformats.org/drawingml/2006/main">
          <a:off x="78581" y="114300"/>
          <a:ext cx="4387900" cy="5238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0.01875</cdr:x>
      <cdr:y>0.19015</cdr:y>
    </cdr:from>
    <cdr:to>
      <cdr:x>0.97708</cdr:x>
      <cdr:y>0.30312</cdr:y>
    </cdr:to>
    <cdr:pic>
      <cdr:nvPicPr>
        <cdr:cNvPr id="23" name="Picture 22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/>
        <a:srcRect xmlns:a="http://schemas.openxmlformats.org/drawingml/2006/main" l="38650" t="23429" r="7019" b="44901"/>
        <a:stretch xmlns:a="http://schemas.openxmlformats.org/drawingml/2006/main"/>
      </cdr:blipFill>
      <cdr:spPr>
        <a:xfrm xmlns:a="http://schemas.openxmlformats.org/drawingml/2006/main">
          <a:off x="85902" y="645872"/>
          <a:ext cx="4390536" cy="3837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0.01667</cdr:x>
      <cdr:y>0.30345</cdr:y>
    </cdr:from>
    <cdr:to>
      <cdr:x>0.975</cdr:x>
      <cdr:y>0.3796</cdr:y>
    </cdr:to>
    <cdr:pic>
      <cdr:nvPicPr>
        <cdr:cNvPr id="24" name="Picture 23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3"/>
        <a:srcRect xmlns:a="http://schemas.openxmlformats.org/drawingml/2006/main" l="6772" t="36671" r="38898" b="31843"/>
        <a:stretch xmlns:a="http://schemas.openxmlformats.org/drawingml/2006/main"/>
      </cdr:blipFill>
      <cdr:spPr>
        <a:xfrm xmlns:a="http://schemas.openxmlformats.org/drawingml/2006/main">
          <a:off x="76357" y="1030720"/>
          <a:ext cx="4390536" cy="258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0.0193</cdr:x>
      <cdr:y>0.38135</cdr:y>
    </cdr:from>
    <cdr:to>
      <cdr:x>0.975</cdr:x>
      <cdr:y>0.56232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4"/>
        <a:srcRect xmlns:a="http://schemas.openxmlformats.org/drawingml/2006/main" l="38702" t="33708" r="7073" b="34714"/>
        <a:stretch xmlns:a="http://schemas.openxmlformats.org/drawingml/2006/main"/>
      </cdr:blipFill>
      <cdr:spPr>
        <a:xfrm xmlns:a="http://schemas.openxmlformats.org/drawingml/2006/main">
          <a:off x="88237" y="1282206"/>
          <a:ext cx="4369462" cy="6085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0.01825</cdr:x>
      <cdr:y>0.56263</cdr:y>
    </cdr:from>
    <cdr:to>
      <cdr:x>0.97482</cdr:x>
      <cdr:y>0.74504</cdr:y>
    </cdr:to>
    <cdr:pic>
      <cdr:nvPicPr>
        <cdr:cNvPr id="26" name="Picture 25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5"/>
        <a:srcRect xmlns:a="http://schemas.openxmlformats.org/drawingml/2006/main" l="6876" t="48710" r="38847" b="19898"/>
        <a:stretch xmlns:a="http://schemas.openxmlformats.org/drawingml/2006/main"/>
      </cdr:blipFill>
      <cdr:spPr>
        <a:xfrm xmlns:a="http://schemas.openxmlformats.org/drawingml/2006/main">
          <a:off x="83609" y="1911062"/>
          <a:ext cx="4382462" cy="61960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0.03229</cdr:x>
      <cdr:y>0.74802</cdr:y>
    </cdr:from>
    <cdr:to>
      <cdr:x>0.96875</cdr:x>
      <cdr:y>0.74802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147638" y="2393963"/>
          <a:ext cx="4281487" cy="0"/>
        </a:xfrm>
        <a:prstGeom xmlns:a="http://schemas.openxmlformats.org/drawingml/2006/main" prst="line">
          <a:avLst/>
        </a:prstGeom>
        <a:ln xmlns:a="http://schemas.openxmlformats.org/drawingml/2006/main" w="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0.09392</cdr:x>
      <cdr:y>0.74777</cdr:y>
    </cdr:from>
    <cdr:to>
      <cdr:x>0.09392</cdr:x>
      <cdr:y>0.76885</cdr:y>
    </cdr:to>
    <cdr:cxnSp macro="">
      <cdr:nvCxnSpPr>
        <cdr:cNvPr id="17" name="Straight Connector 16"/>
        <cdr:cNvCxnSpPr/>
      </cdr:nvCxnSpPr>
      <cdr:spPr>
        <a:xfrm xmlns:a="http://schemas.openxmlformats.org/drawingml/2006/main">
          <a:off x="429419" y="2393156"/>
          <a:ext cx="0" cy="6747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0.22691</cdr:x>
      <cdr:y>0.74777</cdr:y>
    </cdr:from>
    <cdr:to>
      <cdr:x>0.22691</cdr:x>
      <cdr:y>0.76984</cdr:y>
    </cdr:to>
    <cdr:cxnSp macro="">
      <cdr:nvCxnSpPr>
        <cdr:cNvPr id="18" name="Straight Connector 17"/>
        <cdr:cNvCxnSpPr/>
      </cdr:nvCxnSpPr>
      <cdr:spPr>
        <a:xfrm xmlns:a="http://schemas.openxmlformats.org/drawingml/2006/main">
          <a:off x="1037432" y="2393156"/>
          <a:ext cx="0" cy="7064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0.36024</cdr:x>
      <cdr:y>0.74777</cdr:y>
    </cdr:from>
    <cdr:to>
      <cdr:x>0.36024</cdr:x>
      <cdr:y>0.76835</cdr:y>
    </cdr:to>
    <cdr:cxnSp macro="">
      <cdr:nvCxnSpPr>
        <cdr:cNvPr id="19" name="Straight Connector 18"/>
        <cdr:cNvCxnSpPr/>
      </cdr:nvCxnSpPr>
      <cdr:spPr>
        <a:xfrm xmlns:a="http://schemas.openxmlformats.org/drawingml/2006/main">
          <a:off x="1647031" y="2393156"/>
          <a:ext cx="0" cy="65881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0.49375</cdr:x>
      <cdr:y>0.74777</cdr:y>
    </cdr:from>
    <cdr:to>
      <cdr:x>0.49375</cdr:x>
      <cdr:y>0.77009</cdr:y>
    </cdr:to>
    <cdr:cxnSp macro="">
      <cdr:nvCxnSpPr>
        <cdr:cNvPr id="20" name="Straight Connector 19"/>
        <cdr:cNvCxnSpPr/>
      </cdr:nvCxnSpPr>
      <cdr:spPr>
        <a:xfrm xmlns:a="http://schemas.openxmlformats.org/drawingml/2006/main">
          <a:off x="2257425" y="2393156"/>
          <a:ext cx="0" cy="71438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0.62726</cdr:x>
      <cdr:y>0.74777</cdr:y>
    </cdr:from>
    <cdr:to>
      <cdr:x>0.62726</cdr:x>
      <cdr:y>0.77034</cdr:y>
    </cdr:to>
    <cdr:cxnSp macro="">
      <cdr:nvCxnSpPr>
        <cdr:cNvPr id="31" name="Straight Connector 30"/>
        <cdr:cNvCxnSpPr/>
      </cdr:nvCxnSpPr>
      <cdr:spPr>
        <a:xfrm xmlns:a="http://schemas.openxmlformats.org/drawingml/2006/main">
          <a:off x="2867819" y="2393156"/>
          <a:ext cx="0" cy="72232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0.76024</cdr:x>
      <cdr:y>0.74777</cdr:y>
    </cdr:from>
    <cdr:to>
      <cdr:x>0.76024</cdr:x>
      <cdr:y>0.76984</cdr:y>
    </cdr:to>
    <cdr:cxnSp macro="">
      <cdr:nvCxnSpPr>
        <cdr:cNvPr id="34" name="Straight Connector 33"/>
        <cdr:cNvCxnSpPr/>
      </cdr:nvCxnSpPr>
      <cdr:spPr>
        <a:xfrm xmlns:a="http://schemas.openxmlformats.org/drawingml/2006/main">
          <a:off x="3475831" y="2393156"/>
          <a:ext cx="0" cy="7064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0.90521</cdr:x>
      <cdr:y>0.74777</cdr:y>
    </cdr:from>
    <cdr:to>
      <cdr:x>0.90521</cdr:x>
      <cdr:y>0.76935</cdr:y>
    </cdr:to>
    <cdr:cxnSp macro="">
      <cdr:nvCxnSpPr>
        <cdr:cNvPr id="37" name="Straight Connector 36"/>
        <cdr:cNvCxnSpPr/>
      </cdr:nvCxnSpPr>
      <cdr:spPr>
        <a:xfrm xmlns:a="http://schemas.openxmlformats.org/drawingml/2006/main">
          <a:off x="4138612" y="2393156"/>
          <a:ext cx="0" cy="69057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0.05625</cdr:x>
      <cdr:y>0.7619</cdr:y>
    </cdr:from>
    <cdr:to>
      <cdr:x>0.1507</cdr:x>
      <cdr:y>0.83929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259859" y="2506073"/>
          <a:ext cx="436356" cy="254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cdr:txBody>
    </cdr:sp>
  </cdr:relSizeAnchor>
  <cdr:relSizeAnchor xmlns:cdr="http://schemas.openxmlformats.org/drawingml/2006/chartDrawing">
    <cdr:from>
      <cdr:x>0.19028</cdr:x>
      <cdr:y>0.7619</cdr:y>
    </cdr:from>
    <cdr:to>
      <cdr:x>0.27486</cdr:x>
      <cdr:y>0.84325</cdr:y>
    </cdr:to>
    <cdr:sp macro="" textlink="">
      <cdr:nvSpPr>
        <cdr:cNvPr id="41" name="TextBox 1"/>
        <cdr:cNvSpPr txBox="1"/>
      </cdr:nvSpPr>
      <cdr:spPr>
        <a:xfrm xmlns:a="http://schemas.openxmlformats.org/drawingml/2006/main">
          <a:off x="879041" y="2506073"/>
          <a:ext cx="390752" cy="267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52</a:t>
          </a:r>
        </a:p>
      </cdr:txBody>
    </cdr:sp>
  </cdr:relSizeAnchor>
  <cdr:relSizeAnchor xmlns:cdr="http://schemas.openxmlformats.org/drawingml/2006/chartDrawing">
    <cdr:from>
      <cdr:x>0.32153</cdr:x>
      <cdr:y>0.7619</cdr:y>
    </cdr:from>
    <cdr:to>
      <cdr:x>0.41342</cdr:x>
      <cdr:y>0.84028</cdr:y>
    </cdr:to>
    <cdr:sp macro="" textlink="">
      <cdr:nvSpPr>
        <cdr:cNvPr id="42" name="TextBox 1"/>
        <cdr:cNvSpPr txBox="1"/>
      </cdr:nvSpPr>
      <cdr:spPr>
        <a:xfrm xmlns:a="http://schemas.openxmlformats.org/drawingml/2006/main">
          <a:off x="1485379" y="2506073"/>
          <a:ext cx="424494" cy="257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</a:p>
      </cdr:txBody>
    </cdr:sp>
  </cdr:relSizeAnchor>
  <cdr:relSizeAnchor xmlns:cdr="http://schemas.openxmlformats.org/drawingml/2006/chartDrawing">
    <cdr:from>
      <cdr:x>0.45486</cdr:x>
      <cdr:y>0.7619</cdr:y>
    </cdr:from>
    <cdr:to>
      <cdr:x>0.55197</cdr:x>
      <cdr:y>0.84028</cdr:y>
    </cdr:to>
    <cdr:sp macro="" textlink="">
      <cdr:nvSpPr>
        <cdr:cNvPr id="43" name="TextBox 1"/>
        <cdr:cNvSpPr txBox="1"/>
      </cdr:nvSpPr>
      <cdr:spPr>
        <a:xfrm xmlns:a="http://schemas.openxmlformats.org/drawingml/2006/main">
          <a:off x="2101325" y="2506073"/>
          <a:ext cx="448627" cy="257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56</a:t>
          </a:r>
        </a:p>
      </cdr:txBody>
    </cdr:sp>
  </cdr:relSizeAnchor>
  <cdr:relSizeAnchor xmlns:cdr="http://schemas.openxmlformats.org/drawingml/2006/chartDrawing">
    <cdr:from>
      <cdr:x>0.58819</cdr:x>
      <cdr:y>0.7619</cdr:y>
    </cdr:from>
    <cdr:to>
      <cdr:x>0.67433</cdr:x>
      <cdr:y>0.84028</cdr:y>
    </cdr:to>
    <cdr:sp macro="" textlink="">
      <cdr:nvSpPr>
        <cdr:cNvPr id="44" name="TextBox 1"/>
        <cdr:cNvSpPr txBox="1"/>
      </cdr:nvSpPr>
      <cdr:spPr>
        <a:xfrm xmlns:a="http://schemas.openxmlformats.org/drawingml/2006/main">
          <a:off x="2717273" y="2506073"/>
          <a:ext cx="397945" cy="257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58</a:t>
          </a:r>
        </a:p>
      </cdr:txBody>
    </cdr:sp>
  </cdr:relSizeAnchor>
  <cdr:relSizeAnchor xmlns:cdr="http://schemas.openxmlformats.org/drawingml/2006/chartDrawing">
    <cdr:from>
      <cdr:x>0.72361</cdr:x>
      <cdr:y>0.7619</cdr:y>
    </cdr:from>
    <cdr:to>
      <cdr:x>0.80389</cdr:x>
      <cdr:y>0.84028</cdr:y>
    </cdr:to>
    <cdr:sp macro="" textlink="">
      <cdr:nvSpPr>
        <cdr:cNvPr id="45" name="TextBox 1"/>
        <cdr:cNvSpPr txBox="1"/>
      </cdr:nvSpPr>
      <cdr:spPr>
        <a:xfrm xmlns:a="http://schemas.openxmlformats.org/drawingml/2006/main">
          <a:off x="3342875" y="2506073"/>
          <a:ext cx="370859" cy="257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</a:p>
      </cdr:txBody>
    </cdr:sp>
  </cdr:relSizeAnchor>
  <cdr:relSizeAnchor xmlns:cdr="http://schemas.openxmlformats.org/drawingml/2006/chartDrawing">
    <cdr:from>
      <cdr:x>0.86736</cdr:x>
      <cdr:y>0.7619</cdr:y>
    </cdr:from>
    <cdr:to>
      <cdr:x>0.95864</cdr:x>
      <cdr:y>0.84028</cdr:y>
    </cdr:to>
    <cdr:sp macro="" textlink="">
      <cdr:nvSpPr>
        <cdr:cNvPr id="46" name="TextBox 1"/>
        <cdr:cNvSpPr txBox="1"/>
      </cdr:nvSpPr>
      <cdr:spPr>
        <a:xfrm xmlns:a="http://schemas.openxmlformats.org/drawingml/2006/main">
          <a:off x="4006961" y="2506073"/>
          <a:ext cx="421668" cy="257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62</a:t>
          </a:r>
        </a:p>
      </cdr:txBody>
    </cdr:sp>
  </cdr:relSizeAnchor>
  <cdr:relSizeAnchor xmlns:cdr="http://schemas.openxmlformats.org/drawingml/2006/chartDrawing">
    <cdr:from>
      <cdr:x>0.04806</cdr:x>
      <cdr:y>0.03582</cdr:y>
    </cdr:from>
    <cdr:to>
      <cdr:x>0.04806</cdr:x>
      <cdr:y>0.74727</cdr:y>
    </cdr:to>
    <cdr:cxnSp macro="">
      <cdr:nvCxnSpPr>
        <cdr:cNvPr id="23" name="Straight Connector 22"/>
        <cdr:cNvCxnSpPr/>
      </cdr:nvCxnSpPr>
      <cdr:spPr>
        <a:xfrm xmlns:a="http://schemas.openxmlformats.org/drawingml/2006/main">
          <a:off x="222477" y="119063"/>
          <a:ext cx="0" cy="2364556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0.03334</cdr:x>
      <cdr:y>0.23344</cdr:y>
    </cdr:from>
    <cdr:to>
      <cdr:x>0.0487</cdr:x>
      <cdr:y>0.23344</cdr:y>
    </cdr:to>
    <cdr:cxnSp macro="">
      <cdr:nvCxnSpPr>
        <cdr:cNvPr id="28" name="Straight Connector 27"/>
        <cdr:cNvCxnSpPr/>
      </cdr:nvCxnSpPr>
      <cdr:spPr>
        <a:xfrm xmlns:a="http://schemas.openxmlformats.org/drawingml/2006/main">
          <a:off x="154000" y="767832"/>
          <a:ext cx="70959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0.03283</cdr:x>
      <cdr:y>0.29718</cdr:y>
    </cdr:from>
    <cdr:to>
      <cdr:x>0.04809</cdr:x>
      <cdr:y>0.29718</cdr:y>
    </cdr:to>
    <cdr:cxnSp macro="">
      <cdr:nvCxnSpPr>
        <cdr:cNvPr id="29" name="Straight Connector 28"/>
        <cdr:cNvCxnSpPr/>
      </cdr:nvCxnSpPr>
      <cdr:spPr>
        <a:xfrm xmlns:a="http://schemas.openxmlformats.org/drawingml/2006/main">
          <a:off x="151665" y="977486"/>
          <a:ext cx="70497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0.03335</cdr:x>
      <cdr:y>0.33414</cdr:y>
    </cdr:from>
    <cdr:to>
      <cdr:x>0.04871</cdr:x>
      <cdr:y>0.33414</cdr:y>
    </cdr:to>
    <cdr:cxnSp macro="">
      <cdr:nvCxnSpPr>
        <cdr:cNvPr id="30" name="Straight Connector 29"/>
        <cdr:cNvCxnSpPr/>
      </cdr:nvCxnSpPr>
      <cdr:spPr>
        <a:xfrm xmlns:a="http://schemas.openxmlformats.org/drawingml/2006/main">
          <a:off x="154068" y="1099054"/>
          <a:ext cx="70959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0.03283</cdr:x>
      <cdr:y>0.51577</cdr:y>
    </cdr:from>
    <cdr:to>
      <cdr:x>0.04808</cdr:x>
      <cdr:y>0.51577</cdr:y>
    </cdr:to>
    <cdr:cxnSp macro="">
      <cdr:nvCxnSpPr>
        <cdr:cNvPr id="32" name="Straight Connector 31"/>
        <cdr:cNvCxnSpPr/>
      </cdr:nvCxnSpPr>
      <cdr:spPr>
        <a:xfrm xmlns:a="http://schemas.openxmlformats.org/drawingml/2006/main">
          <a:off x="151687" y="1696495"/>
          <a:ext cx="7045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0.03283</cdr:x>
      <cdr:y>0.03546</cdr:y>
    </cdr:from>
    <cdr:to>
      <cdr:x>0.04821</cdr:x>
      <cdr:y>0.03546</cdr:y>
    </cdr:to>
    <cdr:cxnSp macro="">
      <cdr:nvCxnSpPr>
        <cdr:cNvPr id="33" name="Straight Connector 32"/>
        <cdr:cNvCxnSpPr/>
      </cdr:nvCxnSpPr>
      <cdr:spPr>
        <a:xfrm xmlns:a="http://schemas.openxmlformats.org/drawingml/2006/main">
          <a:off x="151683" y="116631"/>
          <a:ext cx="71052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</cdr:x>
      <cdr:y>0.03276</cdr:y>
    </cdr:from>
    <cdr:to>
      <cdr:x>0.97577</cdr:x>
      <cdr:y>0.08522</cdr:y>
    </cdr:to>
    <cdr:pic>
      <cdr:nvPicPr>
        <cdr:cNvPr id="53" name="Picture 52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9057" t="20767" r="40930" b="52721"/>
        <a:stretch xmlns:a="http://schemas.openxmlformats.org/drawingml/2006/main"/>
      </cdr:blipFill>
      <cdr:spPr>
        <a:xfrm xmlns:a="http://schemas.openxmlformats.org/drawingml/2006/main">
          <a:off x="232352" y="107758"/>
          <a:ext cx="4275413" cy="1725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0.04978</cdr:x>
      <cdr:y>0.08633</cdr:y>
    </cdr:from>
    <cdr:to>
      <cdr:x>0.97502</cdr:x>
      <cdr:y>0.23257</cdr:y>
    </cdr:to>
    <cdr:pic>
      <cdr:nvPicPr>
        <cdr:cNvPr id="54" name="Picture 53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/>
        <a:srcRect xmlns:a="http://schemas.openxmlformats.org/drawingml/2006/main" l="40814" t="57970" r="9157" b="17212"/>
        <a:stretch xmlns:a="http://schemas.openxmlformats.org/drawingml/2006/main"/>
      </cdr:blipFill>
      <cdr:spPr>
        <a:xfrm xmlns:a="http://schemas.openxmlformats.org/drawingml/2006/main">
          <a:off x="229971" y="283971"/>
          <a:ext cx="4274344" cy="4810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0.04978</cdr:x>
      <cdr:y>0.23402</cdr:y>
    </cdr:from>
    <cdr:to>
      <cdr:x>0.97553</cdr:x>
      <cdr:y>0.29555</cdr:y>
    </cdr:to>
    <cdr:pic>
      <cdr:nvPicPr>
        <cdr:cNvPr id="55" name="Picture 5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3"/>
        <a:srcRect xmlns:a="http://schemas.openxmlformats.org/drawingml/2006/main" l="9012" t="57878" r="40878" b="17119"/>
        <a:stretch xmlns:a="http://schemas.openxmlformats.org/drawingml/2006/main"/>
      </cdr:blipFill>
      <cdr:spPr>
        <a:xfrm xmlns:a="http://schemas.openxmlformats.org/drawingml/2006/main">
          <a:off x="229971" y="769745"/>
          <a:ext cx="4276725" cy="20240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0.04978</cdr:x>
      <cdr:y>0.29773</cdr:y>
    </cdr:from>
    <cdr:to>
      <cdr:x>0.9745</cdr:x>
      <cdr:y>0.33097</cdr:y>
    </cdr:to>
    <cdr:pic>
      <cdr:nvPicPr>
        <cdr:cNvPr id="56" name="Picture 55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4"/>
        <a:srcRect xmlns:a="http://schemas.openxmlformats.org/drawingml/2006/main" l="40786" t="21661" r="9103" b="52864"/>
        <a:stretch xmlns:a="http://schemas.openxmlformats.org/drawingml/2006/main"/>
      </cdr:blipFill>
      <cdr:spPr>
        <a:xfrm xmlns:a="http://schemas.openxmlformats.org/drawingml/2006/main">
          <a:off x="229971" y="979295"/>
          <a:ext cx="4271961" cy="1093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0.0503</cdr:x>
      <cdr:y>0.33175</cdr:y>
    </cdr:from>
    <cdr:to>
      <cdr:x>0.97502</cdr:x>
      <cdr:y>0.51491</cdr:y>
    </cdr:to>
    <cdr:pic>
      <cdr:nvPicPr>
        <cdr:cNvPr id="57" name="Picture 56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5"/>
        <a:srcRect xmlns:a="http://schemas.openxmlformats.org/drawingml/2006/main" l="9080" t="58063" r="40877" b="17027"/>
        <a:stretch xmlns:a="http://schemas.openxmlformats.org/drawingml/2006/main"/>
      </cdr:blipFill>
      <cdr:spPr>
        <a:xfrm xmlns:a="http://schemas.openxmlformats.org/drawingml/2006/main">
          <a:off x="232351" y="1091213"/>
          <a:ext cx="4271964" cy="6024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0.0503</cdr:x>
      <cdr:y>0.51491</cdr:y>
    </cdr:from>
    <cdr:to>
      <cdr:x>0.97502</cdr:x>
      <cdr:y>0.74513</cdr:y>
    </cdr:to>
    <cdr:pic>
      <cdr:nvPicPr>
        <cdr:cNvPr id="35" name="Picture 3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6"/>
        <a:srcRect xmlns:a="http://schemas.openxmlformats.org/drawingml/2006/main" l="7119" t="48710" r="38847" b="19898"/>
        <a:stretch xmlns:a="http://schemas.openxmlformats.org/drawingml/2006/main"/>
      </cdr:blipFill>
      <cdr:spPr>
        <a:xfrm xmlns:a="http://schemas.openxmlformats.org/drawingml/2006/main">
          <a:off x="232351" y="1693671"/>
          <a:ext cx="4271964" cy="7572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0.03351</cdr:x>
      <cdr:y>0.08672</cdr:y>
    </cdr:from>
    <cdr:to>
      <cdr:x>0.04887</cdr:x>
      <cdr:y>0.08672</cdr:y>
    </cdr:to>
    <cdr:cxnSp macro="">
      <cdr:nvCxnSpPr>
        <cdr:cNvPr id="38" name="Straight Connector 37"/>
        <cdr:cNvCxnSpPr/>
      </cdr:nvCxnSpPr>
      <cdr:spPr>
        <a:xfrm xmlns:a="http://schemas.openxmlformats.org/drawingml/2006/main">
          <a:off x="154793" y="285232"/>
          <a:ext cx="70959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Scala-Regular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Scala-Regular" pitchFamily="-110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298EBCF-06EF-EE45-A22A-3DC3B94C45FC}" type="datetime1">
              <a:rPr lang="en-US"/>
              <a:pPr>
                <a:defRPr/>
              </a:pPr>
              <a:t>7/24/2019</a:t>
            </a:fld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Scala-Regular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Scala-Regular" pitchFamily="-110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46B7666-8565-8C49-B7EB-884A848A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9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670"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5" y="4416110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670"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42E2EB5-BCF2-B24A-BC18-C70BAA427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12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E9042-8441-304B-8EF7-977FF1A35729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82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04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945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005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807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374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560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838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591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1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860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198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633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687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693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13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259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577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370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899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2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327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209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90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85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24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32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737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35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936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DD23-38D4-1A4F-B94C-9ACB1D64FC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1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CA04D-6744-A146-9576-C2908935E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FF44-FF3A-6D47-A4AF-76C29B40A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E7FE-F47E-0D46-B5E7-434F98F83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FF2E6-5B62-B143-BA37-FFE3EFD9C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7584-EC03-B94A-935D-9D3F4AB77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DF2E-C2C5-CA46-97B8-B6306069E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479DD-8E4D-DE48-BDD2-42E96B0D5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1C00F-66AC-B24A-8A6B-9D1C3FE08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0F10-61CD-B740-A244-B9EFBF04B9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A905-C195-C241-B53A-46689F98F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F8B9-49DD-9844-977A-A8D5D278D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5090-3A55-D146-8C27-6721BF504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1CBF9300-967D-8A4E-B248-39FA6C606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4035611"/>
            <a:ext cx="9144000" cy="20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Alicia H. Munnell, </a:t>
            </a:r>
            <a:r>
              <a:rPr lang="en-US" sz="1600" b="1" dirty="0" smtClean="0">
                <a:latin typeface="Times New Roman"/>
                <a:cs typeface="Times New Roman"/>
              </a:rPr>
              <a:t>Geoffrey T. Sanzenbacher</a:t>
            </a:r>
            <a:r>
              <a:rPr lang="en-US" sz="1600" dirty="0" smtClean="0">
                <a:latin typeface="Times New Roman"/>
                <a:cs typeface="Times New Roman"/>
              </a:rPr>
              <a:t>, and Abigail N. Walters</a:t>
            </a:r>
            <a:endParaRPr lang="en-US" sz="1600" dirty="0">
              <a:latin typeface="Times New Roman"/>
              <a:cs typeface="Times New Roman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Center for Retirement Research at Boston College</a:t>
            </a:r>
          </a:p>
          <a:p>
            <a:pPr algn="ctr" eaLnBrk="0" hangingPunct="0">
              <a:spcBef>
                <a:spcPts val="0"/>
              </a:spcBef>
            </a:pPr>
            <a:endParaRPr lang="en-US" sz="1600" dirty="0">
              <a:latin typeface="Times New Roman"/>
              <a:cs typeface="Times New Roman"/>
            </a:endParaRPr>
          </a:p>
          <a:p>
            <a:pPr algn="ctr" eaLnBrk="0" hangingPunct="0">
              <a:spcBef>
                <a:spcPts val="0"/>
              </a:spcBef>
            </a:pPr>
            <a:endParaRPr lang="en-US" sz="1600" dirty="0">
              <a:latin typeface="Times New Roman"/>
              <a:cs typeface="Times New Roman"/>
            </a:endParaRP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Incentives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Limitations of Employment Policies on Retirement Transitions: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Comparisons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Public and Private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Sector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Jackson, WY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August 10, 2019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225268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How Do Older Workers Use</a:t>
            </a:r>
          </a:p>
          <a:p>
            <a:pPr algn="ctr"/>
            <a:r>
              <a:rPr lang="en-US" sz="44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Nontraditional Jobs?</a:t>
            </a:r>
            <a:endParaRPr lang="en-US" sz="4400" i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7" name="Picture 6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41540" y="2636715"/>
            <a:ext cx="89024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Broadly,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any job lacking both health insurance and retirement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narrowly,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job without these benefits that also has some measure of job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74561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The </a:t>
            </a:r>
            <a:r>
              <a:rPr lang="en-US" sz="3800" dirty="0">
                <a:latin typeface="Times New Roman"/>
                <a:cs typeface="Times New Roman"/>
              </a:rPr>
              <a:t>analysis </a:t>
            </a:r>
            <a:r>
              <a:rPr lang="en-US" sz="3800" dirty="0" smtClean="0">
                <a:latin typeface="Times New Roman"/>
                <a:cs typeface="Times New Roman"/>
              </a:rPr>
              <a:t>defines nontraditional </a:t>
            </a:r>
            <a:r>
              <a:rPr lang="en-US" sz="3800" dirty="0">
                <a:latin typeface="Times New Roman"/>
                <a:cs typeface="Times New Roman"/>
              </a:rPr>
              <a:t>work </a:t>
            </a:r>
            <a:r>
              <a:rPr lang="en-US" sz="3800" dirty="0" smtClean="0">
                <a:latin typeface="Times New Roman"/>
                <a:cs typeface="Times New Roman"/>
              </a:rPr>
              <a:t>based on a jobs’ characteristics as follows: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49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661" y="718018"/>
            <a:ext cx="9005977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According to the CPS, the “no benefit” definition is broader than most of those based on the employer-employee relationship…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2437" y="5460469"/>
            <a:ext cx="8031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“Gig” definition as in Ferrell and Grieg (2016) and covers all workers. “1099” workers defined as in Collins et al. (2019) and applies to all workers.  “Contingent” (BLS),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“Alternative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(BLS),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“No benefits”, and “Contingent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(GAO) were calculated by the authors and apply to workers age 50-62.</a:t>
            </a:r>
          </a:p>
          <a:p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Farrell and Grieg (2016); Collins et al. (2019); and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calculations from CPS May (2017).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059682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Ages 50-62 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“Nontraditional” Jobs by Definition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800493"/>
              </p:ext>
            </p:extLst>
          </p:nvPr>
        </p:nvGraphicFramePr>
        <p:xfrm>
          <a:off x="1325879" y="2471913"/>
          <a:ext cx="6492240" cy="291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82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217" y="465258"/>
            <a:ext cx="8900783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…but also captures more of the vulnerable workers that are of concern to researchers.</a:t>
            </a:r>
            <a:endParaRPr lang="en-US" sz="3800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76928"/>
              </p:ext>
            </p:extLst>
          </p:nvPr>
        </p:nvGraphicFramePr>
        <p:xfrm>
          <a:off x="2433541" y="2726218"/>
          <a:ext cx="4520133" cy="2282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010">
                  <a:extLst>
                    <a:ext uri="{9D8B030D-6E8A-4147-A177-3AD203B41FA5}">
                      <a16:colId xmlns:a16="http://schemas.microsoft.com/office/drawing/2014/main" val="1071568319"/>
                    </a:ext>
                  </a:extLst>
                </a:gridCol>
                <a:gridCol w="1043797">
                  <a:extLst>
                    <a:ext uri="{9D8B030D-6E8A-4147-A177-3AD203B41FA5}">
                      <a16:colId xmlns:a16="http://schemas.microsoft.com/office/drawing/2014/main" val="247919661"/>
                    </a:ext>
                  </a:extLst>
                </a:gridCol>
                <a:gridCol w="440632">
                  <a:extLst>
                    <a:ext uri="{9D8B030D-6E8A-4147-A177-3AD203B41FA5}">
                      <a16:colId xmlns:a16="http://schemas.microsoft.com/office/drawing/2014/main" val="206136083"/>
                    </a:ext>
                  </a:extLst>
                </a:gridCol>
                <a:gridCol w="803164">
                  <a:extLst>
                    <a:ext uri="{9D8B030D-6E8A-4147-A177-3AD203B41FA5}">
                      <a16:colId xmlns:a16="http://schemas.microsoft.com/office/drawing/2014/main" val="87646629"/>
                    </a:ext>
                  </a:extLst>
                </a:gridCol>
                <a:gridCol w="317530">
                  <a:extLst>
                    <a:ext uri="{9D8B030D-6E8A-4147-A177-3AD203B41FA5}">
                      <a16:colId xmlns:a16="http://schemas.microsoft.com/office/drawing/2014/main" val="172651808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“Alternative”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benefits minus BLS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485511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tenure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years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years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2823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 income</a:t>
                      </a:r>
                      <a:endParaRPr lang="en-US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875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10th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percentile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$22,500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$17,500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3394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25th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percentile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173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Median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59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Demographics</a:t>
                      </a:r>
                      <a:endParaRPr lang="en-US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6579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At least some college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1428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Non-white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53875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12437" y="5629746"/>
            <a:ext cx="80315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The “no benefits minus BLS” column consists of those workers without benefits who are not already captured under the BLS definition.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Authors’ calculations from CPS May (2017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969075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Characteristics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Ages 50-62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Nontraditional Jobs, 2017</a:t>
            </a:r>
          </a:p>
        </p:txBody>
      </p:sp>
    </p:spTree>
    <p:extLst>
      <p:ext uri="{BB962C8B-B14F-4D97-AF65-F5344CB8AC3E}">
        <p14:creationId xmlns:p14="http://schemas.microsoft.com/office/powerpoint/2010/main" val="40332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74560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While the CPS is useful for comparisons, the analysis relies on the longitudinal HRS.</a:t>
            </a:r>
            <a:endParaRPr lang="en-US" sz="3800" dirty="0">
              <a:latin typeface="Times New Roman"/>
              <a:cs typeface="Times New Roman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654085"/>
              </p:ext>
            </p:extLst>
          </p:nvPr>
        </p:nvGraphicFramePr>
        <p:xfrm>
          <a:off x="1783080" y="2404328"/>
          <a:ext cx="55778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7577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Ages 50-62 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“Nontraditional” Jobs by Definition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2436" y="5629746"/>
            <a:ext cx="80315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 “1099”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defined as in Collins et al. (2019) and applies to all workers. “Benefits + Unstable” (HRS),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“Alternative”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(BLS),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“No benefits” (HRS), and “No benefits” (CPS)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calculated by the authors and apply to workers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ages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50-62.</a:t>
            </a:r>
          </a:p>
          <a:p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Farrell and Grieg (2016); Collins et al. (2019); and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calculations from CPS May (2017).</a:t>
            </a:r>
          </a:p>
        </p:txBody>
      </p:sp>
    </p:spTree>
    <p:extLst>
      <p:ext uri="{BB962C8B-B14F-4D97-AF65-F5344CB8AC3E}">
        <p14:creationId xmlns:p14="http://schemas.microsoft.com/office/powerpoint/2010/main" val="25182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226301" y="2081330"/>
            <a:ext cx="890245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Introduction</a:t>
            </a:r>
          </a:p>
          <a:p>
            <a:pPr eaLnBrk="0" hangingPunct="0">
              <a:spcBef>
                <a:spcPts val="0"/>
              </a:spcBef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Data and Identifying Nontraditional Jobs</a:t>
            </a:r>
          </a:p>
          <a:p>
            <a:pPr eaLnBrk="0" hangingPunct="0">
              <a:spcBef>
                <a:spcPts val="0"/>
              </a:spcBef>
            </a:pPr>
            <a:endParaRPr lang="en-US" sz="2600" dirty="0" smtClean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Empirical Approach</a:t>
            </a:r>
          </a:p>
          <a:p>
            <a:pPr eaLnBrk="0" hangingPunct="0">
              <a:spcBef>
                <a:spcPts val="0"/>
              </a:spcBef>
            </a:pP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Results and Conclusion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301" y="164010"/>
            <a:ext cx="8917699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Outline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90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24287" y="2105359"/>
            <a:ext cx="891971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Sequence </a:t>
            </a:r>
            <a:r>
              <a:rPr lang="en-US" sz="2600" dirty="0">
                <a:latin typeface="Times New Roman"/>
                <a:cs typeface="Times New Roman"/>
              </a:rPr>
              <a:t>analysis </a:t>
            </a:r>
            <a:r>
              <a:rPr lang="en-US" sz="2600" dirty="0" smtClean="0">
                <a:latin typeface="Times New Roman"/>
                <a:cs typeface="Times New Roman"/>
              </a:rPr>
              <a:t>groups workers </a:t>
            </a:r>
            <a:r>
              <a:rPr lang="en-US" sz="2600" dirty="0">
                <a:latin typeface="Times New Roman"/>
                <a:cs typeface="Times New Roman"/>
              </a:rPr>
              <a:t>who have </a:t>
            </a:r>
            <a:r>
              <a:rPr lang="en-US" sz="2600" dirty="0" smtClean="0">
                <a:latin typeface="Times New Roman"/>
                <a:cs typeface="Times New Roman"/>
              </a:rPr>
              <a:t>the same </a:t>
            </a:r>
            <a:r>
              <a:rPr lang="en-US" sz="2600" dirty="0">
                <a:latin typeface="Times New Roman"/>
                <a:cs typeface="Times New Roman"/>
              </a:rPr>
              <a:t>employment </a:t>
            </a:r>
            <a:r>
              <a:rPr lang="en-US" sz="2600" dirty="0" smtClean="0">
                <a:latin typeface="Times New Roman"/>
                <a:cs typeface="Times New Roman"/>
              </a:rPr>
              <a:t>status </a:t>
            </a:r>
            <a:r>
              <a:rPr lang="en-US" sz="2600" dirty="0">
                <a:latin typeface="Times New Roman"/>
                <a:cs typeface="Times New Roman"/>
              </a:rPr>
              <a:t>at similar </a:t>
            </a:r>
            <a:r>
              <a:rPr lang="en-US" sz="2600" dirty="0" smtClean="0">
                <a:latin typeface="Times New Roman"/>
                <a:cs typeface="Times New Roman"/>
              </a:rPr>
              <a:t>times by:</a:t>
            </a:r>
          </a:p>
          <a:p>
            <a:pPr marL="1027113" lvl="1" indent="-336550" eaLnBrk="0" hangingPunct="0"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Times New Roman"/>
                <a:cs typeface="Times New Roman"/>
              </a:rPr>
              <a:t>measuring the degree of similarity between sequences; and</a:t>
            </a:r>
          </a:p>
          <a:p>
            <a:pPr marL="1027113" lvl="1" indent="-336550" eaLnBrk="0" hangingPunct="0"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en-US" sz="2600" dirty="0">
                <a:latin typeface="Times New Roman"/>
                <a:cs typeface="Times New Roman"/>
              </a:rPr>
              <a:t>c</a:t>
            </a:r>
            <a:r>
              <a:rPr lang="en-US" sz="2600" dirty="0" smtClean="0">
                <a:latin typeface="Times New Roman"/>
                <a:cs typeface="Times New Roman"/>
              </a:rPr>
              <a:t>lustering similar sequences together.</a:t>
            </a:r>
          </a:p>
          <a:p>
            <a:pPr marL="1143000" lvl="1" indent="-514350" eaLnBrk="0" hangingPunct="0"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lvl="1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This technique’s strength is that the outcome of interest is the </a:t>
            </a:r>
            <a:r>
              <a:rPr lang="en-US" sz="2600" i="1" dirty="0">
                <a:latin typeface="Times New Roman"/>
                <a:cs typeface="Times New Roman"/>
              </a:rPr>
              <a:t>entire</a:t>
            </a:r>
            <a:r>
              <a:rPr lang="en-US" sz="2600" dirty="0">
                <a:latin typeface="Times New Roman"/>
                <a:cs typeface="Times New Roman"/>
              </a:rPr>
              <a:t> employment history, rather than a single event</a:t>
            </a:r>
            <a:r>
              <a:rPr lang="en-US" sz="2600" dirty="0" smtClean="0">
                <a:latin typeface="Times New Roman"/>
                <a:cs typeface="Times New Roman"/>
              </a:rPr>
              <a:t>.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4288" y="453280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Once work status is identified from ages 50 to 62, a sequence analysis is conducted.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49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4288" y="457308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Optimal Matching Analysis (OMA) is used to calculate sequence similarities.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24288" y="1907318"/>
            <a:ext cx="89197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group sequences together, sequence analysis requires a single index of similarity between employment patterns.</a:t>
            </a:r>
          </a:p>
          <a:p>
            <a:pPr marL="628650" indent="-457200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accomplish this aim, OMA assigns a “cost” to each of the two movements that can turn one sequence into another:</a:t>
            </a:r>
          </a:p>
          <a:p>
            <a:pPr marL="1027113" lvl="1" indent="-336550" eaLnBrk="0" hangingPunct="0"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“Substitutions,” which replace one state with another; and</a:t>
            </a:r>
          </a:p>
          <a:p>
            <a:pPr marL="1027113" lvl="1" indent="-336550" eaLnBrk="0" hangingPunct="0"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“Insertions/deletions” which place a state within a sequence and/or remove a state from a sequence and often occur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17659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943" y="164010"/>
            <a:ext cx="9142323" cy="820737"/>
          </a:xfrm>
        </p:spPr>
        <p:txBody>
          <a:bodyPr/>
          <a:lstStyle/>
          <a:p>
            <a:pPr marL="57150" algn="l" eaLnBrk="1" hangingPunct="1"/>
            <a:r>
              <a:rPr lang="en-US" sz="3800" dirty="0" smtClean="0">
                <a:latin typeface="Times New Roman"/>
                <a:cs typeface="Times New Roman"/>
              </a:rPr>
              <a:t>An example could be helpful.</a:t>
            </a:r>
            <a:endParaRPr lang="en-US" sz="3800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16180"/>
              </p:ext>
            </p:extLst>
          </p:nvPr>
        </p:nvGraphicFramePr>
        <p:xfrm>
          <a:off x="1835150" y="2073654"/>
          <a:ext cx="5443220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40">
                  <a:extLst>
                    <a:ext uri="{9D8B030D-6E8A-4147-A177-3AD203B41FA5}">
                      <a16:colId xmlns:a16="http://schemas.microsoft.com/office/drawing/2014/main" val="418049762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4120943741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63693564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3553104645"/>
                    </a:ext>
                  </a:extLst>
                </a:gridCol>
                <a:gridCol w="659765">
                  <a:extLst>
                    <a:ext uri="{9D8B030D-6E8A-4147-A177-3AD203B41FA5}">
                      <a16:colId xmlns:a16="http://schemas.microsoft.com/office/drawing/2014/main" val="3090877941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38549866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502162431"/>
                    </a:ext>
                  </a:extLst>
                </a:gridCol>
                <a:gridCol w="659765">
                  <a:extLst>
                    <a:ext uri="{9D8B030D-6E8A-4147-A177-3AD203B41FA5}">
                      <a16:colId xmlns:a16="http://schemas.microsoft.com/office/drawing/2014/main" val="1327742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8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07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 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15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 B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20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 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99797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5240" y="133882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Sequences for Hypothetical Workers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08712" y="3536729"/>
            <a:ext cx="89352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0"/>
              </a:spcBef>
              <a:buSzPct val="100000"/>
            </a:pPr>
            <a:r>
              <a:rPr lang="en-US" sz="2600" i="1" dirty="0" smtClean="0">
                <a:latin typeface="Times New Roman"/>
                <a:cs typeface="Times New Roman"/>
              </a:rPr>
              <a:t>In the example:</a:t>
            </a:r>
          </a:p>
          <a:p>
            <a:pPr marL="344488" lvl="1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“T” indicates traditional work;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344488" lvl="1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“N” indicates nontraditional work;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lvl="1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“U” indicates not working; and</a:t>
            </a:r>
          </a:p>
          <a:p>
            <a:pPr marL="344488" lvl="1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“R” indicates retired</a:t>
            </a:r>
            <a:r>
              <a:rPr lang="en-US" sz="2600" dirty="0">
                <a:latin typeface="Times New Roman"/>
                <a:cs typeface="Times New Roman"/>
              </a:rPr>
              <a:t>.</a:t>
            </a:r>
            <a:endParaRPr lang="en-US" sz="2600" dirty="0" smtClean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2437" y="5965019"/>
            <a:ext cx="75139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Authors’ illustration.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12" y="474666"/>
            <a:ext cx="8935288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Substitutions occur when a single state in a sequence is replaced by another.</a:t>
            </a:r>
            <a:endParaRPr lang="en-US" sz="3800" dirty="0"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37430"/>
              </p:ext>
            </p:extLst>
          </p:nvPr>
        </p:nvGraphicFramePr>
        <p:xfrm>
          <a:off x="1780540" y="3487366"/>
          <a:ext cx="5443220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40">
                  <a:extLst>
                    <a:ext uri="{9D8B030D-6E8A-4147-A177-3AD203B41FA5}">
                      <a16:colId xmlns:a16="http://schemas.microsoft.com/office/drawing/2014/main" val="418049762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4120943741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63693564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3553104645"/>
                    </a:ext>
                  </a:extLst>
                </a:gridCol>
                <a:gridCol w="659765">
                  <a:extLst>
                    <a:ext uri="{9D8B030D-6E8A-4147-A177-3AD203B41FA5}">
                      <a16:colId xmlns:a16="http://schemas.microsoft.com/office/drawing/2014/main" val="3090877941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385498664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1502162431"/>
                    </a:ext>
                  </a:extLst>
                </a:gridCol>
                <a:gridCol w="659765">
                  <a:extLst>
                    <a:ext uri="{9D8B030D-6E8A-4147-A177-3AD203B41FA5}">
                      <a16:colId xmlns:a16="http://schemas.microsoft.com/office/drawing/2014/main" val="1327742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8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07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 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15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 B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trike="sngStrike" baseline="0" dirty="0" smtClean="0">
                          <a:solidFill>
                            <a:srgbClr val="81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0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0" strike="sngStrike" baseline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20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 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99797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24525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Modification Type 1: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“Substitution” of One State for Another Turns Sequence B into to Sequence 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57889" y="4122843"/>
            <a:ext cx="526211" cy="231859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2437" y="5968300"/>
            <a:ext cx="75139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Authors’ illustration.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60202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Insertions/deletions add and/or subtract a state into a sequence.</a:t>
            </a:r>
            <a:endParaRPr lang="en-US" sz="3800" dirty="0"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92634"/>
              </p:ext>
            </p:extLst>
          </p:nvPr>
        </p:nvGraphicFramePr>
        <p:xfrm>
          <a:off x="1554692" y="3457131"/>
          <a:ext cx="6120879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1128">
                  <a:extLst>
                    <a:ext uri="{9D8B030D-6E8A-4147-A177-3AD203B41FA5}">
                      <a16:colId xmlns:a16="http://schemas.microsoft.com/office/drawing/2014/main" val="418049762"/>
                    </a:ext>
                  </a:extLst>
                </a:gridCol>
                <a:gridCol w="576639">
                  <a:extLst>
                    <a:ext uri="{9D8B030D-6E8A-4147-A177-3AD203B41FA5}">
                      <a16:colId xmlns:a16="http://schemas.microsoft.com/office/drawing/2014/main" val="4120943741"/>
                    </a:ext>
                  </a:extLst>
                </a:gridCol>
                <a:gridCol w="576639">
                  <a:extLst>
                    <a:ext uri="{9D8B030D-6E8A-4147-A177-3AD203B41FA5}">
                      <a16:colId xmlns:a16="http://schemas.microsoft.com/office/drawing/2014/main" val="636935644"/>
                    </a:ext>
                  </a:extLst>
                </a:gridCol>
                <a:gridCol w="576639">
                  <a:extLst>
                    <a:ext uri="{9D8B030D-6E8A-4147-A177-3AD203B41FA5}">
                      <a16:colId xmlns:a16="http://schemas.microsoft.com/office/drawing/2014/main" val="3553104645"/>
                    </a:ext>
                  </a:extLst>
                </a:gridCol>
                <a:gridCol w="576639">
                  <a:extLst>
                    <a:ext uri="{9D8B030D-6E8A-4147-A177-3AD203B41FA5}">
                      <a16:colId xmlns:a16="http://schemas.microsoft.com/office/drawing/2014/main" val="3090877941"/>
                    </a:ext>
                  </a:extLst>
                </a:gridCol>
                <a:gridCol w="576639">
                  <a:extLst>
                    <a:ext uri="{9D8B030D-6E8A-4147-A177-3AD203B41FA5}">
                      <a16:colId xmlns:a16="http://schemas.microsoft.com/office/drawing/2014/main" val="385498664"/>
                    </a:ext>
                  </a:extLst>
                </a:gridCol>
                <a:gridCol w="576639">
                  <a:extLst>
                    <a:ext uri="{9D8B030D-6E8A-4147-A177-3AD203B41FA5}">
                      <a16:colId xmlns:a16="http://schemas.microsoft.com/office/drawing/2014/main" val="1502162431"/>
                    </a:ext>
                  </a:extLst>
                </a:gridCol>
                <a:gridCol w="576639">
                  <a:extLst>
                    <a:ext uri="{9D8B030D-6E8A-4147-A177-3AD203B41FA5}">
                      <a16:colId xmlns:a16="http://schemas.microsoft.com/office/drawing/2014/main" val="1327742701"/>
                    </a:ext>
                  </a:extLst>
                </a:gridCol>
                <a:gridCol w="576639">
                  <a:extLst>
                    <a:ext uri="{9D8B030D-6E8A-4147-A177-3AD203B41FA5}">
                      <a16:colId xmlns:a16="http://schemas.microsoft.com/office/drawing/2014/main" val="3314608535"/>
                    </a:ext>
                  </a:extLst>
                </a:gridCol>
                <a:gridCol w="576639">
                  <a:extLst>
                    <a:ext uri="{9D8B030D-6E8A-4147-A177-3AD203B41FA5}">
                      <a16:colId xmlns:a16="http://schemas.microsoft.com/office/drawing/2014/main" val="2752666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8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07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 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15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 B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0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strike="sngStrike" baseline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20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 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4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4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trike="sngStrike" baseline="0" dirty="0" smtClean="0">
                          <a:solidFill>
                            <a:srgbClr val="81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0" strike="sngStrike" baseline="0" dirty="0">
                        <a:solidFill>
                          <a:srgbClr val="81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trike="sngStrike" baseline="0" dirty="0" smtClean="0">
                          <a:solidFill>
                            <a:srgbClr val="81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400" b="0" strike="sngStrike" baseline="0" dirty="0">
                        <a:solidFill>
                          <a:srgbClr val="81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99797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24525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Modification Type 2: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“Insertions” and Two “Deletions” Turn Sequence C into Sequence 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73037" y="4303817"/>
            <a:ext cx="3426520" cy="899150"/>
            <a:chOff x="4519700" y="4144407"/>
            <a:chExt cx="3426520" cy="899150"/>
          </a:xfrm>
        </p:grpSpPr>
        <p:sp>
          <p:nvSpPr>
            <p:cNvPr id="10" name="Rectangle 9"/>
            <p:cNvSpPr/>
            <p:nvPr/>
          </p:nvSpPr>
          <p:spPr bwMode="auto">
            <a:xfrm>
              <a:off x="4741829" y="4144407"/>
              <a:ext cx="1000664" cy="200055"/>
            </a:xfrm>
            <a:prstGeom prst="rect">
              <a:avLst/>
            </a:prstGeom>
            <a:noFill/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Scala-Regular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5242161" y="4364521"/>
              <a:ext cx="0" cy="33536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519700" y="4732165"/>
              <a:ext cx="1444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Inserted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848706" y="4148722"/>
              <a:ext cx="1000664" cy="200055"/>
            </a:xfrm>
            <a:prstGeom prst="rect">
              <a:avLst/>
            </a:prstGeom>
            <a:noFill/>
            <a:ln w="9525" cap="flat" cmpd="sng" algn="ctr">
              <a:solidFill>
                <a:srgbClr val="81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ala-Regular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9707" y="4732165"/>
              <a:ext cx="1444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Deleted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079049" y="4154993"/>
              <a:ext cx="293656" cy="200055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ala-Regular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1299" y="4735780"/>
              <a:ext cx="1444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Ends at 62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6392168" y="4364521"/>
              <a:ext cx="0" cy="33536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7229510" y="4355048"/>
              <a:ext cx="0" cy="33536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Rectangle 24"/>
          <p:cNvSpPr/>
          <p:nvPr/>
        </p:nvSpPr>
        <p:spPr>
          <a:xfrm>
            <a:off x="1112437" y="5968300"/>
            <a:ext cx="75139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Authors’ illustration.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26301" y="2081330"/>
            <a:ext cx="890245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Introduction</a:t>
            </a:r>
          </a:p>
          <a:p>
            <a:pPr eaLnBrk="0" hangingPunct="0">
              <a:spcBef>
                <a:spcPts val="0"/>
              </a:spcBef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Data and Identifying Nontraditional Jobs</a:t>
            </a:r>
          </a:p>
          <a:p>
            <a:pPr eaLnBrk="0" hangingPunct="0">
              <a:spcBef>
                <a:spcPts val="0"/>
              </a:spcBef>
            </a:pPr>
            <a:endParaRPr lang="en-US" sz="2600" dirty="0" smtClean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Empirical Approach</a:t>
            </a:r>
          </a:p>
          <a:p>
            <a:pPr eaLnBrk="0" hangingPunct="0">
              <a:spcBef>
                <a:spcPts val="0"/>
              </a:spcBef>
            </a:pP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Results and Conclusion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301" y="164010"/>
            <a:ext cx="8917699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Outline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60726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In assigning costs of these modifications, we follow the literature.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41540" y="2229688"/>
            <a:ext cx="888722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each substitution is based on the observed probability of people transitioning from one state to another – e.g., transitions from retirement to traditional work are less likely and thus costly.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each insertion/deletion is assigned one tenth the cost of the maximum substitution.</a:t>
            </a:r>
          </a:p>
        </p:txBody>
      </p:sp>
    </p:spTree>
    <p:extLst>
      <p:ext uri="{BB962C8B-B14F-4D97-AF65-F5344CB8AC3E}">
        <p14:creationId xmlns:p14="http://schemas.microsoft.com/office/powerpoint/2010/main" val="19442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181262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After OMA, sequences are grouped together.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41540" y="1289737"/>
            <a:ext cx="890246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result of OMA is a pairwise distance matrix, which contains the sum of the modifications for each sequence relative to every other sequence.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Hierarchical Cluster Analysis uses this matrix to detect groupings among the individual sequences, with the goal of minimizing differences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across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groups was chosen to maximize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across to within group variation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distances (the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Caliniski-Harabasz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Index)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resulted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interpretable sequences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74562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Finally, a regression is performed to see how the sequences relate to retirement resources.</a:t>
            </a:r>
            <a:endParaRPr lang="en-US" sz="38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8"/>
              <p:cNvSpPr txBox="1">
                <a:spLocks noChangeArrowheads="1"/>
              </p:cNvSpPr>
              <p:nvPr/>
            </p:nvSpPr>
            <p:spPr bwMode="auto">
              <a:xfrm>
                <a:off x="241540" y="2526610"/>
                <a:ext cx="8902460" cy="367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344488" indent="-344488" eaLnBrk="0" hangingPunct="0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,62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log of income from defined benefit pensions, Social Security, and annuitized defined contribution and financial wealth at age 62,</a:t>
                </a:r>
              </a:p>
              <a:p>
                <a:pPr marL="344488" indent="-344488" eaLnBrk="0" hangingPunct="0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4488" indent="-344488" eaLnBrk="0" hangingPunct="0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the percentage change in retirement income associated with a sequence (relative to a base).</a:t>
                </a:r>
              </a:p>
              <a:p>
                <a:pPr marL="344488" indent="-344488" eaLnBrk="0" hangingPunct="0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4488" indent="-344488" eaLnBrk="0" hangingPunct="0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,50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vector of demographic controls,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,50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 index of objective health measures.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540" y="2526610"/>
                <a:ext cx="8902460" cy="3673506"/>
              </a:xfrm>
              <a:prstGeom prst="rect">
                <a:avLst/>
              </a:prstGeom>
              <a:blipFill>
                <a:blip r:embed="rId4"/>
                <a:stretch>
                  <a:fillRect t="-9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2940" y="1480361"/>
                <a:ext cx="6479659" cy="1092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,62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,50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,50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40" y="1480361"/>
                <a:ext cx="6479659" cy="1092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6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226301" y="2081330"/>
            <a:ext cx="890245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Introduction</a:t>
            </a:r>
          </a:p>
          <a:p>
            <a:pPr eaLnBrk="0" hangingPunct="0">
              <a:spcBef>
                <a:spcPts val="0"/>
              </a:spcBef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Data and Identifying Nontraditional Jobs</a:t>
            </a:r>
          </a:p>
          <a:p>
            <a:pPr eaLnBrk="0" hangingPunct="0">
              <a:spcBef>
                <a:spcPts val="0"/>
              </a:spcBef>
            </a:pPr>
            <a:endParaRPr lang="en-US" sz="2600" dirty="0" smtClean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Empirical Approach</a:t>
            </a:r>
          </a:p>
          <a:p>
            <a:pPr eaLnBrk="0" hangingPunct="0">
              <a:spcBef>
                <a:spcPts val="0"/>
              </a:spcBef>
            </a:pP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Results and Conclusion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301" y="164010"/>
            <a:ext cx="8917699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Outline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96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57305"/>
            <a:ext cx="888722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The output of the sequence analysis is groupings of similar patterns.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41540" y="2428032"/>
            <a:ext cx="888721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will focus on the analysis as it relates to the broad definition of nontraditional work (16.9 percent of jobs).</a:t>
            </a:r>
          </a:p>
          <a:p>
            <a:pPr marL="344488" indent="-344488" eaLnBrk="0" hangingPunct="0">
              <a:spcBef>
                <a:spcPts val="0"/>
              </a:spcBef>
              <a:buSzPct val="100000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this definition, five sequence groupings were the optimal number (the narrow definition yielded six, although the overall patterns were quite similar).</a:t>
            </a:r>
          </a:p>
        </p:txBody>
      </p:sp>
    </p:spTree>
    <p:extLst>
      <p:ext uri="{BB962C8B-B14F-4D97-AF65-F5344CB8AC3E}">
        <p14:creationId xmlns:p14="http://schemas.microsoft.com/office/powerpoint/2010/main" val="28977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24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51" y="745746"/>
            <a:ext cx="9083615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Two of the five groupings involve individuals who work inconsistently, while the other three involve consistent employment.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2437" y="5961707"/>
            <a:ext cx="71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Authors’ calculations using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 (1992-2016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101724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Grouped Sequences of Older Workers’ Work Histories from Ages 50-62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30778" y="2465177"/>
            <a:ext cx="6622953" cy="3362325"/>
            <a:chOff x="-81659" y="0"/>
            <a:chExt cx="6622953" cy="3362325"/>
          </a:xfrm>
        </p:grpSpPr>
        <p:graphicFrame>
          <p:nvGraphicFramePr>
            <p:cNvPr id="37" name="Chart 3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64061791"/>
                </p:ext>
              </p:extLst>
            </p:nvPr>
          </p:nvGraphicFramePr>
          <p:xfrm>
            <a:off x="1969294" y="0"/>
            <a:ext cx="4572000" cy="3362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8" name="Group 37"/>
            <p:cNvGrpSpPr/>
            <p:nvPr/>
          </p:nvGrpSpPr>
          <p:grpSpPr>
            <a:xfrm>
              <a:off x="-81659" y="114362"/>
              <a:ext cx="2121913" cy="2367259"/>
              <a:chOff x="-81688" y="114362"/>
              <a:chExt cx="2122655" cy="236978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81688" y="262120"/>
                <a:ext cx="2121385" cy="2222029"/>
                <a:chOff x="-74446" y="262120"/>
                <a:chExt cx="1933324" cy="2222673"/>
              </a:xfrm>
            </p:grpSpPr>
            <p:sp>
              <p:nvSpPr>
                <p:cNvPr id="4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1451958"/>
                  <a:ext cx="1775830" cy="27273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45720" rIns="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algn="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Mostly traditional (26%)</a:t>
                  </a: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-74446" y="262120"/>
                  <a:ext cx="1933324" cy="2222673"/>
                  <a:chOff x="-74446" y="262120"/>
                  <a:chExt cx="1933324" cy="2222673"/>
                </a:xfrm>
              </p:grpSpPr>
              <p:sp>
                <p:nvSpPr>
                  <p:cNvPr id="47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262120"/>
                    <a:ext cx="1775819" cy="4000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45720" rIns="0" bIns="45720" anchor="t" anchorCtr="0">
                    <a:no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algn="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Early retirement (21%)</a:t>
                    </a:r>
                  </a:p>
                </p:txBody>
              </p: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-74446" y="675162"/>
                    <a:ext cx="1933324" cy="1809631"/>
                    <a:chOff x="-74446" y="675162"/>
                    <a:chExt cx="1933324" cy="1809631"/>
                  </a:xfrm>
                </p:grpSpPr>
                <p:sp>
                  <p:nvSpPr>
                    <p:cNvPr id="4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74446" y="675162"/>
                      <a:ext cx="1933324" cy="27948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 attachment (16%)</a:t>
                      </a:r>
                    </a:p>
                  </p:txBody>
                </p:sp>
                <p:sp>
                  <p:nvSpPr>
                    <p:cNvPr id="5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74446" y="1017116"/>
                      <a:ext cx="1850264" cy="29108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45720" rIns="0" bIns="45720" anchor="t" anchorCtr="0">
                      <a:noAutofit/>
                    </a:bodyPr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Mostly nontraditional (11%)</a:t>
                      </a:r>
                    </a:p>
                  </p:txBody>
                </p:sp>
                <p:sp>
                  <p:nvSpPr>
                    <p:cNvPr id="5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6141" y="2027593"/>
                      <a:ext cx="1309688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45720" rIns="0" bIns="45720" anchor="t" anchorCtr="0">
                      <a:noAutofit/>
                    </a:bodyPr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(26%)</a:t>
                      </a:r>
                    </a:p>
                  </p:txBody>
                </p:sp>
              </p:grpSp>
            </p:grp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1970006" y="114362"/>
                <a:ext cx="70961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967624" y="645589"/>
                <a:ext cx="70961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67623" y="1029035"/>
                <a:ext cx="70485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967624" y="1290881"/>
                <a:ext cx="70961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67624" y="1893259"/>
                <a:ext cx="70485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702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741322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With respect to </a:t>
            </a:r>
            <a:r>
              <a:rPr lang="en-US" sz="3800" i="1" dirty="0" smtClean="0">
                <a:latin typeface="Times New Roman"/>
                <a:cs typeface="Times New Roman"/>
              </a:rPr>
              <a:t>how</a:t>
            </a:r>
            <a:r>
              <a:rPr lang="en-US" sz="3800" dirty="0" smtClean="0">
                <a:latin typeface="Times New Roman"/>
                <a:cs typeface="Times New Roman"/>
              </a:rPr>
              <a:t> nontraditional jobs are used, most nontraditional jobs are found in the “Mostly nontraditional” group.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238291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Nontraditional Jobs Falling into Each Sequence Group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2437" y="5968300"/>
            <a:ext cx="8031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Authors’ calculations using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 (1992-2016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242785"/>
              </p:ext>
            </p:extLst>
          </p:nvPr>
        </p:nvGraphicFramePr>
        <p:xfrm>
          <a:off x="2285999" y="28447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23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26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745530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With respect to </a:t>
            </a:r>
            <a:r>
              <a:rPr lang="en-US" sz="3800" i="1" dirty="0" smtClean="0">
                <a:latin typeface="Times New Roman"/>
                <a:cs typeface="Times New Roman"/>
              </a:rPr>
              <a:t>who </a:t>
            </a:r>
            <a:r>
              <a:rPr lang="en-US" sz="3800" dirty="0" smtClean="0">
                <a:latin typeface="Times New Roman"/>
                <a:cs typeface="Times New Roman"/>
              </a:rPr>
              <a:t>uses nontraditional jobs, workers using them frequently seem only slightly more vulnerable than other groups.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45222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Workers’ Demographics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Sequence Group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3020" y="5968300"/>
            <a:ext cx="71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Authors’ calculations using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 (1992-2016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18414"/>
              </p:ext>
            </p:extLst>
          </p:nvPr>
        </p:nvGraphicFramePr>
        <p:xfrm>
          <a:off x="1011822" y="2425356"/>
          <a:ext cx="7294561" cy="3424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7762">
                  <a:extLst>
                    <a:ext uri="{9D8B030D-6E8A-4147-A177-3AD203B41FA5}">
                      <a16:colId xmlns:a16="http://schemas.microsoft.com/office/drawing/2014/main" val="1787507265"/>
                    </a:ext>
                  </a:extLst>
                </a:gridCol>
                <a:gridCol w="716944">
                  <a:extLst>
                    <a:ext uri="{9D8B030D-6E8A-4147-A177-3AD203B41FA5}">
                      <a16:colId xmlns:a16="http://schemas.microsoft.com/office/drawing/2014/main" val="1715779467"/>
                    </a:ext>
                  </a:extLst>
                </a:gridCol>
                <a:gridCol w="310657">
                  <a:extLst>
                    <a:ext uri="{9D8B030D-6E8A-4147-A177-3AD203B41FA5}">
                      <a16:colId xmlns:a16="http://schemas.microsoft.com/office/drawing/2014/main" val="2573769170"/>
                    </a:ext>
                  </a:extLst>
                </a:gridCol>
                <a:gridCol w="759018">
                  <a:extLst>
                    <a:ext uri="{9D8B030D-6E8A-4147-A177-3AD203B41FA5}">
                      <a16:colId xmlns:a16="http://schemas.microsoft.com/office/drawing/2014/main" val="1467429106"/>
                    </a:ext>
                  </a:extLst>
                </a:gridCol>
                <a:gridCol w="244820">
                  <a:extLst>
                    <a:ext uri="{9D8B030D-6E8A-4147-A177-3AD203B41FA5}">
                      <a16:colId xmlns:a16="http://schemas.microsoft.com/office/drawing/2014/main" val="662346231"/>
                    </a:ext>
                  </a:extLst>
                </a:gridCol>
                <a:gridCol w="850735">
                  <a:extLst>
                    <a:ext uri="{9D8B030D-6E8A-4147-A177-3AD203B41FA5}">
                      <a16:colId xmlns:a16="http://schemas.microsoft.com/office/drawing/2014/main" val="145275922"/>
                    </a:ext>
                  </a:extLst>
                </a:gridCol>
                <a:gridCol w="286949">
                  <a:extLst>
                    <a:ext uri="{9D8B030D-6E8A-4147-A177-3AD203B41FA5}">
                      <a16:colId xmlns:a16="http://schemas.microsoft.com/office/drawing/2014/main" val="90646563"/>
                    </a:ext>
                  </a:extLst>
                </a:gridCol>
                <a:gridCol w="765474">
                  <a:extLst>
                    <a:ext uri="{9D8B030D-6E8A-4147-A177-3AD203B41FA5}">
                      <a16:colId xmlns:a16="http://schemas.microsoft.com/office/drawing/2014/main" val="3003718981"/>
                    </a:ext>
                  </a:extLst>
                </a:gridCol>
                <a:gridCol w="238364">
                  <a:extLst>
                    <a:ext uri="{9D8B030D-6E8A-4147-A177-3AD203B41FA5}">
                      <a16:colId xmlns:a16="http://schemas.microsoft.com/office/drawing/2014/main" val="3095194309"/>
                    </a:ext>
                  </a:extLst>
                </a:gridCol>
                <a:gridCol w="770926">
                  <a:extLst>
                    <a:ext uri="{9D8B030D-6E8A-4147-A177-3AD203B41FA5}">
                      <a16:colId xmlns:a16="http://schemas.microsoft.com/office/drawing/2014/main" val="3049033132"/>
                    </a:ext>
                  </a:extLst>
                </a:gridCol>
                <a:gridCol w="232912">
                  <a:extLst>
                    <a:ext uri="{9D8B030D-6E8A-4147-A177-3AD203B41FA5}">
                      <a16:colId xmlns:a16="http://schemas.microsoft.com/office/drawing/2014/main" val="3910994767"/>
                    </a:ext>
                  </a:extLst>
                </a:gridCol>
              </a:tblGrid>
              <a:tr h="180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 group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0489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Demographics at ages 50-52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 retirement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 attachment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Mostly non-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Mostly traditional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18198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 of total sample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71977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27878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Non-white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79407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 graduate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06354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Married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35534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 pension wealth </a:t>
                      </a:r>
                      <a:endParaRPr lang="en-US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3785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 indent="304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 pension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763928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 indent="304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pension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9410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health conditions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0615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 wealth </a:t>
                      </a:r>
                      <a:endParaRPr lang="en-US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29624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 indent="304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15,488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$11,051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$9,127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$17,898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21,477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79713"/>
                  </a:ext>
                </a:extLst>
              </a:tr>
              <a:tr h="180392">
                <a:tc>
                  <a:txBody>
                    <a:bodyPr/>
                    <a:lstStyle/>
                    <a:p>
                      <a:pPr marL="0" marR="0" indent="304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Housing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93,052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$80,540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$70,530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81,088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93,052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5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5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706501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>
                <a:latin typeface="Times New Roman"/>
                <a:cs typeface="Times New Roman"/>
              </a:rPr>
              <a:t>A</a:t>
            </a:r>
            <a:r>
              <a:rPr lang="en-US" sz="3800" dirty="0" smtClean="0">
                <a:latin typeface="Times New Roman"/>
                <a:cs typeface="Times New Roman"/>
              </a:rPr>
              <a:t> closer look using Latent Class Analysis shows workers using these jobs frequently consist of three different groups. 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56781" y="2346299"/>
            <a:ext cx="888721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percent of the group were high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chool dropouts.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44488" algn="l"/>
              </a:tabLst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percent were married with an earning spouse and thus may not have required a traditional job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44488" algn="l"/>
              </a:tabLst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percent were solo earners who were reasonably well-educated – it was unclear why they were in nontraditional jobs so often.</a:t>
            </a:r>
          </a:p>
        </p:txBody>
      </p:sp>
    </p:spTree>
    <p:extLst>
      <p:ext uri="{BB962C8B-B14F-4D97-AF65-F5344CB8AC3E}">
        <p14:creationId xmlns:p14="http://schemas.microsoft.com/office/powerpoint/2010/main" val="29691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28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726646"/>
            <a:ext cx="8902459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The regression suggests a relationship between frequent nontraditional work and low retirement income.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2437" y="5615284"/>
            <a:ext cx="80315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 Solid bar indicates significance at the 5-percent level, dashed at the 10-percent level.  Regression also controls for race, gender of respondent, education, marital status, and health status.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Authors’ calculations using HRS (1992-2016).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020832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Sequence Group and Retirement Income at Age 62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056165"/>
              </p:ext>
            </p:extLst>
          </p:nvPr>
        </p:nvGraphicFramePr>
        <p:xfrm>
          <a:off x="1783079" y="2387135"/>
          <a:ext cx="55778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25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75318"/>
            <a:ext cx="8911089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While working longer is key to retirement security, benefits are also key.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78063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Ages 50-62 with Key Benefits, 2017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436" y="5975994"/>
            <a:ext cx="80315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Authors’ calculations from </a:t>
            </a:r>
            <a:r>
              <a:rPr lang="en-US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Survey May Supplement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(CPS May) (2017).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852370"/>
              </p:ext>
            </p:extLst>
          </p:nvPr>
        </p:nvGraphicFramePr>
        <p:xfrm>
          <a:off x="2285999" y="2448560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15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29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164012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Conclusion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41540" y="1281112"/>
            <a:ext cx="890245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Nontraditional work is mostly used consistently, rather than as a stop gap or transition to retirement.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working nontraditional jobs frequently end up with less retirement income, even controlling for other factors.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these workers seem to fall into this pattern because they are less educated, while others have earning spouses.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how well-educated solo earners sort into these patterns would be valuable.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30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9" y="2718493"/>
            <a:ext cx="9142323" cy="820737"/>
          </a:xfrm>
        </p:spPr>
        <p:txBody>
          <a:bodyPr/>
          <a:lstStyle/>
          <a:p>
            <a:pPr marL="57150" eaLnBrk="1" hangingPunct="1"/>
            <a:r>
              <a:rPr lang="en-US" sz="3800" dirty="0" smtClean="0">
                <a:latin typeface="Times New Roman"/>
                <a:cs typeface="Times New Roman"/>
              </a:rPr>
              <a:t>Appendix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75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31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754369"/>
            <a:ext cx="888722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Aside from the addition of a “very early retirement sequence,” the narrow definition produced similar sequences.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2437" y="5966541"/>
            <a:ext cx="71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Authors’ calculations using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 (1992-2016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08231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Grouped Sequences of Older Workers’ Work Histories from Ages 50-62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 Definition of Nontraditional Work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12437" y="2625063"/>
            <a:ext cx="6501920" cy="3289242"/>
            <a:chOff x="0" y="0"/>
            <a:chExt cx="6501920" cy="3289242"/>
          </a:xfrm>
        </p:grpSpPr>
        <p:graphicFrame>
          <p:nvGraphicFramePr>
            <p:cNvPr id="64" name="Chart 6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3800107"/>
                </p:ext>
              </p:extLst>
            </p:nvPr>
          </p:nvGraphicFramePr>
          <p:xfrm>
            <a:off x="1882199" y="0"/>
            <a:ext cx="4619721" cy="32892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5" name="Group 64"/>
            <p:cNvGrpSpPr/>
            <p:nvPr/>
          </p:nvGrpSpPr>
          <p:grpSpPr>
            <a:xfrm>
              <a:off x="0" y="50606"/>
              <a:ext cx="2075071" cy="2369041"/>
              <a:chOff x="0" y="50606"/>
              <a:chExt cx="2074297" cy="2369836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0" y="403045"/>
                <a:ext cx="2074297" cy="2017397"/>
                <a:chOff x="3119" y="403045"/>
                <a:chExt cx="1891071" cy="2019306"/>
              </a:xfrm>
            </p:grpSpPr>
            <p:sp>
              <p:nvSpPr>
                <p:cNvPr id="6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119" y="1292563"/>
                  <a:ext cx="1808023" cy="27273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45720" rIns="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algn="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Mostly traditional (26%)</a:t>
                  </a:r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3119" y="403045"/>
                  <a:ext cx="1891071" cy="2019306"/>
                  <a:chOff x="3119" y="403045"/>
                  <a:chExt cx="1891071" cy="2019306"/>
                </a:xfrm>
              </p:grpSpPr>
              <p:sp>
                <p:nvSpPr>
                  <p:cNvPr id="7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11" y="403045"/>
                    <a:ext cx="1775819" cy="4000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45720" rIns="0" bIns="45720" anchor="t" anchorCtr="0">
                    <a:no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algn="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Early retirement (21%)</a:t>
                    </a:r>
                  </a:p>
                </p:txBody>
              </p:sp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3119" y="709605"/>
                    <a:ext cx="1891071" cy="1712746"/>
                    <a:chOff x="3119" y="709605"/>
                    <a:chExt cx="1891071" cy="1712746"/>
                  </a:xfrm>
                </p:grpSpPr>
                <p:sp>
                  <p:nvSpPr>
                    <p:cNvPr id="7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19" y="886289"/>
                      <a:ext cx="1799326" cy="29108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45720" rIns="0" bIns="45720" anchor="t" anchorCtr="0">
                      <a:noAutofit/>
                    </a:bodyPr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Mostly nontraditional (5%)</a:t>
                      </a:r>
                    </a:p>
                  </p:txBody>
                </p:sp>
                <p:sp>
                  <p:nvSpPr>
                    <p:cNvPr id="73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1453" y="1965151"/>
                      <a:ext cx="1309688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45720" rIns="0" bIns="45720" anchor="t" anchorCtr="0">
                      <a:noAutofit/>
                    </a:bodyPr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(32%)</a:t>
                      </a:r>
                    </a:p>
                  </p:txBody>
                </p:sp>
                <p:sp>
                  <p:nvSpPr>
                    <p:cNvPr id="74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9158" y="709605"/>
                      <a:ext cx="1705032" cy="27948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>
                      <a:lvl1pPr marL="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 attachment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(9%)</a:t>
                      </a:r>
                    </a:p>
                  </p:txBody>
                </p:sp>
              </p:grpSp>
            </p:grpSp>
          </p:grpSp>
          <p:sp>
            <p:nvSpPr>
              <p:cNvPr id="67" name="Text Box 2"/>
              <p:cNvSpPr txBox="1">
                <a:spLocks noChangeArrowheads="1"/>
              </p:cNvSpPr>
              <p:nvPr/>
            </p:nvSpPr>
            <p:spPr bwMode="auto">
              <a:xfrm>
                <a:off x="0" y="50606"/>
                <a:ext cx="1985223" cy="2655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45720" rIns="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Very early retirement (7%)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41540" y="2012007"/>
            <a:ext cx="89024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Workers who use these jobs – which often lack benefits – frequently may save little for retirement and are vulnerable to health shocks.</a:t>
            </a:r>
            <a:endParaRPr lang="en-US" sz="2600" dirty="0"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Workers who use these jobs briefly, as a stop-gap or a bridge to retirement, likely suffer little.</a:t>
            </a:r>
            <a:endParaRPr lang="en-US" sz="2600" dirty="0"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So, how do older workers use nontraditional jobs in their 50s and early 60s?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80847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The role of nontraditional jobs has gained increased attention.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23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41540" y="2249543"/>
            <a:ext cx="888722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Some research suggests workers use them as a stepping stone to retirement (e.g., Johnson and </a:t>
            </a:r>
            <a:r>
              <a:rPr lang="en-US" sz="2600" dirty="0" err="1" smtClean="0">
                <a:latin typeface="Times New Roman"/>
                <a:cs typeface="Times New Roman"/>
              </a:rPr>
              <a:t>Kawachi</a:t>
            </a:r>
            <a:r>
              <a:rPr lang="en-US" sz="2600" dirty="0" smtClean="0">
                <a:latin typeface="Times New Roman"/>
                <a:cs typeface="Times New Roman"/>
              </a:rPr>
              <a:t>, 2007; Quinn et al. 2009; or James et al. 2011).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Others suggest workers may use them more permanently or become stuck in these kinds of jobs (e.g., Fournier, 2011;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Barbieri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Scherer, 2015).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83185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The literature is not clear about how older workers use these jobs.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1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41540" y="1727246"/>
            <a:ext cx="89024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wave of the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Retirement Study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(HRS), workers are identified as in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traditional job,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nontraditional job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(defined in the next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section), not working,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retired.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analysis identifies workers with similar patterns of employment and groups them together.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sequence groups characterize how workers use nontraditional jobs and how patterns of use relate to retirement income.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80022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This project uses sequence analysis to see how workers actually use these jobs.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5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226301" y="2081330"/>
            <a:ext cx="890245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Introduction</a:t>
            </a:r>
          </a:p>
          <a:p>
            <a:pPr eaLnBrk="0" hangingPunct="0">
              <a:spcBef>
                <a:spcPts val="0"/>
              </a:spcBef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Data and Identifying Nontraditional Jobs</a:t>
            </a:r>
          </a:p>
          <a:p>
            <a:pPr eaLnBrk="0" hangingPunct="0">
              <a:spcBef>
                <a:spcPts val="0"/>
              </a:spcBef>
            </a:pPr>
            <a:endParaRPr lang="en-US" sz="2600" dirty="0" smtClean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Empirical Approach</a:t>
            </a:r>
          </a:p>
          <a:p>
            <a:pPr eaLnBrk="0" hangingPunct="0">
              <a:spcBef>
                <a:spcPts val="0"/>
              </a:spcBef>
            </a:pP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4488" indent="-34448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Results and Conclusion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301" y="164010"/>
            <a:ext cx="8917699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Outline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5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39" y="472133"/>
            <a:ext cx="8902461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The project starts with a sample of HRS respondents observed from ages 50-62.</a:t>
            </a:r>
            <a:endParaRPr lang="en-US" sz="3800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61716"/>
              </p:ext>
            </p:extLst>
          </p:nvPr>
        </p:nvGraphicFramePr>
        <p:xfrm>
          <a:off x="2286152" y="3019398"/>
          <a:ext cx="4813234" cy="2087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4588">
                  <a:extLst>
                    <a:ext uri="{9D8B030D-6E8A-4147-A177-3AD203B41FA5}">
                      <a16:colId xmlns:a16="http://schemas.microsoft.com/office/drawing/2014/main" val="1617501876"/>
                    </a:ext>
                  </a:extLst>
                </a:gridCol>
                <a:gridCol w="866966">
                  <a:extLst>
                    <a:ext uri="{9D8B030D-6E8A-4147-A177-3AD203B41FA5}">
                      <a16:colId xmlns:a16="http://schemas.microsoft.com/office/drawing/2014/main" val="3587976494"/>
                    </a:ext>
                  </a:extLst>
                </a:gridCol>
                <a:gridCol w="261680">
                  <a:extLst>
                    <a:ext uri="{9D8B030D-6E8A-4147-A177-3AD203B41FA5}">
                      <a16:colId xmlns:a16="http://schemas.microsoft.com/office/drawing/2014/main" val="42220435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Restriction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81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HRS sample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37,495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21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Born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1939 to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 and observed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52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11,732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385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 to age 62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10,940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832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dropped by the HRS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10,097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229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 working with income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8,513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323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less than three missing observations 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5,030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887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at least once between ages 50 and 62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20845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" y="2209756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Restrictions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437" y="5968300"/>
            <a:ext cx="71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Authors’ calculations using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Retirement Study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(HRS) (1992-2016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336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3760" y="6537960"/>
            <a:ext cx="1905000" cy="457200"/>
          </a:xfrm>
        </p:spPr>
        <p:txBody>
          <a:bodyPr/>
          <a:lstStyle/>
          <a:p>
            <a:pPr>
              <a:defRPr/>
            </a:pPr>
            <a:fld id="{A29E7584-EC03-B94A-935D-9D3F4AB776DF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29910"/>
            <a:ext cx="9144001" cy="333745"/>
          </a:xfrm>
          <a:prstGeom prst="rect">
            <a:avLst/>
          </a:prstGeom>
          <a:solidFill>
            <a:srgbClr val="DAD3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cala-Regular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CR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013"/>
            <a:ext cx="1112437" cy="678057"/>
          </a:xfrm>
          <a:prstGeom prst="rect">
            <a:avLst/>
          </a:prstGeom>
          <a:ln>
            <a:solidFill>
              <a:srgbClr val="DBD3CB"/>
            </a:solidFill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0" y="27813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41540" y="2115999"/>
            <a:ext cx="89024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working is defined as earning less than $5,000 a year but not claiming to be fully retired.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Retired is defined as both not working and classified as retired by the RAND labor force status variable. </a:t>
            </a: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eaLnBrk="0" hangingPunct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For those who are working, the key distinction is between traditional and nontraditional work.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40" y="474560"/>
            <a:ext cx="8902460" cy="820737"/>
          </a:xfrm>
        </p:spPr>
        <p:txBody>
          <a:bodyPr/>
          <a:lstStyle/>
          <a:p>
            <a:pPr algn="l" eaLnBrk="1" hangingPunct="1"/>
            <a:r>
              <a:rPr lang="en-US" sz="3800" dirty="0" smtClean="0">
                <a:latin typeface="Times New Roman"/>
                <a:cs typeface="Times New Roman"/>
              </a:rPr>
              <a:t>Workers’ work status in a given year is defined as follows:</a:t>
            </a:r>
            <a:endParaRPr lang="en-US" sz="3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8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cala-Regular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cala-Regular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126985</TotalTime>
  <Words>2184</Words>
  <Application>Microsoft Office PowerPoint</Application>
  <PresentationFormat>On-screen Show (4:3)</PresentationFormat>
  <Paragraphs>533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Cambria Math</vt:lpstr>
      <vt:lpstr>Courier New</vt:lpstr>
      <vt:lpstr>Scala-Regular</vt:lpstr>
      <vt:lpstr>Times New Roman</vt:lpstr>
      <vt:lpstr>Blank Presentation</vt:lpstr>
      <vt:lpstr>PowerPoint Presentation</vt:lpstr>
      <vt:lpstr>Outline</vt:lpstr>
      <vt:lpstr>While working longer is key to retirement security, benefits are also key.</vt:lpstr>
      <vt:lpstr>The role of nontraditional jobs has gained increased attention.</vt:lpstr>
      <vt:lpstr>The literature is not clear about how older workers use these jobs.</vt:lpstr>
      <vt:lpstr>This project uses sequence analysis to see how workers actually use these jobs.</vt:lpstr>
      <vt:lpstr>Outline</vt:lpstr>
      <vt:lpstr>The project starts with a sample of HRS respondents observed from ages 50-62.</vt:lpstr>
      <vt:lpstr>Workers’ work status in a given year is defined as follows:</vt:lpstr>
      <vt:lpstr>The analysis defines nontraditional work based on a jobs’ characteristics as follows:</vt:lpstr>
      <vt:lpstr>According to the CPS, the “no benefit” definition is broader than most of those based on the employer-employee relationship…</vt:lpstr>
      <vt:lpstr>…but also captures more of the vulnerable workers that are of concern to researchers.</vt:lpstr>
      <vt:lpstr>While the CPS is useful for comparisons, the analysis relies on the longitudinal HRS.</vt:lpstr>
      <vt:lpstr>Outline</vt:lpstr>
      <vt:lpstr>Once work status is identified from ages 50 to 62, a sequence analysis is conducted.</vt:lpstr>
      <vt:lpstr>Optimal Matching Analysis (OMA) is used to calculate sequence similarities.</vt:lpstr>
      <vt:lpstr>An example could be helpful.</vt:lpstr>
      <vt:lpstr>Substitutions occur when a single state in a sequence is replaced by another.</vt:lpstr>
      <vt:lpstr>Insertions/deletions add and/or subtract a state into a sequence.</vt:lpstr>
      <vt:lpstr>In assigning costs of these modifications, we follow the literature.</vt:lpstr>
      <vt:lpstr>After OMA, sequences are grouped together.</vt:lpstr>
      <vt:lpstr>Finally, a regression is performed to see how the sequences relate to retirement resources.</vt:lpstr>
      <vt:lpstr>Outline</vt:lpstr>
      <vt:lpstr>The output of the sequence analysis is groupings of similar patterns.</vt:lpstr>
      <vt:lpstr>Two of the five groupings involve individuals who work inconsistently, while the other three involve consistent employment.</vt:lpstr>
      <vt:lpstr>With respect to how nontraditional jobs are used, most nontraditional jobs are found in the “Mostly nontraditional” group.</vt:lpstr>
      <vt:lpstr>With respect to who uses nontraditional jobs, workers using them frequently seem only slightly more vulnerable than other groups.</vt:lpstr>
      <vt:lpstr>A closer look using Latent Class Analysis shows workers using these jobs frequently consist of three different groups. </vt:lpstr>
      <vt:lpstr>The regression suggests a relationship between frequent nontraditional work and low retirement income.</vt:lpstr>
      <vt:lpstr>Conclusion</vt:lpstr>
      <vt:lpstr>Appendix</vt:lpstr>
      <vt:lpstr>Aside from the addition of a “very early retirement sequence,” the narrow definition produced similar sequences.</vt:lpstr>
    </vt:vector>
  </TitlesOfParts>
  <Company>Kara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of 401(k) Plans</dc:title>
  <dc:creator>Kara</dc:creator>
  <cp:lastModifiedBy>Amy Grzybowski</cp:lastModifiedBy>
  <cp:revision>1427</cp:revision>
  <cp:lastPrinted>2017-06-21T19:14:14Z</cp:lastPrinted>
  <dcterms:created xsi:type="dcterms:W3CDTF">2011-08-02T20:08:12Z</dcterms:created>
  <dcterms:modified xsi:type="dcterms:W3CDTF">2019-07-24T20:11:26Z</dcterms:modified>
</cp:coreProperties>
</file>