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447" r:id="rId3"/>
    <p:sldId id="357" r:id="rId4"/>
    <p:sldId id="407" r:id="rId5"/>
    <p:sldId id="366" r:id="rId6"/>
    <p:sldId id="448" r:id="rId7"/>
    <p:sldId id="439" r:id="rId8"/>
    <p:sldId id="388" r:id="rId9"/>
    <p:sldId id="424" r:id="rId10"/>
    <p:sldId id="420" r:id="rId11"/>
    <p:sldId id="419" r:id="rId12"/>
    <p:sldId id="423" r:id="rId13"/>
    <p:sldId id="440" r:id="rId14"/>
    <p:sldId id="418" r:id="rId15"/>
    <p:sldId id="449" r:id="rId16"/>
    <p:sldId id="394" r:id="rId17"/>
    <p:sldId id="393" r:id="rId18"/>
    <p:sldId id="395" r:id="rId19"/>
    <p:sldId id="446" r:id="rId20"/>
    <p:sldId id="429" r:id="rId21"/>
    <p:sldId id="430" r:id="rId22"/>
    <p:sldId id="431" r:id="rId23"/>
    <p:sldId id="432" r:id="rId24"/>
    <p:sldId id="397" r:id="rId25"/>
    <p:sldId id="396" r:id="rId26"/>
    <p:sldId id="414" r:id="rId27"/>
    <p:sldId id="434" r:id="rId28"/>
    <p:sldId id="417" r:id="rId29"/>
    <p:sldId id="433" r:id="rId30"/>
    <p:sldId id="435" r:id="rId31"/>
    <p:sldId id="415" r:id="rId32"/>
    <p:sldId id="416" r:id="rId33"/>
    <p:sldId id="436" r:id="rId34"/>
    <p:sldId id="438" r:id="rId35"/>
    <p:sldId id="405" r:id="rId36"/>
    <p:sldId id="413" r:id="rId37"/>
    <p:sldId id="445" r:id="rId38"/>
    <p:sldId id="409" r:id="rId39"/>
    <p:sldId id="410" r:id="rId40"/>
    <p:sldId id="411" r:id="rId41"/>
    <p:sldId id="444" r:id="rId42"/>
    <p:sldId id="412" r:id="rId43"/>
    <p:sldId id="441" r:id="rId44"/>
    <p:sldId id="442" r:id="rId45"/>
    <p:sldId id="443" r:id="rId4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92" autoAdjust="0"/>
  </p:normalViewPr>
  <p:slideViewPr>
    <p:cSldViewPr snapToGrid="0">
      <p:cViewPr varScale="1">
        <p:scale>
          <a:sx n="33" d="100"/>
          <a:sy n="33" d="100"/>
        </p:scale>
        <p:origin x="268"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AB166DE9-A863-4E6B-AB56-838657E8848D}" type="datetimeFigureOut">
              <a:rPr lang="en-AU" altLang="en-US"/>
              <a:pPr>
                <a:defRPr/>
              </a:pPr>
              <a:t>31/05/2019</a:t>
            </a:fld>
            <a:endParaRPr lang="en-AU" alt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9D53FFC4-65B4-47B6-B355-EAFC36438655}" type="slidenum">
              <a:rPr lang="en-AU" altLang="en-US"/>
              <a:pPr>
                <a:defRPr/>
              </a:pPr>
              <a:t>‹#›</a:t>
            </a:fld>
            <a:endParaRPr lang="en-AU" altLang="en-US" dirty="0"/>
          </a:p>
        </p:txBody>
      </p:sp>
    </p:spTree>
    <p:extLst>
      <p:ext uri="{BB962C8B-B14F-4D97-AF65-F5344CB8AC3E}">
        <p14:creationId xmlns:p14="http://schemas.microsoft.com/office/powerpoint/2010/main" val="16135903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B4D5BD9-D119-4711-BE80-DADEA0821CA3}" type="slidenum">
              <a:rPr lang="en-AU" altLang="en-US"/>
              <a:pPr eaLnBrk="1" hangingPunct="1"/>
              <a:t>1</a:t>
            </a:fld>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Up until Sept 18 tariff changes are matching revenue</a:t>
            </a:r>
            <a:r>
              <a:rPr lang="en-AU" baseline="0" dirty="0" smtClean="0"/>
              <a:t> effects.  After that China runs out of additional imports to levy them on and only increases rates in March 19.</a:t>
            </a:r>
            <a:endParaRPr lang="en-AU" dirty="0"/>
          </a:p>
        </p:txBody>
      </p:sp>
      <p:sp>
        <p:nvSpPr>
          <p:cNvPr id="4" name="Slide Number Placeholder 3"/>
          <p:cNvSpPr>
            <a:spLocks noGrp="1"/>
          </p:cNvSpPr>
          <p:nvPr>
            <p:ph type="sldNum" sz="quarter" idx="10"/>
          </p:nvPr>
        </p:nvSpPr>
        <p:spPr/>
        <p:txBody>
          <a:bodyPr/>
          <a:lstStyle/>
          <a:p>
            <a:pPr>
              <a:defRPr/>
            </a:pPr>
            <a:fld id="{9D53FFC4-65B4-47B6-B355-EAFC36438655}" type="slidenum">
              <a:rPr lang="en-AU" altLang="en-US" smtClean="0"/>
              <a:pPr>
                <a:defRPr/>
              </a:pPr>
              <a:t>13</a:t>
            </a:fld>
            <a:endParaRPr lang="en-AU" altLang="en-US" dirty="0"/>
          </a:p>
        </p:txBody>
      </p:sp>
    </p:spTree>
    <p:extLst>
      <p:ext uri="{BB962C8B-B14F-4D97-AF65-F5344CB8AC3E}">
        <p14:creationId xmlns:p14="http://schemas.microsoft.com/office/powerpoint/2010/main" val="1422133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9D53FFC4-65B4-47B6-B355-EAFC36438655}" type="slidenum">
              <a:rPr lang="en-AU" altLang="en-US" smtClean="0"/>
              <a:pPr>
                <a:defRPr/>
              </a:pPr>
              <a:t>25</a:t>
            </a:fld>
            <a:endParaRPr lang="en-AU" altLang="en-US" dirty="0"/>
          </a:p>
        </p:txBody>
      </p:sp>
    </p:spTree>
    <p:extLst>
      <p:ext uri="{BB962C8B-B14F-4D97-AF65-F5344CB8AC3E}">
        <p14:creationId xmlns:p14="http://schemas.microsoft.com/office/powerpoint/2010/main" val="3069626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9D53FFC4-65B4-47B6-B355-EAFC36438655}" type="slidenum">
              <a:rPr lang="en-AU" altLang="en-US" smtClean="0"/>
              <a:pPr>
                <a:defRPr/>
              </a:pPr>
              <a:t>43</a:t>
            </a:fld>
            <a:endParaRPr lang="en-AU" altLang="en-US" dirty="0"/>
          </a:p>
        </p:txBody>
      </p:sp>
    </p:spTree>
    <p:extLst>
      <p:ext uri="{BB962C8B-B14F-4D97-AF65-F5344CB8AC3E}">
        <p14:creationId xmlns:p14="http://schemas.microsoft.com/office/powerpoint/2010/main" val="3777534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53FFC4-65B4-47B6-B355-EAFC36438655}" type="slidenum">
              <a:rPr lang="en-AU" altLang="en-US" smtClean="0"/>
              <a:pPr>
                <a:defRPr/>
              </a:pPr>
              <a:t>3</a:t>
            </a:fld>
            <a:endParaRPr lang="en-AU" altLang="en-US"/>
          </a:p>
        </p:txBody>
      </p:sp>
    </p:spTree>
    <p:extLst>
      <p:ext uri="{BB962C8B-B14F-4D97-AF65-F5344CB8AC3E}">
        <p14:creationId xmlns:p14="http://schemas.microsoft.com/office/powerpoint/2010/main" val="799110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53FFC4-65B4-47B6-B355-EAFC36438655}" type="slidenum">
              <a:rPr lang="en-AU" altLang="en-US" smtClean="0"/>
              <a:pPr>
                <a:defRPr/>
              </a:pPr>
              <a:t>4</a:t>
            </a:fld>
            <a:endParaRPr lang="en-AU" altLang="en-US"/>
          </a:p>
        </p:txBody>
      </p:sp>
    </p:spTree>
    <p:extLst>
      <p:ext uri="{BB962C8B-B14F-4D97-AF65-F5344CB8AC3E}">
        <p14:creationId xmlns:p14="http://schemas.microsoft.com/office/powerpoint/2010/main" val="2918493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53FFC4-65B4-47B6-B355-EAFC36438655}" type="slidenum">
              <a:rPr lang="en-AU" altLang="en-US" smtClean="0"/>
              <a:pPr>
                <a:defRPr/>
              </a:pPr>
              <a:t>5</a:t>
            </a:fld>
            <a:endParaRPr lang="en-AU" altLang="en-US"/>
          </a:p>
        </p:txBody>
      </p:sp>
    </p:spTree>
    <p:extLst>
      <p:ext uri="{BB962C8B-B14F-4D97-AF65-F5344CB8AC3E}">
        <p14:creationId xmlns:p14="http://schemas.microsoft.com/office/powerpoint/2010/main" val="1366353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9D53FFC4-65B4-47B6-B355-EAFC36438655}" type="slidenum">
              <a:rPr lang="en-AU" altLang="en-US" smtClean="0"/>
              <a:pPr>
                <a:defRPr/>
              </a:pPr>
              <a:t>6</a:t>
            </a:fld>
            <a:endParaRPr lang="en-AU" altLang="en-US" dirty="0"/>
          </a:p>
        </p:txBody>
      </p:sp>
    </p:spTree>
    <p:extLst>
      <p:ext uri="{BB962C8B-B14F-4D97-AF65-F5344CB8AC3E}">
        <p14:creationId xmlns:p14="http://schemas.microsoft.com/office/powerpoint/2010/main" val="746744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53FFC4-65B4-47B6-B355-EAFC36438655}" type="slidenum">
              <a:rPr lang="en-AU" altLang="en-US" smtClean="0"/>
              <a:pPr>
                <a:defRPr/>
              </a:pPr>
              <a:t>7</a:t>
            </a:fld>
            <a:endParaRPr lang="en-AU" altLang="en-US"/>
          </a:p>
        </p:txBody>
      </p:sp>
    </p:spTree>
    <p:extLst>
      <p:ext uri="{BB962C8B-B14F-4D97-AF65-F5344CB8AC3E}">
        <p14:creationId xmlns:p14="http://schemas.microsoft.com/office/powerpoint/2010/main" val="2281541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9D53FFC4-65B4-47B6-B355-EAFC36438655}" type="slidenum">
              <a:rPr lang="en-AU" altLang="en-US" smtClean="0"/>
              <a:pPr>
                <a:defRPr/>
              </a:pPr>
              <a:t>8</a:t>
            </a:fld>
            <a:endParaRPr lang="en-AU" altLang="en-US" dirty="0"/>
          </a:p>
        </p:txBody>
      </p:sp>
    </p:spTree>
    <p:extLst>
      <p:ext uri="{BB962C8B-B14F-4D97-AF65-F5344CB8AC3E}">
        <p14:creationId xmlns:p14="http://schemas.microsoft.com/office/powerpoint/2010/main" val="2326586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9D53FFC4-65B4-47B6-B355-EAFC36438655}" type="slidenum">
              <a:rPr lang="en-AU" altLang="en-US" smtClean="0"/>
              <a:pPr>
                <a:defRPr/>
              </a:pPr>
              <a:t>11</a:t>
            </a:fld>
            <a:endParaRPr lang="en-AU" altLang="en-US" dirty="0"/>
          </a:p>
        </p:txBody>
      </p:sp>
    </p:spTree>
    <p:extLst>
      <p:ext uri="{BB962C8B-B14F-4D97-AF65-F5344CB8AC3E}">
        <p14:creationId xmlns:p14="http://schemas.microsoft.com/office/powerpoint/2010/main" val="3803329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Up until Sept 18 tariff changes are matching revenue</a:t>
            </a:r>
            <a:r>
              <a:rPr lang="en-AU" baseline="0" dirty="0" smtClean="0"/>
              <a:t> effects.  After that China runs out of additional imports to levy them on and only increases rates in March 19.  On all goods traded bilaterally the average additional tariff rate is about 10%.</a:t>
            </a:r>
            <a:endParaRPr lang="en-AU" dirty="0"/>
          </a:p>
        </p:txBody>
      </p:sp>
      <p:sp>
        <p:nvSpPr>
          <p:cNvPr id="4" name="Slide Number Placeholder 3"/>
          <p:cNvSpPr>
            <a:spLocks noGrp="1"/>
          </p:cNvSpPr>
          <p:nvPr>
            <p:ph type="sldNum" sz="quarter" idx="10"/>
          </p:nvPr>
        </p:nvSpPr>
        <p:spPr/>
        <p:txBody>
          <a:bodyPr/>
          <a:lstStyle/>
          <a:p>
            <a:pPr>
              <a:defRPr/>
            </a:pPr>
            <a:fld id="{9D53FFC4-65B4-47B6-B355-EAFC36438655}" type="slidenum">
              <a:rPr lang="en-AU" altLang="en-US" smtClean="0"/>
              <a:pPr>
                <a:defRPr/>
              </a:pPr>
              <a:t>12</a:t>
            </a:fld>
            <a:endParaRPr lang="en-AU" altLang="en-US" dirty="0"/>
          </a:p>
        </p:txBody>
      </p:sp>
    </p:spTree>
    <p:extLst>
      <p:ext uri="{BB962C8B-B14F-4D97-AF65-F5344CB8AC3E}">
        <p14:creationId xmlns:p14="http://schemas.microsoft.com/office/powerpoint/2010/main" val="199465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CBA0B0F8-C2B3-42E8-AB96-A4061FB1CF78}" type="datetime1">
              <a:rPr lang="en-AU" altLang="en-US" smtClean="0"/>
              <a:t>31/05/2019</a:t>
            </a:fld>
            <a:endParaRPr lang="en-AU" altLang="en-US" dirty="0"/>
          </a:p>
        </p:txBody>
      </p:sp>
      <p:sp>
        <p:nvSpPr>
          <p:cNvPr id="5" name="Footer Placeholder 4"/>
          <p:cNvSpPr>
            <a:spLocks noGrp="1"/>
          </p:cNvSpPr>
          <p:nvPr>
            <p:ph type="ftr" sz="quarter" idx="11"/>
          </p:nvPr>
        </p:nvSpPr>
        <p:spPr/>
        <p:txBody>
          <a:bodyPr/>
          <a:lstStyle>
            <a:lvl1pPr>
              <a:defRPr/>
            </a:lvl1pPr>
          </a:lstStyle>
          <a:p>
            <a:pPr>
              <a:defRPr/>
            </a:pP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3A96AAD4-B7AC-4329-9959-D0D7843C5767}" type="slidenum">
              <a:rPr lang="en-AU" altLang="en-US"/>
              <a:pPr>
                <a:defRPr/>
              </a:pPr>
              <a:t>‹#›</a:t>
            </a:fld>
            <a:endParaRPr lang="en-AU" altLang="en-US" dirty="0"/>
          </a:p>
        </p:txBody>
      </p:sp>
    </p:spTree>
    <p:extLst>
      <p:ext uri="{BB962C8B-B14F-4D97-AF65-F5344CB8AC3E}">
        <p14:creationId xmlns:p14="http://schemas.microsoft.com/office/powerpoint/2010/main" val="1976700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1DC16395-9904-422A-BD00-E953754FAA2B}" type="datetime1">
              <a:rPr lang="en-AU" altLang="en-US" smtClean="0"/>
              <a:t>31/05/2019</a:t>
            </a:fld>
            <a:endParaRPr lang="en-AU" altLang="en-US" dirty="0"/>
          </a:p>
        </p:txBody>
      </p:sp>
      <p:sp>
        <p:nvSpPr>
          <p:cNvPr id="5" name="Footer Placeholder 4"/>
          <p:cNvSpPr>
            <a:spLocks noGrp="1"/>
          </p:cNvSpPr>
          <p:nvPr>
            <p:ph type="ftr" sz="quarter" idx="11"/>
          </p:nvPr>
        </p:nvSpPr>
        <p:spPr/>
        <p:txBody>
          <a:bodyPr/>
          <a:lstStyle>
            <a:lvl1pPr>
              <a:defRPr/>
            </a:lvl1pPr>
          </a:lstStyle>
          <a:p>
            <a:pPr>
              <a:defRPr/>
            </a:pP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A066680C-CE9C-4139-954A-C0DD6383986B}" type="slidenum">
              <a:rPr lang="en-AU" altLang="en-US"/>
              <a:pPr>
                <a:defRPr/>
              </a:pPr>
              <a:t>‹#›</a:t>
            </a:fld>
            <a:endParaRPr lang="en-AU" altLang="en-US" dirty="0"/>
          </a:p>
        </p:txBody>
      </p:sp>
    </p:spTree>
    <p:extLst>
      <p:ext uri="{BB962C8B-B14F-4D97-AF65-F5344CB8AC3E}">
        <p14:creationId xmlns:p14="http://schemas.microsoft.com/office/powerpoint/2010/main" val="2919340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3F2E20AC-A9F0-4F80-BC11-FCB9F7A6795D}" type="datetime1">
              <a:rPr lang="en-AU" altLang="en-US" smtClean="0"/>
              <a:t>31/05/2019</a:t>
            </a:fld>
            <a:endParaRPr lang="en-AU" altLang="en-US" dirty="0"/>
          </a:p>
        </p:txBody>
      </p:sp>
      <p:sp>
        <p:nvSpPr>
          <p:cNvPr id="5" name="Footer Placeholder 4"/>
          <p:cNvSpPr>
            <a:spLocks noGrp="1"/>
          </p:cNvSpPr>
          <p:nvPr>
            <p:ph type="ftr" sz="quarter" idx="11"/>
          </p:nvPr>
        </p:nvSpPr>
        <p:spPr/>
        <p:txBody>
          <a:bodyPr/>
          <a:lstStyle>
            <a:lvl1pPr>
              <a:defRPr/>
            </a:lvl1pPr>
          </a:lstStyle>
          <a:p>
            <a:pPr>
              <a:defRPr/>
            </a:pP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3EC09D10-38A3-4904-9A94-C6DD90969B43}" type="slidenum">
              <a:rPr lang="en-AU" altLang="en-US"/>
              <a:pPr>
                <a:defRPr/>
              </a:pPr>
              <a:t>‹#›</a:t>
            </a:fld>
            <a:endParaRPr lang="en-AU" altLang="en-US" dirty="0"/>
          </a:p>
        </p:txBody>
      </p:sp>
    </p:spTree>
    <p:extLst>
      <p:ext uri="{BB962C8B-B14F-4D97-AF65-F5344CB8AC3E}">
        <p14:creationId xmlns:p14="http://schemas.microsoft.com/office/powerpoint/2010/main" val="64003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2E21F488-CE7D-4A75-BCED-C071105C4526}" type="datetime1">
              <a:rPr lang="en-AU" altLang="en-US" smtClean="0"/>
              <a:t>31/05/2019</a:t>
            </a:fld>
            <a:endParaRPr lang="en-AU" altLang="en-US" dirty="0"/>
          </a:p>
        </p:txBody>
      </p:sp>
      <p:sp>
        <p:nvSpPr>
          <p:cNvPr id="5" name="Footer Placeholder 4"/>
          <p:cNvSpPr>
            <a:spLocks noGrp="1"/>
          </p:cNvSpPr>
          <p:nvPr>
            <p:ph type="ftr" sz="quarter" idx="11"/>
          </p:nvPr>
        </p:nvSpPr>
        <p:spPr/>
        <p:txBody>
          <a:bodyPr/>
          <a:lstStyle>
            <a:lvl1pPr>
              <a:defRPr/>
            </a:lvl1pPr>
          </a:lstStyle>
          <a:p>
            <a:pPr>
              <a:defRPr/>
            </a:pP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29E62D41-4811-43C5-91AD-954A4977407D}" type="slidenum">
              <a:rPr lang="en-AU" altLang="en-US"/>
              <a:pPr>
                <a:defRPr/>
              </a:pPr>
              <a:t>‹#›</a:t>
            </a:fld>
            <a:endParaRPr lang="en-AU" altLang="en-US" dirty="0"/>
          </a:p>
        </p:txBody>
      </p:sp>
    </p:spTree>
    <p:extLst>
      <p:ext uri="{BB962C8B-B14F-4D97-AF65-F5344CB8AC3E}">
        <p14:creationId xmlns:p14="http://schemas.microsoft.com/office/powerpoint/2010/main" val="319743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3D38B9C-12E9-4505-B001-3397396BC66E}" type="datetime1">
              <a:rPr lang="en-AU" altLang="en-US" smtClean="0"/>
              <a:t>31/05/2019</a:t>
            </a:fld>
            <a:endParaRPr lang="en-AU" altLang="en-US" dirty="0"/>
          </a:p>
        </p:txBody>
      </p:sp>
      <p:sp>
        <p:nvSpPr>
          <p:cNvPr id="5" name="Footer Placeholder 4"/>
          <p:cNvSpPr>
            <a:spLocks noGrp="1"/>
          </p:cNvSpPr>
          <p:nvPr>
            <p:ph type="ftr" sz="quarter" idx="11"/>
          </p:nvPr>
        </p:nvSpPr>
        <p:spPr/>
        <p:txBody>
          <a:bodyPr/>
          <a:lstStyle>
            <a:lvl1pPr>
              <a:defRPr/>
            </a:lvl1pPr>
          </a:lstStyle>
          <a:p>
            <a:pPr>
              <a:defRPr/>
            </a:pP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A431C2D6-6D49-4690-A81E-05F878D8FD12}" type="slidenum">
              <a:rPr lang="en-AU" altLang="en-US"/>
              <a:pPr>
                <a:defRPr/>
              </a:pPr>
              <a:t>‹#›</a:t>
            </a:fld>
            <a:endParaRPr lang="en-AU" altLang="en-US" dirty="0"/>
          </a:p>
        </p:txBody>
      </p:sp>
    </p:spTree>
    <p:extLst>
      <p:ext uri="{BB962C8B-B14F-4D97-AF65-F5344CB8AC3E}">
        <p14:creationId xmlns:p14="http://schemas.microsoft.com/office/powerpoint/2010/main" val="115006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fld id="{821BA4E4-94B0-4ACD-97A8-BA98821B32EC}" type="datetime1">
              <a:rPr lang="en-AU" altLang="en-US" smtClean="0"/>
              <a:t>31/05/2019</a:t>
            </a:fld>
            <a:endParaRPr lang="en-AU" altLang="en-US" dirty="0"/>
          </a:p>
        </p:txBody>
      </p:sp>
      <p:sp>
        <p:nvSpPr>
          <p:cNvPr id="6" name="Footer Placeholder 4"/>
          <p:cNvSpPr>
            <a:spLocks noGrp="1"/>
          </p:cNvSpPr>
          <p:nvPr>
            <p:ph type="ftr" sz="quarter" idx="11"/>
          </p:nvPr>
        </p:nvSpPr>
        <p:spPr/>
        <p:txBody>
          <a:bodyPr/>
          <a:lstStyle>
            <a:lvl1pPr>
              <a:defRPr/>
            </a:lvl1pPr>
          </a:lstStyle>
          <a:p>
            <a:pPr>
              <a:defRPr/>
            </a:pPr>
            <a:endParaRPr lang="en-AU" dirty="0"/>
          </a:p>
        </p:txBody>
      </p:sp>
      <p:sp>
        <p:nvSpPr>
          <p:cNvPr id="7" name="Slide Number Placeholder 5"/>
          <p:cNvSpPr>
            <a:spLocks noGrp="1"/>
          </p:cNvSpPr>
          <p:nvPr>
            <p:ph type="sldNum" sz="quarter" idx="12"/>
          </p:nvPr>
        </p:nvSpPr>
        <p:spPr/>
        <p:txBody>
          <a:bodyPr/>
          <a:lstStyle>
            <a:lvl1pPr>
              <a:defRPr/>
            </a:lvl1pPr>
          </a:lstStyle>
          <a:p>
            <a:pPr>
              <a:defRPr/>
            </a:pPr>
            <a:fld id="{C653A58F-0A49-4DF0-B777-183CA47354EF}" type="slidenum">
              <a:rPr lang="en-AU" altLang="en-US"/>
              <a:pPr>
                <a:defRPr/>
              </a:pPr>
              <a:t>‹#›</a:t>
            </a:fld>
            <a:endParaRPr lang="en-AU" altLang="en-US" dirty="0"/>
          </a:p>
        </p:txBody>
      </p:sp>
    </p:spTree>
    <p:extLst>
      <p:ext uri="{BB962C8B-B14F-4D97-AF65-F5344CB8AC3E}">
        <p14:creationId xmlns:p14="http://schemas.microsoft.com/office/powerpoint/2010/main" val="332174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fld id="{1BEBB6CA-5BED-48CC-AF03-3E8C695A015D}" type="datetime1">
              <a:rPr lang="en-AU" altLang="en-US" smtClean="0"/>
              <a:t>31/05/2019</a:t>
            </a:fld>
            <a:endParaRPr lang="en-AU" altLang="en-US" dirty="0"/>
          </a:p>
        </p:txBody>
      </p:sp>
      <p:sp>
        <p:nvSpPr>
          <p:cNvPr id="8" name="Footer Placeholder 4"/>
          <p:cNvSpPr>
            <a:spLocks noGrp="1"/>
          </p:cNvSpPr>
          <p:nvPr>
            <p:ph type="ftr" sz="quarter" idx="11"/>
          </p:nvPr>
        </p:nvSpPr>
        <p:spPr/>
        <p:txBody>
          <a:bodyPr/>
          <a:lstStyle>
            <a:lvl1pPr>
              <a:defRPr/>
            </a:lvl1pPr>
          </a:lstStyle>
          <a:p>
            <a:pPr>
              <a:defRPr/>
            </a:pPr>
            <a:endParaRPr lang="en-AU" dirty="0"/>
          </a:p>
        </p:txBody>
      </p:sp>
      <p:sp>
        <p:nvSpPr>
          <p:cNvPr id="9" name="Slide Number Placeholder 5"/>
          <p:cNvSpPr>
            <a:spLocks noGrp="1"/>
          </p:cNvSpPr>
          <p:nvPr>
            <p:ph type="sldNum" sz="quarter" idx="12"/>
          </p:nvPr>
        </p:nvSpPr>
        <p:spPr/>
        <p:txBody>
          <a:bodyPr/>
          <a:lstStyle>
            <a:lvl1pPr>
              <a:defRPr/>
            </a:lvl1pPr>
          </a:lstStyle>
          <a:p>
            <a:pPr>
              <a:defRPr/>
            </a:pPr>
            <a:fld id="{0A7FB742-B3E3-4492-93B5-7DC8963B9006}" type="slidenum">
              <a:rPr lang="en-AU" altLang="en-US"/>
              <a:pPr>
                <a:defRPr/>
              </a:pPr>
              <a:t>‹#›</a:t>
            </a:fld>
            <a:endParaRPr lang="en-AU" altLang="en-US" dirty="0"/>
          </a:p>
        </p:txBody>
      </p:sp>
    </p:spTree>
    <p:extLst>
      <p:ext uri="{BB962C8B-B14F-4D97-AF65-F5344CB8AC3E}">
        <p14:creationId xmlns:p14="http://schemas.microsoft.com/office/powerpoint/2010/main" val="82761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D3CC157E-176E-4BB7-A3F1-CA940B105639}" type="datetime1">
              <a:rPr lang="en-AU" altLang="en-US" smtClean="0"/>
              <a:t>31/05/2019</a:t>
            </a:fld>
            <a:endParaRPr lang="en-AU" altLang="en-US" dirty="0"/>
          </a:p>
        </p:txBody>
      </p:sp>
      <p:sp>
        <p:nvSpPr>
          <p:cNvPr id="4" name="Footer Placeholder 4"/>
          <p:cNvSpPr>
            <a:spLocks noGrp="1"/>
          </p:cNvSpPr>
          <p:nvPr>
            <p:ph type="ftr" sz="quarter" idx="11"/>
          </p:nvPr>
        </p:nvSpPr>
        <p:spPr/>
        <p:txBody>
          <a:bodyPr/>
          <a:lstStyle>
            <a:lvl1pPr>
              <a:defRPr/>
            </a:lvl1pPr>
          </a:lstStyle>
          <a:p>
            <a:pPr>
              <a:defRPr/>
            </a:pPr>
            <a:endParaRPr lang="en-AU" dirty="0"/>
          </a:p>
        </p:txBody>
      </p:sp>
      <p:sp>
        <p:nvSpPr>
          <p:cNvPr id="5" name="Slide Number Placeholder 5"/>
          <p:cNvSpPr>
            <a:spLocks noGrp="1"/>
          </p:cNvSpPr>
          <p:nvPr>
            <p:ph type="sldNum" sz="quarter" idx="12"/>
          </p:nvPr>
        </p:nvSpPr>
        <p:spPr/>
        <p:txBody>
          <a:bodyPr/>
          <a:lstStyle>
            <a:lvl1pPr>
              <a:defRPr/>
            </a:lvl1pPr>
          </a:lstStyle>
          <a:p>
            <a:pPr>
              <a:defRPr/>
            </a:pPr>
            <a:fld id="{9DBD51AD-0126-4B75-94B3-69D84E8E4B7E}" type="slidenum">
              <a:rPr lang="en-AU" altLang="en-US"/>
              <a:pPr>
                <a:defRPr/>
              </a:pPr>
              <a:t>‹#›</a:t>
            </a:fld>
            <a:endParaRPr lang="en-AU" altLang="en-US" dirty="0"/>
          </a:p>
        </p:txBody>
      </p:sp>
    </p:spTree>
    <p:extLst>
      <p:ext uri="{BB962C8B-B14F-4D97-AF65-F5344CB8AC3E}">
        <p14:creationId xmlns:p14="http://schemas.microsoft.com/office/powerpoint/2010/main" val="2738221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FD671E-99F0-403A-B0A7-3669666035D7}" type="datetime1">
              <a:rPr lang="en-AU" altLang="en-US" smtClean="0"/>
              <a:t>31/05/2019</a:t>
            </a:fld>
            <a:endParaRPr lang="en-AU" altLang="en-US" dirty="0"/>
          </a:p>
        </p:txBody>
      </p:sp>
      <p:sp>
        <p:nvSpPr>
          <p:cNvPr id="3" name="Footer Placeholder 4"/>
          <p:cNvSpPr>
            <a:spLocks noGrp="1"/>
          </p:cNvSpPr>
          <p:nvPr>
            <p:ph type="ftr" sz="quarter" idx="11"/>
          </p:nvPr>
        </p:nvSpPr>
        <p:spPr/>
        <p:txBody>
          <a:bodyPr/>
          <a:lstStyle>
            <a:lvl1pPr>
              <a:defRPr/>
            </a:lvl1pPr>
          </a:lstStyle>
          <a:p>
            <a:pPr>
              <a:defRPr/>
            </a:pPr>
            <a:endParaRPr lang="en-AU" dirty="0"/>
          </a:p>
        </p:txBody>
      </p:sp>
      <p:sp>
        <p:nvSpPr>
          <p:cNvPr id="4" name="Slide Number Placeholder 5"/>
          <p:cNvSpPr>
            <a:spLocks noGrp="1"/>
          </p:cNvSpPr>
          <p:nvPr>
            <p:ph type="sldNum" sz="quarter" idx="12"/>
          </p:nvPr>
        </p:nvSpPr>
        <p:spPr/>
        <p:txBody>
          <a:bodyPr/>
          <a:lstStyle>
            <a:lvl1pPr>
              <a:defRPr/>
            </a:lvl1pPr>
          </a:lstStyle>
          <a:p>
            <a:pPr>
              <a:defRPr/>
            </a:pPr>
            <a:fld id="{EDC0FAD6-84B7-4141-BAA0-04679374B00D}" type="slidenum">
              <a:rPr lang="en-AU" altLang="en-US"/>
              <a:pPr>
                <a:defRPr/>
              </a:pPr>
              <a:t>‹#›</a:t>
            </a:fld>
            <a:endParaRPr lang="en-AU" altLang="en-US" dirty="0"/>
          </a:p>
        </p:txBody>
      </p:sp>
    </p:spTree>
    <p:extLst>
      <p:ext uri="{BB962C8B-B14F-4D97-AF65-F5344CB8AC3E}">
        <p14:creationId xmlns:p14="http://schemas.microsoft.com/office/powerpoint/2010/main" val="110343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44C3A0-5D11-4FD7-AC91-43A815366823}" type="datetime1">
              <a:rPr lang="en-AU" altLang="en-US" smtClean="0"/>
              <a:t>31/05/2019</a:t>
            </a:fld>
            <a:endParaRPr lang="en-AU" altLang="en-US" dirty="0"/>
          </a:p>
        </p:txBody>
      </p:sp>
      <p:sp>
        <p:nvSpPr>
          <p:cNvPr id="6" name="Footer Placeholder 4"/>
          <p:cNvSpPr>
            <a:spLocks noGrp="1"/>
          </p:cNvSpPr>
          <p:nvPr>
            <p:ph type="ftr" sz="quarter" idx="11"/>
          </p:nvPr>
        </p:nvSpPr>
        <p:spPr/>
        <p:txBody>
          <a:bodyPr/>
          <a:lstStyle>
            <a:lvl1pPr>
              <a:defRPr/>
            </a:lvl1pPr>
          </a:lstStyle>
          <a:p>
            <a:pPr>
              <a:defRPr/>
            </a:pPr>
            <a:endParaRPr lang="en-AU" dirty="0"/>
          </a:p>
        </p:txBody>
      </p:sp>
      <p:sp>
        <p:nvSpPr>
          <p:cNvPr id="7" name="Slide Number Placeholder 5"/>
          <p:cNvSpPr>
            <a:spLocks noGrp="1"/>
          </p:cNvSpPr>
          <p:nvPr>
            <p:ph type="sldNum" sz="quarter" idx="12"/>
          </p:nvPr>
        </p:nvSpPr>
        <p:spPr/>
        <p:txBody>
          <a:bodyPr/>
          <a:lstStyle>
            <a:lvl1pPr>
              <a:defRPr/>
            </a:lvl1pPr>
          </a:lstStyle>
          <a:p>
            <a:pPr>
              <a:defRPr/>
            </a:pPr>
            <a:fld id="{8F5810FB-851E-460E-8EF6-86A6E5E64838}" type="slidenum">
              <a:rPr lang="en-AU" altLang="en-US"/>
              <a:pPr>
                <a:defRPr/>
              </a:pPr>
              <a:t>‹#›</a:t>
            </a:fld>
            <a:endParaRPr lang="en-AU" altLang="en-US" dirty="0"/>
          </a:p>
        </p:txBody>
      </p:sp>
    </p:spTree>
    <p:extLst>
      <p:ext uri="{BB962C8B-B14F-4D97-AF65-F5344CB8AC3E}">
        <p14:creationId xmlns:p14="http://schemas.microsoft.com/office/powerpoint/2010/main" val="185242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C787B79-9830-46C0-AB0F-5496B369D555}" type="datetime1">
              <a:rPr lang="en-AU" altLang="en-US" smtClean="0"/>
              <a:t>31/05/2019</a:t>
            </a:fld>
            <a:endParaRPr lang="en-AU" altLang="en-US" dirty="0"/>
          </a:p>
        </p:txBody>
      </p:sp>
      <p:sp>
        <p:nvSpPr>
          <p:cNvPr id="6" name="Footer Placeholder 4"/>
          <p:cNvSpPr>
            <a:spLocks noGrp="1"/>
          </p:cNvSpPr>
          <p:nvPr>
            <p:ph type="ftr" sz="quarter" idx="11"/>
          </p:nvPr>
        </p:nvSpPr>
        <p:spPr/>
        <p:txBody>
          <a:bodyPr/>
          <a:lstStyle>
            <a:lvl1pPr>
              <a:defRPr/>
            </a:lvl1pPr>
          </a:lstStyle>
          <a:p>
            <a:pPr>
              <a:defRPr/>
            </a:pPr>
            <a:endParaRPr lang="en-AU" dirty="0"/>
          </a:p>
        </p:txBody>
      </p:sp>
      <p:sp>
        <p:nvSpPr>
          <p:cNvPr id="7" name="Slide Number Placeholder 5"/>
          <p:cNvSpPr>
            <a:spLocks noGrp="1"/>
          </p:cNvSpPr>
          <p:nvPr>
            <p:ph type="sldNum" sz="quarter" idx="12"/>
          </p:nvPr>
        </p:nvSpPr>
        <p:spPr/>
        <p:txBody>
          <a:bodyPr/>
          <a:lstStyle>
            <a:lvl1pPr>
              <a:defRPr/>
            </a:lvl1pPr>
          </a:lstStyle>
          <a:p>
            <a:pPr>
              <a:defRPr/>
            </a:pPr>
            <a:fld id="{1042C2EB-8D63-476C-9A18-EFF2CB89566D}" type="slidenum">
              <a:rPr lang="en-AU" altLang="en-US"/>
              <a:pPr>
                <a:defRPr/>
              </a:pPr>
              <a:t>‹#›</a:t>
            </a:fld>
            <a:endParaRPr lang="en-AU" altLang="en-US" dirty="0"/>
          </a:p>
        </p:txBody>
      </p:sp>
    </p:spTree>
    <p:extLst>
      <p:ext uri="{BB962C8B-B14F-4D97-AF65-F5344CB8AC3E}">
        <p14:creationId xmlns:p14="http://schemas.microsoft.com/office/powerpoint/2010/main" val="284406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75242D7C-A6DD-4EDF-BC86-98C33C18A986}" type="datetime1">
              <a:rPr lang="en-AU" altLang="en-US" smtClean="0"/>
              <a:t>31/05/2019</a:t>
            </a:fld>
            <a:endParaRPr lang="en-AU"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F8D0B516-A9BF-46F7-B812-27803611D616}" type="slidenum">
              <a:rPr lang="en-AU" altLang="en-US"/>
              <a:pPr>
                <a:defRPr/>
              </a:pPr>
              <a:t>‹#›</a:t>
            </a:fld>
            <a:endParaRPr lang="en-AU"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472" y="677946"/>
            <a:ext cx="10525328" cy="1018507"/>
          </a:xfrm>
        </p:spPr>
        <p:txBody>
          <a:bodyPr rtlCol="0">
            <a:normAutofit/>
          </a:bodyPr>
          <a:lstStyle/>
          <a:p>
            <a:r>
              <a:rPr lang="en-US" sz="3600" b="1" dirty="0">
                <a:latin typeface="+mn-lt"/>
                <a:ea typeface="DengXian"/>
                <a:cs typeface="Arial" panose="020B0604020202020204" pitchFamily="34" charset="0"/>
              </a:rPr>
              <a:t>US-China Rivalry: The Macro Policy Choices</a:t>
            </a:r>
            <a:endParaRPr lang="en-US" sz="3600" dirty="0">
              <a:latin typeface="+mn-lt"/>
              <a:cs typeface="Arial" panose="020B0604020202020204" pitchFamily="34" charset="0"/>
            </a:endParaRPr>
          </a:p>
        </p:txBody>
      </p:sp>
      <p:sp>
        <p:nvSpPr>
          <p:cNvPr id="2051" name="Subtitle 2"/>
          <p:cNvSpPr>
            <a:spLocks noGrp="1"/>
          </p:cNvSpPr>
          <p:nvPr>
            <p:ph type="subTitle" idx="1"/>
          </p:nvPr>
        </p:nvSpPr>
        <p:spPr>
          <a:xfrm>
            <a:off x="0" y="2225842"/>
            <a:ext cx="12192000" cy="4283241"/>
          </a:xfrm>
        </p:spPr>
        <p:txBody>
          <a:bodyPr/>
          <a:lstStyle/>
          <a:p>
            <a:pPr eaLnBrk="1" hangingPunct="1">
              <a:lnSpc>
                <a:spcPct val="100000"/>
              </a:lnSpc>
              <a:spcBef>
                <a:spcPct val="0"/>
              </a:spcBef>
            </a:pPr>
            <a:r>
              <a:rPr lang="en-AU" altLang="en-US" b="1" dirty="0"/>
              <a:t>Rod TYERS</a:t>
            </a:r>
          </a:p>
          <a:p>
            <a:pPr eaLnBrk="1" hangingPunct="1">
              <a:lnSpc>
                <a:spcPct val="100000"/>
              </a:lnSpc>
              <a:spcBef>
                <a:spcPct val="0"/>
              </a:spcBef>
            </a:pPr>
            <a:endParaRPr lang="en-AU" altLang="en-US" sz="800" b="1" dirty="0"/>
          </a:p>
          <a:p>
            <a:pPr eaLnBrk="1" hangingPunct="1">
              <a:lnSpc>
                <a:spcPct val="100000"/>
              </a:lnSpc>
              <a:spcBef>
                <a:spcPct val="0"/>
              </a:spcBef>
            </a:pPr>
            <a:r>
              <a:rPr lang="en-US" altLang="en-US" sz="1600" dirty="0"/>
              <a:t>Business School , University of Western </a:t>
            </a:r>
            <a:r>
              <a:rPr lang="en-US" altLang="en-US" sz="1600" dirty="0" smtClean="0"/>
              <a:t>Australia</a:t>
            </a:r>
          </a:p>
          <a:p>
            <a:pPr eaLnBrk="1" hangingPunct="1">
              <a:lnSpc>
                <a:spcPct val="100000"/>
              </a:lnSpc>
              <a:spcBef>
                <a:spcPct val="0"/>
              </a:spcBef>
            </a:pPr>
            <a:r>
              <a:rPr lang="en-US" altLang="en-US" sz="1600" dirty="0" smtClean="0"/>
              <a:t>Centre for Applied Macroeconomic Analysis</a:t>
            </a:r>
          </a:p>
          <a:p>
            <a:pPr eaLnBrk="1" hangingPunct="1">
              <a:lnSpc>
                <a:spcPct val="100000"/>
              </a:lnSpc>
              <a:spcBef>
                <a:spcPct val="0"/>
              </a:spcBef>
            </a:pPr>
            <a:r>
              <a:rPr lang="en-US" altLang="en-US" sz="1600" dirty="0" smtClean="0"/>
              <a:t>Australian National University</a:t>
            </a:r>
            <a:endParaRPr lang="en-AU" altLang="en-US" sz="1600" dirty="0"/>
          </a:p>
          <a:p>
            <a:pPr eaLnBrk="1" hangingPunct="1">
              <a:lnSpc>
                <a:spcPct val="100000"/>
              </a:lnSpc>
              <a:spcBef>
                <a:spcPct val="0"/>
              </a:spcBef>
            </a:pPr>
            <a:endParaRPr lang="en-AU" altLang="en-US" b="1" dirty="0"/>
          </a:p>
          <a:p>
            <a:pPr eaLnBrk="1" hangingPunct="1">
              <a:lnSpc>
                <a:spcPct val="100000"/>
              </a:lnSpc>
              <a:spcBef>
                <a:spcPct val="0"/>
              </a:spcBef>
            </a:pPr>
            <a:r>
              <a:rPr lang="en-AU" altLang="en-US" b="1" dirty="0" err="1"/>
              <a:t>Yixiao</a:t>
            </a:r>
            <a:r>
              <a:rPr lang="en-AU" altLang="en-US" b="1" dirty="0"/>
              <a:t> ZHOU</a:t>
            </a:r>
          </a:p>
          <a:p>
            <a:pPr eaLnBrk="1" hangingPunct="1">
              <a:lnSpc>
                <a:spcPct val="100000"/>
              </a:lnSpc>
              <a:spcBef>
                <a:spcPct val="0"/>
              </a:spcBef>
            </a:pPr>
            <a:endParaRPr lang="en-AU" altLang="en-US" sz="800" dirty="0"/>
          </a:p>
          <a:p>
            <a:pPr eaLnBrk="1" hangingPunct="1">
              <a:lnSpc>
                <a:spcPct val="100000"/>
              </a:lnSpc>
              <a:spcBef>
                <a:spcPct val="0"/>
              </a:spcBef>
            </a:pPr>
            <a:r>
              <a:rPr lang="en-AU" altLang="en-US" sz="1600" dirty="0"/>
              <a:t>Crawford School of Public Policy</a:t>
            </a:r>
          </a:p>
          <a:p>
            <a:pPr eaLnBrk="1" hangingPunct="1">
              <a:lnSpc>
                <a:spcPct val="100000"/>
              </a:lnSpc>
              <a:spcBef>
                <a:spcPct val="0"/>
              </a:spcBef>
            </a:pPr>
            <a:r>
              <a:rPr lang="en-AU" altLang="en-US" sz="1600" dirty="0"/>
              <a:t>The Australian National University</a:t>
            </a:r>
          </a:p>
          <a:p>
            <a:pPr eaLnBrk="1" hangingPunct="1">
              <a:lnSpc>
                <a:spcPct val="100000"/>
              </a:lnSpc>
              <a:spcBef>
                <a:spcPct val="0"/>
              </a:spcBef>
            </a:pPr>
            <a:endParaRPr lang="en-AU" altLang="en-US" sz="2000" dirty="0" smtClean="0"/>
          </a:p>
          <a:p>
            <a:pPr eaLnBrk="1" hangingPunct="1">
              <a:lnSpc>
                <a:spcPct val="100000"/>
              </a:lnSpc>
              <a:spcBef>
                <a:spcPct val="0"/>
              </a:spcBef>
            </a:pPr>
            <a:endParaRPr lang="en-AU" altLang="en-US" sz="2000" dirty="0"/>
          </a:p>
          <a:p>
            <a:r>
              <a:rPr lang="en-AU" sz="2000" dirty="0" smtClean="0"/>
              <a:t>NBER Asia </a:t>
            </a:r>
            <a:r>
              <a:rPr lang="en-AU" sz="2000" dirty="0"/>
              <a:t>Seminar</a:t>
            </a:r>
          </a:p>
          <a:p>
            <a:r>
              <a:rPr lang="en-AU" sz="2000" dirty="0" smtClean="0"/>
              <a:t>Bank of Thailand, </a:t>
            </a:r>
            <a:r>
              <a:rPr lang="en-AU" sz="2000" dirty="0" smtClean="0"/>
              <a:t>6-7 June 2019</a:t>
            </a:r>
            <a:endParaRPr lang="en-AU" sz="2000" dirty="0"/>
          </a:p>
        </p:txBody>
      </p:sp>
      <p:sp>
        <p:nvSpPr>
          <p:cNvPr id="20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fld id="{A97FDA87-6A90-49CA-B0E7-D49BC392059D}" type="slidenum">
              <a:rPr lang="en-AU" altLang="en-US" sz="1200">
                <a:solidFill>
                  <a:srgbClr val="898989"/>
                </a:solidFill>
              </a:rPr>
              <a:pPr eaLnBrk="1" hangingPunct="1">
                <a:lnSpc>
                  <a:spcPct val="100000"/>
                </a:lnSpc>
                <a:spcBef>
                  <a:spcPct val="0"/>
                </a:spcBef>
                <a:buFontTx/>
                <a:buNone/>
              </a:pPr>
              <a:t>1</a:t>
            </a:fld>
            <a:endParaRPr lang="en-AU" altLang="en-US" sz="120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1309" y="6166978"/>
            <a:ext cx="2105527" cy="378744"/>
          </a:xfrm>
        </p:spPr>
        <p:txBody>
          <a:bodyPr/>
          <a:lstStyle/>
          <a:p>
            <a:r>
              <a:rPr lang="en-AU" sz="1600" dirty="0" smtClean="0"/>
              <a:t>Sources: FRED, IMF.</a:t>
            </a:r>
            <a:endParaRPr lang="en-AU" sz="1600" dirty="0"/>
          </a:p>
        </p:txBody>
      </p:sp>
      <p:sp>
        <p:nvSpPr>
          <p:cNvPr id="3" name="Slide Number Placeholder 2"/>
          <p:cNvSpPr>
            <a:spLocks noGrp="1"/>
          </p:cNvSpPr>
          <p:nvPr>
            <p:ph type="sldNum" sz="quarter" idx="12"/>
          </p:nvPr>
        </p:nvSpPr>
        <p:spPr/>
        <p:txBody>
          <a:bodyPr/>
          <a:lstStyle/>
          <a:p>
            <a:pPr>
              <a:defRPr/>
            </a:pPr>
            <a:fld id="{9DBD51AD-0126-4B75-94B3-69D84E8E4B7E}" type="slidenum">
              <a:rPr lang="en-AU" altLang="en-US" smtClean="0"/>
              <a:pPr>
                <a:defRPr/>
              </a:pPr>
              <a:t>10</a:t>
            </a:fld>
            <a:endParaRPr lang="en-AU" altLang="en-US" dirty="0"/>
          </a:p>
        </p:txBody>
      </p:sp>
      <p:pic>
        <p:nvPicPr>
          <p:cNvPr id="5" name="Picture 4"/>
          <p:cNvPicPr>
            <a:picLocks noChangeAspect="1"/>
          </p:cNvPicPr>
          <p:nvPr/>
        </p:nvPicPr>
        <p:blipFill>
          <a:blip r:embed="rId2"/>
          <a:stretch>
            <a:fillRect/>
          </a:stretch>
        </p:blipFill>
        <p:spPr>
          <a:xfrm>
            <a:off x="2851484" y="648980"/>
            <a:ext cx="6439964" cy="5517998"/>
          </a:xfrm>
          <a:prstGeom prst="rect">
            <a:avLst/>
          </a:prstGeom>
        </p:spPr>
      </p:pic>
    </p:spTree>
    <p:extLst>
      <p:ext uri="{BB962C8B-B14F-4D97-AF65-F5344CB8AC3E}">
        <p14:creationId xmlns:p14="http://schemas.microsoft.com/office/powerpoint/2010/main" val="3420099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677" y="6049795"/>
            <a:ext cx="8626643" cy="489117"/>
          </a:xfrm>
        </p:spPr>
        <p:txBody>
          <a:bodyPr/>
          <a:lstStyle/>
          <a:p>
            <a:r>
              <a:rPr lang="en-AU" sz="1600" dirty="0" smtClean="0"/>
              <a:t>Source: Brown, C.P. (2019), “The 2018 US-China trade conflict after 40 years of special protection”, PIIE.</a:t>
            </a:r>
            <a:endParaRPr lang="en-AU" sz="1600" dirty="0"/>
          </a:p>
        </p:txBody>
      </p:sp>
      <p:sp>
        <p:nvSpPr>
          <p:cNvPr id="3" name="Slide Number Placeholder 2"/>
          <p:cNvSpPr>
            <a:spLocks noGrp="1"/>
          </p:cNvSpPr>
          <p:nvPr>
            <p:ph type="sldNum" sz="quarter" idx="12"/>
          </p:nvPr>
        </p:nvSpPr>
        <p:spPr/>
        <p:txBody>
          <a:bodyPr/>
          <a:lstStyle/>
          <a:p>
            <a:pPr>
              <a:defRPr/>
            </a:pPr>
            <a:fld id="{9DBD51AD-0126-4B75-94B3-69D84E8E4B7E}" type="slidenum">
              <a:rPr lang="en-AU" altLang="en-US" smtClean="0"/>
              <a:pPr>
                <a:defRPr/>
              </a:pPr>
              <a:t>11</a:t>
            </a:fld>
            <a:endParaRPr lang="en-AU" altLang="en-US" dirty="0"/>
          </a:p>
        </p:txBody>
      </p:sp>
      <p:pic>
        <p:nvPicPr>
          <p:cNvPr id="4" name="Picture 3"/>
          <p:cNvPicPr>
            <a:picLocks noChangeAspect="1"/>
          </p:cNvPicPr>
          <p:nvPr/>
        </p:nvPicPr>
        <p:blipFill>
          <a:blip r:embed="rId3"/>
          <a:stretch>
            <a:fillRect/>
          </a:stretch>
        </p:blipFill>
        <p:spPr>
          <a:xfrm>
            <a:off x="1721501" y="437409"/>
            <a:ext cx="8748993" cy="5612386"/>
          </a:xfrm>
          <a:prstGeom prst="rect">
            <a:avLst/>
          </a:prstGeom>
        </p:spPr>
      </p:pic>
    </p:spTree>
    <p:extLst>
      <p:ext uri="{BB962C8B-B14F-4D97-AF65-F5344CB8AC3E}">
        <p14:creationId xmlns:p14="http://schemas.microsoft.com/office/powerpoint/2010/main" val="2701656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DBD51AD-0126-4B75-94B3-69D84E8E4B7E}" type="slidenum">
              <a:rPr lang="en-AU" altLang="en-US" smtClean="0"/>
              <a:pPr>
                <a:defRPr/>
              </a:pPr>
              <a:t>12</a:t>
            </a:fld>
            <a:endParaRPr lang="en-AU" altLang="en-US" dirty="0"/>
          </a:p>
        </p:txBody>
      </p:sp>
      <p:pic>
        <p:nvPicPr>
          <p:cNvPr id="5" name="Picture 4"/>
          <p:cNvPicPr>
            <a:picLocks noChangeAspect="1"/>
          </p:cNvPicPr>
          <p:nvPr/>
        </p:nvPicPr>
        <p:blipFill>
          <a:blip r:embed="rId3"/>
          <a:stretch>
            <a:fillRect/>
          </a:stretch>
        </p:blipFill>
        <p:spPr>
          <a:xfrm>
            <a:off x="1084653" y="697755"/>
            <a:ext cx="10022693" cy="5462489"/>
          </a:xfrm>
          <a:prstGeom prst="rect">
            <a:avLst/>
          </a:prstGeom>
        </p:spPr>
      </p:pic>
    </p:spTree>
    <p:extLst>
      <p:ext uri="{BB962C8B-B14F-4D97-AF65-F5344CB8AC3E}">
        <p14:creationId xmlns:p14="http://schemas.microsoft.com/office/powerpoint/2010/main" val="242400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DBD51AD-0126-4B75-94B3-69D84E8E4B7E}" type="slidenum">
              <a:rPr lang="en-AU" altLang="en-US" smtClean="0"/>
              <a:pPr>
                <a:defRPr/>
              </a:pPr>
              <a:t>13</a:t>
            </a:fld>
            <a:endParaRPr lang="en-AU" altLang="en-US" dirty="0"/>
          </a:p>
        </p:txBody>
      </p:sp>
      <p:pic>
        <p:nvPicPr>
          <p:cNvPr id="5" name="Picture 4"/>
          <p:cNvPicPr>
            <a:picLocks noChangeAspect="1"/>
          </p:cNvPicPr>
          <p:nvPr/>
        </p:nvPicPr>
        <p:blipFill>
          <a:blip r:embed="rId3"/>
          <a:stretch>
            <a:fillRect/>
          </a:stretch>
        </p:blipFill>
        <p:spPr>
          <a:xfrm>
            <a:off x="1479885" y="445758"/>
            <a:ext cx="9145746" cy="5910592"/>
          </a:xfrm>
          <a:prstGeom prst="rect">
            <a:avLst/>
          </a:prstGeom>
        </p:spPr>
      </p:pic>
    </p:spTree>
    <p:extLst>
      <p:ext uri="{BB962C8B-B14F-4D97-AF65-F5344CB8AC3E}">
        <p14:creationId xmlns:p14="http://schemas.microsoft.com/office/powerpoint/2010/main" val="140149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8008" y="6112042"/>
            <a:ext cx="1515980" cy="427372"/>
          </a:xfrm>
        </p:spPr>
        <p:txBody>
          <a:bodyPr/>
          <a:lstStyle/>
          <a:p>
            <a:r>
              <a:rPr lang="en-AU" sz="1600" dirty="0" smtClean="0"/>
              <a:t>Source: CNBC.</a:t>
            </a:r>
            <a:endParaRPr lang="en-AU"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594" y="478972"/>
            <a:ext cx="8004538" cy="5376182"/>
          </a:xfrm>
          <a:prstGeom prst="rect">
            <a:avLst/>
          </a:prstGeom>
        </p:spPr>
      </p:pic>
    </p:spTree>
    <p:extLst>
      <p:ext uri="{BB962C8B-B14F-4D97-AF65-F5344CB8AC3E}">
        <p14:creationId xmlns:p14="http://schemas.microsoft.com/office/powerpoint/2010/main" val="945497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462"/>
            <a:ext cx="10515600" cy="1325563"/>
          </a:xfrm>
        </p:spPr>
        <p:txBody>
          <a:bodyPr/>
          <a:lstStyle/>
          <a:p>
            <a:r>
              <a:rPr lang="en-US" sz="4000" b="1" dirty="0" smtClean="0">
                <a:latin typeface="+mn-lt"/>
              </a:rPr>
              <a:t>Modelling the changes</a:t>
            </a:r>
            <a:endParaRPr lang="en-AU" sz="4000" b="1" dirty="0">
              <a:latin typeface="+mn-lt"/>
            </a:endParaRPr>
          </a:p>
        </p:txBody>
      </p:sp>
      <p:sp>
        <p:nvSpPr>
          <p:cNvPr id="3" name="Slide Number Placeholder 2"/>
          <p:cNvSpPr>
            <a:spLocks noGrp="1"/>
          </p:cNvSpPr>
          <p:nvPr>
            <p:ph type="sldNum" sz="quarter" idx="12"/>
          </p:nvPr>
        </p:nvSpPr>
        <p:spPr/>
        <p:txBody>
          <a:bodyPr/>
          <a:lstStyle/>
          <a:p>
            <a:pPr>
              <a:defRPr/>
            </a:pPr>
            <a:fld id="{9DBD51AD-0126-4B75-94B3-69D84E8E4B7E}" type="slidenum">
              <a:rPr lang="en-AU" altLang="en-US" smtClean="0"/>
              <a:pPr>
                <a:defRPr/>
              </a:pPr>
              <a:t>15</a:t>
            </a:fld>
            <a:endParaRPr lang="en-AU" altLang="en-US" dirty="0"/>
          </a:p>
        </p:txBody>
      </p:sp>
    </p:spTree>
    <p:extLst>
      <p:ext uri="{BB962C8B-B14F-4D97-AF65-F5344CB8AC3E}">
        <p14:creationId xmlns:p14="http://schemas.microsoft.com/office/powerpoint/2010/main" val="1983400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952" y="195834"/>
            <a:ext cx="11606784" cy="6497574"/>
          </a:xfrm>
        </p:spPr>
        <p:txBody>
          <a:bodyPr rtlCol="0">
            <a:normAutofit fontScale="92500"/>
          </a:bodyPr>
          <a:lstStyle/>
          <a:p>
            <a:pPr marL="0" indent="0" eaLnBrk="1" fontAlgn="auto" hangingPunct="1">
              <a:spcAft>
                <a:spcPts val="0"/>
              </a:spcAft>
              <a:buFont typeface="Arial" pitchFamily="34" charset="0"/>
              <a:buNone/>
              <a:defRPr/>
            </a:pPr>
            <a:r>
              <a:rPr lang="en-AU" sz="3800" b="1" dirty="0">
                <a:ea typeface="+mn-ea"/>
              </a:rPr>
              <a:t>The model </a:t>
            </a:r>
          </a:p>
          <a:p>
            <a:pPr marL="0" indent="0" eaLnBrk="1" fontAlgn="auto" hangingPunct="1">
              <a:lnSpc>
                <a:spcPct val="100000"/>
              </a:lnSpc>
              <a:spcBef>
                <a:spcPts val="0"/>
              </a:spcBef>
              <a:spcAft>
                <a:spcPts val="0"/>
              </a:spcAft>
              <a:buFont typeface="Arial" pitchFamily="34" charset="0"/>
              <a:buNone/>
              <a:defRPr/>
            </a:pPr>
            <a:endParaRPr lang="en-US" sz="1600" b="1" dirty="0">
              <a:ea typeface="+mn-ea"/>
            </a:endParaRPr>
          </a:p>
          <a:p>
            <a:pPr marL="0" indent="0" eaLnBrk="1" fontAlgn="auto" hangingPunct="1">
              <a:lnSpc>
                <a:spcPct val="100000"/>
              </a:lnSpc>
              <a:spcBef>
                <a:spcPts val="0"/>
              </a:spcBef>
              <a:spcAft>
                <a:spcPts val="0"/>
              </a:spcAft>
              <a:buFont typeface="Arial" pitchFamily="34" charset="0"/>
              <a:buNone/>
              <a:defRPr/>
            </a:pPr>
            <a:r>
              <a:rPr lang="en-US" sz="2600" b="1" i="1" dirty="0">
                <a:ea typeface="+mn-ea"/>
              </a:rPr>
              <a:t>Global general equilibrium with money and financial asset markets</a:t>
            </a:r>
          </a:p>
          <a:p>
            <a:pPr marL="0" indent="0" eaLnBrk="1" fontAlgn="auto" hangingPunct="1">
              <a:lnSpc>
                <a:spcPct val="100000"/>
              </a:lnSpc>
              <a:spcBef>
                <a:spcPts val="0"/>
              </a:spcBef>
              <a:spcAft>
                <a:spcPts val="0"/>
              </a:spcAft>
              <a:buFont typeface="Arial" pitchFamily="34" charset="0"/>
              <a:buNone/>
              <a:defRPr/>
            </a:pPr>
            <a:endParaRPr lang="en-US" sz="900" dirty="0">
              <a:ea typeface="+mn-ea"/>
            </a:endParaRPr>
          </a:p>
          <a:p>
            <a:pPr marL="457200" lvl="2" indent="0" eaLnBrk="1" fontAlgn="auto" hangingPunct="1">
              <a:lnSpc>
                <a:spcPct val="100000"/>
              </a:lnSpc>
              <a:spcBef>
                <a:spcPts val="0"/>
              </a:spcBef>
              <a:spcAft>
                <a:spcPts val="0"/>
              </a:spcAft>
              <a:buNone/>
              <a:defRPr/>
            </a:pPr>
            <a:r>
              <a:rPr lang="en-US" sz="2200" dirty="0">
                <a:ea typeface="+mn-ea"/>
              </a:rPr>
              <a:t>Technology Cobb Douglas </a:t>
            </a:r>
            <a:r>
              <a:rPr lang="en-US" sz="2200" i="1" u="sng" dirty="0">
                <a:ea typeface="+mn-ea"/>
              </a:rPr>
              <a:t>in relative quantities </a:t>
            </a:r>
            <a:r>
              <a:rPr lang="en-US" sz="2200" dirty="0">
                <a:ea typeface="+mn-ea"/>
              </a:rPr>
              <a:t>to separate TFP from factor share changes</a:t>
            </a:r>
          </a:p>
          <a:p>
            <a:pPr marL="457200" lvl="2" indent="0" eaLnBrk="1" fontAlgn="auto" hangingPunct="1">
              <a:lnSpc>
                <a:spcPct val="100000"/>
              </a:lnSpc>
              <a:spcBef>
                <a:spcPts val="0"/>
              </a:spcBef>
              <a:spcAft>
                <a:spcPts val="0"/>
              </a:spcAft>
              <a:buNone/>
              <a:defRPr/>
            </a:pPr>
            <a:endParaRPr lang="en-US" sz="900" dirty="0">
              <a:ea typeface="+mn-ea"/>
            </a:endParaRPr>
          </a:p>
          <a:p>
            <a:pPr marL="457200" lvl="2" indent="0" eaLnBrk="1" fontAlgn="auto" hangingPunct="1">
              <a:lnSpc>
                <a:spcPct val="100000"/>
              </a:lnSpc>
              <a:spcBef>
                <a:spcPts val="0"/>
              </a:spcBef>
              <a:spcAft>
                <a:spcPts val="0"/>
              </a:spcAft>
              <a:buNone/>
              <a:defRPr/>
            </a:pPr>
            <a:r>
              <a:rPr lang="en-US" sz="2200" dirty="0">
                <a:ea typeface="+mn-ea"/>
              </a:rPr>
              <a:t>Intermediate inputs separately traded and employed</a:t>
            </a:r>
          </a:p>
          <a:p>
            <a:pPr marL="457200" lvl="2" indent="0" eaLnBrk="1" fontAlgn="auto" hangingPunct="1">
              <a:lnSpc>
                <a:spcPct val="100000"/>
              </a:lnSpc>
              <a:spcBef>
                <a:spcPts val="0"/>
              </a:spcBef>
              <a:spcAft>
                <a:spcPts val="0"/>
              </a:spcAft>
              <a:buFont typeface="Arial" pitchFamily="34" charset="0"/>
              <a:buNone/>
              <a:defRPr/>
            </a:pPr>
            <a:endParaRPr lang="en-US" sz="900" dirty="0">
              <a:ea typeface="+mn-ea"/>
            </a:endParaRPr>
          </a:p>
          <a:p>
            <a:pPr marL="457200" lvl="2" indent="0" eaLnBrk="1" fontAlgn="auto" hangingPunct="1">
              <a:lnSpc>
                <a:spcPct val="100000"/>
              </a:lnSpc>
              <a:spcBef>
                <a:spcPts val="0"/>
              </a:spcBef>
              <a:spcAft>
                <a:spcPts val="0"/>
              </a:spcAft>
              <a:buNone/>
              <a:defRPr/>
            </a:pPr>
            <a:r>
              <a:rPr lang="en-US" sz="2200" dirty="0">
                <a:ea typeface="+mn-ea"/>
              </a:rPr>
              <a:t>Taxation on consumption, imports, exports and incomes to low-skill </a:t>
            </a:r>
            <a:r>
              <a:rPr lang="en-US" sz="2200" dirty="0" err="1">
                <a:ea typeface="+mn-ea"/>
              </a:rPr>
              <a:t>labour</a:t>
            </a:r>
            <a:r>
              <a:rPr lang="en-US" sz="2200" dirty="0">
                <a:ea typeface="+mn-ea"/>
              </a:rPr>
              <a:t>, skilled </a:t>
            </a:r>
            <a:r>
              <a:rPr lang="en-US" sz="2200" dirty="0" err="1">
                <a:ea typeface="+mn-ea"/>
              </a:rPr>
              <a:t>labour</a:t>
            </a:r>
            <a:r>
              <a:rPr lang="en-US" sz="2200" dirty="0">
                <a:ea typeface="+mn-ea"/>
              </a:rPr>
              <a:t> and capital</a:t>
            </a:r>
          </a:p>
          <a:p>
            <a:pPr marL="457200" lvl="2" indent="0" eaLnBrk="1" fontAlgn="auto" hangingPunct="1">
              <a:lnSpc>
                <a:spcPct val="100000"/>
              </a:lnSpc>
              <a:spcBef>
                <a:spcPts val="0"/>
              </a:spcBef>
              <a:spcAft>
                <a:spcPts val="0"/>
              </a:spcAft>
              <a:buFont typeface="Arial" pitchFamily="34" charset="0"/>
              <a:buNone/>
              <a:defRPr/>
            </a:pPr>
            <a:endParaRPr lang="en-US" sz="900" dirty="0">
              <a:ea typeface="+mn-ea"/>
            </a:endParaRPr>
          </a:p>
          <a:p>
            <a:pPr marL="457200" lvl="2" indent="0" eaLnBrk="1" fontAlgn="auto" hangingPunct="1">
              <a:lnSpc>
                <a:spcPct val="100000"/>
              </a:lnSpc>
              <a:spcBef>
                <a:spcPts val="0"/>
              </a:spcBef>
              <a:spcAft>
                <a:spcPts val="0"/>
              </a:spcAft>
              <a:buNone/>
              <a:defRPr/>
            </a:pPr>
            <a:r>
              <a:rPr lang="en-US" sz="2200" dirty="0">
                <a:ea typeface="+mn-ea"/>
              </a:rPr>
              <a:t>Three household groups with factor specific incomes: low-income, professional and capital-owning</a:t>
            </a:r>
          </a:p>
          <a:p>
            <a:pPr marL="457200" lvl="2" indent="0" eaLnBrk="1" fontAlgn="auto" hangingPunct="1">
              <a:lnSpc>
                <a:spcPct val="100000"/>
              </a:lnSpc>
              <a:spcBef>
                <a:spcPts val="0"/>
              </a:spcBef>
              <a:spcAft>
                <a:spcPts val="0"/>
              </a:spcAft>
              <a:buFont typeface="Arial" pitchFamily="34" charset="0"/>
              <a:buNone/>
              <a:defRPr/>
            </a:pPr>
            <a:endParaRPr lang="en-US" sz="900" dirty="0">
              <a:ea typeface="+mn-ea"/>
            </a:endParaRPr>
          </a:p>
          <a:p>
            <a:pPr marL="457200" lvl="2" indent="0" eaLnBrk="1" fontAlgn="auto" hangingPunct="1">
              <a:lnSpc>
                <a:spcPct val="100000"/>
              </a:lnSpc>
              <a:spcBef>
                <a:spcPts val="0"/>
              </a:spcBef>
              <a:spcAft>
                <a:spcPts val="0"/>
              </a:spcAft>
              <a:buNone/>
              <a:defRPr/>
            </a:pPr>
            <a:r>
              <a:rPr lang="en-US" sz="2200" dirty="0">
                <a:ea typeface="+mn-ea"/>
              </a:rPr>
              <a:t>Regions: US, EU, Japan, China, Australia, Rest of World.</a:t>
            </a:r>
          </a:p>
          <a:p>
            <a:pPr marL="0" lvl="1" indent="0" eaLnBrk="1" fontAlgn="auto" hangingPunct="1">
              <a:lnSpc>
                <a:spcPct val="100000"/>
              </a:lnSpc>
              <a:spcBef>
                <a:spcPts val="0"/>
              </a:spcBef>
              <a:spcAft>
                <a:spcPts val="0"/>
              </a:spcAft>
              <a:buFont typeface="Arial" pitchFamily="34" charset="0"/>
              <a:buNone/>
              <a:defRPr/>
            </a:pPr>
            <a:endParaRPr lang="en-US" sz="2000" dirty="0">
              <a:ea typeface="+mn-ea"/>
            </a:endParaRPr>
          </a:p>
          <a:p>
            <a:pPr marL="0" indent="0" eaLnBrk="1" fontAlgn="auto" hangingPunct="1">
              <a:lnSpc>
                <a:spcPct val="100000"/>
              </a:lnSpc>
              <a:spcBef>
                <a:spcPts val="0"/>
              </a:spcBef>
              <a:spcAft>
                <a:spcPts val="0"/>
              </a:spcAft>
              <a:buFont typeface="Arial" pitchFamily="34" charset="0"/>
              <a:buNone/>
              <a:defRPr/>
            </a:pPr>
            <a:r>
              <a:rPr lang="en-US" sz="800" b="1" i="1" dirty="0">
                <a:ea typeface="+mn-ea"/>
              </a:rPr>
              <a:t>  </a:t>
            </a:r>
            <a:r>
              <a:rPr lang="en-US" sz="2600" b="1" i="1" dirty="0">
                <a:ea typeface="+mn-ea"/>
              </a:rPr>
              <a:t>Financial market structure</a:t>
            </a:r>
          </a:p>
          <a:p>
            <a:pPr marL="0" indent="0" eaLnBrk="1" fontAlgn="auto" hangingPunct="1">
              <a:lnSpc>
                <a:spcPct val="100000"/>
              </a:lnSpc>
              <a:spcBef>
                <a:spcPts val="0"/>
              </a:spcBef>
              <a:spcAft>
                <a:spcPts val="0"/>
              </a:spcAft>
              <a:buFont typeface="Arial" pitchFamily="34" charset="0"/>
              <a:buNone/>
              <a:defRPr/>
            </a:pPr>
            <a:endParaRPr lang="en-US" sz="900" dirty="0">
              <a:ea typeface="+mn-ea"/>
            </a:endParaRPr>
          </a:p>
          <a:p>
            <a:pPr marL="457200" lvl="2" indent="0" eaLnBrk="1" fontAlgn="auto" hangingPunct="1">
              <a:lnSpc>
                <a:spcPct val="100000"/>
              </a:lnSpc>
              <a:spcBef>
                <a:spcPts val="0"/>
              </a:spcBef>
              <a:spcAft>
                <a:spcPts val="0"/>
              </a:spcAft>
              <a:buNone/>
              <a:defRPr/>
            </a:pPr>
            <a:r>
              <a:rPr lang="en-US" sz="2200" dirty="0">
                <a:ea typeface="+mn-ea"/>
              </a:rPr>
              <a:t>Regions maintain global asset portfolios with augmentation from new saving and rebalancing to maximize expected portfolio rates of return</a:t>
            </a:r>
          </a:p>
          <a:p>
            <a:pPr marL="457200" lvl="2" indent="0" eaLnBrk="1" fontAlgn="auto" hangingPunct="1">
              <a:lnSpc>
                <a:spcPct val="100000"/>
              </a:lnSpc>
              <a:spcBef>
                <a:spcPts val="0"/>
              </a:spcBef>
              <a:spcAft>
                <a:spcPts val="0"/>
              </a:spcAft>
              <a:buFont typeface="Arial" pitchFamily="34" charset="0"/>
              <a:buNone/>
              <a:defRPr/>
            </a:pPr>
            <a:endParaRPr lang="en-US" sz="900" dirty="0">
              <a:ea typeface="+mn-ea"/>
            </a:endParaRPr>
          </a:p>
          <a:p>
            <a:pPr marL="457200" lvl="2" indent="0" eaLnBrk="1" fontAlgn="auto" hangingPunct="1">
              <a:lnSpc>
                <a:spcPct val="100000"/>
              </a:lnSpc>
              <a:spcBef>
                <a:spcPts val="0"/>
              </a:spcBef>
              <a:spcAft>
                <a:spcPts val="0"/>
              </a:spcAft>
              <a:buNone/>
              <a:defRPr/>
            </a:pPr>
            <a:r>
              <a:rPr lang="en-US" sz="2200" dirty="0">
                <a:ea typeface="+mn-ea"/>
              </a:rPr>
              <a:t>Saving –consuming (heterogeneous) households are influenced by the market clearing long interest rate, current real disposable income and expected future real disposable income</a:t>
            </a:r>
          </a:p>
          <a:p>
            <a:pPr marL="457200" lvl="2" indent="0" eaLnBrk="1" fontAlgn="auto" hangingPunct="1">
              <a:lnSpc>
                <a:spcPct val="100000"/>
              </a:lnSpc>
              <a:spcBef>
                <a:spcPts val="0"/>
              </a:spcBef>
              <a:spcAft>
                <a:spcPts val="0"/>
              </a:spcAft>
              <a:buFont typeface="Arial" pitchFamily="34" charset="0"/>
              <a:buNone/>
              <a:defRPr/>
            </a:pPr>
            <a:endParaRPr lang="en-US" sz="900" dirty="0">
              <a:ea typeface="+mn-ea"/>
            </a:endParaRPr>
          </a:p>
          <a:p>
            <a:pPr marL="457200" lvl="2" indent="0" eaLnBrk="1" fontAlgn="auto" hangingPunct="1">
              <a:lnSpc>
                <a:spcPct val="100000"/>
              </a:lnSpc>
              <a:spcBef>
                <a:spcPts val="0"/>
              </a:spcBef>
              <a:spcAft>
                <a:spcPts val="0"/>
              </a:spcAft>
              <a:buNone/>
              <a:defRPr/>
            </a:pPr>
            <a:r>
              <a:rPr lang="en-US" sz="2200" dirty="0">
                <a:ea typeface="+mn-ea"/>
              </a:rPr>
              <a:t>Government deficits are bond financed with large fiscal deficits raising an interest premium</a:t>
            </a:r>
          </a:p>
          <a:p>
            <a:pPr marL="457200" lvl="2" indent="0" eaLnBrk="1" fontAlgn="auto" hangingPunct="1">
              <a:lnSpc>
                <a:spcPct val="100000"/>
              </a:lnSpc>
              <a:spcBef>
                <a:spcPts val="0"/>
              </a:spcBef>
              <a:spcAft>
                <a:spcPts val="0"/>
              </a:spcAft>
              <a:buNone/>
              <a:defRPr/>
            </a:pPr>
            <a:endParaRPr lang="en-US" sz="900" dirty="0">
              <a:ea typeface="+mn-ea"/>
            </a:endParaRPr>
          </a:p>
          <a:p>
            <a:pPr marL="457200" lvl="2" indent="0" eaLnBrk="1" fontAlgn="auto" hangingPunct="1">
              <a:lnSpc>
                <a:spcPct val="100000"/>
              </a:lnSpc>
              <a:spcBef>
                <a:spcPts val="0"/>
              </a:spcBef>
              <a:spcAft>
                <a:spcPts val="0"/>
              </a:spcAft>
              <a:buNone/>
              <a:defRPr/>
            </a:pPr>
            <a:r>
              <a:rPr lang="en-US" sz="2200" dirty="0">
                <a:ea typeface="+mn-ea"/>
              </a:rPr>
              <a:t>Money demand depends on regional long yield, financial portfolio size and transactions volume (real GDP)</a:t>
            </a:r>
          </a:p>
        </p:txBody>
      </p:sp>
      <p:sp>
        <p:nvSpPr>
          <p:cNvPr id="174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fld id="{11657D76-6977-41DA-A64F-E9E14DAE223D}" type="slidenum">
              <a:rPr lang="en-AU" altLang="en-US" sz="1200">
                <a:solidFill>
                  <a:srgbClr val="898989"/>
                </a:solidFill>
              </a:rPr>
              <a:pPr eaLnBrk="1" hangingPunct="1">
                <a:lnSpc>
                  <a:spcPct val="100000"/>
                </a:lnSpc>
                <a:spcBef>
                  <a:spcPct val="0"/>
                </a:spcBef>
                <a:buFontTx/>
                <a:buNone/>
              </a:pPr>
              <a:t>16</a:t>
            </a:fld>
            <a:endParaRPr lang="en-AU" altLang="en-US" sz="1200">
              <a:solidFill>
                <a:srgbClr val="898989"/>
              </a:solidFill>
            </a:endParaRPr>
          </a:p>
        </p:txBody>
      </p:sp>
    </p:spTree>
    <p:extLst>
      <p:ext uri="{BB962C8B-B14F-4D97-AF65-F5344CB8AC3E}">
        <p14:creationId xmlns:p14="http://schemas.microsoft.com/office/powerpoint/2010/main" val="450884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77071" y="271907"/>
            <a:ext cx="11854752" cy="6449568"/>
          </a:xfrm>
        </p:spPr>
        <p:txBody>
          <a:bodyPr/>
          <a:lstStyle/>
          <a:p>
            <a:pPr marL="0" indent="0" eaLnBrk="1" hangingPunct="1">
              <a:lnSpc>
                <a:spcPct val="100000"/>
              </a:lnSpc>
              <a:buFont typeface="Arial" pitchFamily="34" charset="0"/>
              <a:buNone/>
            </a:pPr>
            <a:r>
              <a:rPr lang="en-AU" altLang="en-US" sz="3900" b="1" dirty="0"/>
              <a:t>   </a:t>
            </a:r>
            <a:r>
              <a:rPr lang="en-AU" altLang="en-US" sz="3600" b="1" dirty="0"/>
              <a:t>Prices, Targets and Expectations</a:t>
            </a:r>
          </a:p>
          <a:p>
            <a:pPr marL="0" indent="0" eaLnBrk="1" hangingPunct="1">
              <a:spcBef>
                <a:spcPts val="0"/>
              </a:spcBef>
              <a:buFont typeface="Arial" pitchFamily="34" charset="0"/>
              <a:buNone/>
            </a:pPr>
            <a:r>
              <a:rPr lang="en-AU" altLang="en-US" sz="2400" b="1" dirty="0"/>
              <a:t>    </a:t>
            </a:r>
            <a:r>
              <a:rPr lang="en-US" altLang="en-US" sz="2400" dirty="0"/>
              <a:t>For each region </a:t>
            </a:r>
          </a:p>
          <a:p>
            <a:pPr marL="914400" lvl="2" indent="0" eaLnBrk="1" hangingPunct="1">
              <a:buNone/>
            </a:pPr>
            <a:r>
              <a:rPr lang="en-US" altLang="en-US" dirty="0" smtClean="0"/>
              <a:t>Final </a:t>
            </a:r>
            <a:r>
              <a:rPr lang="en-US" altLang="en-US" dirty="0"/>
              <a:t>consumption (</a:t>
            </a:r>
            <a:r>
              <a:rPr lang="en-US" altLang="en-US" i="1" dirty="0"/>
              <a:t>P</a:t>
            </a:r>
            <a:r>
              <a:rPr lang="en-US" altLang="en-US" i="1" baseline="30000" dirty="0"/>
              <a:t>C</a:t>
            </a:r>
            <a:r>
              <a:rPr lang="en-US" altLang="en-US" dirty="0"/>
              <a:t>), production (factory gate, </a:t>
            </a:r>
            <a:r>
              <a:rPr lang="en-US" altLang="en-US" i="1" dirty="0"/>
              <a:t>P</a:t>
            </a:r>
            <a:r>
              <a:rPr lang="en-US" altLang="en-US" i="1" baseline="30000" dirty="0"/>
              <a:t>P</a:t>
            </a:r>
            <a:r>
              <a:rPr lang="en-US" altLang="en-US" dirty="0"/>
              <a:t>), intermediates (</a:t>
            </a:r>
            <a:r>
              <a:rPr lang="en-US" altLang="en-US" i="1" dirty="0"/>
              <a:t>P</a:t>
            </a:r>
            <a:r>
              <a:rPr lang="en-US" altLang="en-US" i="1" baseline="30000" dirty="0"/>
              <a:t>Q</a:t>
            </a:r>
            <a:r>
              <a:rPr lang="en-US" altLang="en-US" dirty="0"/>
              <a:t>), value added (</a:t>
            </a:r>
            <a:r>
              <a:rPr lang="en-US" altLang="en-US" i="1" dirty="0"/>
              <a:t>P</a:t>
            </a:r>
            <a:r>
              <a:rPr lang="en-US" altLang="en-US" i="1" baseline="30000" dirty="0"/>
              <a:t>V</a:t>
            </a:r>
            <a:r>
              <a:rPr lang="en-US" altLang="en-US" dirty="0"/>
              <a:t>), GDP (</a:t>
            </a:r>
            <a:r>
              <a:rPr lang="en-US" altLang="en-US" i="1" dirty="0"/>
              <a:t>P</a:t>
            </a:r>
            <a:r>
              <a:rPr lang="en-US" altLang="en-US" i="1" baseline="30000" dirty="0"/>
              <a:t>Y</a:t>
            </a:r>
            <a:r>
              <a:rPr lang="en-US" altLang="en-US" dirty="0"/>
              <a:t>)</a:t>
            </a:r>
          </a:p>
          <a:p>
            <a:pPr marL="914400" lvl="2" indent="0" eaLnBrk="1" hangingPunct="1">
              <a:buNone/>
            </a:pPr>
            <a:endParaRPr lang="en-US" altLang="en-US" sz="800" dirty="0"/>
          </a:p>
          <a:p>
            <a:pPr marL="914400" lvl="2" indent="0" eaLnBrk="1" hangingPunct="1">
              <a:buNone/>
            </a:pPr>
            <a:r>
              <a:rPr lang="en-US" altLang="en-US" dirty="0"/>
              <a:t>Nominal exchange rates against US$ (</a:t>
            </a:r>
            <a:r>
              <a:rPr lang="en-US" altLang="en-US" i="1" dirty="0"/>
              <a:t>E</a:t>
            </a:r>
            <a:r>
              <a:rPr lang="en-US" altLang="en-US" dirty="0"/>
              <a:t>), nominal effective exchange rates</a:t>
            </a:r>
          </a:p>
          <a:p>
            <a:pPr marL="914400" lvl="2" indent="0" eaLnBrk="1" hangingPunct="1">
              <a:buNone/>
            </a:pPr>
            <a:endParaRPr lang="en-US" altLang="en-US" sz="800" dirty="0"/>
          </a:p>
          <a:p>
            <a:pPr marL="914400" lvl="2" indent="0" eaLnBrk="1" hangingPunct="1">
              <a:buNone/>
            </a:pPr>
            <a:r>
              <a:rPr lang="en-US" altLang="en-US" dirty="0"/>
              <a:t>Real exchange rates against US (</a:t>
            </a:r>
            <a:r>
              <a:rPr lang="en-US" altLang="en-US" i="1" dirty="0"/>
              <a:t>e</a:t>
            </a:r>
            <a:r>
              <a:rPr lang="en-US" altLang="en-US" dirty="0"/>
              <a:t>), real effective exchange rates</a:t>
            </a:r>
          </a:p>
          <a:p>
            <a:pPr marL="914400" lvl="2" indent="0" eaLnBrk="1" hangingPunct="1">
              <a:buNone/>
            </a:pPr>
            <a:endParaRPr lang="en-US" altLang="en-US" sz="800" dirty="0"/>
          </a:p>
          <a:p>
            <a:pPr marL="914400" lvl="2" indent="0" eaLnBrk="1" hangingPunct="1">
              <a:buNone/>
            </a:pPr>
            <a:r>
              <a:rPr lang="en-US" altLang="en-US" dirty="0"/>
              <a:t>Long bond yields (</a:t>
            </a:r>
            <a:r>
              <a:rPr lang="en-US" altLang="en-US" i="1" dirty="0"/>
              <a:t>r</a:t>
            </a:r>
            <a:r>
              <a:rPr lang="en-US" altLang="en-US" dirty="0"/>
              <a:t>), from domestic financial balance for each region</a:t>
            </a:r>
          </a:p>
          <a:p>
            <a:pPr marL="914400" lvl="2" indent="0" eaLnBrk="1" hangingPunct="1">
              <a:buNone/>
            </a:pPr>
            <a:endParaRPr lang="en-US" altLang="en-US" sz="800" dirty="0"/>
          </a:p>
          <a:p>
            <a:pPr marL="914400" lvl="2" indent="0" eaLnBrk="1" hangingPunct="1">
              <a:buNone/>
            </a:pPr>
            <a:r>
              <a:rPr lang="en-US" altLang="en-US" dirty="0"/>
              <a:t>Policy (short) interest rates are not represented explicitly, rather they are embodied in regional monetary bases that are endogenous to the targets of monetary policy</a:t>
            </a:r>
          </a:p>
          <a:p>
            <a:pPr marL="914400" lvl="2" indent="0" eaLnBrk="1" hangingPunct="1">
              <a:buNone/>
            </a:pPr>
            <a:endParaRPr lang="en-US" altLang="en-US" dirty="0"/>
          </a:p>
          <a:p>
            <a:pPr marL="457200" lvl="1" indent="0" eaLnBrk="1" hangingPunct="1">
              <a:buNone/>
            </a:pPr>
            <a:r>
              <a:rPr lang="en-US" altLang="en-US" dirty="0"/>
              <a:t>Monetary targets</a:t>
            </a:r>
          </a:p>
          <a:p>
            <a:pPr marL="457200" lvl="1" indent="0" eaLnBrk="1" hangingPunct="1">
              <a:buNone/>
            </a:pPr>
            <a:r>
              <a:rPr lang="en-US" altLang="en-US" sz="2000" dirty="0"/>
              <a:t>	Advanced economies – </a:t>
            </a:r>
            <a:r>
              <a:rPr lang="en-US" altLang="en-US" sz="2000" i="1" dirty="0"/>
              <a:t>P</a:t>
            </a:r>
            <a:r>
              <a:rPr lang="en-US" altLang="en-US" sz="2000" i="1" baseline="30000" dirty="0"/>
              <a:t>C</a:t>
            </a:r>
            <a:r>
              <a:rPr lang="en-US" altLang="en-US" sz="2000" i="1" dirty="0"/>
              <a:t>, </a:t>
            </a:r>
            <a:r>
              <a:rPr lang="en-US" altLang="en-US" sz="2000" dirty="0"/>
              <a:t>China and rest of world – </a:t>
            </a:r>
            <a:r>
              <a:rPr lang="en-US" altLang="en-US" sz="2000" i="1" dirty="0"/>
              <a:t>E</a:t>
            </a:r>
          </a:p>
          <a:p>
            <a:pPr marL="457200" lvl="1" indent="0" eaLnBrk="1" hangingPunct="1">
              <a:buNone/>
            </a:pPr>
            <a:endParaRPr lang="en-US" altLang="en-US" sz="2000" i="1" dirty="0"/>
          </a:p>
          <a:p>
            <a:pPr marL="457200" lvl="1" indent="0" eaLnBrk="1" hangingPunct="1">
              <a:buNone/>
            </a:pPr>
            <a:r>
              <a:rPr lang="en-US" altLang="en-US" dirty="0"/>
              <a:t>Price level </a:t>
            </a:r>
            <a:r>
              <a:rPr lang="en-US" altLang="en-US" i="1" dirty="0"/>
              <a:t>expectations</a:t>
            </a:r>
          </a:p>
          <a:p>
            <a:pPr marL="457200" lvl="1" indent="0" eaLnBrk="1" hangingPunct="1">
              <a:buNone/>
            </a:pPr>
            <a:r>
              <a:rPr lang="en-US" altLang="en-US" sz="2000" dirty="0"/>
              <a:t>	Advanced economies – </a:t>
            </a:r>
            <a:r>
              <a:rPr lang="en-US" altLang="en-US" sz="2000" i="1" dirty="0"/>
              <a:t>anchored at zero inflation</a:t>
            </a:r>
            <a:r>
              <a:rPr lang="en-US" altLang="en-US" sz="2000" dirty="0"/>
              <a:t>, China and rest of world, surprise deflations.</a:t>
            </a:r>
            <a:endParaRPr lang="en-US" altLang="en-US" sz="2000" i="1" dirty="0"/>
          </a:p>
          <a:p>
            <a:pPr marL="914400" lvl="2" indent="0" eaLnBrk="1" hangingPunct="1">
              <a:buNone/>
            </a:pPr>
            <a:r>
              <a:rPr lang="en-AU" altLang="en-US" dirty="0"/>
              <a:t>Capital goods prices are fixed at today’s nominal level in each region.</a:t>
            </a:r>
            <a:endParaRPr lang="en-US" altLang="en-US" dirty="0"/>
          </a:p>
        </p:txBody>
      </p:sp>
      <p:sp>
        <p:nvSpPr>
          <p:cNvPr id="61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fld id="{333AA07F-1D40-4C9D-B82A-C6D144DFB4D1}" type="slidenum">
              <a:rPr lang="en-AU" altLang="en-US" sz="1200">
                <a:solidFill>
                  <a:srgbClr val="898989"/>
                </a:solidFill>
              </a:rPr>
              <a:pPr eaLnBrk="1" hangingPunct="1">
                <a:lnSpc>
                  <a:spcPct val="100000"/>
                </a:lnSpc>
                <a:spcBef>
                  <a:spcPct val="0"/>
                </a:spcBef>
                <a:buFontTx/>
                <a:buNone/>
              </a:pPr>
              <a:t>17</a:t>
            </a:fld>
            <a:endParaRPr lang="en-AU" altLang="en-US" sz="1200" dirty="0">
              <a:solidFill>
                <a:srgbClr val="898989"/>
              </a:solidFill>
            </a:endParaRPr>
          </a:p>
        </p:txBody>
      </p:sp>
    </p:spTree>
    <p:extLst>
      <p:ext uri="{BB962C8B-B14F-4D97-AF65-F5344CB8AC3E}">
        <p14:creationId xmlns:p14="http://schemas.microsoft.com/office/powerpoint/2010/main" val="3954720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0" y="89343"/>
            <a:ext cx="11854752" cy="6632131"/>
          </a:xfrm>
        </p:spPr>
        <p:txBody>
          <a:bodyPr/>
          <a:lstStyle/>
          <a:p>
            <a:pPr marL="0" indent="0" eaLnBrk="1" hangingPunct="1">
              <a:lnSpc>
                <a:spcPct val="100000"/>
              </a:lnSpc>
              <a:spcBef>
                <a:spcPts val="600"/>
              </a:spcBef>
              <a:buFont typeface="Arial" pitchFamily="34" charset="0"/>
              <a:buNone/>
            </a:pPr>
            <a:r>
              <a:rPr lang="en-AU" altLang="en-US" sz="3900" b="1" dirty="0"/>
              <a:t>   </a:t>
            </a:r>
            <a:r>
              <a:rPr lang="en-AU" altLang="en-US" sz="3600" b="1" dirty="0"/>
              <a:t>Lengths of Run</a:t>
            </a:r>
          </a:p>
          <a:p>
            <a:pPr marL="0" indent="0" eaLnBrk="1" hangingPunct="1">
              <a:spcBef>
                <a:spcPts val="1200"/>
              </a:spcBef>
              <a:buFont typeface="Arial" pitchFamily="34" charset="0"/>
              <a:buNone/>
            </a:pPr>
            <a:r>
              <a:rPr lang="en-AU" altLang="en-US" sz="3900" b="1" dirty="0"/>
              <a:t>    </a:t>
            </a:r>
            <a:r>
              <a:rPr lang="en-US" altLang="en-US" sz="2400" dirty="0"/>
              <a:t>Short run</a:t>
            </a:r>
          </a:p>
          <a:p>
            <a:pPr marL="914400" lvl="2" indent="0" eaLnBrk="1" hangingPunct="1">
              <a:spcBef>
                <a:spcPts val="0"/>
              </a:spcBef>
              <a:buNone/>
            </a:pPr>
            <a:r>
              <a:rPr lang="en-US" altLang="en-US" dirty="0" smtClean="0"/>
              <a:t>Nominal </a:t>
            </a:r>
            <a:r>
              <a:rPr lang="en-US" altLang="en-US" dirty="0"/>
              <a:t>low-skill wage levels fixed</a:t>
            </a:r>
          </a:p>
          <a:p>
            <a:pPr marL="914400" lvl="2" indent="0" eaLnBrk="1" hangingPunct="1">
              <a:buNone/>
            </a:pPr>
            <a:r>
              <a:rPr lang="en-US" altLang="en-US" dirty="0"/>
              <a:t>Capital stocks fixed</a:t>
            </a:r>
          </a:p>
          <a:p>
            <a:pPr marL="914400" lvl="2" indent="0" eaLnBrk="1" hangingPunct="1">
              <a:buNone/>
            </a:pPr>
            <a:r>
              <a:rPr lang="en-US" altLang="en-US" dirty="0"/>
              <a:t>Government expenditure on goods and services </a:t>
            </a:r>
            <a:r>
              <a:rPr lang="en-US" altLang="en-US" dirty="0" smtClean="0"/>
              <a:t>fixed</a:t>
            </a:r>
            <a:endParaRPr lang="en-US" altLang="en-US" dirty="0"/>
          </a:p>
          <a:p>
            <a:pPr marL="914400" lvl="2" indent="0" eaLnBrk="1" hangingPunct="1">
              <a:buNone/>
            </a:pPr>
            <a:endParaRPr lang="en-US" altLang="en-US" sz="800" dirty="0"/>
          </a:p>
          <a:p>
            <a:pPr marL="457200" lvl="1" indent="0" eaLnBrk="1" hangingPunct="1">
              <a:buNone/>
            </a:pPr>
            <a:r>
              <a:rPr lang="en-US" altLang="en-US" dirty="0"/>
              <a:t>Long run</a:t>
            </a:r>
          </a:p>
          <a:p>
            <a:pPr marL="457200" lvl="1" indent="0" eaLnBrk="1" hangingPunct="1">
              <a:buNone/>
            </a:pPr>
            <a:r>
              <a:rPr lang="en-US" altLang="en-US" sz="2000" dirty="0"/>
              <a:t>	Wages flexible so unemployment rates fixed</a:t>
            </a:r>
          </a:p>
          <a:p>
            <a:pPr marL="457200" lvl="1" indent="0" eaLnBrk="1" hangingPunct="1">
              <a:buNone/>
            </a:pPr>
            <a:r>
              <a:rPr lang="en-US" altLang="en-US" sz="2000" i="1" dirty="0"/>
              <a:t>	</a:t>
            </a:r>
            <a:r>
              <a:rPr lang="en-US" altLang="en-US" sz="2000" dirty="0"/>
              <a:t>Capital stocks flexible to keep constant expected net after tax rates of return (capacity adjusts)</a:t>
            </a:r>
          </a:p>
          <a:p>
            <a:pPr marL="457200" lvl="1" indent="0" eaLnBrk="1" hangingPunct="1">
              <a:buNone/>
            </a:pPr>
            <a:r>
              <a:rPr lang="en-US" altLang="en-US" sz="2000" dirty="0"/>
              <a:t>	Government fiscal balances retained, so tariff revenue increase causes change in</a:t>
            </a:r>
          </a:p>
          <a:p>
            <a:pPr marL="457200" lvl="1" indent="0" eaLnBrk="1" hangingPunct="1">
              <a:buNone/>
            </a:pPr>
            <a:r>
              <a:rPr lang="en-US" altLang="en-US" sz="2000" dirty="0"/>
              <a:t>		Government expenditure on goods and services</a:t>
            </a:r>
          </a:p>
          <a:p>
            <a:pPr marL="457200" lvl="1" indent="0" eaLnBrk="1" hangingPunct="1">
              <a:buNone/>
            </a:pPr>
            <a:r>
              <a:rPr lang="en-US" altLang="en-US" sz="2000" dirty="0"/>
              <a:t>		Tax rate on consumption</a:t>
            </a:r>
          </a:p>
          <a:p>
            <a:pPr marL="457200" lvl="1" indent="0" eaLnBrk="1" hangingPunct="1">
              <a:buNone/>
            </a:pPr>
            <a:r>
              <a:rPr lang="en-US" altLang="en-US" sz="2000" dirty="0"/>
              <a:t>		Tax rate on low-skill wage income</a:t>
            </a:r>
          </a:p>
          <a:p>
            <a:pPr marL="457200" lvl="1" indent="0" eaLnBrk="1" hangingPunct="1">
              <a:buNone/>
            </a:pPr>
            <a:r>
              <a:rPr lang="en-US" altLang="en-US" sz="2000" dirty="0"/>
              <a:t>		Tax rate on capital </a:t>
            </a:r>
            <a:r>
              <a:rPr lang="en-US" altLang="en-US" sz="2000" dirty="0" smtClean="0"/>
              <a:t>income</a:t>
            </a:r>
          </a:p>
          <a:p>
            <a:pPr marL="457200" lvl="1" indent="0" eaLnBrk="1" hangingPunct="1">
              <a:buNone/>
            </a:pPr>
            <a:endParaRPr lang="en-US" altLang="en-US" sz="800" dirty="0"/>
          </a:p>
          <a:p>
            <a:pPr marL="457200" lvl="1" indent="0" eaLnBrk="1" hangingPunct="1">
              <a:buNone/>
            </a:pPr>
            <a:r>
              <a:rPr lang="en-US" altLang="en-US" dirty="0"/>
              <a:t>Calibration</a:t>
            </a:r>
          </a:p>
          <a:p>
            <a:pPr marL="914400" lvl="2" indent="0" eaLnBrk="1" hangingPunct="1">
              <a:buNone/>
            </a:pPr>
            <a:r>
              <a:rPr lang="en-AU" altLang="en-US" dirty="0"/>
              <a:t>The model database is built on national accounts, international trade and financial data for the global economy in 2016. </a:t>
            </a:r>
          </a:p>
          <a:p>
            <a:pPr marL="457200" lvl="1" indent="0" eaLnBrk="1" hangingPunct="1">
              <a:buNone/>
            </a:pPr>
            <a:endParaRPr lang="en-US" altLang="en-US" sz="2000" dirty="0"/>
          </a:p>
          <a:p>
            <a:pPr marL="457200" lvl="1" indent="0" eaLnBrk="1" hangingPunct="1">
              <a:buNone/>
            </a:pPr>
            <a:endParaRPr lang="en-US" altLang="en-US" sz="2000" i="1" dirty="0"/>
          </a:p>
        </p:txBody>
      </p:sp>
      <p:sp>
        <p:nvSpPr>
          <p:cNvPr id="61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fld id="{333AA07F-1D40-4C9D-B82A-C6D144DFB4D1}" type="slidenum">
              <a:rPr lang="en-AU" altLang="en-US" sz="1200">
                <a:solidFill>
                  <a:srgbClr val="898989"/>
                </a:solidFill>
              </a:rPr>
              <a:pPr eaLnBrk="1" hangingPunct="1">
                <a:lnSpc>
                  <a:spcPct val="100000"/>
                </a:lnSpc>
                <a:spcBef>
                  <a:spcPct val="0"/>
                </a:spcBef>
                <a:buFontTx/>
                <a:buNone/>
              </a:pPr>
              <a:t>18</a:t>
            </a:fld>
            <a:endParaRPr lang="en-AU" altLang="en-US" sz="1200" dirty="0">
              <a:solidFill>
                <a:srgbClr val="898989"/>
              </a:solidFill>
            </a:endParaRPr>
          </a:p>
        </p:txBody>
      </p:sp>
    </p:spTree>
    <p:extLst>
      <p:ext uri="{BB962C8B-B14F-4D97-AF65-F5344CB8AC3E}">
        <p14:creationId xmlns:p14="http://schemas.microsoft.com/office/powerpoint/2010/main" val="2277095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fld id="{333AA07F-1D40-4C9D-B82A-C6D144DFB4D1}" type="slidenum">
              <a:rPr lang="en-AU" altLang="en-US" sz="1200">
                <a:solidFill>
                  <a:srgbClr val="898989"/>
                </a:solidFill>
              </a:rPr>
              <a:pPr eaLnBrk="1" hangingPunct="1">
                <a:lnSpc>
                  <a:spcPct val="100000"/>
                </a:lnSpc>
                <a:spcBef>
                  <a:spcPct val="0"/>
                </a:spcBef>
                <a:buFontTx/>
                <a:buNone/>
              </a:pPr>
              <a:t>19</a:t>
            </a:fld>
            <a:endParaRPr lang="en-AU" altLang="en-US" sz="1200" dirty="0">
              <a:solidFill>
                <a:srgbClr val="898989"/>
              </a:solidFill>
            </a:endParaRPr>
          </a:p>
        </p:txBody>
      </p:sp>
      <p:sp>
        <p:nvSpPr>
          <p:cNvPr id="5" name="Content Placeholder 4"/>
          <p:cNvSpPr>
            <a:spLocks noGrp="1"/>
          </p:cNvSpPr>
          <p:nvPr>
            <p:ph idx="1"/>
          </p:nvPr>
        </p:nvSpPr>
        <p:spPr>
          <a:xfrm>
            <a:off x="838200" y="502151"/>
            <a:ext cx="10515600" cy="2626060"/>
          </a:xfrm>
        </p:spPr>
        <p:txBody>
          <a:bodyPr/>
          <a:lstStyle/>
          <a:p>
            <a:pPr marL="0" indent="0">
              <a:buNone/>
            </a:pPr>
            <a:r>
              <a:rPr lang="en-US" sz="3600" b="1" dirty="0" smtClean="0"/>
              <a:t>Economic Welfare</a:t>
            </a:r>
          </a:p>
          <a:p>
            <a:pPr marL="0" indent="0">
              <a:buNone/>
            </a:pPr>
            <a:endParaRPr lang="en-US" dirty="0"/>
          </a:p>
          <a:p>
            <a:pPr marL="0" indent="0">
              <a:buNone/>
            </a:pPr>
            <a:r>
              <a:rPr lang="en-US" dirty="0" smtClean="0"/>
              <a:t>Real purchasing power at home consumer prices of disposable income and government spending on goods and services as public goods, allocated equally per capita.</a:t>
            </a:r>
            <a:endParaRPr lang="en-AU" dirty="0"/>
          </a:p>
        </p:txBody>
      </p:sp>
      <p:sp>
        <p:nvSpPr>
          <p:cNvPr id="2" name="Rectangle 2"/>
          <p:cNvSpPr>
            <a:spLocks noChangeArrowheads="1"/>
          </p:cNvSpPr>
          <p:nvPr/>
        </p:nvSpPr>
        <p:spPr bwMode="auto">
          <a:xfrm>
            <a:off x="3799115" y="37882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3" name="Object 2"/>
          <p:cNvGraphicFramePr>
            <a:graphicFrameLocks noChangeAspect="1"/>
          </p:cNvGraphicFramePr>
          <p:nvPr>
            <p:extLst>
              <p:ext uri="{D42A27DB-BD31-4B8C-83A1-F6EECF244321}">
                <p14:modId xmlns:p14="http://schemas.microsoft.com/office/powerpoint/2010/main" val="4203166773"/>
              </p:ext>
            </p:extLst>
          </p:nvPr>
        </p:nvGraphicFramePr>
        <p:xfrm>
          <a:off x="2236931" y="3777342"/>
          <a:ext cx="7237723" cy="968829"/>
        </p:xfrm>
        <a:graphic>
          <a:graphicData uri="http://schemas.openxmlformats.org/presentationml/2006/ole">
            <mc:AlternateContent xmlns:mc="http://schemas.openxmlformats.org/markup-compatibility/2006">
              <mc:Choice xmlns:v="urn:schemas-microsoft-com:vml" Requires="v">
                <p:oleObj spid="_x0000_s1033" r:id="rId3" imgW="3479800" imgH="482600" progId="Equation.DSMT4">
                  <p:embed/>
                </p:oleObj>
              </mc:Choice>
              <mc:Fallback>
                <p:oleObj r:id="rId3" imgW="3479800" imgH="482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931" y="3777342"/>
                        <a:ext cx="7237723" cy="968829"/>
                      </a:xfrm>
                      <a:prstGeom prst="rect">
                        <a:avLst/>
                      </a:prstGeom>
                      <a:noFill/>
                    </p:spPr>
                  </p:pic>
                </p:oleObj>
              </mc:Fallback>
            </mc:AlternateContent>
          </a:graphicData>
        </a:graphic>
      </p:graphicFrame>
    </p:spTree>
    <p:extLst>
      <p:ext uri="{BB962C8B-B14F-4D97-AF65-F5344CB8AC3E}">
        <p14:creationId xmlns:p14="http://schemas.microsoft.com/office/powerpoint/2010/main" val="1323973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462"/>
            <a:ext cx="10515600" cy="1325563"/>
          </a:xfrm>
        </p:spPr>
        <p:txBody>
          <a:bodyPr/>
          <a:lstStyle/>
          <a:p>
            <a:r>
              <a:rPr lang="en-US" sz="4000" b="1" dirty="0" smtClean="0">
                <a:latin typeface="+mn-lt"/>
              </a:rPr>
              <a:t>Paper summary</a:t>
            </a:r>
            <a:endParaRPr lang="en-AU" sz="4000" b="1" dirty="0">
              <a:latin typeface="+mn-lt"/>
            </a:endParaRPr>
          </a:p>
        </p:txBody>
      </p:sp>
      <p:sp>
        <p:nvSpPr>
          <p:cNvPr id="3" name="Slide Number Placeholder 2"/>
          <p:cNvSpPr>
            <a:spLocks noGrp="1"/>
          </p:cNvSpPr>
          <p:nvPr>
            <p:ph type="sldNum" sz="quarter" idx="12"/>
          </p:nvPr>
        </p:nvSpPr>
        <p:spPr/>
        <p:txBody>
          <a:bodyPr/>
          <a:lstStyle/>
          <a:p>
            <a:pPr>
              <a:defRPr/>
            </a:pPr>
            <a:fld id="{9DBD51AD-0126-4B75-94B3-69D84E8E4B7E}" type="slidenum">
              <a:rPr lang="en-AU" altLang="en-US" smtClean="0"/>
              <a:pPr>
                <a:defRPr/>
              </a:pPr>
              <a:t>2</a:t>
            </a:fld>
            <a:endParaRPr lang="en-AU" altLang="en-US" dirty="0"/>
          </a:p>
        </p:txBody>
      </p:sp>
    </p:spTree>
    <p:extLst>
      <p:ext uri="{BB962C8B-B14F-4D97-AF65-F5344CB8AC3E}">
        <p14:creationId xmlns:p14="http://schemas.microsoft.com/office/powerpoint/2010/main" val="2646158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4399"/>
            <a:ext cx="10515600" cy="1367422"/>
          </a:xfrm>
        </p:spPr>
        <p:txBody>
          <a:bodyPr/>
          <a:lstStyle/>
          <a:p>
            <a:r>
              <a:rPr lang="en-AU" sz="4000" b="1" dirty="0" smtClean="0">
                <a:latin typeface="+mn-lt"/>
              </a:rPr>
              <a:t>Capital taxation games</a:t>
            </a:r>
            <a:endParaRPr lang="en-AU" sz="4000" b="1" dirty="0">
              <a:latin typeface="+mn-lt"/>
            </a:endParaRPr>
          </a:p>
        </p:txBody>
      </p:sp>
      <p:sp>
        <p:nvSpPr>
          <p:cNvPr id="3" name="Slide Number Placeholder 2"/>
          <p:cNvSpPr>
            <a:spLocks noGrp="1"/>
          </p:cNvSpPr>
          <p:nvPr>
            <p:ph type="sldNum" sz="quarter" idx="12"/>
          </p:nvPr>
        </p:nvSpPr>
        <p:spPr/>
        <p:txBody>
          <a:bodyPr/>
          <a:lstStyle/>
          <a:p>
            <a:pPr>
              <a:defRPr/>
            </a:pPr>
            <a:fld id="{9DBD51AD-0126-4B75-94B3-69D84E8E4B7E}" type="slidenum">
              <a:rPr lang="en-AU" altLang="en-US" smtClean="0"/>
              <a:pPr>
                <a:defRPr/>
              </a:pPr>
              <a:t>20</a:t>
            </a:fld>
            <a:endParaRPr lang="en-AU" altLang="en-US" dirty="0"/>
          </a:p>
        </p:txBody>
      </p:sp>
    </p:spTree>
    <p:extLst>
      <p:ext uri="{BB962C8B-B14F-4D97-AF65-F5344CB8AC3E}">
        <p14:creationId xmlns:p14="http://schemas.microsoft.com/office/powerpoint/2010/main" val="5595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DBD51AD-0126-4B75-94B3-69D84E8E4B7E}" type="slidenum">
              <a:rPr lang="en-AU" altLang="en-US" smtClean="0"/>
              <a:pPr>
                <a:defRPr/>
              </a:pPr>
              <a:t>21</a:t>
            </a:fld>
            <a:endParaRPr lang="en-AU" altLang="en-US" dirty="0"/>
          </a:p>
        </p:txBody>
      </p:sp>
      <p:pic>
        <p:nvPicPr>
          <p:cNvPr id="2" name="Picture 1"/>
          <p:cNvPicPr>
            <a:picLocks noChangeAspect="1"/>
          </p:cNvPicPr>
          <p:nvPr/>
        </p:nvPicPr>
        <p:blipFill>
          <a:blip r:embed="rId2"/>
          <a:stretch>
            <a:fillRect/>
          </a:stretch>
        </p:blipFill>
        <p:spPr>
          <a:xfrm>
            <a:off x="1667876" y="502460"/>
            <a:ext cx="9000381" cy="2658574"/>
          </a:xfrm>
          <a:prstGeom prst="rect">
            <a:avLst/>
          </a:prstGeom>
        </p:spPr>
      </p:pic>
      <p:pic>
        <p:nvPicPr>
          <p:cNvPr id="4" name="Picture 3"/>
          <p:cNvPicPr preferRelativeResize="0">
            <a:picLocks/>
          </p:cNvPicPr>
          <p:nvPr/>
        </p:nvPicPr>
        <p:blipFill>
          <a:blip r:embed="rId3"/>
          <a:stretch>
            <a:fillRect/>
          </a:stretch>
        </p:blipFill>
        <p:spPr>
          <a:xfrm>
            <a:off x="1667876" y="3336506"/>
            <a:ext cx="9000000" cy="2660400"/>
          </a:xfrm>
          <a:prstGeom prst="rect">
            <a:avLst/>
          </a:prstGeom>
        </p:spPr>
      </p:pic>
    </p:spTree>
    <p:extLst>
      <p:ext uri="{BB962C8B-B14F-4D97-AF65-F5344CB8AC3E}">
        <p14:creationId xmlns:p14="http://schemas.microsoft.com/office/powerpoint/2010/main" val="3142009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DBD51AD-0126-4B75-94B3-69D84E8E4B7E}" type="slidenum">
              <a:rPr lang="en-AU" altLang="en-US" smtClean="0"/>
              <a:pPr>
                <a:defRPr/>
              </a:pPr>
              <a:t>22</a:t>
            </a:fld>
            <a:endParaRPr lang="en-AU" altLang="en-US" dirty="0"/>
          </a:p>
        </p:txBody>
      </p:sp>
      <p:pic>
        <p:nvPicPr>
          <p:cNvPr id="4" name="Picture 3"/>
          <p:cNvPicPr>
            <a:picLocks noChangeAspect="1"/>
          </p:cNvPicPr>
          <p:nvPr/>
        </p:nvPicPr>
        <p:blipFill>
          <a:blip r:embed="rId2"/>
          <a:stretch>
            <a:fillRect/>
          </a:stretch>
        </p:blipFill>
        <p:spPr>
          <a:xfrm>
            <a:off x="1667876" y="517763"/>
            <a:ext cx="9000381" cy="2658574"/>
          </a:xfrm>
          <a:prstGeom prst="rect">
            <a:avLst/>
          </a:prstGeom>
        </p:spPr>
      </p:pic>
      <p:pic>
        <p:nvPicPr>
          <p:cNvPr id="5" name="Picture 4"/>
          <p:cNvPicPr>
            <a:picLocks noChangeAspect="1"/>
          </p:cNvPicPr>
          <p:nvPr/>
        </p:nvPicPr>
        <p:blipFill>
          <a:blip r:embed="rId3"/>
          <a:stretch>
            <a:fillRect/>
          </a:stretch>
        </p:blipFill>
        <p:spPr>
          <a:xfrm>
            <a:off x="1667876" y="3429405"/>
            <a:ext cx="9000381" cy="2658574"/>
          </a:xfrm>
          <a:prstGeom prst="rect">
            <a:avLst/>
          </a:prstGeom>
        </p:spPr>
      </p:pic>
    </p:spTree>
    <p:extLst>
      <p:ext uri="{BB962C8B-B14F-4D97-AF65-F5344CB8AC3E}">
        <p14:creationId xmlns:p14="http://schemas.microsoft.com/office/powerpoint/2010/main" val="3708179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4399"/>
            <a:ext cx="10515600" cy="1367422"/>
          </a:xfrm>
        </p:spPr>
        <p:txBody>
          <a:bodyPr/>
          <a:lstStyle/>
          <a:p>
            <a:r>
              <a:rPr lang="en-AU" sz="4000" b="1" dirty="0" smtClean="0">
                <a:latin typeface="+mn-lt"/>
              </a:rPr>
              <a:t>Bilateral tariff games</a:t>
            </a:r>
            <a:endParaRPr lang="en-AU" sz="4000" b="1" dirty="0">
              <a:latin typeface="+mn-lt"/>
            </a:endParaRPr>
          </a:p>
        </p:txBody>
      </p:sp>
      <p:sp>
        <p:nvSpPr>
          <p:cNvPr id="3" name="Slide Number Placeholder 2"/>
          <p:cNvSpPr>
            <a:spLocks noGrp="1"/>
          </p:cNvSpPr>
          <p:nvPr>
            <p:ph type="sldNum" sz="quarter" idx="12"/>
          </p:nvPr>
        </p:nvSpPr>
        <p:spPr/>
        <p:txBody>
          <a:bodyPr/>
          <a:lstStyle/>
          <a:p>
            <a:pPr>
              <a:defRPr/>
            </a:pPr>
            <a:fld id="{9DBD51AD-0126-4B75-94B3-69D84E8E4B7E}" type="slidenum">
              <a:rPr lang="en-AU" altLang="en-US" smtClean="0"/>
              <a:pPr>
                <a:defRPr/>
              </a:pPr>
              <a:t>23</a:t>
            </a:fld>
            <a:endParaRPr lang="en-AU" altLang="en-US" dirty="0"/>
          </a:p>
        </p:txBody>
      </p:sp>
    </p:spTree>
    <p:extLst>
      <p:ext uri="{BB962C8B-B14F-4D97-AF65-F5344CB8AC3E}">
        <p14:creationId xmlns:p14="http://schemas.microsoft.com/office/powerpoint/2010/main" val="2830245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109728" y="84221"/>
            <a:ext cx="11854752" cy="6609187"/>
          </a:xfrm>
        </p:spPr>
        <p:txBody>
          <a:bodyPr/>
          <a:lstStyle/>
          <a:p>
            <a:pPr marL="0" indent="0" eaLnBrk="1" hangingPunct="1">
              <a:lnSpc>
                <a:spcPct val="100000"/>
              </a:lnSpc>
              <a:buFont typeface="Arial" pitchFamily="34" charset="0"/>
              <a:buNone/>
            </a:pPr>
            <a:r>
              <a:rPr lang="en-AU" altLang="en-US" sz="3900" b="1" dirty="0"/>
              <a:t>   </a:t>
            </a:r>
            <a:r>
              <a:rPr lang="en-AU" altLang="en-US" sz="3600" b="1" dirty="0"/>
              <a:t>Protection Macro Stories</a:t>
            </a:r>
          </a:p>
          <a:p>
            <a:pPr marL="0" indent="0" eaLnBrk="1" hangingPunct="1">
              <a:spcBef>
                <a:spcPts val="1200"/>
              </a:spcBef>
              <a:buFont typeface="Arial" pitchFamily="34" charset="0"/>
              <a:buNone/>
            </a:pPr>
            <a:r>
              <a:rPr lang="en-AU" altLang="en-US" sz="3900" b="1" dirty="0"/>
              <a:t>    </a:t>
            </a:r>
            <a:r>
              <a:rPr lang="en-US" altLang="en-US" sz="2400" dirty="0"/>
              <a:t>Simplified price relationship for a single region:</a:t>
            </a:r>
          </a:p>
          <a:p>
            <a:pPr marL="457200" lvl="1" indent="0" eaLnBrk="1" hangingPunct="1">
              <a:buFont typeface="Arial" pitchFamily="34" charset="0"/>
              <a:buNone/>
            </a:pPr>
            <a:endParaRPr lang="en-US" altLang="en-US" sz="800" dirty="0"/>
          </a:p>
          <a:p>
            <a:pPr marL="914400" lvl="2" indent="0" eaLnBrk="1" hangingPunct="1">
              <a:buNone/>
            </a:pPr>
            <a:endParaRPr lang="en-US" altLang="en-US" dirty="0"/>
          </a:p>
          <a:p>
            <a:pPr marL="457200" lvl="1" indent="0" eaLnBrk="1" hangingPunct="1">
              <a:buNone/>
            </a:pPr>
            <a:r>
              <a:rPr lang="en-US" altLang="en-US" dirty="0"/>
              <a:t>Protagonist:</a:t>
            </a:r>
          </a:p>
          <a:p>
            <a:pPr marL="457200" lvl="1" indent="0" eaLnBrk="1" hangingPunct="1">
              <a:buNone/>
            </a:pPr>
            <a:endParaRPr lang="en-US" altLang="en-US" sz="800" dirty="0"/>
          </a:p>
          <a:p>
            <a:pPr marL="457200" lvl="1" indent="0" eaLnBrk="1" hangingPunct="1">
              <a:buNone/>
            </a:pPr>
            <a:r>
              <a:rPr lang="el-GR" altLang="en-US" sz="2000" i="1" dirty="0"/>
              <a:t>τ</a:t>
            </a:r>
            <a:r>
              <a:rPr lang="en-US" altLang="en-US" sz="2000" i="1" baseline="30000" dirty="0"/>
              <a:t>M</a:t>
            </a:r>
            <a:r>
              <a:rPr lang="en-US" altLang="en-US" sz="2000" dirty="0"/>
              <a:t>↑↑ then </a:t>
            </a:r>
            <a:r>
              <a:rPr lang="en-US" altLang="en-US" sz="2000" i="1" dirty="0"/>
              <a:t>E</a:t>
            </a:r>
            <a:r>
              <a:rPr lang="en-US" altLang="en-US" sz="2000" dirty="0"/>
              <a:t>↑.</a:t>
            </a:r>
          </a:p>
          <a:p>
            <a:pPr marL="457200" lvl="1" indent="0" eaLnBrk="1" hangingPunct="1">
              <a:buNone/>
            </a:pPr>
            <a:r>
              <a:rPr lang="en-US" altLang="en-US" sz="2000" dirty="0"/>
              <a:t>If monetary policy targets </a:t>
            </a:r>
            <a:r>
              <a:rPr lang="en-US" altLang="en-US" sz="2000" i="1" dirty="0"/>
              <a:t>P</a:t>
            </a:r>
            <a:r>
              <a:rPr lang="en-US" altLang="en-US" sz="2000" i="1" baseline="30000" dirty="0"/>
              <a:t>C</a:t>
            </a:r>
            <a:r>
              <a:rPr lang="en-US" altLang="en-US" sz="2000" dirty="0"/>
              <a:t> and </a:t>
            </a:r>
            <a:r>
              <a:rPr lang="el-GR" altLang="en-US" sz="2000" i="1" dirty="0"/>
              <a:t>τ</a:t>
            </a:r>
            <a:r>
              <a:rPr lang="en-US" altLang="en-US" sz="2000" i="1" baseline="-25000" dirty="0"/>
              <a:t>C</a:t>
            </a:r>
            <a:r>
              <a:rPr lang="en-US" altLang="en-US" sz="2000" dirty="0"/>
              <a:t> is constant, then </a:t>
            </a:r>
            <a:r>
              <a:rPr lang="en-US" altLang="en-US" sz="2000" i="1" dirty="0"/>
              <a:t>P</a:t>
            </a:r>
            <a:r>
              <a:rPr lang="en-US" altLang="en-US" sz="2000" i="1" baseline="30000" dirty="0"/>
              <a:t>P</a:t>
            </a:r>
            <a:r>
              <a:rPr lang="en-US" altLang="en-US" sz="2000" dirty="0"/>
              <a:t>↓ and this is </a:t>
            </a:r>
            <a:r>
              <a:rPr lang="en-US" altLang="en-US" sz="2000" b="1" i="1" dirty="0"/>
              <a:t>contractionary</a:t>
            </a:r>
            <a:r>
              <a:rPr lang="en-US" altLang="en-US" sz="2000" dirty="0"/>
              <a:t> if wage costs are constant (short run) or if </a:t>
            </a:r>
            <a:r>
              <a:rPr lang="en-US" altLang="en-US" sz="2000" i="1" dirty="0"/>
              <a:t>P</a:t>
            </a:r>
            <a:r>
              <a:rPr lang="en-US" altLang="en-US" sz="2000" i="1" baseline="30000" dirty="0"/>
              <a:t>P</a:t>
            </a:r>
            <a:r>
              <a:rPr lang="en-US" altLang="en-US" sz="2000" dirty="0"/>
              <a:t>↓ </a:t>
            </a:r>
            <a:r>
              <a:rPr lang="en-US" altLang="en-US" sz="2000" dirty="0" smtClean="0"/>
              <a:t>constrains capital </a:t>
            </a:r>
            <a:r>
              <a:rPr lang="en-US" altLang="en-US" sz="2000" dirty="0"/>
              <a:t>expansion in the long </a:t>
            </a:r>
            <a:r>
              <a:rPr lang="en-US" altLang="en-US" sz="2000" dirty="0" smtClean="0"/>
              <a:t>run.</a:t>
            </a:r>
            <a:endParaRPr lang="en-US" altLang="en-US" sz="2000" dirty="0"/>
          </a:p>
          <a:p>
            <a:pPr marL="457200" lvl="1" indent="0" eaLnBrk="1" hangingPunct="1">
              <a:buNone/>
            </a:pPr>
            <a:endParaRPr lang="en-US" altLang="en-US" sz="800" dirty="0"/>
          </a:p>
          <a:p>
            <a:pPr marL="457200" lvl="1" indent="0" eaLnBrk="1" hangingPunct="1">
              <a:buNone/>
            </a:pPr>
            <a:r>
              <a:rPr lang="en-US" altLang="en-US" sz="2000" dirty="0" smtClean="0"/>
              <a:t>Counterintuitive; although </a:t>
            </a:r>
            <a:r>
              <a:rPr lang="en-US" altLang="en-US" sz="2000" dirty="0"/>
              <a:t>there is a demand shift toward </a:t>
            </a:r>
            <a:r>
              <a:rPr lang="en-US" altLang="en-US" sz="2000" dirty="0" smtClean="0"/>
              <a:t>home products but only </a:t>
            </a:r>
            <a:r>
              <a:rPr lang="en-US" altLang="en-US" sz="2000" dirty="0"/>
              <a:t>a </a:t>
            </a:r>
            <a:r>
              <a:rPr lang="en-US" altLang="en-US" sz="2000" i="1" dirty="0" smtClean="0"/>
              <a:t>P</a:t>
            </a:r>
            <a:r>
              <a:rPr lang="en-US" altLang="en-US" sz="2000" i="1" baseline="30000" dirty="0" smtClean="0"/>
              <a:t>P</a:t>
            </a:r>
            <a:r>
              <a:rPr lang="en-US" altLang="en-US" sz="2000" dirty="0" smtClean="0"/>
              <a:t>↑ if </a:t>
            </a:r>
            <a:r>
              <a:rPr lang="el-GR" altLang="en-US" sz="2000" i="1" dirty="0" smtClean="0"/>
              <a:t>τ</a:t>
            </a:r>
            <a:r>
              <a:rPr lang="en-US" altLang="en-US" sz="2000" i="1" baseline="-25000" dirty="0" smtClean="0"/>
              <a:t>C</a:t>
            </a:r>
            <a:r>
              <a:rPr lang="en-US" altLang="en-US" sz="2000" dirty="0" smtClean="0"/>
              <a:t> ↓.</a:t>
            </a:r>
            <a:endParaRPr lang="en-US" altLang="en-US" sz="2000" dirty="0"/>
          </a:p>
          <a:p>
            <a:pPr marL="457200" lvl="1" indent="0" eaLnBrk="1" hangingPunct="1">
              <a:buNone/>
            </a:pPr>
            <a:endParaRPr lang="en-US" altLang="en-US" sz="2000" dirty="0"/>
          </a:p>
          <a:p>
            <a:pPr marL="457200" lvl="1" indent="0" eaLnBrk="1" hangingPunct="1">
              <a:buNone/>
            </a:pPr>
            <a:r>
              <a:rPr lang="en-US" altLang="en-US" dirty="0"/>
              <a:t>Trading partner with </a:t>
            </a:r>
            <a:r>
              <a:rPr lang="en-US" altLang="en-US" i="1" dirty="0"/>
              <a:t>P</a:t>
            </a:r>
            <a:r>
              <a:rPr lang="en-US" altLang="en-US" i="1" baseline="30000" dirty="0"/>
              <a:t>C</a:t>
            </a:r>
            <a:r>
              <a:rPr lang="en-US" altLang="en-US" dirty="0"/>
              <a:t> target: </a:t>
            </a:r>
          </a:p>
          <a:p>
            <a:pPr marL="457200" lvl="1" indent="0" eaLnBrk="1" hangingPunct="1">
              <a:buNone/>
            </a:pPr>
            <a:endParaRPr lang="en-US" altLang="en-US" sz="800" dirty="0"/>
          </a:p>
          <a:p>
            <a:pPr marL="457200" lvl="1" indent="0" eaLnBrk="1" hangingPunct="1">
              <a:buNone/>
            </a:pPr>
            <a:r>
              <a:rPr lang="en-US" altLang="en-US" sz="2000" dirty="0"/>
              <a:t>Foreign </a:t>
            </a:r>
            <a:r>
              <a:rPr lang="el-GR" altLang="en-US" sz="2000" i="1" dirty="0"/>
              <a:t>τ</a:t>
            </a:r>
            <a:r>
              <a:rPr lang="en-US" altLang="en-US" sz="2000" i="1" baseline="30000" dirty="0"/>
              <a:t>M</a:t>
            </a:r>
            <a:r>
              <a:rPr lang="en-US" altLang="en-US" sz="2000" dirty="0"/>
              <a:t>↑↑ </a:t>
            </a:r>
            <a:r>
              <a:rPr lang="en-US" altLang="en-US" sz="2000" dirty="0" smtClean="0"/>
              <a:t>causes </a:t>
            </a:r>
            <a:r>
              <a:rPr lang="en-US" altLang="en-US" sz="2000" i="1" dirty="0"/>
              <a:t>E</a:t>
            </a:r>
            <a:r>
              <a:rPr lang="en-US" altLang="en-US" sz="2000" dirty="0"/>
              <a:t>↓.  This leads in the short run to </a:t>
            </a:r>
            <a:r>
              <a:rPr lang="en-US" altLang="en-US" sz="2000" i="1" dirty="0"/>
              <a:t>P</a:t>
            </a:r>
            <a:r>
              <a:rPr lang="en-US" altLang="en-US" sz="2000" i="1" baseline="30000" dirty="0"/>
              <a:t>P</a:t>
            </a:r>
            <a:r>
              <a:rPr lang="en-US" altLang="en-US" sz="2000" dirty="0"/>
              <a:t>↓ and </a:t>
            </a:r>
            <a:r>
              <a:rPr lang="en-US" altLang="en-US" sz="2000" b="1" i="1" dirty="0"/>
              <a:t>contraction</a:t>
            </a:r>
            <a:r>
              <a:rPr lang="en-US" altLang="en-US" sz="2000" dirty="0"/>
              <a:t>.</a:t>
            </a:r>
          </a:p>
          <a:p>
            <a:pPr marL="457200" lvl="1" indent="0" eaLnBrk="1" hangingPunct="1">
              <a:buNone/>
            </a:pPr>
            <a:endParaRPr lang="en-US" altLang="en-US" sz="2000" dirty="0"/>
          </a:p>
          <a:p>
            <a:pPr marL="457200" lvl="1" indent="0" eaLnBrk="1" hangingPunct="1">
              <a:buNone/>
            </a:pPr>
            <a:r>
              <a:rPr lang="en-US" altLang="en-US" dirty="0"/>
              <a:t>Trading partner with </a:t>
            </a:r>
            <a:r>
              <a:rPr lang="en-US" altLang="en-US" i="1" dirty="0"/>
              <a:t>E</a:t>
            </a:r>
            <a:r>
              <a:rPr lang="en-US" altLang="en-US" dirty="0"/>
              <a:t> target </a:t>
            </a:r>
            <a:r>
              <a:rPr lang="en-US" altLang="en-US" dirty="0" smtClean="0"/>
              <a:t>(China) requires </a:t>
            </a:r>
            <a:r>
              <a:rPr lang="en-US" altLang="en-US" dirty="0"/>
              <a:t>monetary contraction to defend </a:t>
            </a:r>
            <a:r>
              <a:rPr lang="en-US" altLang="en-US" i="1" dirty="0"/>
              <a:t>E</a:t>
            </a:r>
            <a:r>
              <a:rPr lang="en-US" altLang="en-US" dirty="0"/>
              <a:t>: </a:t>
            </a:r>
          </a:p>
          <a:p>
            <a:pPr marL="457200" lvl="1" indent="0" eaLnBrk="1" hangingPunct="1">
              <a:buNone/>
            </a:pPr>
            <a:endParaRPr lang="en-US" altLang="en-US" sz="800" dirty="0"/>
          </a:p>
          <a:p>
            <a:pPr marL="457200" lvl="1" indent="0" eaLnBrk="1" hangingPunct="1">
              <a:buNone/>
            </a:pPr>
            <a:r>
              <a:rPr lang="en-US" altLang="en-US" sz="2000" dirty="0"/>
              <a:t>Foreign </a:t>
            </a:r>
            <a:r>
              <a:rPr lang="el-GR" altLang="en-US" sz="2000" i="1" dirty="0"/>
              <a:t>τ</a:t>
            </a:r>
            <a:r>
              <a:rPr lang="en-US" altLang="en-US" sz="2000" i="1" baseline="30000" dirty="0"/>
              <a:t>M</a:t>
            </a:r>
            <a:r>
              <a:rPr lang="en-US" altLang="en-US" sz="2000" dirty="0"/>
              <a:t>↑↑ </a:t>
            </a:r>
            <a:r>
              <a:rPr lang="en-US" altLang="en-US" sz="2000" dirty="0" smtClean="0"/>
              <a:t>causes </a:t>
            </a:r>
            <a:r>
              <a:rPr lang="en-US" altLang="en-US" sz="2000" i="1" dirty="0"/>
              <a:t>P</a:t>
            </a:r>
            <a:r>
              <a:rPr lang="en-US" altLang="en-US" sz="2000" i="1" baseline="30000" dirty="0"/>
              <a:t>P</a:t>
            </a:r>
            <a:r>
              <a:rPr lang="en-US" altLang="en-US" sz="2000" dirty="0"/>
              <a:t>↓↓ </a:t>
            </a:r>
            <a:r>
              <a:rPr lang="en-US" altLang="en-US" sz="2000" b="1" i="1" dirty="0"/>
              <a:t>and</a:t>
            </a:r>
            <a:r>
              <a:rPr lang="en-US" altLang="en-US" sz="2000" dirty="0"/>
              <a:t> </a:t>
            </a:r>
            <a:r>
              <a:rPr lang="en-US" altLang="en-US" sz="2000" i="1" dirty="0"/>
              <a:t>P</a:t>
            </a:r>
            <a:r>
              <a:rPr lang="en-US" altLang="en-US" sz="2000" i="1" baseline="30000" dirty="0"/>
              <a:t>C</a:t>
            </a:r>
            <a:r>
              <a:rPr lang="en-US" altLang="en-US" sz="2000" dirty="0"/>
              <a:t>↓.</a:t>
            </a:r>
          </a:p>
          <a:p>
            <a:pPr marL="457200" lvl="1" indent="0" eaLnBrk="1" hangingPunct="1">
              <a:buNone/>
            </a:pPr>
            <a:endParaRPr lang="en-US" altLang="en-US" sz="2000" dirty="0"/>
          </a:p>
          <a:p>
            <a:pPr marL="457200" lvl="1" indent="0" eaLnBrk="1" hangingPunct="1">
              <a:buNone/>
            </a:pPr>
            <a:endParaRPr lang="en-US" altLang="en-US" sz="2000" i="1" dirty="0"/>
          </a:p>
        </p:txBody>
      </p:sp>
      <p:sp>
        <p:nvSpPr>
          <p:cNvPr id="61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fld id="{333AA07F-1D40-4C9D-B82A-C6D144DFB4D1}" type="slidenum">
              <a:rPr lang="en-AU" altLang="en-US" sz="1200">
                <a:solidFill>
                  <a:srgbClr val="898989"/>
                </a:solidFill>
              </a:rPr>
              <a:pPr eaLnBrk="1" hangingPunct="1">
                <a:lnSpc>
                  <a:spcPct val="100000"/>
                </a:lnSpc>
                <a:spcBef>
                  <a:spcPct val="0"/>
                </a:spcBef>
                <a:buFontTx/>
                <a:buNone/>
              </a:pPr>
              <a:t>24</a:t>
            </a:fld>
            <a:endParaRPr lang="en-AU" altLang="en-US" sz="1200" dirty="0">
              <a:solidFill>
                <a:srgbClr val="898989"/>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3132" y="1649610"/>
            <a:ext cx="4104132" cy="95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689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21105" y="412063"/>
            <a:ext cx="11381874" cy="612065"/>
          </a:xfrm>
        </p:spPr>
        <p:txBody>
          <a:bodyPr/>
          <a:lstStyle/>
          <a:p>
            <a:pPr marL="0" indent="0" algn="ctr" eaLnBrk="1" hangingPunct="1">
              <a:lnSpc>
                <a:spcPct val="80000"/>
              </a:lnSpc>
              <a:buNone/>
            </a:pPr>
            <a:r>
              <a:rPr lang="en-US" sz="3200" b="1" dirty="0" smtClean="0"/>
              <a:t>Simulated US </a:t>
            </a:r>
            <a:r>
              <a:rPr lang="en-US" sz="3200" b="1" dirty="0"/>
              <a:t>Unilateral </a:t>
            </a:r>
            <a:r>
              <a:rPr lang="en-US" sz="3200" b="1" dirty="0" smtClean="0"/>
              <a:t>Combined Tariff and Tax Changes</a:t>
            </a:r>
            <a:endParaRPr lang="en-US" sz="3200" b="1" dirty="0"/>
          </a:p>
        </p:txBody>
      </p:sp>
      <p:sp>
        <p:nvSpPr>
          <p:cNvPr id="51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fld id="{E4142446-F594-4316-A3B0-2B946A362F02}" type="slidenum">
              <a:rPr lang="en-AU" altLang="en-US" sz="1200">
                <a:solidFill>
                  <a:srgbClr val="898989"/>
                </a:solidFill>
              </a:rPr>
              <a:pPr eaLnBrk="1" hangingPunct="1">
                <a:lnSpc>
                  <a:spcPct val="100000"/>
                </a:lnSpc>
                <a:spcBef>
                  <a:spcPct val="0"/>
                </a:spcBef>
                <a:buFontTx/>
                <a:buNone/>
              </a:pPr>
              <a:t>25</a:t>
            </a:fld>
            <a:endParaRPr lang="en-AU" altLang="en-US" sz="1200">
              <a:solidFill>
                <a:srgbClr val="898989"/>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815155145"/>
              </p:ext>
            </p:extLst>
          </p:nvPr>
        </p:nvGraphicFramePr>
        <p:xfrm>
          <a:off x="1118939" y="1239255"/>
          <a:ext cx="9926049" cy="4932946"/>
        </p:xfrm>
        <a:graphic>
          <a:graphicData uri="http://schemas.openxmlformats.org/drawingml/2006/table">
            <a:tbl>
              <a:tblPr firstRow="1" firstCol="1" bandRow="1"/>
              <a:tblGrid>
                <a:gridCol w="3665342">
                  <a:extLst>
                    <a:ext uri="{9D8B030D-6E8A-4147-A177-3AD203B41FA5}">
                      <a16:colId xmlns:a16="http://schemas.microsoft.com/office/drawing/2014/main" val="4160572146"/>
                    </a:ext>
                  </a:extLst>
                </a:gridCol>
                <a:gridCol w="782933">
                  <a:extLst>
                    <a:ext uri="{9D8B030D-6E8A-4147-A177-3AD203B41FA5}">
                      <a16:colId xmlns:a16="http://schemas.microsoft.com/office/drawing/2014/main" val="271902781"/>
                    </a:ext>
                  </a:extLst>
                </a:gridCol>
                <a:gridCol w="912656">
                  <a:extLst>
                    <a:ext uri="{9D8B030D-6E8A-4147-A177-3AD203B41FA5}">
                      <a16:colId xmlns:a16="http://schemas.microsoft.com/office/drawing/2014/main" val="3553609324"/>
                    </a:ext>
                  </a:extLst>
                </a:gridCol>
                <a:gridCol w="913575">
                  <a:extLst>
                    <a:ext uri="{9D8B030D-6E8A-4147-A177-3AD203B41FA5}">
                      <a16:colId xmlns:a16="http://schemas.microsoft.com/office/drawing/2014/main" val="3388071860"/>
                    </a:ext>
                  </a:extLst>
                </a:gridCol>
                <a:gridCol w="913575">
                  <a:extLst>
                    <a:ext uri="{9D8B030D-6E8A-4147-A177-3AD203B41FA5}">
                      <a16:colId xmlns:a16="http://schemas.microsoft.com/office/drawing/2014/main" val="2432108676"/>
                    </a:ext>
                  </a:extLst>
                </a:gridCol>
                <a:gridCol w="912656">
                  <a:extLst>
                    <a:ext uri="{9D8B030D-6E8A-4147-A177-3AD203B41FA5}">
                      <a16:colId xmlns:a16="http://schemas.microsoft.com/office/drawing/2014/main" val="3050192479"/>
                    </a:ext>
                  </a:extLst>
                </a:gridCol>
                <a:gridCol w="912656">
                  <a:extLst>
                    <a:ext uri="{9D8B030D-6E8A-4147-A177-3AD203B41FA5}">
                      <a16:colId xmlns:a16="http://schemas.microsoft.com/office/drawing/2014/main" val="2847371993"/>
                    </a:ext>
                  </a:extLst>
                </a:gridCol>
                <a:gridCol w="912656">
                  <a:extLst>
                    <a:ext uri="{9D8B030D-6E8A-4147-A177-3AD203B41FA5}">
                      <a16:colId xmlns:a16="http://schemas.microsoft.com/office/drawing/2014/main" val="1195286256"/>
                    </a:ext>
                  </a:extLst>
                </a:gridCol>
              </a:tblGrid>
              <a:tr h="384661">
                <a:tc rowSpan="2">
                  <a:txBody>
                    <a:bodyPr/>
                    <a:lstStyle/>
                    <a:p>
                      <a:pPr algn="r">
                        <a:lnSpc>
                          <a:spcPct val="115000"/>
                        </a:lnSpc>
                        <a:spcAft>
                          <a:spcPts val="0"/>
                        </a:spcAft>
                      </a:pPr>
                      <a:r>
                        <a:rPr lang="en-US" sz="1400" dirty="0">
                          <a:effectLst/>
                          <a:latin typeface="+mn-lt"/>
                          <a:ea typeface="Times New Roman" panose="02020603050405020304" pitchFamily="18" charset="0"/>
                          <a:cs typeface="Times New Roman" panose="02020603050405020304" pitchFamily="18" charset="0"/>
                        </a:rPr>
                        <a:t>% changes</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en-US" sz="1400">
                          <a:effectLst/>
                          <a:latin typeface="+mn-lt"/>
                          <a:ea typeface="Times New Roman" panose="02020603050405020304" pitchFamily="18" charset="0"/>
                          <a:cs typeface="Times New Roman" panose="02020603050405020304" pitchFamily="18" charset="0"/>
                        </a:rPr>
                        <a:t>Short run</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Times New Roman" panose="02020603050405020304" pitchFamily="18" charset="0"/>
                          <a:cs typeface="Times New Roman" panose="02020603050405020304" pitchFamily="18" charset="0"/>
                        </a:rPr>
                        <a:t> </a:t>
                      </a:r>
                      <a:endParaRPr lang="en-AU"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en-US" sz="1400">
                          <a:effectLst/>
                          <a:latin typeface="+mn-lt"/>
                          <a:ea typeface="Times New Roman" panose="02020603050405020304" pitchFamily="18" charset="0"/>
                          <a:cs typeface="Times New Roman" panose="02020603050405020304" pitchFamily="18" charset="0"/>
                        </a:rPr>
                        <a:t>Long run</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382501158"/>
                  </a:ext>
                </a:extLst>
              </a:tr>
              <a:tr h="1464365">
                <a:tc vMerge="1">
                  <a:txBody>
                    <a:bodyPr/>
                    <a:lstStyle/>
                    <a:p>
                      <a:endParaRPr lang="en-AU"/>
                    </a:p>
                  </a:txBody>
                  <a:tcPr/>
                </a:tc>
                <a:tc vMerge="1">
                  <a:txBody>
                    <a:bodyPr/>
                    <a:lstStyle/>
                    <a:p>
                      <a:endParaRPr lang="en-AU"/>
                    </a:p>
                  </a:txBody>
                  <a:tcPr/>
                </a:tc>
                <a:tc>
                  <a:txBody>
                    <a:bodyPr/>
                    <a:lstStyle/>
                    <a:p>
                      <a:pPr>
                        <a:lnSpc>
                          <a:spcPct val="115000"/>
                        </a:lnSpc>
                        <a:spcAft>
                          <a:spcPts val="0"/>
                        </a:spcAft>
                      </a:pPr>
                      <a:r>
                        <a:rPr lang="en-US" sz="1400" dirty="0" err="1">
                          <a:effectLst/>
                          <a:latin typeface="+mn-lt"/>
                          <a:ea typeface="Times New Roman" panose="02020603050405020304" pitchFamily="18" charset="0"/>
                          <a:cs typeface="Times New Roman" panose="02020603050405020304" pitchFamily="18" charset="0"/>
                        </a:rPr>
                        <a:t>Govt</a:t>
                      </a:r>
                      <a:r>
                        <a:rPr lang="en-US" sz="1400" dirty="0">
                          <a:effectLst/>
                          <a:latin typeface="+mn-lt"/>
                          <a:ea typeface="Times New Roman" panose="02020603050405020304" pitchFamily="18" charset="0"/>
                          <a:cs typeface="Times New Roman" panose="02020603050405020304" pitchFamily="18" charset="0"/>
                        </a:rPr>
                        <a:t> </a:t>
                      </a:r>
                      <a:r>
                        <a:rPr lang="en-US" sz="1400" dirty="0" err="1">
                          <a:effectLst/>
                          <a:latin typeface="+mn-lt"/>
                          <a:ea typeface="Times New Roman" panose="02020603050405020304" pitchFamily="18" charset="0"/>
                          <a:cs typeface="Times New Roman" panose="02020603050405020304" pitchFamily="18" charset="0"/>
                        </a:rPr>
                        <a:t>exp</a:t>
                      </a:r>
                      <a:r>
                        <a:rPr lang="en-US" sz="1400" dirty="0">
                          <a:effectLst/>
                          <a:latin typeface="+mn-lt"/>
                          <a:ea typeface="Times New Roman" panose="02020603050405020304" pitchFamily="18" charset="0"/>
                          <a:cs typeface="Times New Roman" panose="02020603050405020304" pitchFamily="18" charset="0"/>
                        </a:rPr>
                        <a:t> (public goods) adjust</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err="1">
                          <a:effectLst/>
                          <a:latin typeface="+mn-lt"/>
                          <a:ea typeface="Times New Roman" panose="02020603050405020304" pitchFamily="18" charset="0"/>
                          <a:cs typeface="Times New Roman" panose="02020603050405020304" pitchFamily="18" charset="0"/>
                        </a:rPr>
                        <a:t>Consn</a:t>
                      </a:r>
                      <a:r>
                        <a:rPr lang="en-US" sz="1400" dirty="0">
                          <a:effectLst/>
                          <a:latin typeface="+mn-lt"/>
                          <a:ea typeface="Times New Roman" panose="02020603050405020304" pitchFamily="18" charset="0"/>
                          <a:cs typeface="Times New Roman" panose="02020603050405020304" pitchFamily="18" charset="0"/>
                        </a:rPr>
                        <a:t> tax adjusts</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mn-lt"/>
                          <a:ea typeface="Times New Roman" panose="02020603050405020304" pitchFamily="18" charset="0"/>
                          <a:cs typeface="Times New Roman" panose="02020603050405020304" pitchFamily="18" charset="0"/>
                        </a:rPr>
                        <a:t>Labor income tax adjusts</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mn-lt"/>
                          <a:ea typeface="Times New Roman" panose="02020603050405020304" pitchFamily="18" charset="0"/>
                          <a:cs typeface="Times New Roman" panose="02020603050405020304" pitchFamily="18" charset="0"/>
                        </a:rPr>
                        <a:t>Skill income tax adjusts</a:t>
                      </a:r>
                      <a:endParaRPr lang="en-AU"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mn-lt"/>
                          <a:ea typeface="Times New Roman" panose="02020603050405020304" pitchFamily="18" charset="0"/>
                          <a:cs typeface="Times New Roman" panose="02020603050405020304" pitchFamily="18" charset="0"/>
                        </a:rPr>
                        <a:t>Capital income tax adjusts</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mn-lt"/>
                          <a:ea typeface="Times New Roman" panose="02020603050405020304" pitchFamily="18" charset="0"/>
                          <a:cs typeface="Times New Roman" panose="02020603050405020304" pitchFamily="18" charset="0"/>
                        </a:rPr>
                        <a:t>With capital tax reform</a:t>
                      </a:r>
                      <a:r>
                        <a:rPr lang="en-US" sz="1400" baseline="30000">
                          <a:effectLst/>
                          <a:latin typeface="+mn-lt"/>
                          <a:ea typeface="Times New Roman" panose="02020603050405020304" pitchFamily="18" charset="0"/>
                          <a:cs typeface="Times New Roman" panose="02020603050405020304" pitchFamily="18" charset="0"/>
                        </a:rPr>
                        <a:t>b</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444498"/>
                  </a:ext>
                </a:extLst>
              </a:tr>
              <a:tr h="384661">
                <a:tc>
                  <a:txBody>
                    <a:bodyPr/>
                    <a:lstStyle/>
                    <a:p>
                      <a:pPr>
                        <a:lnSpc>
                          <a:spcPct val="115000"/>
                        </a:lnSpc>
                        <a:spcAft>
                          <a:spcPts val="0"/>
                        </a:spcAft>
                      </a:pPr>
                      <a:r>
                        <a:rPr lang="en-US" sz="1400">
                          <a:effectLst/>
                          <a:latin typeface="+mn-lt"/>
                          <a:ea typeface="Times New Roman" panose="02020603050405020304" pitchFamily="18" charset="0"/>
                          <a:cs typeface="Times New Roman" panose="02020603050405020304" pitchFamily="18" charset="0"/>
                        </a:rPr>
                        <a:t>Shock to power of import tariff vs China</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5.00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5.00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5.00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mn-lt"/>
                          <a:ea typeface="Calibri" panose="020F0502020204030204" pitchFamily="34" charset="0"/>
                          <a:cs typeface="Times New Roman" panose="02020603050405020304" pitchFamily="18" charset="0"/>
                        </a:rPr>
                        <a:t>5.00</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5.00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5.00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5.00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34003"/>
                  </a:ext>
                </a:extLst>
              </a:tr>
              <a:tr h="391293">
                <a:tc>
                  <a:txBody>
                    <a:bodyPr/>
                    <a:lstStyle/>
                    <a:p>
                      <a:pPr>
                        <a:lnSpc>
                          <a:spcPct val="115000"/>
                        </a:lnSpc>
                        <a:spcAft>
                          <a:spcPts val="0"/>
                        </a:spcAft>
                      </a:pPr>
                      <a:r>
                        <a:rPr lang="en-US" sz="1400">
                          <a:effectLst/>
                          <a:latin typeface="+mn-lt"/>
                          <a:ea typeface="Times New Roman" panose="02020603050405020304" pitchFamily="18" charset="0"/>
                          <a:cs typeface="Times New Roman" panose="02020603050405020304" pitchFamily="18" charset="0"/>
                        </a:rPr>
                        <a:t>Endogenous fiscal effects</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AU" sz="1400">
                        <a:effectLst/>
                        <a:latin typeface="+mn-lt"/>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AU" sz="1400">
                        <a:effectLst/>
                        <a:latin typeface="+mn-lt"/>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AU" sz="1400">
                        <a:effectLst/>
                        <a:latin typeface="+mn-lt"/>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AU" sz="1400">
                        <a:effectLst/>
                        <a:latin typeface="+mn-lt"/>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AU" sz="1400">
                        <a:effectLst/>
                        <a:latin typeface="+mn-lt"/>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AU" sz="1400">
                        <a:effectLst/>
                        <a:latin typeface="+mn-lt"/>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624312"/>
                  </a:ext>
                </a:extLst>
              </a:tr>
              <a:tr h="384661">
                <a:tc>
                  <a:txBody>
                    <a:bodyPr/>
                    <a:lstStyle/>
                    <a:p>
                      <a:pPr>
                        <a:lnSpc>
                          <a:spcPct val="115000"/>
                        </a:lnSpc>
                        <a:spcAft>
                          <a:spcPts val="0"/>
                        </a:spcAft>
                      </a:pPr>
                      <a:r>
                        <a:rPr lang="en-US" sz="1400">
                          <a:effectLst/>
                          <a:latin typeface="+mn-lt"/>
                          <a:ea typeface="Times New Roman" panose="02020603050405020304" pitchFamily="18" charset="0"/>
                          <a:cs typeface="Times New Roman" panose="02020603050405020304" pitchFamily="18" charset="0"/>
                        </a:rPr>
                        <a:t>    Government expenditure on goods</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0.96</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mn-lt"/>
                          <a:ea typeface="Calibri" panose="020F0502020204030204" pitchFamily="34" charset="0"/>
                          <a:cs typeface="Times New Roman" panose="02020603050405020304" pitchFamily="18" charset="0"/>
                        </a:rPr>
                        <a:t>0.00</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mn-lt"/>
                          <a:ea typeface="Calibri" panose="020F0502020204030204" pitchFamily="34" charset="0"/>
                          <a:cs typeface="Times New Roman" panose="02020603050405020304" pitchFamily="18" charset="0"/>
                        </a:rPr>
                        <a:t>0.00</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-6.02</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313117"/>
                  </a:ext>
                </a:extLst>
              </a:tr>
              <a:tr h="384661">
                <a:tc>
                  <a:txBody>
                    <a:bodyPr/>
                    <a:lstStyle/>
                    <a:p>
                      <a:pPr>
                        <a:lnSpc>
                          <a:spcPct val="115000"/>
                        </a:lnSpc>
                        <a:spcAft>
                          <a:spcPts val="0"/>
                        </a:spcAft>
                      </a:pPr>
                      <a:r>
                        <a:rPr lang="en-US" sz="1400">
                          <a:effectLst/>
                          <a:latin typeface="+mn-lt"/>
                          <a:ea typeface="Times New Roman" panose="02020603050405020304" pitchFamily="18" charset="0"/>
                          <a:cs typeface="Times New Roman" panose="02020603050405020304" pitchFamily="18" charset="0"/>
                        </a:rPr>
                        <a:t>    Power of consumption tax rate</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-0.31</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mn-lt"/>
                          <a:ea typeface="Calibri" panose="020F0502020204030204" pitchFamily="34" charset="0"/>
                          <a:cs typeface="Times New Roman" panose="02020603050405020304" pitchFamily="18" charset="0"/>
                        </a:rPr>
                        <a:t>0.00</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1634764"/>
                  </a:ext>
                </a:extLst>
              </a:tr>
              <a:tr h="384661">
                <a:tc>
                  <a:txBody>
                    <a:bodyPr/>
                    <a:lstStyle/>
                    <a:p>
                      <a:pPr>
                        <a:lnSpc>
                          <a:spcPct val="115000"/>
                        </a:lnSpc>
                        <a:spcAft>
                          <a:spcPts val="0"/>
                        </a:spcAft>
                      </a:pPr>
                      <a:r>
                        <a:rPr lang="en-US" sz="1400">
                          <a:effectLst/>
                          <a:latin typeface="+mn-lt"/>
                          <a:ea typeface="Times New Roman" panose="02020603050405020304" pitchFamily="18" charset="0"/>
                          <a:cs typeface="Times New Roman" panose="02020603050405020304" pitchFamily="18" charset="0"/>
                        </a:rPr>
                        <a:t>    Power of tax rate on low-skill wage income</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-0..68</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mn-lt"/>
                          <a:ea typeface="Calibri" panose="020F0502020204030204" pitchFamily="34" charset="0"/>
                          <a:cs typeface="Times New Roman" panose="02020603050405020304" pitchFamily="18" charset="0"/>
                        </a:rPr>
                        <a:t>0.00</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mn-lt"/>
                          <a:ea typeface="Calibri" panose="020F0502020204030204" pitchFamily="34" charset="0"/>
                          <a:cs typeface="Times New Roman" panose="02020603050405020304" pitchFamily="18" charset="0"/>
                        </a:rPr>
                        <a:t>0.00</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3922736"/>
                  </a:ext>
                </a:extLst>
              </a:tr>
              <a:tr h="384661">
                <a:tc>
                  <a:txBody>
                    <a:bodyPr/>
                    <a:lstStyle/>
                    <a:p>
                      <a:pPr>
                        <a:lnSpc>
                          <a:spcPct val="115000"/>
                        </a:lnSpc>
                        <a:spcAft>
                          <a:spcPts val="0"/>
                        </a:spcAft>
                      </a:pPr>
                      <a:r>
                        <a:rPr lang="en-US" sz="1400">
                          <a:effectLst/>
                          <a:latin typeface="+mn-lt"/>
                          <a:ea typeface="Times New Roman" panose="02020603050405020304" pitchFamily="18" charset="0"/>
                          <a:cs typeface="Times New Roman" panose="02020603050405020304" pitchFamily="18" charset="0"/>
                        </a:rPr>
                        <a:t>    Power of tax rate on skilled wage income</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-0.26</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mn-lt"/>
                          <a:ea typeface="Calibri" panose="020F0502020204030204" pitchFamily="34" charset="0"/>
                          <a:cs typeface="Times New Roman" panose="02020603050405020304" pitchFamily="18" charset="0"/>
                        </a:rPr>
                        <a:t>0.00</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735396"/>
                  </a:ext>
                </a:extLst>
              </a:tr>
              <a:tr h="384661">
                <a:tc>
                  <a:txBody>
                    <a:bodyPr/>
                    <a:lstStyle/>
                    <a:p>
                      <a:pPr>
                        <a:lnSpc>
                          <a:spcPct val="115000"/>
                        </a:lnSpc>
                        <a:spcAft>
                          <a:spcPts val="0"/>
                        </a:spcAft>
                      </a:pPr>
                      <a:r>
                        <a:rPr lang="en-US" sz="1400">
                          <a:effectLst/>
                          <a:latin typeface="+mn-lt"/>
                          <a:ea typeface="Times New Roman" panose="02020603050405020304" pitchFamily="18" charset="0"/>
                          <a:cs typeface="Times New Roman" panose="02020603050405020304" pitchFamily="18" charset="0"/>
                        </a:rPr>
                        <a:t>    Power of tax rate on capital income</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-0.67</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mn-lt"/>
                          <a:ea typeface="Calibri" panose="020F0502020204030204" pitchFamily="34" charset="0"/>
                          <a:cs typeface="Times New Roman" panose="02020603050405020304" pitchFamily="18" charset="0"/>
                        </a:rPr>
                        <a:t>-5.00</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378190"/>
                  </a:ext>
                </a:extLst>
              </a:tr>
              <a:tr h="384661">
                <a:tc>
                  <a:txBody>
                    <a:bodyPr/>
                    <a:lstStyle/>
                    <a:p>
                      <a:pPr>
                        <a:lnSpc>
                          <a:spcPct val="115000"/>
                        </a:lnSpc>
                        <a:spcAft>
                          <a:spcPts val="0"/>
                        </a:spcAft>
                      </a:pPr>
                      <a:r>
                        <a:rPr lang="en-US" sz="1400">
                          <a:effectLst/>
                          <a:latin typeface="+mn-lt"/>
                          <a:ea typeface="Times New Roman" panose="02020603050405020304" pitchFamily="18" charset="0"/>
                          <a:cs typeface="Times New Roman" panose="02020603050405020304" pitchFamily="18" charset="0"/>
                        </a:rPr>
                        <a:t>    Change in fiscal position, %GDP </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0.11</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mn-lt"/>
                          <a:ea typeface="Calibri" panose="020F0502020204030204" pitchFamily="34" charset="0"/>
                          <a:cs typeface="Times New Roman" panose="02020603050405020304" pitchFamily="18" charset="0"/>
                        </a:rPr>
                        <a:t>0.00</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mn-lt"/>
                          <a:ea typeface="Calibri" panose="020F0502020204030204" pitchFamily="34" charset="0"/>
                          <a:cs typeface="Times New Roman" panose="02020603050405020304" pitchFamily="18" charset="0"/>
                        </a:rPr>
                        <a:t>0.00</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421012"/>
                  </a:ext>
                </a:extLst>
              </a:tr>
            </a:tbl>
          </a:graphicData>
        </a:graphic>
      </p:graphicFrame>
    </p:spTree>
    <p:extLst>
      <p:ext uri="{BB962C8B-B14F-4D97-AF65-F5344CB8AC3E}">
        <p14:creationId xmlns:p14="http://schemas.microsoft.com/office/powerpoint/2010/main" val="3847426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0" y="299345"/>
            <a:ext cx="12192000" cy="960818"/>
          </a:xfrm>
        </p:spPr>
        <p:txBody>
          <a:bodyPr/>
          <a:lstStyle/>
          <a:p>
            <a:pPr marL="0" indent="0" algn="ctr" eaLnBrk="1" hangingPunct="1">
              <a:lnSpc>
                <a:spcPct val="80000"/>
              </a:lnSpc>
              <a:buNone/>
            </a:pPr>
            <a:r>
              <a:rPr lang="en-US" sz="3200" b="1" dirty="0" smtClean="0"/>
              <a:t>US Welfare and GDP Effects (% change) due to Bilateral Tariffs vs China</a:t>
            </a:r>
          </a:p>
          <a:p>
            <a:pPr marL="0" indent="0" algn="ctr" eaLnBrk="1" hangingPunct="1">
              <a:lnSpc>
                <a:spcPct val="80000"/>
              </a:lnSpc>
              <a:buNone/>
            </a:pPr>
            <a:r>
              <a:rPr lang="en-US" sz="2400" b="1" dirty="0" smtClean="0"/>
              <a:t>Unilateral implementation, fiscal </a:t>
            </a:r>
            <a:r>
              <a:rPr lang="en-US" sz="2400" b="1" dirty="0"/>
              <a:t>adjustment </a:t>
            </a:r>
            <a:r>
              <a:rPr lang="en-US" sz="2400" b="1" dirty="0" smtClean="0"/>
              <a:t>via capital income tax</a:t>
            </a:r>
            <a:endParaRPr lang="en-US" sz="2400" b="1" dirty="0"/>
          </a:p>
          <a:p>
            <a:pPr marL="0" indent="0" algn="ctr" eaLnBrk="1" hangingPunct="1">
              <a:lnSpc>
                <a:spcPct val="80000"/>
              </a:lnSpc>
              <a:buNone/>
            </a:pPr>
            <a:endParaRPr lang="en-US" sz="2400" b="1" dirty="0"/>
          </a:p>
        </p:txBody>
      </p:sp>
      <p:sp>
        <p:nvSpPr>
          <p:cNvPr id="51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fld id="{E4142446-F594-4316-A3B0-2B946A362F02}" type="slidenum">
              <a:rPr lang="en-AU" altLang="en-US" sz="1200">
                <a:solidFill>
                  <a:srgbClr val="898989"/>
                </a:solidFill>
              </a:rPr>
              <a:pPr eaLnBrk="1" hangingPunct="1">
                <a:lnSpc>
                  <a:spcPct val="100000"/>
                </a:lnSpc>
                <a:spcBef>
                  <a:spcPct val="0"/>
                </a:spcBef>
                <a:buFontTx/>
                <a:buNone/>
              </a:pPr>
              <a:t>26</a:t>
            </a:fld>
            <a:endParaRPr lang="en-AU" altLang="en-US" sz="1200" dirty="0">
              <a:solidFill>
                <a:srgbClr val="898989"/>
              </a:solidFill>
            </a:endParaRPr>
          </a:p>
        </p:txBody>
      </p:sp>
      <p:pic>
        <p:nvPicPr>
          <p:cNvPr id="2" name="Picture 1"/>
          <p:cNvPicPr>
            <a:picLocks noChangeAspect="1"/>
          </p:cNvPicPr>
          <p:nvPr/>
        </p:nvPicPr>
        <p:blipFill>
          <a:blip r:embed="rId2"/>
          <a:stretch>
            <a:fillRect/>
          </a:stretch>
        </p:blipFill>
        <p:spPr>
          <a:xfrm>
            <a:off x="2442411" y="1145533"/>
            <a:ext cx="7363326" cy="4973181"/>
          </a:xfrm>
          <a:prstGeom prst="rect">
            <a:avLst/>
          </a:prstGeom>
        </p:spPr>
      </p:pic>
      <p:sp>
        <p:nvSpPr>
          <p:cNvPr id="6" name="Content Placeholder 2"/>
          <p:cNvSpPr txBox="1">
            <a:spLocks/>
          </p:cNvSpPr>
          <p:nvPr/>
        </p:nvSpPr>
        <p:spPr bwMode="auto">
          <a:xfrm>
            <a:off x="2622261" y="6138755"/>
            <a:ext cx="6942845" cy="40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80000"/>
              </a:lnSpc>
              <a:buFont typeface="Arial" pitchFamily="34" charset="0"/>
              <a:buNone/>
            </a:pPr>
            <a:r>
              <a:rPr lang="en-US" sz="2000" dirty="0" smtClean="0"/>
              <a:t>Proportional change in power of bilateral tariff</a:t>
            </a:r>
          </a:p>
          <a:p>
            <a:pPr marL="0" indent="0" algn="ctr" eaLnBrk="1" hangingPunct="1">
              <a:lnSpc>
                <a:spcPct val="80000"/>
              </a:lnSpc>
              <a:buFont typeface="Arial" pitchFamily="34" charset="0"/>
              <a:buNone/>
            </a:pPr>
            <a:endParaRPr lang="en-US" sz="2400" b="1" dirty="0"/>
          </a:p>
        </p:txBody>
      </p:sp>
    </p:spTree>
    <p:extLst>
      <p:ext uri="{BB962C8B-B14F-4D97-AF65-F5344CB8AC3E}">
        <p14:creationId xmlns:p14="http://schemas.microsoft.com/office/powerpoint/2010/main" val="2128660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4399"/>
            <a:ext cx="10515600" cy="1367422"/>
          </a:xfrm>
        </p:spPr>
        <p:txBody>
          <a:bodyPr/>
          <a:lstStyle/>
          <a:p>
            <a:r>
              <a:rPr lang="en-AU" sz="4000" b="1" dirty="0" smtClean="0">
                <a:latin typeface="+mn-lt"/>
              </a:rPr>
              <a:t>Bilateral tariff games: short run</a:t>
            </a:r>
            <a:endParaRPr lang="en-AU" sz="4000" b="1" dirty="0">
              <a:latin typeface="+mn-lt"/>
            </a:endParaRPr>
          </a:p>
        </p:txBody>
      </p:sp>
      <p:sp>
        <p:nvSpPr>
          <p:cNvPr id="3" name="Slide Number Placeholder 2"/>
          <p:cNvSpPr>
            <a:spLocks noGrp="1"/>
          </p:cNvSpPr>
          <p:nvPr>
            <p:ph type="sldNum" sz="quarter" idx="12"/>
          </p:nvPr>
        </p:nvSpPr>
        <p:spPr/>
        <p:txBody>
          <a:bodyPr/>
          <a:lstStyle/>
          <a:p>
            <a:pPr>
              <a:defRPr/>
            </a:pPr>
            <a:fld id="{9DBD51AD-0126-4B75-94B3-69D84E8E4B7E}" type="slidenum">
              <a:rPr lang="en-AU" altLang="en-US" smtClean="0"/>
              <a:pPr>
                <a:defRPr/>
              </a:pPr>
              <a:t>27</a:t>
            </a:fld>
            <a:endParaRPr lang="en-AU" altLang="en-US" dirty="0"/>
          </a:p>
        </p:txBody>
      </p:sp>
    </p:spTree>
    <p:extLst>
      <p:ext uri="{BB962C8B-B14F-4D97-AF65-F5344CB8AC3E}">
        <p14:creationId xmlns:p14="http://schemas.microsoft.com/office/powerpoint/2010/main" val="945902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615" y="309330"/>
            <a:ext cx="9169428" cy="508817"/>
          </a:xfrm>
        </p:spPr>
        <p:txBody>
          <a:bodyPr/>
          <a:lstStyle/>
          <a:p>
            <a:pPr algn="ctr"/>
            <a:r>
              <a:rPr lang="en-AU" sz="4000" b="1" dirty="0" smtClean="0">
                <a:latin typeface="+mn-lt"/>
              </a:rPr>
              <a:t>Short Run Protection Games</a:t>
            </a:r>
            <a:endParaRPr lang="en-AU" sz="4000" b="1" dirty="0">
              <a:latin typeface="+mn-lt"/>
            </a:endParaRPr>
          </a:p>
        </p:txBody>
      </p:sp>
      <p:sp>
        <p:nvSpPr>
          <p:cNvPr id="4" name="Slide Number Placeholder 3"/>
          <p:cNvSpPr>
            <a:spLocks noGrp="1"/>
          </p:cNvSpPr>
          <p:nvPr>
            <p:ph type="sldNum" sz="quarter" idx="12"/>
          </p:nvPr>
        </p:nvSpPr>
        <p:spPr/>
        <p:txBody>
          <a:bodyPr/>
          <a:lstStyle/>
          <a:p>
            <a:pPr>
              <a:defRPr/>
            </a:pPr>
            <a:fld id="{29E62D41-4811-43C5-91AD-954A4977407D}" type="slidenum">
              <a:rPr lang="en-AU" altLang="en-US" smtClean="0"/>
              <a:pPr>
                <a:defRPr/>
              </a:pPr>
              <a:t>28</a:t>
            </a:fld>
            <a:endParaRPr lang="en-AU" altLang="en-US" dirty="0"/>
          </a:p>
        </p:txBody>
      </p:sp>
      <p:pic>
        <p:nvPicPr>
          <p:cNvPr id="5" name="Picture 4"/>
          <p:cNvPicPr>
            <a:picLocks noChangeAspect="1"/>
          </p:cNvPicPr>
          <p:nvPr/>
        </p:nvPicPr>
        <p:blipFill>
          <a:blip r:embed="rId2"/>
          <a:stretch>
            <a:fillRect/>
          </a:stretch>
        </p:blipFill>
        <p:spPr>
          <a:xfrm>
            <a:off x="2814246" y="1276300"/>
            <a:ext cx="6681982" cy="2310948"/>
          </a:xfrm>
          <a:prstGeom prst="rect">
            <a:avLst/>
          </a:prstGeom>
        </p:spPr>
      </p:pic>
      <p:pic>
        <p:nvPicPr>
          <p:cNvPr id="6" name="Picture 5"/>
          <p:cNvPicPr>
            <a:picLocks noChangeAspect="1"/>
          </p:cNvPicPr>
          <p:nvPr/>
        </p:nvPicPr>
        <p:blipFill>
          <a:blip r:embed="rId3"/>
          <a:stretch>
            <a:fillRect/>
          </a:stretch>
        </p:blipFill>
        <p:spPr>
          <a:xfrm>
            <a:off x="2814246" y="3821471"/>
            <a:ext cx="6681982" cy="2300656"/>
          </a:xfrm>
          <a:prstGeom prst="rect">
            <a:avLst/>
          </a:prstGeom>
        </p:spPr>
      </p:pic>
    </p:spTree>
    <p:extLst>
      <p:ext uri="{BB962C8B-B14F-4D97-AF65-F5344CB8AC3E}">
        <p14:creationId xmlns:p14="http://schemas.microsoft.com/office/powerpoint/2010/main" val="652711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615" y="309330"/>
            <a:ext cx="9169428" cy="508817"/>
          </a:xfrm>
        </p:spPr>
        <p:txBody>
          <a:bodyPr/>
          <a:lstStyle/>
          <a:p>
            <a:pPr algn="ctr"/>
            <a:r>
              <a:rPr lang="en-AU" sz="4000" b="1" dirty="0" smtClean="0">
                <a:latin typeface="+mn-lt"/>
              </a:rPr>
              <a:t>Short Run Protection Games</a:t>
            </a:r>
            <a:endParaRPr lang="en-AU" sz="4000" b="1" dirty="0">
              <a:latin typeface="+mn-lt"/>
            </a:endParaRPr>
          </a:p>
        </p:txBody>
      </p:sp>
      <p:sp>
        <p:nvSpPr>
          <p:cNvPr id="4" name="Slide Number Placeholder 3"/>
          <p:cNvSpPr>
            <a:spLocks noGrp="1"/>
          </p:cNvSpPr>
          <p:nvPr>
            <p:ph type="sldNum" sz="quarter" idx="12"/>
          </p:nvPr>
        </p:nvSpPr>
        <p:spPr/>
        <p:txBody>
          <a:bodyPr/>
          <a:lstStyle/>
          <a:p>
            <a:pPr>
              <a:defRPr/>
            </a:pPr>
            <a:fld id="{29E62D41-4811-43C5-91AD-954A4977407D}" type="slidenum">
              <a:rPr lang="en-AU" altLang="en-US" smtClean="0"/>
              <a:pPr>
                <a:defRPr/>
              </a:pPr>
              <a:t>29</a:t>
            </a:fld>
            <a:endParaRPr lang="en-AU" altLang="en-US" dirty="0"/>
          </a:p>
        </p:txBody>
      </p:sp>
      <p:pic>
        <p:nvPicPr>
          <p:cNvPr id="3" name="Picture 2"/>
          <p:cNvPicPr>
            <a:picLocks noChangeAspect="1"/>
          </p:cNvPicPr>
          <p:nvPr/>
        </p:nvPicPr>
        <p:blipFill>
          <a:blip r:embed="rId2"/>
          <a:stretch>
            <a:fillRect/>
          </a:stretch>
        </p:blipFill>
        <p:spPr>
          <a:xfrm>
            <a:off x="2814246" y="1213265"/>
            <a:ext cx="6681982" cy="2373983"/>
          </a:xfrm>
          <a:prstGeom prst="rect">
            <a:avLst/>
          </a:prstGeom>
        </p:spPr>
      </p:pic>
      <p:pic>
        <p:nvPicPr>
          <p:cNvPr id="7" name="Picture 6"/>
          <p:cNvPicPr>
            <a:picLocks noChangeAspect="1"/>
          </p:cNvPicPr>
          <p:nvPr/>
        </p:nvPicPr>
        <p:blipFill>
          <a:blip r:embed="rId3"/>
          <a:stretch>
            <a:fillRect/>
          </a:stretch>
        </p:blipFill>
        <p:spPr>
          <a:xfrm>
            <a:off x="2814246" y="3798472"/>
            <a:ext cx="6697963" cy="2373728"/>
          </a:xfrm>
          <a:prstGeom prst="rect">
            <a:avLst/>
          </a:prstGeom>
        </p:spPr>
      </p:pic>
    </p:spTree>
    <p:extLst>
      <p:ext uri="{BB962C8B-B14F-4D97-AF65-F5344CB8AC3E}">
        <p14:creationId xmlns:p14="http://schemas.microsoft.com/office/powerpoint/2010/main" val="251492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188" y="560832"/>
            <a:ext cx="11841162" cy="6006656"/>
          </a:xfrm>
        </p:spPr>
        <p:txBody>
          <a:bodyPr rtlCol="0">
            <a:normAutofit/>
          </a:bodyPr>
          <a:lstStyle/>
          <a:p>
            <a:pPr marL="0" indent="0" eaLnBrk="1" fontAlgn="auto" hangingPunct="1">
              <a:spcAft>
                <a:spcPts val="1200"/>
              </a:spcAft>
              <a:buFont typeface="Arial" pitchFamily="34" charset="0"/>
              <a:buNone/>
              <a:defRPr/>
            </a:pPr>
            <a:r>
              <a:rPr lang="en-AU" sz="3900" dirty="0">
                <a:ea typeface="+mn-ea"/>
              </a:rPr>
              <a:t>   </a:t>
            </a:r>
            <a:r>
              <a:rPr lang="en-AU" sz="3900" b="1" dirty="0">
                <a:ea typeface="+mn-ea"/>
              </a:rPr>
              <a:t>Summary 1</a:t>
            </a:r>
          </a:p>
          <a:p>
            <a:pPr marL="457200" lvl="1" indent="0" eaLnBrk="1" fontAlgn="auto" hangingPunct="1">
              <a:spcAft>
                <a:spcPts val="0"/>
              </a:spcAft>
              <a:buNone/>
              <a:defRPr/>
            </a:pPr>
            <a:r>
              <a:rPr lang="en-US" sz="2000" b="1" i="1" dirty="0"/>
              <a:t>Issues and approach:</a:t>
            </a:r>
          </a:p>
          <a:p>
            <a:pPr marL="457200" lvl="1" indent="0" eaLnBrk="1" fontAlgn="auto" hangingPunct="1">
              <a:spcAft>
                <a:spcPts val="0"/>
              </a:spcAft>
              <a:buNone/>
              <a:defRPr/>
            </a:pPr>
            <a:endParaRPr lang="en-US" sz="1200" dirty="0"/>
          </a:p>
          <a:p>
            <a:pPr marL="457200" lvl="1" indent="0" eaLnBrk="1" fontAlgn="auto" hangingPunct="1">
              <a:spcAft>
                <a:spcPts val="0"/>
              </a:spcAft>
              <a:buNone/>
              <a:defRPr/>
            </a:pPr>
            <a:r>
              <a:rPr lang="en-US" sz="2000" dirty="0"/>
              <a:t>The rise of populism and authoritarian politics sees multilateral agreements resisted and </a:t>
            </a:r>
            <a:r>
              <a:rPr lang="en-US" sz="2000" dirty="0" smtClean="0"/>
              <a:t>increasingly frequent “beggar thy neighbor” actions and disputes over trade and macro policy.</a:t>
            </a:r>
            <a:endParaRPr lang="en-AU" sz="2000" b="1" dirty="0">
              <a:ea typeface="+mn-ea"/>
            </a:endParaRPr>
          </a:p>
          <a:p>
            <a:pPr marL="457200" lvl="1" indent="0" eaLnBrk="1" fontAlgn="auto" hangingPunct="1">
              <a:spcAft>
                <a:spcPts val="0"/>
              </a:spcAft>
              <a:buFont typeface="Arial" pitchFamily="34" charset="0"/>
              <a:buNone/>
              <a:defRPr/>
            </a:pPr>
            <a:endParaRPr lang="en-US" sz="800" dirty="0">
              <a:ea typeface="+mn-ea"/>
            </a:endParaRPr>
          </a:p>
          <a:p>
            <a:pPr marL="457200" lvl="1" indent="0" eaLnBrk="1" fontAlgn="auto" hangingPunct="1">
              <a:spcAft>
                <a:spcPts val="0"/>
              </a:spcAft>
              <a:buFont typeface="Arial" pitchFamily="34" charset="0"/>
              <a:buNone/>
              <a:defRPr/>
            </a:pPr>
            <a:r>
              <a:rPr lang="en-US" sz="2000" dirty="0">
                <a:ea typeface="+mn-ea"/>
              </a:rPr>
              <a:t>The US-China conflict is one of many but it is </a:t>
            </a:r>
            <a:r>
              <a:rPr lang="en-US" sz="2000" dirty="0" smtClean="0">
                <a:ea typeface="+mn-ea"/>
              </a:rPr>
              <a:t>central.</a:t>
            </a:r>
            <a:endParaRPr lang="en-US" sz="2000" dirty="0">
              <a:ea typeface="+mn-ea"/>
            </a:endParaRPr>
          </a:p>
          <a:p>
            <a:pPr marL="457200" lvl="1" indent="0" eaLnBrk="1" fontAlgn="auto" hangingPunct="1">
              <a:spcAft>
                <a:spcPts val="0"/>
              </a:spcAft>
              <a:buFont typeface="Arial" pitchFamily="34" charset="0"/>
              <a:buNone/>
              <a:defRPr/>
            </a:pPr>
            <a:endParaRPr lang="en-US" sz="800" dirty="0">
              <a:ea typeface="+mn-ea"/>
            </a:endParaRPr>
          </a:p>
          <a:p>
            <a:pPr marL="457200" lvl="1" indent="0" eaLnBrk="1" fontAlgn="auto" hangingPunct="1">
              <a:spcAft>
                <a:spcPts val="0"/>
              </a:spcAft>
              <a:buNone/>
              <a:defRPr/>
            </a:pPr>
            <a:r>
              <a:rPr lang="en-US" sz="2000" dirty="0"/>
              <a:t>A calibrated global macro model is used to </a:t>
            </a:r>
            <a:r>
              <a:rPr lang="en-US" sz="2000" dirty="0" smtClean="0"/>
              <a:t>simulate the strategic macro policy rivalry.</a:t>
            </a:r>
            <a:endParaRPr lang="en-US" sz="2000" dirty="0">
              <a:ea typeface="+mn-ea"/>
            </a:endParaRPr>
          </a:p>
          <a:p>
            <a:pPr marL="457200" lvl="1" indent="0" eaLnBrk="1" fontAlgn="auto" hangingPunct="1">
              <a:spcAft>
                <a:spcPts val="0"/>
              </a:spcAft>
              <a:buFont typeface="Arial" pitchFamily="34" charset="0"/>
              <a:buNone/>
              <a:defRPr/>
            </a:pPr>
            <a:endParaRPr lang="en-US" sz="2000" dirty="0">
              <a:ea typeface="+mn-ea"/>
            </a:endParaRPr>
          </a:p>
          <a:p>
            <a:pPr marL="457200" lvl="1" indent="0" eaLnBrk="1" fontAlgn="auto" hangingPunct="1">
              <a:spcAft>
                <a:spcPts val="0"/>
              </a:spcAft>
              <a:buFont typeface="Arial" pitchFamily="34" charset="0"/>
              <a:buNone/>
              <a:defRPr/>
            </a:pPr>
            <a:r>
              <a:rPr lang="en-US" sz="2000" b="1" i="1" dirty="0">
                <a:ea typeface="+mn-ea"/>
              </a:rPr>
              <a:t>Emphases:</a:t>
            </a:r>
          </a:p>
          <a:p>
            <a:pPr marL="457200" lvl="1" indent="0" eaLnBrk="1" fontAlgn="auto" hangingPunct="1">
              <a:spcAft>
                <a:spcPts val="0"/>
              </a:spcAft>
              <a:buFont typeface="Arial" pitchFamily="34" charset="0"/>
              <a:buNone/>
              <a:defRPr/>
            </a:pPr>
            <a:endParaRPr lang="en-US" sz="800" dirty="0">
              <a:ea typeface="+mn-ea"/>
            </a:endParaRPr>
          </a:p>
          <a:p>
            <a:pPr marL="457200" lvl="1" indent="0" eaLnBrk="1" fontAlgn="auto" hangingPunct="1">
              <a:spcAft>
                <a:spcPts val="0"/>
              </a:spcAft>
              <a:buFont typeface="Arial" pitchFamily="34" charset="0"/>
              <a:buNone/>
              <a:defRPr/>
            </a:pPr>
            <a:r>
              <a:rPr lang="en-US" sz="2000" dirty="0">
                <a:ea typeface="+mn-ea"/>
              </a:rPr>
              <a:t>roles of monetary policy and </a:t>
            </a:r>
            <a:r>
              <a:rPr lang="en-US" sz="2000" dirty="0" smtClean="0">
                <a:ea typeface="+mn-ea"/>
              </a:rPr>
              <a:t>tax and import tariff instruments</a:t>
            </a:r>
            <a:endParaRPr lang="en-US" sz="2000" dirty="0">
              <a:ea typeface="+mn-ea"/>
            </a:endParaRPr>
          </a:p>
          <a:p>
            <a:pPr marL="457200" lvl="1" indent="0" eaLnBrk="1" fontAlgn="auto" hangingPunct="1">
              <a:spcAft>
                <a:spcPts val="0"/>
              </a:spcAft>
              <a:buFont typeface="Arial" pitchFamily="34" charset="0"/>
              <a:buNone/>
              <a:defRPr/>
            </a:pPr>
            <a:endParaRPr lang="en-US" sz="800" dirty="0">
              <a:ea typeface="+mn-ea"/>
            </a:endParaRPr>
          </a:p>
          <a:p>
            <a:pPr marL="457200" lvl="1" indent="0" eaLnBrk="1" fontAlgn="auto" hangingPunct="1">
              <a:spcAft>
                <a:spcPts val="0"/>
              </a:spcAft>
              <a:buFont typeface="Arial" pitchFamily="34" charset="0"/>
              <a:buNone/>
              <a:defRPr/>
            </a:pPr>
            <a:r>
              <a:rPr lang="en-US" sz="2000" dirty="0" smtClean="0">
                <a:ea typeface="+mn-ea"/>
              </a:rPr>
              <a:t>strategic policy choices</a:t>
            </a:r>
          </a:p>
          <a:p>
            <a:pPr marL="457200" lvl="1" indent="0" eaLnBrk="1" fontAlgn="auto" hangingPunct="1">
              <a:spcAft>
                <a:spcPts val="0"/>
              </a:spcAft>
              <a:buFont typeface="Arial" pitchFamily="34" charset="0"/>
              <a:buNone/>
              <a:defRPr/>
            </a:pPr>
            <a:endParaRPr lang="en-US" sz="800" dirty="0" smtClean="0">
              <a:ea typeface="+mn-ea"/>
            </a:endParaRPr>
          </a:p>
          <a:p>
            <a:pPr marL="457200" lvl="1" indent="0" eaLnBrk="1" fontAlgn="auto" hangingPunct="1">
              <a:spcAft>
                <a:spcPts val="0"/>
              </a:spcAft>
              <a:buFont typeface="Arial" pitchFamily="34" charset="0"/>
              <a:buNone/>
              <a:defRPr/>
            </a:pPr>
            <a:r>
              <a:rPr lang="en-US" sz="2000" dirty="0" smtClean="0">
                <a:ea typeface="+mn-ea"/>
              </a:rPr>
              <a:t>effects </a:t>
            </a:r>
            <a:r>
              <a:rPr lang="en-US" sz="2000" dirty="0">
                <a:ea typeface="+mn-ea"/>
              </a:rPr>
              <a:t>on financial markets, bond yields and capital accumulation</a:t>
            </a:r>
          </a:p>
          <a:p>
            <a:pPr marL="457200" lvl="1" indent="0" eaLnBrk="1" fontAlgn="auto" hangingPunct="1">
              <a:spcAft>
                <a:spcPts val="0"/>
              </a:spcAft>
              <a:buFont typeface="Arial" pitchFamily="34" charset="0"/>
              <a:buNone/>
              <a:defRPr/>
            </a:pPr>
            <a:endParaRPr lang="en-US" sz="800" dirty="0">
              <a:ea typeface="+mn-ea"/>
            </a:endParaRPr>
          </a:p>
          <a:p>
            <a:pPr marL="457200" lvl="1" indent="0" eaLnBrk="1" fontAlgn="auto" hangingPunct="1">
              <a:spcAft>
                <a:spcPts val="0"/>
              </a:spcAft>
              <a:buFont typeface="Arial" pitchFamily="34" charset="0"/>
              <a:buNone/>
              <a:defRPr/>
            </a:pPr>
            <a:r>
              <a:rPr lang="en-US" sz="2000" dirty="0" smtClean="0">
                <a:ea typeface="+mn-ea"/>
              </a:rPr>
              <a:t>effects on income distribution</a:t>
            </a:r>
            <a:endParaRPr lang="en-US" sz="2000" dirty="0">
              <a:ea typeface="+mn-ea"/>
            </a:endParaRPr>
          </a:p>
          <a:p>
            <a:pPr marL="457200" lvl="1" indent="0" eaLnBrk="1" fontAlgn="auto" hangingPunct="1">
              <a:spcAft>
                <a:spcPts val="0"/>
              </a:spcAft>
              <a:buFont typeface="Arial" pitchFamily="34" charset="0"/>
              <a:buNone/>
              <a:defRPr/>
            </a:pPr>
            <a:endParaRPr lang="en-US" sz="2000" dirty="0">
              <a:ea typeface="+mn-ea"/>
            </a:endParaRPr>
          </a:p>
          <a:p>
            <a:pPr marL="457200" lvl="1" indent="0" eaLnBrk="1" fontAlgn="auto" hangingPunct="1">
              <a:spcAft>
                <a:spcPts val="0"/>
              </a:spcAft>
              <a:buFont typeface="Arial" pitchFamily="34" charset="0"/>
              <a:buNone/>
              <a:defRPr/>
            </a:pPr>
            <a:endParaRPr lang="en-US" sz="2000" dirty="0">
              <a:ea typeface="+mn-ea"/>
            </a:endParaRPr>
          </a:p>
          <a:p>
            <a:pPr marL="457200" lvl="1" indent="0" eaLnBrk="1" fontAlgn="auto" hangingPunct="1">
              <a:spcAft>
                <a:spcPts val="0"/>
              </a:spcAft>
              <a:buFont typeface="Arial" pitchFamily="34" charset="0"/>
              <a:buNone/>
              <a:defRPr/>
            </a:pPr>
            <a:endParaRPr lang="en-US" sz="2000" dirty="0">
              <a:ea typeface="+mn-ea"/>
            </a:endParaRPr>
          </a:p>
          <a:p>
            <a:pPr marL="457200" lvl="1" indent="0" eaLnBrk="1" fontAlgn="auto" hangingPunct="1">
              <a:spcAft>
                <a:spcPts val="0"/>
              </a:spcAft>
              <a:buFont typeface="Arial" pitchFamily="34" charset="0"/>
              <a:buNone/>
              <a:defRPr/>
            </a:pPr>
            <a:endParaRPr lang="en-US" sz="800" dirty="0">
              <a:ea typeface="+mn-ea"/>
            </a:endParaRPr>
          </a:p>
          <a:p>
            <a:pPr marL="457200" lvl="1" indent="0" eaLnBrk="1" fontAlgn="auto" hangingPunct="1">
              <a:spcAft>
                <a:spcPts val="0"/>
              </a:spcAft>
              <a:buFont typeface="Arial" pitchFamily="34" charset="0"/>
              <a:buNone/>
              <a:defRPr/>
            </a:pPr>
            <a:endParaRPr lang="en-US" sz="1700" b="1" dirty="0">
              <a:ea typeface="+mn-ea"/>
            </a:endParaRPr>
          </a:p>
          <a:p>
            <a:pPr marL="914400" lvl="2" indent="0" eaLnBrk="1" fontAlgn="auto" hangingPunct="1">
              <a:spcAft>
                <a:spcPts val="0"/>
              </a:spcAft>
              <a:buFont typeface="Arial" pitchFamily="34" charset="0"/>
              <a:buNone/>
              <a:defRPr/>
            </a:pPr>
            <a:endParaRPr lang="en-US" dirty="0">
              <a:ea typeface="+mn-ea"/>
            </a:endParaRPr>
          </a:p>
          <a:p>
            <a:pPr marL="457200" lvl="1" indent="0" eaLnBrk="1" fontAlgn="auto" hangingPunct="1">
              <a:spcAft>
                <a:spcPts val="0"/>
              </a:spcAft>
              <a:buFont typeface="Arial" pitchFamily="34" charset="0"/>
              <a:buNone/>
              <a:defRPr/>
            </a:pPr>
            <a:endParaRPr lang="en-US" sz="2000" b="1" dirty="0">
              <a:ea typeface="+mn-ea"/>
            </a:endParaRPr>
          </a:p>
        </p:txBody>
      </p:sp>
      <p:sp>
        <p:nvSpPr>
          <p:cNvPr id="30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fld id="{68D45D43-5EEC-40BA-9B3D-6ABE8B979DC1}" type="slidenum">
              <a:rPr lang="en-AU" altLang="en-US" sz="1200">
                <a:solidFill>
                  <a:srgbClr val="898989"/>
                </a:solidFill>
              </a:rPr>
              <a:pPr eaLnBrk="1" hangingPunct="1">
                <a:lnSpc>
                  <a:spcPct val="100000"/>
                </a:lnSpc>
                <a:spcBef>
                  <a:spcPct val="0"/>
                </a:spcBef>
                <a:buFontTx/>
                <a:buNone/>
              </a:pPr>
              <a:t>3</a:t>
            </a:fld>
            <a:endParaRPr lang="en-AU" altLang="en-US" sz="120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4399"/>
            <a:ext cx="10515600" cy="1367422"/>
          </a:xfrm>
        </p:spPr>
        <p:txBody>
          <a:bodyPr/>
          <a:lstStyle/>
          <a:p>
            <a:r>
              <a:rPr lang="en-AU" sz="4000" b="1" dirty="0" smtClean="0">
                <a:latin typeface="+mn-lt"/>
              </a:rPr>
              <a:t>Bilateral tariff games: long run</a:t>
            </a:r>
            <a:endParaRPr lang="en-AU" sz="4000" b="1" dirty="0">
              <a:latin typeface="+mn-lt"/>
            </a:endParaRPr>
          </a:p>
        </p:txBody>
      </p:sp>
      <p:sp>
        <p:nvSpPr>
          <p:cNvPr id="3" name="Slide Number Placeholder 2"/>
          <p:cNvSpPr>
            <a:spLocks noGrp="1"/>
          </p:cNvSpPr>
          <p:nvPr>
            <p:ph type="sldNum" sz="quarter" idx="12"/>
          </p:nvPr>
        </p:nvSpPr>
        <p:spPr/>
        <p:txBody>
          <a:bodyPr/>
          <a:lstStyle/>
          <a:p>
            <a:pPr>
              <a:defRPr/>
            </a:pPr>
            <a:fld id="{9DBD51AD-0126-4B75-94B3-69D84E8E4B7E}" type="slidenum">
              <a:rPr lang="en-AU" altLang="en-US" smtClean="0"/>
              <a:pPr>
                <a:defRPr/>
              </a:pPr>
              <a:t>30</a:t>
            </a:fld>
            <a:endParaRPr lang="en-AU" altLang="en-US" dirty="0"/>
          </a:p>
        </p:txBody>
      </p:sp>
    </p:spTree>
    <p:extLst>
      <p:ext uri="{BB962C8B-B14F-4D97-AF65-F5344CB8AC3E}">
        <p14:creationId xmlns:p14="http://schemas.microsoft.com/office/powerpoint/2010/main" val="2709145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614" y="309330"/>
            <a:ext cx="9240251" cy="813970"/>
          </a:xfrm>
        </p:spPr>
        <p:txBody>
          <a:bodyPr/>
          <a:lstStyle/>
          <a:p>
            <a:r>
              <a:rPr lang="en-AU" sz="4000" b="1" dirty="0" smtClean="0">
                <a:latin typeface="+mn-lt"/>
              </a:rPr>
              <a:t>Long Run Protection Game – Welfare Max</a:t>
            </a:r>
            <a:endParaRPr lang="en-AU" sz="4000" b="1" dirty="0">
              <a:latin typeface="+mn-lt"/>
            </a:endParaRPr>
          </a:p>
        </p:txBody>
      </p:sp>
      <p:sp>
        <p:nvSpPr>
          <p:cNvPr id="4" name="Slide Number Placeholder 3"/>
          <p:cNvSpPr>
            <a:spLocks noGrp="1"/>
          </p:cNvSpPr>
          <p:nvPr>
            <p:ph type="sldNum" sz="quarter" idx="12"/>
          </p:nvPr>
        </p:nvSpPr>
        <p:spPr/>
        <p:txBody>
          <a:bodyPr/>
          <a:lstStyle/>
          <a:p>
            <a:pPr>
              <a:defRPr/>
            </a:pPr>
            <a:fld id="{29E62D41-4811-43C5-91AD-954A4977407D}" type="slidenum">
              <a:rPr lang="en-AU" altLang="en-US" smtClean="0"/>
              <a:pPr>
                <a:defRPr/>
              </a:pPr>
              <a:t>31</a:t>
            </a:fld>
            <a:endParaRPr lang="en-AU" altLang="en-US" dirty="0"/>
          </a:p>
        </p:txBody>
      </p:sp>
      <p:pic>
        <p:nvPicPr>
          <p:cNvPr id="3" name="Picture 2"/>
          <p:cNvPicPr>
            <a:picLocks noChangeAspect="1"/>
          </p:cNvPicPr>
          <p:nvPr/>
        </p:nvPicPr>
        <p:blipFill>
          <a:blip r:embed="rId2"/>
          <a:stretch>
            <a:fillRect/>
          </a:stretch>
        </p:blipFill>
        <p:spPr>
          <a:xfrm>
            <a:off x="720626" y="1383632"/>
            <a:ext cx="10750746" cy="4355431"/>
          </a:xfrm>
          <a:prstGeom prst="rect">
            <a:avLst/>
          </a:prstGeom>
        </p:spPr>
      </p:pic>
    </p:spTree>
    <p:extLst>
      <p:ext uri="{BB962C8B-B14F-4D97-AF65-F5344CB8AC3E}">
        <p14:creationId xmlns:p14="http://schemas.microsoft.com/office/powerpoint/2010/main" val="2251723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614" y="309330"/>
            <a:ext cx="9240251" cy="813970"/>
          </a:xfrm>
        </p:spPr>
        <p:txBody>
          <a:bodyPr/>
          <a:lstStyle/>
          <a:p>
            <a:r>
              <a:rPr lang="en-AU" sz="4000" b="1" dirty="0" smtClean="0">
                <a:latin typeface="+mn-lt"/>
              </a:rPr>
              <a:t>Long Run Protection Game – GDP Max</a:t>
            </a:r>
            <a:endParaRPr lang="en-AU" sz="4000" b="1" dirty="0">
              <a:latin typeface="+mn-lt"/>
            </a:endParaRPr>
          </a:p>
        </p:txBody>
      </p:sp>
      <p:sp>
        <p:nvSpPr>
          <p:cNvPr id="4" name="Slide Number Placeholder 3"/>
          <p:cNvSpPr>
            <a:spLocks noGrp="1"/>
          </p:cNvSpPr>
          <p:nvPr>
            <p:ph type="sldNum" sz="quarter" idx="12"/>
          </p:nvPr>
        </p:nvSpPr>
        <p:spPr/>
        <p:txBody>
          <a:bodyPr/>
          <a:lstStyle/>
          <a:p>
            <a:pPr>
              <a:defRPr/>
            </a:pPr>
            <a:fld id="{29E62D41-4811-43C5-91AD-954A4977407D}" type="slidenum">
              <a:rPr lang="en-AU" altLang="en-US" smtClean="0"/>
              <a:pPr>
                <a:defRPr/>
              </a:pPr>
              <a:t>32</a:t>
            </a:fld>
            <a:endParaRPr lang="en-AU" altLang="en-US" dirty="0"/>
          </a:p>
        </p:txBody>
      </p:sp>
      <p:pic>
        <p:nvPicPr>
          <p:cNvPr id="5" name="Picture 4"/>
          <p:cNvPicPr>
            <a:picLocks noChangeAspect="1"/>
          </p:cNvPicPr>
          <p:nvPr/>
        </p:nvPicPr>
        <p:blipFill>
          <a:blip r:embed="rId2"/>
          <a:stretch>
            <a:fillRect/>
          </a:stretch>
        </p:blipFill>
        <p:spPr>
          <a:xfrm>
            <a:off x="744516" y="1431758"/>
            <a:ext cx="10780445" cy="4367463"/>
          </a:xfrm>
          <a:prstGeom prst="rect">
            <a:avLst/>
          </a:prstGeom>
        </p:spPr>
      </p:pic>
    </p:spTree>
    <p:extLst>
      <p:ext uri="{BB962C8B-B14F-4D97-AF65-F5344CB8AC3E}">
        <p14:creationId xmlns:p14="http://schemas.microsoft.com/office/powerpoint/2010/main" val="933088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197" y="291097"/>
            <a:ext cx="11081084" cy="813970"/>
          </a:xfrm>
        </p:spPr>
        <p:txBody>
          <a:bodyPr/>
          <a:lstStyle/>
          <a:p>
            <a:r>
              <a:rPr lang="en-AU" sz="4000" b="1" dirty="0" smtClean="0">
                <a:latin typeface="+mn-lt"/>
              </a:rPr>
              <a:t>Long Run Protection Game – Low-Skill Welfare Max</a:t>
            </a:r>
            <a:endParaRPr lang="en-AU" sz="4000" b="1" dirty="0">
              <a:latin typeface="+mn-lt"/>
            </a:endParaRPr>
          </a:p>
        </p:txBody>
      </p:sp>
      <p:sp>
        <p:nvSpPr>
          <p:cNvPr id="4" name="Slide Number Placeholder 3"/>
          <p:cNvSpPr>
            <a:spLocks noGrp="1"/>
          </p:cNvSpPr>
          <p:nvPr>
            <p:ph type="sldNum" sz="quarter" idx="12"/>
          </p:nvPr>
        </p:nvSpPr>
        <p:spPr/>
        <p:txBody>
          <a:bodyPr/>
          <a:lstStyle/>
          <a:p>
            <a:pPr>
              <a:defRPr/>
            </a:pPr>
            <a:fld id="{29E62D41-4811-43C5-91AD-954A4977407D}" type="slidenum">
              <a:rPr lang="en-AU" altLang="en-US" smtClean="0"/>
              <a:pPr>
                <a:defRPr/>
              </a:pPr>
              <a:t>33</a:t>
            </a:fld>
            <a:endParaRPr lang="en-AU" altLang="en-US" dirty="0"/>
          </a:p>
        </p:txBody>
      </p:sp>
      <p:pic>
        <p:nvPicPr>
          <p:cNvPr id="3" name="Picture 2"/>
          <p:cNvPicPr>
            <a:picLocks noChangeAspect="1"/>
          </p:cNvPicPr>
          <p:nvPr/>
        </p:nvPicPr>
        <p:blipFill>
          <a:blip r:embed="rId2"/>
          <a:stretch>
            <a:fillRect/>
          </a:stretch>
        </p:blipFill>
        <p:spPr>
          <a:xfrm>
            <a:off x="774216" y="1407695"/>
            <a:ext cx="10721046" cy="4343399"/>
          </a:xfrm>
          <a:prstGeom prst="rect">
            <a:avLst/>
          </a:prstGeom>
        </p:spPr>
      </p:pic>
    </p:spTree>
    <p:extLst>
      <p:ext uri="{BB962C8B-B14F-4D97-AF65-F5344CB8AC3E}">
        <p14:creationId xmlns:p14="http://schemas.microsoft.com/office/powerpoint/2010/main" val="4068073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1097"/>
            <a:ext cx="12192000" cy="813970"/>
          </a:xfrm>
        </p:spPr>
        <p:txBody>
          <a:bodyPr/>
          <a:lstStyle/>
          <a:p>
            <a:r>
              <a:rPr lang="en-AU" sz="4000" b="1" dirty="0" smtClean="0">
                <a:latin typeface="+mn-lt"/>
              </a:rPr>
              <a:t>Long Run Protection Game – Capital Owner Welfare Max</a:t>
            </a:r>
            <a:endParaRPr lang="en-AU" sz="4000" b="1" dirty="0">
              <a:latin typeface="+mn-lt"/>
            </a:endParaRPr>
          </a:p>
        </p:txBody>
      </p:sp>
      <p:sp>
        <p:nvSpPr>
          <p:cNvPr id="4" name="Slide Number Placeholder 3"/>
          <p:cNvSpPr>
            <a:spLocks noGrp="1"/>
          </p:cNvSpPr>
          <p:nvPr>
            <p:ph type="sldNum" sz="quarter" idx="12"/>
          </p:nvPr>
        </p:nvSpPr>
        <p:spPr/>
        <p:txBody>
          <a:bodyPr/>
          <a:lstStyle/>
          <a:p>
            <a:pPr>
              <a:defRPr/>
            </a:pPr>
            <a:fld id="{29E62D41-4811-43C5-91AD-954A4977407D}" type="slidenum">
              <a:rPr lang="en-AU" altLang="en-US" smtClean="0"/>
              <a:pPr>
                <a:defRPr/>
              </a:pPr>
              <a:t>34</a:t>
            </a:fld>
            <a:endParaRPr lang="en-AU" altLang="en-US" dirty="0"/>
          </a:p>
        </p:txBody>
      </p:sp>
      <p:pic>
        <p:nvPicPr>
          <p:cNvPr id="5" name="Picture 4"/>
          <p:cNvPicPr>
            <a:picLocks noChangeAspect="1"/>
          </p:cNvPicPr>
          <p:nvPr/>
        </p:nvPicPr>
        <p:blipFill>
          <a:blip r:embed="rId2"/>
          <a:stretch>
            <a:fillRect/>
          </a:stretch>
        </p:blipFill>
        <p:spPr>
          <a:xfrm>
            <a:off x="782054" y="1492739"/>
            <a:ext cx="10689320" cy="4330545"/>
          </a:xfrm>
          <a:prstGeom prst="rect">
            <a:avLst/>
          </a:prstGeom>
        </p:spPr>
      </p:pic>
    </p:spTree>
    <p:extLst>
      <p:ext uri="{BB962C8B-B14F-4D97-AF65-F5344CB8AC3E}">
        <p14:creationId xmlns:p14="http://schemas.microsoft.com/office/powerpoint/2010/main" val="2987170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E96FA-0D66-4A52-A669-04FB412F7970}"/>
              </a:ext>
            </a:extLst>
          </p:cNvPr>
          <p:cNvSpPr>
            <a:spLocks noGrp="1"/>
          </p:cNvSpPr>
          <p:nvPr>
            <p:ph type="title"/>
          </p:nvPr>
        </p:nvSpPr>
        <p:spPr>
          <a:xfrm>
            <a:off x="838200" y="136525"/>
            <a:ext cx="10515600" cy="7778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eaLnBrk="1" fontAlgn="auto" hangingPunct="1">
              <a:spcAft>
                <a:spcPts val="0"/>
              </a:spcAft>
            </a:pPr>
            <a:r>
              <a:rPr lang="en-AU" sz="3600" b="1" dirty="0">
                <a:latin typeface="+mn-lt"/>
                <a:ea typeface="+mj-ea"/>
              </a:rPr>
              <a:t>Conclusion</a:t>
            </a:r>
          </a:p>
        </p:txBody>
      </p:sp>
      <p:sp>
        <p:nvSpPr>
          <p:cNvPr id="3" name="Content Placeholder 2">
            <a:extLst>
              <a:ext uri="{FF2B5EF4-FFF2-40B4-BE49-F238E27FC236}">
                <a16:creationId xmlns:a16="http://schemas.microsoft.com/office/drawing/2014/main" id="{109863BE-118C-4DC1-A2CF-8C6376A6CEC9}"/>
              </a:ext>
            </a:extLst>
          </p:cNvPr>
          <p:cNvSpPr>
            <a:spLocks noGrp="1"/>
          </p:cNvSpPr>
          <p:nvPr>
            <p:ph idx="1"/>
          </p:nvPr>
        </p:nvSpPr>
        <p:spPr>
          <a:xfrm>
            <a:off x="625641" y="914400"/>
            <a:ext cx="10936705" cy="5441950"/>
          </a:xfrm>
        </p:spPr>
        <p:txBody>
          <a:bodyPr/>
          <a:lstStyle/>
          <a:p>
            <a:r>
              <a:rPr lang="en-AU" sz="2400" dirty="0"/>
              <a:t>A calibrated global macro model is applied, accounting for monetary policy and changes in fiscal positions or tax rates</a:t>
            </a:r>
            <a:r>
              <a:rPr lang="en-AU" sz="2400" dirty="0" smtClean="0"/>
              <a:t>.</a:t>
            </a:r>
          </a:p>
          <a:p>
            <a:pPr marL="0" indent="0">
              <a:buNone/>
            </a:pPr>
            <a:endParaRPr lang="en-AU" sz="800" dirty="0"/>
          </a:p>
          <a:p>
            <a:r>
              <a:rPr lang="en-AU" sz="2400" dirty="0" smtClean="0"/>
              <a:t>Long run outcomes depend </a:t>
            </a:r>
            <a:r>
              <a:rPr lang="en-AU" sz="2400" dirty="0"/>
              <a:t>on “tax mix </a:t>
            </a:r>
            <a:r>
              <a:rPr lang="en-AU" sz="2400" dirty="0" smtClean="0"/>
              <a:t>switches”. </a:t>
            </a:r>
          </a:p>
          <a:p>
            <a:pPr marL="0" indent="0">
              <a:buNone/>
            </a:pPr>
            <a:endParaRPr lang="en-AU" sz="800" dirty="0"/>
          </a:p>
          <a:p>
            <a:r>
              <a:rPr lang="en-AU" sz="2400" dirty="0" smtClean="0"/>
              <a:t>“Race to the bottom” on capital tax emerges with fiscal balance conserved in both the US and China by taxing the skilled in an alliance between working class and capital owners. </a:t>
            </a:r>
          </a:p>
          <a:p>
            <a:pPr marL="0" indent="0">
              <a:buNone/>
            </a:pPr>
            <a:endParaRPr lang="en-AU" sz="800" dirty="0"/>
          </a:p>
          <a:p>
            <a:r>
              <a:rPr lang="en-AU" sz="2400" dirty="0" smtClean="0"/>
              <a:t>Tariff games also have mostly dominant strategies. </a:t>
            </a:r>
          </a:p>
          <a:p>
            <a:pPr marL="0" indent="0">
              <a:buNone/>
            </a:pPr>
            <a:endParaRPr lang="en-AU" sz="800" dirty="0"/>
          </a:p>
          <a:p>
            <a:r>
              <a:rPr lang="en-AU" sz="2400" dirty="0" smtClean="0"/>
              <a:t>In the long run the US imposes tariffs, preserving fiscal balance by cutting consumption tax (transfers to the states). </a:t>
            </a:r>
          </a:p>
          <a:p>
            <a:pPr marL="0" indent="0">
              <a:buNone/>
            </a:pPr>
            <a:endParaRPr lang="en-AU" sz="800" dirty="0"/>
          </a:p>
          <a:p>
            <a:r>
              <a:rPr lang="en-AU" sz="2400" dirty="0" smtClean="0"/>
              <a:t>China’s best response is to liberalise (reduce existing tariffs or other assistance to its industry).</a:t>
            </a:r>
            <a:endParaRPr lang="en-AU" sz="2400" dirty="0"/>
          </a:p>
        </p:txBody>
      </p:sp>
      <p:sp>
        <p:nvSpPr>
          <p:cNvPr id="4" name="Slide Number Placeholder 3">
            <a:extLst>
              <a:ext uri="{FF2B5EF4-FFF2-40B4-BE49-F238E27FC236}">
                <a16:creationId xmlns:a16="http://schemas.microsoft.com/office/drawing/2014/main" id="{A4B198C2-E7EF-428E-9885-F0540E6CBF50}"/>
              </a:ext>
            </a:extLst>
          </p:cNvPr>
          <p:cNvSpPr>
            <a:spLocks noGrp="1"/>
          </p:cNvSpPr>
          <p:nvPr>
            <p:ph type="sldNum" sz="quarter" idx="12"/>
          </p:nvPr>
        </p:nvSpPr>
        <p:spPr/>
        <p:txBody>
          <a:bodyPr/>
          <a:lstStyle/>
          <a:p>
            <a:pPr>
              <a:defRPr/>
            </a:pPr>
            <a:fld id="{29E62D41-4811-43C5-91AD-954A4977407D}" type="slidenum">
              <a:rPr lang="en-AU" altLang="en-US" smtClean="0"/>
              <a:pPr>
                <a:defRPr/>
              </a:pPr>
              <a:t>35</a:t>
            </a:fld>
            <a:endParaRPr lang="en-AU" altLang="en-US" dirty="0"/>
          </a:p>
        </p:txBody>
      </p:sp>
    </p:spTree>
    <p:extLst>
      <p:ext uri="{BB962C8B-B14F-4D97-AF65-F5344CB8AC3E}">
        <p14:creationId xmlns:p14="http://schemas.microsoft.com/office/powerpoint/2010/main" val="83173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9251"/>
            <a:ext cx="10515600" cy="1325563"/>
          </a:xfrm>
        </p:spPr>
        <p:txBody>
          <a:bodyPr/>
          <a:lstStyle/>
          <a:p>
            <a:pPr algn="ctr"/>
            <a:r>
              <a:rPr lang="en-AU" b="1" dirty="0" smtClean="0">
                <a:latin typeface="+mn-lt"/>
              </a:rPr>
              <a:t>Annexures</a:t>
            </a:r>
            <a:endParaRPr lang="en-AU" b="1" dirty="0">
              <a:latin typeface="+mn-lt"/>
            </a:endParaRPr>
          </a:p>
        </p:txBody>
      </p:sp>
      <p:sp>
        <p:nvSpPr>
          <p:cNvPr id="4" name="Slide Number Placeholder 3"/>
          <p:cNvSpPr>
            <a:spLocks noGrp="1"/>
          </p:cNvSpPr>
          <p:nvPr>
            <p:ph type="sldNum" sz="quarter" idx="12"/>
          </p:nvPr>
        </p:nvSpPr>
        <p:spPr/>
        <p:txBody>
          <a:bodyPr/>
          <a:lstStyle/>
          <a:p>
            <a:pPr>
              <a:defRPr/>
            </a:pPr>
            <a:fld id="{29E62D41-4811-43C5-91AD-954A4977407D}" type="slidenum">
              <a:rPr lang="en-AU" altLang="en-US" smtClean="0"/>
              <a:pPr>
                <a:defRPr/>
              </a:pPr>
              <a:t>36</a:t>
            </a:fld>
            <a:endParaRPr lang="en-AU" altLang="en-US" dirty="0"/>
          </a:p>
        </p:txBody>
      </p:sp>
    </p:spTree>
    <p:extLst>
      <p:ext uri="{BB962C8B-B14F-4D97-AF65-F5344CB8AC3E}">
        <p14:creationId xmlns:p14="http://schemas.microsoft.com/office/powerpoint/2010/main" val="2540904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57370"/>
          </a:xfrm>
        </p:spPr>
        <p:txBody>
          <a:bodyPr/>
          <a:lstStyle/>
          <a:p>
            <a:r>
              <a:rPr lang="en-AU" sz="4000" b="1" dirty="0" smtClean="0">
                <a:latin typeface="+mn-lt"/>
              </a:rPr>
              <a:t>Annexure 1</a:t>
            </a:r>
            <a:br>
              <a:rPr lang="en-AU" sz="4000" b="1" dirty="0" smtClean="0">
                <a:latin typeface="+mn-lt"/>
              </a:rPr>
            </a:br>
            <a:r>
              <a:rPr lang="en-AU" sz="4000" b="1" dirty="0">
                <a:latin typeface="+mn-lt"/>
              </a:rPr>
              <a:t/>
            </a:r>
            <a:br>
              <a:rPr lang="en-AU" sz="4000" b="1" dirty="0">
                <a:latin typeface="+mn-lt"/>
              </a:rPr>
            </a:br>
            <a:r>
              <a:rPr lang="en-AU" sz="4000" b="1" dirty="0" smtClean="0">
                <a:latin typeface="+mn-lt"/>
              </a:rPr>
              <a:t/>
            </a:r>
            <a:br>
              <a:rPr lang="en-AU" sz="4000" b="1" dirty="0" smtClean="0">
                <a:latin typeface="+mn-lt"/>
              </a:rPr>
            </a:br>
            <a:r>
              <a:rPr lang="en-AU" sz="4000" b="1" dirty="0" smtClean="0">
                <a:latin typeface="+mn-lt"/>
              </a:rPr>
              <a:t>Supplemental background</a:t>
            </a:r>
            <a:endParaRPr lang="en-AU" sz="4000" b="1" dirty="0">
              <a:latin typeface="+mn-lt"/>
            </a:endParaRPr>
          </a:p>
        </p:txBody>
      </p:sp>
      <p:sp>
        <p:nvSpPr>
          <p:cNvPr id="4" name="Slide Number Placeholder 3"/>
          <p:cNvSpPr>
            <a:spLocks noGrp="1"/>
          </p:cNvSpPr>
          <p:nvPr>
            <p:ph type="sldNum" sz="quarter" idx="12"/>
          </p:nvPr>
        </p:nvSpPr>
        <p:spPr/>
        <p:txBody>
          <a:bodyPr/>
          <a:lstStyle/>
          <a:p>
            <a:pPr>
              <a:defRPr/>
            </a:pPr>
            <a:fld id="{29E62D41-4811-43C5-91AD-954A4977407D}" type="slidenum">
              <a:rPr lang="en-AU" altLang="en-US" smtClean="0"/>
              <a:pPr>
                <a:defRPr/>
              </a:pPr>
              <a:t>37</a:t>
            </a:fld>
            <a:endParaRPr lang="en-AU" altLang="en-US" dirty="0"/>
          </a:p>
        </p:txBody>
      </p:sp>
    </p:spTree>
    <p:extLst>
      <p:ext uri="{BB962C8B-B14F-4D97-AF65-F5344CB8AC3E}">
        <p14:creationId xmlns:p14="http://schemas.microsoft.com/office/powerpoint/2010/main" val="4227198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964080" y="675501"/>
            <a:ext cx="4851009" cy="514529"/>
          </a:xfrm>
        </p:spPr>
        <p:txBody>
          <a:bodyPr/>
          <a:lstStyle/>
          <a:p>
            <a:pPr marL="0" indent="0" eaLnBrk="1" hangingPunct="1">
              <a:lnSpc>
                <a:spcPct val="80000"/>
              </a:lnSpc>
              <a:buNone/>
            </a:pPr>
            <a:r>
              <a:rPr lang="en-US" sz="2000" b="1" dirty="0"/>
              <a:t>Annual supply of industrial robots in 2016</a:t>
            </a:r>
            <a:endParaRPr lang="en-US" altLang="en-US" sz="1800" dirty="0"/>
          </a:p>
        </p:txBody>
      </p:sp>
      <p:sp>
        <p:nvSpPr>
          <p:cNvPr id="51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fld id="{E4142446-F594-4316-A3B0-2B946A362F02}" type="slidenum">
              <a:rPr lang="en-AU" altLang="en-US" sz="1200">
                <a:solidFill>
                  <a:srgbClr val="898989"/>
                </a:solidFill>
              </a:rPr>
              <a:pPr eaLnBrk="1" hangingPunct="1">
                <a:lnSpc>
                  <a:spcPct val="100000"/>
                </a:lnSpc>
                <a:spcBef>
                  <a:spcPct val="0"/>
                </a:spcBef>
                <a:buFontTx/>
                <a:buNone/>
              </a:pPr>
              <a:t>38</a:t>
            </a:fld>
            <a:endParaRPr lang="en-AU" altLang="en-US" sz="1200">
              <a:solidFill>
                <a:srgbClr val="898989"/>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09" y="1329838"/>
            <a:ext cx="5370780" cy="373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bwMode="auto">
          <a:xfrm>
            <a:off x="670560" y="5318034"/>
            <a:ext cx="4303776" cy="34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80000"/>
              </a:lnSpc>
              <a:buNone/>
            </a:pPr>
            <a:r>
              <a:rPr lang="en-US" sz="1800" dirty="0"/>
              <a:t>Source: International Federation of Robots. </a:t>
            </a:r>
            <a:endParaRPr lang="en-US" altLang="en-US" sz="1800" dirty="0"/>
          </a:p>
        </p:txBody>
      </p:sp>
      <p:sp>
        <p:nvSpPr>
          <p:cNvPr id="2" name="Rectangle 1">
            <a:extLst>
              <a:ext uri="{FF2B5EF4-FFF2-40B4-BE49-F238E27FC236}">
                <a16:creationId xmlns:a16="http://schemas.microsoft.com/office/drawing/2014/main" id="{13EB1649-56F9-45CB-B95D-42810A740CFA}"/>
              </a:ext>
            </a:extLst>
          </p:cNvPr>
          <p:cNvSpPr/>
          <p:nvPr/>
        </p:nvSpPr>
        <p:spPr>
          <a:xfrm>
            <a:off x="5967046" y="591299"/>
            <a:ext cx="5260874" cy="707886"/>
          </a:xfrm>
          <a:prstGeom prst="rect">
            <a:avLst/>
          </a:prstGeom>
        </p:spPr>
        <p:txBody>
          <a:bodyPr wrap="square">
            <a:spAutoFit/>
          </a:bodyPr>
          <a:lstStyle/>
          <a:p>
            <a:r>
              <a:rPr lang="en-AU" sz="2000" b="1" dirty="0"/>
              <a:t>Net receipts from use of intellectual property, current USD</a:t>
            </a:r>
          </a:p>
        </p:txBody>
      </p:sp>
      <p:pic>
        <p:nvPicPr>
          <p:cNvPr id="3" name="Picture 2">
            <a:extLst>
              <a:ext uri="{FF2B5EF4-FFF2-40B4-BE49-F238E27FC236}">
                <a16:creationId xmlns:a16="http://schemas.microsoft.com/office/drawing/2014/main" id="{6021C032-AF74-42B0-AB63-AE43D3C8B26F}"/>
              </a:ext>
            </a:extLst>
          </p:cNvPr>
          <p:cNvPicPr>
            <a:picLocks noChangeAspect="1"/>
          </p:cNvPicPr>
          <p:nvPr/>
        </p:nvPicPr>
        <p:blipFill>
          <a:blip r:embed="rId3"/>
          <a:stretch>
            <a:fillRect/>
          </a:stretch>
        </p:blipFill>
        <p:spPr>
          <a:xfrm>
            <a:off x="5815089" y="1329839"/>
            <a:ext cx="6096000" cy="3732832"/>
          </a:xfrm>
          <a:prstGeom prst="rect">
            <a:avLst/>
          </a:prstGeom>
        </p:spPr>
      </p:pic>
      <p:sp>
        <p:nvSpPr>
          <p:cNvPr id="4" name="Rectangle 3">
            <a:extLst>
              <a:ext uri="{FF2B5EF4-FFF2-40B4-BE49-F238E27FC236}">
                <a16:creationId xmlns:a16="http://schemas.microsoft.com/office/drawing/2014/main" id="{F1CC0221-90F3-43A7-BB2A-88574CB90A89}"/>
              </a:ext>
            </a:extLst>
          </p:cNvPr>
          <p:cNvSpPr/>
          <p:nvPr/>
        </p:nvSpPr>
        <p:spPr>
          <a:xfrm>
            <a:off x="5815089" y="5266427"/>
            <a:ext cx="6096000" cy="646331"/>
          </a:xfrm>
          <a:prstGeom prst="rect">
            <a:avLst/>
          </a:prstGeom>
        </p:spPr>
        <p:txBody>
          <a:bodyPr>
            <a:spAutoFit/>
          </a:bodyPr>
          <a:lstStyle/>
          <a:p>
            <a:r>
              <a:rPr lang="en-AU" dirty="0"/>
              <a:t>Source: Authors’ calculations based on data from the World Bank’s World Development Indicators.</a:t>
            </a:r>
          </a:p>
        </p:txBody>
      </p:sp>
    </p:spTree>
    <p:extLst>
      <p:ext uri="{BB962C8B-B14F-4D97-AF65-F5344CB8AC3E}">
        <p14:creationId xmlns:p14="http://schemas.microsoft.com/office/powerpoint/2010/main" val="1435544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3547872" y="802207"/>
            <a:ext cx="5230368" cy="514529"/>
          </a:xfrm>
        </p:spPr>
        <p:txBody>
          <a:bodyPr/>
          <a:lstStyle/>
          <a:p>
            <a:pPr marL="0" indent="0" eaLnBrk="1" hangingPunct="1">
              <a:lnSpc>
                <a:spcPct val="80000"/>
              </a:lnSpc>
              <a:buNone/>
            </a:pPr>
            <a:r>
              <a:rPr lang="en-US" sz="3200" b="1" dirty="0"/>
              <a:t>Real Worker Income in the US</a:t>
            </a:r>
            <a:endParaRPr lang="en-US" altLang="en-US" dirty="0"/>
          </a:p>
        </p:txBody>
      </p:sp>
      <p:sp>
        <p:nvSpPr>
          <p:cNvPr id="51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fld id="{E4142446-F594-4316-A3B0-2B946A362F02}" type="slidenum">
              <a:rPr lang="en-AU" altLang="en-US" sz="1200">
                <a:solidFill>
                  <a:srgbClr val="898989"/>
                </a:solidFill>
              </a:rPr>
              <a:pPr eaLnBrk="1" hangingPunct="1">
                <a:lnSpc>
                  <a:spcPct val="100000"/>
                </a:lnSpc>
                <a:spcBef>
                  <a:spcPct val="0"/>
                </a:spcBef>
                <a:buFontTx/>
                <a:buNone/>
              </a:pPr>
              <a:t>39</a:t>
            </a:fld>
            <a:endParaRPr lang="en-AU" altLang="en-US" sz="1200">
              <a:solidFill>
                <a:srgbClr val="898989"/>
              </a:solidFill>
            </a:endParaRPr>
          </a:p>
        </p:txBody>
      </p:sp>
      <p:sp>
        <p:nvSpPr>
          <p:cNvPr id="5" name="Content Placeholder 2"/>
          <p:cNvSpPr txBox="1">
            <a:spLocks/>
          </p:cNvSpPr>
          <p:nvPr/>
        </p:nvSpPr>
        <p:spPr bwMode="auto">
          <a:xfrm>
            <a:off x="445155" y="5388864"/>
            <a:ext cx="11386777" cy="59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80000"/>
              </a:lnSpc>
              <a:buNone/>
            </a:pPr>
            <a:r>
              <a:rPr lang="en-AU" sz="1800" dirty="0"/>
              <a:t>Source: Mean incomes in constant 2015 US dollars by educational attainment based on Table P-18— Educational Attainment, People 25 Years Old and Over by Mean Income and Sex, 1991 to 2015, the US Bureau of the Census.</a:t>
            </a:r>
            <a:endParaRPr lang="en-US" altLang="en-US"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55" y="1828801"/>
            <a:ext cx="5577693" cy="31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241" y="1828801"/>
            <a:ext cx="5577691" cy="3198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368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39916" y="743711"/>
            <a:ext cx="11841162" cy="5657089"/>
          </a:xfrm>
        </p:spPr>
        <p:txBody>
          <a:bodyPr/>
          <a:lstStyle/>
          <a:p>
            <a:pPr marL="0" indent="0" eaLnBrk="1" hangingPunct="1">
              <a:lnSpc>
                <a:spcPct val="80000"/>
              </a:lnSpc>
              <a:buFont typeface="Arial" pitchFamily="34" charset="0"/>
              <a:buNone/>
            </a:pPr>
            <a:r>
              <a:rPr lang="en-AU" altLang="en-US" sz="3600" dirty="0"/>
              <a:t>   </a:t>
            </a:r>
            <a:r>
              <a:rPr lang="en-AU" altLang="en-US" sz="4000" b="1" dirty="0" smtClean="0"/>
              <a:t>Summary 2</a:t>
            </a:r>
            <a:endParaRPr lang="en-AU" altLang="en-US" sz="4000" b="1" dirty="0"/>
          </a:p>
          <a:p>
            <a:pPr marL="0" indent="0" eaLnBrk="1" hangingPunct="1">
              <a:lnSpc>
                <a:spcPct val="80000"/>
              </a:lnSpc>
              <a:buFont typeface="Arial" pitchFamily="34" charset="0"/>
              <a:buNone/>
            </a:pPr>
            <a:endParaRPr lang="en-AU" altLang="en-US" sz="700" b="1" dirty="0"/>
          </a:p>
          <a:p>
            <a:pPr marL="457200" lvl="1" indent="0" eaLnBrk="1" hangingPunct="1">
              <a:lnSpc>
                <a:spcPct val="80000"/>
              </a:lnSpc>
              <a:buNone/>
            </a:pPr>
            <a:r>
              <a:rPr lang="en-AU" sz="2000" b="1" i="1" dirty="0" smtClean="0"/>
              <a:t>What has been happening</a:t>
            </a:r>
          </a:p>
          <a:p>
            <a:pPr marL="457200" lvl="1" indent="0" eaLnBrk="1" hangingPunct="1">
              <a:lnSpc>
                <a:spcPct val="80000"/>
              </a:lnSpc>
              <a:buNone/>
            </a:pPr>
            <a:endParaRPr lang="en-AU" sz="2000" dirty="0"/>
          </a:p>
          <a:p>
            <a:pPr marL="457200" lvl="1" indent="0" eaLnBrk="1" hangingPunct="1">
              <a:lnSpc>
                <a:spcPct val="80000"/>
              </a:lnSpc>
              <a:buNone/>
            </a:pPr>
            <a:r>
              <a:rPr lang="en-AU" sz="2000" b="1" i="1" dirty="0" smtClean="0"/>
              <a:t>Trade:</a:t>
            </a:r>
          </a:p>
          <a:p>
            <a:pPr marL="457200" lvl="1" indent="0" eaLnBrk="1" hangingPunct="1">
              <a:lnSpc>
                <a:spcPct val="80000"/>
              </a:lnSpc>
              <a:buNone/>
            </a:pPr>
            <a:endParaRPr lang="en-AU" sz="800" dirty="0"/>
          </a:p>
          <a:p>
            <a:pPr marL="457200" lvl="1" indent="0" eaLnBrk="1" hangingPunct="1">
              <a:lnSpc>
                <a:spcPct val="80000"/>
              </a:lnSpc>
              <a:buNone/>
            </a:pPr>
            <a:r>
              <a:rPr lang="en-AU" sz="2000" dirty="0" smtClean="0"/>
              <a:t>The US </a:t>
            </a:r>
            <a:r>
              <a:rPr lang="en-AU" sz="2000" dirty="0"/>
              <a:t>imposes </a:t>
            </a:r>
            <a:r>
              <a:rPr lang="en-AU" sz="2000" dirty="0" smtClean="0"/>
              <a:t>new tariffs on </a:t>
            </a:r>
            <a:r>
              <a:rPr lang="en-AU" sz="2000" dirty="0"/>
              <a:t>about 50</a:t>
            </a:r>
            <a:r>
              <a:rPr lang="en-AU" sz="2000" dirty="0" smtClean="0"/>
              <a:t>% of imports from China.</a:t>
            </a:r>
          </a:p>
          <a:p>
            <a:pPr marL="457200" lvl="1" indent="0" eaLnBrk="1" hangingPunct="1">
              <a:lnSpc>
                <a:spcPct val="80000"/>
              </a:lnSpc>
              <a:buNone/>
            </a:pPr>
            <a:endParaRPr lang="en-AU" sz="800" dirty="0"/>
          </a:p>
          <a:p>
            <a:pPr marL="457200" lvl="1" indent="0" eaLnBrk="1" hangingPunct="1">
              <a:lnSpc>
                <a:spcPct val="80000"/>
              </a:lnSpc>
              <a:buNone/>
            </a:pPr>
            <a:r>
              <a:rPr lang="en-AU" sz="2000" dirty="0" smtClean="0"/>
              <a:t>US exports to </a:t>
            </a:r>
            <a:r>
              <a:rPr lang="en-AU" sz="2000" dirty="0"/>
              <a:t>China </a:t>
            </a:r>
            <a:r>
              <a:rPr lang="en-AU" sz="2000" dirty="0" smtClean="0"/>
              <a:t>are smaller than Chinese exports to the US.</a:t>
            </a:r>
          </a:p>
          <a:p>
            <a:pPr marL="457200" lvl="1" indent="0" eaLnBrk="1" hangingPunct="1">
              <a:lnSpc>
                <a:spcPct val="80000"/>
              </a:lnSpc>
              <a:buNone/>
            </a:pPr>
            <a:endParaRPr lang="en-AU" sz="800" dirty="0"/>
          </a:p>
          <a:p>
            <a:pPr marL="457200" lvl="1" indent="0" eaLnBrk="1" hangingPunct="1">
              <a:lnSpc>
                <a:spcPct val="80000"/>
              </a:lnSpc>
              <a:buNone/>
            </a:pPr>
            <a:r>
              <a:rPr lang="en-AU" sz="2000" dirty="0" smtClean="0"/>
              <a:t>China responds by taxing most imports from the US, less trade ammunition.</a:t>
            </a:r>
          </a:p>
          <a:p>
            <a:pPr marL="457200" lvl="1" indent="0" eaLnBrk="1" hangingPunct="1">
              <a:lnSpc>
                <a:spcPct val="80000"/>
              </a:lnSpc>
              <a:buNone/>
            </a:pPr>
            <a:endParaRPr lang="en-AU" sz="800" dirty="0"/>
          </a:p>
          <a:p>
            <a:pPr marL="457200" lvl="1" indent="0" eaLnBrk="1" hangingPunct="1">
              <a:lnSpc>
                <a:spcPct val="80000"/>
              </a:lnSpc>
              <a:buNone/>
            </a:pPr>
            <a:r>
              <a:rPr lang="en-AU" sz="2000" dirty="0" smtClean="0"/>
              <a:t>China is the comparative loser from the trade conflict by the standard of proportional change in GDP</a:t>
            </a:r>
            <a:r>
              <a:rPr lang="en-AU" sz="2000" dirty="0"/>
              <a:t>.</a:t>
            </a:r>
            <a:endParaRPr lang="en-AU" sz="2000" dirty="0" smtClean="0"/>
          </a:p>
          <a:p>
            <a:pPr marL="457200" lvl="1" indent="0" eaLnBrk="1" hangingPunct="1">
              <a:lnSpc>
                <a:spcPct val="80000"/>
              </a:lnSpc>
              <a:buNone/>
            </a:pPr>
            <a:endParaRPr lang="en-AU" altLang="en-US" sz="2000" dirty="0"/>
          </a:p>
          <a:p>
            <a:pPr marL="457200" lvl="1" indent="0" eaLnBrk="1" hangingPunct="1">
              <a:lnSpc>
                <a:spcPct val="80000"/>
              </a:lnSpc>
              <a:buNone/>
            </a:pPr>
            <a:r>
              <a:rPr lang="en-AU" altLang="en-US" sz="2000" b="1" i="1" dirty="0" smtClean="0"/>
              <a:t>Tax and industrial policies:</a:t>
            </a:r>
          </a:p>
          <a:p>
            <a:pPr marL="457200" lvl="1" indent="0" eaLnBrk="1" hangingPunct="1">
              <a:lnSpc>
                <a:spcPct val="80000"/>
              </a:lnSpc>
              <a:buNone/>
            </a:pPr>
            <a:endParaRPr lang="en-AU" altLang="en-US" sz="800" dirty="0"/>
          </a:p>
          <a:p>
            <a:pPr marL="457200" lvl="1" indent="0" eaLnBrk="1" hangingPunct="1">
              <a:lnSpc>
                <a:spcPct val="80000"/>
              </a:lnSpc>
              <a:buNone/>
            </a:pPr>
            <a:r>
              <a:rPr lang="en-AU" altLang="en-US" sz="2000" dirty="0" smtClean="0"/>
              <a:t>Tax reforms that reduce capital income tax in both countries.</a:t>
            </a:r>
          </a:p>
          <a:p>
            <a:pPr marL="457200" lvl="1" indent="0" eaLnBrk="1" hangingPunct="1">
              <a:lnSpc>
                <a:spcPct val="80000"/>
              </a:lnSpc>
              <a:buNone/>
            </a:pPr>
            <a:endParaRPr lang="en-AU" altLang="en-US" sz="800" dirty="0"/>
          </a:p>
          <a:p>
            <a:pPr marL="457200" lvl="1" indent="0" eaLnBrk="1" hangingPunct="1">
              <a:lnSpc>
                <a:spcPct val="80000"/>
              </a:lnSpc>
              <a:buNone/>
            </a:pPr>
            <a:r>
              <a:rPr lang="en-AU" altLang="en-US" sz="2000" dirty="0" smtClean="0"/>
              <a:t>Regulatory concessions that advantage US firms.</a:t>
            </a:r>
            <a:endParaRPr lang="en-US" altLang="en-US" sz="2000" dirty="0"/>
          </a:p>
        </p:txBody>
      </p:sp>
      <p:sp>
        <p:nvSpPr>
          <p:cNvPr id="40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fld id="{35A4BF0A-7B72-410C-AD5D-093453098299}" type="slidenum">
              <a:rPr lang="en-AU" altLang="en-US" sz="1200">
                <a:solidFill>
                  <a:srgbClr val="898989"/>
                </a:solidFill>
              </a:rPr>
              <a:pPr eaLnBrk="1" hangingPunct="1">
                <a:lnSpc>
                  <a:spcPct val="100000"/>
                </a:lnSpc>
                <a:spcBef>
                  <a:spcPct val="0"/>
                </a:spcBef>
                <a:buFontTx/>
                <a:buNone/>
              </a:pPr>
              <a:t>4</a:t>
            </a:fld>
            <a:endParaRPr lang="en-AU" altLang="en-US" sz="1200">
              <a:solidFill>
                <a:srgbClr val="898989"/>
              </a:solidFill>
            </a:endParaRPr>
          </a:p>
        </p:txBody>
      </p:sp>
    </p:spTree>
    <p:extLst>
      <p:ext uri="{BB962C8B-B14F-4D97-AF65-F5344CB8AC3E}">
        <p14:creationId xmlns:p14="http://schemas.microsoft.com/office/powerpoint/2010/main" val="19424809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2206752" y="412063"/>
            <a:ext cx="7851648" cy="1050977"/>
          </a:xfrm>
        </p:spPr>
        <p:txBody>
          <a:bodyPr/>
          <a:lstStyle/>
          <a:p>
            <a:pPr marL="0" indent="0" algn="ctr" eaLnBrk="1" hangingPunct="1">
              <a:lnSpc>
                <a:spcPct val="80000"/>
              </a:lnSpc>
              <a:buNone/>
            </a:pPr>
            <a:r>
              <a:rPr lang="en-US" sz="3200" b="1" dirty="0"/>
              <a:t>Gini Coefficients, US and China</a:t>
            </a:r>
          </a:p>
          <a:p>
            <a:pPr marL="0" indent="0" eaLnBrk="1" hangingPunct="1">
              <a:lnSpc>
                <a:spcPct val="80000"/>
              </a:lnSpc>
              <a:buNone/>
            </a:pPr>
            <a:r>
              <a:rPr lang="en-US" altLang="en-US" sz="3200" b="1" dirty="0"/>
              <a:t>      US						China</a:t>
            </a:r>
            <a:endParaRPr lang="en-US" altLang="en-US" dirty="0"/>
          </a:p>
        </p:txBody>
      </p:sp>
      <p:sp>
        <p:nvSpPr>
          <p:cNvPr id="51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fld id="{E4142446-F594-4316-A3B0-2B946A362F02}" type="slidenum">
              <a:rPr lang="en-AU" altLang="en-US" sz="1200">
                <a:solidFill>
                  <a:srgbClr val="898989"/>
                </a:solidFill>
              </a:rPr>
              <a:pPr eaLnBrk="1" hangingPunct="1">
                <a:lnSpc>
                  <a:spcPct val="100000"/>
                </a:lnSpc>
                <a:spcBef>
                  <a:spcPct val="0"/>
                </a:spcBef>
                <a:buFontTx/>
                <a:buNone/>
              </a:pPr>
              <a:t>40</a:t>
            </a:fld>
            <a:endParaRPr lang="en-AU" altLang="en-US" sz="1200">
              <a:solidFill>
                <a:srgbClr val="898989"/>
              </a:solidFill>
            </a:endParaRPr>
          </a:p>
        </p:txBody>
      </p:sp>
      <p:sp>
        <p:nvSpPr>
          <p:cNvPr id="5" name="Content Placeholder 2"/>
          <p:cNvSpPr txBox="1">
            <a:spLocks/>
          </p:cNvSpPr>
          <p:nvPr/>
        </p:nvSpPr>
        <p:spPr bwMode="auto">
          <a:xfrm>
            <a:off x="445155" y="5388864"/>
            <a:ext cx="11386777"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dirty="0"/>
              <a:t>Source: SWIID database. </a:t>
            </a:r>
            <a:endParaRPr lang="en-US" sz="1800" dirty="0"/>
          </a:p>
          <a:p>
            <a:pPr marL="0" indent="0">
              <a:buNone/>
            </a:pPr>
            <a:r>
              <a:rPr lang="en-AU" sz="1800" dirty="0"/>
              <a:t>Note: The orange line is Gini index of inequality in </a:t>
            </a:r>
            <a:r>
              <a:rPr lang="en-AU" sz="1800" dirty="0" err="1"/>
              <a:t>equivalized</a:t>
            </a:r>
            <a:r>
              <a:rPr lang="en-AU" sz="1800" dirty="0"/>
              <a:t> household market (pre-tax and pre-transfer) income. The blue line is Gini index of inequality in “</a:t>
            </a:r>
            <a:r>
              <a:rPr lang="en-AU" sz="1800" dirty="0" err="1"/>
              <a:t>equivalized</a:t>
            </a:r>
            <a:r>
              <a:rPr lang="en-AU" sz="1800" dirty="0"/>
              <a:t>” household disposable (post-tax and post-transfer) income.</a:t>
            </a:r>
            <a:endParaRPr lang="en-US" altLang="en-US"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55" y="1377696"/>
            <a:ext cx="5429112" cy="364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971" y="1377696"/>
            <a:ext cx="5832655" cy="364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993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170780"/>
          </a:xfrm>
        </p:spPr>
        <p:txBody>
          <a:bodyPr/>
          <a:lstStyle/>
          <a:p>
            <a:r>
              <a:rPr lang="en-AU" sz="4000" b="1" dirty="0" smtClean="0">
                <a:latin typeface="+mn-lt"/>
              </a:rPr>
              <a:t>Annexure 2</a:t>
            </a:r>
            <a:br>
              <a:rPr lang="en-AU" sz="4000" b="1" dirty="0" smtClean="0">
                <a:latin typeface="+mn-lt"/>
              </a:rPr>
            </a:br>
            <a:r>
              <a:rPr lang="en-AU" sz="4000" b="1" dirty="0">
                <a:latin typeface="+mn-lt"/>
              </a:rPr>
              <a:t/>
            </a:r>
            <a:br>
              <a:rPr lang="en-AU" sz="4000" b="1" dirty="0">
                <a:latin typeface="+mn-lt"/>
              </a:rPr>
            </a:br>
            <a:r>
              <a:rPr lang="en-AU" sz="4000" b="1" dirty="0" smtClean="0">
                <a:latin typeface="+mn-lt"/>
              </a:rPr>
              <a:t>Recent trade conflict studies</a:t>
            </a:r>
            <a:endParaRPr lang="en-AU" sz="4000" b="1" dirty="0">
              <a:latin typeface="+mn-lt"/>
            </a:endParaRPr>
          </a:p>
        </p:txBody>
      </p:sp>
      <p:sp>
        <p:nvSpPr>
          <p:cNvPr id="4" name="Slide Number Placeholder 3"/>
          <p:cNvSpPr>
            <a:spLocks noGrp="1"/>
          </p:cNvSpPr>
          <p:nvPr>
            <p:ph type="sldNum" sz="quarter" idx="12"/>
          </p:nvPr>
        </p:nvSpPr>
        <p:spPr/>
        <p:txBody>
          <a:bodyPr/>
          <a:lstStyle/>
          <a:p>
            <a:pPr>
              <a:defRPr/>
            </a:pPr>
            <a:fld id="{29E62D41-4811-43C5-91AD-954A4977407D}" type="slidenum">
              <a:rPr lang="en-AU" altLang="en-US" smtClean="0"/>
              <a:pPr>
                <a:defRPr/>
              </a:pPr>
              <a:t>41</a:t>
            </a:fld>
            <a:endParaRPr lang="en-AU" altLang="en-US" dirty="0"/>
          </a:p>
        </p:txBody>
      </p:sp>
    </p:spTree>
    <p:extLst>
      <p:ext uri="{BB962C8B-B14F-4D97-AF65-F5344CB8AC3E}">
        <p14:creationId xmlns:p14="http://schemas.microsoft.com/office/powerpoint/2010/main" val="177907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2206752" y="412063"/>
            <a:ext cx="7851648" cy="612065"/>
          </a:xfrm>
        </p:spPr>
        <p:txBody>
          <a:bodyPr/>
          <a:lstStyle/>
          <a:p>
            <a:pPr marL="0" indent="0" algn="ctr" eaLnBrk="1" hangingPunct="1">
              <a:lnSpc>
                <a:spcPct val="80000"/>
              </a:lnSpc>
              <a:buNone/>
            </a:pPr>
            <a:r>
              <a:rPr lang="en-US" sz="3200" b="1" dirty="0"/>
              <a:t>Prior Studies of the US-China Trade Conflict</a:t>
            </a:r>
          </a:p>
        </p:txBody>
      </p:sp>
      <p:sp>
        <p:nvSpPr>
          <p:cNvPr id="51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fld id="{E4142446-F594-4316-A3B0-2B946A362F02}" type="slidenum">
              <a:rPr lang="en-AU" altLang="en-US" sz="1200">
                <a:solidFill>
                  <a:srgbClr val="898989"/>
                </a:solidFill>
              </a:rPr>
              <a:pPr eaLnBrk="1" hangingPunct="1">
                <a:lnSpc>
                  <a:spcPct val="100000"/>
                </a:lnSpc>
                <a:spcBef>
                  <a:spcPct val="0"/>
                </a:spcBef>
                <a:buFontTx/>
                <a:buNone/>
              </a:pPr>
              <a:t>42</a:t>
            </a:fld>
            <a:endParaRPr lang="en-AU" altLang="en-US" sz="1200">
              <a:solidFill>
                <a:srgbClr val="898989"/>
              </a:solidFill>
            </a:endParaRPr>
          </a:p>
        </p:txBody>
      </p:sp>
      <p:graphicFrame>
        <p:nvGraphicFramePr>
          <p:cNvPr id="2" name="Table 1"/>
          <p:cNvGraphicFramePr>
            <a:graphicFrameLocks noGrp="1"/>
          </p:cNvGraphicFramePr>
          <p:nvPr>
            <p:extLst/>
          </p:nvPr>
        </p:nvGraphicFramePr>
        <p:xfrm>
          <a:off x="1865374" y="1365504"/>
          <a:ext cx="8510019" cy="4888993"/>
        </p:xfrm>
        <a:graphic>
          <a:graphicData uri="http://schemas.openxmlformats.org/drawingml/2006/table">
            <a:tbl>
              <a:tblPr firstRow="1" firstCol="1" bandRow="1"/>
              <a:tblGrid>
                <a:gridCol w="1779188">
                  <a:extLst>
                    <a:ext uri="{9D8B030D-6E8A-4147-A177-3AD203B41FA5}">
                      <a16:colId xmlns:a16="http://schemas.microsoft.com/office/drawing/2014/main" val="20000"/>
                    </a:ext>
                  </a:extLst>
                </a:gridCol>
                <a:gridCol w="1084685">
                  <a:extLst>
                    <a:ext uri="{9D8B030D-6E8A-4147-A177-3AD203B41FA5}">
                      <a16:colId xmlns:a16="http://schemas.microsoft.com/office/drawing/2014/main" val="20001"/>
                    </a:ext>
                  </a:extLst>
                </a:gridCol>
                <a:gridCol w="960576">
                  <a:extLst>
                    <a:ext uri="{9D8B030D-6E8A-4147-A177-3AD203B41FA5}">
                      <a16:colId xmlns:a16="http://schemas.microsoft.com/office/drawing/2014/main" val="20002"/>
                    </a:ext>
                  </a:extLst>
                </a:gridCol>
                <a:gridCol w="960576">
                  <a:extLst>
                    <a:ext uri="{9D8B030D-6E8A-4147-A177-3AD203B41FA5}">
                      <a16:colId xmlns:a16="http://schemas.microsoft.com/office/drawing/2014/main" val="20003"/>
                    </a:ext>
                  </a:extLst>
                </a:gridCol>
                <a:gridCol w="960576">
                  <a:extLst>
                    <a:ext uri="{9D8B030D-6E8A-4147-A177-3AD203B41FA5}">
                      <a16:colId xmlns:a16="http://schemas.microsoft.com/office/drawing/2014/main" val="20004"/>
                    </a:ext>
                  </a:extLst>
                </a:gridCol>
                <a:gridCol w="960576">
                  <a:extLst>
                    <a:ext uri="{9D8B030D-6E8A-4147-A177-3AD203B41FA5}">
                      <a16:colId xmlns:a16="http://schemas.microsoft.com/office/drawing/2014/main" val="20005"/>
                    </a:ext>
                  </a:extLst>
                </a:gridCol>
                <a:gridCol w="960576">
                  <a:extLst>
                    <a:ext uri="{9D8B030D-6E8A-4147-A177-3AD203B41FA5}">
                      <a16:colId xmlns:a16="http://schemas.microsoft.com/office/drawing/2014/main" val="20006"/>
                    </a:ext>
                  </a:extLst>
                </a:gridCol>
                <a:gridCol w="843266">
                  <a:extLst>
                    <a:ext uri="{9D8B030D-6E8A-4147-A177-3AD203B41FA5}">
                      <a16:colId xmlns:a16="http://schemas.microsoft.com/office/drawing/2014/main" val="20007"/>
                    </a:ext>
                  </a:extLst>
                </a:gridCol>
              </a:tblGrid>
              <a:tr h="611523">
                <a:tc>
                  <a:txBody>
                    <a:bodyPr/>
                    <a:lstStyle/>
                    <a:p>
                      <a:pPr>
                        <a:lnSpc>
                          <a:spcPct val="115000"/>
                        </a:lnSpc>
                        <a:spcAft>
                          <a:spcPts val="0"/>
                        </a:spcAft>
                      </a:pPr>
                      <a:r>
                        <a:rPr lang="en-US" sz="1600" b="1" i="0" dirty="0">
                          <a:effectLst/>
                          <a:latin typeface="Times New Roman"/>
                          <a:ea typeface="Calibri"/>
                          <a:cs typeface="Arial"/>
                        </a:rPr>
                        <a:t>Studies</a:t>
                      </a:r>
                      <a:endParaRPr lang="en-US" sz="1600" i="0" dirty="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i="0">
                          <a:effectLst/>
                          <a:latin typeface="Times New Roman"/>
                          <a:ea typeface="Calibri"/>
                          <a:cs typeface="Arial"/>
                        </a:rPr>
                        <a:t>Measure of effects</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i="0">
                          <a:effectLst/>
                          <a:latin typeface="Times New Roman"/>
                          <a:ea typeface="Calibri"/>
                          <a:cs typeface="Arial"/>
                        </a:rPr>
                        <a:t>US</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i="0">
                          <a:effectLst/>
                          <a:latin typeface="Times New Roman"/>
                          <a:ea typeface="Calibri"/>
                          <a:cs typeface="Arial"/>
                        </a:rPr>
                        <a:t>China</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i="0">
                          <a:effectLst/>
                          <a:latin typeface="Times New Roman"/>
                          <a:ea typeface="Calibri"/>
                          <a:cs typeface="Arial"/>
                        </a:rPr>
                        <a:t>EU</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i="0">
                          <a:effectLst/>
                          <a:latin typeface="Times New Roman"/>
                          <a:ea typeface="Calibri"/>
                          <a:cs typeface="Arial"/>
                        </a:rPr>
                        <a:t>Japan</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i="0">
                          <a:effectLst/>
                          <a:latin typeface="Times New Roman"/>
                          <a:ea typeface="Calibri"/>
                          <a:cs typeface="Arial"/>
                        </a:rPr>
                        <a:t>Australia</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i="0">
                          <a:effectLst/>
                          <a:latin typeface="Times New Roman"/>
                          <a:ea typeface="Calibri"/>
                          <a:cs typeface="Arial"/>
                        </a:rPr>
                        <a:t>World</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65892">
                <a:tc>
                  <a:txBody>
                    <a:bodyPr/>
                    <a:lstStyle/>
                    <a:p>
                      <a:pPr>
                        <a:lnSpc>
                          <a:spcPct val="115000"/>
                        </a:lnSpc>
                        <a:spcAft>
                          <a:spcPts val="0"/>
                        </a:spcAft>
                      </a:pPr>
                      <a:r>
                        <a:rPr lang="en-US" sz="1600" i="0" dirty="0" err="1">
                          <a:effectLst/>
                          <a:latin typeface="Times New Roman"/>
                          <a:ea typeface="Calibri"/>
                          <a:cs typeface="Times New Roman"/>
                        </a:rPr>
                        <a:t>Bouët</a:t>
                      </a:r>
                      <a:r>
                        <a:rPr lang="en-US" sz="1600" i="0" dirty="0">
                          <a:effectLst/>
                          <a:latin typeface="Times New Roman"/>
                          <a:ea typeface="Calibri"/>
                          <a:cs typeface="Times New Roman"/>
                        </a:rPr>
                        <a:t> and </a:t>
                      </a:r>
                      <a:r>
                        <a:rPr lang="en-US" sz="1600" i="0" dirty="0" err="1">
                          <a:effectLst/>
                          <a:latin typeface="Times New Roman"/>
                          <a:ea typeface="Calibri"/>
                          <a:cs typeface="Times New Roman"/>
                        </a:rPr>
                        <a:t>Laborde</a:t>
                      </a:r>
                      <a:r>
                        <a:rPr lang="en-US" sz="1600" i="0" dirty="0">
                          <a:effectLst/>
                          <a:latin typeface="Times New Roman"/>
                          <a:ea typeface="Calibri"/>
                          <a:cs typeface="Times New Roman"/>
                        </a:rPr>
                        <a:t> (2017)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i="0" dirty="0">
                          <a:effectLst/>
                          <a:latin typeface="Times New Roman"/>
                          <a:ea typeface="Calibri"/>
                          <a:cs typeface="Arial"/>
                        </a:rPr>
                        <a:t>Equivalent variation in income</a:t>
                      </a:r>
                      <a:endParaRPr lang="en-US" sz="1600" i="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dirty="0">
                          <a:effectLst/>
                          <a:latin typeface="Times New Roman"/>
                          <a:ea typeface="Calibri"/>
                          <a:cs typeface="Arial"/>
                        </a:rPr>
                        <a:t>-0.3%</a:t>
                      </a:r>
                      <a:endParaRPr lang="en-US" sz="1600" i="0" dirty="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a:effectLst/>
                          <a:latin typeface="Times New Roman"/>
                          <a:ea typeface="Calibri"/>
                          <a:cs typeface="Arial"/>
                        </a:rPr>
                        <a:t>-1.0%</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a:effectLst/>
                          <a:latin typeface="Times New Roman"/>
                          <a:ea typeface="Calibri"/>
                          <a:cs typeface="Arial"/>
                        </a:rPr>
                        <a:t> </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a:effectLst/>
                          <a:latin typeface="Times New Roman"/>
                          <a:ea typeface="Calibri"/>
                          <a:cs typeface="Arial"/>
                        </a:rPr>
                        <a:t>0.1%</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a:effectLst/>
                          <a:latin typeface="Times New Roman"/>
                          <a:ea typeface="Calibri"/>
                          <a:cs typeface="Arial"/>
                        </a:rPr>
                        <a:t> </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a:effectLst/>
                          <a:latin typeface="Times New Roman"/>
                          <a:ea typeface="Calibri"/>
                          <a:cs typeface="Arial"/>
                        </a:rPr>
                        <a:t> </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2586">
                <a:tc>
                  <a:txBody>
                    <a:bodyPr/>
                    <a:lstStyle/>
                    <a:p>
                      <a:pPr>
                        <a:lnSpc>
                          <a:spcPct val="115000"/>
                        </a:lnSpc>
                        <a:spcAft>
                          <a:spcPts val="0"/>
                        </a:spcAft>
                      </a:pPr>
                      <a:r>
                        <a:rPr lang="en-US" sz="1600" i="0">
                          <a:effectLst/>
                          <a:latin typeface="Times New Roman"/>
                          <a:ea typeface="Calibri"/>
                          <a:cs typeface="Times New Roman"/>
                        </a:rPr>
                        <a:t>Rosyadi and Widodo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i="0">
                          <a:effectLst/>
                          <a:latin typeface="Times New Roman"/>
                          <a:ea typeface="Calibri"/>
                          <a:cs typeface="Arial"/>
                        </a:rPr>
                        <a:t>Real GDP</a:t>
                      </a:r>
                      <a:endParaRPr lang="en-US" sz="1600" i="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dirty="0">
                          <a:effectLst/>
                          <a:latin typeface="Times New Roman"/>
                          <a:ea typeface="Calibri"/>
                          <a:cs typeface="Arial"/>
                        </a:rPr>
                        <a:t>-1.22%</a:t>
                      </a:r>
                      <a:endParaRPr lang="en-US" sz="1600" i="0" dirty="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dirty="0">
                          <a:effectLst/>
                          <a:latin typeface="Times New Roman"/>
                          <a:ea typeface="Calibri"/>
                          <a:cs typeface="Arial"/>
                        </a:rPr>
                        <a:t>-5.4%</a:t>
                      </a:r>
                      <a:endParaRPr lang="en-US" sz="1600" i="0" dirty="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dirty="0">
                          <a:effectLst/>
                          <a:latin typeface="Times New Roman"/>
                          <a:ea typeface="Calibri"/>
                          <a:cs typeface="Arial"/>
                        </a:rPr>
                        <a:t>0.85%</a:t>
                      </a:r>
                      <a:endParaRPr lang="en-US" sz="1600" i="0" dirty="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a:effectLst/>
                          <a:latin typeface="Times New Roman"/>
                          <a:ea typeface="Calibri"/>
                          <a:cs typeface="Arial"/>
                        </a:rPr>
                        <a:t>1.52%</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a:effectLst/>
                          <a:latin typeface="Times New Roman"/>
                          <a:ea typeface="Calibri"/>
                          <a:cs typeface="Arial"/>
                        </a:rPr>
                        <a:t>1.18%</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a:effectLst/>
                          <a:latin typeface="Times New Roman"/>
                          <a:ea typeface="Calibri"/>
                          <a:cs typeface="Arial"/>
                        </a:rPr>
                        <a:t> </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65892">
                <a:tc>
                  <a:txBody>
                    <a:bodyPr/>
                    <a:lstStyle/>
                    <a:p>
                      <a:pPr>
                        <a:lnSpc>
                          <a:spcPct val="115000"/>
                        </a:lnSpc>
                        <a:spcAft>
                          <a:spcPts val="0"/>
                        </a:spcAft>
                      </a:pPr>
                      <a:r>
                        <a:rPr lang="en-US" sz="1600" i="0">
                          <a:effectLst/>
                          <a:latin typeface="Times New Roman"/>
                          <a:ea typeface="Calibri"/>
                          <a:cs typeface="Times New Roman"/>
                        </a:rPr>
                        <a:t>Dong and Whalley (2012)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i="0">
                          <a:effectLst/>
                          <a:latin typeface="Times New Roman"/>
                          <a:ea typeface="Calibri"/>
                          <a:cs typeface="Arial"/>
                        </a:rPr>
                        <a:t>Equivalent variation in income</a:t>
                      </a:r>
                      <a:endParaRPr lang="en-US" sz="1600" i="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a:effectLst/>
                          <a:latin typeface="Times New Roman"/>
                          <a:ea typeface="Calibri"/>
                          <a:cs typeface="Arial"/>
                        </a:rPr>
                        <a:t>60 $bn</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a:effectLst/>
                          <a:latin typeface="Times New Roman"/>
                          <a:ea typeface="Calibri"/>
                          <a:cs typeface="Arial"/>
                        </a:rPr>
                        <a:t>-19 $bn</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dirty="0">
                          <a:effectLst/>
                          <a:latin typeface="Times New Roman"/>
                          <a:ea typeface="Calibri"/>
                          <a:cs typeface="Arial"/>
                        </a:rPr>
                        <a:t>-1 $</a:t>
                      </a:r>
                      <a:r>
                        <a:rPr lang="en-US" sz="1600" i="0" dirty="0" err="1">
                          <a:effectLst/>
                          <a:latin typeface="Times New Roman"/>
                          <a:ea typeface="Calibri"/>
                          <a:cs typeface="Arial"/>
                        </a:rPr>
                        <a:t>bn</a:t>
                      </a:r>
                      <a:endParaRPr lang="en-US" sz="1600" i="0" dirty="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dirty="0">
                          <a:effectLst/>
                          <a:latin typeface="Times New Roman"/>
                          <a:ea typeface="Calibri"/>
                          <a:cs typeface="Arial"/>
                        </a:rPr>
                        <a:t>-5 $</a:t>
                      </a:r>
                      <a:r>
                        <a:rPr lang="en-US" sz="1600" i="0" dirty="0" err="1">
                          <a:effectLst/>
                          <a:latin typeface="Times New Roman"/>
                          <a:ea typeface="Calibri"/>
                          <a:cs typeface="Arial"/>
                        </a:rPr>
                        <a:t>bn</a:t>
                      </a:r>
                      <a:endParaRPr lang="en-US" sz="1600" i="0" dirty="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dirty="0">
                          <a:effectLst/>
                          <a:latin typeface="Times New Roman"/>
                          <a:ea typeface="Calibri"/>
                          <a:cs typeface="Arial"/>
                        </a:rPr>
                        <a:t> </a:t>
                      </a:r>
                      <a:endParaRPr lang="en-US" sz="1600" i="0" dirty="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a:effectLst/>
                          <a:latin typeface="Times New Roman"/>
                          <a:ea typeface="Calibri"/>
                          <a:cs typeface="Arial"/>
                        </a:rPr>
                        <a:t>4 $bn</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52546">
                <a:tc>
                  <a:txBody>
                    <a:bodyPr/>
                    <a:lstStyle/>
                    <a:p>
                      <a:pPr>
                        <a:lnSpc>
                          <a:spcPct val="115000"/>
                        </a:lnSpc>
                        <a:spcAft>
                          <a:spcPts val="0"/>
                        </a:spcAft>
                      </a:pPr>
                      <a:r>
                        <a:rPr lang="en-US" sz="1600" i="0">
                          <a:effectLst/>
                          <a:latin typeface="Times New Roman"/>
                          <a:ea typeface="Calibri"/>
                          <a:cs typeface="Times New Roman"/>
                        </a:rPr>
                        <a:t>Bollen and Rojas-Romagosa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i="0">
                          <a:effectLst/>
                          <a:latin typeface="Times New Roman"/>
                          <a:ea typeface="Calibri"/>
                          <a:cs typeface="Arial"/>
                        </a:rPr>
                        <a:t>Real GDP</a:t>
                      </a:r>
                      <a:endParaRPr lang="en-US" sz="1600" i="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a:effectLst/>
                          <a:latin typeface="Times New Roman"/>
                          <a:ea typeface="Calibri"/>
                          <a:cs typeface="Arial"/>
                        </a:rPr>
                        <a:t>-0.3 %</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a:effectLst/>
                          <a:latin typeface="Times New Roman"/>
                          <a:ea typeface="Calibri"/>
                          <a:cs typeface="Arial"/>
                        </a:rPr>
                        <a:t>-1.2%</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a:effectLst/>
                          <a:latin typeface="Times New Roman"/>
                          <a:ea typeface="Calibri"/>
                          <a:cs typeface="Arial"/>
                        </a:rPr>
                        <a:t>0.4%</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a:effectLst/>
                          <a:latin typeface="Times New Roman"/>
                          <a:ea typeface="Calibri"/>
                          <a:cs typeface="Arial"/>
                        </a:rPr>
                        <a:t>0.4%</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dirty="0">
                          <a:effectLst/>
                          <a:latin typeface="Times New Roman"/>
                          <a:ea typeface="Calibri"/>
                          <a:cs typeface="Arial"/>
                        </a:rPr>
                        <a:t> </a:t>
                      </a:r>
                      <a:endParaRPr lang="en-US" sz="1600" i="0" dirty="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dirty="0">
                          <a:effectLst/>
                          <a:latin typeface="Times New Roman"/>
                          <a:ea typeface="Calibri"/>
                          <a:cs typeface="Arial"/>
                        </a:rPr>
                        <a:t>-0.1%</a:t>
                      </a:r>
                      <a:endParaRPr lang="en-US" sz="1600" i="0" dirty="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50554">
                <a:tc>
                  <a:txBody>
                    <a:bodyPr/>
                    <a:lstStyle/>
                    <a:p>
                      <a:pPr>
                        <a:lnSpc>
                          <a:spcPct val="115000"/>
                        </a:lnSpc>
                        <a:spcAft>
                          <a:spcPts val="0"/>
                        </a:spcAft>
                      </a:pPr>
                      <a:r>
                        <a:rPr lang="en-US" sz="1600" i="0">
                          <a:effectLst/>
                          <a:latin typeface="Times New Roman"/>
                          <a:ea typeface="Calibri"/>
                          <a:cs typeface="Times New Roman"/>
                        </a:rPr>
                        <a:t>Li et al.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i="0">
                          <a:effectLst/>
                          <a:latin typeface="Times New Roman"/>
                          <a:ea typeface="Calibri"/>
                          <a:cs typeface="Arial"/>
                        </a:rPr>
                        <a:t>Real GDP</a:t>
                      </a:r>
                      <a:endParaRPr lang="en-US" sz="1600" i="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a:effectLst/>
                          <a:latin typeface="Times New Roman"/>
                          <a:ea typeface="Calibri"/>
                          <a:cs typeface="Arial"/>
                        </a:rPr>
                        <a:t>0.3%</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a:effectLst/>
                          <a:latin typeface="Times New Roman"/>
                          <a:ea typeface="Calibri"/>
                          <a:cs typeface="Arial"/>
                        </a:rPr>
                        <a:t>-1.0%</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a:effectLst/>
                          <a:latin typeface="Times New Roman"/>
                          <a:ea typeface="Calibri"/>
                          <a:cs typeface="Arial"/>
                        </a:rPr>
                        <a:t>-0.001%</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a:effectLst/>
                          <a:latin typeface="Times New Roman"/>
                          <a:ea typeface="Calibri"/>
                          <a:cs typeface="Arial"/>
                        </a:rPr>
                        <a:t>0.003%</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a:effectLst/>
                          <a:latin typeface="Times New Roman"/>
                          <a:ea typeface="Calibri"/>
                          <a:cs typeface="Arial"/>
                        </a:rPr>
                        <a:t> </a:t>
                      </a:r>
                      <a:endParaRPr lang="en-US" sz="1600" i="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0" dirty="0">
                          <a:effectLst/>
                          <a:latin typeface="Times New Roman"/>
                          <a:ea typeface="Calibri"/>
                          <a:cs typeface="Arial"/>
                        </a:rPr>
                        <a:t>-0.04%</a:t>
                      </a:r>
                      <a:endParaRPr lang="en-US" sz="1600" i="0" dirty="0">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92502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50464"/>
          </a:xfrm>
        </p:spPr>
        <p:txBody>
          <a:bodyPr/>
          <a:lstStyle/>
          <a:p>
            <a:r>
              <a:rPr lang="en-AU" sz="4000" b="1" dirty="0" smtClean="0">
                <a:latin typeface="+mn-lt"/>
              </a:rPr>
              <a:t>Annexure 3</a:t>
            </a:r>
            <a:br>
              <a:rPr lang="en-AU" sz="4000" b="1" dirty="0" smtClean="0">
                <a:latin typeface="+mn-lt"/>
              </a:rPr>
            </a:br>
            <a:r>
              <a:rPr lang="en-AU" sz="4000" b="1" dirty="0" smtClean="0">
                <a:latin typeface="+mn-lt"/>
              </a:rPr>
              <a:t/>
            </a:r>
            <a:br>
              <a:rPr lang="en-AU" sz="4000" b="1" dirty="0" smtClean="0">
                <a:latin typeface="+mn-lt"/>
              </a:rPr>
            </a:br>
            <a:r>
              <a:rPr lang="en-AU" sz="4000" b="1" dirty="0" smtClean="0">
                <a:latin typeface="+mn-lt"/>
              </a:rPr>
              <a:t>Third country effects not covered in this analysis.</a:t>
            </a:r>
            <a:r>
              <a:rPr lang="en-AU" sz="4000" b="1" dirty="0">
                <a:latin typeface="+mn-lt"/>
              </a:rPr>
              <a:t/>
            </a:r>
            <a:br>
              <a:rPr lang="en-AU" sz="4000" b="1" dirty="0">
                <a:latin typeface="+mn-lt"/>
              </a:rPr>
            </a:br>
            <a:endParaRPr lang="en-AU" sz="4000" b="1" dirty="0">
              <a:latin typeface="+mn-lt"/>
            </a:endParaRPr>
          </a:p>
        </p:txBody>
      </p:sp>
      <p:sp>
        <p:nvSpPr>
          <p:cNvPr id="4" name="Slide Number Placeholder 3"/>
          <p:cNvSpPr>
            <a:spLocks noGrp="1"/>
          </p:cNvSpPr>
          <p:nvPr>
            <p:ph type="sldNum" sz="quarter" idx="12"/>
          </p:nvPr>
        </p:nvSpPr>
        <p:spPr/>
        <p:txBody>
          <a:bodyPr/>
          <a:lstStyle/>
          <a:p>
            <a:pPr>
              <a:defRPr/>
            </a:pPr>
            <a:fld id="{29E62D41-4811-43C5-91AD-954A4977407D}" type="slidenum">
              <a:rPr lang="en-AU" altLang="en-US" smtClean="0"/>
              <a:pPr>
                <a:defRPr/>
              </a:pPr>
              <a:t>43</a:t>
            </a:fld>
            <a:endParaRPr lang="en-AU" altLang="en-US" dirty="0"/>
          </a:p>
        </p:txBody>
      </p:sp>
    </p:spTree>
    <p:extLst>
      <p:ext uri="{BB962C8B-B14F-4D97-AF65-F5344CB8AC3E}">
        <p14:creationId xmlns:p14="http://schemas.microsoft.com/office/powerpoint/2010/main" val="2129524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221926" y="299345"/>
            <a:ext cx="11789664" cy="960818"/>
          </a:xfrm>
        </p:spPr>
        <p:txBody>
          <a:bodyPr/>
          <a:lstStyle/>
          <a:p>
            <a:pPr marL="0" indent="0" algn="ctr" eaLnBrk="1" hangingPunct="1">
              <a:lnSpc>
                <a:spcPct val="80000"/>
              </a:lnSpc>
              <a:buNone/>
            </a:pPr>
            <a:r>
              <a:rPr lang="en-US" sz="3200" b="1" dirty="0"/>
              <a:t>Long Run Welfare Effects of Unilateral </a:t>
            </a:r>
            <a:r>
              <a:rPr lang="en-US" sz="3200" b="1" dirty="0" smtClean="0"/>
              <a:t>5% US Tariffs vs China</a:t>
            </a:r>
          </a:p>
          <a:p>
            <a:pPr marL="0" indent="0" algn="ctr" eaLnBrk="1" hangingPunct="1">
              <a:lnSpc>
                <a:spcPct val="80000"/>
              </a:lnSpc>
              <a:buNone/>
            </a:pPr>
            <a:r>
              <a:rPr lang="en-US" sz="2400" b="1" dirty="0" smtClean="0"/>
              <a:t>By </a:t>
            </a:r>
            <a:r>
              <a:rPr lang="en-US" sz="2400" b="1" dirty="0"/>
              <a:t>fiscal adjustment </a:t>
            </a:r>
            <a:r>
              <a:rPr lang="en-US" sz="2400" b="1" dirty="0" smtClean="0"/>
              <a:t>type (</a:t>
            </a:r>
            <a:r>
              <a:rPr lang="en-US" sz="2400" b="1" dirty="0"/>
              <a:t>US$ per </a:t>
            </a:r>
            <a:r>
              <a:rPr lang="en-US" sz="2400" b="1" dirty="0" smtClean="0"/>
              <a:t>capita)</a:t>
            </a:r>
            <a:endParaRPr lang="en-US" sz="2400" b="1" dirty="0"/>
          </a:p>
          <a:p>
            <a:pPr marL="0" indent="0" algn="ctr" eaLnBrk="1" hangingPunct="1">
              <a:lnSpc>
                <a:spcPct val="80000"/>
              </a:lnSpc>
              <a:buNone/>
            </a:pPr>
            <a:endParaRPr lang="en-US" sz="2400" b="1" dirty="0"/>
          </a:p>
        </p:txBody>
      </p:sp>
      <p:sp>
        <p:nvSpPr>
          <p:cNvPr id="51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fld id="{E4142446-F594-4316-A3B0-2B946A362F02}" type="slidenum">
              <a:rPr lang="en-AU" altLang="en-US" sz="1200">
                <a:solidFill>
                  <a:srgbClr val="898989"/>
                </a:solidFill>
              </a:rPr>
              <a:pPr eaLnBrk="1" hangingPunct="1">
                <a:lnSpc>
                  <a:spcPct val="100000"/>
                </a:lnSpc>
                <a:spcBef>
                  <a:spcPct val="0"/>
                </a:spcBef>
                <a:buFontTx/>
                <a:buNone/>
              </a:pPr>
              <a:t>44</a:t>
            </a:fld>
            <a:endParaRPr lang="en-AU" altLang="en-US" sz="1200" dirty="0">
              <a:solidFill>
                <a:srgbClr val="898989"/>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828" y="1260163"/>
            <a:ext cx="9443859" cy="487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141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258912" y="338594"/>
            <a:ext cx="11798975" cy="1050977"/>
          </a:xfrm>
        </p:spPr>
        <p:txBody>
          <a:bodyPr/>
          <a:lstStyle/>
          <a:p>
            <a:pPr marL="0" indent="0" algn="ctr" eaLnBrk="1" hangingPunct="1">
              <a:lnSpc>
                <a:spcPct val="80000"/>
              </a:lnSpc>
              <a:buNone/>
            </a:pPr>
            <a:r>
              <a:rPr lang="en-US" sz="3200" b="1" dirty="0"/>
              <a:t>Real Consumption Wage Effects with Capacity Adjustment and Full Employment, %</a:t>
            </a:r>
            <a:endParaRPr lang="en-US" altLang="en-US" sz="3200" b="1" dirty="0"/>
          </a:p>
          <a:p>
            <a:pPr marL="0" indent="0" eaLnBrk="1" hangingPunct="1">
              <a:lnSpc>
                <a:spcPct val="80000"/>
              </a:lnSpc>
              <a:buNone/>
            </a:pPr>
            <a:endParaRPr lang="en-US" altLang="en-US" sz="800" dirty="0"/>
          </a:p>
          <a:p>
            <a:pPr marL="0" indent="0" algn="ctr" eaLnBrk="1" hangingPunct="1">
              <a:lnSpc>
                <a:spcPct val="80000"/>
              </a:lnSpc>
              <a:buNone/>
            </a:pPr>
            <a:r>
              <a:rPr lang="en-US" altLang="en-US" sz="2400" dirty="0"/>
              <a:t>Consumption tax adjusts		          Capital income tax adjusts</a:t>
            </a:r>
          </a:p>
        </p:txBody>
      </p:sp>
      <p:sp>
        <p:nvSpPr>
          <p:cNvPr id="51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fld id="{E4142446-F594-4316-A3B0-2B946A362F02}" type="slidenum">
              <a:rPr lang="en-AU" altLang="en-US" sz="1200">
                <a:solidFill>
                  <a:srgbClr val="898989"/>
                </a:solidFill>
              </a:rPr>
              <a:pPr eaLnBrk="1" hangingPunct="1">
                <a:lnSpc>
                  <a:spcPct val="100000"/>
                </a:lnSpc>
                <a:spcBef>
                  <a:spcPct val="0"/>
                </a:spcBef>
                <a:buFontTx/>
                <a:buNone/>
              </a:pPr>
              <a:t>45</a:t>
            </a:fld>
            <a:endParaRPr lang="en-AU" altLang="en-US" sz="1200" dirty="0">
              <a:solidFill>
                <a:srgbClr val="898989"/>
              </a:solidFill>
            </a:endParaRPr>
          </a:p>
        </p:txBody>
      </p:sp>
      <p:sp>
        <p:nvSpPr>
          <p:cNvPr id="5" name="Content Placeholder 2"/>
          <p:cNvSpPr txBox="1">
            <a:spLocks/>
          </p:cNvSpPr>
          <p:nvPr/>
        </p:nvSpPr>
        <p:spPr bwMode="auto">
          <a:xfrm>
            <a:off x="4632960" y="6059424"/>
            <a:ext cx="3169920" cy="45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dirty="0"/>
              <a:t>Source: Model simulations. </a:t>
            </a:r>
            <a:endParaRPr lang="en-US"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313" y="1974470"/>
            <a:ext cx="5040480" cy="3999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20" y="1974469"/>
            <a:ext cx="5049036" cy="3999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03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380" y="132348"/>
            <a:ext cx="11841162" cy="6615924"/>
          </a:xfrm>
        </p:spPr>
        <p:txBody>
          <a:bodyPr rtlCol="0">
            <a:normAutofit/>
          </a:bodyPr>
          <a:lstStyle/>
          <a:p>
            <a:pPr marL="0" indent="0" eaLnBrk="1" fontAlgn="auto" hangingPunct="1">
              <a:spcAft>
                <a:spcPts val="1200"/>
              </a:spcAft>
              <a:buFont typeface="Arial" pitchFamily="34" charset="0"/>
              <a:buNone/>
              <a:defRPr/>
            </a:pPr>
            <a:r>
              <a:rPr lang="en-AU" sz="3900" dirty="0">
                <a:ea typeface="+mn-ea"/>
              </a:rPr>
              <a:t>   </a:t>
            </a:r>
            <a:r>
              <a:rPr lang="en-AU" sz="3900" b="1" dirty="0">
                <a:ea typeface="+mn-ea"/>
              </a:rPr>
              <a:t>Summary </a:t>
            </a:r>
            <a:r>
              <a:rPr lang="en-AU" sz="3900" b="1" dirty="0" smtClean="0">
                <a:ea typeface="+mn-ea"/>
              </a:rPr>
              <a:t>3</a:t>
            </a:r>
            <a:endParaRPr lang="en-AU" sz="3900" b="1" dirty="0">
              <a:ea typeface="+mn-ea"/>
            </a:endParaRPr>
          </a:p>
          <a:p>
            <a:pPr marL="457200" lvl="1" indent="0" eaLnBrk="1" fontAlgn="auto" hangingPunct="1">
              <a:spcAft>
                <a:spcPts val="0"/>
              </a:spcAft>
              <a:buFont typeface="Arial" pitchFamily="34" charset="0"/>
              <a:buNone/>
              <a:defRPr/>
            </a:pPr>
            <a:r>
              <a:rPr lang="en-AU" sz="2000" b="1" i="1" dirty="0" smtClean="0">
                <a:ea typeface="+mn-ea"/>
              </a:rPr>
              <a:t>Capital income tax:</a:t>
            </a:r>
          </a:p>
          <a:p>
            <a:pPr marL="457200" lvl="1" indent="0" eaLnBrk="1" fontAlgn="auto" hangingPunct="1">
              <a:spcAft>
                <a:spcPts val="0"/>
              </a:spcAft>
              <a:buFont typeface="Arial" pitchFamily="34" charset="0"/>
              <a:buNone/>
              <a:defRPr/>
            </a:pPr>
            <a:endParaRPr lang="en-AU" sz="900" dirty="0">
              <a:ea typeface="+mn-ea"/>
            </a:endParaRPr>
          </a:p>
          <a:p>
            <a:pPr marL="457200" lvl="1" indent="0" eaLnBrk="1" fontAlgn="auto" hangingPunct="1">
              <a:spcAft>
                <a:spcPts val="0"/>
              </a:spcAft>
              <a:buFont typeface="Arial" pitchFamily="34" charset="0"/>
              <a:buNone/>
              <a:defRPr/>
            </a:pPr>
            <a:r>
              <a:rPr lang="en-AU" sz="2000" dirty="0" smtClean="0">
                <a:ea typeface="+mn-ea"/>
              </a:rPr>
              <a:t>“Race to the bottom” conditions prevail in our analysis (capital mobility but no significant migration).</a:t>
            </a:r>
          </a:p>
          <a:p>
            <a:pPr marL="457200" lvl="1" indent="0" eaLnBrk="1" fontAlgn="auto" hangingPunct="1">
              <a:spcAft>
                <a:spcPts val="0"/>
              </a:spcAft>
              <a:buFont typeface="Arial" pitchFamily="34" charset="0"/>
              <a:buNone/>
              <a:defRPr/>
            </a:pPr>
            <a:endParaRPr lang="en-AU" sz="800" dirty="0" smtClean="0">
              <a:ea typeface="+mn-ea"/>
            </a:endParaRPr>
          </a:p>
          <a:p>
            <a:pPr marL="457200" lvl="1" indent="0" eaLnBrk="1" fontAlgn="auto" hangingPunct="1">
              <a:spcAft>
                <a:spcPts val="0"/>
              </a:spcAft>
              <a:buFont typeface="Arial" pitchFamily="34" charset="0"/>
              <a:buNone/>
              <a:defRPr/>
            </a:pPr>
            <a:r>
              <a:rPr lang="en-AU" sz="2000" dirty="0" smtClean="0">
                <a:ea typeface="+mn-ea"/>
              </a:rPr>
              <a:t>Reduced corporate taxation is dominant strategy for US and China.</a:t>
            </a:r>
          </a:p>
          <a:p>
            <a:pPr marL="457200" lvl="1" indent="0" eaLnBrk="1" fontAlgn="auto" hangingPunct="1">
              <a:spcAft>
                <a:spcPts val="0"/>
              </a:spcAft>
              <a:buFont typeface="Arial" pitchFamily="34" charset="0"/>
              <a:buNone/>
              <a:defRPr/>
            </a:pPr>
            <a:endParaRPr lang="en-AU" sz="800" dirty="0" smtClean="0">
              <a:ea typeface="+mn-ea"/>
            </a:endParaRPr>
          </a:p>
          <a:p>
            <a:pPr marL="457200" lvl="1" indent="0" eaLnBrk="1" fontAlgn="auto" hangingPunct="1">
              <a:spcAft>
                <a:spcPts val="0"/>
              </a:spcAft>
              <a:buFont typeface="Arial" pitchFamily="34" charset="0"/>
              <a:buNone/>
              <a:defRPr/>
            </a:pPr>
            <a:r>
              <a:rPr lang="en-AU" sz="2000" dirty="0" smtClean="0">
                <a:ea typeface="+mn-ea"/>
              </a:rPr>
              <a:t>Fiscal balance for both is sustained by higher skill taxation – alliance between the working class and capital-owners.</a:t>
            </a:r>
            <a:endParaRPr lang="en-AU" sz="2000" dirty="0">
              <a:ea typeface="+mn-ea"/>
            </a:endParaRPr>
          </a:p>
          <a:p>
            <a:pPr marL="457200" lvl="1" indent="0" eaLnBrk="1" fontAlgn="auto" hangingPunct="1">
              <a:spcAft>
                <a:spcPts val="0"/>
              </a:spcAft>
              <a:buFont typeface="Arial" pitchFamily="34" charset="0"/>
              <a:buNone/>
              <a:defRPr/>
            </a:pPr>
            <a:endParaRPr lang="en-AU" sz="800" dirty="0">
              <a:ea typeface="+mn-ea"/>
            </a:endParaRPr>
          </a:p>
          <a:p>
            <a:pPr marL="457200" lvl="1" indent="0" eaLnBrk="1" fontAlgn="auto" hangingPunct="1">
              <a:spcAft>
                <a:spcPts val="0"/>
              </a:spcAft>
              <a:buNone/>
              <a:defRPr/>
            </a:pPr>
            <a:r>
              <a:rPr lang="en-US" sz="2000" b="1" i="1" dirty="0" smtClean="0"/>
              <a:t>Tariff conflict with long run fiscal balance through tax mix switches:</a:t>
            </a:r>
          </a:p>
          <a:p>
            <a:pPr marL="457200" lvl="1" indent="0" eaLnBrk="1" fontAlgn="auto" hangingPunct="1">
              <a:spcAft>
                <a:spcPts val="0"/>
              </a:spcAft>
              <a:buNone/>
              <a:defRPr/>
            </a:pPr>
            <a:endParaRPr lang="en-US" sz="900" dirty="0" smtClean="0"/>
          </a:p>
          <a:p>
            <a:pPr marL="457200" lvl="1" indent="0" eaLnBrk="1" fontAlgn="auto" hangingPunct="1">
              <a:spcAft>
                <a:spcPts val="0"/>
              </a:spcAft>
              <a:buNone/>
              <a:defRPr/>
            </a:pPr>
            <a:r>
              <a:rPr lang="en-US" sz="2000" dirty="0" smtClean="0"/>
              <a:t>Long run US </a:t>
            </a:r>
            <a:r>
              <a:rPr lang="en-US" sz="2000" dirty="0"/>
              <a:t>unilateral protection is “beggar thy neighbor” </a:t>
            </a:r>
            <a:r>
              <a:rPr lang="en-US" sz="2000" dirty="0" smtClean="0"/>
              <a:t>policy.</a:t>
            </a:r>
            <a:endParaRPr lang="en-US" sz="2000" dirty="0"/>
          </a:p>
          <a:p>
            <a:pPr marL="457200" lvl="1" indent="0" eaLnBrk="1" fontAlgn="auto" hangingPunct="1">
              <a:spcAft>
                <a:spcPts val="0"/>
              </a:spcAft>
              <a:buNone/>
              <a:defRPr/>
            </a:pPr>
            <a:endParaRPr lang="en-US" sz="800" dirty="0"/>
          </a:p>
          <a:p>
            <a:pPr marL="457200" lvl="1" indent="0" eaLnBrk="1" fontAlgn="auto" hangingPunct="1">
              <a:spcAft>
                <a:spcPts val="0"/>
              </a:spcAft>
              <a:buNone/>
              <a:defRPr/>
            </a:pPr>
            <a:r>
              <a:rPr lang="en-US" sz="2000" i="1" dirty="0"/>
              <a:t>Proportional</a:t>
            </a:r>
            <a:r>
              <a:rPr lang="en-US" sz="2000" dirty="0"/>
              <a:t> losses to welfare and GDP </a:t>
            </a:r>
            <a:r>
              <a:rPr lang="en-US" sz="2000" dirty="0" smtClean="0"/>
              <a:t>are largest </a:t>
            </a:r>
            <a:r>
              <a:rPr lang="en-US" sz="2000" dirty="0"/>
              <a:t>for </a:t>
            </a:r>
            <a:r>
              <a:rPr lang="en-US" sz="2000" dirty="0" smtClean="0"/>
              <a:t>China.</a:t>
            </a:r>
            <a:endParaRPr lang="en-US" sz="2000" dirty="0"/>
          </a:p>
          <a:p>
            <a:pPr marL="457200" lvl="1" indent="0" eaLnBrk="1" fontAlgn="auto" hangingPunct="1">
              <a:spcAft>
                <a:spcPts val="0"/>
              </a:spcAft>
              <a:buNone/>
              <a:defRPr/>
            </a:pPr>
            <a:endParaRPr lang="en-US" sz="800" dirty="0"/>
          </a:p>
          <a:p>
            <a:pPr marL="457200" lvl="1" indent="0" eaLnBrk="1" fontAlgn="auto" hangingPunct="1">
              <a:spcAft>
                <a:spcPts val="0"/>
              </a:spcAft>
              <a:buNone/>
              <a:defRPr/>
            </a:pPr>
            <a:r>
              <a:rPr lang="en-US" sz="2000" dirty="0"/>
              <a:t>Third regions experience loss in both output and </a:t>
            </a:r>
            <a:r>
              <a:rPr lang="en-US" sz="2000" dirty="0" smtClean="0"/>
              <a:t>welfare, especially Australia.</a:t>
            </a:r>
            <a:endParaRPr lang="en-US" sz="2000" dirty="0"/>
          </a:p>
          <a:p>
            <a:pPr marL="457200" lvl="1" indent="0" eaLnBrk="1" fontAlgn="auto" hangingPunct="1">
              <a:spcAft>
                <a:spcPts val="0"/>
              </a:spcAft>
              <a:buNone/>
              <a:defRPr/>
            </a:pPr>
            <a:endParaRPr lang="en-US" sz="800" dirty="0"/>
          </a:p>
          <a:p>
            <a:pPr marL="457200" lvl="1" indent="0" eaLnBrk="1" fontAlgn="auto" hangingPunct="1">
              <a:spcAft>
                <a:spcPts val="0"/>
              </a:spcAft>
              <a:buNone/>
              <a:defRPr/>
            </a:pPr>
            <a:r>
              <a:rPr lang="en-US" sz="2000" dirty="0" smtClean="0"/>
              <a:t>Tax mix switches are important.</a:t>
            </a:r>
          </a:p>
          <a:p>
            <a:pPr marL="457200" lvl="1" indent="0" eaLnBrk="1" fontAlgn="auto" hangingPunct="1">
              <a:spcAft>
                <a:spcPts val="0"/>
              </a:spcAft>
              <a:buNone/>
              <a:defRPr/>
            </a:pPr>
            <a:endParaRPr lang="en-US" sz="800" dirty="0"/>
          </a:p>
          <a:p>
            <a:pPr marL="457200" lvl="1" indent="0" eaLnBrk="1" fontAlgn="auto" hangingPunct="1">
              <a:spcAft>
                <a:spcPts val="0"/>
              </a:spcAft>
              <a:buNone/>
              <a:defRPr/>
            </a:pPr>
            <a:r>
              <a:rPr lang="en-US" sz="2000" dirty="0" smtClean="0"/>
              <a:t>Dominant US strategy is new tariffs with </a:t>
            </a:r>
            <a:r>
              <a:rPr lang="en-US" sz="2000" dirty="0"/>
              <a:t>tariff revenue granting </a:t>
            </a:r>
            <a:r>
              <a:rPr lang="en-US" sz="2000" dirty="0" smtClean="0"/>
              <a:t>consumption </a:t>
            </a:r>
            <a:r>
              <a:rPr lang="en-US" sz="2000" dirty="0"/>
              <a:t>tax </a:t>
            </a:r>
            <a:r>
              <a:rPr lang="en-US" sz="2000" dirty="0" smtClean="0"/>
              <a:t>relief (transfers to states).</a:t>
            </a:r>
            <a:endParaRPr lang="en-US" sz="2000" dirty="0"/>
          </a:p>
          <a:p>
            <a:pPr marL="457200" lvl="1" indent="0" eaLnBrk="1" fontAlgn="auto" hangingPunct="1">
              <a:spcAft>
                <a:spcPts val="0"/>
              </a:spcAft>
              <a:buFont typeface="Arial" pitchFamily="34" charset="0"/>
              <a:buNone/>
              <a:defRPr/>
            </a:pPr>
            <a:endParaRPr lang="en-US" sz="800" dirty="0">
              <a:ea typeface="+mn-ea"/>
            </a:endParaRPr>
          </a:p>
          <a:p>
            <a:pPr marL="457200" lvl="1" indent="0" eaLnBrk="1" fontAlgn="auto" hangingPunct="1">
              <a:spcAft>
                <a:spcPts val="0"/>
              </a:spcAft>
              <a:buFont typeface="Arial" pitchFamily="34" charset="0"/>
              <a:buNone/>
              <a:defRPr/>
            </a:pPr>
            <a:r>
              <a:rPr lang="en-US" sz="2000" dirty="0" smtClean="0">
                <a:ea typeface="+mn-ea"/>
              </a:rPr>
              <a:t>Best Chinese response is reduced tariffs (liberalization) with loss of revenue covered by reduced spending.</a:t>
            </a:r>
            <a:endParaRPr lang="en-US" sz="2000" dirty="0">
              <a:ea typeface="+mn-ea"/>
            </a:endParaRPr>
          </a:p>
          <a:p>
            <a:pPr marL="457200" lvl="1" indent="0" eaLnBrk="1" fontAlgn="auto" hangingPunct="1">
              <a:spcAft>
                <a:spcPts val="0"/>
              </a:spcAft>
              <a:buFont typeface="Arial" pitchFamily="34" charset="0"/>
              <a:buNone/>
              <a:defRPr/>
            </a:pPr>
            <a:endParaRPr lang="en-US" sz="800" dirty="0">
              <a:ea typeface="+mn-ea"/>
            </a:endParaRPr>
          </a:p>
          <a:p>
            <a:pPr marL="457200" lvl="1" indent="0" eaLnBrk="1" fontAlgn="auto" hangingPunct="1">
              <a:spcAft>
                <a:spcPts val="0"/>
              </a:spcAft>
              <a:buFont typeface="Arial" pitchFamily="34" charset="0"/>
              <a:buNone/>
              <a:defRPr/>
            </a:pPr>
            <a:endParaRPr lang="en-US" sz="1700" b="1" dirty="0">
              <a:ea typeface="+mn-ea"/>
            </a:endParaRPr>
          </a:p>
          <a:p>
            <a:pPr marL="914400" lvl="2" indent="0" eaLnBrk="1" fontAlgn="auto" hangingPunct="1">
              <a:spcAft>
                <a:spcPts val="0"/>
              </a:spcAft>
              <a:buFont typeface="Arial" pitchFamily="34" charset="0"/>
              <a:buNone/>
              <a:defRPr/>
            </a:pPr>
            <a:endParaRPr lang="en-US" dirty="0">
              <a:ea typeface="+mn-ea"/>
            </a:endParaRPr>
          </a:p>
          <a:p>
            <a:pPr marL="457200" lvl="1" indent="0" eaLnBrk="1" fontAlgn="auto" hangingPunct="1">
              <a:spcAft>
                <a:spcPts val="0"/>
              </a:spcAft>
              <a:buFont typeface="Arial" pitchFamily="34" charset="0"/>
              <a:buNone/>
              <a:defRPr/>
            </a:pPr>
            <a:endParaRPr lang="en-US" sz="2000" b="1" dirty="0">
              <a:ea typeface="+mn-ea"/>
            </a:endParaRPr>
          </a:p>
        </p:txBody>
      </p:sp>
      <p:sp>
        <p:nvSpPr>
          <p:cNvPr id="30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fld id="{68D45D43-5EEC-40BA-9B3D-6ABE8B979DC1}" type="slidenum">
              <a:rPr lang="en-AU" altLang="en-US" sz="1200">
                <a:solidFill>
                  <a:srgbClr val="898989"/>
                </a:solidFill>
              </a:rPr>
              <a:pPr eaLnBrk="1" hangingPunct="1">
                <a:lnSpc>
                  <a:spcPct val="100000"/>
                </a:lnSpc>
                <a:spcBef>
                  <a:spcPct val="0"/>
                </a:spcBef>
                <a:buFontTx/>
                <a:buNone/>
              </a:pPr>
              <a:t>5</a:t>
            </a:fld>
            <a:endParaRPr lang="en-AU" altLang="en-US" sz="1200">
              <a:solidFill>
                <a:srgbClr val="898989"/>
              </a:solidFill>
            </a:endParaRPr>
          </a:p>
        </p:txBody>
      </p:sp>
    </p:spTree>
    <p:extLst>
      <p:ext uri="{BB962C8B-B14F-4D97-AF65-F5344CB8AC3E}">
        <p14:creationId xmlns:p14="http://schemas.microsoft.com/office/powerpoint/2010/main" val="363052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462"/>
            <a:ext cx="10515600" cy="1325563"/>
          </a:xfrm>
        </p:spPr>
        <p:txBody>
          <a:bodyPr/>
          <a:lstStyle/>
          <a:p>
            <a:r>
              <a:rPr lang="en-US" sz="4000" b="1" dirty="0" smtClean="0">
                <a:latin typeface="+mn-lt"/>
              </a:rPr>
              <a:t>Preamble</a:t>
            </a:r>
            <a:endParaRPr lang="en-AU" sz="4000" b="1" dirty="0">
              <a:latin typeface="+mn-lt"/>
            </a:endParaRPr>
          </a:p>
        </p:txBody>
      </p:sp>
      <p:sp>
        <p:nvSpPr>
          <p:cNvPr id="3" name="Slide Number Placeholder 2"/>
          <p:cNvSpPr>
            <a:spLocks noGrp="1"/>
          </p:cNvSpPr>
          <p:nvPr>
            <p:ph type="sldNum" sz="quarter" idx="12"/>
          </p:nvPr>
        </p:nvSpPr>
        <p:spPr/>
        <p:txBody>
          <a:bodyPr/>
          <a:lstStyle/>
          <a:p>
            <a:pPr>
              <a:defRPr/>
            </a:pPr>
            <a:fld id="{9DBD51AD-0126-4B75-94B3-69D84E8E4B7E}" type="slidenum">
              <a:rPr lang="en-AU" altLang="en-US" smtClean="0"/>
              <a:pPr>
                <a:defRPr/>
              </a:pPr>
              <a:t>6</a:t>
            </a:fld>
            <a:endParaRPr lang="en-AU" altLang="en-US" dirty="0"/>
          </a:p>
        </p:txBody>
      </p:sp>
    </p:spTree>
    <p:extLst>
      <p:ext uri="{BB962C8B-B14F-4D97-AF65-F5344CB8AC3E}">
        <p14:creationId xmlns:p14="http://schemas.microsoft.com/office/powerpoint/2010/main" val="3730783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39916" y="743711"/>
            <a:ext cx="11841162" cy="5657089"/>
          </a:xfrm>
        </p:spPr>
        <p:txBody>
          <a:bodyPr/>
          <a:lstStyle/>
          <a:p>
            <a:pPr marL="0" indent="0" eaLnBrk="1" hangingPunct="1">
              <a:lnSpc>
                <a:spcPct val="80000"/>
              </a:lnSpc>
              <a:buFont typeface="Arial" pitchFamily="34" charset="0"/>
              <a:buNone/>
            </a:pPr>
            <a:r>
              <a:rPr lang="en-AU" altLang="en-US" sz="3600" dirty="0"/>
              <a:t>   </a:t>
            </a:r>
            <a:r>
              <a:rPr lang="en-AU" altLang="en-US" sz="3600" b="1" dirty="0"/>
              <a:t>Genesis</a:t>
            </a:r>
          </a:p>
          <a:p>
            <a:pPr marL="0" indent="0" eaLnBrk="1" hangingPunct="1">
              <a:lnSpc>
                <a:spcPct val="80000"/>
              </a:lnSpc>
              <a:buFont typeface="Arial" pitchFamily="34" charset="0"/>
              <a:buNone/>
            </a:pPr>
            <a:endParaRPr lang="en-AU" altLang="en-US" sz="700" b="1" dirty="0"/>
          </a:p>
          <a:p>
            <a:pPr marL="457200" lvl="1" indent="0" eaLnBrk="1" hangingPunct="1">
              <a:lnSpc>
                <a:spcPct val="80000"/>
              </a:lnSpc>
              <a:buNone/>
            </a:pPr>
            <a:r>
              <a:rPr lang="en-US" sz="2000" dirty="0"/>
              <a:t>Bilateral trade imbalances are not appropriate targets for </a:t>
            </a:r>
            <a:r>
              <a:rPr lang="en-US" sz="2000" dirty="0" smtClean="0"/>
              <a:t>policy.</a:t>
            </a:r>
            <a:endParaRPr lang="en-US" sz="2000" dirty="0"/>
          </a:p>
          <a:p>
            <a:pPr marL="457200" lvl="1" indent="0" eaLnBrk="1" hangingPunct="1">
              <a:lnSpc>
                <a:spcPct val="80000"/>
              </a:lnSpc>
              <a:buNone/>
            </a:pPr>
            <a:endParaRPr lang="en-US" sz="800" dirty="0"/>
          </a:p>
          <a:p>
            <a:pPr marL="457200" lvl="1" indent="0" eaLnBrk="1" hangingPunct="1">
              <a:lnSpc>
                <a:spcPct val="80000"/>
              </a:lnSpc>
              <a:buNone/>
            </a:pPr>
            <a:r>
              <a:rPr lang="en-US" sz="2000" dirty="0"/>
              <a:t>Even the CA is a dubious target, given that deficits imply strong financial </a:t>
            </a:r>
            <a:r>
              <a:rPr lang="en-US" sz="2000" dirty="0" smtClean="0"/>
              <a:t>performance.</a:t>
            </a:r>
            <a:endParaRPr lang="en-US" sz="2000" dirty="0"/>
          </a:p>
          <a:p>
            <a:pPr marL="457200" lvl="1" indent="0" eaLnBrk="1" hangingPunct="1">
              <a:lnSpc>
                <a:spcPct val="80000"/>
              </a:lnSpc>
              <a:buNone/>
            </a:pPr>
            <a:endParaRPr lang="en-US" altLang="en-US" sz="800" dirty="0"/>
          </a:p>
          <a:p>
            <a:pPr marL="457200" lvl="1" indent="0" eaLnBrk="1" hangingPunct="1">
              <a:lnSpc>
                <a:spcPct val="80000"/>
              </a:lnSpc>
              <a:buFont typeface="Arial" pitchFamily="34" charset="0"/>
              <a:buNone/>
            </a:pPr>
            <a:endParaRPr lang="en-US" altLang="en-US" dirty="0"/>
          </a:p>
          <a:p>
            <a:pPr marL="457200" lvl="1" indent="0" eaLnBrk="1" hangingPunct="1">
              <a:lnSpc>
                <a:spcPct val="80000"/>
              </a:lnSpc>
              <a:buFont typeface="Arial" pitchFamily="34" charset="0"/>
              <a:buNone/>
            </a:pPr>
            <a:r>
              <a:rPr lang="en-US" altLang="en-US" b="1" i="1" dirty="0"/>
              <a:t>Likely triggers</a:t>
            </a:r>
          </a:p>
          <a:p>
            <a:pPr marL="457200" lvl="1" indent="0" eaLnBrk="1" hangingPunct="1">
              <a:lnSpc>
                <a:spcPct val="80000"/>
              </a:lnSpc>
              <a:buFont typeface="Arial" pitchFamily="34" charset="0"/>
              <a:buNone/>
            </a:pPr>
            <a:endParaRPr lang="en-US" altLang="en-US" sz="1200" b="1" dirty="0"/>
          </a:p>
          <a:p>
            <a:pPr marL="457200" lvl="1" indent="0" eaLnBrk="1" hangingPunct="1">
              <a:lnSpc>
                <a:spcPct val="80000"/>
              </a:lnSpc>
              <a:buNone/>
            </a:pPr>
            <a:r>
              <a:rPr lang="en-US" sz="2000" dirty="0"/>
              <a:t>China’s threat to US leadership in the markets for hi-tech goods and services </a:t>
            </a:r>
            <a:r>
              <a:rPr lang="en-US" sz="2000" dirty="0" smtClean="0"/>
              <a:t>– </a:t>
            </a:r>
            <a:r>
              <a:rPr lang="en-US" sz="2000" b="1" i="1" dirty="0" smtClean="0"/>
              <a:t>Made in China 2025</a:t>
            </a:r>
            <a:endParaRPr lang="en-US" altLang="en-US" sz="2000" b="1" i="1" dirty="0"/>
          </a:p>
          <a:p>
            <a:pPr marL="457200" lvl="1" indent="0" eaLnBrk="1" hangingPunct="1">
              <a:lnSpc>
                <a:spcPct val="80000"/>
              </a:lnSpc>
              <a:buFont typeface="Arial" pitchFamily="34" charset="0"/>
              <a:buNone/>
            </a:pPr>
            <a:endParaRPr lang="en-US" altLang="en-US" sz="800" b="1" dirty="0"/>
          </a:p>
          <a:p>
            <a:pPr marL="457200" lvl="1" indent="0" eaLnBrk="1" hangingPunct="1">
              <a:lnSpc>
                <a:spcPct val="80000"/>
              </a:lnSpc>
              <a:buNone/>
            </a:pPr>
            <a:r>
              <a:rPr lang="en-US" sz="2000" dirty="0"/>
              <a:t>Strategically driven trend in restricted commerce between the two </a:t>
            </a:r>
            <a:r>
              <a:rPr lang="en-US" sz="2000" dirty="0" smtClean="0"/>
              <a:t>countries: a bamboo curtain</a:t>
            </a:r>
            <a:endParaRPr lang="en-US" sz="2000" dirty="0"/>
          </a:p>
          <a:p>
            <a:pPr marL="457200" lvl="1" indent="0" eaLnBrk="1" hangingPunct="1">
              <a:lnSpc>
                <a:spcPct val="80000"/>
              </a:lnSpc>
              <a:buNone/>
            </a:pPr>
            <a:endParaRPr lang="en-US" altLang="en-US" sz="800" b="1" dirty="0"/>
          </a:p>
          <a:p>
            <a:pPr marL="457200" lvl="1" indent="0" eaLnBrk="1" hangingPunct="1">
              <a:lnSpc>
                <a:spcPct val="80000"/>
              </a:lnSpc>
              <a:buNone/>
            </a:pPr>
            <a:r>
              <a:rPr lang="en-US" sz="2000" dirty="0"/>
              <a:t>Schism between US reservations toward open trade with China vs claimed leadership in the “global rules-based order” saps confidence in multilateralism</a:t>
            </a:r>
          </a:p>
          <a:p>
            <a:pPr marL="457200" lvl="1" indent="0" eaLnBrk="1" hangingPunct="1">
              <a:lnSpc>
                <a:spcPct val="80000"/>
              </a:lnSpc>
              <a:buNone/>
            </a:pPr>
            <a:endParaRPr lang="en-US" altLang="en-US" sz="800" b="1" dirty="0"/>
          </a:p>
          <a:p>
            <a:pPr marL="457200" lvl="1" indent="0" eaLnBrk="1" hangingPunct="1">
              <a:lnSpc>
                <a:spcPct val="80000"/>
              </a:lnSpc>
              <a:buNone/>
            </a:pPr>
            <a:r>
              <a:rPr lang="en-US" altLang="en-US" sz="2000" dirty="0"/>
              <a:t>Rising inequality in the US and other advanced economies</a:t>
            </a:r>
          </a:p>
          <a:p>
            <a:pPr marL="457200" lvl="1" indent="0" eaLnBrk="1" hangingPunct="1">
              <a:lnSpc>
                <a:spcPct val="80000"/>
              </a:lnSpc>
              <a:buNone/>
            </a:pPr>
            <a:endParaRPr lang="en-US" altLang="en-US" sz="800" dirty="0"/>
          </a:p>
          <a:p>
            <a:pPr marL="457200" lvl="1" indent="0" eaLnBrk="1" hangingPunct="1">
              <a:lnSpc>
                <a:spcPct val="80000"/>
              </a:lnSpc>
              <a:buNone/>
            </a:pPr>
            <a:r>
              <a:rPr lang="en-US" altLang="en-US" sz="2000" dirty="0"/>
              <a:t>Poor </a:t>
            </a:r>
            <a:r>
              <a:rPr lang="en-US" altLang="en-US" sz="2000" dirty="0" err="1"/>
              <a:t>labour</a:t>
            </a:r>
            <a:r>
              <a:rPr lang="en-US" altLang="en-US" sz="2000" dirty="0"/>
              <a:t> market performance of the low-skilled in the US and other advanced economies</a:t>
            </a:r>
            <a:endParaRPr lang="en-US" altLang="en-US" sz="1900" dirty="0"/>
          </a:p>
        </p:txBody>
      </p:sp>
      <p:sp>
        <p:nvSpPr>
          <p:cNvPr id="40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fld id="{35A4BF0A-7B72-410C-AD5D-093453098299}" type="slidenum">
              <a:rPr lang="en-AU" altLang="en-US" sz="1200">
                <a:solidFill>
                  <a:srgbClr val="898989"/>
                </a:solidFill>
              </a:rPr>
              <a:pPr eaLnBrk="1" hangingPunct="1">
                <a:lnSpc>
                  <a:spcPct val="100000"/>
                </a:lnSpc>
                <a:spcBef>
                  <a:spcPct val="0"/>
                </a:spcBef>
                <a:buFontTx/>
                <a:buNone/>
              </a:pPr>
              <a:t>7</a:t>
            </a:fld>
            <a:endParaRPr lang="en-AU" altLang="en-US" sz="1200">
              <a:solidFill>
                <a:srgbClr val="898989"/>
              </a:solidFill>
            </a:endParaRPr>
          </a:p>
        </p:txBody>
      </p:sp>
    </p:spTree>
    <p:extLst>
      <p:ext uri="{BB962C8B-B14F-4D97-AF65-F5344CB8AC3E}">
        <p14:creationId xmlns:p14="http://schemas.microsoft.com/office/powerpoint/2010/main" val="3248848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242380" y="625642"/>
            <a:ext cx="11722100" cy="5787349"/>
          </a:xfrm>
        </p:spPr>
        <p:txBody>
          <a:bodyPr/>
          <a:lstStyle/>
          <a:p>
            <a:pPr marL="0" indent="0" eaLnBrk="1" hangingPunct="1">
              <a:buFont typeface="Arial" pitchFamily="34" charset="0"/>
              <a:buNone/>
            </a:pPr>
            <a:r>
              <a:rPr lang="en-AU" altLang="en-US" sz="3900" b="1" dirty="0"/>
              <a:t>   Scope for </a:t>
            </a:r>
            <a:r>
              <a:rPr lang="en-AU" altLang="en-US" sz="3900" b="1" dirty="0" smtClean="0"/>
              <a:t>Improved Vision of Macro-Trade Conflicts</a:t>
            </a:r>
            <a:endParaRPr lang="en-AU" altLang="en-US" sz="3900" b="1" dirty="0"/>
          </a:p>
          <a:p>
            <a:pPr marL="457200" lvl="1" indent="0" eaLnBrk="1" hangingPunct="1">
              <a:buFont typeface="Arial" pitchFamily="34" charset="0"/>
              <a:buNone/>
            </a:pPr>
            <a:endParaRPr lang="en-US" altLang="en-US" sz="800" b="1" dirty="0"/>
          </a:p>
          <a:p>
            <a:pPr marL="457200" lvl="1" indent="0" eaLnBrk="1" hangingPunct="1">
              <a:buFont typeface="Arial" pitchFamily="34" charset="0"/>
              <a:buNone/>
            </a:pPr>
            <a:r>
              <a:rPr lang="en-US" altLang="en-US" b="1" i="1" dirty="0" smtClean="0"/>
              <a:t>Published trade &amp; macro studies</a:t>
            </a:r>
            <a:endParaRPr lang="en-US" altLang="en-US" b="1" i="1" dirty="0"/>
          </a:p>
          <a:p>
            <a:pPr marL="457200" lvl="1" indent="0" eaLnBrk="1" hangingPunct="1">
              <a:buFont typeface="Arial" pitchFamily="34" charset="0"/>
              <a:buNone/>
            </a:pPr>
            <a:endParaRPr lang="en-US" altLang="en-US" sz="800" dirty="0"/>
          </a:p>
          <a:p>
            <a:pPr lvl="2" eaLnBrk="1" hangingPunct="1">
              <a:buFont typeface="Calibri" panose="020F0502020204030204" pitchFamily="34" charset="0"/>
              <a:buChar char="―"/>
            </a:pPr>
            <a:r>
              <a:rPr lang="en-US" altLang="en-US" dirty="0" smtClean="0"/>
              <a:t>Trade </a:t>
            </a:r>
            <a:r>
              <a:rPr lang="en-US" altLang="en-US" dirty="0"/>
              <a:t>models capturing intra-industry trade by region-specific product differentiation, with or without firm </a:t>
            </a:r>
            <a:r>
              <a:rPr lang="en-US" altLang="en-US" dirty="0" smtClean="0"/>
              <a:t>heterogeneity</a:t>
            </a:r>
          </a:p>
          <a:p>
            <a:pPr marL="914400" lvl="2" indent="0" eaLnBrk="1" hangingPunct="1">
              <a:buNone/>
            </a:pPr>
            <a:endParaRPr lang="en-US" altLang="en-US" dirty="0" smtClean="0"/>
          </a:p>
          <a:p>
            <a:pPr marL="360000" lvl="2" indent="0" eaLnBrk="1" hangingPunct="1">
              <a:buNone/>
            </a:pPr>
            <a:r>
              <a:rPr lang="en-US" altLang="en-US" sz="2400" b="1" i="1" dirty="0" smtClean="0"/>
              <a:t>  but they are weak on</a:t>
            </a:r>
            <a:endParaRPr lang="en-US" altLang="en-US" sz="2400" b="1" i="1" dirty="0"/>
          </a:p>
          <a:p>
            <a:pPr marL="914400" lvl="2" indent="0" eaLnBrk="1" hangingPunct="1">
              <a:buNone/>
            </a:pPr>
            <a:endParaRPr lang="en-US" altLang="en-US" sz="800" dirty="0" smtClean="0"/>
          </a:p>
          <a:p>
            <a:pPr lvl="2" eaLnBrk="1" hangingPunct="1">
              <a:buFont typeface="Calibri" panose="020F0502020204030204" pitchFamily="34" charset="0"/>
              <a:buChar char="―"/>
            </a:pPr>
            <a:r>
              <a:rPr lang="en-US" altLang="en-US" dirty="0" smtClean="0"/>
              <a:t>In trade models open </a:t>
            </a:r>
            <a:r>
              <a:rPr lang="en-US" altLang="en-US" dirty="0"/>
              <a:t>capital accounts, investment flows and the determinants of real exchange rates</a:t>
            </a:r>
          </a:p>
          <a:p>
            <a:pPr marL="457200" lvl="1" indent="0" eaLnBrk="1" hangingPunct="1">
              <a:buFont typeface="Arial" pitchFamily="34" charset="0"/>
              <a:buNone/>
            </a:pPr>
            <a:endParaRPr lang="en-US" altLang="en-US" sz="800" dirty="0"/>
          </a:p>
          <a:p>
            <a:pPr lvl="2" eaLnBrk="1" hangingPunct="1">
              <a:buFont typeface="Calibri" panose="020F0502020204030204" pitchFamily="34" charset="0"/>
              <a:buChar char="―"/>
            </a:pPr>
            <a:r>
              <a:rPr lang="en-US" altLang="en-US" dirty="0" smtClean="0"/>
              <a:t>Sources of revenue and fiscal balance</a:t>
            </a:r>
          </a:p>
          <a:p>
            <a:pPr marL="914400" lvl="2" indent="0" eaLnBrk="1" hangingPunct="1">
              <a:buNone/>
            </a:pPr>
            <a:endParaRPr lang="en-US" altLang="en-US" sz="800" dirty="0"/>
          </a:p>
          <a:p>
            <a:pPr lvl="2" eaLnBrk="1" hangingPunct="1">
              <a:buFont typeface="Calibri" panose="020F0502020204030204" pitchFamily="34" charset="0"/>
              <a:buChar char="―"/>
            </a:pPr>
            <a:r>
              <a:rPr lang="en-US" altLang="en-US" dirty="0" smtClean="0"/>
              <a:t>Tax </a:t>
            </a:r>
            <a:r>
              <a:rPr lang="en-US" altLang="en-US" dirty="0"/>
              <a:t>mix </a:t>
            </a:r>
            <a:r>
              <a:rPr lang="en-US" altLang="en-US" dirty="0" smtClean="0"/>
              <a:t>switches </a:t>
            </a:r>
            <a:r>
              <a:rPr lang="en-US" altLang="en-US" dirty="0"/>
              <a:t>in response to new tariff </a:t>
            </a:r>
            <a:r>
              <a:rPr lang="en-US" altLang="en-US" dirty="0" smtClean="0"/>
              <a:t>revenue</a:t>
            </a:r>
          </a:p>
          <a:p>
            <a:pPr marL="914400" lvl="2" indent="0" eaLnBrk="1" hangingPunct="1">
              <a:buNone/>
            </a:pPr>
            <a:endParaRPr lang="en-US" altLang="en-US" sz="800" dirty="0"/>
          </a:p>
          <a:p>
            <a:pPr lvl="2" eaLnBrk="1" hangingPunct="1">
              <a:buFont typeface="Calibri" panose="020F0502020204030204" pitchFamily="34" charset="0"/>
              <a:buChar char="―"/>
            </a:pPr>
            <a:r>
              <a:rPr lang="en-US" altLang="en-US" dirty="0"/>
              <a:t>Distributional effects </a:t>
            </a:r>
            <a:r>
              <a:rPr lang="en-US" altLang="en-US" dirty="0" smtClean="0"/>
              <a:t>of tax and trade distortions in global conflicts</a:t>
            </a:r>
            <a:endParaRPr lang="en-US" altLang="en-US" dirty="0"/>
          </a:p>
          <a:p>
            <a:pPr lvl="2" eaLnBrk="1" hangingPunct="1">
              <a:buFont typeface="Arial" pitchFamily="34" charset="0"/>
              <a:buNone/>
            </a:pPr>
            <a:endParaRPr lang="en-US" altLang="en-US" sz="800" dirty="0"/>
          </a:p>
          <a:p>
            <a:pPr marL="457200" lvl="1" indent="0" eaLnBrk="1" hangingPunct="1">
              <a:buFont typeface="Arial" pitchFamily="34" charset="0"/>
              <a:buNone/>
            </a:pPr>
            <a:endParaRPr lang="en-US" altLang="en-US" sz="2000" b="1" dirty="0"/>
          </a:p>
        </p:txBody>
      </p:sp>
      <p:sp>
        <p:nvSpPr>
          <p:cNvPr id="61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fld id="{333AA07F-1D40-4C9D-B82A-C6D144DFB4D1}" type="slidenum">
              <a:rPr lang="en-AU" altLang="en-US" sz="1200">
                <a:solidFill>
                  <a:srgbClr val="898989"/>
                </a:solidFill>
              </a:rPr>
              <a:pPr eaLnBrk="1" hangingPunct="1">
                <a:lnSpc>
                  <a:spcPct val="100000"/>
                </a:lnSpc>
                <a:spcBef>
                  <a:spcPct val="0"/>
                </a:spcBef>
                <a:buFontTx/>
                <a:buNone/>
              </a:pPr>
              <a:t>8</a:t>
            </a:fld>
            <a:endParaRPr lang="en-AU" altLang="en-US" sz="1200">
              <a:solidFill>
                <a:srgbClr val="898989"/>
              </a:solidFill>
            </a:endParaRPr>
          </a:p>
        </p:txBody>
      </p:sp>
    </p:spTree>
    <p:extLst>
      <p:ext uri="{BB962C8B-B14F-4D97-AF65-F5344CB8AC3E}">
        <p14:creationId xmlns:p14="http://schemas.microsoft.com/office/powerpoint/2010/main" val="1915725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2051"/>
          </a:xfrm>
        </p:spPr>
        <p:txBody>
          <a:bodyPr/>
          <a:lstStyle/>
          <a:p>
            <a:r>
              <a:rPr lang="en-AU" sz="4000" dirty="0" smtClean="0">
                <a:latin typeface="+mn-lt"/>
              </a:rPr>
              <a:t>Developments</a:t>
            </a:r>
            <a:endParaRPr lang="en-AU" sz="4000" dirty="0">
              <a:latin typeface="+mn-lt"/>
            </a:endParaRPr>
          </a:p>
        </p:txBody>
      </p:sp>
      <p:sp>
        <p:nvSpPr>
          <p:cNvPr id="3" name="Content Placeholder 2"/>
          <p:cNvSpPr>
            <a:spLocks noGrp="1"/>
          </p:cNvSpPr>
          <p:nvPr>
            <p:ph idx="1"/>
          </p:nvPr>
        </p:nvSpPr>
        <p:spPr>
          <a:xfrm>
            <a:off x="838200" y="1251284"/>
            <a:ext cx="10515600" cy="5209673"/>
          </a:xfrm>
        </p:spPr>
        <p:txBody>
          <a:bodyPr/>
          <a:lstStyle/>
          <a:p>
            <a:pPr marL="0" indent="0">
              <a:buNone/>
            </a:pPr>
            <a:r>
              <a:rPr lang="en-AU" sz="2400" b="1" i="1" dirty="0" smtClean="0"/>
              <a:t>Direct taxation</a:t>
            </a:r>
          </a:p>
          <a:p>
            <a:pPr marL="0" indent="0">
              <a:buNone/>
            </a:pPr>
            <a:endParaRPr lang="en-AU" sz="800" dirty="0"/>
          </a:p>
          <a:p>
            <a:pPr marL="0" indent="0">
              <a:buNone/>
            </a:pPr>
            <a:r>
              <a:rPr lang="en-AU" sz="2000" dirty="0" smtClean="0"/>
              <a:t>US 2018: general tax reform featuring decline in effective federal tax rate on capital income, here approximated as a decline in the power of capital tax by 5%</a:t>
            </a:r>
          </a:p>
          <a:p>
            <a:pPr marL="0" indent="0">
              <a:buNone/>
            </a:pPr>
            <a:endParaRPr lang="en-AU" sz="800" dirty="0"/>
          </a:p>
          <a:p>
            <a:pPr marL="0" indent="0">
              <a:buNone/>
            </a:pPr>
            <a:r>
              <a:rPr lang="en-AU" sz="2000" dirty="0" smtClean="0"/>
              <a:t>China 2019: changes to arrangements to tax firm profits that also reduced the effective rate of capital taxation.  It is possibly larger but here it is approximated also at 5%.</a:t>
            </a:r>
          </a:p>
          <a:p>
            <a:pPr marL="0" indent="0">
              <a:buNone/>
            </a:pPr>
            <a:endParaRPr lang="en-AU" sz="2000" dirty="0"/>
          </a:p>
          <a:p>
            <a:pPr marL="0" indent="0">
              <a:buNone/>
            </a:pPr>
            <a:r>
              <a:rPr lang="en-AU" sz="2400" b="1" i="1" dirty="0" smtClean="0"/>
              <a:t>Tariffs</a:t>
            </a:r>
          </a:p>
          <a:p>
            <a:pPr marL="0" indent="0">
              <a:buNone/>
            </a:pPr>
            <a:endParaRPr lang="en-AU" sz="800" dirty="0" smtClean="0"/>
          </a:p>
          <a:p>
            <a:pPr marL="0" indent="0">
              <a:buNone/>
            </a:pPr>
            <a:r>
              <a:rPr lang="en-AU" sz="2000" dirty="0" smtClean="0"/>
              <a:t>Escalating tariff rates applied to trade in goods from early 2018 on both sides</a:t>
            </a:r>
          </a:p>
          <a:p>
            <a:pPr marL="0" indent="0">
              <a:buNone/>
            </a:pPr>
            <a:endParaRPr lang="en-AU" sz="800" dirty="0"/>
          </a:p>
          <a:p>
            <a:pPr marL="0" indent="0">
              <a:buNone/>
            </a:pPr>
            <a:r>
              <a:rPr lang="en-AU" sz="2000" dirty="0" smtClean="0"/>
              <a:t>China more dependent on exports to US than US on exports to China; limited potential to retaliate.</a:t>
            </a:r>
            <a:endParaRPr lang="en-AU" sz="2000" dirty="0"/>
          </a:p>
          <a:p>
            <a:pPr marL="0" indent="0">
              <a:buNone/>
            </a:pPr>
            <a:endParaRPr lang="en-AU" sz="2000" dirty="0"/>
          </a:p>
        </p:txBody>
      </p:sp>
      <p:sp>
        <p:nvSpPr>
          <p:cNvPr id="4" name="Slide Number Placeholder 3"/>
          <p:cNvSpPr>
            <a:spLocks noGrp="1"/>
          </p:cNvSpPr>
          <p:nvPr>
            <p:ph type="sldNum" sz="quarter" idx="12"/>
          </p:nvPr>
        </p:nvSpPr>
        <p:spPr/>
        <p:txBody>
          <a:bodyPr/>
          <a:lstStyle/>
          <a:p>
            <a:pPr>
              <a:defRPr/>
            </a:pPr>
            <a:fld id="{29E62D41-4811-43C5-91AD-954A4977407D}" type="slidenum">
              <a:rPr lang="en-AU" altLang="en-US" smtClean="0"/>
              <a:pPr>
                <a:defRPr/>
              </a:pPr>
              <a:t>9</a:t>
            </a:fld>
            <a:endParaRPr lang="en-AU" altLang="en-US" dirty="0"/>
          </a:p>
        </p:txBody>
      </p:sp>
    </p:spTree>
    <p:extLst>
      <p:ext uri="{BB962C8B-B14F-4D97-AF65-F5344CB8AC3E}">
        <p14:creationId xmlns:p14="http://schemas.microsoft.com/office/powerpoint/2010/main" val="1559905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12450</TotalTime>
  <Words>1948</Words>
  <Application>Microsoft Office PowerPoint</Application>
  <PresentationFormat>Widescreen</PresentationFormat>
  <Paragraphs>432</Paragraphs>
  <Slides>45</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MS PGothic</vt:lpstr>
      <vt:lpstr>Arial</vt:lpstr>
      <vt:lpstr>Calibri</vt:lpstr>
      <vt:lpstr>Calibri Light</vt:lpstr>
      <vt:lpstr>DengXian</vt:lpstr>
      <vt:lpstr>Times New Roman</vt:lpstr>
      <vt:lpstr>Office Theme</vt:lpstr>
      <vt:lpstr>MathType 6.0 Equation</vt:lpstr>
      <vt:lpstr>US-China Rivalry: The Macro Policy Choices</vt:lpstr>
      <vt:lpstr>Paper summary</vt:lpstr>
      <vt:lpstr>PowerPoint Presentation</vt:lpstr>
      <vt:lpstr>PowerPoint Presentation</vt:lpstr>
      <vt:lpstr>PowerPoint Presentation</vt:lpstr>
      <vt:lpstr>Preamble</vt:lpstr>
      <vt:lpstr>PowerPoint Presentation</vt:lpstr>
      <vt:lpstr>PowerPoint Presentation</vt:lpstr>
      <vt:lpstr>Developments</vt:lpstr>
      <vt:lpstr>Sources: FRED, IMF.</vt:lpstr>
      <vt:lpstr>Source: Brown, C.P. (2019), “The 2018 US-China trade conflict after 40 years of special protection”, PIIE.</vt:lpstr>
      <vt:lpstr>PowerPoint Presentation</vt:lpstr>
      <vt:lpstr>PowerPoint Presentation</vt:lpstr>
      <vt:lpstr>Source: CNBC.</vt:lpstr>
      <vt:lpstr>Modelling the changes</vt:lpstr>
      <vt:lpstr>PowerPoint Presentation</vt:lpstr>
      <vt:lpstr>PowerPoint Presentation</vt:lpstr>
      <vt:lpstr>PowerPoint Presentation</vt:lpstr>
      <vt:lpstr>PowerPoint Presentation</vt:lpstr>
      <vt:lpstr>Capital taxation games</vt:lpstr>
      <vt:lpstr>PowerPoint Presentation</vt:lpstr>
      <vt:lpstr>PowerPoint Presentation</vt:lpstr>
      <vt:lpstr>Bilateral tariff games</vt:lpstr>
      <vt:lpstr>PowerPoint Presentation</vt:lpstr>
      <vt:lpstr>PowerPoint Presentation</vt:lpstr>
      <vt:lpstr>PowerPoint Presentation</vt:lpstr>
      <vt:lpstr>Bilateral tariff games: short run</vt:lpstr>
      <vt:lpstr>Short Run Protection Games</vt:lpstr>
      <vt:lpstr>Short Run Protection Games</vt:lpstr>
      <vt:lpstr>Bilateral tariff games: long run</vt:lpstr>
      <vt:lpstr>Long Run Protection Game – Welfare Max</vt:lpstr>
      <vt:lpstr>Long Run Protection Game – GDP Max</vt:lpstr>
      <vt:lpstr>Long Run Protection Game – Low-Skill Welfare Max</vt:lpstr>
      <vt:lpstr>Long Run Protection Game – Capital Owner Welfare Max</vt:lpstr>
      <vt:lpstr>Conclusion</vt:lpstr>
      <vt:lpstr>Annexures</vt:lpstr>
      <vt:lpstr>Annexure 1   Supplemental background</vt:lpstr>
      <vt:lpstr>PowerPoint Presentation</vt:lpstr>
      <vt:lpstr>PowerPoint Presentation</vt:lpstr>
      <vt:lpstr>PowerPoint Presentation</vt:lpstr>
      <vt:lpstr>Annexure 2  Recent trade conflict studies</vt:lpstr>
      <vt:lpstr>PowerPoint Presentation</vt:lpstr>
      <vt:lpstr>Annexure 3  Third country effects not covered in this analysis. </vt:lpstr>
      <vt:lpstr>PowerPoint Presentation</vt:lpstr>
      <vt:lpstr>PowerPoint Presentation</vt:lpstr>
    </vt:vector>
  </TitlesOfParts>
  <Company>Curtin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Yixiao Zhou</dc:creator>
  <cp:lastModifiedBy>Rodney Tyers</cp:lastModifiedBy>
  <cp:revision>889</cp:revision>
  <dcterms:created xsi:type="dcterms:W3CDTF">2017-02-06T03:48:32Z</dcterms:created>
  <dcterms:modified xsi:type="dcterms:W3CDTF">2019-05-30T23:55:27Z</dcterms:modified>
</cp:coreProperties>
</file>