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1" r:id="rId3"/>
    <p:sldId id="441" r:id="rId4"/>
    <p:sldId id="416" r:id="rId5"/>
    <p:sldId id="406" r:id="rId6"/>
    <p:sldId id="418" r:id="rId7"/>
    <p:sldId id="433" r:id="rId8"/>
    <p:sldId id="434" r:id="rId9"/>
    <p:sldId id="428" r:id="rId10"/>
    <p:sldId id="429" r:id="rId11"/>
    <p:sldId id="435" r:id="rId12"/>
    <p:sldId id="437" r:id="rId13"/>
    <p:sldId id="439" r:id="rId14"/>
    <p:sldId id="440" r:id="rId15"/>
    <p:sldId id="445" r:id="rId16"/>
    <p:sldId id="442" r:id="rId17"/>
    <p:sldId id="455" r:id="rId18"/>
    <p:sldId id="456" r:id="rId19"/>
    <p:sldId id="457" r:id="rId20"/>
    <p:sldId id="443" r:id="rId21"/>
    <p:sldId id="444" r:id="rId22"/>
    <p:sldId id="402" r:id="rId23"/>
    <p:sldId id="453" r:id="rId24"/>
    <p:sldId id="450" r:id="rId25"/>
    <p:sldId id="458" r:id="rId26"/>
    <p:sldId id="397" r:id="rId27"/>
    <p:sldId id="408" r:id="rId2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8DB330-2EC6-4D1A-8E46-4C505D3F2FB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A4ED0B-6AEB-4249-9695-2896512D1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2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8594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24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16620" y="4489387"/>
            <a:ext cx="5732948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4059180" y="8977133"/>
            <a:ext cx="3105347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65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33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51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28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580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77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Shape 23"/>
          <p:cNvCxnSpPr/>
          <p:nvPr/>
        </p:nvCxnSpPr>
        <p:spPr>
          <a:xfrm>
            <a:off x="685800" y="3398519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29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Shape 36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31750" algn="l" rtl="0"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095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711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7873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3301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6858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7873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31750" algn="l" rtl="0"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095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711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7873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3301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6858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7873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4571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4571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Shape 53"/>
          <p:cNvCxnSpPr/>
          <p:nvPr/>
        </p:nvCxnSpPr>
        <p:spPr>
          <a:xfrm rot="5400000">
            <a:off x="2217817" y="4045823"/>
            <a:ext cx="4709160" cy="79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792079"/>
            <a:ext cx="2139695" cy="1261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971800" y="792079"/>
            <a:ext cx="5714999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10159" algn="l" rtl="0">
              <a:spcBef>
                <a:spcPts val="640"/>
              </a:spcBef>
              <a:buClr>
                <a:schemeClr val="accen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39369" algn="l" rtl="0"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48259" algn="l" rtl="0">
              <a:spcBef>
                <a:spcPts val="480"/>
              </a:spcBef>
              <a:buClr>
                <a:schemeClr val="accent1"/>
              </a:buClr>
              <a:buSzPct val="9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66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2031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558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60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66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30551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Shape 70"/>
          <p:cNvCxnSpPr/>
          <p:nvPr/>
        </p:nvCxnSpPr>
        <p:spPr>
          <a:xfrm rot="5400000">
            <a:off x="-13115" y="3580205"/>
            <a:ext cx="557783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12700" dir="5400000" algn="t" rotWithShape="0">
              <a:srgbClr val="000000">
                <a:alpha val="5882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0"/>
            <a:ext cx="9144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e_price@by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rll@byu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oe_price@byu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rll@by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anabr.people.stanford.edu/matching-cod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142240" y="1056640"/>
            <a:ext cx="8798560" cy="1595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/>
            <a:r>
              <a:rPr lang="en-US" sz="2800" dirty="0"/>
              <a:t>Combining Family History and Machine Learning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Link Historical </a:t>
            </a:r>
            <a:r>
              <a:rPr lang="en-US" sz="2800" dirty="0" smtClean="0"/>
              <a:t>Records</a:t>
            </a:r>
            <a:endParaRPr lang="en-US" sz="2800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685800" y="3581400"/>
            <a:ext cx="779671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rPr>
              <a:t>Joe Price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joe_price@byu.edu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rll@byu.edu</a:t>
            </a:r>
            <a:r>
              <a:rPr lang="en-US" sz="2400" b="0" i="0" u="none" strike="noStrike" cap="none" dirty="0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b="0" i="0" u="none" strike="noStrike" cap="none" dirty="0" smtClean="0">
              <a:solidFill>
                <a:srgbClr val="5555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lang="en-US" dirty="0"/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rPr>
              <a:t>Joint work with: 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rPr>
              <a:t>Kasey Buckles, Isaac Riley, and Jacob Van Leeuwen</a:t>
            </a:r>
            <a:endParaRPr lang="en-US" sz="2400" b="0" i="0" u="none" strike="noStrike" cap="none" dirty="0">
              <a:solidFill>
                <a:srgbClr val="5555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3581400"/>
            <a:ext cx="2600324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on the Family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8688"/>
          <a:stretch/>
        </p:blipFill>
        <p:spPr>
          <a:xfrm>
            <a:off x="953588" y="1523999"/>
            <a:ext cx="7236823" cy="50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9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on the Family Tree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6139" r="29088"/>
          <a:stretch/>
        </p:blipFill>
        <p:spPr>
          <a:xfrm>
            <a:off x="1423850" y="1444589"/>
            <a:ext cx="6074229" cy="50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9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6774" y="3853649"/>
            <a:ext cx="6916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provides a combined total of over 10 million linked pairs (since the 1900-1920 counts provide 3X)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point of comparison: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LIFEM: 44,000 boys born in Ohio and NC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Feigenbaum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7,500 boys living in Iowa in 1915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8" y="1132095"/>
            <a:ext cx="8393480" cy="25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dirty="0"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332105" y="1523999"/>
            <a:ext cx="8440994" cy="19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indent="-53339">
              <a:spcBef>
                <a:spcPts val="0"/>
              </a:spcBef>
            </a:pPr>
            <a:r>
              <a:rPr lang="en-US" dirty="0" smtClean="0"/>
              <a:t>Use attached </a:t>
            </a:r>
            <a:r>
              <a:rPr lang="en-US" dirty="0"/>
              <a:t>records from Family Tree </a:t>
            </a:r>
            <a:r>
              <a:rPr lang="en-US" dirty="0" smtClean="0"/>
              <a:t>as </a:t>
            </a:r>
            <a:r>
              <a:rPr lang="en-US" dirty="0"/>
              <a:t>training </a:t>
            </a:r>
            <a:r>
              <a:rPr lang="en-US" dirty="0" smtClean="0"/>
              <a:t>data</a:t>
            </a:r>
          </a:p>
          <a:p>
            <a:pPr marL="182880" indent="-53339">
              <a:spcBef>
                <a:spcPts val="0"/>
              </a:spcBef>
            </a:pPr>
            <a:r>
              <a:rPr lang="en-US" dirty="0" smtClean="0"/>
              <a:t>Use </a:t>
            </a:r>
            <a:r>
              <a:rPr lang="en-US" dirty="0"/>
              <a:t>m</a:t>
            </a:r>
            <a:r>
              <a:rPr lang="en-US" dirty="0" smtClean="0"/>
              <a:t>achine learning to predict the other links</a:t>
            </a:r>
          </a:p>
          <a:p>
            <a:pPr lvl="1" indent="-53339">
              <a:spcBef>
                <a:spcPts val="0"/>
              </a:spcBef>
            </a:pPr>
            <a:r>
              <a:rPr lang="en-US" dirty="0" smtClean="0"/>
              <a:t>Employ </a:t>
            </a:r>
            <a:r>
              <a:rPr lang="en-US" dirty="0"/>
              <a:t>multiple blocking strategies, name-based network analysis, transitivity tests, iterative </a:t>
            </a:r>
            <a:r>
              <a:rPr lang="en-US" dirty="0" smtClean="0"/>
              <a:t>matching, and other new strategies.</a:t>
            </a:r>
          </a:p>
          <a:p>
            <a:pPr marL="182880" indent="-53339">
              <a:spcBef>
                <a:spcPts val="0"/>
              </a:spcBef>
            </a:pPr>
            <a:r>
              <a:rPr lang="en-US" dirty="0" smtClean="0"/>
              <a:t>Humans check links and help with hard-to-match records</a:t>
            </a:r>
          </a:p>
          <a:p>
            <a:pPr marL="12954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5" y="3606800"/>
            <a:ext cx="4250267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" y="5470526"/>
            <a:ext cx="4250267" cy="1204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33" y="5470526"/>
            <a:ext cx="3952240" cy="7200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810000"/>
            <a:ext cx="1635760" cy="152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11120" y="3962400"/>
            <a:ext cx="1635760" cy="152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24034" y="3630583"/>
            <a:ext cx="39522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Example: 3 people, 3 censuses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Training data = 2 matches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Possible compares =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B-D, B-H, B-I  (A-D, A-H, A-I)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C-E, C-F  (D-E, D-F)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E-F, E-G, F-G, G-H, G-I </a:t>
            </a:r>
            <a:r>
              <a:rPr lang="en-US" dirty="0">
                <a:solidFill>
                  <a:srgbClr val="FF0000"/>
                </a:solidFill>
              </a:rPr>
              <a:t>(E-H, E-I, F-H, F-I)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7 rows, 3 people = 4 matches to find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11120" y="4978400"/>
            <a:ext cx="0" cy="355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2080" y="6240101"/>
            <a:ext cx="3474720" cy="31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product: 3 rows, 3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30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0634"/>
          <a:stretch/>
        </p:blipFill>
        <p:spPr>
          <a:xfrm>
            <a:off x="558800" y="1289764"/>
            <a:ext cx="5384934" cy="3231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800" y="4785360"/>
            <a:ext cx="7223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217 million unique people, 673.5 million records</a:t>
            </a:r>
          </a:p>
          <a:p>
            <a:r>
              <a:rPr lang="en-US" sz="2000" dirty="0" smtClean="0"/>
              <a:t>So we need to create 456.3 million links.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Example: 1910-1920.</a:t>
            </a:r>
          </a:p>
          <a:p>
            <a:r>
              <a:rPr lang="en-US" sz="2000" dirty="0" smtClean="0"/>
              <a:t>106.5 – 28.8 = 77.7 million people that should appear in both.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possible matches?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1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decisions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large training data provides some important insights that you need to make when linking records.</a:t>
            </a:r>
          </a:p>
          <a:p>
            <a:r>
              <a:rPr lang="en-US" dirty="0" smtClean="0"/>
              <a:t>First, how to pre-process the data. </a:t>
            </a:r>
          </a:p>
          <a:p>
            <a:pPr lvl="1"/>
            <a:r>
              <a:rPr lang="en-US" dirty="0" smtClean="0"/>
              <a:t>Standardize abbreviations, nick names, and misspellings for names. 1,704 nick names or abbreviations. 150,000 misspelled names.</a:t>
            </a:r>
          </a:p>
          <a:p>
            <a:pPr lvl="1"/>
            <a:r>
              <a:rPr lang="en-US" dirty="0" smtClean="0"/>
              <a:t>Standardize birth places to birth state if US born or country if foreign born. Connecticut is spelled 97 different ways.</a:t>
            </a:r>
          </a:p>
          <a:p>
            <a:r>
              <a:rPr lang="en-US" dirty="0" smtClean="0"/>
              <a:t>Second, which blocking variables are stable over time.</a:t>
            </a:r>
          </a:p>
          <a:p>
            <a:r>
              <a:rPr lang="en-US" dirty="0" smtClean="0"/>
              <a:t>Third, which machine learning classifier has a higher precision and recall for this data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15" y="528158"/>
            <a:ext cx="8569918" cy="63298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6015" y="1799617"/>
            <a:ext cx="3657600" cy="3111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3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Name-based network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003406" cy="4876799"/>
          </a:xfrm>
        </p:spPr>
        <p:txBody>
          <a:bodyPr/>
          <a:lstStyle/>
          <a:p>
            <a:r>
              <a:rPr lang="en-US" dirty="0"/>
              <a:t>A new approach to standardize names</a:t>
            </a:r>
          </a:p>
          <a:p>
            <a:r>
              <a:rPr lang="en-US" dirty="0"/>
              <a:t>Construct a network of names, where each node is a name and each edge is a record link between names.</a:t>
            </a:r>
          </a:p>
          <a:p>
            <a:pPr lvl="1"/>
            <a:r>
              <a:rPr lang="en-US" dirty="0"/>
              <a:t>(e.g. Nick in 1900 linked to Nicholas in 1910 is an edge, and Nick and Nicholas are nodes.)</a:t>
            </a:r>
          </a:p>
          <a:p>
            <a:r>
              <a:rPr lang="en-US" dirty="0"/>
              <a:t>Weight edges by number of links.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C09CF-D67E-4208-9A50-02CC4DD74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4038599"/>
            <a:ext cx="465400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8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Name-based network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003406" cy="4876799"/>
          </a:xfrm>
        </p:spPr>
        <p:txBody>
          <a:bodyPr/>
          <a:lstStyle/>
          <a:p>
            <a:r>
              <a:rPr lang="en-US" dirty="0"/>
              <a:t>Use community structure analysis to identify equivalent names. </a:t>
            </a:r>
          </a:p>
          <a:p>
            <a:r>
              <a:rPr lang="en-US" dirty="0"/>
              <a:t>Convert names in a multi-dimensional vector (lots of approaches when everything is measured in numbers).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0F596-E881-47E7-892E-04776882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3448050"/>
            <a:ext cx="45529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6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D4B9-7E06-46F2-A0CD-756361FE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vectorization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523999"/>
            <a:ext cx="79438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1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Link </a:t>
            </a:r>
            <a:r>
              <a:rPr lang="en-US" dirty="0" smtClean="0"/>
              <a:t>US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600200"/>
            <a:ext cx="8791303" cy="4876799"/>
          </a:xfrm>
        </p:spPr>
        <p:txBody>
          <a:bodyPr/>
          <a:lstStyle/>
          <a:p>
            <a:r>
              <a:rPr lang="en-US" dirty="0" smtClean="0"/>
              <a:t>Link everyone that lived in the US between 1850-1940 across each of the census records they appear in.</a:t>
            </a:r>
            <a:endParaRPr lang="en-US" dirty="0" smtClean="0"/>
          </a:p>
          <a:p>
            <a:r>
              <a:rPr lang="en-US" dirty="0"/>
              <a:t>Linked to their parents, siblings, spouse, and children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Linked </a:t>
            </a:r>
            <a:r>
              <a:rPr lang="en-US" dirty="0" smtClean="0"/>
              <a:t>to vital records, school records, draft cards,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0634"/>
          <a:stretch/>
        </p:blipFill>
        <p:spPr>
          <a:xfrm>
            <a:off x="1756565" y="3386760"/>
            <a:ext cx="5276623" cy="31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39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20" y="535022"/>
            <a:ext cx="6463160" cy="61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35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08" y="1182822"/>
            <a:ext cx="8221291" cy="42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85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which classifier to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 learning </a:t>
            </a:r>
            <a:r>
              <a:rPr lang="en-US" dirty="0" smtClean="0"/>
              <a:t>provides a to </a:t>
            </a:r>
            <a:r>
              <a:rPr lang="en-US" dirty="0"/>
              <a:t>teach models how to predict results by feeding them large amounts </a:t>
            </a:r>
            <a:r>
              <a:rPr lang="en-US" dirty="0" smtClean="0"/>
              <a:t>of labeled data. </a:t>
            </a:r>
            <a:endParaRPr lang="en-US" dirty="0"/>
          </a:p>
          <a:p>
            <a:r>
              <a:rPr lang="en-US" dirty="0" smtClean="0"/>
              <a:t>We have a very large training set and used a variety of models until we reached a model that could accurately predict if a match was true or false.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9306"/>
          <a:stretch/>
        </p:blipFill>
        <p:spPr>
          <a:xfrm>
            <a:off x="705964" y="4038599"/>
            <a:ext cx="8354675" cy="23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0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methods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88" y="1640792"/>
            <a:ext cx="5429402" cy="491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38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matching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concerns with matching is that we might end up with a non-representative sample.</a:t>
            </a:r>
          </a:p>
          <a:p>
            <a:pPr lvl="1"/>
            <a:r>
              <a:rPr lang="en-US" dirty="0" smtClean="0"/>
              <a:t>People with unique names, people who don’t move, people with names that are easy to correctly spell, etc.</a:t>
            </a:r>
          </a:p>
          <a:p>
            <a:pPr lvl="1"/>
            <a:r>
              <a:rPr lang="en-US" dirty="0" smtClean="0"/>
              <a:t>Some of the features that we are using are likely to make our matched sample non-representative.</a:t>
            </a:r>
          </a:p>
          <a:p>
            <a:r>
              <a:rPr lang="en-US" dirty="0" smtClean="0"/>
              <a:t>But, we can take out all of the easy matches first and then the average size of our blocks shrinks </a:t>
            </a:r>
            <a:r>
              <a:rPr lang="en-US" dirty="0" smtClean="0"/>
              <a:t>considerably, </a:t>
            </a:r>
            <a:r>
              <a:rPr lang="en-US" dirty="0" smtClean="0"/>
              <a:t>thus reducing the number of compares that are required.</a:t>
            </a:r>
          </a:p>
          <a:p>
            <a:r>
              <a:rPr lang="en-US" dirty="0" smtClean="0"/>
              <a:t>If we iterate this process, we will end up with very small blocks which can make the matching of the “left overs” much easier and can solve the John Smith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72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990600"/>
          </a:xfrm>
        </p:spPr>
        <p:txBody>
          <a:bodyPr/>
          <a:lstStyle/>
          <a:p>
            <a:r>
              <a:rPr lang="en-US" dirty="0" smtClean="0"/>
              <a:t>   Iterative approach (1910-1920)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0" y="1524000"/>
            <a:ext cx="7972076" cy="399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82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Linking historical records open up the ability to address lots of interesting research questions.</a:t>
            </a:r>
          </a:p>
          <a:p>
            <a:r>
              <a:rPr lang="en-US" dirty="0" smtClean="0"/>
              <a:t>Our approach to linking records combines data from a family history website with machine learning.</a:t>
            </a:r>
          </a:p>
          <a:p>
            <a:pPr lvl="1"/>
            <a:r>
              <a:rPr lang="en-US" dirty="0" smtClean="0"/>
              <a:t>Training set of over 10 million true pairs</a:t>
            </a:r>
          </a:p>
          <a:p>
            <a:r>
              <a:rPr lang="en-US" dirty="0" smtClean="0"/>
              <a:t>Our approach provides insights about pre-processing data, blocking and matching features, classifier, and validating quality of links.</a:t>
            </a:r>
          </a:p>
          <a:p>
            <a:r>
              <a:rPr lang="en-US" dirty="0" smtClean="0"/>
              <a:t>Trade off between representativeness and precision/recall but iterative approach might allow us to achieve both in the end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We’ve linked 52 million people from 1910 to 1920 (67% match rate).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7106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142240" y="1056640"/>
            <a:ext cx="8798560" cy="1595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/>
            <a:r>
              <a:rPr lang="en-US" sz="2800" dirty="0"/>
              <a:t>Combining Family History and Machine Learning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Link Historical </a:t>
            </a:r>
            <a:r>
              <a:rPr lang="en-US" sz="2800" dirty="0" smtClean="0"/>
              <a:t>Records</a:t>
            </a:r>
            <a:endParaRPr lang="en-US" sz="2800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685800" y="3581400"/>
            <a:ext cx="64007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rPr>
              <a:t>Joe Price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joe_price@byu.edu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rll@byu.edu</a:t>
            </a:r>
            <a:r>
              <a:rPr lang="en-US" sz="2400" b="0" i="0" u="none" strike="noStrike" cap="none" dirty="0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3581400"/>
            <a:ext cx="2600324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11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Census Tree</a:t>
            </a:r>
            <a:endParaRPr dirty="0"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440994" cy="529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marR="0" lvl="0" indent="-533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dirty="0" smtClean="0"/>
              <a:t>Immediate Goal:</a:t>
            </a:r>
          </a:p>
          <a:p>
            <a:pPr marL="640080" lvl="1" indent="-53339">
              <a:spcBef>
                <a:spcPts val="0"/>
              </a:spcBef>
              <a:buSzPts val="2040"/>
            </a:pPr>
            <a:r>
              <a:rPr lang="en-US" dirty="0"/>
              <a:t>C</a:t>
            </a:r>
            <a:r>
              <a:rPr lang="en-US" dirty="0" smtClean="0"/>
              <a:t>reate a record-based tree that includes everyone who appears in a US Census between 1900 and 1940.  </a:t>
            </a:r>
          </a:p>
          <a:p>
            <a:pPr marL="640080" lvl="1" indent="-53339">
              <a:spcBef>
                <a:spcPts val="0"/>
              </a:spcBef>
              <a:buSzPts val="2040"/>
            </a:pPr>
            <a:r>
              <a:rPr lang="en-US" dirty="0" smtClean="0"/>
              <a:t>~188 million people. Each person has a unique row, linked to each census during lifetime.</a:t>
            </a:r>
          </a:p>
          <a:p>
            <a:pPr lvl="0">
              <a:spcBef>
                <a:spcPts val="0"/>
              </a:spcBef>
              <a:buSzPts val="2040"/>
            </a:pPr>
            <a:r>
              <a:rPr lang="en-US" dirty="0"/>
              <a:t>Each person will have a row and it will include:</a:t>
            </a:r>
          </a:p>
          <a:p>
            <a:pPr marL="640080" lvl="1" indent="-53339">
              <a:spcBef>
                <a:spcPts val="0"/>
              </a:spcBef>
            </a:pPr>
            <a:r>
              <a:rPr lang="en-US" dirty="0"/>
              <a:t>ID, name, gender, birth and death </a:t>
            </a:r>
            <a:r>
              <a:rPr lang="en-US" dirty="0" smtClean="0"/>
              <a:t>year</a:t>
            </a:r>
            <a:endParaRPr lang="en-US" dirty="0"/>
          </a:p>
          <a:p>
            <a:pPr marL="640080" lvl="1" indent="-53339">
              <a:spcBef>
                <a:spcPts val="0"/>
              </a:spcBef>
            </a:pPr>
            <a:r>
              <a:rPr lang="en-US" dirty="0" smtClean="0"/>
              <a:t>Link to each </a:t>
            </a:r>
            <a:r>
              <a:rPr lang="en-US" dirty="0"/>
              <a:t>census </a:t>
            </a:r>
            <a:r>
              <a:rPr lang="en-US" dirty="0" smtClean="0"/>
              <a:t>+ ID for each family member</a:t>
            </a:r>
            <a:endParaRPr lang="en-US" dirty="0"/>
          </a:p>
          <a:p>
            <a:pPr marL="12954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310309"/>
            <a:ext cx="3879154" cy="22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fully-linked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long run and intergenerational effects of various shocks and public policies</a:t>
            </a:r>
          </a:p>
          <a:p>
            <a:r>
              <a:rPr lang="en-US" dirty="0" smtClean="0"/>
              <a:t>Track migration, mobility, and the boundaries of markets</a:t>
            </a:r>
          </a:p>
          <a:p>
            <a:r>
              <a:rPr lang="en-US" dirty="0" smtClean="0"/>
              <a:t>Exploit information about kin network</a:t>
            </a:r>
          </a:p>
          <a:p>
            <a:r>
              <a:rPr lang="en-US" dirty="0" smtClean="0"/>
              <a:t>Assign treatment exposure based on birth city + where you live over time</a:t>
            </a:r>
          </a:p>
          <a:p>
            <a:r>
              <a:rPr lang="en-US" dirty="0" smtClean="0"/>
              <a:t>Combine covariates from multiple data sources</a:t>
            </a:r>
          </a:p>
          <a:p>
            <a:r>
              <a:rPr lang="en-US" dirty="0" smtClean="0"/>
              <a:t>Since </a:t>
            </a:r>
            <a:r>
              <a:rPr lang="en-US" dirty="0" smtClean="0"/>
              <a:t>it’s </a:t>
            </a:r>
            <a:r>
              <a:rPr lang="en-US" dirty="0" smtClean="0"/>
              <a:t>historical data, the final product can be shared with other scholars and other data can be merged to it.</a:t>
            </a:r>
          </a:p>
          <a:p>
            <a:pPr marL="12954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7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ways to link records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ranabr.people.stanford.edu/matching-codes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Ran Abramitzky </a:t>
            </a:r>
            <a:r>
              <a:rPr lang="en-US" dirty="0" smtClean="0"/>
              <a:t>describes </a:t>
            </a:r>
            <a:r>
              <a:rPr lang="en-US" dirty="0" smtClean="0"/>
              <a:t>three ways to link records and provides the code and replication examples of each:</a:t>
            </a:r>
          </a:p>
          <a:p>
            <a:r>
              <a:rPr lang="en-US" dirty="0" smtClean="0"/>
              <a:t>[1] Basic fully automated approach (Ferrie 1996; ABE)</a:t>
            </a:r>
          </a:p>
          <a:p>
            <a:r>
              <a:rPr lang="en-US" dirty="0" smtClean="0"/>
              <a:t>[2] Fully automated probabilistic approach (</a:t>
            </a:r>
            <a:r>
              <a:rPr lang="en-US" dirty="0" err="1" smtClean="0"/>
              <a:t>Abramitsky</a:t>
            </a:r>
            <a:r>
              <a:rPr lang="en-US" dirty="0" smtClean="0"/>
              <a:t>, Mill, and Perez 2018)</a:t>
            </a:r>
          </a:p>
          <a:p>
            <a:r>
              <a:rPr lang="en-US" dirty="0" smtClean="0"/>
              <a:t>[3] Machine learning approach (Feigenbaum </a:t>
            </a:r>
            <a:r>
              <a:rPr lang="en-US" dirty="0"/>
              <a:t>2016; </a:t>
            </a:r>
            <a:r>
              <a:rPr lang="en-US" dirty="0" err="1"/>
              <a:t>Goekeven</a:t>
            </a:r>
            <a:r>
              <a:rPr lang="en-US" dirty="0"/>
              <a:t> et al </a:t>
            </a:r>
            <a:r>
              <a:rPr lang="en-US" dirty="0" smtClean="0"/>
              <a:t>2011)</a:t>
            </a:r>
          </a:p>
          <a:p>
            <a:endParaRPr lang="en-US" dirty="0"/>
          </a:p>
          <a:p>
            <a:r>
              <a:rPr lang="en-US" dirty="0" smtClean="0"/>
              <a:t>The approach we are using is in the third category, just with a different way of gathering training data.</a:t>
            </a:r>
          </a:p>
        </p:txBody>
      </p:sp>
    </p:spTree>
    <p:extLst>
      <p:ext uri="{BB962C8B-B14F-4D97-AF65-F5344CB8AC3E}">
        <p14:creationId xmlns:p14="http://schemas.microsoft.com/office/powerpoint/2010/main" val="372906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Economic research + Family history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Two ways family history can contribute:</a:t>
            </a:r>
          </a:p>
          <a:p>
            <a:r>
              <a:rPr lang="en-US" dirty="0" smtClean="0"/>
              <a:t>First, people do careful family history research and identify multiple records for the same individual. We can use pairs of sources for the same person to create training data.</a:t>
            </a:r>
          </a:p>
          <a:p>
            <a:r>
              <a:rPr lang="en-US" dirty="0" smtClean="0"/>
              <a:t>Second, traditional family history tools can help with groups that have lower match rates using machine learning approaches.</a:t>
            </a:r>
          </a:p>
          <a:p>
            <a:pPr lvl="1"/>
            <a:r>
              <a:rPr lang="en-US" dirty="0" smtClean="0"/>
              <a:t>Includes women, immigrants, people who migrate a lot or have names that get misspelled.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5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want our machine learning algorithms to identify the type of matches that a human trainer would label as a match or identify the true match?</a:t>
            </a:r>
          </a:p>
          <a:p>
            <a:r>
              <a:rPr lang="en-US" dirty="0" smtClean="0"/>
              <a:t>Ground truth often requires hiring a: (1) professional genealogist, or (2) someone with personal knowledge about the individual, or (3) someone who has access to additional records to handle difficult cases.</a:t>
            </a:r>
          </a:p>
          <a:p>
            <a:r>
              <a:rPr lang="en-US" dirty="0" smtClean="0"/>
              <a:t>This can be an laborious way to create training data (e.g. Early Indicators Project) but can be incredibly valuable.</a:t>
            </a:r>
          </a:p>
          <a:p>
            <a:r>
              <a:rPr lang="en-US" dirty="0" smtClean="0"/>
              <a:t>Genealogical websites allow us to access conclusions made by people that fall into one of the three categories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5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Genealogy websites</a:t>
            </a:r>
            <a:endParaRPr lang="en-US" dirty="0"/>
          </a:p>
        </p:txBody>
      </p:sp>
      <p:sp>
        <p:nvSpPr>
          <p:cNvPr id="4" name="AutoShape 2" descr="Image result for genealogical website log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1897061"/>
            <a:ext cx="2514600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95" y="3316333"/>
            <a:ext cx="256222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1" y="4584745"/>
            <a:ext cx="2994660" cy="1083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912" y="1768497"/>
            <a:ext cx="2969351" cy="1023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912" y="3369151"/>
            <a:ext cx="3071814" cy="655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r="21020"/>
          <a:stretch/>
        </p:blipFill>
        <p:spPr>
          <a:xfrm>
            <a:off x="5183912" y="4694460"/>
            <a:ext cx="3502888" cy="9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FamilySearch</a:t>
            </a:r>
            <a:r>
              <a:rPr lang="en-US" dirty="0"/>
              <a:t> Family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FamilySearch</a:t>
            </a:r>
            <a:r>
              <a:rPr lang="en-US" dirty="0" smtClean="0"/>
              <a:t> is an nonprofit family history organization dedicated to connecting families across generations.</a:t>
            </a:r>
          </a:p>
          <a:p>
            <a:pPr marL="129541" indent="0">
              <a:buNone/>
            </a:pPr>
            <a:endParaRPr lang="en-US" dirty="0" smtClean="0"/>
          </a:p>
          <a:p>
            <a:r>
              <a:rPr lang="en-US" dirty="0" smtClean="0"/>
              <a:t>Users start building their own family tree and then bump into people already on the tree and combine their efforts with others.</a:t>
            </a:r>
          </a:p>
          <a:p>
            <a:pPr marL="12954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61" y="3721997"/>
            <a:ext cx="3784776" cy="2862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140" y="1600200"/>
            <a:ext cx="2721515" cy="17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90340"/>
      </p:ext>
    </p:extLst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6197</TotalTime>
  <Words>1244</Words>
  <Application>Microsoft Office PowerPoint</Application>
  <PresentationFormat>On-screen Show (4:3)</PresentationFormat>
  <Paragraphs>118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Clarity</vt:lpstr>
      <vt:lpstr>Combining Family History and Machine Learning  to Link Historical Records</vt:lpstr>
      <vt:lpstr>Goal: Link US population</vt:lpstr>
      <vt:lpstr>Census Tree</vt:lpstr>
      <vt:lpstr>Benefits of fully-linked data</vt:lpstr>
      <vt:lpstr>Three ways to link records</vt:lpstr>
      <vt:lpstr>Economic research + Family history</vt:lpstr>
      <vt:lpstr>Training data</vt:lpstr>
      <vt:lpstr>Genealogy websites</vt:lpstr>
      <vt:lpstr>FamilySearch Family Tree</vt:lpstr>
      <vt:lpstr>Info on the Family Tree</vt:lpstr>
      <vt:lpstr>Sources on the Family Tree</vt:lpstr>
      <vt:lpstr>PowerPoint Presentation</vt:lpstr>
      <vt:lpstr>Process</vt:lpstr>
      <vt:lpstr>How many possible matches?</vt:lpstr>
      <vt:lpstr>Matching decisions</vt:lpstr>
      <vt:lpstr>PowerPoint Presentation</vt:lpstr>
      <vt:lpstr>Name-based network analysis</vt:lpstr>
      <vt:lpstr>Name-based network analysis</vt:lpstr>
      <vt:lpstr>Name vectorization</vt:lpstr>
      <vt:lpstr>PowerPoint Presentation</vt:lpstr>
      <vt:lpstr>PowerPoint Presentation</vt:lpstr>
      <vt:lpstr>Choosing which classifier to use</vt:lpstr>
      <vt:lpstr>Combining methods</vt:lpstr>
      <vt:lpstr>Iterative matching</vt:lpstr>
      <vt:lpstr>   Iterative approach (1910-1920)</vt:lpstr>
      <vt:lpstr>Final notes</vt:lpstr>
      <vt:lpstr>Combining Family History and Machine Learning  to Link Historical Records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LONG-RUN CONSEQUENCES OF OCCUPATION DESTRUCTION</dc:title>
  <dc:creator>Joe Price</dc:creator>
  <cp:lastModifiedBy>Joe Price</cp:lastModifiedBy>
  <cp:revision>151</cp:revision>
  <cp:lastPrinted>2018-09-25T19:52:10Z</cp:lastPrinted>
  <dcterms:modified xsi:type="dcterms:W3CDTF">2019-04-25T15:32:16Z</dcterms:modified>
</cp:coreProperties>
</file>