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pdf" ContentType="application/pdf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6" r:id="rId3"/>
    <p:sldId id="306" r:id="rId4"/>
    <p:sldId id="321" r:id="rId5"/>
    <p:sldId id="307" r:id="rId6"/>
    <p:sldId id="308" r:id="rId7"/>
    <p:sldId id="323" r:id="rId8"/>
    <p:sldId id="325" r:id="rId9"/>
    <p:sldId id="355" r:id="rId10"/>
    <p:sldId id="356" r:id="rId11"/>
    <p:sldId id="357" r:id="rId12"/>
    <p:sldId id="332" r:id="rId13"/>
    <p:sldId id="336" r:id="rId14"/>
    <p:sldId id="333" r:id="rId15"/>
    <p:sldId id="334" r:id="rId16"/>
    <p:sldId id="335" r:id="rId17"/>
    <p:sldId id="359" r:id="rId18"/>
    <p:sldId id="338" r:id="rId19"/>
    <p:sldId id="337" r:id="rId20"/>
    <p:sldId id="340" r:id="rId21"/>
    <p:sldId id="354" r:id="rId22"/>
    <p:sldId id="341" r:id="rId23"/>
    <p:sldId id="343" r:id="rId24"/>
    <p:sldId id="345" r:id="rId25"/>
    <p:sldId id="346" r:id="rId26"/>
    <p:sldId id="349" r:id="rId27"/>
    <p:sldId id="353" r:id="rId28"/>
    <p:sldId id="360" r:id="rId29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vertBarState="maximized" horzBarState="maximized">
    <p:restoredLeft sz="34553" autoAdjust="0"/>
    <p:restoredTop sz="94660" autoAdjust="0"/>
  </p:normalViewPr>
  <p:slideViewPr>
    <p:cSldViewPr snapToGrid="0" snapToObjects="1">
      <p:cViewPr varScale="1">
        <p:scale>
          <a:sx n="94" d="100"/>
          <a:sy n="94" d="100"/>
        </p:scale>
        <p:origin x="69" y="2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2346" y="54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0F79272F-E7B2-42E1-9008-65987BA1368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8C867EE4-BD01-47E0-9FBF-2CAE4C8AE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88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EF17F23E-55EC-6D44-8542-42EACE26BCA3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77036DC-7DC4-C647-B9DB-68294ADC9C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03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26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185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60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25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26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51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267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55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215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49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52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70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67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256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685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348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479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776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216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939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73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72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87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87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3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19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25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3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d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340" y="2130425"/>
            <a:ext cx="5621879" cy="1470025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340" y="3886200"/>
            <a:ext cx="4648200" cy="52127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F53E5B-BC6B-40A6-A981-8610F653A85D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D2BB75-639B-AE4D-B637-9C2A4FC05D9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457200" y="138736"/>
            <a:ext cx="3041478" cy="96046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6954"/>
            <a:ext cx="8229600" cy="627921"/>
          </a:xfrm>
        </p:spPr>
        <p:txBody>
          <a:bodyPr/>
          <a:lstStyle>
            <a:lvl1pPr>
              <a:defRPr b="1" i="0">
                <a:latin typeface="Cambria" panose="02040503050406030204" pitchFamily="18" charset="0"/>
                <a:cs typeface="Arial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cs typeface="Arial"/>
              </a:defRPr>
            </a:lvl1pPr>
            <a:lvl2pPr>
              <a:defRPr>
                <a:latin typeface="Cambria" panose="02040503050406030204" pitchFamily="18" charset="0"/>
                <a:cs typeface="Arial"/>
              </a:defRPr>
            </a:lvl2pPr>
            <a:lvl3pPr>
              <a:defRPr>
                <a:latin typeface="Cambria" panose="02040503050406030204" pitchFamily="18" charset="0"/>
                <a:cs typeface="Arial"/>
              </a:defRPr>
            </a:lvl3pPr>
            <a:lvl4pPr>
              <a:defRPr>
                <a:latin typeface="Cambria" panose="02040503050406030204" pitchFamily="18" charset="0"/>
                <a:cs typeface="Arial"/>
              </a:defRPr>
            </a:lvl4pPr>
            <a:lvl5pPr>
              <a:defRPr>
                <a:latin typeface="Cambria" panose="02040503050406030204" pitchFamily="18" charset="0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A8F3E80A-06AC-49C0-887E-9A9A0A8BE842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094F10-21E8-6D4F-BB4C-5513D24355B2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3/6/2019</a:t>
            </a:fld>
            <a:endParaRPr kumimoji="0" lang="en-US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800">
                <a:latin typeface="Arial"/>
                <a:cs typeface="Arial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D2BB75-639B-AE4D-B637-9C2A4FC05D96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9" name="Picture 8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4878"/>
            <a:ext cx="8229600" cy="1143000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8044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8044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4A238658-DF5B-4DEC-9977-23F19C776303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487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535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5511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1535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5511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CF724C6E-DD25-4532-9C6E-5943D768E461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517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77D646A1-CAA8-4E76-B63C-FAFD84F89B53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4634"/>
            <a:ext cx="3008313" cy="116205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74634"/>
            <a:ext cx="5111750" cy="585311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36684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82DF1084-2BC9-4F9E-8013-338D5640A3C6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247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88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9145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B6CF2158-26D3-4059-B7B1-24D83D934757}" type="datetime1">
              <a:rPr lang="en-US" smtClean="0"/>
              <a:t>3/6/2019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5550"/>
            <a:ext cx="8229600" cy="5850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0018"/>
            <a:ext cx="8229600" cy="5107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u="sng" kern="1200">
          <a:solidFill>
            <a:srgbClr val="C00000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C00000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slide" Target="slide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Microstructure in the Machine Age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340" y="3886200"/>
            <a:ext cx="4648200" cy="78597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David Easley, Marcos Lopez de Prado, Maureen O’Hara and </a:t>
            </a:r>
            <a:r>
              <a:rPr lang="en-US" dirty="0" err="1" smtClean="0">
                <a:solidFill>
                  <a:schemeClr val="bg1"/>
                </a:solidFill>
              </a:rPr>
              <a:t>Zhibai</a:t>
            </a:r>
            <a:r>
              <a:rPr lang="en-US" dirty="0" smtClean="0">
                <a:solidFill>
                  <a:schemeClr val="bg1"/>
                </a:solidFill>
              </a:rPr>
              <a:t> Zhang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the Random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bootstrapped samples from the training set</a:t>
            </a:r>
          </a:p>
          <a:p>
            <a:r>
              <a:rPr lang="en-US" dirty="0" smtClean="0"/>
              <a:t>Create forest of 100 decision trees by repeatedly splitting the sample</a:t>
            </a:r>
          </a:p>
          <a:p>
            <a:r>
              <a:rPr lang="en-US" dirty="0" smtClean="0"/>
              <a:t>At each node in the tree split the sample into two subsamples using one of two </a:t>
            </a:r>
            <a:r>
              <a:rPr lang="en-US" dirty="0"/>
              <a:t>features selected at random</a:t>
            </a:r>
            <a:r>
              <a:rPr lang="en-US" dirty="0" smtClean="0"/>
              <a:t> to maximize label purity of the subsamples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096" y="4114727"/>
            <a:ext cx="5935663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120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Measuring Feature 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876"/>
            <a:ext cx="8229600" cy="519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Mean decreased impurity MDI</a:t>
            </a:r>
          </a:p>
          <a:p>
            <a:pPr lvl="1"/>
            <a:r>
              <a:rPr lang="en-US" dirty="0" smtClean="0"/>
              <a:t>How does the feature contribute to purity of the splits          in-sample</a:t>
            </a:r>
          </a:p>
          <a:p>
            <a:r>
              <a:rPr lang="en-US" dirty="0" smtClean="0"/>
              <a:t>Mean </a:t>
            </a:r>
            <a:r>
              <a:rPr lang="en-US" dirty="0"/>
              <a:t>decreased accuracy </a:t>
            </a:r>
            <a:r>
              <a:rPr lang="en-US" dirty="0" smtClean="0"/>
              <a:t>MDA</a:t>
            </a:r>
          </a:p>
          <a:p>
            <a:pPr lvl="1"/>
            <a:r>
              <a:rPr lang="en-US" dirty="0" smtClean="0"/>
              <a:t>How does the feature contribute to accuracy of predictions out-of-sample</a:t>
            </a:r>
            <a:endParaRPr lang="en-US" dirty="0"/>
          </a:p>
          <a:p>
            <a:r>
              <a:rPr lang="en-US" dirty="0" smtClean="0"/>
              <a:t>Prediction</a:t>
            </a:r>
            <a:endParaRPr lang="en-US" dirty="0"/>
          </a:p>
          <a:p>
            <a:pPr lvl="1"/>
            <a:r>
              <a:rPr lang="en-US" dirty="0"/>
              <a:t>generate predictions for the test set from the trained RF, compare the predicted label with each actual label point by point in the test set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Accuracy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Number of correct predictions divided by total number of predictions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624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MDI Feature Importance for Spread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834931"/>
              </p:ext>
            </p:extLst>
          </p:nvPr>
        </p:nvGraphicFramePr>
        <p:xfrm>
          <a:off x="1032556" y="1792838"/>
          <a:ext cx="6893956" cy="4048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6196">
                  <a:extLst>
                    <a:ext uri="{9D8B030D-6E8A-4147-A177-3AD203B41FA5}">
                      <a16:colId xmlns:a16="http://schemas.microsoft.com/office/drawing/2014/main" val="3716443712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3188966016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547685564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2300145124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2297868311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640156143"/>
                    </a:ext>
                  </a:extLst>
                </a:gridCol>
                <a:gridCol w="1017960">
                  <a:extLst>
                    <a:ext uri="{9D8B030D-6E8A-4147-A177-3AD203B41FA5}">
                      <a16:colId xmlns:a16="http://schemas.microsoft.com/office/drawing/2014/main" val="2103008586"/>
                    </a:ext>
                  </a:extLst>
                </a:gridCol>
              </a:tblGrid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Amihud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0988051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0.181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0.165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0.179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636367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0.184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0.153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0.167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0.177 ± 0.0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9830548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0.194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0.171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0.157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0.18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2095138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0.197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0.171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0.149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0.151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0.184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1580929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0.198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0.172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0.146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0.187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6822346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0.197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0.173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0.145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0.19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3569244"/>
                  </a:ext>
                </a:extLst>
              </a:tr>
              <a:tr h="506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0.197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0.172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0.147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0.147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0.145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0.192 ± 0.002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058933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101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Spread Prediction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圖片 4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67" y="1659276"/>
            <a:ext cx="6883685" cy="436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7550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MDI Feature Importance for </a:t>
            </a:r>
            <a:r>
              <a:rPr lang="en-US" dirty="0" smtClean="0"/>
              <a:t>Volatility</a:t>
            </a:r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550429"/>
              </p:ext>
            </p:extLst>
          </p:nvPr>
        </p:nvGraphicFramePr>
        <p:xfrm>
          <a:off x="1099338" y="1715782"/>
          <a:ext cx="6796353" cy="3981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5065">
                  <a:extLst>
                    <a:ext uri="{9D8B030D-6E8A-4147-A177-3AD203B41FA5}">
                      <a16:colId xmlns:a16="http://schemas.microsoft.com/office/drawing/2014/main" val="3558979123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852144219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4061959475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1271814036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4001784775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747588164"/>
                    </a:ext>
                  </a:extLst>
                </a:gridCol>
                <a:gridCol w="1003548">
                  <a:extLst>
                    <a:ext uri="{9D8B030D-6E8A-4147-A177-3AD203B41FA5}">
                      <a16:colId xmlns:a16="http://schemas.microsoft.com/office/drawing/2014/main" val="3507930590"/>
                    </a:ext>
                  </a:extLst>
                </a:gridCol>
              </a:tblGrid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Amihud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7248839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0.169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0.157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0.149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0.157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0.178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0.178</a:t>
                      </a:r>
                      <a:r>
                        <a:rPr lang="en-US" sz="1100" dirty="0">
                          <a:effectLst/>
                        </a:rPr>
                        <a:t> ± 0.004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4093713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0.185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0.155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0.135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0.144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0.205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0.175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9127392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0.223</a:t>
                      </a:r>
                      <a:r>
                        <a:rPr lang="en-US" sz="1100" dirty="0">
                          <a:effectLst/>
                        </a:rPr>
                        <a:t> ± 0.002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0.148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0.098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0.119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0.22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0.192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6027925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0.234</a:t>
                      </a:r>
                      <a:r>
                        <a:rPr lang="en-US" sz="1100" dirty="0">
                          <a:effectLst/>
                        </a:rPr>
                        <a:t> ± 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0.146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0.089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0.114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0.206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0.211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6637792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0.234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0.143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0.085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0.117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0.241</a:t>
                      </a:r>
                      <a:r>
                        <a:rPr lang="en-US" sz="1100" dirty="0">
                          <a:effectLst/>
                        </a:rPr>
                        <a:t> ± 0.004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2383413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0.23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0.143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0.083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0.119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0.168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0.257</a:t>
                      </a:r>
                      <a:r>
                        <a:rPr lang="en-US" sz="1100" dirty="0">
                          <a:effectLst/>
                        </a:rPr>
                        <a:t> ± 0.004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8343108"/>
                  </a:ext>
                </a:extLst>
              </a:tr>
              <a:tr h="4976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0.226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0.142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0.082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0.119 ± 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0.165 ± 0.002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0.267</a:t>
                      </a:r>
                      <a:r>
                        <a:rPr lang="en-US" sz="1100" dirty="0">
                          <a:effectLst/>
                        </a:rPr>
                        <a:t> ± 0.004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283943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986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MDI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easured </a:t>
            </a:r>
            <a:r>
              <a:rPr lang="en-US" dirty="0"/>
              <a:t>by in-sample performance the </a:t>
            </a:r>
            <a:r>
              <a:rPr lang="en-US" dirty="0" err="1">
                <a:solidFill>
                  <a:srgbClr val="00B050"/>
                </a:solidFill>
              </a:rPr>
              <a:t>Amihud</a:t>
            </a:r>
            <a:r>
              <a:rPr lang="en-US" dirty="0">
                <a:solidFill>
                  <a:srgbClr val="00B050"/>
                </a:solidFill>
              </a:rPr>
              <a:t> measure</a:t>
            </a:r>
            <a:r>
              <a:rPr lang="en-US" dirty="0"/>
              <a:t> does best, with </a:t>
            </a:r>
            <a:r>
              <a:rPr lang="en-US" dirty="0">
                <a:solidFill>
                  <a:srgbClr val="0070C0"/>
                </a:solidFill>
              </a:rPr>
              <a:t>VPIN and VIX </a:t>
            </a:r>
            <a:r>
              <a:rPr lang="en-US" dirty="0"/>
              <a:t>also having strong feature </a:t>
            </a:r>
            <a:r>
              <a:rPr lang="en-US" dirty="0" smtClean="0"/>
              <a:t>importance</a:t>
            </a:r>
            <a:r>
              <a:rPr lang="en-US" dirty="0"/>
              <a:t> </a:t>
            </a:r>
            <a:r>
              <a:rPr lang="en-US" dirty="0" smtClean="0"/>
              <a:t>at some windows</a:t>
            </a:r>
          </a:p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Kyle lambda and Roll measures </a:t>
            </a:r>
            <a:r>
              <a:rPr lang="en-US" dirty="0" smtClean="0"/>
              <a:t>are not the most important features for any </a:t>
            </a:r>
            <a:r>
              <a:rPr lang="en-US" dirty="0"/>
              <a:t>of </a:t>
            </a:r>
            <a:r>
              <a:rPr lang="en-US" dirty="0" smtClean="0"/>
              <a:t>our six variables</a:t>
            </a:r>
            <a:r>
              <a:rPr lang="en-US" dirty="0"/>
              <a:t> </a:t>
            </a:r>
            <a:r>
              <a:rPr lang="en-US" dirty="0" smtClean="0"/>
              <a:t>for any lookback window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4910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MDA </a:t>
            </a:r>
            <a:r>
              <a:rPr lang="en-US" dirty="0"/>
              <a:t>Feature Importance for Spread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920957"/>
              </p:ext>
            </p:extLst>
          </p:nvPr>
        </p:nvGraphicFramePr>
        <p:xfrm>
          <a:off x="667173" y="2152677"/>
          <a:ext cx="7599213" cy="3615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905">
                  <a:extLst>
                    <a:ext uri="{9D8B030D-6E8A-4147-A177-3AD203B41FA5}">
                      <a16:colId xmlns:a16="http://schemas.microsoft.com/office/drawing/2014/main" val="3312856358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423960553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649536439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3093234567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14124271"/>
                    </a:ext>
                  </a:extLst>
                </a:gridCol>
                <a:gridCol w="1043993">
                  <a:extLst>
                    <a:ext uri="{9D8B030D-6E8A-4147-A177-3AD203B41FA5}">
                      <a16:colId xmlns:a16="http://schemas.microsoft.com/office/drawing/2014/main" val="3086465761"/>
                    </a:ext>
                  </a:extLst>
                </a:gridCol>
                <a:gridCol w="1045376">
                  <a:extLst>
                    <a:ext uri="{9D8B030D-6E8A-4147-A177-3AD203B41FA5}">
                      <a16:colId xmlns:a16="http://schemas.microsoft.com/office/drawing/2014/main" val="1590155624"/>
                    </a:ext>
                  </a:extLst>
                </a:gridCol>
                <a:gridCol w="552091">
                  <a:extLst>
                    <a:ext uri="{9D8B030D-6E8A-4147-A177-3AD203B41FA5}">
                      <a16:colId xmlns:a16="http://schemas.microsoft.com/office/drawing/2014/main" val="3062648067"/>
                    </a:ext>
                  </a:extLst>
                </a:gridCol>
              </a:tblGrid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Amihud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Accuracy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8330744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0.0033 ± 0.00084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0.0042 ± 0.00068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-0.0031 ± 0.00108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0.0174 ± 0.00154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0.0011 ± 0.00059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0.0248 </a:t>
                      </a:r>
                      <a:r>
                        <a:rPr lang="en-US" sz="1100" dirty="0">
                          <a:effectLst/>
                        </a:rPr>
                        <a:t>± 0.00142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74179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0.0042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0.0045 ± 0.00078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-0.004 ± 0.00088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0.0126 ± 0.00142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0.00056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0.0167</a:t>
                      </a:r>
                      <a:r>
                        <a:rPr lang="en-US" sz="1100" dirty="0">
                          <a:effectLst/>
                        </a:rPr>
                        <a:t> ± 0.00117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9783383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0.0048 ± 0.00125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0.0018 ± 0.00088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-0.0047 ± 0.00087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0.0031 ± 0.00124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0.0021 ± 0.0009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0.0161</a:t>
                      </a:r>
                      <a:r>
                        <a:rPr lang="en-US" sz="1100" dirty="0">
                          <a:effectLst/>
                        </a:rPr>
                        <a:t> ± 0.00179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7749552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-0.0001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-0.0003 ± 0.00082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 ± 0.00103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 ± 0.00097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0.0031 ± 0.00115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0.0268</a:t>
                      </a:r>
                      <a:r>
                        <a:rPr lang="en-US" sz="1100" dirty="0">
                          <a:effectLst/>
                        </a:rPr>
                        <a:t> ± 0.00214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567007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0.0007 ± 0.00084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-0.0033 ± 0.00108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0.0039 ± 0.00138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0.0198</a:t>
                      </a:r>
                      <a:r>
                        <a:rPr lang="en-US" sz="1100" dirty="0">
                          <a:effectLst/>
                        </a:rPr>
                        <a:t> ± 0.00166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4027717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-0.0023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-0.0007 ± 0.00083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-0.0017 ± 0.00109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0.0053 ± 0.00133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0.015</a:t>
                      </a:r>
                      <a:r>
                        <a:rPr lang="en-US" sz="1100" dirty="0">
                          <a:effectLst/>
                        </a:rPr>
                        <a:t> ± 0.00114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121401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-0.0005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0.0012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0.00099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-0.0025 ± 0.00115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0.0058 ± 0.00148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0.0102</a:t>
                      </a:r>
                      <a:r>
                        <a:rPr lang="en-US" sz="1100" dirty="0">
                          <a:effectLst/>
                        </a:rPr>
                        <a:t> ± 0.0011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0.4498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66062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67140" y="0"/>
            <a:ext cx="9962555" cy="57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766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MDA Feature Importance for Spread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80005"/>
              </p:ext>
            </p:extLst>
          </p:nvPr>
        </p:nvGraphicFramePr>
        <p:xfrm>
          <a:off x="667173" y="2152677"/>
          <a:ext cx="7599213" cy="3615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905">
                  <a:extLst>
                    <a:ext uri="{9D8B030D-6E8A-4147-A177-3AD203B41FA5}">
                      <a16:colId xmlns:a16="http://schemas.microsoft.com/office/drawing/2014/main" val="3312856358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423960553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649536439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3093234567"/>
                    </a:ext>
                  </a:extLst>
                </a:gridCol>
                <a:gridCol w="1088962">
                  <a:extLst>
                    <a:ext uri="{9D8B030D-6E8A-4147-A177-3AD203B41FA5}">
                      <a16:colId xmlns:a16="http://schemas.microsoft.com/office/drawing/2014/main" val="14124271"/>
                    </a:ext>
                  </a:extLst>
                </a:gridCol>
                <a:gridCol w="1043993">
                  <a:extLst>
                    <a:ext uri="{9D8B030D-6E8A-4147-A177-3AD203B41FA5}">
                      <a16:colId xmlns:a16="http://schemas.microsoft.com/office/drawing/2014/main" val="3086465761"/>
                    </a:ext>
                  </a:extLst>
                </a:gridCol>
                <a:gridCol w="1045376">
                  <a:extLst>
                    <a:ext uri="{9D8B030D-6E8A-4147-A177-3AD203B41FA5}">
                      <a16:colId xmlns:a16="http://schemas.microsoft.com/office/drawing/2014/main" val="1590155624"/>
                    </a:ext>
                  </a:extLst>
                </a:gridCol>
                <a:gridCol w="552091">
                  <a:extLst>
                    <a:ext uri="{9D8B030D-6E8A-4147-A177-3AD203B41FA5}">
                      <a16:colId xmlns:a16="http://schemas.microsoft.com/office/drawing/2014/main" val="3062648067"/>
                    </a:ext>
                  </a:extLst>
                </a:gridCol>
              </a:tblGrid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effectLst/>
                        </a:rPr>
                        <a:t>Amihud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Accuracy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8330744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0.0033 ± 0.00084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0.0042 ± 0.00068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-0.0031 ± 0.00108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0.0174 ± 0.00154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0.0011 ± 0.00059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0.0248 </a:t>
                      </a:r>
                      <a:r>
                        <a:rPr lang="en-US" sz="1100" dirty="0">
                          <a:effectLst/>
                        </a:rPr>
                        <a:t>± 0.00142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74179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0.0042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0.0045 ± 0.00078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-0.004 ± 0.00088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0.0126 ± 0.00142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0.00056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0.0167</a:t>
                      </a:r>
                      <a:r>
                        <a:rPr lang="en-US" sz="1100" dirty="0">
                          <a:effectLst/>
                        </a:rPr>
                        <a:t> ± 0.00117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9783383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0.0048 ± 0.00125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0.0018 ± 0.00088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-0.0047 ± 0.00087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0.0031 ± 0.00124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0.0021 ± 0.0009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0.0161</a:t>
                      </a:r>
                      <a:r>
                        <a:rPr lang="en-US" sz="1100" dirty="0">
                          <a:effectLst/>
                        </a:rPr>
                        <a:t> ± 0.00179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7749552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-0.0001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-0.0003 ± 0.00082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 ± 0.00103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 ± 0.00097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0.0031 ± 0.00115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0.0268</a:t>
                      </a:r>
                      <a:r>
                        <a:rPr lang="en-US" sz="1100" dirty="0">
                          <a:effectLst/>
                        </a:rPr>
                        <a:t> ± 0.00214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567007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0.0007 ± 0.00084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-0.0033 ± 0.00108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0.0039 ± 0.00138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0.0198</a:t>
                      </a:r>
                      <a:r>
                        <a:rPr lang="en-US" sz="1100" dirty="0">
                          <a:effectLst/>
                        </a:rPr>
                        <a:t> ± 0.00166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4027717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-0.0023 ± 0.00094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-0.0007 ± 0.00083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-0.0017 ± 0.00109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0.0053 ± 0.00133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0.015</a:t>
                      </a:r>
                      <a:r>
                        <a:rPr lang="en-US" sz="1100" dirty="0">
                          <a:effectLst/>
                        </a:rPr>
                        <a:t> ± 0.00114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0.4513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1214015"/>
                  </a:ext>
                </a:extLst>
              </a:tr>
              <a:tr h="451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-0.0005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0.0012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0.00099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-0.0025 ± 0.00115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0.0058 ± 0.00148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0.0102</a:t>
                      </a:r>
                      <a:r>
                        <a:rPr lang="en-US" sz="1100" dirty="0">
                          <a:effectLst/>
                        </a:rPr>
                        <a:t> ± 0.0011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0.4498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66062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67140" y="0"/>
            <a:ext cx="9962555" cy="57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289738" y="2102069"/>
            <a:ext cx="1282262" cy="3531476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35118" y="3699641"/>
            <a:ext cx="1282262" cy="2506718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7173" y="1562424"/>
            <a:ext cx="3008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Negative values possible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80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3" action="ppaction://hlinksldjump"/>
              </a:rPr>
              <a:t>MDA Feature Importance for </a:t>
            </a:r>
            <a:r>
              <a:rPr lang="en-US" dirty="0" smtClean="0">
                <a:hlinkClick r:id="rId3" action="ppaction://hlinksldjump"/>
              </a:rPr>
              <a:t>Volatility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103850"/>
              </p:ext>
            </p:extLst>
          </p:nvPr>
        </p:nvGraphicFramePr>
        <p:xfrm>
          <a:off x="760287" y="1988046"/>
          <a:ext cx="7695285" cy="3561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301">
                  <a:extLst>
                    <a:ext uri="{9D8B030D-6E8A-4147-A177-3AD203B41FA5}">
                      <a16:colId xmlns:a16="http://schemas.microsoft.com/office/drawing/2014/main" val="3398010192"/>
                    </a:ext>
                  </a:extLst>
                </a:gridCol>
                <a:gridCol w="1063661">
                  <a:extLst>
                    <a:ext uri="{9D8B030D-6E8A-4147-A177-3AD203B41FA5}">
                      <a16:colId xmlns:a16="http://schemas.microsoft.com/office/drawing/2014/main" val="1832252498"/>
                    </a:ext>
                  </a:extLst>
                </a:gridCol>
                <a:gridCol w="1063661">
                  <a:extLst>
                    <a:ext uri="{9D8B030D-6E8A-4147-A177-3AD203B41FA5}">
                      <a16:colId xmlns:a16="http://schemas.microsoft.com/office/drawing/2014/main" val="76975688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2411274179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1102481222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2914093541"/>
                    </a:ext>
                  </a:extLst>
                </a:gridCol>
                <a:gridCol w="1065060">
                  <a:extLst>
                    <a:ext uri="{9D8B030D-6E8A-4147-A177-3AD203B41FA5}">
                      <a16:colId xmlns:a16="http://schemas.microsoft.com/office/drawing/2014/main" val="619662988"/>
                    </a:ext>
                  </a:extLst>
                </a:gridCol>
                <a:gridCol w="562251">
                  <a:extLst>
                    <a:ext uri="{9D8B030D-6E8A-4147-A177-3AD203B41FA5}">
                      <a16:colId xmlns:a16="http://schemas.microsoft.com/office/drawing/2014/main" val="3998400144"/>
                    </a:ext>
                  </a:extLst>
                </a:gridCol>
              </a:tblGrid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Amihud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Accuracy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4875116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0.0013 ± 0.00289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0.0185 ± 0.00138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0.0237 ± 0.00211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0.0558</a:t>
                      </a:r>
                      <a:r>
                        <a:rPr lang="en-US" sz="1100" dirty="0">
                          <a:effectLst/>
                        </a:rPr>
                        <a:t> ± 0.00288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-0.0006 ± 0.00095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0.0531 ± 0.00482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8474275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0.0057 ± 0.0011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0.0133 ± 0.00125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0.019 ± 0.00155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0.0435 </a:t>
                      </a:r>
                      <a:r>
                        <a:rPr lang="en-US" sz="1100" dirty="0">
                          <a:effectLst/>
                        </a:rPr>
                        <a:t>± 0.00229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0.0004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0.0402 ± 0.00432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0.5813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9011733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0.0163 ± 0.00304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 ± 0.00163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0.0063 ± 0.00148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0.025</a:t>
                      </a:r>
                      <a:r>
                        <a:rPr lang="en-US" sz="1100" dirty="0">
                          <a:effectLst/>
                        </a:rPr>
                        <a:t> ± 0.00245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0.0172 ± 0.0037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0.5493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390411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0.0133 ± 0.00373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0.0005 ± 0.00229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-0.0029 ± 0.00149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0.0028 ± 0.00231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0.00251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0.0307</a:t>
                      </a:r>
                      <a:r>
                        <a:rPr lang="en-US" sz="1100" dirty="0">
                          <a:effectLst/>
                        </a:rPr>
                        <a:t> ± 0.0044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0.5399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1395331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0.0063 ± 0.00315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0.0024 ± 0.00265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-0.0029 ± 0.00124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-0.0002 ± 0.00251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 ± 0.00288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0.0477</a:t>
                      </a:r>
                      <a:r>
                        <a:rPr lang="en-US" sz="1100" dirty="0">
                          <a:effectLst/>
                        </a:rPr>
                        <a:t> ± 0.0056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0.5578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096426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 ± 0.00377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 ± 0.00293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-0.0072 ± 0.00187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-0.0034 ± 0.0032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0.0101 ± 0.00311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0.0513</a:t>
                      </a:r>
                      <a:r>
                        <a:rPr lang="en-US" sz="1100" dirty="0">
                          <a:effectLst/>
                        </a:rPr>
                        <a:t> ± 0.00564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712543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0.0036 ± 0.00386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 ± 0.00293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-0.0076 ± 0.00191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-0.0111 ± 0.00287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0.0187 ± 0.00418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0.056</a:t>
                      </a:r>
                      <a:r>
                        <a:rPr lang="en-US" sz="1100" dirty="0">
                          <a:effectLst/>
                        </a:rPr>
                        <a:t> ± 0.00544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0.5668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563483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16065" y="-95464"/>
            <a:ext cx="10070165" cy="56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548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Volatility: Prediction and Actual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圖片 9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2" y="2308894"/>
            <a:ext cx="4505218" cy="3085039"/>
          </a:xfrm>
          <a:prstGeom prst="rect">
            <a:avLst/>
          </a:prstGeom>
        </p:spPr>
      </p:pic>
      <p:pic>
        <p:nvPicPr>
          <p:cNvPr id="6" name="圖片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749" y="2308894"/>
            <a:ext cx="4965251" cy="312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487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icrostructure measures should be predictive of price and liquidity dynamics</a:t>
            </a:r>
          </a:p>
          <a:p>
            <a:pPr lvl="1"/>
            <a:r>
              <a:rPr lang="en-US" dirty="0" smtClean="0"/>
              <a:t>They reflect the presence of informed traders</a:t>
            </a:r>
          </a:p>
          <a:p>
            <a:pPr lvl="1"/>
            <a:r>
              <a:rPr lang="en-US" dirty="0" smtClean="0"/>
              <a:t>Informed trade should lead to price changes</a:t>
            </a:r>
          </a:p>
          <a:p>
            <a:pPr lvl="1"/>
            <a:r>
              <a:rPr lang="en-US" dirty="0" smtClean="0"/>
              <a:t>Not directional, instead about spreads, volatility, and the shape of the distribution of returns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Don’t know how to (or need to) specify a structural model of how this occurs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Instead use machine learning</a:t>
            </a: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We ask about in-sample usefulness of these measures as well as their out-of-sample predictive power</a:t>
            </a:r>
          </a:p>
        </p:txBody>
      </p:sp>
    </p:spTree>
    <p:extLst>
      <p:ext uri="{BB962C8B-B14F-4D97-AF65-F5344CB8AC3E}">
        <p14:creationId xmlns:p14="http://schemas.microsoft.com/office/powerpoint/2010/main" val="11732949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MDA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measures useful for prediction</a:t>
            </a:r>
          </a:p>
          <a:p>
            <a:pPr lvl="1"/>
            <a:r>
              <a:rPr lang="en-US" dirty="0"/>
              <a:t>VPIN dominates for spread, kurtosis and </a:t>
            </a:r>
            <a:r>
              <a:rPr lang="en-US" dirty="0" err="1"/>
              <a:t>Jarque-Bera</a:t>
            </a:r>
            <a:r>
              <a:rPr lang="en-US" dirty="0"/>
              <a:t> test prediction</a:t>
            </a:r>
          </a:p>
          <a:p>
            <a:pPr lvl="1"/>
            <a:r>
              <a:rPr lang="en-US" dirty="0"/>
              <a:t>Roll measure dominates for autocorrelation prediction </a:t>
            </a:r>
          </a:p>
          <a:p>
            <a:pPr lvl="1"/>
            <a:r>
              <a:rPr lang="en-US" dirty="0"/>
              <a:t>For volatility Roll measure dominates for short windows and VPIN dominates for long windows</a:t>
            </a:r>
          </a:p>
          <a:p>
            <a:pPr lvl="1"/>
            <a:r>
              <a:rPr lang="en-US" dirty="0"/>
              <a:t>VIX generally has little prediction power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Microstructure measures reflecting information-based trade continue to be predictive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441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Accuracy of Volatility Prediction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103850"/>
              </p:ext>
            </p:extLst>
          </p:nvPr>
        </p:nvGraphicFramePr>
        <p:xfrm>
          <a:off x="760287" y="1988046"/>
          <a:ext cx="7695285" cy="3561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301">
                  <a:extLst>
                    <a:ext uri="{9D8B030D-6E8A-4147-A177-3AD203B41FA5}">
                      <a16:colId xmlns:a16="http://schemas.microsoft.com/office/drawing/2014/main" val="3398010192"/>
                    </a:ext>
                  </a:extLst>
                </a:gridCol>
                <a:gridCol w="1063661">
                  <a:extLst>
                    <a:ext uri="{9D8B030D-6E8A-4147-A177-3AD203B41FA5}">
                      <a16:colId xmlns:a16="http://schemas.microsoft.com/office/drawing/2014/main" val="1832252498"/>
                    </a:ext>
                  </a:extLst>
                </a:gridCol>
                <a:gridCol w="1063661">
                  <a:extLst>
                    <a:ext uri="{9D8B030D-6E8A-4147-A177-3AD203B41FA5}">
                      <a16:colId xmlns:a16="http://schemas.microsoft.com/office/drawing/2014/main" val="76975688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2411274179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1102481222"/>
                    </a:ext>
                  </a:extLst>
                </a:gridCol>
                <a:gridCol w="1109117">
                  <a:extLst>
                    <a:ext uri="{9D8B030D-6E8A-4147-A177-3AD203B41FA5}">
                      <a16:colId xmlns:a16="http://schemas.microsoft.com/office/drawing/2014/main" val="2914093541"/>
                    </a:ext>
                  </a:extLst>
                </a:gridCol>
                <a:gridCol w="1065060">
                  <a:extLst>
                    <a:ext uri="{9D8B030D-6E8A-4147-A177-3AD203B41FA5}">
                      <a16:colId xmlns:a16="http://schemas.microsoft.com/office/drawing/2014/main" val="619662988"/>
                    </a:ext>
                  </a:extLst>
                </a:gridCol>
                <a:gridCol w="562251">
                  <a:extLst>
                    <a:ext uri="{9D8B030D-6E8A-4147-A177-3AD203B41FA5}">
                      <a16:colId xmlns:a16="http://schemas.microsoft.com/office/drawing/2014/main" val="3998400144"/>
                    </a:ext>
                  </a:extLst>
                </a:gridCol>
              </a:tblGrid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Window size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Amihud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Kyle Lambda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Impact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Roll Measure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Accuracy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4875116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0.0013 ± 0.00289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0.0185 ± 0.00138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0.0237 ± 0.00211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0.0558</a:t>
                      </a:r>
                      <a:r>
                        <a:rPr lang="en-US" sz="1100" dirty="0">
                          <a:effectLst/>
                        </a:rPr>
                        <a:t> ± 0.00288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-0.0006 ± 0.00095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0.0531 ± 0.00482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8474275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0.0057 ± 0.0011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0.0133 ± 0.00125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0.019 ± 0.00155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0.0435 </a:t>
                      </a:r>
                      <a:r>
                        <a:rPr lang="en-US" sz="1100" dirty="0">
                          <a:effectLst/>
                        </a:rPr>
                        <a:t>± 0.00229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0.0004 ± 0.00093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0.0402 ± 0.00432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0.5813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9011733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0.0163 ± 0.00304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 ± 0.00163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0.0063 ± 0.00148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0.025</a:t>
                      </a:r>
                      <a:r>
                        <a:rPr lang="en-US" sz="1100" dirty="0">
                          <a:effectLst/>
                        </a:rPr>
                        <a:t> ± 0.00245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0.0002 ± 0.0022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0.0172 ± 0.0037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0.5493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390411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0.0133 ± 0.00373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0.0005 ± 0.00229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-0.0029 ± 0.00149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0.0028 ± 0.00231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 ± 0.00251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0.0307</a:t>
                      </a:r>
                      <a:r>
                        <a:rPr lang="en-US" sz="1100" dirty="0">
                          <a:effectLst/>
                        </a:rPr>
                        <a:t> ± 0.0044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0.5399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1395331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0.0063 ± 0.00315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0.0024 ± 0.00265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-0.0029 ± 0.00124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-0.0002 ± 0.00251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 ± 0.00288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0.0477</a:t>
                      </a:r>
                      <a:r>
                        <a:rPr lang="en-US" sz="1100" dirty="0">
                          <a:effectLst/>
                        </a:rPr>
                        <a:t> ± 0.0056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0.5578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096426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 ± 0.00377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0.004 ± 0.00293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-0.0072 ± 0.00187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-0.0034 ± 0.0032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0.0101 ± 0.00311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0.0513</a:t>
                      </a:r>
                      <a:r>
                        <a:rPr lang="en-US" sz="1100" dirty="0">
                          <a:effectLst/>
                        </a:rPr>
                        <a:t> ± 0.00564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712543"/>
                  </a:ext>
                </a:extLst>
              </a:tr>
              <a:tr h="44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0.0036 ± 0.00386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0.002 ± 0.00293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-0.0076 ± 0.00191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-0.0111 ± 0.00287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0.0187 ± 0.00418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accent2"/>
                          </a:solidFill>
                          <a:effectLst/>
                        </a:rPr>
                        <a:t>0.056</a:t>
                      </a:r>
                      <a:r>
                        <a:rPr lang="en-US" sz="1100" dirty="0">
                          <a:effectLst/>
                        </a:rPr>
                        <a:t> ± 0.00544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0.5668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563483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16065" y="-95464"/>
            <a:ext cx="10070165" cy="56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821137" y="1564227"/>
            <a:ext cx="807643" cy="444667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3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exception of spread, out-of-sample accuracy levels range from 0.54 to 0.61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Surprisingly high</a:t>
            </a:r>
          </a:p>
          <a:p>
            <a:pPr lvl="1"/>
            <a:r>
              <a:rPr lang="en-US" dirty="0" smtClean="0"/>
              <a:t>Random guessing would be 0.5</a:t>
            </a:r>
          </a:p>
          <a:p>
            <a:pPr lvl="1"/>
            <a:r>
              <a:rPr lang="en-US" dirty="0" smtClean="0"/>
              <a:t>We are predicting 250 bars ahead---about one week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20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Almost no effect of restricting to a regularized forest</a:t>
            </a:r>
          </a:p>
          <a:p>
            <a:r>
              <a:rPr lang="en-US" dirty="0" smtClean="0"/>
              <a:t>Feature importance is stationarity </a:t>
            </a:r>
            <a:r>
              <a:rPr lang="en-US" dirty="0"/>
              <a:t>across </a:t>
            </a:r>
            <a:r>
              <a:rPr lang="en-US" dirty="0" smtClean="0"/>
              <a:t>time (in our sample period)</a:t>
            </a:r>
          </a:p>
          <a:p>
            <a:r>
              <a:rPr lang="en-US" dirty="0" smtClean="0"/>
              <a:t>High </a:t>
            </a:r>
            <a:r>
              <a:rPr lang="en-US" dirty="0"/>
              <a:t>correlations between MDA results for 250 bar window and MDA results for 50 bar window (at least for short lookback windows)</a:t>
            </a:r>
          </a:p>
          <a:p>
            <a:r>
              <a:rPr lang="en-US" dirty="0" smtClean="0"/>
              <a:t>Time-bar </a:t>
            </a:r>
            <a:r>
              <a:rPr lang="en-US" dirty="0"/>
              <a:t>formulation gives similar feature importance ranking with dollar-volume </a:t>
            </a:r>
            <a:r>
              <a:rPr lang="en-US" dirty="0" smtClean="0"/>
              <a:t>bars</a:t>
            </a:r>
          </a:p>
          <a:p>
            <a:r>
              <a:rPr lang="en-US" dirty="0" smtClean="0">
                <a:hlinkClick r:id="rId3" action="ppaction://hlinksldjump"/>
              </a:rPr>
              <a:t>Logistic regression</a:t>
            </a:r>
            <a:endParaRPr lang="en-US" dirty="0" smtClean="0"/>
          </a:p>
          <a:p>
            <a:pPr lvl="1"/>
            <a:r>
              <a:rPr lang="en-US" dirty="0"/>
              <a:t>similar results to random forest in both feature importance ranking and total accuracy. 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1448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MDA: left-time bars, right-volume bars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screenshot of a cell phone&#10;&#10;Description generated with very high confidence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153" y="1723519"/>
            <a:ext cx="4691195" cy="4573042"/>
          </a:xfrm>
          <a:prstGeom prst="rect">
            <a:avLst/>
          </a:prstGeom>
        </p:spPr>
      </p:pic>
      <p:pic>
        <p:nvPicPr>
          <p:cNvPr id="6" name="Picture 5" descr="A screenshot of a cell phone&#10;&#10;Description generated with very high confidenc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969" y="1723519"/>
            <a:ext cx="5070296" cy="457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3692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Microstructure measures (particularly VPIN) are still useful</a:t>
            </a:r>
          </a:p>
          <a:p>
            <a:r>
              <a:rPr lang="en-US" dirty="0" smtClean="0"/>
              <a:t>Some measures are useful in-sample, but not out-of-sample</a:t>
            </a:r>
          </a:p>
          <a:p>
            <a:r>
              <a:rPr lang="en-US" dirty="0"/>
              <a:t>H</a:t>
            </a:r>
            <a:r>
              <a:rPr lang="en-US" dirty="0" smtClean="0"/>
              <a:t>igh </a:t>
            </a:r>
            <a:r>
              <a:rPr lang="en-US" dirty="0"/>
              <a:t>out-of-sample accuracy </a:t>
            </a:r>
            <a:r>
              <a:rPr lang="en-US" dirty="0" smtClean="0"/>
              <a:t>suggests that </a:t>
            </a:r>
            <a:r>
              <a:rPr lang="en-US" dirty="0"/>
              <a:t>markets are less efficient than is generally </a:t>
            </a:r>
            <a:r>
              <a:rPr lang="en-US" dirty="0" smtClean="0"/>
              <a:t>believed</a:t>
            </a:r>
          </a:p>
          <a:p>
            <a:r>
              <a:rPr lang="en-US" dirty="0" smtClean="0"/>
              <a:t>More research is needed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071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 action="ppaction://hlinksldjump"/>
              </a:rPr>
              <a:t>Logistic Regression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Can predict more accurately than RF if log odds actually has a linear relationship with features</a:t>
                </a:r>
              </a:p>
              <a:p>
                <a:r>
                  <a:rPr lang="en-US" dirty="0" smtClean="0"/>
                  <a:t>In logistic the </a:t>
                </a:r>
                <a:r>
                  <a:rPr lang="en-US" dirty="0"/>
                  <a:t>prediction probability for the two </a:t>
                </a:r>
                <a:r>
                  <a:rPr lang="en-US" dirty="0" smtClean="0"/>
                  <a:t>classes, 0=decrease and 1=increase, is </a:t>
                </a:r>
                <a:r>
                  <a:rPr lang="en-US" dirty="0"/>
                  <a:t>given by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0|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0|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=1−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1|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where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/>
                  <a:t> is the feature vector and the coefficient 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dirty="0"/>
                  <a:t> is obtained </a:t>
                </a:r>
                <a:r>
                  <a:rPr lang="en-US" dirty="0" smtClean="0"/>
                  <a:t>through </a:t>
                </a:r>
                <a:r>
                  <a:rPr lang="en-US" dirty="0"/>
                  <a:t>regularized maximum </a:t>
                </a:r>
                <a:r>
                  <a:rPr lang="en-US" dirty="0" smtClean="0"/>
                  <a:t>likelihood</a:t>
                </a:r>
              </a:p>
              <a:p>
                <a:r>
                  <a:rPr lang="en-US" dirty="0" smtClean="0"/>
                  <a:t>For </a:t>
                </a:r>
                <a:r>
                  <a:rPr lang="en-US" dirty="0"/>
                  <a:t>each sample, the prediction is the class label with the higher prediction probability. </a:t>
                </a:r>
                <a:endParaRPr lang="en-US" dirty="0" smtClean="0"/>
              </a:p>
              <a:p>
                <a:r>
                  <a:rPr lang="en-US" dirty="0" smtClean="0"/>
                  <a:t>For our data, logistic </a:t>
                </a:r>
                <a:r>
                  <a:rPr lang="en-US" dirty="0"/>
                  <a:t>regression gives similar results </a:t>
                </a:r>
                <a:r>
                  <a:rPr lang="en-US" dirty="0" smtClean="0"/>
                  <a:t>to random </a:t>
                </a:r>
                <a:r>
                  <a:rPr lang="en-US" dirty="0"/>
                  <a:t>forest in both feature importance ranking and total accuracy.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111" t="-2628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856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 action="ppaction://hlinksldjump"/>
              </a:rPr>
              <a:t>Data Example for E-mini S&amp;P 500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14464"/>
              </p:ext>
            </p:extLst>
          </p:nvPr>
        </p:nvGraphicFramePr>
        <p:xfrm>
          <a:off x="930488" y="2215484"/>
          <a:ext cx="6903328" cy="3116240"/>
        </p:xfrm>
        <a:graphic>
          <a:graphicData uri="http://schemas.openxmlformats.org/drawingml/2006/table">
            <a:tbl>
              <a:tblPr firstRow="1" firstCol="1" bandRow="1"/>
              <a:tblGrid>
                <a:gridCol w="1167086">
                  <a:extLst>
                    <a:ext uri="{9D8B030D-6E8A-4147-A177-3AD203B41FA5}">
                      <a16:colId xmlns:a16="http://schemas.microsoft.com/office/drawing/2014/main" val="556935503"/>
                    </a:ext>
                  </a:extLst>
                </a:gridCol>
                <a:gridCol w="675491">
                  <a:extLst>
                    <a:ext uri="{9D8B030D-6E8A-4147-A177-3AD203B41FA5}">
                      <a16:colId xmlns:a16="http://schemas.microsoft.com/office/drawing/2014/main" val="2398847617"/>
                    </a:ext>
                  </a:extLst>
                </a:gridCol>
                <a:gridCol w="928890">
                  <a:extLst>
                    <a:ext uri="{9D8B030D-6E8A-4147-A177-3AD203B41FA5}">
                      <a16:colId xmlns:a16="http://schemas.microsoft.com/office/drawing/2014/main" val="2711475962"/>
                    </a:ext>
                  </a:extLst>
                </a:gridCol>
                <a:gridCol w="552411">
                  <a:extLst>
                    <a:ext uri="{9D8B030D-6E8A-4147-A177-3AD203B41FA5}">
                      <a16:colId xmlns:a16="http://schemas.microsoft.com/office/drawing/2014/main" val="1267616158"/>
                    </a:ext>
                  </a:extLst>
                </a:gridCol>
                <a:gridCol w="676215">
                  <a:extLst>
                    <a:ext uri="{9D8B030D-6E8A-4147-A177-3AD203B41FA5}">
                      <a16:colId xmlns:a16="http://schemas.microsoft.com/office/drawing/2014/main" val="954802379"/>
                    </a:ext>
                  </a:extLst>
                </a:gridCol>
                <a:gridCol w="676215">
                  <a:extLst>
                    <a:ext uri="{9D8B030D-6E8A-4147-A177-3AD203B41FA5}">
                      <a16:colId xmlns:a16="http://schemas.microsoft.com/office/drawing/2014/main" val="3096237067"/>
                    </a:ext>
                  </a:extLst>
                </a:gridCol>
                <a:gridCol w="676215">
                  <a:extLst>
                    <a:ext uri="{9D8B030D-6E8A-4147-A177-3AD203B41FA5}">
                      <a16:colId xmlns:a16="http://schemas.microsoft.com/office/drawing/2014/main" val="2634953552"/>
                    </a:ext>
                  </a:extLst>
                </a:gridCol>
                <a:gridCol w="676215">
                  <a:extLst>
                    <a:ext uri="{9D8B030D-6E8A-4147-A177-3AD203B41FA5}">
                      <a16:colId xmlns:a16="http://schemas.microsoft.com/office/drawing/2014/main" val="294307450"/>
                    </a:ext>
                  </a:extLst>
                </a:gridCol>
                <a:gridCol w="874590">
                  <a:extLst>
                    <a:ext uri="{9D8B030D-6E8A-4147-A177-3AD203B41FA5}">
                      <a16:colId xmlns:a16="http://schemas.microsoft.com/office/drawing/2014/main" val="350269741"/>
                    </a:ext>
                  </a:extLst>
                </a:gridCol>
              </a:tblGrid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Symbol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Ticks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Volume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ETF Price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778531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971.75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968.25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7691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69823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966.25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443614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968.25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70143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969.75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0.993545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455936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70304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960.25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0.994578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782071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10:39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4936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70188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965.75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0.995094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173857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70171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965.25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961.75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0.996127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130388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12:34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0.995611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387490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13:27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970.75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970.75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1.002582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625204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970.75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69783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968.5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1.004131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386967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14:42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ESU03 Index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69424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977.25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971.75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1.008779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52703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040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094269"/>
              </p:ext>
            </p:extLst>
          </p:nvPr>
        </p:nvGraphicFramePr>
        <p:xfrm>
          <a:off x="1009015" y="1921337"/>
          <a:ext cx="6366008" cy="2898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6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99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Variable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500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2000 bars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Kurtosis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0.9818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0.9779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0.9602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0.9489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-0.1058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0.5929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0.6807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Bid-Ask spread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0.6478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0.5756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0.0999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0.1582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-0.0639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0.0177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0.1712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Return variance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0.9312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0.9223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0.8830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0.8264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0.9366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-0.3209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0.9492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7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Sequential correlation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0.9808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0.9929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0.9719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0.9268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0.9561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0.6887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0.9506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Skewness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0.9983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0.9809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0.8963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0.8058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0.6231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0.2737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0.7509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Jarque-Bera test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0.8611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0.9375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0.9589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0.9377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-0.0275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0.5359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0.7963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4886" y="818527"/>
            <a:ext cx="65901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1" u="none" strike="noStrike" cap="none" normalizeH="0" baseline="0" dirty="0" smtClean="0">
                <a:ln>
                  <a:noFill/>
                </a:ln>
                <a:solidFill>
                  <a:srgbClr val="44546A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MDA feature importance correlation between logistic regression and random forest 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3982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Microstructure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450"/>
            <a:ext cx="8229600" cy="5107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Roll measure </a:t>
            </a:r>
            <a:r>
              <a:rPr lang="en-US" dirty="0" smtClean="0"/>
              <a:t>- covariance of price changes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Roll Impact </a:t>
            </a:r>
            <a:r>
              <a:rPr lang="en-US" dirty="0" smtClean="0"/>
              <a:t>- normalized by dollar value of trade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Volatility</a:t>
            </a:r>
            <a:r>
              <a:rPr lang="en-US" dirty="0" smtClean="0"/>
              <a:t> - VIX index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Kyle’s </a:t>
            </a:r>
            <a:r>
              <a:rPr lang="en-US" dirty="0" smtClean="0">
                <a:solidFill>
                  <a:schemeClr val="accent1"/>
                </a:solidFill>
                <a:sym typeface="Symbol" panose="05050102010706020507" pitchFamily="18" charset="2"/>
              </a:rPr>
              <a:t> </a:t>
            </a:r>
            <a:r>
              <a:rPr lang="en-US" dirty="0" smtClean="0">
                <a:sym typeface="Symbol" panose="05050102010706020507" pitchFamily="18" charset="2"/>
              </a:rPr>
              <a:t>- price impact of trade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  <a:sym typeface="Symbol" panose="05050102010706020507" pitchFamily="18" charset="2"/>
              </a:rPr>
              <a:t>Amihud</a:t>
            </a:r>
            <a:r>
              <a:rPr lang="en-US" dirty="0" smtClean="0">
                <a:solidFill>
                  <a:schemeClr val="accent1"/>
                </a:solidFill>
                <a:sym typeface="Symbol" panose="05050102010706020507" pitchFamily="18" charset="2"/>
              </a:rPr>
              <a:t> measure </a:t>
            </a:r>
            <a:r>
              <a:rPr lang="en-US" dirty="0" smtClean="0">
                <a:sym typeface="Symbol" panose="05050102010706020507" pitchFamily="18" charset="2"/>
              </a:rPr>
              <a:t>- illiquidity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  <a:sym typeface="Symbol" panose="05050102010706020507" pitchFamily="18" charset="2"/>
              </a:rPr>
              <a:t>VPIN </a:t>
            </a:r>
            <a:r>
              <a:rPr lang="en-US" dirty="0" smtClean="0">
                <a:sym typeface="Symbol" panose="05050102010706020507" pitchFamily="18" charset="2"/>
              </a:rPr>
              <a:t>- volume adjusted probability of informed trade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496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Measures of Price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450"/>
            <a:ext cx="8229600" cy="5107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Sign of change in bid-ask spread</a:t>
            </a:r>
            <a:r>
              <a:rPr lang="en-US" dirty="0" smtClean="0"/>
              <a:t>- Corwin-Schultz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Sign of change in realized volatility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Sign of change in Jacques-</a:t>
            </a:r>
            <a:r>
              <a:rPr lang="en-US" dirty="0" err="1" smtClean="0">
                <a:solidFill>
                  <a:schemeClr val="accent1"/>
                </a:solidFill>
              </a:rPr>
              <a:t>Bera</a:t>
            </a:r>
            <a:r>
              <a:rPr lang="en-US" dirty="0" smtClean="0">
                <a:solidFill>
                  <a:schemeClr val="accent1"/>
                </a:solidFill>
              </a:rPr>
              <a:t> statistic</a:t>
            </a:r>
            <a:r>
              <a:rPr lang="en-US" dirty="0" smtClean="0"/>
              <a:t> – test for normality of returns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Sign of change in sequential correlation of returns</a:t>
            </a:r>
            <a:r>
              <a:rPr lang="en-US" dirty="0" smtClean="0">
                <a:sym typeface="Symbol" panose="05050102010706020507" pitchFamily="18" charset="2"/>
              </a:rPr>
              <a:t>- first order autocorrelation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  <a:sym typeface="Symbol" panose="05050102010706020507" pitchFamily="18" charset="2"/>
              </a:rPr>
              <a:t>Sign of change in skewness of returns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  <a:sym typeface="Symbol" panose="05050102010706020507" pitchFamily="18" charset="2"/>
              </a:rPr>
              <a:t>Sign of change in kurtosis of returns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6905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5 years of tick data from the 87 most liquid futures (currencies, indices, commodities, short rates and fixed income)</a:t>
            </a:r>
          </a:p>
          <a:p>
            <a:pPr lvl="1"/>
            <a:r>
              <a:rPr lang="en-US" dirty="0" smtClean="0"/>
              <a:t>Microstructure measures capturing info still work: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Amihud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measure, VIX and VPIN have the most </a:t>
            </a:r>
            <a:r>
              <a:rPr lang="en-US" dirty="0" smtClean="0">
                <a:solidFill>
                  <a:schemeClr val="accent1"/>
                </a:solidFill>
              </a:rPr>
              <a:t>in-	sample </a:t>
            </a:r>
            <a:r>
              <a:rPr lang="en-US" dirty="0">
                <a:solidFill>
                  <a:schemeClr val="accent1"/>
                </a:solidFill>
              </a:rPr>
              <a:t>explanatory power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	VPIN </a:t>
            </a:r>
            <a:r>
              <a:rPr lang="en-US" dirty="0">
                <a:solidFill>
                  <a:schemeClr val="accent1"/>
                </a:solidFill>
              </a:rPr>
              <a:t>has the most </a:t>
            </a:r>
            <a:r>
              <a:rPr lang="en-US" dirty="0" smtClean="0">
                <a:solidFill>
                  <a:schemeClr val="accent1"/>
                </a:solidFill>
              </a:rPr>
              <a:t>out-of-sample </a:t>
            </a:r>
            <a:r>
              <a:rPr lang="en-US" dirty="0">
                <a:solidFill>
                  <a:schemeClr val="accent1"/>
                </a:solidFill>
              </a:rPr>
              <a:t>explanatory power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With the exception of spread, our best predictor has a remarkable out-of-sample accuracy of 0.54 to 0.61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436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Varian [2014], </a:t>
            </a:r>
            <a:r>
              <a:rPr lang="en-US" dirty="0" err="1">
                <a:solidFill>
                  <a:schemeClr val="accent1"/>
                </a:solidFill>
              </a:rPr>
              <a:t>Abadie</a:t>
            </a:r>
            <a:r>
              <a:rPr lang="en-US" dirty="0">
                <a:solidFill>
                  <a:schemeClr val="accent1"/>
                </a:solidFill>
              </a:rPr>
              <a:t> and </a:t>
            </a:r>
            <a:r>
              <a:rPr lang="en-US" dirty="0" err="1">
                <a:solidFill>
                  <a:schemeClr val="accent1"/>
                </a:solidFill>
              </a:rPr>
              <a:t>Kasy</a:t>
            </a:r>
            <a:r>
              <a:rPr lang="en-US" dirty="0">
                <a:solidFill>
                  <a:schemeClr val="accent1"/>
                </a:solidFill>
              </a:rPr>
              <a:t> [2017], </a:t>
            </a:r>
            <a:r>
              <a:rPr lang="en-US" dirty="0" smtClean="0">
                <a:solidFill>
                  <a:schemeClr val="accent1"/>
                </a:solidFill>
              </a:rPr>
              <a:t>Mullainathan </a:t>
            </a:r>
            <a:r>
              <a:rPr lang="en-US" dirty="0">
                <a:solidFill>
                  <a:schemeClr val="accent1"/>
                </a:solidFill>
              </a:rPr>
              <a:t>and </a:t>
            </a:r>
            <a:r>
              <a:rPr lang="en-US" dirty="0" err="1">
                <a:solidFill>
                  <a:schemeClr val="accent1"/>
                </a:solidFill>
              </a:rPr>
              <a:t>Spiess</a:t>
            </a:r>
            <a:r>
              <a:rPr lang="en-US" dirty="0">
                <a:solidFill>
                  <a:schemeClr val="accent1"/>
                </a:solidFill>
              </a:rPr>
              <a:t> [</a:t>
            </a:r>
            <a:r>
              <a:rPr lang="en-US" dirty="0" smtClean="0">
                <a:solidFill>
                  <a:schemeClr val="accent1"/>
                </a:solidFill>
              </a:rPr>
              <a:t>2017], </a:t>
            </a:r>
            <a:r>
              <a:rPr lang="en-US" dirty="0" err="1">
                <a:solidFill>
                  <a:schemeClr val="accent1"/>
                </a:solidFill>
              </a:rPr>
              <a:t>Bajari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Nekipelov</a:t>
            </a:r>
            <a:r>
              <a:rPr lang="en-US" dirty="0">
                <a:solidFill>
                  <a:schemeClr val="accent1"/>
                </a:solidFill>
              </a:rPr>
              <a:t>, Ryan and Yang [2015] and </a:t>
            </a:r>
            <a:r>
              <a:rPr lang="en-US" dirty="0" err="1">
                <a:solidFill>
                  <a:schemeClr val="accent1"/>
                </a:solidFill>
              </a:rPr>
              <a:t>Cavallo</a:t>
            </a:r>
            <a:r>
              <a:rPr lang="en-US" dirty="0">
                <a:solidFill>
                  <a:schemeClr val="accent1"/>
                </a:solidFill>
              </a:rPr>
              <a:t> and </a:t>
            </a:r>
            <a:r>
              <a:rPr lang="en-US" dirty="0" err="1">
                <a:solidFill>
                  <a:schemeClr val="accent1"/>
                </a:solidFill>
              </a:rPr>
              <a:t>Rigobon</a:t>
            </a:r>
            <a:r>
              <a:rPr lang="en-US" dirty="0">
                <a:solidFill>
                  <a:schemeClr val="accent1"/>
                </a:solidFill>
              </a:rPr>
              <a:t> [</a:t>
            </a:r>
            <a:r>
              <a:rPr lang="en-US" dirty="0" smtClean="0">
                <a:solidFill>
                  <a:schemeClr val="accent1"/>
                </a:solidFill>
              </a:rPr>
              <a:t>2016] </a:t>
            </a:r>
            <a:r>
              <a:rPr lang="en-US" dirty="0" smtClean="0"/>
              <a:t>- machine </a:t>
            </a:r>
            <a:r>
              <a:rPr lang="en-US" dirty="0"/>
              <a:t>learning </a:t>
            </a:r>
            <a:r>
              <a:rPr lang="en-US" dirty="0" smtClean="0"/>
              <a:t>used on </a:t>
            </a:r>
            <a:r>
              <a:rPr lang="en-US" dirty="0"/>
              <a:t>big </a:t>
            </a:r>
            <a:r>
              <a:rPr lang="en-US" dirty="0" smtClean="0"/>
              <a:t>data</a:t>
            </a:r>
            <a:r>
              <a:rPr lang="en-US" dirty="0"/>
              <a:t> </a:t>
            </a:r>
            <a:r>
              <a:rPr lang="en-US" dirty="0" smtClean="0"/>
              <a:t>in econ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Chinco</a:t>
            </a:r>
            <a:r>
              <a:rPr lang="en-US" dirty="0">
                <a:solidFill>
                  <a:schemeClr val="accent1"/>
                </a:solidFill>
              </a:rPr>
              <a:t>, Clarke-Joseph and Ye [2018] </a:t>
            </a:r>
            <a:r>
              <a:rPr lang="en-US" dirty="0" smtClean="0"/>
              <a:t>- </a:t>
            </a:r>
            <a:r>
              <a:rPr lang="en-US" dirty="0"/>
              <a:t>LASSO </a:t>
            </a:r>
            <a:r>
              <a:rPr lang="en-US" dirty="0" smtClean="0"/>
              <a:t>to </a:t>
            </a:r>
            <a:r>
              <a:rPr lang="en-US" dirty="0"/>
              <a:t>make 1-minute ahead equity return forecasts;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Rossi </a:t>
            </a:r>
            <a:r>
              <a:rPr lang="en-US" dirty="0">
                <a:solidFill>
                  <a:schemeClr val="accent1"/>
                </a:solidFill>
              </a:rPr>
              <a:t>[2018] </a:t>
            </a:r>
            <a:r>
              <a:rPr lang="en-US" dirty="0" smtClean="0"/>
              <a:t>- boosted </a:t>
            </a:r>
            <a:r>
              <a:rPr lang="en-US" dirty="0"/>
              <a:t>regression trees to forecast stock returns and volatility;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Krauss</a:t>
            </a:r>
            <a:r>
              <a:rPr lang="en-US" dirty="0">
                <a:solidFill>
                  <a:schemeClr val="accent1"/>
                </a:solidFill>
              </a:rPr>
              <a:t>, Do, and Huck [2017] </a:t>
            </a:r>
            <a:r>
              <a:rPr lang="en-US" dirty="0" smtClean="0"/>
              <a:t>- machine </a:t>
            </a:r>
            <a:r>
              <a:rPr lang="en-US" dirty="0"/>
              <a:t>learning for statistical arbitrage on the S&amp;P </a:t>
            </a:r>
            <a:r>
              <a:rPr lang="en-US" dirty="0" smtClean="0"/>
              <a:t>500</a:t>
            </a:r>
            <a:endParaRPr lang="en-US" dirty="0"/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López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de Prado [2018</a:t>
            </a:r>
            <a:r>
              <a:rPr lang="en-US" dirty="0" smtClean="0">
                <a:solidFill>
                  <a:schemeClr val="accent1"/>
                </a:solidFill>
              </a:rPr>
              <a:t>] </a:t>
            </a:r>
            <a:r>
              <a:rPr lang="en-US" dirty="0" smtClean="0"/>
              <a:t>- extensive </a:t>
            </a:r>
            <a:r>
              <a:rPr lang="en-US" dirty="0"/>
              <a:t>analyses of financial machine learning techniques and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40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Tick data for eighty-seven liquid futures contracts from </a:t>
            </a:r>
            <a:r>
              <a:rPr lang="en-US" dirty="0" err="1" smtClean="0"/>
              <a:t>TickWrite</a:t>
            </a:r>
            <a:endParaRPr lang="en-US" dirty="0" smtClean="0"/>
          </a:p>
          <a:p>
            <a:r>
              <a:rPr lang="en-US" dirty="0" smtClean="0"/>
              <a:t>Sample period July 2, 2012 to October 2, 2017</a:t>
            </a:r>
          </a:p>
          <a:p>
            <a:r>
              <a:rPr lang="en-US" dirty="0" smtClean="0"/>
              <a:t>Futures contracts expire, so we need to roll the contracts to create a price series</a:t>
            </a:r>
          </a:p>
          <a:p>
            <a:r>
              <a:rPr lang="en-US" dirty="0" smtClean="0"/>
              <a:t>Transform the price of futures contract to the value of an “ETF” that tracks the futures</a:t>
            </a:r>
          </a:p>
          <a:p>
            <a:pPr lvl="1"/>
            <a:r>
              <a:rPr lang="en-US" dirty="0" smtClean="0"/>
              <a:t>Start with $1 of capital</a:t>
            </a:r>
          </a:p>
          <a:p>
            <a:pPr lvl="1"/>
            <a:r>
              <a:rPr lang="en-US" dirty="0" smtClean="0"/>
              <a:t>“Buy” the front contract</a:t>
            </a:r>
          </a:p>
          <a:p>
            <a:pPr lvl="1"/>
            <a:r>
              <a:rPr lang="en-US" dirty="0" smtClean="0"/>
              <a:t>When it is expiring “sell” it and “buy” the next contract</a:t>
            </a:r>
          </a:p>
          <a:p>
            <a:pPr lvl="1"/>
            <a:r>
              <a:rPr lang="en-US" dirty="0" smtClean="0"/>
              <a:t>The value of the investment is the “ETF” we track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839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Dollar Volume Bars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4" action="ppaction://hlinksldjump"/>
              </a:rPr>
              <a:t>Aggregate tick data into bars</a:t>
            </a:r>
            <a:r>
              <a:rPr lang="en-US" dirty="0" smtClean="0"/>
              <a:t>: volume or time</a:t>
            </a:r>
          </a:p>
          <a:p>
            <a:r>
              <a:rPr lang="en-US" dirty="0" smtClean="0">
                <a:latin typeface="Symbol" panose="05050102010706020507" pitchFamily="18" charset="2"/>
              </a:rPr>
              <a:t>t</a:t>
            </a:r>
            <a:r>
              <a:rPr lang="en-US" dirty="0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bar formed at tick t if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where            is the first tick in the </a:t>
            </a:r>
            <a:r>
              <a:rPr lang="en-US" dirty="0">
                <a:latin typeface="Symbol" panose="05050102010706020507" pitchFamily="18" charset="2"/>
              </a:rPr>
              <a:t>t</a:t>
            </a:r>
            <a:r>
              <a:rPr lang="en-US" dirty="0"/>
              <a:t>-</a:t>
            </a:r>
            <a:r>
              <a:rPr lang="en-US" dirty="0" err="1"/>
              <a:t>th</a:t>
            </a:r>
            <a:r>
              <a:rPr lang="en-US" dirty="0"/>
              <a:t> </a:t>
            </a:r>
            <a:r>
              <a:rPr lang="en-US" dirty="0" smtClean="0"/>
              <a:t>bar,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is the 	trade price at tick j,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 is the trade volume at tick j 	and L is a dollar volume threshold</a:t>
            </a:r>
          </a:p>
          <a:p>
            <a:r>
              <a:rPr lang="en-US" dirty="0" smtClean="0">
                <a:ea typeface="Cambria" panose="02040503050406030204" pitchFamily="18" charset="0"/>
              </a:rPr>
              <a:t>We set L for each contract to give 50 bars per day on average in 2016</a:t>
            </a:r>
          </a:p>
          <a:p>
            <a:r>
              <a:rPr lang="en-US" dirty="0" smtClean="0">
                <a:ea typeface="Cambria" panose="02040503050406030204" pitchFamily="18" charset="0"/>
              </a:rPr>
              <a:t>Microstructure measures use lookback windows of size W ranging from 25 bars to 2000 bars</a:t>
            </a:r>
            <a:endParaRPr lang="en-US" dirty="0"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466558"/>
              </p:ext>
            </p:extLst>
          </p:nvPr>
        </p:nvGraphicFramePr>
        <p:xfrm>
          <a:off x="3626011" y="2509444"/>
          <a:ext cx="1228528" cy="644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6" name="Equation" r:id="rId5" imgW="761760" imgH="444240" progId="Equation.DSMT4">
                  <p:embed/>
                </p:oleObj>
              </mc:Choice>
              <mc:Fallback>
                <p:oleObj name="Equation" r:id="rId5" imgW="7617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26011" y="2509444"/>
                        <a:ext cx="1228528" cy="644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772105"/>
              </p:ext>
            </p:extLst>
          </p:nvPr>
        </p:nvGraphicFramePr>
        <p:xfrm>
          <a:off x="1997608" y="3092522"/>
          <a:ext cx="774364" cy="490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" name="Equation" r:id="rId7" imgW="380880" imgH="241200" progId="Equation.DSMT4">
                  <p:embed/>
                </p:oleObj>
              </mc:Choice>
              <mc:Fallback>
                <p:oleObj name="Equation" r:id="rId7" imgW="380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97608" y="3092522"/>
                        <a:ext cx="774364" cy="4904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96820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Our Random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contract: sample             </a:t>
            </a:r>
            <a:r>
              <a:rPr lang="en-US" dirty="0"/>
              <a:t>of features and labels</a:t>
            </a:r>
          </a:p>
          <a:p>
            <a:pPr lvl="1"/>
            <a:r>
              <a:rPr lang="en-US" dirty="0"/>
              <a:t>Features (the x’s)--microstructure variables</a:t>
            </a:r>
          </a:p>
          <a:p>
            <a:pPr lvl="1"/>
            <a:r>
              <a:rPr lang="en-US" dirty="0"/>
              <a:t>Labels (the y’s)--sign of change in market statistics</a:t>
            </a:r>
          </a:p>
          <a:p>
            <a:r>
              <a:rPr lang="en-US" dirty="0" smtClean="0"/>
              <a:t>10-fold cross-validation</a:t>
            </a:r>
            <a:endParaRPr lang="en-US" dirty="0"/>
          </a:p>
          <a:p>
            <a:pPr lvl="1"/>
            <a:r>
              <a:rPr lang="en-US" dirty="0"/>
              <a:t>Partition data set in 10 </a:t>
            </a:r>
            <a:r>
              <a:rPr lang="en-US" dirty="0" smtClean="0"/>
              <a:t>intervals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Repeat </a:t>
            </a:r>
            <a:r>
              <a:rPr lang="en-US" dirty="0"/>
              <a:t>10 times, once for each possible test set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637138"/>
              </p:ext>
            </p:extLst>
          </p:nvPr>
        </p:nvGraphicFramePr>
        <p:xfrm>
          <a:off x="4779963" y="1566863"/>
          <a:ext cx="9429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4" imgW="457200" imgH="228600" progId="Equation.DSMT4">
                  <p:embed/>
                </p:oleObj>
              </mc:Choice>
              <mc:Fallback>
                <p:oleObj name="Equation" r:id="rId4" imgW="4572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1566863"/>
                        <a:ext cx="9429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630" y="4171951"/>
            <a:ext cx="564152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12156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Sage Hall.potx</Template>
  <TotalTime>27624</TotalTime>
  <Words>2146</Words>
  <Application>Microsoft Office PowerPoint</Application>
  <PresentationFormat>On-screen Show (4:3)</PresentationFormat>
  <Paragraphs>675</Paragraphs>
  <Slides>28</Slides>
  <Notes>28</Notes>
  <HiddenSlides>3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Arial Bold</vt:lpstr>
      <vt:lpstr>Calibri</vt:lpstr>
      <vt:lpstr>Cambria</vt:lpstr>
      <vt:lpstr>Cambria Math</vt:lpstr>
      <vt:lpstr>Symbol</vt:lpstr>
      <vt:lpstr>Times New Roman</vt:lpstr>
      <vt:lpstr>Office Theme</vt:lpstr>
      <vt:lpstr>Equation</vt:lpstr>
      <vt:lpstr>Microstructure in the Machine Age</vt:lpstr>
      <vt:lpstr>Introduction</vt:lpstr>
      <vt:lpstr>Microstructure Measures</vt:lpstr>
      <vt:lpstr>Measures of Price Dynamics</vt:lpstr>
      <vt:lpstr>Results</vt:lpstr>
      <vt:lpstr>Literature</vt:lpstr>
      <vt:lpstr>Data</vt:lpstr>
      <vt:lpstr>Dollar Volume Bars</vt:lpstr>
      <vt:lpstr>Data for Our Random Forest</vt:lpstr>
      <vt:lpstr>Training the Random Forest</vt:lpstr>
      <vt:lpstr>Measuring Feature Importance</vt:lpstr>
      <vt:lpstr>MDI Feature Importance for Spread</vt:lpstr>
      <vt:lpstr>Spread Prediction</vt:lpstr>
      <vt:lpstr>MDI Feature Importance for Volatility</vt:lpstr>
      <vt:lpstr>MDI Summary</vt:lpstr>
      <vt:lpstr>MDA Feature Importance for Spread</vt:lpstr>
      <vt:lpstr>MDA Feature Importance for Spread</vt:lpstr>
      <vt:lpstr>MDA Feature Importance for Volatility</vt:lpstr>
      <vt:lpstr>Volatility: Prediction and Actual</vt:lpstr>
      <vt:lpstr>MDA Summary</vt:lpstr>
      <vt:lpstr>Accuracy of Volatility Prediction</vt:lpstr>
      <vt:lpstr>Accuracy</vt:lpstr>
      <vt:lpstr>Robustness</vt:lpstr>
      <vt:lpstr>MDA: left-time bars, right-volume bars</vt:lpstr>
      <vt:lpstr>Conclusion</vt:lpstr>
      <vt:lpstr>Logistic Regression</vt:lpstr>
      <vt:lpstr>Data Example for E-mini S&amp;P 500</vt:lpstr>
      <vt:lpstr>MDA feature importance correlation between logistic regression and random forest  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Lynn Delles</dc:creator>
  <cp:lastModifiedBy>David Easley</cp:lastModifiedBy>
  <cp:revision>228</cp:revision>
  <cp:lastPrinted>2019-03-04T20:45:25Z</cp:lastPrinted>
  <dcterms:created xsi:type="dcterms:W3CDTF">2011-01-21T16:28:51Z</dcterms:created>
  <dcterms:modified xsi:type="dcterms:W3CDTF">2019-03-06T22:41:23Z</dcterms:modified>
</cp:coreProperties>
</file>