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2.xml" ContentType="application/vnd.openxmlformats-officedocument.themeOverride+xml"/>
  <Override PartName="/ppt/notesSlides/notesSlide1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20.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handoutMasterIdLst>
    <p:handoutMasterId r:id="rId54"/>
  </p:handoutMasterIdLst>
  <p:sldIdLst>
    <p:sldId id="256" r:id="rId2"/>
    <p:sldId id="257" r:id="rId3"/>
    <p:sldId id="276" r:id="rId4"/>
    <p:sldId id="314" r:id="rId5"/>
    <p:sldId id="324" r:id="rId6"/>
    <p:sldId id="315" r:id="rId7"/>
    <p:sldId id="316" r:id="rId8"/>
    <p:sldId id="317" r:id="rId9"/>
    <p:sldId id="295" r:id="rId10"/>
    <p:sldId id="264" r:id="rId11"/>
    <p:sldId id="281" r:id="rId12"/>
    <p:sldId id="298" r:id="rId13"/>
    <p:sldId id="265" r:id="rId14"/>
    <p:sldId id="318" r:id="rId15"/>
    <p:sldId id="262" r:id="rId16"/>
    <p:sldId id="294" r:id="rId17"/>
    <p:sldId id="319" r:id="rId18"/>
    <p:sldId id="320" r:id="rId19"/>
    <p:sldId id="321" r:id="rId20"/>
    <p:sldId id="322" r:id="rId21"/>
    <p:sldId id="323" r:id="rId22"/>
    <p:sldId id="299" r:id="rId23"/>
    <p:sldId id="300" r:id="rId24"/>
    <p:sldId id="287" r:id="rId25"/>
    <p:sldId id="266" r:id="rId26"/>
    <p:sldId id="277" r:id="rId27"/>
    <p:sldId id="278" r:id="rId28"/>
    <p:sldId id="268" r:id="rId29"/>
    <p:sldId id="269" r:id="rId30"/>
    <p:sldId id="270" r:id="rId31"/>
    <p:sldId id="271" r:id="rId32"/>
    <p:sldId id="273" r:id="rId33"/>
    <p:sldId id="286" r:id="rId34"/>
    <p:sldId id="301" r:id="rId35"/>
    <p:sldId id="310" r:id="rId36"/>
    <p:sldId id="302" r:id="rId37"/>
    <p:sldId id="308" r:id="rId38"/>
    <p:sldId id="309" r:id="rId39"/>
    <p:sldId id="289" r:id="rId40"/>
    <p:sldId id="275" r:id="rId41"/>
    <p:sldId id="291" r:id="rId42"/>
    <p:sldId id="279" r:id="rId43"/>
    <p:sldId id="290" r:id="rId44"/>
    <p:sldId id="311" r:id="rId45"/>
    <p:sldId id="312" r:id="rId46"/>
    <p:sldId id="313" r:id="rId47"/>
    <p:sldId id="304" r:id="rId48"/>
    <p:sldId id="305" r:id="rId49"/>
    <p:sldId id="306" r:id="rId50"/>
    <p:sldId id="307" r:id="rId51"/>
    <p:sldId id="325"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FF7"/>
    <a:srgbClr val="CB3DBD"/>
    <a:srgbClr val="AC75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91" autoAdjust="0"/>
    <p:restoredTop sz="93979" autoAdjust="0"/>
  </p:normalViewPr>
  <p:slideViewPr>
    <p:cSldViewPr snapToGrid="0">
      <p:cViewPr varScale="1">
        <p:scale>
          <a:sx n="115" d="100"/>
          <a:sy n="115" d="100"/>
        </p:scale>
        <p:origin x="468" y="108"/>
      </p:cViewPr>
      <p:guideLst/>
    </p:cSldViewPr>
  </p:slideViewPr>
  <p:notesTextViewPr>
    <p:cViewPr>
      <p:scale>
        <a:sx n="1" d="1"/>
        <a:sy n="1" d="1"/>
      </p:scale>
      <p:origin x="0" y="0"/>
    </p:cViewPr>
  </p:notesTextViewPr>
  <p:sorterViewPr>
    <p:cViewPr>
      <p:scale>
        <a:sx n="100" d="100"/>
        <a:sy n="100" d="100"/>
      </p:scale>
      <p:origin x="0" y="-3510"/>
    </p:cViewPr>
  </p:sorterViewPr>
  <p:notesViewPr>
    <p:cSldViewPr snapToGrid="0">
      <p:cViewPr varScale="1">
        <p:scale>
          <a:sx n="86" d="100"/>
          <a:sy n="86" d="100"/>
        </p:scale>
        <p:origin x="3810"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file:///C:\Users\Janice\Desktop\Research\TimeinWidowhood\MRRC\2010NHWMale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Janice\Desktop\Research\TimeinWidowhood\MRRC\2010NHWMale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Users\Janice\Desktop\Research\TimeinWidowhood\MRRC\2010NHWMales.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C:\Users\Janice\Desktop\Research\TimeinWidowhood\MRRC\2010NHWMales.xlsx" TargetMode="External"/></Relationships>
</file>

<file path=ppt/charts/_rels/chart5.xml.rels><?xml version="1.0" encoding="UTF-8" standalone="yes"?>
<Relationships xmlns="http://schemas.openxmlformats.org/package/2006/relationships"><Relationship Id="rId3" Type="http://schemas.openxmlformats.org/officeDocument/2006/relationships/oleObject" Target="file:///C:\Users\Janice\Desktop\Research\TimeinWidowhood\MRRC\2010NHWMale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Janice\Desktop\Research\TimeinWidowhood\MRRC\Graphs2.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Janice\Desktop\Research\TimeinWidowhood\MRRC\Graphs2.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Janice\Desktop\Research\TimeinWidowhood\MRRC\Graphs2.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Janice\Desktop\Research\TimeinWidowhood\MRRC\Graphs2.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5104742092812337E-2"/>
          <c:y val="7.4850305110299581E-2"/>
          <c:w val="0.94023015412219646"/>
          <c:h val="0.7222610608507084"/>
        </c:manualLayout>
      </c:layout>
      <c:lineChart>
        <c:grouping val="standard"/>
        <c:varyColors val="0"/>
        <c:ser>
          <c:idx val="1"/>
          <c:order val="0"/>
          <c:tx>
            <c:strRef>
              <c:f>'Mortality Distributions'!$E$2</c:f>
              <c:strCache>
                <c:ptCount val="1"/>
                <c:pt idx="0">
                  <c:v>His Probability of Dying before the next year (QX)</c:v>
                </c:pt>
              </c:strCache>
            </c:strRef>
          </c:tx>
          <c:spPr>
            <a:ln w="38100" cap="rnd">
              <a:solidFill>
                <a:schemeClr val="tx2"/>
              </a:solidFill>
              <a:round/>
            </a:ln>
            <a:effectLst/>
          </c:spPr>
          <c:marker>
            <c:symbol val="none"/>
          </c:marker>
          <c:cat>
            <c:numRef>
              <c:f>'Mortality Distributions'!$P$3:$P$47</c:f>
              <c:numCache>
                <c:formatCode>General</c:formatCode>
                <c:ptCount val="4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numCache>
            </c:numRef>
          </c:cat>
          <c:val>
            <c:numRef>
              <c:f>'Mortality Distributions'!$U$3:$U$43</c:f>
              <c:numCache>
                <c:formatCode>General</c:formatCode>
                <c:ptCount val="41"/>
                <c:pt idx="0">
                  <c:v>1.2197148986160755E-2</c:v>
                </c:pt>
                <c:pt idx="1">
                  <c:v>1.2945463994956809E-2</c:v>
                </c:pt>
                <c:pt idx="2">
                  <c:v>1.3815113145181822E-2</c:v>
                </c:pt>
                <c:pt idx="3">
                  <c:v>1.4831495495556155E-2</c:v>
                </c:pt>
                <c:pt idx="4">
                  <c:v>1.5953296003028809E-2</c:v>
                </c:pt>
                <c:pt idx="5">
                  <c:v>1.7090627402680837E-2</c:v>
                </c:pt>
                <c:pt idx="6">
                  <c:v>1.8178655394432572E-2</c:v>
                </c:pt>
                <c:pt idx="7">
                  <c:v>1.9296297558339139E-2</c:v>
                </c:pt>
                <c:pt idx="8">
                  <c:v>2.0469313594275736E-2</c:v>
                </c:pt>
                <c:pt idx="9">
                  <c:v>2.1732463030957879E-2</c:v>
                </c:pt>
                <c:pt idx="10">
                  <c:v>2.3160966313222016E-2</c:v>
                </c:pt>
                <c:pt idx="11">
                  <c:v>2.471405100172953E-2</c:v>
                </c:pt>
                <c:pt idx="12">
                  <c:v>2.6399792346417233E-2</c:v>
                </c:pt>
                <c:pt idx="13">
                  <c:v>2.8010261576405463E-2</c:v>
                </c:pt>
                <c:pt idx="14">
                  <c:v>2.9516300951085577E-2</c:v>
                </c:pt>
                <c:pt idx="15">
                  <c:v>3.1259594664313772E-2</c:v>
                </c:pt>
                <c:pt idx="16">
                  <c:v>3.2973649789826816E-2</c:v>
                </c:pt>
                <c:pt idx="17">
                  <c:v>3.4661327642328106E-2</c:v>
                </c:pt>
                <c:pt idx="18">
                  <c:v>3.6252418582688552E-2</c:v>
                </c:pt>
                <c:pt idx="19">
                  <c:v>3.7812592089870666E-2</c:v>
                </c:pt>
                <c:pt idx="20">
                  <c:v>3.8965891942832384E-2</c:v>
                </c:pt>
                <c:pt idx="21">
                  <c:v>3.9655167726592846E-2</c:v>
                </c:pt>
                <c:pt idx="22">
                  <c:v>4.1275833782897169E-2</c:v>
                </c:pt>
                <c:pt idx="23">
                  <c:v>4.1763499734168583E-2</c:v>
                </c:pt>
                <c:pt idx="24">
                  <c:v>4.1684354434174418E-2</c:v>
                </c:pt>
                <c:pt idx="25">
                  <c:v>4.0984304248495175E-2</c:v>
                </c:pt>
                <c:pt idx="26">
                  <c:v>3.96355079966614E-2</c:v>
                </c:pt>
                <c:pt idx="27">
                  <c:v>3.7643683653408297E-2</c:v>
                </c:pt>
                <c:pt idx="28">
                  <c:v>3.505318843782021E-2</c:v>
                </c:pt>
                <c:pt idx="29">
                  <c:v>3.1948584209163931E-2</c:v>
                </c:pt>
                <c:pt idx="30">
                  <c:v>2.8451633085684026E-2</c:v>
                </c:pt>
                <c:pt idx="31">
                  <c:v>2.4713137962168438E-2</c:v>
                </c:pt>
                <c:pt idx="32">
                  <c:v>2.0900124198971807E-2</c:v>
                </c:pt>
                <c:pt idx="33">
                  <c:v>1.7179829350095797E-2</c:v>
                </c:pt>
                <c:pt idx="34">
                  <c:v>1.3702939724395706E-2</c:v>
                </c:pt>
                <c:pt idx="35">
                  <c:v>1.0588888825160634E-2</c:v>
                </c:pt>
                <c:pt idx="36">
                  <c:v>7.9159154421617247E-3</c:v>
                </c:pt>
                <c:pt idx="37">
                  <c:v>5.7175274356156451E-3</c:v>
                </c:pt>
              </c:numCache>
            </c:numRef>
          </c:val>
          <c:smooth val="0"/>
          <c:extLst>
            <c:ext xmlns:c16="http://schemas.microsoft.com/office/drawing/2014/chart" uri="{C3380CC4-5D6E-409C-BE32-E72D297353CC}">
              <c16:uniqueId val="{00000000-C2FC-4324-BAAC-26AEC1CAEB16}"/>
            </c:ext>
          </c:extLst>
        </c:ser>
        <c:ser>
          <c:idx val="2"/>
          <c:order val="1"/>
          <c:tx>
            <c:strRef>
              <c:f>'Mortality Distributions'!$J$2</c:f>
              <c:strCache>
                <c:ptCount val="1"/>
                <c:pt idx="0">
                  <c:v>Her Probability of dying before the next year QX</c:v>
                </c:pt>
              </c:strCache>
            </c:strRef>
          </c:tx>
          <c:spPr>
            <a:ln w="38100" cap="rnd">
              <a:solidFill>
                <a:schemeClr val="accent2">
                  <a:lumMod val="60000"/>
                  <a:lumOff val="40000"/>
                </a:schemeClr>
              </a:solidFill>
              <a:round/>
            </a:ln>
            <a:effectLst/>
          </c:spPr>
          <c:marker>
            <c:symbol val="none"/>
          </c:marker>
          <c:cat>
            <c:numRef>
              <c:f>'Mortality Distributions'!$P$3:$P$47</c:f>
              <c:numCache>
                <c:formatCode>General</c:formatCode>
                <c:ptCount val="4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numCache>
            </c:numRef>
          </c:cat>
          <c:val>
            <c:numRef>
              <c:f>'Mortality Distributions'!$Z$3:$Z$43</c:f>
              <c:numCache>
                <c:formatCode>General</c:formatCode>
                <c:ptCount val="41"/>
                <c:pt idx="0">
                  <c:v>6.463667843490839E-3</c:v>
                </c:pt>
                <c:pt idx="1">
                  <c:v>6.9825640532143003E-3</c:v>
                </c:pt>
                <c:pt idx="2">
                  <c:v>7.5379846632613046E-3</c:v>
                </c:pt>
                <c:pt idx="3">
                  <c:v>8.1479433520670868E-3</c:v>
                </c:pt>
                <c:pt idx="4">
                  <c:v>8.8343714686822204E-3</c:v>
                </c:pt>
                <c:pt idx="5">
                  <c:v>9.6431009033627925E-3</c:v>
                </c:pt>
                <c:pt idx="6">
                  <c:v>1.0552293322448241E-2</c:v>
                </c:pt>
                <c:pt idx="7">
                  <c:v>1.1480767685796599E-2</c:v>
                </c:pt>
                <c:pt idx="8">
                  <c:v>1.2383086357962019E-2</c:v>
                </c:pt>
                <c:pt idx="9">
                  <c:v>1.3310571096534841E-2</c:v>
                </c:pt>
                <c:pt idx="10">
                  <c:v>1.4337717463127628E-2</c:v>
                </c:pt>
                <c:pt idx="11">
                  <c:v>1.5526105644302006E-2</c:v>
                </c:pt>
                <c:pt idx="12">
                  <c:v>1.6785030002726561E-2</c:v>
                </c:pt>
                <c:pt idx="13">
                  <c:v>1.8160653717491367E-2</c:v>
                </c:pt>
                <c:pt idx="14">
                  <c:v>1.9639788450276974E-2</c:v>
                </c:pt>
                <c:pt idx="15">
                  <c:v>2.1196982914341352E-2</c:v>
                </c:pt>
                <c:pt idx="16">
                  <c:v>2.2798843763522019E-2</c:v>
                </c:pt>
                <c:pt idx="17">
                  <c:v>2.4563863244144449E-2</c:v>
                </c:pt>
                <c:pt idx="18">
                  <c:v>2.6473261138300005E-2</c:v>
                </c:pt>
                <c:pt idx="19">
                  <c:v>2.8335862386095395E-2</c:v>
                </c:pt>
                <c:pt idx="20">
                  <c:v>3.0095696256432131E-2</c:v>
                </c:pt>
                <c:pt idx="21">
                  <c:v>3.1959864959985207E-2</c:v>
                </c:pt>
                <c:pt idx="22">
                  <c:v>3.3905207101516933E-2</c:v>
                </c:pt>
                <c:pt idx="23">
                  <c:v>3.5933125908122678E-2</c:v>
                </c:pt>
                <c:pt idx="24">
                  <c:v>3.8158423806087305E-2</c:v>
                </c:pt>
                <c:pt idx="25">
                  <c:v>3.9935852888091469E-2</c:v>
                </c:pt>
                <c:pt idx="26">
                  <c:v>4.1485117904851432E-2</c:v>
                </c:pt>
                <c:pt idx="27">
                  <c:v>4.2572145954909359E-2</c:v>
                </c:pt>
                <c:pt idx="28">
                  <c:v>4.3098360170771337E-2</c:v>
                </c:pt>
                <c:pt idx="29">
                  <c:v>4.297819061757429E-2</c:v>
                </c:pt>
                <c:pt idx="30">
                  <c:v>4.2149383700337419E-2</c:v>
                </c:pt>
                <c:pt idx="31">
                  <c:v>4.0583498213748209E-2</c:v>
                </c:pt>
                <c:pt idx="32">
                  <c:v>3.8295088995358821E-2</c:v>
                </c:pt>
                <c:pt idx="33">
                  <c:v>3.5347521984486811E-2</c:v>
                </c:pt>
                <c:pt idx="34">
                  <c:v>3.1853673367772423E-2</c:v>
                </c:pt>
                <c:pt idx="35">
                  <c:v>2.7970029518165629E-2</c:v>
                </c:pt>
                <c:pt idx="36">
                  <c:v>2.3883949493855361E-2</c:v>
                </c:pt>
                <c:pt idx="37">
                  <c:v>1.9795172211313137E-2</c:v>
                </c:pt>
                <c:pt idx="38">
                  <c:v>1.5894317728624197E-2</c:v>
                </c:pt>
                <c:pt idx="39">
                  <c:v>1.2342132701681057E-2</c:v>
                </c:pt>
              </c:numCache>
            </c:numRef>
          </c:val>
          <c:smooth val="0"/>
          <c:extLst>
            <c:ext xmlns:c16="http://schemas.microsoft.com/office/drawing/2014/chart" uri="{C3380CC4-5D6E-409C-BE32-E72D297353CC}">
              <c16:uniqueId val="{00000001-C2FC-4324-BAAC-26AEC1CAEB16}"/>
            </c:ext>
          </c:extLst>
        </c:ser>
        <c:dLbls>
          <c:showLegendKey val="0"/>
          <c:showVal val="0"/>
          <c:showCatName val="0"/>
          <c:showSerName val="0"/>
          <c:showPercent val="0"/>
          <c:showBubbleSize val="0"/>
        </c:dLbls>
        <c:smooth val="0"/>
        <c:axId val="272742656"/>
        <c:axId val="272743048"/>
      </c:lineChart>
      <c:catAx>
        <c:axId val="272742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2743048"/>
        <c:crosses val="autoZero"/>
        <c:auto val="1"/>
        <c:lblAlgn val="ctr"/>
        <c:lblOffset val="100"/>
        <c:noMultiLvlLbl val="0"/>
      </c:catAx>
      <c:valAx>
        <c:axId val="2727430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727426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CA" sz="1800" dirty="0"/>
              <a:t>Distributions</a:t>
            </a:r>
            <a:r>
              <a:rPr lang="en-CA" sz="1800" baseline="0" dirty="0"/>
              <a:t> of Mortality Probability, Woman </a:t>
            </a:r>
            <a:r>
              <a:rPr lang="en-CA" sz="1800" baseline="0" dirty="0" smtClean="0"/>
              <a:t>age 26 </a:t>
            </a:r>
            <a:r>
              <a:rPr lang="en-CA" sz="1800" baseline="0" dirty="0"/>
              <a:t>&amp; Man </a:t>
            </a:r>
            <a:r>
              <a:rPr lang="en-CA" sz="1800" baseline="0" dirty="0" smtClean="0"/>
              <a:t>age </a:t>
            </a:r>
            <a:r>
              <a:rPr lang="en-CA" sz="1800" baseline="0" dirty="0"/>
              <a:t>89</a:t>
            </a:r>
            <a:endParaRPr lang="en-CA" sz="1800" dirty="0"/>
          </a:p>
        </c:rich>
      </c:tx>
      <c:overlay val="0"/>
      <c:spPr>
        <a:solidFill>
          <a:schemeClr val="bg1"/>
        </a:solid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5104742092812337E-2"/>
          <c:y val="7.4850305110299581E-2"/>
          <c:w val="0.94023015412219646"/>
          <c:h val="0.75144737105550274"/>
        </c:manualLayout>
      </c:layout>
      <c:lineChart>
        <c:grouping val="standard"/>
        <c:varyColors val="0"/>
        <c:ser>
          <c:idx val="1"/>
          <c:order val="0"/>
          <c:tx>
            <c:strRef>
              <c:f>'Mortality Distributions'!$E$2</c:f>
              <c:strCache>
                <c:ptCount val="1"/>
                <c:pt idx="0">
                  <c:v>His Probability of Dying before the next year (QX)</c:v>
                </c:pt>
              </c:strCache>
            </c:strRef>
          </c:tx>
          <c:spPr>
            <a:ln w="38100" cap="rnd">
              <a:solidFill>
                <a:schemeClr val="tx2"/>
              </a:solidFill>
              <a:round/>
            </a:ln>
            <a:effectLst/>
          </c:spPr>
          <c:marker>
            <c:symbol val="none"/>
          </c:marker>
          <c:cat>
            <c:numRef>
              <c:f>'Mortality Distributions'!$D$3:$D$77</c:f>
              <c:numCache>
                <c:formatCode>General</c:formatCode>
                <c:ptCount val="7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numCache>
            </c:numRef>
          </c:cat>
          <c:val>
            <c:numRef>
              <c:f>'Mortality Distributions'!$I$3:$I$76</c:f>
              <c:numCache>
                <c:formatCode>General</c:formatCode>
                <c:ptCount val="74"/>
                <c:pt idx="0">
                  <c:v>0.15379545092582703</c:v>
                </c:pt>
                <c:pt idx="1">
                  <c:v>0.14321183260965059</c:v>
                </c:pt>
                <c:pt idx="2">
                  <c:v>0.13052779212921806</c:v>
                </c:pt>
                <c:pt idx="3">
                  <c:v>0.11624079567443638</c:v>
                </c:pt>
                <c:pt idx="4">
                  <c:v>0.10096695721062206</c:v>
                </c:pt>
                <c:pt idx="5">
                  <c:v>8.5388668526217085E-2</c:v>
                </c:pt>
                <c:pt idx="6">
                  <c:v>7.0189188339104397E-2</c:v>
                </c:pt>
                <c:pt idx="7">
                  <c:v>5.5984154296017039E-2</c:v>
                </c:pt>
                <c:pt idx="8">
                  <c:v>4.3261518895523439E-2</c:v>
                </c:pt>
                <c:pt idx="9">
                  <c:v>3.2340931246980988E-2</c:v>
                </c:pt>
              </c:numCache>
            </c:numRef>
          </c:val>
          <c:smooth val="0"/>
          <c:extLst>
            <c:ext xmlns:c16="http://schemas.microsoft.com/office/drawing/2014/chart" uri="{C3380CC4-5D6E-409C-BE32-E72D297353CC}">
              <c16:uniqueId val="{00000000-FB34-44E6-A7F0-6FD3E71DC575}"/>
            </c:ext>
          </c:extLst>
        </c:ser>
        <c:ser>
          <c:idx val="2"/>
          <c:order val="1"/>
          <c:tx>
            <c:strRef>
              <c:f>'Mortality Distributions'!$J$2</c:f>
              <c:strCache>
                <c:ptCount val="1"/>
                <c:pt idx="0">
                  <c:v>Her Probability of dying before the next year QX</c:v>
                </c:pt>
              </c:strCache>
            </c:strRef>
          </c:tx>
          <c:spPr>
            <a:ln w="38100" cap="rnd">
              <a:solidFill>
                <a:schemeClr val="accent2">
                  <a:lumMod val="60000"/>
                  <a:lumOff val="40000"/>
                </a:schemeClr>
              </a:solidFill>
              <a:round/>
            </a:ln>
            <a:effectLst/>
          </c:spPr>
          <c:marker>
            <c:symbol val="none"/>
          </c:marker>
          <c:cat>
            <c:numRef>
              <c:f>'Mortality Distributions'!$D$3:$D$77</c:f>
              <c:numCache>
                <c:formatCode>General</c:formatCode>
                <c:ptCount val="7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53</c:v>
                </c:pt>
                <c:pt idx="53">
                  <c:v>54</c:v>
                </c:pt>
                <c:pt idx="54">
                  <c:v>55</c:v>
                </c:pt>
                <c:pt idx="55">
                  <c:v>56</c:v>
                </c:pt>
                <c:pt idx="56">
                  <c:v>57</c:v>
                </c:pt>
                <c:pt idx="57">
                  <c:v>58</c:v>
                </c:pt>
                <c:pt idx="58">
                  <c:v>59</c:v>
                </c:pt>
                <c:pt idx="59">
                  <c:v>60</c:v>
                </c:pt>
                <c:pt idx="60">
                  <c:v>61</c:v>
                </c:pt>
                <c:pt idx="61">
                  <c:v>62</c:v>
                </c:pt>
                <c:pt idx="62">
                  <c:v>63</c:v>
                </c:pt>
                <c:pt idx="63">
                  <c:v>64</c:v>
                </c:pt>
                <c:pt idx="64">
                  <c:v>65</c:v>
                </c:pt>
                <c:pt idx="65">
                  <c:v>66</c:v>
                </c:pt>
                <c:pt idx="66">
                  <c:v>67</c:v>
                </c:pt>
                <c:pt idx="67">
                  <c:v>68</c:v>
                </c:pt>
                <c:pt idx="68">
                  <c:v>69</c:v>
                </c:pt>
                <c:pt idx="69">
                  <c:v>70</c:v>
                </c:pt>
                <c:pt idx="70">
                  <c:v>71</c:v>
                </c:pt>
                <c:pt idx="71">
                  <c:v>72</c:v>
                </c:pt>
                <c:pt idx="72">
                  <c:v>73</c:v>
                </c:pt>
                <c:pt idx="73">
                  <c:v>74</c:v>
                </c:pt>
                <c:pt idx="74">
                  <c:v>75</c:v>
                </c:pt>
              </c:numCache>
            </c:numRef>
          </c:cat>
          <c:val>
            <c:numRef>
              <c:f>'Mortality Distributions'!$N$3:$N$76</c:f>
              <c:numCache>
                <c:formatCode>General</c:formatCode>
                <c:ptCount val="74"/>
                <c:pt idx="0">
                  <c:v>5.5055256234481931E-4</c:v>
                </c:pt>
                <c:pt idx="1">
                  <c:v>5.7468583022899115E-4</c:v>
                </c:pt>
                <c:pt idx="2">
                  <c:v>6.0212210491299633E-4</c:v>
                </c:pt>
                <c:pt idx="3">
                  <c:v>6.3383049615062194E-4</c:v>
                </c:pt>
                <c:pt idx="4">
                  <c:v>6.7147764342022126E-4</c:v>
                </c:pt>
                <c:pt idx="5">
                  <c:v>7.1422360771743112E-4</c:v>
                </c:pt>
                <c:pt idx="6">
                  <c:v>7.5973042826473825E-4</c:v>
                </c:pt>
                <c:pt idx="7">
                  <c:v>8.06127239154157E-4</c:v>
                </c:pt>
                <c:pt idx="8">
                  <c:v>8.546764161442115E-4</c:v>
                </c:pt>
                <c:pt idx="9">
                  <c:v>9.1334261853451607E-4</c:v>
                </c:pt>
                <c:pt idx="10">
                  <c:v>9.8135925230308208E-4</c:v>
                </c:pt>
                <c:pt idx="11">
                  <c:v>1.0505220540428127E-3</c:v>
                </c:pt>
                <c:pt idx="12">
                  <c:v>1.1197037331420871E-3</c:v>
                </c:pt>
                <c:pt idx="13">
                  <c:v>1.194395473501645E-3</c:v>
                </c:pt>
                <c:pt idx="14">
                  <c:v>1.2735933348171238E-3</c:v>
                </c:pt>
                <c:pt idx="15">
                  <c:v>1.3701527151478512E-3</c:v>
                </c:pt>
                <c:pt idx="16">
                  <c:v>1.4981912032475521E-3</c:v>
                </c:pt>
                <c:pt idx="17">
                  <c:v>1.660208606175147E-3</c:v>
                </c:pt>
                <c:pt idx="18">
                  <c:v>1.8424098704624338E-3</c:v>
                </c:pt>
                <c:pt idx="19">
                  <c:v>2.0234235030766284E-3</c:v>
                </c:pt>
                <c:pt idx="20">
                  <c:v>2.2005071456459701E-3</c:v>
                </c:pt>
                <c:pt idx="21">
                  <c:v>2.3881641199869044E-3</c:v>
                </c:pt>
                <c:pt idx="22">
                  <c:v>2.5921315457987657E-3</c:v>
                </c:pt>
                <c:pt idx="23">
                  <c:v>2.81122798561948E-3</c:v>
                </c:pt>
                <c:pt idx="24">
                  <c:v>3.0486781576508654E-3</c:v>
                </c:pt>
                <c:pt idx="25">
                  <c:v>3.2893086340029551E-3</c:v>
                </c:pt>
                <c:pt idx="26">
                  <c:v>3.5182648910871647E-3</c:v>
                </c:pt>
                <c:pt idx="27">
                  <c:v>3.7302433829315123E-3</c:v>
                </c:pt>
                <c:pt idx="28">
                  <c:v>3.9398255236435219E-3</c:v>
                </c:pt>
                <c:pt idx="29">
                  <c:v>4.1598523634926825E-3</c:v>
                </c:pt>
                <c:pt idx="30">
                  <c:v>4.4160340028259089E-3</c:v>
                </c:pt>
                <c:pt idx="31">
                  <c:v>4.7273287135527059E-3</c:v>
                </c:pt>
                <c:pt idx="32">
                  <c:v>5.1045329999826212E-3</c:v>
                </c:pt>
                <c:pt idx="33">
                  <c:v>5.5338502813303781E-3</c:v>
                </c:pt>
                <c:pt idx="34">
                  <c:v>5.994698501561215E-3</c:v>
                </c:pt>
                <c:pt idx="35">
                  <c:v>6.4759463636443254E-3</c:v>
                </c:pt>
                <c:pt idx="36">
                  <c:v>6.9910686099302257E-3</c:v>
                </c:pt>
                <c:pt idx="37">
                  <c:v>7.5567719422077063E-3</c:v>
                </c:pt>
                <c:pt idx="38">
                  <c:v>8.1933964875494716E-3</c:v>
                </c:pt>
                <c:pt idx="39">
                  <c:v>8.9434488181515184E-3</c:v>
                </c:pt>
                <c:pt idx="40">
                  <c:v>9.7866750736298851E-3</c:v>
                </c:pt>
                <c:pt idx="41">
                  <c:v>1.0647784278105392E-2</c:v>
                </c:pt>
                <c:pt idx="42">
                  <c:v>1.1484635509161163E-2</c:v>
                </c:pt>
                <c:pt idx="43">
                  <c:v>1.2344826890768454E-2</c:v>
                </c:pt>
                <c:pt idx="44">
                  <c:v>1.329744898302204E-2</c:v>
                </c:pt>
                <c:pt idx="45">
                  <c:v>1.4399614041848981E-2</c:v>
                </c:pt>
                <c:pt idx="46">
                  <c:v>1.5567197548267285E-2</c:v>
                </c:pt>
                <c:pt idx="47">
                  <c:v>1.6843013326752407E-2</c:v>
                </c:pt>
                <c:pt idx="48">
                  <c:v>1.8214829914630828E-2</c:v>
                </c:pt>
                <c:pt idx="49">
                  <c:v>1.9659042635085933E-2</c:v>
                </c:pt>
                <c:pt idx="50">
                  <c:v>2.1144680985448066E-2</c:v>
                </c:pt>
                <c:pt idx="51">
                  <c:v>2.2781640045212988E-2</c:v>
                </c:pt>
                <c:pt idx="52">
                  <c:v>2.4552502189143417E-2</c:v>
                </c:pt>
                <c:pt idx="53">
                  <c:v>2.6279963002342484E-2</c:v>
                </c:pt>
                <c:pt idx="54">
                  <c:v>2.7912112692108568E-2</c:v>
                </c:pt>
                <c:pt idx="55">
                  <c:v>2.9641027234816718E-2</c:v>
                </c:pt>
                <c:pt idx="56">
                  <c:v>3.1445225702813183E-2</c:v>
                </c:pt>
                <c:pt idx="57">
                  <c:v>3.3326009512502572E-2</c:v>
                </c:pt>
                <c:pt idx="58">
                  <c:v>3.5389851637046374E-2</c:v>
                </c:pt>
                <c:pt idx="59">
                  <c:v>3.7038319923555246E-2</c:v>
                </c:pt>
                <c:pt idx="60">
                  <c:v>3.8475178515205259E-2</c:v>
                </c:pt>
                <c:pt idx="61">
                  <c:v>3.9483337594635667E-2</c:v>
                </c:pt>
                <c:pt idx="62">
                  <c:v>3.9971372507275081E-2</c:v>
                </c:pt>
                <c:pt idx="63">
                  <c:v>3.985992181736852E-2</c:v>
                </c:pt>
                <c:pt idx="64">
                  <c:v>3.9091248719500912E-2</c:v>
                </c:pt>
                <c:pt idx="65">
                  <c:v>3.763897555086558E-2</c:v>
                </c:pt>
                <c:pt idx="66">
                  <c:v>3.5516601127456346E-2</c:v>
                </c:pt>
                <c:pt idx="67">
                  <c:v>3.278289389323949E-2</c:v>
                </c:pt>
                <c:pt idx="68">
                  <c:v>2.9542540339430053E-2</c:v>
                </c:pt>
                <c:pt idx="69">
                  <c:v>2.5940673020508294E-2</c:v>
                </c:pt>
                <c:pt idx="70">
                  <c:v>2.2151057218443349E-2</c:v>
                </c:pt>
                <c:pt idx="71">
                  <c:v>1.8358939856850137E-2</c:v>
                </c:pt>
                <c:pt idx="72">
                  <c:v>1.4741110616795259E-2</c:v>
                </c:pt>
              </c:numCache>
            </c:numRef>
          </c:val>
          <c:smooth val="0"/>
          <c:extLst>
            <c:ext xmlns:c16="http://schemas.microsoft.com/office/drawing/2014/chart" uri="{C3380CC4-5D6E-409C-BE32-E72D297353CC}">
              <c16:uniqueId val="{00000001-FB34-44E6-A7F0-6FD3E71DC575}"/>
            </c:ext>
          </c:extLst>
        </c:ser>
        <c:dLbls>
          <c:showLegendKey val="0"/>
          <c:showVal val="0"/>
          <c:showCatName val="0"/>
          <c:showSerName val="0"/>
          <c:showPercent val="0"/>
          <c:showBubbleSize val="0"/>
        </c:dLbls>
        <c:smooth val="0"/>
        <c:axId val="272743832"/>
        <c:axId val="272744224"/>
      </c:lineChart>
      <c:catAx>
        <c:axId val="272743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2744224"/>
        <c:crosses val="autoZero"/>
        <c:auto val="1"/>
        <c:lblAlgn val="ctr"/>
        <c:lblOffset val="100"/>
        <c:noMultiLvlLbl val="0"/>
      </c:catAx>
      <c:valAx>
        <c:axId val="2727442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72743832"/>
        <c:crosses val="autoZero"/>
        <c:crossBetween val="between"/>
      </c:valAx>
      <c:spPr>
        <a:noFill/>
        <a:ln>
          <a:noFill/>
        </a:ln>
        <a:effectLst/>
      </c:spPr>
    </c:plotArea>
    <c:legend>
      <c:legendPos val="b"/>
      <c:layout>
        <c:manualLayout>
          <c:xMode val="edge"/>
          <c:yMode val="edge"/>
          <c:x val="0.12739385517986723"/>
          <c:y val="0.88226793689665106"/>
          <c:w val="0.74521209664968346"/>
          <c:h val="0.1002202081290858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CA" sz="1800" dirty="0"/>
              <a:t>Distributions</a:t>
            </a:r>
            <a:r>
              <a:rPr lang="en-CA" sz="1800" baseline="0" dirty="0"/>
              <a:t> of Mortality Probability, </a:t>
            </a:r>
            <a:r>
              <a:rPr lang="en-CA" sz="1800" baseline="0" dirty="0" smtClean="0"/>
              <a:t>Women age 60</a:t>
            </a:r>
            <a:endParaRPr lang="en-CA" sz="1800" dirty="0"/>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5104742092812303E-2"/>
          <c:y val="7.4850305110299595E-2"/>
          <c:w val="0.94023015412219701"/>
          <c:h val="0.72226106085070796"/>
        </c:manualLayout>
      </c:layout>
      <c:lineChart>
        <c:grouping val="standard"/>
        <c:varyColors val="0"/>
        <c:ser>
          <c:idx val="2"/>
          <c:order val="0"/>
          <c:tx>
            <c:strRef>
              <c:f>'Mortality Distributions'!$J$2</c:f>
              <c:strCache>
                <c:ptCount val="1"/>
                <c:pt idx="0">
                  <c:v>Her Probability of dying before the next year QX</c:v>
                </c:pt>
              </c:strCache>
            </c:strRef>
          </c:tx>
          <c:spPr>
            <a:ln w="38100" cap="rnd">
              <a:solidFill>
                <a:schemeClr val="accent2">
                  <a:lumMod val="60000"/>
                  <a:lumOff val="40000"/>
                </a:schemeClr>
              </a:solidFill>
              <a:round/>
            </a:ln>
            <a:effectLst/>
          </c:spPr>
          <c:marker>
            <c:symbol val="none"/>
          </c:marker>
          <c:cat>
            <c:numRef>
              <c:f>'Mortality Distributions'!$P$3:$P$47</c:f>
              <c:numCache>
                <c:formatCode>General</c:formatCode>
                <c:ptCount val="4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numCache>
            </c:numRef>
          </c:cat>
          <c:val>
            <c:numRef>
              <c:f>'Mortality Distributions'!$Z$3:$Z$43</c:f>
              <c:numCache>
                <c:formatCode>General</c:formatCode>
                <c:ptCount val="41"/>
                <c:pt idx="0">
                  <c:v>6.4636678434908399E-3</c:v>
                </c:pt>
                <c:pt idx="1">
                  <c:v>6.9825640532143003E-3</c:v>
                </c:pt>
                <c:pt idx="2">
                  <c:v>7.5379846632613002E-3</c:v>
                </c:pt>
                <c:pt idx="3">
                  <c:v>8.1479433520670799E-3</c:v>
                </c:pt>
                <c:pt idx="4">
                  <c:v>8.8343714686822204E-3</c:v>
                </c:pt>
                <c:pt idx="5">
                  <c:v>9.6431009033627908E-3</c:v>
                </c:pt>
                <c:pt idx="6">
                  <c:v>1.0552293322448199E-2</c:v>
                </c:pt>
                <c:pt idx="7">
                  <c:v>1.1480767685796599E-2</c:v>
                </c:pt>
                <c:pt idx="8">
                  <c:v>1.2383086357962E-2</c:v>
                </c:pt>
                <c:pt idx="9">
                  <c:v>1.3310571096534799E-2</c:v>
                </c:pt>
                <c:pt idx="10">
                  <c:v>1.43377174631276E-2</c:v>
                </c:pt>
                <c:pt idx="11">
                  <c:v>1.5526105644302001E-2</c:v>
                </c:pt>
                <c:pt idx="12">
                  <c:v>1.67850300027266E-2</c:v>
                </c:pt>
                <c:pt idx="13">
                  <c:v>1.8160653717491398E-2</c:v>
                </c:pt>
                <c:pt idx="14">
                  <c:v>1.9639788450277001E-2</c:v>
                </c:pt>
                <c:pt idx="15">
                  <c:v>2.11969829143413E-2</c:v>
                </c:pt>
                <c:pt idx="16">
                  <c:v>2.2798843763521998E-2</c:v>
                </c:pt>
                <c:pt idx="17">
                  <c:v>2.4563863244144401E-2</c:v>
                </c:pt>
                <c:pt idx="18">
                  <c:v>2.6473261138300001E-2</c:v>
                </c:pt>
                <c:pt idx="19">
                  <c:v>2.8335862386095399E-2</c:v>
                </c:pt>
                <c:pt idx="20">
                  <c:v>3.0095696256432099E-2</c:v>
                </c:pt>
                <c:pt idx="21">
                  <c:v>3.19598649599852E-2</c:v>
                </c:pt>
                <c:pt idx="22">
                  <c:v>3.3905207101516899E-2</c:v>
                </c:pt>
                <c:pt idx="23">
                  <c:v>3.5933125908122698E-2</c:v>
                </c:pt>
                <c:pt idx="24">
                  <c:v>3.8158423806087298E-2</c:v>
                </c:pt>
                <c:pt idx="25">
                  <c:v>3.9935852888091497E-2</c:v>
                </c:pt>
                <c:pt idx="26">
                  <c:v>4.1485117904851397E-2</c:v>
                </c:pt>
                <c:pt idx="27">
                  <c:v>4.25721459549094E-2</c:v>
                </c:pt>
                <c:pt idx="28">
                  <c:v>4.3098360170771302E-2</c:v>
                </c:pt>
                <c:pt idx="29">
                  <c:v>4.2978190617574297E-2</c:v>
                </c:pt>
                <c:pt idx="30">
                  <c:v>4.2149383700337398E-2</c:v>
                </c:pt>
                <c:pt idx="31">
                  <c:v>4.0583498213748202E-2</c:v>
                </c:pt>
                <c:pt idx="32">
                  <c:v>3.82950889953588E-2</c:v>
                </c:pt>
                <c:pt idx="33">
                  <c:v>3.5347521984486797E-2</c:v>
                </c:pt>
                <c:pt idx="34">
                  <c:v>3.1853673367772402E-2</c:v>
                </c:pt>
                <c:pt idx="35">
                  <c:v>2.7970029518165601E-2</c:v>
                </c:pt>
                <c:pt idx="36">
                  <c:v>2.3883949493855399E-2</c:v>
                </c:pt>
                <c:pt idx="37">
                  <c:v>1.9795172211313099E-2</c:v>
                </c:pt>
                <c:pt idx="38">
                  <c:v>1.5894317728624201E-2</c:v>
                </c:pt>
                <c:pt idx="39">
                  <c:v>1.2342132701681101E-2</c:v>
                </c:pt>
              </c:numCache>
            </c:numRef>
          </c:val>
          <c:smooth val="0"/>
          <c:extLst>
            <c:ext xmlns:c16="http://schemas.microsoft.com/office/drawing/2014/chart" uri="{C3380CC4-5D6E-409C-BE32-E72D297353CC}">
              <c16:uniqueId val="{00000000-3CA9-410D-9BD6-591049A6E971}"/>
            </c:ext>
          </c:extLst>
        </c:ser>
        <c:dLbls>
          <c:showLegendKey val="0"/>
          <c:showVal val="0"/>
          <c:showCatName val="0"/>
          <c:showSerName val="0"/>
          <c:showPercent val="0"/>
          <c:showBubbleSize val="0"/>
        </c:dLbls>
        <c:smooth val="0"/>
        <c:axId val="273412048"/>
        <c:axId val="273412440"/>
      </c:lineChart>
      <c:catAx>
        <c:axId val="27341204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CA" dirty="0" smtClean="0"/>
                  <a:t>Years forward</a:t>
                </a:r>
                <a:endParaRPr lang="en-CA" dirty="0"/>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3412440"/>
        <c:crosses val="autoZero"/>
        <c:auto val="1"/>
        <c:lblAlgn val="ctr"/>
        <c:lblOffset val="100"/>
        <c:noMultiLvlLbl val="0"/>
      </c:catAx>
      <c:valAx>
        <c:axId val="2734124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734120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CA" sz="1800" dirty="0"/>
              <a:t>Distributions</a:t>
            </a:r>
            <a:r>
              <a:rPr lang="en-CA" sz="1800" baseline="0" dirty="0"/>
              <a:t> of Mortality Probability, </a:t>
            </a:r>
            <a:r>
              <a:rPr lang="en-CA" sz="1800" baseline="0" dirty="0" smtClean="0"/>
              <a:t>Men age </a:t>
            </a:r>
            <a:r>
              <a:rPr lang="en-CA" sz="1800" baseline="0" dirty="0"/>
              <a:t>62</a:t>
            </a:r>
            <a:endParaRPr lang="en-CA" sz="1800" dirty="0"/>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5104742092812303E-2"/>
          <c:y val="7.4850305110299595E-2"/>
          <c:w val="0.94023015412219701"/>
          <c:h val="0.72226106085070796"/>
        </c:manualLayout>
      </c:layout>
      <c:lineChart>
        <c:grouping val="standard"/>
        <c:varyColors val="0"/>
        <c:ser>
          <c:idx val="1"/>
          <c:order val="0"/>
          <c:tx>
            <c:strRef>
              <c:f>'Mortality Distributions'!$E$2</c:f>
              <c:strCache>
                <c:ptCount val="1"/>
                <c:pt idx="0">
                  <c:v>His Probability of Dying before the next year (QX)</c:v>
                </c:pt>
              </c:strCache>
            </c:strRef>
          </c:tx>
          <c:spPr>
            <a:ln w="38100" cap="rnd">
              <a:solidFill>
                <a:schemeClr val="tx2"/>
              </a:solidFill>
              <a:round/>
            </a:ln>
            <a:effectLst/>
          </c:spPr>
          <c:marker>
            <c:symbol val="none"/>
          </c:marker>
          <c:cat>
            <c:numRef>
              <c:f>'Mortality Distributions'!$P$3:$P$47</c:f>
              <c:numCache>
                <c:formatCode>General</c:formatCode>
                <c:ptCount val="45"/>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numCache>
            </c:numRef>
          </c:cat>
          <c:val>
            <c:numRef>
              <c:f>'Mortality Distributions'!$U$3:$U$43</c:f>
              <c:numCache>
                <c:formatCode>General</c:formatCode>
                <c:ptCount val="41"/>
                <c:pt idx="0">
                  <c:v>1.21971489861608E-2</c:v>
                </c:pt>
                <c:pt idx="1">
                  <c:v>1.29454639949568E-2</c:v>
                </c:pt>
                <c:pt idx="2">
                  <c:v>1.3815113145181799E-2</c:v>
                </c:pt>
                <c:pt idx="3">
                  <c:v>1.48314954955562E-2</c:v>
                </c:pt>
                <c:pt idx="4">
                  <c:v>1.5953296003028802E-2</c:v>
                </c:pt>
                <c:pt idx="5">
                  <c:v>1.7090627402680799E-2</c:v>
                </c:pt>
                <c:pt idx="6">
                  <c:v>1.81786553944326E-2</c:v>
                </c:pt>
                <c:pt idx="7">
                  <c:v>1.9296297558339101E-2</c:v>
                </c:pt>
                <c:pt idx="8">
                  <c:v>2.0469313594275701E-2</c:v>
                </c:pt>
                <c:pt idx="9">
                  <c:v>2.17324630309579E-2</c:v>
                </c:pt>
                <c:pt idx="10">
                  <c:v>2.3160966313221999E-2</c:v>
                </c:pt>
                <c:pt idx="11">
                  <c:v>2.4714051001729499E-2</c:v>
                </c:pt>
                <c:pt idx="12">
                  <c:v>2.6399792346417199E-2</c:v>
                </c:pt>
                <c:pt idx="13">
                  <c:v>2.8010261576405501E-2</c:v>
                </c:pt>
                <c:pt idx="14">
                  <c:v>2.9516300951085601E-2</c:v>
                </c:pt>
                <c:pt idx="15">
                  <c:v>3.12595946643138E-2</c:v>
                </c:pt>
                <c:pt idx="16">
                  <c:v>3.2973649789826802E-2</c:v>
                </c:pt>
                <c:pt idx="17">
                  <c:v>3.4661327642328099E-2</c:v>
                </c:pt>
                <c:pt idx="18">
                  <c:v>3.62524185826886E-2</c:v>
                </c:pt>
                <c:pt idx="19">
                  <c:v>3.78125920898707E-2</c:v>
                </c:pt>
                <c:pt idx="20">
                  <c:v>3.8965891942832398E-2</c:v>
                </c:pt>
                <c:pt idx="21">
                  <c:v>3.9655167726592798E-2</c:v>
                </c:pt>
                <c:pt idx="22">
                  <c:v>4.1275833782897099E-2</c:v>
                </c:pt>
                <c:pt idx="23">
                  <c:v>4.1763499734168603E-2</c:v>
                </c:pt>
                <c:pt idx="24">
                  <c:v>4.1684354434174398E-2</c:v>
                </c:pt>
                <c:pt idx="25">
                  <c:v>4.0984304248495203E-2</c:v>
                </c:pt>
                <c:pt idx="26">
                  <c:v>3.96355079966614E-2</c:v>
                </c:pt>
                <c:pt idx="27">
                  <c:v>3.7643683653408297E-2</c:v>
                </c:pt>
                <c:pt idx="28">
                  <c:v>3.5053188437820203E-2</c:v>
                </c:pt>
                <c:pt idx="29">
                  <c:v>3.1948584209163897E-2</c:v>
                </c:pt>
                <c:pt idx="30">
                  <c:v>2.8451633085683999E-2</c:v>
                </c:pt>
                <c:pt idx="31">
                  <c:v>2.47131379621684E-2</c:v>
                </c:pt>
                <c:pt idx="32">
                  <c:v>2.09001241989718E-2</c:v>
                </c:pt>
                <c:pt idx="33">
                  <c:v>1.71798293500958E-2</c:v>
                </c:pt>
                <c:pt idx="34">
                  <c:v>1.37029397243957E-2</c:v>
                </c:pt>
                <c:pt idx="35">
                  <c:v>1.0588888825160601E-2</c:v>
                </c:pt>
                <c:pt idx="36">
                  <c:v>7.9159154421617195E-3</c:v>
                </c:pt>
                <c:pt idx="37">
                  <c:v>5.7175274356156503E-3</c:v>
                </c:pt>
              </c:numCache>
            </c:numRef>
          </c:val>
          <c:smooth val="0"/>
          <c:extLst>
            <c:ext xmlns:c16="http://schemas.microsoft.com/office/drawing/2014/chart" uri="{C3380CC4-5D6E-409C-BE32-E72D297353CC}">
              <c16:uniqueId val="{00000000-C118-40F5-9410-B2E509674E3F}"/>
            </c:ext>
          </c:extLst>
        </c:ser>
        <c:dLbls>
          <c:showLegendKey val="0"/>
          <c:showVal val="0"/>
          <c:showCatName val="0"/>
          <c:showSerName val="0"/>
          <c:showPercent val="0"/>
          <c:showBubbleSize val="0"/>
        </c:dLbls>
        <c:smooth val="0"/>
        <c:axId val="273413224"/>
        <c:axId val="273413616"/>
      </c:lineChart>
      <c:catAx>
        <c:axId val="27341322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CA" dirty="0" smtClean="0"/>
                  <a:t>Years Forward</a:t>
                </a:r>
                <a:endParaRPr lang="en-CA" dirty="0"/>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3413616"/>
        <c:crosses val="autoZero"/>
        <c:auto val="1"/>
        <c:lblAlgn val="ctr"/>
        <c:lblOffset val="100"/>
        <c:noMultiLvlLbl val="0"/>
      </c:catAx>
      <c:valAx>
        <c:axId val="2734136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734132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CA" sz="2000" b="1" dirty="0">
                <a:solidFill>
                  <a:srgbClr val="FF0000"/>
                </a:solidFill>
              </a:rPr>
              <a:t>Joint</a:t>
            </a:r>
            <a:r>
              <a:rPr lang="en-CA" sz="2000" b="1" baseline="0" dirty="0">
                <a:solidFill>
                  <a:srgbClr val="FF0000"/>
                </a:solidFill>
              </a:rPr>
              <a:t> and s</a:t>
            </a:r>
            <a:r>
              <a:rPr lang="en-CA" sz="2000" b="1" baseline="0" dirty="0" smtClean="0">
                <a:solidFill>
                  <a:srgbClr val="FF0000"/>
                </a:solidFill>
              </a:rPr>
              <a:t>urvivor life </a:t>
            </a:r>
            <a:r>
              <a:rPr lang="en-CA" sz="2000" b="1" baseline="0" dirty="0">
                <a:solidFill>
                  <a:srgbClr val="FF0000"/>
                </a:solidFill>
              </a:rPr>
              <a:t>e</a:t>
            </a:r>
            <a:r>
              <a:rPr lang="en-CA" sz="2000" b="1" baseline="0" dirty="0" smtClean="0">
                <a:solidFill>
                  <a:srgbClr val="FF0000"/>
                </a:solidFill>
              </a:rPr>
              <a:t>xpectancies</a:t>
            </a:r>
            <a:r>
              <a:rPr lang="en-CA" sz="2000" b="1" baseline="0" dirty="0">
                <a:solidFill>
                  <a:srgbClr val="FF0000"/>
                </a:solidFill>
              </a:rPr>
              <a:t>: 60 year old woman </a:t>
            </a:r>
            <a:endParaRPr lang="en-CA" sz="2000" b="1" baseline="0" dirty="0" smtClean="0">
              <a:solidFill>
                <a:srgbClr val="FF0000"/>
              </a:solidFill>
            </a:endParaRPr>
          </a:p>
          <a:p>
            <a:pPr>
              <a:defRPr sz="1600"/>
            </a:pPr>
            <a:r>
              <a:rPr lang="en-CA" sz="2000" b="1" baseline="0" dirty="0" smtClean="0">
                <a:solidFill>
                  <a:srgbClr val="FF0000"/>
                </a:solidFill>
              </a:rPr>
              <a:t>&amp; </a:t>
            </a:r>
            <a:r>
              <a:rPr lang="en-CA" sz="2000" b="1" baseline="0" dirty="0">
                <a:solidFill>
                  <a:srgbClr val="FF0000"/>
                </a:solidFill>
              </a:rPr>
              <a:t>62 year old </a:t>
            </a:r>
            <a:r>
              <a:rPr lang="en-CA" sz="2000" b="1" baseline="0" dirty="0" smtClean="0">
                <a:solidFill>
                  <a:srgbClr val="FF0000"/>
                </a:solidFill>
              </a:rPr>
              <a:t>man. Non-Hispanic </a:t>
            </a:r>
            <a:r>
              <a:rPr lang="en-CA" sz="2000" b="1" baseline="0" dirty="0">
                <a:solidFill>
                  <a:srgbClr val="FF0000"/>
                </a:solidFill>
              </a:rPr>
              <a:t>w</a:t>
            </a:r>
            <a:r>
              <a:rPr lang="en-CA" sz="2000" b="1" baseline="0" dirty="0" smtClean="0">
                <a:solidFill>
                  <a:srgbClr val="FF0000"/>
                </a:solidFill>
              </a:rPr>
              <a:t>hite</a:t>
            </a:r>
            <a:r>
              <a:rPr lang="en-CA" sz="2000" b="1" baseline="0" dirty="0">
                <a:solidFill>
                  <a:srgbClr val="FF0000"/>
                </a:solidFill>
              </a:rPr>
              <a:t>, 2010</a:t>
            </a:r>
            <a:endParaRPr lang="en-CA" sz="2000" b="1" dirty="0">
              <a:solidFill>
                <a:srgbClr val="FF0000"/>
              </a:solidFill>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7030A0"/>
              </a:solidFill>
              <a:ln>
                <a:solidFill>
                  <a:schemeClr val="accent1"/>
                </a:solidFill>
              </a:ln>
              <a:effectLst/>
            </c:spPr>
            <c:extLst>
              <c:ext xmlns:c16="http://schemas.microsoft.com/office/drawing/2014/chart" uri="{C3380CC4-5D6E-409C-BE32-E72D297353CC}">
                <c16:uniqueId val="{00000001-FC21-4D91-AA4E-5B99819DBAA6}"/>
              </c:ext>
            </c:extLst>
          </c:dPt>
          <c:dPt>
            <c:idx val="1"/>
            <c:invertIfNegative val="0"/>
            <c:bubble3D val="0"/>
            <c:spPr>
              <a:solidFill>
                <a:srgbClr val="FFFF00"/>
              </a:solidFill>
              <a:ln>
                <a:solidFill>
                  <a:schemeClr val="accent1"/>
                </a:solidFill>
              </a:ln>
              <a:effectLst/>
            </c:spPr>
            <c:extLst>
              <c:ext xmlns:c16="http://schemas.microsoft.com/office/drawing/2014/chart" uri="{C3380CC4-5D6E-409C-BE32-E72D297353CC}">
                <c16:uniqueId val="{00000003-FC21-4D91-AA4E-5B99819DBAA6}"/>
              </c:ext>
            </c:extLst>
          </c:dPt>
          <c:dPt>
            <c:idx val="3"/>
            <c:invertIfNegative val="0"/>
            <c:bubble3D val="0"/>
            <c:spPr>
              <a:solidFill>
                <a:schemeClr val="accent2">
                  <a:lumMod val="40000"/>
                  <a:lumOff val="60000"/>
                </a:schemeClr>
              </a:solidFill>
              <a:ln>
                <a:solidFill>
                  <a:schemeClr val="accent1"/>
                </a:solidFill>
              </a:ln>
              <a:effectLst/>
            </c:spPr>
            <c:extLst>
              <c:ext xmlns:c16="http://schemas.microsoft.com/office/drawing/2014/chart" uri="{C3380CC4-5D6E-409C-BE32-E72D297353CC}">
                <c16:uniqueId val="{00000005-FC21-4D91-AA4E-5B99819DBAA6}"/>
              </c:ext>
            </c:extLst>
          </c:dPt>
          <c:dPt>
            <c:idx val="4"/>
            <c:invertIfNegative val="0"/>
            <c:bubble3D val="0"/>
            <c:spPr>
              <a:solidFill>
                <a:srgbClr val="F07EF3"/>
              </a:solidFill>
              <a:ln>
                <a:solidFill>
                  <a:schemeClr val="accent1"/>
                </a:solidFill>
              </a:ln>
              <a:effectLst/>
            </c:spPr>
            <c:extLst>
              <c:ext xmlns:c16="http://schemas.microsoft.com/office/drawing/2014/chart" uri="{C3380CC4-5D6E-409C-BE32-E72D297353CC}">
                <c16:uniqueId val="{00000007-FC21-4D91-AA4E-5B99819DBAA6}"/>
              </c:ext>
            </c:extLst>
          </c:dPt>
          <c:dPt>
            <c:idx val="5"/>
            <c:invertIfNegative val="0"/>
            <c:bubble3D val="0"/>
            <c:spPr>
              <a:solidFill>
                <a:schemeClr val="tx2">
                  <a:lumMod val="60000"/>
                  <a:lumOff val="40000"/>
                </a:schemeClr>
              </a:solidFill>
              <a:ln>
                <a:solidFill>
                  <a:schemeClr val="accent1"/>
                </a:solidFill>
              </a:ln>
              <a:effectLst/>
            </c:spPr>
            <c:extLst>
              <c:ext xmlns:c16="http://schemas.microsoft.com/office/drawing/2014/chart" uri="{C3380CC4-5D6E-409C-BE32-E72D297353CC}">
                <c16:uniqueId val="{00000009-FC21-4D91-AA4E-5B99819DBAA6}"/>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Sheet1!$D$6:$D$11</c:f>
              <c:numCache>
                <c:formatCode>General</c:formatCode>
                <c:ptCount val="6"/>
                <c:pt idx="0">
                  <c:v>20.2</c:v>
                </c:pt>
                <c:pt idx="1">
                  <c:v>17.7</c:v>
                </c:pt>
                <c:pt idx="3">
                  <c:v>4.3</c:v>
                </c:pt>
                <c:pt idx="4">
                  <c:v>12.5</c:v>
                </c:pt>
                <c:pt idx="5">
                  <c:v>9.5</c:v>
                </c:pt>
              </c:numCache>
            </c:numRef>
          </c:val>
          <c:extLst>
            <c:ext xmlns:c15="http://schemas.microsoft.com/office/drawing/2012/chart" uri="{02D57815-91ED-43cb-92C2-25804820EDAC}">
              <c15:filteredCategoryTitle>
                <c15:cat>
                  <c:strRef>
                    <c:extLst xmlns:c16="http://schemas.microsoft.com/office/drawing/2014/chart">
                      <c:ext uri="{02D57815-91ED-43cb-92C2-25804820EDAC}">
                        <c15:formulaRef>
                          <c15:sqref>Sheet1!$C$6:$C$11</c15:sqref>
                        </c15:formulaRef>
                      </c:ext>
                    </c:extLst>
                    <c:strCache>
                      <c:ptCount val="6"/>
                      <c:pt idx="0">
                        <c:v>n-Joint</c:v>
                      </c:pt>
                      <c:pt idx="1">
                        <c:v>o-joint</c:v>
                      </c:pt>
                      <c:pt idx="3">
                        <c:v>n-Survivor</c:v>
                      </c:pt>
                      <c:pt idx="4">
                        <c:v>o-survivor (her)</c:v>
                      </c:pt>
                      <c:pt idx="5">
                        <c:v>o-survivor (him)</c:v>
                      </c:pt>
                    </c:strCache>
                  </c:strRef>
                </c15:cat>
              </c15:filteredCategoryTitle>
            </c:ext>
            <c:ext xmlns:c16="http://schemas.microsoft.com/office/drawing/2014/chart" uri="{C3380CC4-5D6E-409C-BE32-E72D297353CC}">
              <c16:uniqueId val="{0000000A-FC21-4D91-AA4E-5B99819DBAA6}"/>
            </c:ext>
          </c:extLst>
        </c:ser>
        <c:dLbls>
          <c:showLegendKey val="0"/>
          <c:showVal val="0"/>
          <c:showCatName val="0"/>
          <c:showSerName val="0"/>
          <c:showPercent val="0"/>
          <c:showBubbleSize val="0"/>
        </c:dLbls>
        <c:gapWidth val="37"/>
        <c:overlap val="3"/>
        <c:axId val="273414400"/>
        <c:axId val="273414792"/>
      </c:barChart>
      <c:catAx>
        <c:axId val="273414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73414792"/>
        <c:crosses val="autoZero"/>
        <c:auto val="1"/>
        <c:lblAlgn val="ctr"/>
        <c:lblOffset val="100"/>
        <c:noMultiLvlLbl val="0"/>
      </c:catAx>
      <c:valAx>
        <c:axId val="2734147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734144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CA" sz="2400" b="1" dirty="0"/>
              <a:t>White</a:t>
            </a:r>
            <a:r>
              <a:rPr lang="en-CA" sz="2400" b="1" baseline="0" dirty="0"/>
              <a:t> </a:t>
            </a:r>
            <a:r>
              <a:rPr lang="en-CA" sz="2400" b="1" baseline="0" dirty="0" smtClean="0"/>
              <a:t>couples</a:t>
            </a:r>
            <a:r>
              <a:rPr lang="en-CA" sz="2400" b="1" baseline="0" dirty="0"/>
              <a:t>, </a:t>
            </a:r>
            <a:r>
              <a:rPr lang="en-CA" sz="2400" b="1" baseline="0" dirty="0" smtClean="0"/>
              <a:t>wife </a:t>
            </a:r>
            <a:r>
              <a:rPr lang="en-CA" sz="2400" b="1" baseline="0" dirty="0"/>
              <a:t>is </a:t>
            </a:r>
            <a:r>
              <a:rPr lang="en-CA" sz="2400" b="1" baseline="0" dirty="0" smtClean="0"/>
              <a:t>age </a:t>
            </a:r>
            <a:r>
              <a:rPr lang="en-CA" sz="2400" b="1" baseline="0" dirty="0"/>
              <a:t>60</a:t>
            </a:r>
            <a:endParaRPr lang="en-CA" sz="2400"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HistForGraphs!$D$2</c:f>
              <c:strCache>
                <c:ptCount val="1"/>
                <c:pt idx="0">
                  <c:v>O-joint Life Expectancy</c:v>
                </c:pt>
              </c:strCache>
            </c:strRef>
          </c:tx>
          <c:spPr>
            <a:ln w="38100" cap="rnd">
              <a:solidFill>
                <a:srgbClr val="7030A0"/>
              </a:solidFill>
              <a:round/>
            </a:ln>
            <a:effectLst/>
          </c:spPr>
          <c:marker>
            <c:symbol val="none"/>
          </c:marker>
          <c:cat>
            <c:numRef>
              <c:f>HistForGraphs!$A$3:$A$11</c:f>
              <c:numCache>
                <c:formatCode>General</c:formatCode>
                <c:ptCount val="9"/>
                <c:pt idx="0">
                  <c:v>1930</c:v>
                </c:pt>
                <c:pt idx="1">
                  <c:v>1940</c:v>
                </c:pt>
                <c:pt idx="2">
                  <c:v>1950</c:v>
                </c:pt>
                <c:pt idx="3">
                  <c:v>1960</c:v>
                </c:pt>
                <c:pt idx="4">
                  <c:v>1970</c:v>
                </c:pt>
                <c:pt idx="5">
                  <c:v>1980</c:v>
                </c:pt>
                <c:pt idx="6">
                  <c:v>1990</c:v>
                </c:pt>
                <c:pt idx="7">
                  <c:v>2000</c:v>
                </c:pt>
                <c:pt idx="8">
                  <c:v>2010</c:v>
                </c:pt>
              </c:numCache>
            </c:numRef>
          </c:cat>
          <c:val>
            <c:numRef>
              <c:f>HistForGraphs!$D$3:$D$11</c:f>
              <c:numCache>
                <c:formatCode>#,##0.00;\(#,##0.00\)</c:formatCode>
                <c:ptCount val="9"/>
                <c:pt idx="0">
                  <c:v>9.9762210000000007</c:v>
                </c:pt>
                <c:pt idx="1">
                  <c:v>11.049723999999999</c:v>
                </c:pt>
                <c:pt idx="2">
                  <c:v>12.059695</c:v>
                </c:pt>
                <c:pt idx="3">
                  <c:v>12.572668</c:v>
                </c:pt>
                <c:pt idx="4">
                  <c:v>12.878529</c:v>
                </c:pt>
                <c:pt idx="5">
                  <c:v>14.158954</c:v>
                </c:pt>
                <c:pt idx="6">
                  <c:v>15.00174</c:v>
                </c:pt>
                <c:pt idx="7">
                  <c:v>15.85022</c:v>
                </c:pt>
                <c:pt idx="8">
                  <c:v>17.683764</c:v>
                </c:pt>
              </c:numCache>
            </c:numRef>
          </c:val>
          <c:smooth val="0"/>
          <c:extLst>
            <c:ext xmlns:c16="http://schemas.microsoft.com/office/drawing/2014/chart" uri="{C3380CC4-5D6E-409C-BE32-E72D297353CC}">
              <c16:uniqueId val="{00000000-0BCA-4A1D-B2F1-5EEAAD064E4D}"/>
            </c:ext>
          </c:extLst>
        </c:ser>
        <c:ser>
          <c:idx val="1"/>
          <c:order val="1"/>
          <c:tx>
            <c:strRef>
              <c:f>HistForGraphs!$E$2</c:f>
              <c:strCache>
                <c:ptCount val="1"/>
                <c:pt idx="0">
                  <c:v>OC-Survivor LE (Him)</c:v>
                </c:pt>
              </c:strCache>
            </c:strRef>
          </c:tx>
          <c:spPr>
            <a:ln w="38100" cap="rnd">
              <a:solidFill>
                <a:schemeClr val="accent1">
                  <a:lumMod val="75000"/>
                </a:schemeClr>
              </a:solidFill>
              <a:round/>
            </a:ln>
            <a:effectLst/>
          </c:spPr>
          <c:marker>
            <c:symbol val="none"/>
          </c:marker>
          <c:cat>
            <c:numRef>
              <c:f>HistForGraphs!$A$3:$A$11</c:f>
              <c:numCache>
                <c:formatCode>General</c:formatCode>
                <c:ptCount val="9"/>
                <c:pt idx="0">
                  <c:v>1930</c:v>
                </c:pt>
                <c:pt idx="1">
                  <c:v>1940</c:v>
                </c:pt>
                <c:pt idx="2">
                  <c:v>1950</c:v>
                </c:pt>
                <c:pt idx="3">
                  <c:v>1960</c:v>
                </c:pt>
                <c:pt idx="4">
                  <c:v>1970</c:v>
                </c:pt>
                <c:pt idx="5">
                  <c:v>1980</c:v>
                </c:pt>
                <c:pt idx="6">
                  <c:v>1990</c:v>
                </c:pt>
                <c:pt idx="7">
                  <c:v>2000</c:v>
                </c:pt>
                <c:pt idx="8">
                  <c:v>2010</c:v>
                </c:pt>
              </c:numCache>
            </c:numRef>
          </c:cat>
          <c:val>
            <c:numRef>
              <c:f>HistForGraphs!$E$3:$E$11</c:f>
              <c:numCache>
                <c:formatCode>#,##0.00;\(#,##0.00\)</c:formatCode>
                <c:ptCount val="9"/>
                <c:pt idx="0">
                  <c:v>8.5941185999999998</c:v>
                </c:pt>
                <c:pt idx="1">
                  <c:v>8.2584848999999991</c:v>
                </c:pt>
                <c:pt idx="2">
                  <c:v>8.4816170999999994</c:v>
                </c:pt>
                <c:pt idx="3">
                  <c:v>8.3121205000000007</c:v>
                </c:pt>
                <c:pt idx="4">
                  <c:v>8.4336251999999998</c:v>
                </c:pt>
                <c:pt idx="5">
                  <c:v>8.7884168999999996</c:v>
                </c:pt>
                <c:pt idx="6">
                  <c:v>9.0162470999999993</c:v>
                </c:pt>
                <c:pt idx="7">
                  <c:v>9.2000326999999995</c:v>
                </c:pt>
                <c:pt idx="8">
                  <c:v>9.4612011999999996</c:v>
                </c:pt>
              </c:numCache>
            </c:numRef>
          </c:val>
          <c:smooth val="0"/>
          <c:extLst>
            <c:ext xmlns:c16="http://schemas.microsoft.com/office/drawing/2014/chart" uri="{C3380CC4-5D6E-409C-BE32-E72D297353CC}">
              <c16:uniqueId val="{00000001-0BCA-4A1D-B2F1-5EEAAD064E4D}"/>
            </c:ext>
          </c:extLst>
        </c:ser>
        <c:ser>
          <c:idx val="2"/>
          <c:order val="2"/>
          <c:tx>
            <c:strRef>
              <c:f>HistForGraphs!$F$2</c:f>
              <c:strCache>
                <c:ptCount val="1"/>
                <c:pt idx="0">
                  <c:v>OC-Survivor LE (Her)</c:v>
                </c:pt>
              </c:strCache>
            </c:strRef>
          </c:tx>
          <c:spPr>
            <a:ln w="38100" cap="rnd">
              <a:solidFill>
                <a:srgbClr val="ED27DF"/>
              </a:solidFill>
              <a:round/>
            </a:ln>
            <a:effectLst/>
          </c:spPr>
          <c:marker>
            <c:symbol val="none"/>
          </c:marker>
          <c:cat>
            <c:numRef>
              <c:f>HistForGraphs!$A$3:$A$11</c:f>
              <c:numCache>
                <c:formatCode>General</c:formatCode>
                <c:ptCount val="9"/>
                <c:pt idx="0">
                  <c:v>1930</c:v>
                </c:pt>
                <c:pt idx="1">
                  <c:v>1940</c:v>
                </c:pt>
                <c:pt idx="2">
                  <c:v>1950</c:v>
                </c:pt>
                <c:pt idx="3">
                  <c:v>1960</c:v>
                </c:pt>
                <c:pt idx="4">
                  <c:v>1970</c:v>
                </c:pt>
                <c:pt idx="5">
                  <c:v>1980</c:v>
                </c:pt>
                <c:pt idx="6">
                  <c:v>1990</c:v>
                </c:pt>
                <c:pt idx="7">
                  <c:v>2000</c:v>
                </c:pt>
                <c:pt idx="8">
                  <c:v>2010</c:v>
                </c:pt>
              </c:numCache>
            </c:numRef>
          </c:cat>
          <c:val>
            <c:numRef>
              <c:f>HistForGraphs!$F$3:$F$11</c:f>
              <c:numCache>
                <c:formatCode>#,##0.00;\(#,##0.00\)</c:formatCode>
                <c:ptCount val="9"/>
                <c:pt idx="0">
                  <c:v>10.880953999999999</c:v>
                </c:pt>
                <c:pt idx="1">
                  <c:v>11.022304999999999</c:v>
                </c:pt>
                <c:pt idx="2">
                  <c:v>11.740591999999999</c:v>
                </c:pt>
                <c:pt idx="3">
                  <c:v>12.089505000000001</c:v>
                </c:pt>
                <c:pt idx="4">
                  <c:v>12.895225</c:v>
                </c:pt>
                <c:pt idx="5">
                  <c:v>13.4391</c:v>
                </c:pt>
                <c:pt idx="6">
                  <c:v>13.368715999999999</c:v>
                </c:pt>
                <c:pt idx="7">
                  <c:v>12.878874</c:v>
                </c:pt>
                <c:pt idx="8">
                  <c:v>12.492877999999999</c:v>
                </c:pt>
              </c:numCache>
            </c:numRef>
          </c:val>
          <c:smooth val="0"/>
          <c:extLst>
            <c:ext xmlns:c16="http://schemas.microsoft.com/office/drawing/2014/chart" uri="{C3380CC4-5D6E-409C-BE32-E72D297353CC}">
              <c16:uniqueId val="{00000002-0BCA-4A1D-B2F1-5EEAAD064E4D}"/>
            </c:ext>
          </c:extLst>
        </c:ser>
        <c:dLbls>
          <c:showLegendKey val="0"/>
          <c:showVal val="0"/>
          <c:showCatName val="0"/>
          <c:showSerName val="0"/>
          <c:showPercent val="0"/>
          <c:showBubbleSize val="0"/>
        </c:dLbls>
        <c:smooth val="0"/>
        <c:axId val="273415576"/>
        <c:axId val="356625152"/>
      </c:lineChart>
      <c:catAx>
        <c:axId val="273415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56625152"/>
        <c:crosses val="autoZero"/>
        <c:auto val="1"/>
        <c:lblAlgn val="ctr"/>
        <c:lblOffset val="100"/>
        <c:noMultiLvlLbl val="0"/>
      </c:catAx>
      <c:valAx>
        <c:axId val="35662515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734155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lumMod val="95000"/>
        <a:alpha val="58000"/>
      </a:schemeClr>
    </a:solidFill>
    <a:ln>
      <a:solidFill>
        <a:schemeClr val="tx1"/>
      </a:solid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CA" sz="2400" b="1" dirty="0"/>
              <a:t>Black </a:t>
            </a:r>
            <a:r>
              <a:rPr lang="en-CA" sz="2400" b="1" dirty="0" smtClean="0"/>
              <a:t>couples</a:t>
            </a:r>
            <a:r>
              <a:rPr lang="en-CA" sz="2400" b="1" dirty="0"/>
              <a:t>, </a:t>
            </a:r>
            <a:r>
              <a:rPr lang="en-CA" sz="2400" b="1" dirty="0" smtClean="0"/>
              <a:t>wife </a:t>
            </a:r>
            <a:r>
              <a:rPr lang="en-CA" sz="2400" b="1" dirty="0"/>
              <a:t>is </a:t>
            </a:r>
            <a:r>
              <a:rPr lang="en-CA" sz="2400" b="1" dirty="0" smtClean="0"/>
              <a:t>age </a:t>
            </a:r>
            <a:r>
              <a:rPr lang="en-CA" sz="2400" b="1" dirty="0"/>
              <a:t>60</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HistForGraphs!$D$17</c:f>
              <c:strCache>
                <c:ptCount val="1"/>
                <c:pt idx="0">
                  <c:v>O-joint Life Expectancy</c:v>
                </c:pt>
              </c:strCache>
            </c:strRef>
          </c:tx>
          <c:spPr>
            <a:ln w="38100" cap="rnd">
              <a:solidFill>
                <a:srgbClr val="7030A0"/>
              </a:solidFill>
              <a:round/>
            </a:ln>
            <a:effectLst/>
          </c:spPr>
          <c:marker>
            <c:symbol val="none"/>
          </c:marker>
          <c:cat>
            <c:numRef>
              <c:f>HistForGraphs!$A$18:$A$26</c:f>
              <c:numCache>
                <c:formatCode>General</c:formatCode>
                <c:ptCount val="9"/>
                <c:pt idx="0">
                  <c:v>1930</c:v>
                </c:pt>
                <c:pt idx="1">
                  <c:v>1940</c:v>
                </c:pt>
                <c:pt idx="2">
                  <c:v>1950</c:v>
                </c:pt>
                <c:pt idx="3">
                  <c:v>1960</c:v>
                </c:pt>
                <c:pt idx="4">
                  <c:v>1970</c:v>
                </c:pt>
                <c:pt idx="5">
                  <c:v>1980</c:v>
                </c:pt>
                <c:pt idx="6">
                  <c:v>1990</c:v>
                </c:pt>
                <c:pt idx="7">
                  <c:v>2000</c:v>
                </c:pt>
                <c:pt idx="8">
                  <c:v>2010</c:v>
                </c:pt>
              </c:numCache>
            </c:numRef>
          </c:cat>
          <c:val>
            <c:numRef>
              <c:f>HistForGraphs!$D$18:$D$26</c:f>
              <c:numCache>
                <c:formatCode>#,##0.00;\(#,##0.00\)</c:formatCode>
                <c:ptCount val="9"/>
                <c:pt idx="0">
                  <c:v>8.4141964999999992</c:v>
                </c:pt>
                <c:pt idx="1">
                  <c:v>9.4217601000000002</c:v>
                </c:pt>
                <c:pt idx="2">
                  <c:v>9.9938818000000005</c:v>
                </c:pt>
                <c:pt idx="3">
                  <c:v>10.982253</c:v>
                </c:pt>
                <c:pt idx="4">
                  <c:v>11.010941000000001</c:v>
                </c:pt>
                <c:pt idx="5">
                  <c:v>12.031884</c:v>
                </c:pt>
                <c:pt idx="6">
                  <c:v>11.615841</c:v>
                </c:pt>
                <c:pt idx="7">
                  <c:v>13.356189000000001</c:v>
                </c:pt>
                <c:pt idx="8">
                  <c:v>15.451586000000001</c:v>
                </c:pt>
              </c:numCache>
            </c:numRef>
          </c:val>
          <c:smooth val="0"/>
          <c:extLst>
            <c:ext xmlns:c16="http://schemas.microsoft.com/office/drawing/2014/chart" uri="{C3380CC4-5D6E-409C-BE32-E72D297353CC}">
              <c16:uniqueId val="{00000000-1317-40F3-B99F-C560B7E88B6E}"/>
            </c:ext>
          </c:extLst>
        </c:ser>
        <c:ser>
          <c:idx val="1"/>
          <c:order val="1"/>
          <c:tx>
            <c:strRef>
              <c:f>HistForGraphs!$E$17</c:f>
              <c:strCache>
                <c:ptCount val="1"/>
                <c:pt idx="0">
                  <c:v>OC-Survivor LE (Him)</c:v>
                </c:pt>
              </c:strCache>
            </c:strRef>
          </c:tx>
          <c:spPr>
            <a:ln w="38100" cap="rnd">
              <a:solidFill>
                <a:schemeClr val="accent1">
                  <a:lumMod val="75000"/>
                </a:schemeClr>
              </a:solidFill>
              <a:round/>
            </a:ln>
            <a:effectLst/>
          </c:spPr>
          <c:marker>
            <c:symbol val="none"/>
          </c:marker>
          <c:cat>
            <c:numRef>
              <c:f>HistForGraphs!$A$18:$A$26</c:f>
              <c:numCache>
                <c:formatCode>General</c:formatCode>
                <c:ptCount val="9"/>
                <c:pt idx="0">
                  <c:v>1930</c:v>
                </c:pt>
                <c:pt idx="1">
                  <c:v>1940</c:v>
                </c:pt>
                <c:pt idx="2">
                  <c:v>1950</c:v>
                </c:pt>
                <c:pt idx="3">
                  <c:v>1960</c:v>
                </c:pt>
                <c:pt idx="4">
                  <c:v>1970</c:v>
                </c:pt>
                <c:pt idx="5">
                  <c:v>1980</c:v>
                </c:pt>
                <c:pt idx="6">
                  <c:v>1990</c:v>
                </c:pt>
                <c:pt idx="7">
                  <c:v>2000</c:v>
                </c:pt>
                <c:pt idx="8">
                  <c:v>2010</c:v>
                </c:pt>
              </c:numCache>
            </c:numRef>
          </c:cat>
          <c:val>
            <c:numRef>
              <c:f>HistForGraphs!$E$18:$E$26</c:f>
              <c:numCache>
                <c:formatCode>#,##0.00;\(#,##0.00\)</c:formatCode>
                <c:ptCount val="9"/>
                <c:pt idx="0">
                  <c:v>8.6537542999999992</c:v>
                </c:pt>
                <c:pt idx="1">
                  <c:v>9.3676103000000008</c:v>
                </c:pt>
                <c:pt idx="2">
                  <c:v>9.5835548999999993</c:v>
                </c:pt>
                <c:pt idx="3">
                  <c:v>9.8661458</c:v>
                </c:pt>
                <c:pt idx="4">
                  <c:v>9.7128803000000001</c:v>
                </c:pt>
                <c:pt idx="5">
                  <c:v>9.4284677000000006</c:v>
                </c:pt>
                <c:pt idx="6">
                  <c:v>9.6446608999999999</c:v>
                </c:pt>
                <c:pt idx="7">
                  <c:v>9.5715798999999997</c:v>
                </c:pt>
                <c:pt idx="8">
                  <c:v>10.046364000000001</c:v>
                </c:pt>
              </c:numCache>
            </c:numRef>
          </c:val>
          <c:smooth val="0"/>
          <c:extLst>
            <c:ext xmlns:c16="http://schemas.microsoft.com/office/drawing/2014/chart" uri="{C3380CC4-5D6E-409C-BE32-E72D297353CC}">
              <c16:uniqueId val="{00000001-1317-40F3-B99F-C560B7E88B6E}"/>
            </c:ext>
          </c:extLst>
        </c:ser>
        <c:ser>
          <c:idx val="2"/>
          <c:order val="2"/>
          <c:tx>
            <c:strRef>
              <c:f>HistForGraphs!$F$17</c:f>
              <c:strCache>
                <c:ptCount val="1"/>
                <c:pt idx="0">
                  <c:v>OC-Survivor LE (Her)</c:v>
                </c:pt>
              </c:strCache>
            </c:strRef>
          </c:tx>
          <c:spPr>
            <a:ln w="38100" cap="rnd">
              <a:solidFill>
                <a:srgbClr val="ED27DF"/>
              </a:solidFill>
              <a:round/>
            </a:ln>
            <a:effectLst/>
          </c:spPr>
          <c:marker>
            <c:symbol val="none"/>
          </c:marker>
          <c:cat>
            <c:numRef>
              <c:f>HistForGraphs!$A$18:$A$26</c:f>
              <c:numCache>
                <c:formatCode>General</c:formatCode>
                <c:ptCount val="9"/>
                <c:pt idx="0">
                  <c:v>1930</c:v>
                </c:pt>
                <c:pt idx="1">
                  <c:v>1940</c:v>
                </c:pt>
                <c:pt idx="2">
                  <c:v>1950</c:v>
                </c:pt>
                <c:pt idx="3">
                  <c:v>1960</c:v>
                </c:pt>
                <c:pt idx="4">
                  <c:v>1970</c:v>
                </c:pt>
                <c:pt idx="5">
                  <c:v>1980</c:v>
                </c:pt>
                <c:pt idx="6">
                  <c:v>1990</c:v>
                </c:pt>
                <c:pt idx="7">
                  <c:v>2000</c:v>
                </c:pt>
                <c:pt idx="8">
                  <c:v>2010</c:v>
                </c:pt>
              </c:numCache>
            </c:numRef>
          </c:cat>
          <c:val>
            <c:numRef>
              <c:f>HistForGraphs!$F$18:$F$26</c:f>
              <c:numCache>
                <c:formatCode>#,##0.00;\(#,##0.00\)</c:formatCode>
                <c:ptCount val="9"/>
                <c:pt idx="0">
                  <c:v>11.314147</c:v>
                </c:pt>
                <c:pt idx="1">
                  <c:v>12.519935</c:v>
                </c:pt>
                <c:pt idx="2">
                  <c:v>12.816096999999999</c:v>
                </c:pt>
                <c:pt idx="3">
                  <c:v>12.674617</c:v>
                </c:pt>
                <c:pt idx="4">
                  <c:v>13.514540999999999</c:v>
                </c:pt>
                <c:pt idx="5">
                  <c:v>14.019361</c:v>
                </c:pt>
                <c:pt idx="6">
                  <c:v>14.383929</c:v>
                </c:pt>
                <c:pt idx="7">
                  <c:v>13.322488</c:v>
                </c:pt>
                <c:pt idx="8">
                  <c:v>13.525656</c:v>
                </c:pt>
              </c:numCache>
            </c:numRef>
          </c:val>
          <c:smooth val="0"/>
          <c:extLst>
            <c:ext xmlns:c16="http://schemas.microsoft.com/office/drawing/2014/chart" uri="{C3380CC4-5D6E-409C-BE32-E72D297353CC}">
              <c16:uniqueId val="{00000002-1317-40F3-B99F-C560B7E88B6E}"/>
            </c:ext>
          </c:extLst>
        </c:ser>
        <c:dLbls>
          <c:showLegendKey val="0"/>
          <c:showVal val="0"/>
          <c:showCatName val="0"/>
          <c:showSerName val="0"/>
          <c:showPercent val="0"/>
          <c:showBubbleSize val="0"/>
        </c:dLbls>
        <c:smooth val="0"/>
        <c:axId val="356625936"/>
        <c:axId val="356626328"/>
      </c:lineChart>
      <c:catAx>
        <c:axId val="356625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56626328"/>
        <c:crosses val="autoZero"/>
        <c:auto val="1"/>
        <c:lblAlgn val="ctr"/>
        <c:lblOffset val="100"/>
        <c:noMultiLvlLbl val="0"/>
      </c:catAx>
      <c:valAx>
        <c:axId val="356626328"/>
        <c:scaling>
          <c:orientation val="minMax"/>
          <c:max val="2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566259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lumMod val="95000"/>
        <a:alpha val="55000"/>
      </a:schemeClr>
    </a:solidFill>
    <a:ln>
      <a:solidFill>
        <a:schemeClr val="tx1"/>
      </a:solid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CA" sz="2400" dirty="0" smtClean="0"/>
              <a:t>Non-Hispanic</a:t>
            </a:r>
            <a:r>
              <a:rPr lang="en-CA" sz="2400" baseline="0" dirty="0" smtClean="0"/>
              <a:t> w</a:t>
            </a:r>
            <a:r>
              <a:rPr lang="en-CA" sz="2400" dirty="0" smtClean="0"/>
              <a:t>hite</a:t>
            </a:r>
            <a:r>
              <a:rPr lang="en-CA" sz="2400" baseline="0" dirty="0" smtClean="0"/>
              <a:t> </a:t>
            </a:r>
            <a:r>
              <a:rPr lang="en-CA" sz="2400" baseline="0" dirty="0"/>
              <a:t>c</a:t>
            </a:r>
            <a:r>
              <a:rPr lang="en-CA" sz="2400" baseline="0" dirty="0" smtClean="0"/>
              <a:t>ouples</a:t>
            </a:r>
            <a:r>
              <a:rPr lang="en-CA" sz="2400" baseline="0" dirty="0"/>
              <a:t>, </a:t>
            </a:r>
            <a:r>
              <a:rPr lang="en-CA" sz="2400" baseline="0" dirty="0" smtClean="0"/>
              <a:t>wife </a:t>
            </a:r>
            <a:r>
              <a:rPr lang="en-CA" sz="2400" baseline="0" dirty="0"/>
              <a:t>is </a:t>
            </a:r>
            <a:r>
              <a:rPr lang="en-CA" sz="2400" baseline="0" dirty="0" smtClean="0"/>
              <a:t>age </a:t>
            </a:r>
            <a:r>
              <a:rPr lang="en-CA" sz="2400" baseline="0" dirty="0"/>
              <a:t>60</a:t>
            </a:r>
            <a:endParaRPr lang="en-CA" sz="240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1"/>
          <c:order val="0"/>
          <c:tx>
            <c:strRef>
              <c:f>BoundForGraphs!$A$6</c:f>
              <c:strCache>
                <c:ptCount val="1"/>
                <c:pt idx="0">
                  <c:v>O-Joint Life Expectancy</c:v>
                </c:pt>
              </c:strCache>
            </c:strRef>
          </c:tx>
          <c:spPr>
            <a:solidFill>
              <a:srgbClr val="AC75D5"/>
            </a:solidFill>
            <a:ln>
              <a:noFill/>
            </a:ln>
            <a:effectLst/>
          </c:spPr>
          <c:invertIfNegative val="0"/>
          <c:cat>
            <c:strRef>
              <c:f>BoundForGraphs!$B$2:$E$2</c:f>
              <c:strCache>
                <c:ptCount val="4"/>
                <c:pt idx="0">
                  <c:v>Low Power</c:v>
                </c:pt>
                <c:pt idx="1">
                  <c:v>Half Power (Her)</c:v>
                </c:pt>
                <c:pt idx="2">
                  <c:v>Half Power (Him)</c:v>
                </c:pt>
                <c:pt idx="3">
                  <c:v>Power</c:v>
                </c:pt>
              </c:strCache>
            </c:strRef>
          </c:cat>
          <c:val>
            <c:numRef>
              <c:f>BoundForGraphs!$B$6:$E$6</c:f>
              <c:numCache>
                <c:formatCode>#,##0.00;\(#,##0.00\)</c:formatCode>
                <c:ptCount val="4"/>
                <c:pt idx="0">
                  <c:v>15.531119</c:v>
                </c:pt>
                <c:pt idx="1">
                  <c:v>17.171969000000001</c:v>
                </c:pt>
                <c:pt idx="2">
                  <c:v>18.309878000000001</c:v>
                </c:pt>
                <c:pt idx="3">
                  <c:v>18.985928000000001</c:v>
                </c:pt>
              </c:numCache>
            </c:numRef>
          </c:val>
          <c:extLst>
            <c:ext xmlns:c16="http://schemas.microsoft.com/office/drawing/2014/chart" uri="{C3380CC4-5D6E-409C-BE32-E72D297353CC}">
              <c16:uniqueId val="{00000000-68A5-46CF-9874-F7E1E3C1F4FB}"/>
            </c:ext>
          </c:extLst>
        </c:ser>
        <c:ser>
          <c:idx val="3"/>
          <c:order val="1"/>
          <c:tx>
            <c:strRef>
              <c:f>BoundForGraphs!$A$8</c:f>
              <c:strCache>
                <c:ptCount val="1"/>
                <c:pt idx="0">
                  <c:v>O-Survivor Life Expectancy (His)</c:v>
                </c:pt>
              </c:strCache>
            </c:strRef>
          </c:tx>
          <c:spPr>
            <a:solidFill>
              <a:schemeClr val="accent1">
                <a:lumMod val="75000"/>
              </a:schemeClr>
            </a:solidFill>
            <a:ln>
              <a:noFill/>
            </a:ln>
            <a:effectLst/>
          </c:spPr>
          <c:invertIfNegative val="0"/>
          <c:cat>
            <c:strRef>
              <c:f>BoundForGraphs!$B$2:$E$2</c:f>
              <c:strCache>
                <c:ptCount val="4"/>
                <c:pt idx="0">
                  <c:v>Low Power</c:v>
                </c:pt>
                <c:pt idx="1">
                  <c:v>Half Power (Her)</c:v>
                </c:pt>
                <c:pt idx="2">
                  <c:v>Half Power (Him)</c:v>
                </c:pt>
                <c:pt idx="3">
                  <c:v>Power</c:v>
                </c:pt>
              </c:strCache>
            </c:strRef>
          </c:cat>
          <c:val>
            <c:numRef>
              <c:f>BoundForGraphs!$B$8:$E$8</c:f>
              <c:numCache>
                <c:formatCode>#,##0.00;\(#,##0.00\)</c:formatCode>
                <c:ptCount val="4"/>
                <c:pt idx="0">
                  <c:v>9.6900043999999994</c:v>
                </c:pt>
                <c:pt idx="1">
                  <c:v>8.9581198999999998</c:v>
                </c:pt>
                <c:pt idx="2">
                  <c:v>10.072886</c:v>
                </c:pt>
                <c:pt idx="3">
                  <c:v>9.2684742</c:v>
                </c:pt>
              </c:numCache>
            </c:numRef>
          </c:val>
          <c:extLst>
            <c:ext xmlns:c16="http://schemas.microsoft.com/office/drawing/2014/chart" uri="{C3380CC4-5D6E-409C-BE32-E72D297353CC}">
              <c16:uniqueId val="{00000001-68A5-46CF-9874-F7E1E3C1F4FB}"/>
            </c:ext>
          </c:extLst>
        </c:ser>
        <c:ser>
          <c:idx val="4"/>
          <c:order val="2"/>
          <c:tx>
            <c:strRef>
              <c:f>BoundForGraphs!$A$9</c:f>
              <c:strCache>
                <c:ptCount val="1"/>
                <c:pt idx="0">
                  <c:v>O-Survivor Life Expectancy (Hers)</c:v>
                </c:pt>
              </c:strCache>
            </c:strRef>
          </c:tx>
          <c:spPr>
            <a:solidFill>
              <a:srgbClr val="CB3DBD"/>
            </a:solidFill>
            <a:ln>
              <a:noFill/>
            </a:ln>
            <a:effectLst/>
          </c:spPr>
          <c:invertIfNegative val="0"/>
          <c:cat>
            <c:strRef>
              <c:f>BoundForGraphs!$B$2:$E$2</c:f>
              <c:strCache>
                <c:ptCount val="4"/>
                <c:pt idx="0">
                  <c:v>Low Power</c:v>
                </c:pt>
                <c:pt idx="1">
                  <c:v>Half Power (Her)</c:v>
                </c:pt>
                <c:pt idx="2">
                  <c:v>Half Power (Him)</c:v>
                </c:pt>
                <c:pt idx="3">
                  <c:v>Power</c:v>
                </c:pt>
              </c:strCache>
            </c:strRef>
          </c:cat>
          <c:val>
            <c:numRef>
              <c:f>BoundForGraphs!$B$9:$E$9</c:f>
              <c:numCache>
                <c:formatCode>#,##0.00;\(#,##0.00\)</c:formatCode>
                <c:ptCount val="4"/>
                <c:pt idx="0">
                  <c:v>13.236848</c:v>
                </c:pt>
                <c:pt idx="1">
                  <c:v>13.499511999999999</c:v>
                </c:pt>
                <c:pt idx="2">
                  <c:v>11.697996</c:v>
                </c:pt>
                <c:pt idx="3">
                  <c:v>11.930254</c:v>
                </c:pt>
              </c:numCache>
            </c:numRef>
          </c:val>
          <c:extLst>
            <c:ext xmlns:c16="http://schemas.microsoft.com/office/drawing/2014/chart" uri="{C3380CC4-5D6E-409C-BE32-E72D297353CC}">
              <c16:uniqueId val="{00000002-68A5-46CF-9874-F7E1E3C1F4FB}"/>
            </c:ext>
          </c:extLst>
        </c:ser>
        <c:dLbls>
          <c:showLegendKey val="0"/>
          <c:showVal val="0"/>
          <c:showCatName val="0"/>
          <c:showSerName val="0"/>
          <c:showPercent val="0"/>
          <c:showBubbleSize val="0"/>
        </c:dLbls>
        <c:gapWidth val="219"/>
        <c:overlap val="-27"/>
        <c:axId val="356627112"/>
        <c:axId val="356627504"/>
      </c:barChart>
      <c:catAx>
        <c:axId val="356627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56627504"/>
        <c:crosses val="autoZero"/>
        <c:auto val="1"/>
        <c:lblAlgn val="ctr"/>
        <c:lblOffset val="100"/>
        <c:noMultiLvlLbl val="0"/>
      </c:catAx>
      <c:valAx>
        <c:axId val="35662750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566271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lumMod val="95000"/>
      </a:schemeClr>
    </a:solidFill>
    <a:ln>
      <a:solidFill>
        <a:schemeClr val="tx1"/>
      </a:solid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BoundForGraphs!$G$6</c:f>
              <c:strCache>
                <c:ptCount val="1"/>
                <c:pt idx="0">
                  <c:v>O-Joint Life Expectancy</c:v>
                </c:pt>
              </c:strCache>
            </c:strRef>
          </c:tx>
          <c:spPr>
            <a:solidFill>
              <a:srgbClr val="AC75D5"/>
            </a:solidFill>
            <a:ln>
              <a:noFill/>
            </a:ln>
            <a:effectLst/>
          </c:spPr>
          <c:invertIfNegative val="0"/>
          <c:cat>
            <c:strRef>
              <c:f>BoundForGraphs!$H$2:$K$2</c:f>
              <c:strCache>
                <c:ptCount val="4"/>
                <c:pt idx="0">
                  <c:v>Low Power</c:v>
                </c:pt>
                <c:pt idx="1">
                  <c:v>Half Power (Her)</c:v>
                </c:pt>
                <c:pt idx="2">
                  <c:v>Half Power (Him)</c:v>
                </c:pt>
                <c:pt idx="3">
                  <c:v>Power</c:v>
                </c:pt>
              </c:strCache>
            </c:strRef>
          </c:cat>
          <c:val>
            <c:numRef>
              <c:f>BoundForGraphs!$H$6:$K$6</c:f>
              <c:numCache>
                <c:formatCode>#,##0.00;\(#,##0.00\)</c:formatCode>
                <c:ptCount val="4"/>
                <c:pt idx="0">
                  <c:v>13.610644000000001</c:v>
                </c:pt>
                <c:pt idx="1">
                  <c:v>14.839406</c:v>
                </c:pt>
                <c:pt idx="2">
                  <c:v>15.593828</c:v>
                </c:pt>
                <c:pt idx="3">
                  <c:v>16.388539999999999</c:v>
                </c:pt>
              </c:numCache>
            </c:numRef>
          </c:val>
          <c:extLst>
            <c:ext xmlns:c16="http://schemas.microsoft.com/office/drawing/2014/chart" uri="{C3380CC4-5D6E-409C-BE32-E72D297353CC}">
              <c16:uniqueId val="{00000000-64FF-408A-8A5C-CBB1C71D72AD}"/>
            </c:ext>
          </c:extLst>
        </c:ser>
        <c:ser>
          <c:idx val="3"/>
          <c:order val="1"/>
          <c:tx>
            <c:strRef>
              <c:f>BoundForGraphs!$G$8</c:f>
              <c:strCache>
                <c:ptCount val="1"/>
                <c:pt idx="0">
                  <c:v>O-Survivor Life Expectancy (His)</c:v>
                </c:pt>
              </c:strCache>
            </c:strRef>
          </c:tx>
          <c:spPr>
            <a:solidFill>
              <a:schemeClr val="accent1">
                <a:lumMod val="75000"/>
              </a:schemeClr>
            </a:solidFill>
            <a:ln>
              <a:noFill/>
            </a:ln>
            <a:effectLst/>
          </c:spPr>
          <c:invertIfNegative val="0"/>
          <c:cat>
            <c:strRef>
              <c:f>BoundForGraphs!$H$2:$K$2</c:f>
              <c:strCache>
                <c:ptCount val="4"/>
                <c:pt idx="0">
                  <c:v>Low Power</c:v>
                </c:pt>
                <c:pt idx="1">
                  <c:v>Half Power (Her)</c:v>
                </c:pt>
                <c:pt idx="2">
                  <c:v>Half Power (Him)</c:v>
                </c:pt>
                <c:pt idx="3">
                  <c:v>Power</c:v>
                </c:pt>
              </c:strCache>
            </c:strRef>
          </c:cat>
          <c:val>
            <c:numRef>
              <c:f>BoundForGraphs!$H$8:$K$8</c:f>
              <c:numCache>
                <c:formatCode>#,##0.00;\(#,##0.00\)</c:formatCode>
                <c:ptCount val="4"/>
                <c:pt idx="0">
                  <c:v>9.8859648999999994</c:v>
                </c:pt>
                <c:pt idx="1">
                  <c:v>9.3570586999999996</c:v>
                </c:pt>
                <c:pt idx="2">
                  <c:v>10.466689000000001</c:v>
                </c:pt>
                <c:pt idx="3">
                  <c:v>10.050390999999999</c:v>
                </c:pt>
              </c:numCache>
            </c:numRef>
          </c:val>
          <c:extLst>
            <c:ext xmlns:c16="http://schemas.microsoft.com/office/drawing/2014/chart" uri="{C3380CC4-5D6E-409C-BE32-E72D297353CC}">
              <c16:uniqueId val="{00000001-64FF-408A-8A5C-CBB1C71D72AD}"/>
            </c:ext>
          </c:extLst>
        </c:ser>
        <c:ser>
          <c:idx val="4"/>
          <c:order val="2"/>
          <c:tx>
            <c:strRef>
              <c:f>BoundForGraphs!$G$9</c:f>
              <c:strCache>
                <c:ptCount val="1"/>
                <c:pt idx="0">
                  <c:v>O-Survivor Life Expectancy (Hers)</c:v>
                </c:pt>
              </c:strCache>
            </c:strRef>
          </c:tx>
          <c:spPr>
            <a:solidFill>
              <a:srgbClr val="CB3DBD"/>
            </a:solidFill>
            <a:ln>
              <a:noFill/>
            </a:ln>
            <a:effectLst/>
          </c:spPr>
          <c:invertIfNegative val="0"/>
          <c:cat>
            <c:strRef>
              <c:f>BoundForGraphs!$H$2:$K$2</c:f>
              <c:strCache>
                <c:ptCount val="4"/>
                <c:pt idx="0">
                  <c:v>Low Power</c:v>
                </c:pt>
                <c:pt idx="1">
                  <c:v>Half Power (Her)</c:v>
                </c:pt>
                <c:pt idx="2">
                  <c:v>Half Power (Him)</c:v>
                </c:pt>
                <c:pt idx="3">
                  <c:v>Power</c:v>
                </c:pt>
              </c:strCache>
            </c:strRef>
          </c:cat>
          <c:val>
            <c:numRef>
              <c:f>BoundForGraphs!$H$9:$K$9</c:f>
              <c:numCache>
                <c:formatCode>#,##0.00;\(#,##0.00\)</c:formatCode>
                <c:ptCount val="4"/>
                <c:pt idx="0">
                  <c:v>13.404731</c:v>
                </c:pt>
                <c:pt idx="1">
                  <c:v>13.986141</c:v>
                </c:pt>
                <c:pt idx="2">
                  <c:v>12.613485000000001</c:v>
                </c:pt>
                <c:pt idx="3">
                  <c:v>12.873431999999999</c:v>
                </c:pt>
              </c:numCache>
            </c:numRef>
          </c:val>
          <c:extLst>
            <c:ext xmlns:c16="http://schemas.microsoft.com/office/drawing/2014/chart" uri="{C3380CC4-5D6E-409C-BE32-E72D297353CC}">
              <c16:uniqueId val="{00000002-64FF-408A-8A5C-CBB1C71D72AD}"/>
            </c:ext>
          </c:extLst>
        </c:ser>
        <c:dLbls>
          <c:showLegendKey val="0"/>
          <c:showVal val="0"/>
          <c:showCatName val="0"/>
          <c:showSerName val="0"/>
          <c:showPercent val="0"/>
          <c:showBubbleSize val="0"/>
        </c:dLbls>
        <c:gapWidth val="219"/>
        <c:overlap val="-27"/>
        <c:axId val="356628288"/>
        <c:axId val="356628680"/>
      </c:barChart>
      <c:catAx>
        <c:axId val="356628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56628680"/>
        <c:crosses val="autoZero"/>
        <c:auto val="1"/>
        <c:lblAlgn val="ctr"/>
        <c:lblOffset val="100"/>
        <c:noMultiLvlLbl val="0"/>
      </c:catAx>
      <c:valAx>
        <c:axId val="356628680"/>
        <c:scaling>
          <c:orientation val="minMax"/>
          <c:max val="20"/>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566282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lumMod val="95000"/>
      </a:schemeClr>
    </a:solidFill>
    <a:ln>
      <a:solidFill>
        <a:schemeClr val="tx1"/>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31" tIns="45716" rIns="91431" bIns="45716"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31" tIns="45716" rIns="91431" bIns="45716" rtlCol="0"/>
          <a:lstStyle>
            <a:lvl1pPr algn="r">
              <a:defRPr sz="1200"/>
            </a:lvl1pPr>
          </a:lstStyle>
          <a:p>
            <a:fld id="{F39130C9-1BBF-4AD0-975B-994AF72936E5}" type="datetimeFigureOut">
              <a:rPr lang="en-US" smtClean="0"/>
              <a:t>4/23/2019</a:t>
            </a:fld>
            <a:endParaRPr lang="en-US"/>
          </a:p>
        </p:txBody>
      </p:sp>
      <p:sp>
        <p:nvSpPr>
          <p:cNvPr id="4" name="Footer Placeholder 3"/>
          <p:cNvSpPr>
            <a:spLocks noGrp="1"/>
          </p:cNvSpPr>
          <p:nvPr>
            <p:ph type="ftr" sz="quarter" idx="2"/>
          </p:nvPr>
        </p:nvSpPr>
        <p:spPr>
          <a:xfrm>
            <a:off x="0" y="8685214"/>
            <a:ext cx="2971800" cy="458787"/>
          </a:xfrm>
          <a:prstGeom prst="rect">
            <a:avLst/>
          </a:prstGeom>
        </p:spPr>
        <p:txBody>
          <a:bodyPr vert="horz" lIns="91431" tIns="45716" rIns="91431"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4"/>
            <a:ext cx="2971800" cy="458787"/>
          </a:xfrm>
          <a:prstGeom prst="rect">
            <a:avLst/>
          </a:prstGeom>
        </p:spPr>
        <p:txBody>
          <a:bodyPr vert="horz" lIns="91431" tIns="45716" rIns="91431" bIns="45716" rtlCol="0" anchor="b"/>
          <a:lstStyle>
            <a:lvl1pPr algn="r">
              <a:defRPr sz="1200"/>
            </a:lvl1pPr>
          </a:lstStyle>
          <a:p>
            <a:fld id="{8D0C661B-A698-4FC7-94FA-4737363BAC03}" type="slidenum">
              <a:rPr lang="en-US" smtClean="0"/>
              <a:t>‹#›</a:t>
            </a:fld>
            <a:endParaRPr lang="en-US"/>
          </a:p>
        </p:txBody>
      </p:sp>
    </p:spTree>
    <p:extLst>
      <p:ext uri="{BB962C8B-B14F-4D97-AF65-F5344CB8AC3E}">
        <p14:creationId xmlns:p14="http://schemas.microsoft.com/office/powerpoint/2010/main" val="349411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31" tIns="45716" rIns="91431" bIns="45716"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31" tIns="45716" rIns="91431" bIns="45716" rtlCol="0"/>
          <a:lstStyle>
            <a:lvl1pPr algn="r">
              <a:defRPr sz="1200"/>
            </a:lvl1pPr>
          </a:lstStyle>
          <a:p>
            <a:fld id="{FAE71610-373B-4802-91EB-7197359E5EB9}" type="datetimeFigureOut">
              <a:rPr lang="en-CA" smtClean="0"/>
              <a:t>2019-04-23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31" tIns="45716" rIns="91431" bIns="45716"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31" tIns="45716" rIns="91431" bIns="45716"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4"/>
            <a:ext cx="2971800" cy="458787"/>
          </a:xfrm>
          <a:prstGeom prst="rect">
            <a:avLst/>
          </a:prstGeom>
        </p:spPr>
        <p:txBody>
          <a:bodyPr vert="horz" lIns="91431" tIns="45716" rIns="91431" bIns="45716"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4"/>
            <a:ext cx="2971800" cy="458787"/>
          </a:xfrm>
          <a:prstGeom prst="rect">
            <a:avLst/>
          </a:prstGeom>
        </p:spPr>
        <p:txBody>
          <a:bodyPr vert="horz" lIns="91431" tIns="45716" rIns="91431" bIns="45716" rtlCol="0" anchor="b"/>
          <a:lstStyle>
            <a:lvl1pPr algn="r">
              <a:defRPr sz="1200"/>
            </a:lvl1pPr>
          </a:lstStyle>
          <a:p>
            <a:fld id="{83960037-BEFC-4C11-BAA7-8E97EDD13E61}" type="slidenum">
              <a:rPr lang="en-CA" smtClean="0"/>
              <a:t>‹#›</a:t>
            </a:fld>
            <a:endParaRPr lang="en-CA"/>
          </a:p>
        </p:txBody>
      </p:sp>
    </p:spTree>
    <p:extLst>
      <p:ext uri="{BB962C8B-B14F-4D97-AF65-F5344CB8AC3E}">
        <p14:creationId xmlns:p14="http://schemas.microsoft.com/office/powerpoint/2010/main" val="2955551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1</a:t>
            </a:fld>
            <a:endParaRPr lang="en-CA"/>
          </a:p>
        </p:txBody>
      </p:sp>
    </p:spTree>
    <p:extLst>
      <p:ext uri="{BB962C8B-B14F-4D97-AF65-F5344CB8AC3E}">
        <p14:creationId xmlns:p14="http://schemas.microsoft.com/office/powerpoint/2010/main" val="2567857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16</a:t>
            </a:fld>
            <a:endParaRPr lang="en-CA"/>
          </a:p>
        </p:txBody>
      </p:sp>
    </p:spTree>
    <p:extLst>
      <p:ext uri="{BB962C8B-B14F-4D97-AF65-F5344CB8AC3E}">
        <p14:creationId xmlns:p14="http://schemas.microsoft.com/office/powerpoint/2010/main" val="3226124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33360">
              <a:spcBef>
                <a:spcPct val="0"/>
              </a:spcBef>
            </a:pPr>
            <a:endParaRPr lang="en-CA" altLang="en-US" dirty="0"/>
          </a:p>
        </p:txBody>
      </p:sp>
      <p:sp>
        <p:nvSpPr>
          <p:cNvPr id="768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877" indent="-285722">
              <a:defRPr>
                <a:solidFill>
                  <a:schemeClr val="tx1"/>
                </a:solidFill>
                <a:latin typeface="Calibri" panose="020F0502020204030204" pitchFamily="34" charset="0"/>
              </a:defRPr>
            </a:lvl2pPr>
            <a:lvl3pPr marL="1142889" indent="-228578">
              <a:defRPr>
                <a:solidFill>
                  <a:schemeClr val="tx1"/>
                </a:solidFill>
                <a:latin typeface="Calibri" panose="020F0502020204030204" pitchFamily="34" charset="0"/>
              </a:defRPr>
            </a:lvl3pPr>
            <a:lvl4pPr marL="1600045" indent="-228578">
              <a:defRPr>
                <a:solidFill>
                  <a:schemeClr val="tx1"/>
                </a:solidFill>
                <a:latin typeface="Calibri" panose="020F0502020204030204" pitchFamily="34" charset="0"/>
              </a:defRPr>
            </a:lvl4pPr>
            <a:lvl5pPr marL="2057200" indent="-228578">
              <a:defRPr>
                <a:solidFill>
                  <a:schemeClr val="tx1"/>
                </a:solidFill>
                <a:latin typeface="Calibri" panose="020F0502020204030204" pitchFamily="34" charset="0"/>
              </a:defRPr>
            </a:lvl5pPr>
            <a:lvl6pPr marL="2514356" indent="-228578" eaLnBrk="0" fontAlgn="base" hangingPunct="0">
              <a:spcBef>
                <a:spcPct val="0"/>
              </a:spcBef>
              <a:spcAft>
                <a:spcPct val="0"/>
              </a:spcAft>
              <a:defRPr>
                <a:solidFill>
                  <a:schemeClr val="tx1"/>
                </a:solidFill>
                <a:latin typeface="Calibri" panose="020F0502020204030204" pitchFamily="34" charset="0"/>
              </a:defRPr>
            </a:lvl6pPr>
            <a:lvl7pPr marL="2971511" indent="-228578" eaLnBrk="0" fontAlgn="base" hangingPunct="0">
              <a:spcBef>
                <a:spcPct val="0"/>
              </a:spcBef>
              <a:spcAft>
                <a:spcPct val="0"/>
              </a:spcAft>
              <a:defRPr>
                <a:solidFill>
                  <a:schemeClr val="tx1"/>
                </a:solidFill>
                <a:latin typeface="Calibri" panose="020F0502020204030204" pitchFamily="34" charset="0"/>
              </a:defRPr>
            </a:lvl7pPr>
            <a:lvl8pPr marL="3428667" indent="-228578" eaLnBrk="0" fontAlgn="base" hangingPunct="0">
              <a:spcBef>
                <a:spcPct val="0"/>
              </a:spcBef>
              <a:spcAft>
                <a:spcPct val="0"/>
              </a:spcAft>
              <a:defRPr>
                <a:solidFill>
                  <a:schemeClr val="tx1"/>
                </a:solidFill>
                <a:latin typeface="Calibri" panose="020F0502020204030204" pitchFamily="34" charset="0"/>
              </a:defRPr>
            </a:lvl8pPr>
            <a:lvl9pPr marL="3885823" indent="-22857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A0194BA-97AE-43DF-9B8E-8C793B4DEE04}" type="slidenum">
              <a:rPr lang="en-CA" altLang="en-US" smtClean="0"/>
              <a:pPr fontAlgn="base">
                <a:spcBef>
                  <a:spcPct val="0"/>
                </a:spcBef>
                <a:spcAft>
                  <a:spcPct val="0"/>
                </a:spcAft>
              </a:pPr>
              <a:t>24</a:t>
            </a:fld>
            <a:endParaRPr lang="en-CA" altLang="en-US" dirty="0" smtClean="0"/>
          </a:p>
        </p:txBody>
      </p:sp>
    </p:spTree>
    <p:extLst>
      <p:ext uri="{BB962C8B-B14F-4D97-AF65-F5344CB8AC3E}">
        <p14:creationId xmlns:p14="http://schemas.microsoft.com/office/powerpoint/2010/main" val="23549555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25</a:t>
            </a:fld>
            <a:endParaRPr lang="en-CA" dirty="0"/>
          </a:p>
        </p:txBody>
      </p:sp>
    </p:spTree>
    <p:extLst>
      <p:ext uri="{BB962C8B-B14F-4D97-AF65-F5344CB8AC3E}">
        <p14:creationId xmlns:p14="http://schemas.microsoft.com/office/powerpoint/2010/main" val="9464576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26</a:t>
            </a:fld>
            <a:endParaRPr lang="en-CA" dirty="0"/>
          </a:p>
        </p:txBody>
      </p:sp>
    </p:spTree>
    <p:extLst>
      <p:ext uri="{BB962C8B-B14F-4D97-AF65-F5344CB8AC3E}">
        <p14:creationId xmlns:p14="http://schemas.microsoft.com/office/powerpoint/2010/main" val="6613245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27</a:t>
            </a:fld>
            <a:endParaRPr lang="en-CA" dirty="0"/>
          </a:p>
        </p:txBody>
      </p:sp>
    </p:spTree>
    <p:extLst>
      <p:ext uri="{BB962C8B-B14F-4D97-AF65-F5344CB8AC3E}">
        <p14:creationId xmlns:p14="http://schemas.microsoft.com/office/powerpoint/2010/main" val="27664526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28</a:t>
            </a:fld>
            <a:endParaRPr lang="en-CA" dirty="0"/>
          </a:p>
        </p:txBody>
      </p:sp>
    </p:spTree>
    <p:extLst>
      <p:ext uri="{BB962C8B-B14F-4D97-AF65-F5344CB8AC3E}">
        <p14:creationId xmlns:p14="http://schemas.microsoft.com/office/powerpoint/2010/main" val="7650032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29</a:t>
            </a:fld>
            <a:endParaRPr lang="en-CA" dirty="0"/>
          </a:p>
        </p:txBody>
      </p:sp>
    </p:spTree>
    <p:extLst>
      <p:ext uri="{BB962C8B-B14F-4D97-AF65-F5344CB8AC3E}">
        <p14:creationId xmlns:p14="http://schemas.microsoft.com/office/powerpoint/2010/main" val="17416196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30</a:t>
            </a:fld>
            <a:endParaRPr lang="en-CA" dirty="0"/>
          </a:p>
        </p:txBody>
      </p:sp>
    </p:spTree>
    <p:extLst>
      <p:ext uri="{BB962C8B-B14F-4D97-AF65-F5344CB8AC3E}">
        <p14:creationId xmlns:p14="http://schemas.microsoft.com/office/powerpoint/2010/main" val="4230059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31</a:t>
            </a:fld>
            <a:endParaRPr lang="en-CA"/>
          </a:p>
        </p:txBody>
      </p:sp>
    </p:spTree>
    <p:extLst>
      <p:ext uri="{BB962C8B-B14F-4D97-AF65-F5344CB8AC3E}">
        <p14:creationId xmlns:p14="http://schemas.microsoft.com/office/powerpoint/2010/main" val="31376486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32</a:t>
            </a:fld>
            <a:endParaRPr lang="en-CA"/>
          </a:p>
        </p:txBody>
      </p:sp>
    </p:spTree>
    <p:extLst>
      <p:ext uri="{BB962C8B-B14F-4D97-AF65-F5344CB8AC3E}">
        <p14:creationId xmlns:p14="http://schemas.microsoft.com/office/powerpoint/2010/main" val="3669840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2</a:t>
            </a:fld>
            <a:endParaRPr lang="en-CA"/>
          </a:p>
        </p:txBody>
      </p:sp>
    </p:spTree>
    <p:extLst>
      <p:ext uri="{BB962C8B-B14F-4D97-AF65-F5344CB8AC3E}">
        <p14:creationId xmlns:p14="http://schemas.microsoft.com/office/powerpoint/2010/main" val="39462002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33</a:t>
            </a:fld>
            <a:endParaRPr lang="en-CA"/>
          </a:p>
        </p:txBody>
      </p:sp>
    </p:spTree>
    <p:extLst>
      <p:ext uri="{BB962C8B-B14F-4D97-AF65-F5344CB8AC3E}">
        <p14:creationId xmlns:p14="http://schemas.microsoft.com/office/powerpoint/2010/main" val="28800860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39</a:t>
            </a:fld>
            <a:endParaRPr lang="en-CA"/>
          </a:p>
        </p:txBody>
      </p:sp>
    </p:spTree>
    <p:extLst>
      <p:ext uri="{BB962C8B-B14F-4D97-AF65-F5344CB8AC3E}">
        <p14:creationId xmlns:p14="http://schemas.microsoft.com/office/powerpoint/2010/main" val="10733962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40</a:t>
            </a:fld>
            <a:endParaRPr lang="en-CA"/>
          </a:p>
        </p:txBody>
      </p:sp>
    </p:spTree>
    <p:extLst>
      <p:ext uri="{BB962C8B-B14F-4D97-AF65-F5344CB8AC3E}">
        <p14:creationId xmlns:p14="http://schemas.microsoft.com/office/powerpoint/2010/main" val="39310445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41</a:t>
            </a:fld>
            <a:endParaRPr lang="en-CA"/>
          </a:p>
        </p:txBody>
      </p:sp>
    </p:spTree>
    <p:extLst>
      <p:ext uri="{BB962C8B-B14F-4D97-AF65-F5344CB8AC3E}">
        <p14:creationId xmlns:p14="http://schemas.microsoft.com/office/powerpoint/2010/main" val="20910278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42</a:t>
            </a:fld>
            <a:endParaRPr lang="en-CA"/>
          </a:p>
        </p:txBody>
      </p:sp>
    </p:spTree>
    <p:extLst>
      <p:ext uri="{BB962C8B-B14F-4D97-AF65-F5344CB8AC3E}">
        <p14:creationId xmlns:p14="http://schemas.microsoft.com/office/powerpoint/2010/main" val="16121583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43</a:t>
            </a:fld>
            <a:endParaRPr lang="en-CA"/>
          </a:p>
        </p:txBody>
      </p:sp>
    </p:spTree>
    <p:extLst>
      <p:ext uri="{BB962C8B-B14F-4D97-AF65-F5344CB8AC3E}">
        <p14:creationId xmlns:p14="http://schemas.microsoft.com/office/powerpoint/2010/main" val="9189529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22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877" indent="-285722">
              <a:defRPr>
                <a:solidFill>
                  <a:schemeClr val="tx1"/>
                </a:solidFill>
                <a:latin typeface="Calibri" panose="020F0502020204030204" pitchFamily="34" charset="0"/>
              </a:defRPr>
            </a:lvl2pPr>
            <a:lvl3pPr marL="1142889" indent="-228578">
              <a:defRPr>
                <a:solidFill>
                  <a:schemeClr val="tx1"/>
                </a:solidFill>
                <a:latin typeface="Calibri" panose="020F0502020204030204" pitchFamily="34" charset="0"/>
              </a:defRPr>
            </a:lvl3pPr>
            <a:lvl4pPr marL="1600045" indent="-228578">
              <a:defRPr>
                <a:solidFill>
                  <a:schemeClr val="tx1"/>
                </a:solidFill>
                <a:latin typeface="Calibri" panose="020F0502020204030204" pitchFamily="34" charset="0"/>
              </a:defRPr>
            </a:lvl4pPr>
            <a:lvl5pPr marL="2057200" indent="-228578">
              <a:defRPr>
                <a:solidFill>
                  <a:schemeClr val="tx1"/>
                </a:solidFill>
                <a:latin typeface="Calibri" panose="020F0502020204030204" pitchFamily="34" charset="0"/>
              </a:defRPr>
            </a:lvl5pPr>
            <a:lvl6pPr marL="2514356" indent="-228578" eaLnBrk="0" fontAlgn="base" hangingPunct="0">
              <a:spcBef>
                <a:spcPct val="0"/>
              </a:spcBef>
              <a:spcAft>
                <a:spcPct val="0"/>
              </a:spcAft>
              <a:defRPr>
                <a:solidFill>
                  <a:schemeClr val="tx1"/>
                </a:solidFill>
                <a:latin typeface="Calibri" panose="020F0502020204030204" pitchFamily="34" charset="0"/>
              </a:defRPr>
            </a:lvl6pPr>
            <a:lvl7pPr marL="2971511" indent="-228578" eaLnBrk="0" fontAlgn="base" hangingPunct="0">
              <a:spcBef>
                <a:spcPct val="0"/>
              </a:spcBef>
              <a:spcAft>
                <a:spcPct val="0"/>
              </a:spcAft>
              <a:defRPr>
                <a:solidFill>
                  <a:schemeClr val="tx1"/>
                </a:solidFill>
                <a:latin typeface="Calibri" panose="020F0502020204030204" pitchFamily="34" charset="0"/>
              </a:defRPr>
            </a:lvl7pPr>
            <a:lvl8pPr marL="3428667" indent="-228578" eaLnBrk="0" fontAlgn="base" hangingPunct="0">
              <a:spcBef>
                <a:spcPct val="0"/>
              </a:spcBef>
              <a:spcAft>
                <a:spcPct val="0"/>
              </a:spcAft>
              <a:defRPr>
                <a:solidFill>
                  <a:schemeClr val="tx1"/>
                </a:solidFill>
                <a:latin typeface="Calibri" panose="020F0502020204030204" pitchFamily="34" charset="0"/>
              </a:defRPr>
            </a:lvl8pPr>
            <a:lvl9pPr marL="3885823" indent="-22857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45E645D-34F3-47C8-BD1E-7BCC3D3D6195}" type="slidenum">
              <a:rPr lang="en-CA" altLang="en-US" smtClean="0"/>
              <a:pPr fontAlgn="base">
                <a:spcBef>
                  <a:spcPct val="0"/>
                </a:spcBef>
                <a:spcAft>
                  <a:spcPct val="0"/>
                </a:spcAft>
              </a:pPr>
              <a:t>47</a:t>
            </a:fld>
            <a:endParaRPr lang="en-CA" altLang="en-US" smtClean="0"/>
          </a:p>
        </p:txBody>
      </p:sp>
    </p:spTree>
    <p:extLst>
      <p:ext uri="{BB962C8B-B14F-4D97-AF65-F5344CB8AC3E}">
        <p14:creationId xmlns:p14="http://schemas.microsoft.com/office/powerpoint/2010/main" val="33660661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48</a:t>
            </a:fld>
            <a:endParaRPr lang="en-CA" dirty="0"/>
          </a:p>
        </p:txBody>
      </p:sp>
    </p:spTree>
    <p:extLst>
      <p:ext uri="{BB962C8B-B14F-4D97-AF65-F5344CB8AC3E}">
        <p14:creationId xmlns:p14="http://schemas.microsoft.com/office/powerpoint/2010/main" val="40919934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49</a:t>
            </a:fld>
            <a:endParaRPr lang="en-CA" dirty="0"/>
          </a:p>
        </p:txBody>
      </p:sp>
    </p:spTree>
    <p:extLst>
      <p:ext uri="{BB962C8B-B14F-4D97-AF65-F5344CB8AC3E}">
        <p14:creationId xmlns:p14="http://schemas.microsoft.com/office/powerpoint/2010/main" val="223254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3</a:t>
            </a:fld>
            <a:endParaRPr lang="en-CA"/>
          </a:p>
        </p:txBody>
      </p:sp>
    </p:spTree>
    <p:extLst>
      <p:ext uri="{BB962C8B-B14F-4D97-AF65-F5344CB8AC3E}">
        <p14:creationId xmlns:p14="http://schemas.microsoft.com/office/powerpoint/2010/main" val="2974569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22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877" indent="-285722">
              <a:defRPr>
                <a:solidFill>
                  <a:schemeClr val="tx1"/>
                </a:solidFill>
                <a:latin typeface="Calibri" panose="020F0502020204030204" pitchFamily="34" charset="0"/>
              </a:defRPr>
            </a:lvl2pPr>
            <a:lvl3pPr marL="1142889" indent="-228578">
              <a:defRPr>
                <a:solidFill>
                  <a:schemeClr val="tx1"/>
                </a:solidFill>
                <a:latin typeface="Calibri" panose="020F0502020204030204" pitchFamily="34" charset="0"/>
              </a:defRPr>
            </a:lvl3pPr>
            <a:lvl4pPr marL="1600045" indent="-228578">
              <a:defRPr>
                <a:solidFill>
                  <a:schemeClr val="tx1"/>
                </a:solidFill>
                <a:latin typeface="Calibri" panose="020F0502020204030204" pitchFamily="34" charset="0"/>
              </a:defRPr>
            </a:lvl4pPr>
            <a:lvl5pPr marL="2057200" indent="-228578">
              <a:defRPr>
                <a:solidFill>
                  <a:schemeClr val="tx1"/>
                </a:solidFill>
                <a:latin typeface="Calibri" panose="020F0502020204030204" pitchFamily="34" charset="0"/>
              </a:defRPr>
            </a:lvl5pPr>
            <a:lvl6pPr marL="2514356" indent="-228578" eaLnBrk="0" fontAlgn="base" hangingPunct="0">
              <a:spcBef>
                <a:spcPct val="0"/>
              </a:spcBef>
              <a:spcAft>
                <a:spcPct val="0"/>
              </a:spcAft>
              <a:defRPr>
                <a:solidFill>
                  <a:schemeClr val="tx1"/>
                </a:solidFill>
                <a:latin typeface="Calibri" panose="020F0502020204030204" pitchFamily="34" charset="0"/>
              </a:defRPr>
            </a:lvl6pPr>
            <a:lvl7pPr marL="2971511" indent="-228578" eaLnBrk="0" fontAlgn="base" hangingPunct="0">
              <a:spcBef>
                <a:spcPct val="0"/>
              </a:spcBef>
              <a:spcAft>
                <a:spcPct val="0"/>
              </a:spcAft>
              <a:defRPr>
                <a:solidFill>
                  <a:schemeClr val="tx1"/>
                </a:solidFill>
                <a:latin typeface="Calibri" panose="020F0502020204030204" pitchFamily="34" charset="0"/>
              </a:defRPr>
            </a:lvl7pPr>
            <a:lvl8pPr marL="3428667" indent="-228578" eaLnBrk="0" fontAlgn="base" hangingPunct="0">
              <a:spcBef>
                <a:spcPct val="0"/>
              </a:spcBef>
              <a:spcAft>
                <a:spcPct val="0"/>
              </a:spcAft>
              <a:defRPr>
                <a:solidFill>
                  <a:schemeClr val="tx1"/>
                </a:solidFill>
                <a:latin typeface="Calibri" panose="020F0502020204030204" pitchFamily="34" charset="0"/>
              </a:defRPr>
            </a:lvl8pPr>
            <a:lvl9pPr marL="3885823" indent="-228578"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45E645D-34F3-47C8-BD1E-7BCC3D3D6195}" type="slidenum">
              <a:rPr lang="en-CA" altLang="en-US" smtClean="0"/>
              <a:pPr fontAlgn="base">
                <a:spcBef>
                  <a:spcPct val="0"/>
                </a:spcBef>
                <a:spcAft>
                  <a:spcPct val="0"/>
                </a:spcAft>
              </a:pPr>
              <a:t>9</a:t>
            </a:fld>
            <a:endParaRPr lang="en-CA" altLang="en-US" smtClean="0"/>
          </a:p>
        </p:txBody>
      </p:sp>
    </p:spTree>
    <p:extLst>
      <p:ext uri="{BB962C8B-B14F-4D97-AF65-F5344CB8AC3E}">
        <p14:creationId xmlns:p14="http://schemas.microsoft.com/office/powerpoint/2010/main" val="3837103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10</a:t>
            </a:fld>
            <a:endParaRPr lang="en-CA" dirty="0"/>
          </a:p>
        </p:txBody>
      </p:sp>
    </p:spTree>
    <p:extLst>
      <p:ext uri="{BB962C8B-B14F-4D97-AF65-F5344CB8AC3E}">
        <p14:creationId xmlns:p14="http://schemas.microsoft.com/office/powerpoint/2010/main" val="1760005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11</a:t>
            </a:fld>
            <a:endParaRPr lang="en-CA" dirty="0"/>
          </a:p>
        </p:txBody>
      </p:sp>
    </p:spTree>
    <p:extLst>
      <p:ext uri="{BB962C8B-B14F-4D97-AF65-F5344CB8AC3E}">
        <p14:creationId xmlns:p14="http://schemas.microsoft.com/office/powerpoint/2010/main" val="2198970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11">
              <a:defRPr/>
            </a:pPr>
            <a:endParaRPr lang="en-US" dirty="0"/>
          </a:p>
        </p:txBody>
      </p:sp>
      <p:sp>
        <p:nvSpPr>
          <p:cNvPr id="4" name="Slide Number Placeholder 3"/>
          <p:cNvSpPr>
            <a:spLocks noGrp="1"/>
          </p:cNvSpPr>
          <p:nvPr>
            <p:ph type="sldNum" sz="quarter" idx="10"/>
          </p:nvPr>
        </p:nvSpPr>
        <p:spPr/>
        <p:txBody>
          <a:bodyPr/>
          <a:lstStyle/>
          <a:p>
            <a:fld id="{83960037-BEFC-4C11-BAA7-8E97EDD13E61}" type="slidenum">
              <a:rPr lang="en-CA" smtClean="0"/>
              <a:t>12</a:t>
            </a:fld>
            <a:endParaRPr lang="en-CA" dirty="0"/>
          </a:p>
        </p:txBody>
      </p:sp>
    </p:spTree>
    <p:extLst>
      <p:ext uri="{BB962C8B-B14F-4D97-AF65-F5344CB8AC3E}">
        <p14:creationId xmlns:p14="http://schemas.microsoft.com/office/powerpoint/2010/main" val="2010776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11">
              <a:defRPr/>
            </a:pPr>
            <a:endParaRPr lang="en-US" dirty="0"/>
          </a:p>
        </p:txBody>
      </p:sp>
      <p:sp>
        <p:nvSpPr>
          <p:cNvPr id="4" name="Slide Number Placeholder 3"/>
          <p:cNvSpPr>
            <a:spLocks noGrp="1"/>
          </p:cNvSpPr>
          <p:nvPr>
            <p:ph type="sldNum" sz="quarter" idx="10"/>
          </p:nvPr>
        </p:nvSpPr>
        <p:spPr/>
        <p:txBody>
          <a:bodyPr/>
          <a:lstStyle/>
          <a:p>
            <a:fld id="{83960037-BEFC-4C11-BAA7-8E97EDD13E61}" type="slidenum">
              <a:rPr lang="en-CA" smtClean="0"/>
              <a:t>13</a:t>
            </a:fld>
            <a:endParaRPr lang="en-CA" dirty="0"/>
          </a:p>
        </p:txBody>
      </p:sp>
    </p:spTree>
    <p:extLst>
      <p:ext uri="{BB962C8B-B14F-4D97-AF65-F5344CB8AC3E}">
        <p14:creationId xmlns:p14="http://schemas.microsoft.com/office/powerpoint/2010/main" val="42756856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83960037-BEFC-4C11-BAA7-8E97EDD13E61}" type="slidenum">
              <a:rPr lang="en-CA" smtClean="0"/>
              <a:t>15</a:t>
            </a:fld>
            <a:endParaRPr lang="en-CA" dirty="0"/>
          </a:p>
        </p:txBody>
      </p:sp>
    </p:spTree>
    <p:extLst>
      <p:ext uri="{BB962C8B-B14F-4D97-AF65-F5344CB8AC3E}">
        <p14:creationId xmlns:p14="http://schemas.microsoft.com/office/powerpoint/2010/main" val="922833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15C94401-659C-4CC9-88F8-B79C6D4BB003}" type="datetime1">
              <a:rPr lang="en-CA" smtClean="0"/>
              <a:t>2019-04-23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F7BF5F3-0152-45DB-9E2A-421BF119A7F3}" type="slidenum">
              <a:rPr lang="en-CA" smtClean="0"/>
              <a:t>‹#›</a:t>
            </a:fld>
            <a:endParaRPr lang="en-CA"/>
          </a:p>
        </p:txBody>
      </p:sp>
    </p:spTree>
    <p:extLst>
      <p:ext uri="{BB962C8B-B14F-4D97-AF65-F5344CB8AC3E}">
        <p14:creationId xmlns:p14="http://schemas.microsoft.com/office/powerpoint/2010/main" val="338159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50711D-045D-4131-A672-930503975350}" type="datetime1">
              <a:rPr lang="en-CA" smtClean="0"/>
              <a:t>2019-04-23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F7BF5F3-0152-45DB-9E2A-421BF119A7F3}" type="slidenum">
              <a:rPr lang="en-CA" smtClean="0"/>
              <a:t>‹#›</a:t>
            </a:fld>
            <a:endParaRPr lang="en-CA"/>
          </a:p>
        </p:txBody>
      </p:sp>
    </p:spTree>
    <p:extLst>
      <p:ext uri="{BB962C8B-B14F-4D97-AF65-F5344CB8AC3E}">
        <p14:creationId xmlns:p14="http://schemas.microsoft.com/office/powerpoint/2010/main" val="478860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95DBF6FE-F6FD-4C80-B544-31AD8D81D877}" type="datetime1">
              <a:rPr lang="en-CA" smtClean="0"/>
              <a:t>2019-04-23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F7BF5F3-0152-45DB-9E2A-421BF119A7F3}" type="slidenum">
              <a:rPr lang="en-CA" smtClean="0"/>
              <a:t>‹#›</a:t>
            </a:fld>
            <a:endParaRPr lang="en-CA"/>
          </a:p>
        </p:txBody>
      </p:sp>
    </p:spTree>
    <p:extLst>
      <p:ext uri="{BB962C8B-B14F-4D97-AF65-F5344CB8AC3E}">
        <p14:creationId xmlns:p14="http://schemas.microsoft.com/office/powerpoint/2010/main" val="1001269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57EC7D2-3083-4C16-B49A-6C29D5D2DECF}" type="datetime1">
              <a:rPr lang="en-CA" smtClean="0"/>
              <a:t>2019-04-23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F7BF5F3-0152-45DB-9E2A-421BF119A7F3}" type="slidenum">
              <a:rPr lang="en-CA" smtClean="0"/>
              <a:t>‹#›</a:t>
            </a:fld>
            <a:endParaRPr lang="en-CA"/>
          </a:p>
        </p:txBody>
      </p:sp>
    </p:spTree>
    <p:extLst>
      <p:ext uri="{BB962C8B-B14F-4D97-AF65-F5344CB8AC3E}">
        <p14:creationId xmlns:p14="http://schemas.microsoft.com/office/powerpoint/2010/main" val="4199253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F976AF-5204-4446-BD46-833B583F4AC2}" type="datetime1">
              <a:rPr lang="en-CA" smtClean="0"/>
              <a:t>2019-04-23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F7BF5F3-0152-45DB-9E2A-421BF119A7F3}" type="slidenum">
              <a:rPr lang="en-CA" smtClean="0"/>
              <a:t>‹#›</a:t>
            </a:fld>
            <a:endParaRPr lang="en-CA"/>
          </a:p>
        </p:txBody>
      </p:sp>
    </p:spTree>
    <p:extLst>
      <p:ext uri="{BB962C8B-B14F-4D97-AF65-F5344CB8AC3E}">
        <p14:creationId xmlns:p14="http://schemas.microsoft.com/office/powerpoint/2010/main" val="524467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C67A1481-F3D2-4D64-A88E-A5E125B49E9F}" type="datetime1">
              <a:rPr lang="en-CA" smtClean="0"/>
              <a:t>2019-04-23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F7BF5F3-0152-45DB-9E2A-421BF119A7F3}" type="slidenum">
              <a:rPr lang="en-CA" smtClean="0"/>
              <a:t>‹#›</a:t>
            </a:fld>
            <a:endParaRPr lang="en-CA"/>
          </a:p>
        </p:txBody>
      </p:sp>
    </p:spTree>
    <p:extLst>
      <p:ext uri="{BB962C8B-B14F-4D97-AF65-F5344CB8AC3E}">
        <p14:creationId xmlns:p14="http://schemas.microsoft.com/office/powerpoint/2010/main" val="2758833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E15F71B-8450-41ED-8123-09120F9626F5}" type="datetime1">
              <a:rPr lang="en-CA" smtClean="0"/>
              <a:t>2019-04-23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F7BF5F3-0152-45DB-9E2A-421BF119A7F3}" type="slidenum">
              <a:rPr lang="en-CA" smtClean="0"/>
              <a:t>‹#›</a:t>
            </a:fld>
            <a:endParaRPr lang="en-CA"/>
          </a:p>
        </p:txBody>
      </p:sp>
    </p:spTree>
    <p:extLst>
      <p:ext uri="{BB962C8B-B14F-4D97-AF65-F5344CB8AC3E}">
        <p14:creationId xmlns:p14="http://schemas.microsoft.com/office/powerpoint/2010/main" val="85840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1E58ABBF-40A0-4283-BD03-FA433BAA7382}" type="datetime1">
              <a:rPr lang="en-CA" smtClean="0"/>
              <a:t>2019-04-23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F7BF5F3-0152-45DB-9E2A-421BF119A7F3}" type="slidenum">
              <a:rPr lang="en-CA" smtClean="0"/>
              <a:t>‹#›</a:t>
            </a:fld>
            <a:endParaRPr lang="en-CA"/>
          </a:p>
        </p:txBody>
      </p:sp>
    </p:spTree>
    <p:extLst>
      <p:ext uri="{BB962C8B-B14F-4D97-AF65-F5344CB8AC3E}">
        <p14:creationId xmlns:p14="http://schemas.microsoft.com/office/powerpoint/2010/main" val="2109681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3657AF-3F31-4C38-9C00-98D49A55A8C0}" type="datetime1">
              <a:rPr lang="en-CA" smtClean="0"/>
              <a:t>2019-04-23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F7BF5F3-0152-45DB-9E2A-421BF119A7F3}" type="slidenum">
              <a:rPr lang="en-CA" smtClean="0"/>
              <a:t>‹#›</a:t>
            </a:fld>
            <a:endParaRPr lang="en-CA"/>
          </a:p>
        </p:txBody>
      </p:sp>
    </p:spTree>
    <p:extLst>
      <p:ext uri="{BB962C8B-B14F-4D97-AF65-F5344CB8AC3E}">
        <p14:creationId xmlns:p14="http://schemas.microsoft.com/office/powerpoint/2010/main" val="638303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736C487-9B08-4630-BE65-C3A3D3BDE36B}" type="datetime1">
              <a:rPr lang="en-CA" smtClean="0"/>
              <a:t>2019-04-23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F7BF5F3-0152-45DB-9E2A-421BF119A7F3}" type="slidenum">
              <a:rPr lang="en-CA" smtClean="0"/>
              <a:t>‹#›</a:t>
            </a:fld>
            <a:endParaRPr lang="en-CA"/>
          </a:p>
        </p:txBody>
      </p:sp>
    </p:spTree>
    <p:extLst>
      <p:ext uri="{BB962C8B-B14F-4D97-AF65-F5344CB8AC3E}">
        <p14:creationId xmlns:p14="http://schemas.microsoft.com/office/powerpoint/2010/main" val="1732329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FA5A9BC-0FF6-4E49-B53A-0126A92AA62D}" type="datetime1">
              <a:rPr lang="en-CA" smtClean="0"/>
              <a:t>2019-04-23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F7BF5F3-0152-45DB-9E2A-421BF119A7F3}" type="slidenum">
              <a:rPr lang="en-CA" smtClean="0"/>
              <a:t>‹#›</a:t>
            </a:fld>
            <a:endParaRPr lang="en-CA"/>
          </a:p>
        </p:txBody>
      </p:sp>
    </p:spTree>
    <p:extLst>
      <p:ext uri="{BB962C8B-B14F-4D97-AF65-F5344CB8AC3E}">
        <p14:creationId xmlns:p14="http://schemas.microsoft.com/office/powerpoint/2010/main" val="2596888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E8E986-A630-43EA-A54E-9327D375F459}" type="datetime1">
              <a:rPr lang="en-CA" smtClean="0"/>
              <a:t>2019-04-23</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7BF5F3-0152-45DB-9E2A-421BF119A7F3}" type="slidenum">
              <a:rPr lang="en-CA" smtClean="0"/>
              <a:t>‹#›</a:t>
            </a:fld>
            <a:endParaRPr lang="en-CA"/>
          </a:p>
        </p:txBody>
      </p:sp>
    </p:spTree>
    <p:extLst>
      <p:ext uri="{BB962C8B-B14F-4D97-AF65-F5344CB8AC3E}">
        <p14:creationId xmlns:p14="http://schemas.microsoft.com/office/powerpoint/2010/main" val="5481317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95890"/>
            <a:ext cx="9144000" cy="2387600"/>
          </a:xfrm>
        </p:spPr>
        <p:txBody>
          <a:bodyPr>
            <a:normAutofit/>
          </a:bodyPr>
          <a:lstStyle/>
          <a:p>
            <a:r>
              <a:rPr lang="en-US" sz="3600" b="1" dirty="0" smtClean="0">
                <a:solidFill>
                  <a:srgbClr val="FF0000"/>
                </a:solidFill>
              </a:rPr>
              <a:t>The Life Expectancy of Older Couples</a:t>
            </a:r>
            <a:r>
              <a:rPr lang="en-CA" sz="3600" b="1" dirty="0">
                <a:solidFill>
                  <a:srgbClr val="FF0000"/>
                </a:solidFill>
              </a:rPr>
              <a:t/>
            </a:r>
            <a:br>
              <a:rPr lang="en-CA" sz="3600" b="1" dirty="0">
                <a:solidFill>
                  <a:srgbClr val="FF0000"/>
                </a:solidFill>
              </a:rPr>
            </a:br>
            <a:r>
              <a:rPr lang="en-US" sz="3600" b="1" dirty="0">
                <a:solidFill>
                  <a:srgbClr val="FF0000"/>
                </a:solidFill>
              </a:rPr>
              <a:t>and </a:t>
            </a:r>
            <a:r>
              <a:rPr lang="en-US" sz="3600" b="1" dirty="0" smtClean="0">
                <a:solidFill>
                  <a:srgbClr val="FF0000"/>
                </a:solidFill>
              </a:rPr>
              <a:t>Surviving Spouses</a:t>
            </a:r>
            <a:endParaRPr lang="en-CA" sz="3600" b="1" dirty="0">
              <a:solidFill>
                <a:srgbClr val="FF0000"/>
              </a:solidFill>
            </a:endParaRPr>
          </a:p>
        </p:txBody>
      </p:sp>
      <p:sp>
        <p:nvSpPr>
          <p:cNvPr id="3" name="Subtitle 2"/>
          <p:cNvSpPr>
            <a:spLocks noGrp="1"/>
          </p:cNvSpPr>
          <p:nvPr>
            <p:ph type="subTitle" idx="1"/>
          </p:nvPr>
        </p:nvSpPr>
        <p:spPr>
          <a:xfrm>
            <a:off x="1524000" y="3602037"/>
            <a:ext cx="9144000" cy="2355417"/>
          </a:xfrm>
        </p:spPr>
        <p:txBody>
          <a:bodyPr>
            <a:normAutofit/>
          </a:bodyPr>
          <a:lstStyle/>
          <a:p>
            <a:endParaRPr lang="en-CA" dirty="0" smtClean="0"/>
          </a:p>
          <a:p>
            <a:r>
              <a:rPr lang="en-CA" dirty="0" smtClean="0"/>
              <a:t>Janice Compton, University of Manitoba</a:t>
            </a:r>
          </a:p>
          <a:p>
            <a:r>
              <a:rPr lang="en-CA" dirty="0" smtClean="0"/>
              <a:t>Robert A. </a:t>
            </a:r>
            <a:r>
              <a:rPr lang="en-CA" dirty="0" err="1" smtClean="0"/>
              <a:t>Pollak</a:t>
            </a:r>
            <a:r>
              <a:rPr lang="en-CA" dirty="0" smtClean="0"/>
              <a:t>, Washington University in St. Louis,  NBER, and IZA</a:t>
            </a:r>
          </a:p>
          <a:p>
            <a:endParaRPr lang="en-CA" dirty="0" smtClean="0"/>
          </a:p>
          <a:p>
            <a:r>
              <a:rPr lang="en-CA" dirty="0" smtClean="0"/>
              <a:t>April 26, 2019</a:t>
            </a:r>
          </a:p>
          <a:p>
            <a:endParaRPr lang="en-CA" dirty="0"/>
          </a:p>
        </p:txBody>
      </p:sp>
      <p:sp>
        <p:nvSpPr>
          <p:cNvPr id="4" name="Slide Number Placeholder 3"/>
          <p:cNvSpPr>
            <a:spLocks noGrp="1"/>
          </p:cNvSpPr>
          <p:nvPr>
            <p:ph type="sldNum" sz="quarter" idx="12"/>
          </p:nvPr>
        </p:nvSpPr>
        <p:spPr/>
        <p:txBody>
          <a:bodyPr/>
          <a:lstStyle/>
          <a:p>
            <a:fld id="{BF7BF5F3-0152-45DB-9E2A-421BF119A7F3}" type="slidenum">
              <a:rPr lang="en-CA" smtClean="0"/>
              <a:t>1</a:t>
            </a:fld>
            <a:endParaRPr lang="en-CA"/>
          </a:p>
        </p:txBody>
      </p:sp>
    </p:spTree>
    <p:extLst>
      <p:ext uri="{BB962C8B-B14F-4D97-AF65-F5344CB8AC3E}">
        <p14:creationId xmlns:p14="http://schemas.microsoft.com/office/powerpoint/2010/main" val="20762998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b="1" dirty="0" smtClean="0">
                <a:solidFill>
                  <a:srgbClr val="FF0000"/>
                </a:solidFill>
              </a:rPr>
              <a:t>O-Joint life </a:t>
            </a:r>
            <a:r>
              <a:rPr lang="en-CA" b="1" dirty="0">
                <a:solidFill>
                  <a:srgbClr val="FF0000"/>
                </a:solidFill>
              </a:rPr>
              <a:t>e</a:t>
            </a:r>
            <a:r>
              <a:rPr lang="en-CA" b="1" dirty="0" smtClean="0">
                <a:solidFill>
                  <a:srgbClr val="FF0000"/>
                </a:solidFill>
              </a:rPr>
              <a:t>xpectancy</a:t>
            </a:r>
            <a:endParaRPr lang="en-CA" b="1" dirty="0"/>
          </a:p>
        </p:txBody>
      </p:sp>
      <p:sp>
        <p:nvSpPr>
          <p:cNvPr id="3" name="Content Placeholder 2"/>
          <p:cNvSpPr>
            <a:spLocks noGrp="1"/>
          </p:cNvSpPr>
          <p:nvPr>
            <p:ph idx="1"/>
          </p:nvPr>
        </p:nvSpPr>
        <p:spPr>
          <a:xfrm>
            <a:off x="838200" y="1508760"/>
            <a:ext cx="10648122" cy="4847590"/>
          </a:xfrm>
        </p:spPr>
        <p:txBody>
          <a:bodyPr>
            <a:normAutofit lnSpcReduction="10000"/>
          </a:bodyPr>
          <a:lstStyle/>
          <a:p>
            <a:pPr marL="457200" lvl="1" indent="0">
              <a:buNone/>
            </a:pPr>
            <a:endParaRPr lang="en-US" sz="2800" dirty="0" smtClean="0"/>
          </a:p>
          <a:p>
            <a:pPr marL="457200" lvl="1" indent="0">
              <a:buNone/>
            </a:pPr>
            <a:r>
              <a:rPr lang="en-US" sz="2800" dirty="0" smtClean="0"/>
              <a:t>Determine the probability that both spouses survive each year going forward – or equivalently, the couples’ mortality rate each year (at least one spouse dies). </a:t>
            </a:r>
          </a:p>
          <a:p>
            <a:pPr marL="457200" lvl="1" indent="0">
              <a:buNone/>
            </a:pPr>
            <a:endParaRPr lang="en-US" sz="2800" dirty="0"/>
          </a:p>
          <a:p>
            <a:pPr marL="457200" lvl="1" indent="0">
              <a:buNone/>
            </a:pPr>
            <a:r>
              <a:rPr lang="en-US" sz="2800" dirty="0" smtClean="0"/>
              <a:t>From this, calculate </a:t>
            </a:r>
            <a:r>
              <a:rPr lang="en-US" sz="2800" u="sng" dirty="0" smtClean="0"/>
              <a:t>Joint Life Expectancy of the Couple </a:t>
            </a:r>
            <a:r>
              <a:rPr lang="en-US" sz="2800" dirty="0" smtClean="0"/>
              <a:t>using the same methodology as calculating individuals’ life expectancies. </a:t>
            </a:r>
          </a:p>
          <a:p>
            <a:pPr marL="457200" lvl="1" indent="0">
              <a:buNone/>
            </a:pPr>
            <a:endParaRPr lang="en-US" sz="2800" dirty="0" smtClean="0"/>
          </a:p>
          <a:p>
            <a:pPr marL="457200" lvl="1" indent="0">
              <a:buNone/>
            </a:pPr>
            <a:r>
              <a:rPr lang="en-US" sz="2800" dirty="0" smtClean="0"/>
              <a:t>For our 60 &amp; 62 couple, the O-joint life expectancy is 17.7 years</a:t>
            </a:r>
          </a:p>
          <a:p>
            <a:pPr lvl="3"/>
            <a:r>
              <a:rPr lang="en-US" sz="2800" dirty="0" smtClean="0"/>
              <a:t>Recall:  N-Joint life expectancy was 20.2 years</a:t>
            </a:r>
          </a:p>
          <a:p>
            <a:pPr lvl="3"/>
            <a:r>
              <a:rPr lang="en-US" sz="2800" dirty="0" smtClean="0"/>
              <a:t>The 2.5 year difference between N-Joint and O-Joint LE is not negligible, but it is not dramatic.</a:t>
            </a:r>
          </a:p>
          <a:p>
            <a:pPr lvl="3"/>
            <a:endParaRPr lang="en-US" sz="2800" dirty="0"/>
          </a:p>
        </p:txBody>
      </p:sp>
      <p:sp>
        <p:nvSpPr>
          <p:cNvPr id="4" name="Slide Number Placeholder 3"/>
          <p:cNvSpPr>
            <a:spLocks noGrp="1"/>
          </p:cNvSpPr>
          <p:nvPr>
            <p:ph type="sldNum" sz="quarter" idx="12"/>
          </p:nvPr>
        </p:nvSpPr>
        <p:spPr/>
        <p:txBody>
          <a:bodyPr/>
          <a:lstStyle/>
          <a:p>
            <a:fld id="{BF7BF5F3-0152-45DB-9E2A-421BF119A7F3}" type="slidenum">
              <a:rPr lang="en-CA" smtClean="0"/>
              <a:t>10</a:t>
            </a:fld>
            <a:endParaRPr lang="en-CA" dirty="0"/>
          </a:p>
        </p:txBody>
      </p:sp>
    </p:spTree>
    <p:extLst>
      <p:ext uri="{BB962C8B-B14F-4D97-AF65-F5344CB8AC3E}">
        <p14:creationId xmlns:p14="http://schemas.microsoft.com/office/powerpoint/2010/main" val="29648161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3200" b="1" dirty="0" smtClean="0">
                <a:solidFill>
                  <a:srgbClr val="FF0000"/>
                </a:solidFill>
              </a:rPr>
              <a:t>Cohort Survival probabilities and life </a:t>
            </a:r>
            <a:r>
              <a:rPr lang="en-CA" sz="3200" b="1" dirty="0">
                <a:solidFill>
                  <a:srgbClr val="FF0000"/>
                </a:solidFill>
              </a:rPr>
              <a:t>e</a:t>
            </a:r>
            <a:r>
              <a:rPr lang="en-CA" sz="3200" b="1" dirty="0" smtClean="0">
                <a:solidFill>
                  <a:srgbClr val="FF0000"/>
                </a:solidFill>
              </a:rPr>
              <a:t>xpectancies: </a:t>
            </a:r>
            <a:br>
              <a:rPr lang="en-CA" sz="3200" b="1" dirty="0" smtClean="0">
                <a:solidFill>
                  <a:srgbClr val="FF0000"/>
                </a:solidFill>
              </a:rPr>
            </a:br>
            <a:r>
              <a:rPr lang="en-CA" sz="3200" b="1" dirty="0" smtClean="0">
                <a:solidFill>
                  <a:srgbClr val="FF0000"/>
                </a:solidFill>
              </a:rPr>
              <a:t> Women (60), Men (62), Couples</a:t>
            </a:r>
            <a:endParaRPr lang="en-CA" sz="3200" b="1" dirty="0">
              <a:solidFill>
                <a:srgbClr val="FF0000"/>
              </a:solidFill>
            </a:endParaRPr>
          </a:p>
        </p:txBody>
      </p:sp>
      <p:pic>
        <p:nvPicPr>
          <p:cNvPr id="6" name="Content Placeholder 5"/>
          <p:cNvPicPr>
            <a:picLocks noGrp="1" noChangeAspect="1"/>
          </p:cNvPicPr>
          <p:nvPr>
            <p:ph idx="1"/>
          </p:nvPr>
        </p:nvPicPr>
        <p:blipFill>
          <a:blip r:embed="rId3"/>
          <a:stretch>
            <a:fillRect/>
          </a:stretch>
        </p:blipFill>
        <p:spPr>
          <a:xfrm>
            <a:off x="2286001" y="1860712"/>
            <a:ext cx="6934200" cy="4751046"/>
          </a:xfrm>
          <a:prstGeom prst="rect">
            <a:avLst/>
          </a:prstGeom>
        </p:spPr>
      </p:pic>
      <p:sp>
        <p:nvSpPr>
          <p:cNvPr id="4" name="Slide Number Placeholder 3"/>
          <p:cNvSpPr>
            <a:spLocks noGrp="1"/>
          </p:cNvSpPr>
          <p:nvPr>
            <p:ph type="sldNum" sz="quarter" idx="12"/>
          </p:nvPr>
        </p:nvSpPr>
        <p:spPr/>
        <p:txBody>
          <a:bodyPr/>
          <a:lstStyle/>
          <a:p>
            <a:fld id="{BF7BF5F3-0152-45DB-9E2A-421BF119A7F3}" type="slidenum">
              <a:rPr lang="en-CA" smtClean="0"/>
              <a:t>11</a:t>
            </a:fld>
            <a:endParaRPr lang="en-CA" dirty="0"/>
          </a:p>
        </p:txBody>
      </p:sp>
    </p:spTree>
    <p:extLst>
      <p:ext uri="{BB962C8B-B14F-4D97-AF65-F5344CB8AC3E}">
        <p14:creationId xmlns:p14="http://schemas.microsoft.com/office/powerpoint/2010/main" val="31111456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b="1" dirty="0" smtClean="0">
                <a:solidFill>
                  <a:srgbClr val="FF0000"/>
                </a:solidFill>
              </a:rPr>
              <a:t>O-Survivor life </a:t>
            </a:r>
            <a:r>
              <a:rPr lang="en-CA" b="1" dirty="0">
                <a:solidFill>
                  <a:srgbClr val="FF0000"/>
                </a:solidFill>
              </a:rPr>
              <a:t>e</a:t>
            </a:r>
            <a:r>
              <a:rPr lang="en-CA" b="1" dirty="0" smtClean="0">
                <a:solidFill>
                  <a:srgbClr val="FF0000"/>
                </a:solidFill>
              </a:rPr>
              <a:t>xpectancy - 1</a:t>
            </a:r>
            <a:endParaRPr lang="en-CA" b="1" dirty="0"/>
          </a:p>
        </p:txBody>
      </p:sp>
      <p:sp>
        <p:nvSpPr>
          <p:cNvPr id="3" name="Content Placeholder 2"/>
          <p:cNvSpPr>
            <a:spLocks noGrp="1"/>
          </p:cNvSpPr>
          <p:nvPr>
            <p:ph idx="1"/>
          </p:nvPr>
        </p:nvSpPr>
        <p:spPr/>
        <p:txBody>
          <a:bodyPr>
            <a:normAutofit fontScale="85000" lnSpcReduction="20000"/>
          </a:bodyPr>
          <a:lstStyle/>
          <a:p>
            <a:pPr marL="457200" lvl="1" indent="0">
              <a:buNone/>
            </a:pPr>
            <a:r>
              <a:rPr lang="en-US" sz="2800" dirty="0" smtClean="0"/>
              <a:t>The difference between N-survivor and O-Survivor LE is dramatic.</a:t>
            </a:r>
          </a:p>
          <a:p>
            <a:pPr marL="457200" lvl="1" indent="0">
              <a:buNone/>
            </a:pPr>
            <a:endParaRPr lang="en-US" sz="2800" dirty="0" smtClean="0"/>
          </a:p>
          <a:p>
            <a:pPr marL="457200" lvl="1" indent="0">
              <a:buNone/>
            </a:pPr>
            <a:r>
              <a:rPr lang="en-US" sz="2800" dirty="0" smtClean="0">
                <a:solidFill>
                  <a:srgbClr val="FF0000"/>
                </a:solidFill>
              </a:rPr>
              <a:t>If the wife is the surviving spouse, her O-survivor LE is 12.5 years.</a:t>
            </a:r>
          </a:p>
          <a:p>
            <a:pPr marL="457200" lvl="1" indent="0">
              <a:buNone/>
            </a:pPr>
            <a:endParaRPr lang="en-US" sz="2800" dirty="0" smtClean="0">
              <a:solidFill>
                <a:srgbClr val="FF0000"/>
              </a:solidFill>
            </a:endParaRPr>
          </a:p>
          <a:p>
            <a:pPr marL="457200" lvl="1" indent="0">
              <a:buNone/>
            </a:pPr>
            <a:r>
              <a:rPr lang="en-US" sz="2800" dirty="0" smtClean="0">
                <a:solidFill>
                  <a:srgbClr val="FF0000"/>
                </a:solidFill>
              </a:rPr>
              <a:t>If the husband is the surviving spouse, his O-survivor LE is 9.5 years.</a:t>
            </a:r>
          </a:p>
          <a:p>
            <a:pPr marL="457200" lvl="1" indent="0">
              <a:buNone/>
            </a:pPr>
            <a:endParaRPr lang="en-US" sz="2800" dirty="0"/>
          </a:p>
          <a:p>
            <a:pPr marL="457200" lvl="1" indent="0">
              <a:buNone/>
            </a:pPr>
            <a:r>
              <a:rPr lang="en-US" sz="2800" dirty="0" smtClean="0"/>
              <a:t>The N-measures assumed that the wife would be the surviving spouse and calculated that her LE as surviving spouse would be 4.2 years.</a:t>
            </a:r>
          </a:p>
          <a:p>
            <a:pPr marL="457200" lvl="1" indent="0">
              <a:buNone/>
            </a:pPr>
            <a:endParaRPr lang="en-US" sz="2800" dirty="0"/>
          </a:p>
          <a:p>
            <a:pPr marL="457200" lvl="1" indent="0">
              <a:buNone/>
            </a:pPr>
            <a:r>
              <a:rPr lang="en-US" sz="2800" dirty="0" smtClean="0"/>
              <a:t>The probability that the wife will be the surviving spouse is not 1 ---</a:t>
            </a:r>
          </a:p>
          <a:p>
            <a:pPr marL="457200" lvl="1" indent="0">
              <a:buNone/>
            </a:pPr>
            <a:r>
              <a:rPr lang="en-US" sz="2800" dirty="0" smtClean="0"/>
              <a:t>It is .63. </a:t>
            </a:r>
          </a:p>
          <a:p>
            <a:pPr marL="457200" lvl="1" indent="0">
              <a:buNone/>
            </a:pPr>
            <a:endParaRPr lang="en-US" sz="2800" dirty="0"/>
          </a:p>
          <a:p>
            <a:pPr marL="457200" lvl="1" indent="0">
              <a:buNone/>
            </a:pPr>
            <a:r>
              <a:rPr lang="en-US" sz="2800" dirty="0" smtClean="0"/>
              <a:t> The probability that the husband will be the surviving spouse is .37.</a:t>
            </a:r>
          </a:p>
          <a:p>
            <a:pPr marL="457200" lvl="1" indent="0">
              <a:buNone/>
            </a:pPr>
            <a:endParaRPr lang="en-US" sz="2800" dirty="0"/>
          </a:p>
          <a:p>
            <a:pPr marL="457200" lvl="1" indent="0">
              <a:buNone/>
            </a:pPr>
            <a:endParaRPr lang="en-US" sz="2800" dirty="0" smtClean="0"/>
          </a:p>
          <a:p>
            <a:pPr marL="457200" lvl="1" indent="0">
              <a:buNone/>
            </a:pPr>
            <a:endParaRPr lang="en-US" sz="2800" dirty="0"/>
          </a:p>
          <a:p>
            <a:pPr marL="457200" lvl="1" indent="0">
              <a:buNone/>
            </a:pPr>
            <a:endParaRPr lang="en-US" dirty="0" smtClean="0"/>
          </a:p>
        </p:txBody>
      </p:sp>
      <p:sp>
        <p:nvSpPr>
          <p:cNvPr id="4" name="Slide Number Placeholder 3"/>
          <p:cNvSpPr>
            <a:spLocks noGrp="1"/>
          </p:cNvSpPr>
          <p:nvPr>
            <p:ph type="sldNum" sz="quarter" idx="12"/>
          </p:nvPr>
        </p:nvSpPr>
        <p:spPr/>
        <p:txBody>
          <a:bodyPr/>
          <a:lstStyle/>
          <a:p>
            <a:fld id="{BF7BF5F3-0152-45DB-9E2A-421BF119A7F3}" type="slidenum">
              <a:rPr lang="en-CA" smtClean="0"/>
              <a:t>12</a:t>
            </a:fld>
            <a:endParaRPr lang="en-CA" dirty="0"/>
          </a:p>
        </p:txBody>
      </p:sp>
    </p:spTree>
    <p:extLst>
      <p:ext uri="{BB962C8B-B14F-4D97-AF65-F5344CB8AC3E}">
        <p14:creationId xmlns:p14="http://schemas.microsoft.com/office/powerpoint/2010/main" val="33189143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b="1" dirty="0" smtClean="0">
                <a:solidFill>
                  <a:srgbClr val="FF0000"/>
                </a:solidFill>
              </a:rPr>
              <a:t>O-Survivor life </a:t>
            </a:r>
            <a:r>
              <a:rPr lang="en-CA" b="1" dirty="0">
                <a:solidFill>
                  <a:srgbClr val="FF0000"/>
                </a:solidFill>
              </a:rPr>
              <a:t>e</a:t>
            </a:r>
            <a:r>
              <a:rPr lang="en-CA" b="1" dirty="0" smtClean="0">
                <a:solidFill>
                  <a:srgbClr val="FF0000"/>
                </a:solidFill>
              </a:rPr>
              <a:t>xpectancy - 2</a:t>
            </a:r>
            <a:endParaRPr lang="en-CA" b="1" dirty="0"/>
          </a:p>
        </p:txBody>
      </p:sp>
      <p:sp>
        <p:nvSpPr>
          <p:cNvPr id="3" name="Content Placeholder 2"/>
          <p:cNvSpPr>
            <a:spLocks noGrp="1"/>
          </p:cNvSpPr>
          <p:nvPr>
            <p:ph idx="1"/>
          </p:nvPr>
        </p:nvSpPr>
        <p:spPr/>
        <p:txBody>
          <a:bodyPr>
            <a:normAutofit/>
          </a:bodyPr>
          <a:lstStyle/>
          <a:p>
            <a:pPr marL="457200" lvl="1" indent="0">
              <a:buNone/>
            </a:pPr>
            <a:r>
              <a:rPr lang="en-US" sz="2800" dirty="0" smtClean="0"/>
              <a:t>O-survivor LE takes account of the substantial probability that the husband will outlive the wife.  </a:t>
            </a:r>
          </a:p>
          <a:p>
            <a:pPr marL="457200" lvl="1" indent="0">
              <a:buNone/>
            </a:pPr>
            <a:endParaRPr lang="en-US" sz="2800" dirty="0" smtClean="0"/>
          </a:p>
          <a:p>
            <a:pPr marL="457200" lvl="1" indent="0">
              <a:buNone/>
            </a:pPr>
            <a:r>
              <a:rPr lang="en-US" sz="2800" dirty="0" smtClean="0"/>
              <a:t>For each spouse, we calculate the probability of becoming a widow or a widower at each age, conditional on the couple surviving to those ages.</a:t>
            </a:r>
          </a:p>
          <a:p>
            <a:pPr marL="457200" lvl="1" indent="0">
              <a:buNone/>
            </a:pPr>
            <a:endParaRPr lang="en-US" sz="2800" dirty="0"/>
          </a:p>
          <a:p>
            <a:pPr marL="457200" lvl="1" indent="0">
              <a:buNone/>
            </a:pPr>
            <a:r>
              <a:rPr lang="en-US" sz="2800" dirty="0" smtClean="0"/>
              <a:t>The O-Survivor LE is then a weighted average of the individual’s life expectancies at each age.  </a:t>
            </a:r>
            <a:endParaRPr lang="en-US" sz="2800" dirty="0"/>
          </a:p>
          <a:p>
            <a:pPr marL="457200" lvl="1" indent="0">
              <a:buNone/>
            </a:pPr>
            <a:endParaRPr lang="en-US" dirty="0" smtClean="0"/>
          </a:p>
        </p:txBody>
      </p:sp>
      <p:sp>
        <p:nvSpPr>
          <p:cNvPr id="4" name="Slide Number Placeholder 3"/>
          <p:cNvSpPr>
            <a:spLocks noGrp="1"/>
          </p:cNvSpPr>
          <p:nvPr>
            <p:ph type="sldNum" sz="quarter" idx="12"/>
          </p:nvPr>
        </p:nvSpPr>
        <p:spPr/>
        <p:txBody>
          <a:bodyPr/>
          <a:lstStyle/>
          <a:p>
            <a:fld id="{BF7BF5F3-0152-45DB-9E2A-421BF119A7F3}" type="slidenum">
              <a:rPr lang="en-CA" smtClean="0"/>
              <a:t>13</a:t>
            </a:fld>
            <a:endParaRPr lang="en-CA" dirty="0"/>
          </a:p>
        </p:txBody>
      </p:sp>
    </p:spTree>
    <p:extLst>
      <p:ext uri="{BB962C8B-B14F-4D97-AF65-F5344CB8AC3E}">
        <p14:creationId xmlns:p14="http://schemas.microsoft.com/office/powerpoint/2010/main" val="42302460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What factors determine life expectancy?</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dirty="0"/>
              <a:t>Why don't spouses die at about the same time and why do widows and widowers live so long after the death of their spouse</a:t>
            </a:r>
            <a:r>
              <a:rPr lang="en-US" dirty="0" smtClean="0"/>
              <a:t>?</a:t>
            </a:r>
          </a:p>
          <a:p>
            <a:pPr marL="0" indent="0">
              <a:buNone/>
            </a:pPr>
            <a:r>
              <a:rPr lang="en-US" dirty="0" smtClean="0"/>
              <a:t> </a:t>
            </a:r>
            <a:r>
              <a:rPr lang="en-US" dirty="0"/>
              <a:t>Three factors contribute to these results:</a:t>
            </a:r>
          </a:p>
          <a:p>
            <a:pPr marL="0" indent="0">
              <a:buNone/>
            </a:pPr>
            <a:r>
              <a:rPr lang="en-US" dirty="0" smtClean="0"/>
              <a:t>1. women </a:t>
            </a:r>
            <a:r>
              <a:rPr lang="en-US" dirty="0"/>
              <a:t>usually live longer than men so the age-specific male and female mortality schedules </a:t>
            </a:r>
            <a:r>
              <a:rPr lang="en-US" dirty="0" smtClean="0"/>
              <a:t>differ</a:t>
            </a:r>
            <a:r>
              <a:rPr lang="en-US" dirty="0"/>
              <a:t>     </a:t>
            </a:r>
            <a:endParaRPr lang="en-US" dirty="0" smtClean="0"/>
          </a:p>
          <a:p>
            <a:pPr marL="0" indent="0">
              <a:buNone/>
            </a:pPr>
            <a:r>
              <a:rPr lang="en-US" dirty="0" smtClean="0"/>
              <a:t>2. </a:t>
            </a:r>
            <a:r>
              <a:rPr lang="en-US" dirty="0"/>
              <a:t>wives are usually younger than their husbands -- in 2010, on average husbands were about 2 years older than their 60 year old wives.</a:t>
            </a:r>
          </a:p>
          <a:p>
            <a:pPr marL="0" indent="0">
              <a:buNone/>
            </a:pPr>
            <a:r>
              <a:rPr lang="en-US" dirty="0" smtClean="0"/>
              <a:t>3. death </a:t>
            </a:r>
            <a:r>
              <a:rPr lang="en-US" dirty="0"/>
              <a:t>is random and male and female mortality distributions overlap a lot. This is why the probability that a 60 year old wife will predecease her 62 year old husband is .</a:t>
            </a:r>
            <a:r>
              <a:rPr lang="en-US" dirty="0" smtClean="0"/>
              <a:t>37.</a:t>
            </a:r>
          </a:p>
          <a:p>
            <a:pPr marL="0" indent="0">
              <a:buNone/>
            </a:pPr>
            <a:r>
              <a:rPr lang="en-US" dirty="0" smtClean="0"/>
              <a:t>All </a:t>
            </a:r>
            <a:r>
              <a:rPr lang="en-US" dirty="0"/>
              <a:t>three factors matter, but some matter much more than others. We want to sort out their relative importance.</a:t>
            </a:r>
          </a:p>
          <a:p>
            <a:pPr marL="0" indent="0">
              <a:buNone/>
            </a:pPr>
            <a:r>
              <a:rPr lang="en-US" dirty="0" smtClean="0"/>
              <a:t>We </a:t>
            </a:r>
            <a:r>
              <a:rPr lang="en-US" dirty="0"/>
              <a:t>find that randomness of age at death is doing almost all the work.</a:t>
            </a:r>
          </a:p>
          <a:p>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14</a:t>
            </a:fld>
            <a:endParaRPr lang="en-CA"/>
          </a:p>
        </p:txBody>
      </p:sp>
    </p:spTree>
    <p:extLst>
      <p:ext uri="{BB962C8B-B14F-4D97-AF65-F5344CB8AC3E}">
        <p14:creationId xmlns:p14="http://schemas.microsoft.com/office/powerpoint/2010/main" val="2582719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a:solidFill>
                  <a:srgbClr val="FF0000"/>
                </a:solidFill>
              </a:rPr>
              <a:t>O</a:t>
            </a:r>
            <a:r>
              <a:rPr lang="en-CA" b="1" dirty="0" smtClean="0">
                <a:solidFill>
                  <a:srgbClr val="FF0000"/>
                </a:solidFill>
              </a:rPr>
              <a:t>verlapping mortality distributions</a:t>
            </a:r>
            <a:endParaRPr lang="en-CA" b="1" dirty="0">
              <a:solidFill>
                <a:srgbClr val="FF0000"/>
              </a:solidFill>
            </a:endParaRP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3629715647"/>
              </p:ext>
            </p:extLst>
          </p:nvPr>
        </p:nvGraphicFramePr>
        <p:xfrm>
          <a:off x="838199" y="1825625"/>
          <a:ext cx="7035265" cy="4351338"/>
        </p:xfrm>
        <a:graphic>
          <a:graphicData uri="http://schemas.openxmlformats.org/drawingml/2006/chart">
            <c:chart xmlns:c="http://schemas.openxmlformats.org/drawingml/2006/chart" xmlns:r="http://schemas.openxmlformats.org/officeDocument/2006/relationships" r:id="rId3"/>
          </a:graphicData>
        </a:graphic>
      </p:graphicFrame>
      <p:pic>
        <p:nvPicPr>
          <p:cNvPr id="2050" name="Picture 2" descr="No automatic alt text available."/>
          <p:cNvPicPr>
            <a:picLocks noGrp="1" noChangeAspect="1" noChangeArrowheads="1"/>
          </p:cNvPicPr>
          <p:nvPr>
            <p:ph sz="half" idx="2"/>
          </p:nvPr>
        </p:nvPicPr>
        <p:blipFill>
          <a:blip r:embed="rId4" cstate="print">
            <a:extLst>
              <a:ext uri="{28A0092B-C50C-407E-A947-70E740481C1C}">
                <a14:useLocalDpi xmlns:a14="http://schemas.microsoft.com/office/drawing/2010/main" val="0"/>
              </a:ext>
            </a:extLst>
          </a:blip>
          <a:srcRect/>
          <a:stretch>
            <a:fillRect/>
          </a:stretch>
        </p:blipFill>
        <p:spPr bwMode="auto">
          <a:xfrm flipH="1" flipV="1">
            <a:off x="12192000" y="1728892"/>
            <a:ext cx="257955" cy="193466"/>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p:txBody>
          <a:bodyPr/>
          <a:lstStyle/>
          <a:p>
            <a:fld id="{BF7BF5F3-0152-45DB-9E2A-421BF119A7F3}" type="slidenum">
              <a:rPr lang="en-CA" smtClean="0"/>
              <a:t>15</a:t>
            </a:fld>
            <a:endParaRPr lang="en-CA" dirty="0"/>
          </a:p>
        </p:txBody>
      </p:sp>
    </p:spTree>
    <p:extLst>
      <p:ext uri="{BB962C8B-B14F-4D97-AF65-F5344CB8AC3E}">
        <p14:creationId xmlns:p14="http://schemas.microsoft.com/office/powerpoint/2010/main" val="25628589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solidFill>
                  <a:srgbClr val="FF0000"/>
                </a:solidFill>
              </a:rPr>
              <a:t>For </a:t>
            </a:r>
            <a:r>
              <a:rPr lang="en-CA" b="1" dirty="0">
                <a:solidFill>
                  <a:srgbClr val="FF0000"/>
                </a:solidFill>
              </a:rPr>
              <a:t>s</a:t>
            </a:r>
            <a:r>
              <a:rPr lang="en-CA" b="1" dirty="0" smtClean="0">
                <a:solidFill>
                  <a:srgbClr val="FF0000"/>
                </a:solidFill>
              </a:rPr>
              <a:t>ome couples, the mortality</a:t>
            </a:r>
            <a:br>
              <a:rPr lang="en-CA" b="1" dirty="0" smtClean="0">
                <a:solidFill>
                  <a:srgbClr val="FF0000"/>
                </a:solidFill>
              </a:rPr>
            </a:br>
            <a:r>
              <a:rPr lang="en-CA" b="1" dirty="0" smtClean="0">
                <a:solidFill>
                  <a:srgbClr val="FF0000"/>
                </a:solidFill>
              </a:rPr>
              <a:t> distributions hardly overlap at all</a:t>
            </a:r>
            <a:endParaRPr lang="en-CA" b="1" dirty="0">
              <a:solidFill>
                <a:srgbClr val="FF0000"/>
              </a:solidFill>
            </a:endParaRP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39348095"/>
              </p:ext>
            </p:extLst>
          </p:nvPr>
        </p:nvGraphicFramePr>
        <p:xfrm>
          <a:off x="838199" y="1825625"/>
          <a:ext cx="6871637" cy="4351338"/>
        </p:xfrm>
        <a:graphic>
          <a:graphicData uri="http://schemas.openxmlformats.org/drawingml/2006/chart">
            <c:chart xmlns:c="http://schemas.openxmlformats.org/drawingml/2006/chart" xmlns:r="http://schemas.openxmlformats.org/officeDocument/2006/relationships" r:id="rId3"/>
          </a:graphicData>
        </a:graphic>
      </p:graphicFrame>
      <p:pic>
        <p:nvPicPr>
          <p:cNvPr id="1026" name="Picture 2" descr="Image result for anna nicole smith"/>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bwMode="auto">
          <a:xfrm>
            <a:off x="8071949" y="2377440"/>
            <a:ext cx="3670871" cy="2835927"/>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BF7BF5F3-0152-45DB-9E2A-421BF119A7F3}" type="slidenum">
              <a:rPr lang="en-CA" smtClean="0"/>
              <a:t>16</a:t>
            </a:fld>
            <a:endParaRPr lang="en-CA"/>
          </a:p>
        </p:txBody>
      </p:sp>
    </p:spTree>
    <p:extLst>
      <p:ext uri="{BB962C8B-B14F-4D97-AF65-F5344CB8AC3E}">
        <p14:creationId xmlns:p14="http://schemas.microsoft.com/office/powerpoint/2010/main" val="40606034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The importance of randomness</a:t>
            </a:r>
            <a:endParaRPr lang="en-US" b="1"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dirty="0" smtClean="0"/>
              <a:t>To </a:t>
            </a:r>
            <a:r>
              <a:rPr lang="en-US" dirty="0"/>
              <a:t>show the importance of randomness of the timing of death, we </a:t>
            </a:r>
            <a:r>
              <a:rPr lang="en-US" dirty="0" smtClean="0"/>
              <a:t>consider </a:t>
            </a:r>
            <a:r>
              <a:rPr lang="en-US" dirty="0"/>
              <a:t>same-sex couples -- this eliminates the sex difference in </a:t>
            </a:r>
            <a:r>
              <a:rPr lang="en-US" dirty="0" smtClean="0"/>
              <a:t>mortality. To eliminate the age gap, we consider couples in which the spouses are the same age. </a:t>
            </a:r>
          </a:p>
          <a:p>
            <a:pPr marL="0" indent="0">
              <a:buNone/>
            </a:pPr>
            <a:r>
              <a:rPr lang="en-US" dirty="0" smtClean="0"/>
              <a:t>For </a:t>
            </a:r>
            <a:r>
              <a:rPr lang="en-US" dirty="0"/>
              <a:t>definiteness, suppose Alice and Gertrude are a couple and that both are age 60 in 2010. By construction, their mortality distributions are identical. That is, the probability that Alice will die in year t is the same as the probability that Gertrude will die in year t. We proceed as we did </a:t>
            </a:r>
            <a:r>
              <a:rPr lang="en-US" dirty="0" smtClean="0"/>
              <a:t>with </a:t>
            </a:r>
            <a:r>
              <a:rPr lang="en-US" dirty="0"/>
              <a:t>opposite sex couple to calculate joint and survivor life expectancies. </a:t>
            </a:r>
          </a:p>
          <a:p>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17</a:t>
            </a:fld>
            <a:endParaRPr lang="en-CA"/>
          </a:p>
        </p:txBody>
      </p:sp>
    </p:spTree>
    <p:extLst>
      <p:ext uri="{BB962C8B-B14F-4D97-AF65-F5344CB8AC3E}">
        <p14:creationId xmlns:p14="http://schemas.microsoft.com/office/powerpoint/2010/main" val="25952162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Mortality distribution for Alice and Gertrude</a:t>
            </a:r>
            <a:endParaRPr lang="en-US" b="1" dirty="0">
              <a:solidFill>
                <a:srgbClr val="FF0000"/>
              </a:solidFill>
            </a:endParaRPr>
          </a:p>
        </p:txBody>
      </p:sp>
      <p:sp>
        <p:nvSpPr>
          <p:cNvPr id="4" name="Slide Number Placeholder 3"/>
          <p:cNvSpPr>
            <a:spLocks noGrp="1"/>
          </p:cNvSpPr>
          <p:nvPr>
            <p:ph type="sldNum" sz="quarter" idx="12"/>
          </p:nvPr>
        </p:nvSpPr>
        <p:spPr/>
        <p:txBody>
          <a:bodyPr/>
          <a:lstStyle/>
          <a:p>
            <a:fld id="{BF7BF5F3-0152-45DB-9E2A-421BF119A7F3}" type="slidenum">
              <a:rPr lang="en-CA" smtClean="0"/>
              <a:t>18</a:t>
            </a:fld>
            <a:endParaRPr lang="en-CA"/>
          </a:p>
        </p:txBody>
      </p:sp>
      <p:graphicFrame>
        <p:nvGraphicFramePr>
          <p:cNvPr id="6" name="Content Placeholder 6"/>
          <p:cNvGraphicFramePr>
            <a:graphicFrameLocks noGrp="1"/>
          </p:cNvGraphicFramePr>
          <p:nvPr>
            <p:ph sz="half" idx="1"/>
            <p:extLst>
              <p:ext uri="{D42A27DB-BD31-4B8C-83A1-F6EECF244321}">
                <p14:modId xmlns:p14="http://schemas.microsoft.com/office/powerpoint/2010/main" val="414640786"/>
              </p:ext>
            </p:extLst>
          </p:nvPr>
        </p:nvGraphicFramePr>
        <p:xfrm>
          <a:off x="986298" y="1388225"/>
          <a:ext cx="10219404" cy="47887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8426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Joint and survivor life expectancies</a:t>
            </a:r>
            <a:br>
              <a:rPr lang="en-US" b="1" dirty="0" smtClean="0">
                <a:solidFill>
                  <a:srgbClr val="FF0000"/>
                </a:solidFill>
              </a:rPr>
            </a:br>
            <a:r>
              <a:rPr lang="en-US" b="1" dirty="0" smtClean="0">
                <a:solidFill>
                  <a:srgbClr val="FF0000"/>
                </a:solidFill>
              </a:rPr>
              <a:t> for Alice and Gertrude</a:t>
            </a:r>
            <a:endParaRPr lang="en-US" b="1" dirty="0">
              <a:solidFill>
                <a:srgbClr val="FF0000"/>
              </a:solidFill>
            </a:endParaRPr>
          </a:p>
        </p:txBody>
      </p:sp>
      <p:sp>
        <p:nvSpPr>
          <p:cNvPr id="4" name="Slide Number Placeholder 3"/>
          <p:cNvSpPr>
            <a:spLocks noGrp="1"/>
          </p:cNvSpPr>
          <p:nvPr>
            <p:ph type="sldNum" sz="quarter" idx="12"/>
          </p:nvPr>
        </p:nvSpPr>
        <p:spPr/>
        <p:txBody>
          <a:bodyPr/>
          <a:lstStyle/>
          <a:p>
            <a:fld id="{BF7BF5F3-0152-45DB-9E2A-421BF119A7F3}" type="slidenum">
              <a:rPr lang="en-CA" smtClean="0"/>
              <a:t>19</a:t>
            </a:fld>
            <a:endParaRPr lang="en-CA"/>
          </a:p>
        </p:txBody>
      </p:sp>
      <p:graphicFrame>
        <p:nvGraphicFramePr>
          <p:cNvPr id="11" name="Table 10"/>
          <p:cNvGraphicFramePr>
            <a:graphicFrameLocks noGrp="1"/>
          </p:cNvGraphicFramePr>
          <p:nvPr>
            <p:extLst>
              <p:ext uri="{D42A27DB-BD31-4B8C-83A1-F6EECF244321}">
                <p14:modId xmlns:p14="http://schemas.microsoft.com/office/powerpoint/2010/main" val="2074918609"/>
              </p:ext>
            </p:extLst>
          </p:nvPr>
        </p:nvGraphicFramePr>
        <p:xfrm>
          <a:off x="2661017" y="2133606"/>
          <a:ext cx="6869967" cy="4100570"/>
        </p:xfrm>
        <a:graphic>
          <a:graphicData uri="http://schemas.openxmlformats.org/drawingml/2006/table">
            <a:tbl>
              <a:tblPr firstRow="1" firstCol="1" bandRow="1">
                <a:tableStyleId>{0505E3EF-67EA-436B-97B2-0124C06EBD24}</a:tableStyleId>
              </a:tblPr>
              <a:tblGrid>
                <a:gridCol w="3039301">
                  <a:extLst>
                    <a:ext uri="{9D8B030D-6E8A-4147-A177-3AD203B41FA5}">
                      <a16:colId xmlns:a16="http://schemas.microsoft.com/office/drawing/2014/main" val="1397858678"/>
                    </a:ext>
                  </a:extLst>
                </a:gridCol>
                <a:gridCol w="1403350">
                  <a:extLst>
                    <a:ext uri="{9D8B030D-6E8A-4147-A177-3AD203B41FA5}">
                      <a16:colId xmlns:a16="http://schemas.microsoft.com/office/drawing/2014/main" val="483714577"/>
                    </a:ext>
                  </a:extLst>
                </a:gridCol>
                <a:gridCol w="1172095">
                  <a:extLst>
                    <a:ext uri="{9D8B030D-6E8A-4147-A177-3AD203B41FA5}">
                      <a16:colId xmlns:a16="http://schemas.microsoft.com/office/drawing/2014/main" val="3368011213"/>
                    </a:ext>
                  </a:extLst>
                </a:gridCol>
                <a:gridCol w="1255221">
                  <a:extLst>
                    <a:ext uri="{9D8B030D-6E8A-4147-A177-3AD203B41FA5}">
                      <a16:colId xmlns:a16="http://schemas.microsoft.com/office/drawing/2014/main" val="1351616448"/>
                    </a:ext>
                  </a:extLst>
                </a:gridCol>
              </a:tblGrid>
              <a:tr h="775849">
                <a:tc>
                  <a:txBody>
                    <a:bodyPr/>
                    <a:lstStyle/>
                    <a:p>
                      <a:pPr marL="0" marR="0">
                        <a:lnSpc>
                          <a:spcPct val="107000"/>
                        </a:lnSpc>
                        <a:spcBef>
                          <a:spcPts val="0"/>
                        </a:spcBef>
                        <a:spcAft>
                          <a:spcPts val="0"/>
                        </a:spcAft>
                      </a:pPr>
                      <a:r>
                        <a:rPr lang="en-US" sz="1400" dirty="0">
                          <a:effectLst/>
                        </a:rPr>
                        <a:t> </a:t>
                      </a:r>
                      <a:endParaRPr lang="en-US" sz="1400"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solidFill>
                      <a:schemeClr val="bg2">
                        <a:lumMod val="75000"/>
                      </a:schemeClr>
                    </a:solidFill>
                  </a:tcPr>
                </a:tc>
                <a:tc>
                  <a:txBody>
                    <a:bodyPr/>
                    <a:lstStyle/>
                    <a:p>
                      <a:pPr marL="0" marR="0" algn="ctr">
                        <a:lnSpc>
                          <a:spcPct val="107000"/>
                        </a:lnSpc>
                        <a:spcBef>
                          <a:spcPts val="0"/>
                        </a:spcBef>
                        <a:spcAft>
                          <a:spcPts val="0"/>
                        </a:spcAft>
                      </a:pPr>
                      <a:r>
                        <a:rPr lang="en-US" sz="1400" dirty="0">
                          <a:effectLst/>
                        </a:rPr>
                        <a:t>Same Sex </a:t>
                      </a:r>
                      <a:endParaRPr lang="en-US" sz="1400" dirty="0" smtClean="0">
                        <a:effectLst/>
                      </a:endParaRPr>
                    </a:p>
                    <a:p>
                      <a:pPr marL="0" marR="0" algn="ctr">
                        <a:lnSpc>
                          <a:spcPct val="107000"/>
                        </a:lnSpc>
                        <a:spcBef>
                          <a:spcPts val="0"/>
                        </a:spcBef>
                        <a:spcAft>
                          <a:spcPts val="0"/>
                        </a:spcAft>
                      </a:pPr>
                      <a:r>
                        <a:rPr lang="en-US" sz="1400" dirty="0" smtClean="0">
                          <a:effectLst/>
                        </a:rPr>
                        <a:t>Couple </a:t>
                      </a:r>
                      <a:r>
                        <a:rPr lang="en-US" sz="1400" dirty="0">
                          <a:effectLst/>
                        </a:rPr>
                        <a:t>(Women</a:t>
                      </a:r>
                      <a:r>
                        <a:rPr lang="en-US" sz="1400" dirty="0" smtClean="0">
                          <a:effectLst/>
                        </a:rPr>
                        <a:t>) </a:t>
                      </a:r>
                    </a:p>
                    <a:p>
                      <a:pPr marL="0" marR="0" algn="ctr">
                        <a:lnSpc>
                          <a:spcPct val="107000"/>
                        </a:lnSpc>
                        <a:spcBef>
                          <a:spcPts val="0"/>
                        </a:spcBef>
                        <a:spcAft>
                          <a:spcPts val="0"/>
                        </a:spcAft>
                      </a:pPr>
                      <a:r>
                        <a:rPr lang="en-US" sz="1400" dirty="0" smtClean="0">
                          <a:effectLst/>
                        </a:rPr>
                        <a:t>Both Age </a:t>
                      </a:r>
                      <a:r>
                        <a:rPr lang="en-US" sz="1400" dirty="0">
                          <a:effectLst/>
                        </a:rPr>
                        <a:t>60</a:t>
                      </a:r>
                      <a:endParaRPr lang="en-US" sz="1400"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solidFill>
                      <a:schemeClr val="bg2">
                        <a:lumMod val="75000"/>
                      </a:schemeClr>
                    </a:solidFill>
                  </a:tcPr>
                </a:tc>
                <a:tc>
                  <a:txBody>
                    <a:bodyPr/>
                    <a:lstStyle/>
                    <a:p>
                      <a:pPr marL="0" marR="0" algn="ctr">
                        <a:lnSpc>
                          <a:spcPct val="107000"/>
                        </a:lnSpc>
                        <a:spcBef>
                          <a:spcPts val="0"/>
                        </a:spcBef>
                        <a:spcAft>
                          <a:spcPts val="0"/>
                        </a:spcAft>
                      </a:pPr>
                      <a:r>
                        <a:rPr lang="en-US" sz="1400" dirty="0">
                          <a:effectLst/>
                        </a:rPr>
                        <a:t>Opposite Sex </a:t>
                      </a:r>
                      <a:endParaRPr lang="en-US" sz="1400" dirty="0" smtClean="0">
                        <a:effectLst/>
                      </a:endParaRPr>
                    </a:p>
                    <a:p>
                      <a:pPr marL="0" marR="0" algn="ctr">
                        <a:lnSpc>
                          <a:spcPct val="107000"/>
                        </a:lnSpc>
                        <a:spcBef>
                          <a:spcPts val="0"/>
                        </a:spcBef>
                        <a:spcAft>
                          <a:spcPts val="0"/>
                        </a:spcAft>
                      </a:pPr>
                      <a:r>
                        <a:rPr lang="en-US" sz="1400" dirty="0" smtClean="0">
                          <a:effectLst/>
                        </a:rPr>
                        <a:t>Couple </a:t>
                      </a:r>
                    </a:p>
                    <a:p>
                      <a:pPr marL="0" marR="0" algn="ctr">
                        <a:lnSpc>
                          <a:spcPct val="107000"/>
                        </a:lnSpc>
                        <a:spcBef>
                          <a:spcPts val="0"/>
                        </a:spcBef>
                        <a:spcAft>
                          <a:spcPts val="0"/>
                        </a:spcAft>
                      </a:pPr>
                      <a:r>
                        <a:rPr lang="en-US" sz="1400" dirty="0" smtClean="0">
                          <a:effectLst/>
                        </a:rPr>
                        <a:t>Both Age </a:t>
                      </a:r>
                      <a:r>
                        <a:rPr lang="en-US" sz="1400" dirty="0">
                          <a:effectLst/>
                        </a:rPr>
                        <a:t>60</a:t>
                      </a:r>
                      <a:endParaRPr lang="en-US" sz="1400"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solidFill>
                      <a:schemeClr val="bg2">
                        <a:lumMod val="75000"/>
                      </a:schemeClr>
                    </a:solidFill>
                  </a:tcPr>
                </a:tc>
                <a:tc>
                  <a:txBody>
                    <a:bodyPr/>
                    <a:lstStyle/>
                    <a:p>
                      <a:pPr marL="0" marR="0" algn="ctr">
                        <a:lnSpc>
                          <a:spcPct val="107000"/>
                        </a:lnSpc>
                        <a:spcBef>
                          <a:spcPts val="0"/>
                        </a:spcBef>
                        <a:spcAft>
                          <a:spcPts val="0"/>
                        </a:spcAft>
                      </a:pPr>
                      <a:r>
                        <a:rPr lang="en-US" sz="1400" dirty="0">
                          <a:effectLst/>
                        </a:rPr>
                        <a:t>Opposite </a:t>
                      </a:r>
                      <a:r>
                        <a:rPr lang="en-US" sz="1400" dirty="0" smtClean="0">
                          <a:effectLst/>
                        </a:rPr>
                        <a:t>Sex</a:t>
                      </a:r>
                    </a:p>
                    <a:p>
                      <a:pPr marL="0" marR="0" algn="ctr">
                        <a:lnSpc>
                          <a:spcPct val="107000"/>
                        </a:lnSpc>
                        <a:spcBef>
                          <a:spcPts val="0"/>
                        </a:spcBef>
                        <a:spcAft>
                          <a:spcPts val="0"/>
                        </a:spcAft>
                      </a:pPr>
                      <a:r>
                        <a:rPr lang="en-US" sz="1400" dirty="0" smtClean="0">
                          <a:effectLst/>
                        </a:rPr>
                        <a:t>Couple </a:t>
                      </a:r>
                    </a:p>
                    <a:p>
                      <a:pPr marL="0" marR="0" algn="ctr">
                        <a:lnSpc>
                          <a:spcPct val="107000"/>
                        </a:lnSpc>
                        <a:spcBef>
                          <a:spcPts val="0"/>
                        </a:spcBef>
                        <a:spcAft>
                          <a:spcPts val="0"/>
                        </a:spcAft>
                      </a:pPr>
                      <a:r>
                        <a:rPr lang="en-US" sz="1400" dirty="0" smtClean="0">
                          <a:effectLst/>
                        </a:rPr>
                        <a:t>Her </a:t>
                      </a:r>
                      <a:r>
                        <a:rPr lang="en-US" sz="1400" dirty="0">
                          <a:effectLst/>
                        </a:rPr>
                        <a:t>60, Him 62</a:t>
                      </a:r>
                      <a:endParaRPr lang="en-US" sz="1400"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solidFill>
                      <a:schemeClr val="bg2">
                        <a:lumMod val="75000"/>
                      </a:schemeClr>
                    </a:solidFill>
                  </a:tcPr>
                </a:tc>
                <a:extLst>
                  <a:ext uri="{0D108BD9-81ED-4DB2-BD59-A6C34878D82A}">
                    <a16:rowId xmlns:a16="http://schemas.microsoft.com/office/drawing/2014/main" val="1911224467"/>
                  </a:ext>
                </a:extLst>
              </a:tr>
              <a:tr h="239013">
                <a:tc>
                  <a:txBody>
                    <a:bodyPr/>
                    <a:lstStyle/>
                    <a:p>
                      <a:pPr>
                        <a:lnSpc>
                          <a:spcPct val="107000"/>
                        </a:lnSpc>
                      </a:pPr>
                      <a:endParaRPr lang="en-US" sz="1200" dirty="0">
                        <a:solidFill>
                          <a:schemeClr val="tx1"/>
                        </a:solidFill>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200" dirty="0">
                        <a:solidFill>
                          <a:schemeClr val="tx1"/>
                        </a:solidFill>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200">
                        <a:solidFill>
                          <a:schemeClr val="tx1"/>
                        </a:solidFill>
                        <a:effectLst/>
                        <a:latin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050">
                          <a:effectLst/>
                        </a:rPr>
                        <a:t> </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405766632"/>
                  </a:ext>
                </a:extLst>
              </a:tr>
              <a:tr h="239013">
                <a:tc>
                  <a:txBody>
                    <a:bodyPr/>
                    <a:lstStyle/>
                    <a:p>
                      <a:pPr marL="0" marR="0">
                        <a:lnSpc>
                          <a:spcPct val="107000"/>
                        </a:lnSpc>
                        <a:spcBef>
                          <a:spcPts val="0"/>
                        </a:spcBef>
                        <a:spcAft>
                          <a:spcPts val="0"/>
                        </a:spcAft>
                      </a:pPr>
                      <a:r>
                        <a:rPr lang="en-US" sz="1400" dirty="0" smtClean="0">
                          <a:effectLst/>
                        </a:rPr>
                        <a:t>Alice’s  </a:t>
                      </a:r>
                      <a:r>
                        <a:rPr lang="en-US" sz="1400" dirty="0">
                          <a:effectLst/>
                        </a:rPr>
                        <a:t>Life Expectancy</a:t>
                      </a:r>
                      <a:endParaRPr lang="en-US" sz="1400" b="1"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24.4</a:t>
                      </a:r>
                      <a:endParaRPr lang="en-US" sz="1400"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24.4</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24.4</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23850269"/>
                  </a:ext>
                </a:extLst>
              </a:tr>
              <a:tr h="239013">
                <a:tc>
                  <a:txBody>
                    <a:bodyPr/>
                    <a:lstStyle/>
                    <a:p>
                      <a:pPr marL="0" marR="0">
                        <a:lnSpc>
                          <a:spcPct val="107000"/>
                        </a:lnSpc>
                        <a:spcBef>
                          <a:spcPts val="0"/>
                        </a:spcBef>
                        <a:spcAft>
                          <a:spcPts val="0"/>
                        </a:spcAft>
                      </a:pPr>
                      <a:r>
                        <a:rPr lang="en-US" sz="1400" dirty="0" smtClean="0">
                          <a:effectLst/>
                        </a:rPr>
                        <a:t>Gertrude’s </a:t>
                      </a:r>
                      <a:r>
                        <a:rPr lang="en-US" sz="1400" dirty="0">
                          <a:effectLst/>
                        </a:rPr>
                        <a:t>Life Expectancy</a:t>
                      </a:r>
                      <a:endParaRPr lang="en-US" sz="1400" b="1"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24.4</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21.5</a:t>
                      </a:r>
                      <a:endParaRPr lang="en-US" sz="1400"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20.2</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395593209"/>
                  </a:ext>
                </a:extLst>
              </a:tr>
              <a:tr h="239013">
                <a:tc>
                  <a:txBody>
                    <a:bodyPr/>
                    <a:lstStyle/>
                    <a:p>
                      <a:pPr>
                        <a:lnSpc>
                          <a:spcPct val="107000"/>
                        </a:lnSpc>
                      </a:pPr>
                      <a:endParaRPr lang="en-US" sz="1200" b="1">
                        <a:solidFill>
                          <a:schemeClr val="tx1"/>
                        </a:solidFill>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200">
                        <a:solidFill>
                          <a:schemeClr val="tx1"/>
                        </a:solidFill>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200">
                        <a:solidFill>
                          <a:schemeClr val="tx1"/>
                        </a:solidFill>
                        <a:effectLst/>
                        <a:latin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050" dirty="0">
                          <a:effectLst/>
                        </a:rPr>
                        <a:t> </a:t>
                      </a:r>
                      <a:endParaRPr lang="en-US" sz="1400"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528722296"/>
                  </a:ext>
                </a:extLst>
              </a:tr>
              <a:tr h="239013">
                <a:tc>
                  <a:txBody>
                    <a:bodyPr/>
                    <a:lstStyle/>
                    <a:p>
                      <a:pPr marL="0" marR="0">
                        <a:lnSpc>
                          <a:spcPct val="107000"/>
                        </a:lnSpc>
                        <a:spcBef>
                          <a:spcPts val="0"/>
                        </a:spcBef>
                        <a:spcAft>
                          <a:spcPts val="0"/>
                        </a:spcAft>
                      </a:pPr>
                      <a:r>
                        <a:rPr lang="en-US" sz="1400" dirty="0">
                          <a:effectLst/>
                        </a:rPr>
                        <a:t>N-Joint Life Expectancy</a:t>
                      </a:r>
                      <a:endParaRPr lang="en-US" sz="1400" b="1"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24.4</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21.5</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20.2</a:t>
                      </a:r>
                      <a:endParaRPr lang="en-US" sz="1400"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170098637"/>
                  </a:ext>
                </a:extLst>
              </a:tr>
              <a:tr h="239013">
                <a:tc>
                  <a:txBody>
                    <a:bodyPr/>
                    <a:lstStyle/>
                    <a:p>
                      <a:pPr marL="0" marR="0">
                        <a:lnSpc>
                          <a:spcPct val="107000"/>
                        </a:lnSpc>
                        <a:spcBef>
                          <a:spcPts val="0"/>
                        </a:spcBef>
                        <a:spcAft>
                          <a:spcPts val="0"/>
                        </a:spcAft>
                      </a:pPr>
                      <a:r>
                        <a:rPr lang="en-US" sz="1400" dirty="0">
                          <a:effectLst/>
                        </a:rPr>
                        <a:t>N-survivor Life Expectancy</a:t>
                      </a:r>
                      <a:endParaRPr lang="en-US" sz="1400" b="1"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0.0</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2.9</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4.2</a:t>
                      </a:r>
                      <a:endParaRPr lang="en-US" sz="1400"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051641659"/>
                  </a:ext>
                </a:extLst>
              </a:tr>
              <a:tr h="239013">
                <a:tc>
                  <a:txBody>
                    <a:bodyPr/>
                    <a:lstStyle/>
                    <a:p>
                      <a:pPr>
                        <a:lnSpc>
                          <a:spcPct val="107000"/>
                        </a:lnSpc>
                      </a:pPr>
                      <a:endParaRPr lang="en-US" sz="1200" b="1" dirty="0">
                        <a:solidFill>
                          <a:schemeClr val="tx1"/>
                        </a:solidFill>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200">
                        <a:solidFill>
                          <a:schemeClr val="tx1"/>
                        </a:solidFill>
                        <a:effectLst/>
                        <a:latin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1200">
                        <a:solidFill>
                          <a:schemeClr val="tx1"/>
                        </a:solidFill>
                        <a:effectLst/>
                        <a:latin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050" dirty="0">
                          <a:effectLst/>
                        </a:rPr>
                        <a:t> </a:t>
                      </a:r>
                      <a:endParaRPr lang="en-US" sz="1400"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304847829"/>
                  </a:ext>
                </a:extLst>
              </a:tr>
              <a:tr h="239013">
                <a:tc>
                  <a:txBody>
                    <a:bodyPr/>
                    <a:lstStyle/>
                    <a:p>
                      <a:pPr marL="0" marR="0">
                        <a:lnSpc>
                          <a:spcPct val="107000"/>
                        </a:lnSpc>
                        <a:spcBef>
                          <a:spcPts val="0"/>
                        </a:spcBef>
                        <a:spcAft>
                          <a:spcPts val="0"/>
                        </a:spcAft>
                      </a:pPr>
                      <a:r>
                        <a:rPr lang="en-US" sz="1400" dirty="0">
                          <a:effectLst/>
                        </a:rPr>
                        <a:t>O-Joint Life Expectancy</a:t>
                      </a:r>
                      <a:endParaRPr lang="en-US" sz="1400" b="1"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20.3</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18.6</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rPr>
                        <a:t>17.7</a:t>
                      </a:r>
                      <a:endParaRPr lang="en-US" sz="1400"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652850085"/>
                  </a:ext>
                </a:extLst>
              </a:tr>
              <a:tr h="239013">
                <a:tc>
                  <a:txBody>
                    <a:bodyPr/>
                    <a:lstStyle/>
                    <a:p>
                      <a:pPr marL="0" marR="0">
                        <a:lnSpc>
                          <a:spcPct val="107000"/>
                        </a:lnSpc>
                        <a:spcBef>
                          <a:spcPts val="0"/>
                        </a:spcBef>
                        <a:spcAft>
                          <a:spcPts val="0"/>
                        </a:spcAft>
                      </a:pPr>
                      <a:r>
                        <a:rPr lang="en-US" sz="1400" dirty="0">
                          <a:effectLst/>
                        </a:rPr>
                        <a:t>O-Survivor Life Expectancy </a:t>
                      </a:r>
                      <a:r>
                        <a:rPr lang="en-US" sz="1400" dirty="0" smtClean="0">
                          <a:effectLst/>
                        </a:rPr>
                        <a:t>(Alice)</a:t>
                      </a:r>
                      <a:endParaRPr lang="en-US" sz="1400" b="1"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10.8</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11.9</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12.2</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01489341"/>
                  </a:ext>
                </a:extLst>
              </a:tr>
              <a:tr h="239013">
                <a:tc>
                  <a:txBody>
                    <a:bodyPr/>
                    <a:lstStyle/>
                    <a:p>
                      <a:pPr marL="0" marR="0">
                        <a:lnSpc>
                          <a:spcPct val="107000"/>
                        </a:lnSpc>
                        <a:spcBef>
                          <a:spcPts val="0"/>
                        </a:spcBef>
                        <a:spcAft>
                          <a:spcPts val="0"/>
                        </a:spcAft>
                      </a:pPr>
                      <a:r>
                        <a:rPr lang="en-US" sz="1400" dirty="0">
                          <a:effectLst/>
                        </a:rPr>
                        <a:t>O-Survivor Life Expectancy </a:t>
                      </a:r>
                      <a:r>
                        <a:rPr lang="en-US" sz="1400" dirty="0" smtClean="0">
                          <a:effectLst/>
                        </a:rPr>
                        <a:t>(Gertrude)</a:t>
                      </a:r>
                      <a:endParaRPr lang="en-US" sz="1400" b="1"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10.8</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9.4</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9.5</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473086206"/>
                  </a:ext>
                </a:extLst>
              </a:tr>
              <a:tr h="239013">
                <a:tc>
                  <a:txBody>
                    <a:bodyPr/>
                    <a:lstStyle/>
                    <a:p>
                      <a:pPr marL="0" marR="0">
                        <a:lnSpc>
                          <a:spcPct val="107000"/>
                        </a:lnSpc>
                        <a:spcBef>
                          <a:spcPts val="0"/>
                        </a:spcBef>
                        <a:spcAft>
                          <a:spcPts val="0"/>
                        </a:spcAft>
                      </a:pPr>
                      <a:r>
                        <a:rPr lang="en-US" sz="1400" dirty="0">
                          <a:effectLst/>
                        </a:rPr>
                        <a:t>Probability that </a:t>
                      </a:r>
                      <a:r>
                        <a:rPr lang="en-US" sz="1400" dirty="0" smtClean="0">
                          <a:effectLst/>
                        </a:rPr>
                        <a:t>Alice </a:t>
                      </a:r>
                      <a:r>
                        <a:rPr lang="en-US" sz="1400" dirty="0">
                          <a:effectLst/>
                        </a:rPr>
                        <a:t>is the Surviving Spouse</a:t>
                      </a:r>
                      <a:endParaRPr lang="en-US" sz="1400" b="1"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0.5</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0.59</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0.63</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884797993"/>
                  </a:ext>
                </a:extLst>
              </a:tr>
              <a:tr h="239013">
                <a:tc>
                  <a:txBody>
                    <a:bodyPr/>
                    <a:lstStyle/>
                    <a:p>
                      <a:pPr marL="0" marR="0">
                        <a:lnSpc>
                          <a:spcPct val="107000"/>
                        </a:lnSpc>
                        <a:spcBef>
                          <a:spcPts val="0"/>
                        </a:spcBef>
                        <a:spcAft>
                          <a:spcPts val="0"/>
                        </a:spcAft>
                      </a:pPr>
                      <a:r>
                        <a:rPr lang="en-US" sz="1400" dirty="0">
                          <a:effectLst/>
                        </a:rPr>
                        <a:t>Age Gap </a:t>
                      </a:r>
                      <a:r>
                        <a:rPr lang="en-US" sz="1400" dirty="0" smtClean="0">
                          <a:effectLst/>
                        </a:rPr>
                        <a:t>(Gertrude</a:t>
                      </a:r>
                      <a:r>
                        <a:rPr lang="en-US" sz="1400" baseline="0" dirty="0" smtClean="0">
                          <a:effectLst/>
                        </a:rPr>
                        <a:t> </a:t>
                      </a:r>
                      <a:r>
                        <a:rPr lang="en-US" sz="1400" dirty="0" smtClean="0">
                          <a:effectLst/>
                        </a:rPr>
                        <a:t> </a:t>
                      </a:r>
                      <a:r>
                        <a:rPr lang="en-US" sz="1400" dirty="0">
                          <a:effectLst/>
                        </a:rPr>
                        <a:t>– </a:t>
                      </a:r>
                      <a:r>
                        <a:rPr lang="en-US" sz="1400" dirty="0" smtClean="0">
                          <a:effectLst/>
                        </a:rPr>
                        <a:t>Alice)</a:t>
                      </a:r>
                      <a:endParaRPr lang="en-US" sz="1400" b="1"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0.0</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0.0</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rPr>
                        <a:t>2.0</a:t>
                      </a:r>
                      <a:endParaRPr lang="en-US" sz="14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812534416"/>
                  </a:ext>
                </a:extLst>
              </a:tr>
              <a:tr h="239013">
                <a:tc>
                  <a:txBody>
                    <a:bodyPr/>
                    <a:lstStyle/>
                    <a:p>
                      <a:pPr marL="0" marR="0">
                        <a:lnSpc>
                          <a:spcPct val="107000"/>
                        </a:lnSpc>
                        <a:spcBef>
                          <a:spcPts val="0"/>
                        </a:spcBef>
                        <a:spcAft>
                          <a:spcPts val="0"/>
                        </a:spcAft>
                      </a:pPr>
                      <a:r>
                        <a:rPr lang="en-US" sz="1200">
                          <a:effectLst/>
                        </a:rPr>
                        <a:t> </a:t>
                      </a:r>
                      <a:endParaRPr lang="en-US" sz="12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200">
                          <a:effectLst/>
                        </a:rPr>
                        <a:t> </a:t>
                      </a:r>
                      <a:endParaRPr lang="en-US" sz="12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200">
                          <a:effectLst/>
                        </a:rPr>
                        <a:t> </a:t>
                      </a:r>
                      <a:endParaRPr lang="en-US" sz="120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200" dirty="0">
                          <a:effectLst/>
                        </a:rPr>
                        <a:t> </a:t>
                      </a:r>
                      <a:endParaRPr lang="en-US" sz="1200" dirty="0">
                        <a:solidFill>
                          <a:schemeClr val="tx1"/>
                        </a:solidFill>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797413551"/>
                  </a:ext>
                </a:extLst>
              </a:tr>
            </a:tbl>
          </a:graphicData>
        </a:graphic>
      </p:graphicFrame>
      <p:sp>
        <p:nvSpPr>
          <p:cNvPr id="13" name="TextBox 12"/>
          <p:cNvSpPr txBox="1"/>
          <p:nvPr/>
        </p:nvSpPr>
        <p:spPr>
          <a:xfrm>
            <a:off x="2661017" y="6230766"/>
            <a:ext cx="2909455" cy="307777"/>
          </a:xfrm>
          <a:prstGeom prst="rect">
            <a:avLst/>
          </a:prstGeom>
          <a:noFill/>
        </p:spPr>
        <p:txBody>
          <a:bodyPr wrap="square" rtlCol="0">
            <a:spAutoFit/>
          </a:bodyPr>
          <a:lstStyle/>
          <a:p>
            <a:r>
              <a:rPr lang="en-US" sz="1400" dirty="0" smtClean="0">
                <a:latin typeface="Times New Roman" panose="02020603050405020304" pitchFamily="18" charset="0"/>
                <a:cs typeface="Times New Roman" panose="02020603050405020304" pitchFamily="18" charset="0"/>
              </a:rPr>
              <a:t>Calculations by authors</a:t>
            </a:r>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4758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solidFill>
                  <a:srgbClr val="FF0000"/>
                </a:solidFill>
              </a:rPr>
              <a:t>Consider an older couple approaching usual retirement age</a:t>
            </a:r>
            <a:endParaRPr lang="en-CA" b="1"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For </a:t>
            </a:r>
            <a:r>
              <a:rPr lang="en-US" dirty="0"/>
              <a:t>definiteness, </a:t>
            </a:r>
            <a:r>
              <a:rPr lang="en-US" dirty="0" smtClean="0"/>
              <a:t>suppose </a:t>
            </a:r>
            <a:r>
              <a:rPr lang="en-US" dirty="0"/>
              <a:t>that she is 60 and he is </a:t>
            </a:r>
            <a:r>
              <a:rPr lang="en-US" dirty="0" smtClean="0"/>
              <a:t>62, that both spouses are non-Hispanic whites and that it is 2010.</a:t>
            </a:r>
          </a:p>
          <a:p>
            <a:pPr marL="0" indent="0">
              <a:buNone/>
            </a:pPr>
            <a:r>
              <a:rPr lang="en-US" dirty="0" smtClean="0"/>
              <a:t>With this information, we can look up their life expectancies in the CDC Life Tables:</a:t>
            </a:r>
          </a:p>
          <a:p>
            <a:pPr marL="0" indent="0">
              <a:buNone/>
            </a:pPr>
            <a:r>
              <a:rPr lang="en-US" dirty="0"/>
              <a:t>	</a:t>
            </a:r>
            <a:r>
              <a:rPr lang="en-US" dirty="0" smtClean="0"/>
              <a:t>Her Life Expectancy is 24.4 years</a:t>
            </a:r>
            <a:r>
              <a:rPr lang="en-US" dirty="0"/>
              <a:t>    </a:t>
            </a:r>
            <a:endParaRPr lang="en-US" dirty="0" smtClean="0"/>
          </a:p>
          <a:p>
            <a:pPr marL="0" indent="0">
              <a:buNone/>
            </a:pPr>
            <a:r>
              <a:rPr lang="en-US" dirty="0"/>
              <a:t>	</a:t>
            </a:r>
            <a:r>
              <a:rPr lang="en-US" dirty="0" smtClean="0"/>
              <a:t>His Life Expectancy is 20.2 years</a:t>
            </a:r>
            <a:endParaRPr lang="en-US" dirty="0"/>
          </a:p>
          <a:p>
            <a:endParaRPr lang="en-CA" dirty="0"/>
          </a:p>
        </p:txBody>
      </p:sp>
      <p:sp>
        <p:nvSpPr>
          <p:cNvPr id="4" name="Slide Number Placeholder 3"/>
          <p:cNvSpPr>
            <a:spLocks noGrp="1"/>
          </p:cNvSpPr>
          <p:nvPr>
            <p:ph type="sldNum" sz="quarter" idx="12"/>
          </p:nvPr>
        </p:nvSpPr>
        <p:spPr/>
        <p:txBody>
          <a:bodyPr/>
          <a:lstStyle/>
          <a:p>
            <a:fld id="{BF7BF5F3-0152-45DB-9E2A-421BF119A7F3}" type="slidenum">
              <a:rPr lang="en-CA" smtClean="0"/>
              <a:t>2</a:t>
            </a:fld>
            <a:endParaRPr lang="en-CA"/>
          </a:p>
        </p:txBody>
      </p:sp>
    </p:spTree>
    <p:extLst>
      <p:ext uri="{BB962C8B-B14F-4D97-AF65-F5344CB8AC3E}">
        <p14:creationId xmlns:p14="http://schemas.microsoft.com/office/powerpoint/2010/main" val="23811210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0000"/>
                </a:solidFill>
              </a:rPr>
              <a:t>Mortality </a:t>
            </a:r>
            <a:r>
              <a:rPr lang="en-US" b="1" dirty="0" smtClean="0">
                <a:solidFill>
                  <a:srgbClr val="FF0000"/>
                </a:solidFill>
              </a:rPr>
              <a:t>distribution</a:t>
            </a:r>
            <a:br>
              <a:rPr lang="en-US" b="1" dirty="0" smtClean="0">
                <a:solidFill>
                  <a:srgbClr val="FF0000"/>
                </a:solidFill>
              </a:rPr>
            </a:br>
            <a:r>
              <a:rPr lang="en-US" b="1" dirty="0" smtClean="0">
                <a:solidFill>
                  <a:srgbClr val="FF0000"/>
                </a:solidFill>
              </a:rPr>
              <a:t> for Oscar and Alfred, both age 62</a:t>
            </a: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20</a:t>
            </a:fld>
            <a:endParaRPr lang="en-CA"/>
          </a:p>
        </p:txBody>
      </p:sp>
      <p:graphicFrame>
        <p:nvGraphicFramePr>
          <p:cNvPr id="5" name="Content Placeholder 6"/>
          <p:cNvGraphicFramePr>
            <a:graphicFrameLocks noGrp="1"/>
          </p:cNvGraphicFramePr>
          <p:nvPr>
            <p:ph idx="1"/>
            <p:extLst>
              <p:ext uri="{D42A27DB-BD31-4B8C-83A1-F6EECF244321}">
                <p14:modId xmlns:p14="http://schemas.microsoft.com/office/powerpoint/2010/main" val="1838206939"/>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251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0000"/>
                </a:solidFill>
              </a:rPr>
              <a:t>Joint and survivor life expectancies</a:t>
            </a:r>
            <a:br>
              <a:rPr lang="en-US" b="1" dirty="0">
                <a:solidFill>
                  <a:srgbClr val="FF0000"/>
                </a:solidFill>
              </a:rPr>
            </a:br>
            <a:r>
              <a:rPr lang="en-US" b="1" dirty="0">
                <a:solidFill>
                  <a:srgbClr val="FF0000"/>
                </a:solidFill>
              </a:rPr>
              <a:t> </a:t>
            </a:r>
            <a:r>
              <a:rPr lang="en-US" b="1" dirty="0" smtClean="0">
                <a:solidFill>
                  <a:srgbClr val="FF0000"/>
                </a:solidFill>
              </a:rPr>
              <a:t>for Oscar and Alfred</a:t>
            </a: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21</a:t>
            </a:fld>
            <a:endParaRPr lang="en-CA"/>
          </a:p>
        </p:txBody>
      </p:sp>
      <p:graphicFrame>
        <p:nvGraphicFramePr>
          <p:cNvPr id="9" name="Table 8"/>
          <p:cNvGraphicFramePr>
            <a:graphicFrameLocks noGrp="1"/>
          </p:cNvGraphicFramePr>
          <p:nvPr>
            <p:extLst>
              <p:ext uri="{D42A27DB-BD31-4B8C-83A1-F6EECF244321}">
                <p14:modId xmlns:p14="http://schemas.microsoft.com/office/powerpoint/2010/main" val="1812728339"/>
              </p:ext>
            </p:extLst>
          </p:nvPr>
        </p:nvGraphicFramePr>
        <p:xfrm>
          <a:off x="3507235" y="1790283"/>
          <a:ext cx="5177531" cy="4337373"/>
        </p:xfrm>
        <a:graphic>
          <a:graphicData uri="http://schemas.openxmlformats.org/drawingml/2006/table">
            <a:tbl>
              <a:tblPr firstRow="1" firstCol="1" bandRow="1">
                <a:tableStyleId>{0505E3EF-67EA-436B-97B2-0124C06EBD24}</a:tableStyleId>
              </a:tblPr>
              <a:tblGrid>
                <a:gridCol w="2377024">
                  <a:extLst>
                    <a:ext uri="{9D8B030D-6E8A-4147-A177-3AD203B41FA5}">
                      <a16:colId xmlns:a16="http://schemas.microsoft.com/office/drawing/2014/main" val="3974331251"/>
                    </a:ext>
                  </a:extLst>
                </a:gridCol>
                <a:gridCol w="1354092">
                  <a:extLst>
                    <a:ext uri="{9D8B030D-6E8A-4147-A177-3AD203B41FA5}">
                      <a16:colId xmlns:a16="http://schemas.microsoft.com/office/drawing/2014/main" val="2815245238"/>
                    </a:ext>
                  </a:extLst>
                </a:gridCol>
                <a:gridCol w="1446415">
                  <a:extLst>
                    <a:ext uri="{9D8B030D-6E8A-4147-A177-3AD203B41FA5}">
                      <a16:colId xmlns:a16="http://schemas.microsoft.com/office/drawing/2014/main" val="1958940735"/>
                    </a:ext>
                  </a:extLst>
                </a:gridCol>
              </a:tblGrid>
              <a:tr h="565150">
                <a:tc>
                  <a:txBody>
                    <a:bodyPr/>
                    <a:lstStyle/>
                    <a:p>
                      <a:pPr marL="0" marR="0">
                        <a:lnSpc>
                          <a:spcPct val="107000"/>
                        </a:lnSpc>
                        <a:spcBef>
                          <a:spcPts val="0"/>
                        </a:spcBef>
                        <a:spcAft>
                          <a:spcPts val="0"/>
                        </a:spcAft>
                      </a:pPr>
                      <a:r>
                        <a:rPr lang="en-US" sz="1400" dirty="0">
                          <a:effectLst/>
                          <a:latin typeface="+mn-lt"/>
                        </a:rPr>
                        <a:t> </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0" algn="ctr">
                        <a:lnSpc>
                          <a:spcPct val="107000"/>
                        </a:lnSpc>
                        <a:spcBef>
                          <a:spcPts val="0"/>
                        </a:spcBef>
                        <a:spcAft>
                          <a:spcPts val="0"/>
                        </a:spcAft>
                      </a:pPr>
                      <a:r>
                        <a:rPr lang="en-US" sz="1400" dirty="0">
                          <a:effectLst/>
                          <a:latin typeface="+mn-lt"/>
                        </a:rPr>
                        <a:t>Same Sex Couple (Men</a:t>
                      </a:r>
                      <a:r>
                        <a:rPr lang="en-US" sz="1400" dirty="0" smtClean="0">
                          <a:effectLst/>
                          <a:latin typeface="+mn-lt"/>
                        </a:rPr>
                        <a:t>) </a:t>
                      </a:r>
                      <a:r>
                        <a:rPr lang="en-US" sz="1400" dirty="0">
                          <a:effectLst/>
                          <a:latin typeface="+mn-lt"/>
                        </a:rPr>
                        <a:t>Both </a:t>
                      </a:r>
                      <a:r>
                        <a:rPr lang="en-US" sz="1400" dirty="0" smtClean="0">
                          <a:effectLst/>
                          <a:latin typeface="+mn-lt"/>
                        </a:rPr>
                        <a:t>Age </a:t>
                      </a:r>
                      <a:r>
                        <a:rPr lang="en-US" sz="1400" dirty="0">
                          <a:effectLst/>
                          <a:latin typeface="+mn-lt"/>
                        </a:rPr>
                        <a:t>62</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marL="0" marR="0" algn="ctr">
                        <a:lnSpc>
                          <a:spcPct val="107000"/>
                        </a:lnSpc>
                        <a:spcBef>
                          <a:spcPts val="0"/>
                        </a:spcBef>
                        <a:spcAft>
                          <a:spcPts val="0"/>
                        </a:spcAft>
                      </a:pPr>
                      <a:r>
                        <a:rPr lang="en-US" sz="1400" dirty="0">
                          <a:effectLst/>
                          <a:latin typeface="+mn-lt"/>
                        </a:rPr>
                        <a:t>Same Sex Couple (Women</a:t>
                      </a:r>
                      <a:r>
                        <a:rPr lang="en-US" sz="1400" dirty="0" smtClean="0">
                          <a:effectLst/>
                          <a:latin typeface="+mn-lt"/>
                        </a:rPr>
                        <a:t>)</a:t>
                      </a:r>
                    </a:p>
                    <a:p>
                      <a:pPr marL="0" marR="0" algn="ctr">
                        <a:lnSpc>
                          <a:spcPct val="107000"/>
                        </a:lnSpc>
                        <a:spcBef>
                          <a:spcPts val="0"/>
                        </a:spcBef>
                        <a:spcAft>
                          <a:spcPts val="0"/>
                        </a:spcAft>
                      </a:pPr>
                      <a:r>
                        <a:rPr lang="en-US" sz="1400" dirty="0" smtClean="0">
                          <a:effectLst/>
                          <a:latin typeface="+mn-lt"/>
                        </a:rPr>
                        <a:t>Both Age</a:t>
                      </a:r>
                      <a:r>
                        <a:rPr lang="en-US" sz="1400" baseline="0" dirty="0" smtClean="0">
                          <a:effectLst/>
                          <a:latin typeface="+mn-lt"/>
                        </a:rPr>
                        <a:t> </a:t>
                      </a:r>
                      <a:r>
                        <a:rPr lang="en-US" sz="1400" dirty="0" smtClean="0">
                          <a:effectLst/>
                          <a:latin typeface="+mn-lt"/>
                        </a:rPr>
                        <a:t>60</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2946487201"/>
                  </a:ext>
                </a:extLst>
              </a:tr>
              <a:tr h="184150">
                <a:tc>
                  <a:txBody>
                    <a:bodyPr/>
                    <a:lstStyle/>
                    <a:p>
                      <a:pPr>
                        <a:lnSpc>
                          <a:spcPct val="107000"/>
                        </a:lnSpc>
                      </a:pPr>
                      <a:endParaRPr lang="en-US" sz="1400">
                        <a:effectLst/>
                        <a:latin typeface="+mn-lt"/>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tcPr>
                </a:tc>
                <a:tc>
                  <a:txBody>
                    <a:bodyPr/>
                    <a:lstStyle/>
                    <a:p>
                      <a:pPr>
                        <a:lnSpc>
                          <a:spcPct val="107000"/>
                        </a:lnSpc>
                      </a:pPr>
                      <a:endParaRPr lang="en-US" sz="1400" dirty="0">
                        <a:effectLst/>
                        <a:latin typeface="+mn-lt"/>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tcPr>
                </a:tc>
                <a:tc>
                  <a:txBody>
                    <a:bodyPr/>
                    <a:lstStyle/>
                    <a:p>
                      <a:pPr>
                        <a:lnSpc>
                          <a:spcPct val="107000"/>
                        </a:lnSpc>
                      </a:pPr>
                      <a:endParaRPr lang="en-US" sz="1400">
                        <a:effectLst/>
                        <a:latin typeface="+mn-lt"/>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40049891"/>
                  </a:ext>
                </a:extLst>
              </a:tr>
              <a:tr h="184150">
                <a:tc>
                  <a:txBody>
                    <a:bodyPr/>
                    <a:lstStyle/>
                    <a:p>
                      <a:pPr marL="0" marR="0">
                        <a:lnSpc>
                          <a:spcPct val="107000"/>
                        </a:lnSpc>
                        <a:spcBef>
                          <a:spcPts val="0"/>
                        </a:spcBef>
                        <a:spcAft>
                          <a:spcPts val="0"/>
                        </a:spcAft>
                      </a:pPr>
                      <a:r>
                        <a:rPr lang="en-US" sz="1400" dirty="0" smtClean="0">
                          <a:effectLst/>
                          <a:latin typeface="+mn-lt"/>
                        </a:rPr>
                        <a:t>Oscar’s  </a:t>
                      </a:r>
                      <a:r>
                        <a:rPr lang="en-US" sz="1400" dirty="0">
                          <a:effectLst/>
                          <a:latin typeface="+mn-lt"/>
                        </a:rPr>
                        <a:t>Life Expectancy</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latin typeface="+mn-lt"/>
                        </a:rPr>
                        <a:t>20.2</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latin typeface="+mn-lt"/>
                        </a:rPr>
                        <a:t>24.4</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453990109"/>
                  </a:ext>
                </a:extLst>
              </a:tr>
              <a:tr h="184150">
                <a:tc>
                  <a:txBody>
                    <a:bodyPr/>
                    <a:lstStyle/>
                    <a:p>
                      <a:pPr marL="0" marR="0">
                        <a:lnSpc>
                          <a:spcPct val="107000"/>
                        </a:lnSpc>
                        <a:spcBef>
                          <a:spcPts val="0"/>
                        </a:spcBef>
                        <a:spcAft>
                          <a:spcPts val="0"/>
                        </a:spcAft>
                      </a:pPr>
                      <a:r>
                        <a:rPr lang="en-US" sz="1400" dirty="0" smtClean="0">
                          <a:effectLst/>
                          <a:latin typeface="+mn-lt"/>
                        </a:rPr>
                        <a:t>Alfred’s </a:t>
                      </a:r>
                      <a:r>
                        <a:rPr lang="en-US" sz="1400" dirty="0">
                          <a:effectLst/>
                          <a:latin typeface="+mn-lt"/>
                        </a:rPr>
                        <a:t>Life Expectancy</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latin typeface="+mn-lt"/>
                        </a:rPr>
                        <a:t>20.2</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latin typeface="+mn-lt"/>
                        </a:rPr>
                        <a:t>24.4</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793149819"/>
                  </a:ext>
                </a:extLst>
              </a:tr>
              <a:tr h="184150">
                <a:tc>
                  <a:txBody>
                    <a:bodyPr/>
                    <a:lstStyle/>
                    <a:p>
                      <a:pPr>
                        <a:lnSpc>
                          <a:spcPct val="107000"/>
                        </a:lnSpc>
                      </a:pPr>
                      <a:endParaRPr lang="en-US" sz="1400">
                        <a:effectLst/>
                        <a:latin typeface="+mn-lt"/>
                        <a:cs typeface="Times New Roman" panose="02020603050405020304" pitchFamily="18" charset="0"/>
                      </a:endParaRPr>
                    </a:p>
                  </a:txBody>
                  <a:tcPr marL="68580" marR="68580" marT="0" marB="0" anchor="b"/>
                </a:tc>
                <a:tc>
                  <a:txBody>
                    <a:bodyPr/>
                    <a:lstStyle/>
                    <a:p>
                      <a:pPr>
                        <a:lnSpc>
                          <a:spcPct val="107000"/>
                        </a:lnSpc>
                      </a:pPr>
                      <a:endParaRPr lang="en-US" sz="1400" dirty="0">
                        <a:effectLst/>
                        <a:latin typeface="+mn-lt"/>
                        <a:cs typeface="Times New Roman" panose="02020603050405020304" pitchFamily="18" charset="0"/>
                      </a:endParaRPr>
                    </a:p>
                  </a:txBody>
                  <a:tcPr marL="68580" marR="68580" marT="0" marB="0" anchor="b"/>
                </a:tc>
                <a:tc>
                  <a:txBody>
                    <a:bodyPr/>
                    <a:lstStyle/>
                    <a:p>
                      <a:pPr>
                        <a:lnSpc>
                          <a:spcPct val="107000"/>
                        </a:lnSpc>
                      </a:pPr>
                      <a:endParaRPr lang="en-US" sz="1400">
                        <a:effectLst/>
                        <a:latin typeface="+mn-lt"/>
                        <a:cs typeface="Times New Roman" panose="02020603050405020304" pitchFamily="18" charset="0"/>
                      </a:endParaRPr>
                    </a:p>
                  </a:txBody>
                  <a:tcPr marL="68580" marR="68580" marT="0" marB="0" anchor="b"/>
                </a:tc>
                <a:extLst>
                  <a:ext uri="{0D108BD9-81ED-4DB2-BD59-A6C34878D82A}">
                    <a16:rowId xmlns:a16="http://schemas.microsoft.com/office/drawing/2014/main" val="3605361208"/>
                  </a:ext>
                </a:extLst>
              </a:tr>
              <a:tr h="184150">
                <a:tc>
                  <a:txBody>
                    <a:bodyPr/>
                    <a:lstStyle/>
                    <a:p>
                      <a:pPr marL="0" marR="0">
                        <a:lnSpc>
                          <a:spcPct val="107000"/>
                        </a:lnSpc>
                        <a:spcBef>
                          <a:spcPts val="0"/>
                        </a:spcBef>
                        <a:spcAft>
                          <a:spcPts val="0"/>
                        </a:spcAft>
                      </a:pPr>
                      <a:r>
                        <a:rPr lang="en-US" sz="1400">
                          <a:effectLst/>
                          <a:latin typeface="+mn-lt"/>
                        </a:rPr>
                        <a:t>N-Joint Life Expectancy</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latin typeface="+mn-lt"/>
                        </a:rPr>
                        <a:t>20.2</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latin typeface="+mn-lt"/>
                        </a:rPr>
                        <a:t>24.4</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891183530"/>
                  </a:ext>
                </a:extLst>
              </a:tr>
              <a:tr h="184150">
                <a:tc>
                  <a:txBody>
                    <a:bodyPr/>
                    <a:lstStyle/>
                    <a:p>
                      <a:pPr marL="0" marR="0">
                        <a:lnSpc>
                          <a:spcPct val="107000"/>
                        </a:lnSpc>
                        <a:spcBef>
                          <a:spcPts val="0"/>
                        </a:spcBef>
                        <a:spcAft>
                          <a:spcPts val="0"/>
                        </a:spcAft>
                      </a:pPr>
                      <a:r>
                        <a:rPr lang="en-US" sz="1400">
                          <a:effectLst/>
                          <a:latin typeface="+mn-lt"/>
                        </a:rPr>
                        <a:t>N-survivor Life Expectancy</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latin typeface="+mn-lt"/>
                        </a:rPr>
                        <a:t>0.0</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latin typeface="+mn-lt"/>
                        </a:rPr>
                        <a:t>0.0</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814131227"/>
                  </a:ext>
                </a:extLst>
              </a:tr>
              <a:tr h="184150">
                <a:tc>
                  <a:txBody>
                    <a:bodyPr/>
                    <a:lstStyle/>
                    <a:p>
                      <a:pPr>
                        <a:lnSpc>
                          <a:spcPct val="107000"/>
                        </a:lnSpc>
                      </a:pPr>
                      <a:endParaRPr lang="en-US" sz="1400">
                        <a:effectLst/>
                        <a:latin typeface="+mn-lt"/>
                        <a:cs typeface="Times New Roman" panose="02020603050405020304" pitchFamily="18" charset="0"/>
                      </a:endParaRPr>
                    </a:p>
                  </a:txBody>
                  <a:tcPr marL="68580" marR="68580" marT="0" marB="0" anchor="b"/>
                </a:tc>
                <a:tc>
                  <a:txBody>
                    <a:bodyPr/>
                    <a:lstStyle/>
                    <a:p>
                      <a:pPr>
                        <a:lnSpc>
                          <a:spcPct val="107000"/>
                        </a:lnSpc>
                      </a:pPr>
                      <a:endParaRPr lang="en-US" sz="1400" dirty="0">
                        <a:effectLst/>
                        <a:latin typeface="+mn-lt"/>
                        <a:cs typeface="Times New Roman" panose="02020603050405020304" pitchFamily="18" charset="0"/>
                      </a:endParaRPr>
                    </a:p>
                  </a:txBody>
                  <a:tcPr marL="68580" marR="68580" marT="0" marB="0" anchor="b"/>
                </a:tc>
                <a:tc>
                  <a:txBody>
                    <a:bodyPr/>
                    <a:lstStyle/>
                    <a:p>
                      <a:pPr>
                        <a:lnSpc>
                          <a:spcPct val="107000"/>
                        </a:lnSpc>
                      </a:pPr>
                      <a:endParaRPr lang="en-US" sz="1400">
                        <a:effectLst/>
                        <a:latin typeface="+mn-lt"/>
                        <a:cs typeface="Times New Roman" panose="02020603050405020304" pitchFamily="18" charset="0"/>
                      </a:endParaRPr>
                    </a:p>
                  </a:txBody>
                  <a:tcPr marL="68580" marR="68580" marT="0" marB="0" anchor="b"/>
                </a:tc>
                <a:extLst>
                  <a:ext uri="{0D108BD9-81ED-4DB2-BD59-A6C34878D82A}">
                    <a16:rowId xmlns:a16="http://schemas.microsoft.com/office/drawing/2014/main" val="1311771256"/>
                  </a:ext>
                </a:extLst>
              </a:tr>
              <a:tr h="184150">
                <a:tc>
                  <a:txBody>
                    <a:bodyPr/>
                    <a:lstStyle/>
                    <a:p>
                      <a:pPr marL="0" marR="0">
                        <a:lnSpc>
                          <a:spcPct val="107000"/>
                        </a:lnSpc>
                        <a:spcBef>
                          <a:spcPts val="0"/>
                        </a:spcBef>
                        <a:spcAft>
                          <a:spcPts val="0"/>
                        </a:spcAft>
                      </a:pPr>
                      <a:r>
                        <a:rPr lang="en-US" sz="1400">
                          <a:effectLst/>
                          <a:latin typeface="+mn-lt"/>
                        </a:rPr>
                        <a:t>O-Joint Life Expectancy</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latin typeface="+mn-lt"/>
                        </a:rPr>
                        <a:t>15.9</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latin typeface="+mn-lt"/>
                        </a:rPr>
                        <a:t>20.3</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724349297"/>
                  </a:ext>
                </a:extLst>
              </a:tr>
              <a:tr h="184150">
                <a:tc>
                  <a:txBody>
                    <a:bodyPr/>
                    <a:lstStyle/>
                    <a:p>
                      <a:pPr marL="0" marR="0">
                        <a:lnSpc>
                          <a:spcPct val="107000"/>
                        </a:lnSpc>
                        <a:spcBef>
                          <a:spcPts val="0"/>
                        </a:spcBef>
                        <a:spcAft>
                          <a:spcPts val="0"/>
                        </a:spcAft>
                      </a:pPr>
                      <a:r>
                        <a:rPr lang="en-US" sz="1400" dirty="0">
                          <a:effectLst/>
                          <a:latin typeface="+mn-lt"/>
                        </a:rPr>
                        <a:t>O-Survivor Life Expectancy </a:t>
                      </a:r>
                      <a:r>
                        <a:rPr lang="en-US" sz="1400" dirty="0" smtClean="0">
                          <a:effectLst/>
                          <a:latin typeface="+mn-lt"/>
                        </a:rPr>
                        <a:t>(Oscar)</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latin typeface="+mn-lt"/>
                        </a:rPr>
                        <a:t>10.4</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latin typeface="+mn-lt"/>
                        </a:rPr>
                        <a:t>10.8</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970627993"/>
                  </a:ext>
                </a:extLst>
              </a:tr>
              <a:tr h="184150">
                <a:tc>
                  <a:txBody>
                    <a:bodyPr/>
                    <a:lstStyle/>
                    <a:p>
                      <a:pPr marL="0" marR="0">
                        <a:lnSpc>
                          <a:spcPct val="107000"/>
                        </a:lnSpc>
                        <a:spcBef>
                          <a:spcPts val="0"/>
                        </a:spcBef>
                        <a:spcAft>
                          <a:spcPts val="0"/>
                        </a:spcAft>
                      </a:pPr>
                      <a:r>
                        <a:rPr lang="en-US" sz="1400" dirty="0">
                          <a:effectLst/>
                          <a:latin typeface="+mn-lt"/>
                        </a:rPr>
                        <a:t>O-Survivor Life Expectancy </a:t>
                      </a:r>
                      <a:r>
                        <a:rPr lang="en-US" sz="1400" dirty="0" smtClean="0">
                          <a:effectLst/>
                          <a:latin typeface="+mn-lt"/>
                        </a:rPr>
                        <a:t>(Alfred)</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latin typeface="+mn-lt"/>
                        </a:rPr>
                        <a:t>10.4</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latin typeface="+mn-lt"/>
                        </a:rPr>
                        <a:t>10.8</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692001962"/>
                  </a:ext>
                </a:extLst>
              </a:tr>
              <a:tr h="184150">
                <a:tc>
                  <a:txBody>
                    <a:bodyPr/>
                    <a:lstStyle/>
                    <a:p>
                      <a:pPr marL="0" marR="0">
                        <a:lnSpc>
                          <a:spcPct val="107000"/>
                        </a:lnSpc>
                        <a:spcBef>
                          <a:spcPts val="0"/>
                        </a:spcBef>
                        <a:spcAft>
                          <a:spcPts val="0"/>
                        </a:spcAft>
                      </a:pPr>
                      <a:r>
                        <a:rPr lang="en-US" sz="1400" dirty="0">
                          <a:effectLst/>
                          <a:latin typeface="+mn-lt"/>
                        </a:rPr>
                        <a:t>Probability that </a:t>
                      </a:r>
                      <a:r>
                        <a:rPr lang="en-US" sz="1400" dirty="0" smtClean="0">
                          <a:effectLst/>
                          <a:latin typeface="+mn-lt"/>
                        </a:rPr>
                        <a:t>Oscar </a:t>
                      </a:r>
                      <a:r>
                        <a:rPr lang="en-US" sz="1400" dirty="0">
                          <a:effectLst/>
                          <a:latin typeface="+mn-lt"/>
                        </a:rPr>
                        <a:t>is the Surviving Spouse</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latin typeface="+mn-lt"/>
                        </a:rPr>
                        <a:t>0.5</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latin typeface="+mn-lt"/>
                        </a:rPr>
                        <a:t>0.5</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102022189"/>
                  </a:ext>
                </a:extLst>
              </a:tr>
              <a:tr h="184150">
                <a:tc>
                  <a:txBody>
                    <a:bodyPr/>
                    <a:lstStyle/>
                    <a:p>
                      <a:pPr marL="0" marR="0">
                        <a:lnSpc>
                          <a:spcPct val="107000"/>
                        </a:lnSpc>
                        <a:spcBef>
                          <a:spcPts val="0"/>
                        </a:spcBef>
                        <a:spcAft>
                          <a:spcPts val="0"/>
                        </a:spcAft>
                      </a:pPr>
                      <a:r>
                        <a:rPr lang="en-US" sz="1400" dirty="0">
                          <a:effectLst/>
                          <a:latin typeface="+mn-lt"/>
                        </a:rPr>
                        <a:t>Age Gap </a:t>
                      </a:r>
                      <a:r>
                        <a:rPr lang="en-US" sz="1400" dirty="0" smtClean="0">
                          <a:effectLst/>
                          <a:latin typeface="+mn-lt"/>
                        </a:rPr>
                        <a:t>(Alfred </a:t>
                      </a:r>
                      <a:r>
                        <a:rPr lang="en-US" sz="1400" dirty="0">
                          <a:effectLst/>
                          <a:latin typeface="+mn-lt"/>
                        </a:rPr>
                        <a:t>– </a:t>
                      </a:r>
                      <a:r>
                        <a:rPr lang="en-US" sz="1400" dirty="0" smtClean="0">
                          <a:effectLst/>
                          <a:latin typeface="+mn-lt"/>
                        </a:rPr>
                        <a:t>Oscar)</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latin typeface="+mn-lt"/>
                        </a:rPr>
                        <a:t>0.0</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a:effectLst/>
                          <a:latin typeface="+mn-lt"/>
                        </a:rPr>
                        <a:t>0.0</a:t>
                      </a:r>
                      <a:endParaRPr lang="en-US" sz="140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751681107"/>
                  </a:ext>
                </a:extLst>
              </a:tr>
              <a:tr h="190500">
                <a:tc>
                  <a:txBody>
                    <a:bodyPr/>
                    <a:lstStyle/>
                    <a:p>
                      <a:pPr marL="0" marR="0">
                        <a:lnSpc>
                          <a:spcPct val="107000"/>
                        </a:lnSpc>
                        <a:spcBef>
                          <a:spcPts val="0"/>
                        </a:spcBef>
                        <a:spcAft>
                          <a:spcPts val="0"/>
                        </a:spcAft>
                      </a:pPr>
                      <a:r>
                        <a:rPr lang="en-US" sz="1400" dirty="0">
                          <a:effectLst/>
                          <a:latin typeface="+mn-lt"/>
                        </a:rPr>
                        <a:t> </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400" dirty="0">
                          <a:effectLst/>
                          <a:latin typeface="+mn-lt"/>
                        </a:rPr>
                        <a:t> </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656538014"/>
                  </a:ext>
                </a:extLst>
              </a:tr>
            </a:tbl>
          </a:graphicData>
        </a:graphic>
      </p:graphicFrame>
      <p:sp>
        <p:nvSpPr>
          <p:cNvPr id="14" name="TextBox 13"/>
          <p:cNvSpPr txBox="1"/>
          <p:nvPr/>
        </p:nvSpPr>
        <p:spPr>
          <a:xfrm>
            <a:off x="3507235" y="6088115"/>
            <a:ext cx="2575647" cy="307777"/>
          </a:xfrm>
          <a:prstGeom prst="rect">
            <a:avLst/>
          </a:prstGeom>
          <a:noFill/>
        </p:spPr>
        <p:txBody>
          <a:bodyPr wrap="square" rtlCol="0">
            <a:spAutoFit/>
          </a:bodyPr>
          <a:lstStyle/>
          <a:p>
            <a:r>
              <a:rPr lang="en-US" sz="1400" dirty="0" smtClean="0">
                <a:latin typeface="Times New Roman" panose="02020603050405020304" pitchFamily="18" charset="0"/>
                <a:cs typeface="Times New Roman" panose="02020603050405020304" pitchFamily="18" charset="0"/>
              </a:rPr>
              <a:t>Calculations by authors.</a:t>
            </a:r>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61227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Mortality distributions and marital status</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We would like to avoid assuming that mortality distributions are independent of marital status.</a:t>
            </a:r>
          </a:p>
          <a:p>
            <a:pPr marL="0" indent="0">
              <a:buNone/>
            </a:pPr>
            <a:r>
              <a:rPr lang="en-US" dirty="0" smtClean="0"/>
              <a:t> The conventional wisdom is that married people live longer and that some part of the association is causal</a:t>
            </a:r>
            <a:r>
              <a:rPr lang="en-US" dirty="0"/>
              <a:t> </a:t>
            </a:r>
            <a:r>
              <a:rPr lang="en-US" dirty="0" smtClean="0"/>
              <a:t>(rather than entirely the result of selection because healthy people are more likely to marry)</a:t>
            </a:r>
          </a:p>
          <a:p>
            <a:pPr marL="0" indent="0">
              <a:buNone/>
            </a:pPr>
            <a:r>
              <a:rPr lang="en-US" dirty="0" smtClean="0"/>
              <a:t>If we had good mortality distributions for married non-Hispanic white men and for married non-Hispanic white women we would use them.</a:t>
            </a:r>
          </a:p>
          <a:p>
            <a:pPr marL="0" indent="0">
              <a:buNone/>
            </a:pPr>
            <a:r>
              <a:rPr lang="en-US" dirty="0" smtClean="0"/>
              <a:t>But there are problems with the distributions that do exist, and constructing better ones requires resolving conceptual issues</a:t>
            </a:r>
            <a:r>
              <a:rPr lang="en-US" dirty="0"/>
              <a:t> </a:t>
            </a:r>
            <a:r>
              <a:rPr lang="en-US" dirty="0" smtClean="0"/>
              <a:t>and having better data.</a:t>
            </a:r>
          </a:p>
          <a:p>
            <a:pPr marL="0" indent="0">
              <a:buNone/>
            </a:pPr>
            <a:r>
              <a:rPr lang="en-US" dirty="0" smtClean="0"/>
              <a:t>For example, what does it mean to be married?  “Ever married”?</a:t>
            </a:r>
          </a:p>
          <a:p>
            <a:pPr marL="0" indent="0">
              <a:buNone/>
            </a:pPr>
            <a:r>
              <a:rPr lang="en-US" dirty="0"/>
              <a:t>	</a:t>
            </a:r>
            <a:r>
              <a:rPr lang="en-US" dirty="0" smtClean="0"/>
              <a:t> Married at age 40?  Continuously married from age 40 to age 60? </a:t>
            </a:r>
          </a:p>
          <a:p>
            <a:pPr marL="0" indent="0">
              <a:buNone/>
            </a:pPr>
            <a:r>
              <a:rPr lang="en-US" dirty="0"/>
              <a:t>	</a:t>
            </a:r>
            <a:r>
              <a:rPr lang="en-US" dirty="0" smtClean="0"/>
              <a:t> Requires longitudinal data on individuals (marriage; death).</a:t>
            </a: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22</a:t>
            </a:fld>
            <a:endParaRPr lang="en-CA"/>
          </a:p>
        </p:txBody>
      </p:sp>
    </p:spTree>
    <p:extLst>
      <p:ext uri="{BB962C8B-B14F-4D97-AF65-F5344CB8AC3E}">
        <p14:creationId xmlns:p14="http://schemas.microsoft.com/office/powerpoint/2010/main" val="1230183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Correlations between spouses</a:t>
            </a:r>
            <a:br>
              <a:rPr lang="en-US" b="1" dirty="0" smtClean="0">
                <a:solidFill>
                  <a:srgbClr val="FF0000"/>
                </a:solidFill>
              </a:rPr>
            </a:br>
            <a:r>
              <a:rPr lang="en-US" b="1" dirty="0" smtClean="0">
                <a:solidFill>
                  <a:srgbClr val="FF0000"/>
                </a:solidFill>
              </a:rPr>
              <a:t> </a:t>
            </a:r>
            <a:r>
              <a:rPr lang="en-US" b="1" dirty="0">
                <a:solidFill>
                  <a:srgbClr val="FF0000"/>
                </a:solidFill>
              </a:rPr>
              <a:t>m</a:t>
            </a:r>
            <a:r>
              <a:rPr lang="en-US" b="1" dirty="0" smtClean="0">
                <a:solidFill>
                  <a:srgbClr val="FF0000"/>
                </a:solidFill>
              </a:rPr>
              <a:t>ortality distributions</a:t>
            </a:r>
            <a:endParaRPr lang="en-US" b="1" dirty="0">
              <a:solidFill>
                <a:srgbClr val="FF0000"/>
              </a:solidFill>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t>We would like to avoid assuming that the mortality distributions of husbands and wives are independent. </a:t>
            </a:r>
          </a:p>
          <a:p>
            <a:pPr marL="0" indent="0">
              <a:buNone/>
            </a:pPr>
            <a:r>
              <a:rPr lang="en-US" dirty="0" smtClean="0"/>
              <a:t>Shared environment and behavioral habits both before and during marriage suggest that they are not:  smoking, diet, exercise</a:t>
            </a:r>
          </a:p>
          <a:p>
            <a:pPr marL="0" indent="0">
              <a:buNone/>
            </a:pPr>
            <a:r>
              <a:rPr lang="en-US" dirty="0" smtClean="0"/>
              <a:t>Correlated premarital environments; early nutrition (including in utero nutrition).  The Barker hypothesis.</a:t>
            </a:r>
          </a:p>
          <a:p>
            <a:pPr marL="0" indent="0">
              <a:buNone/>
            </a:pPr>
            <a:r>
              <a:rPr lang="en-US" dirty="0" smtClean="0"/>
              <a:t>Correlated education, living standards, access to medical care</a:t>
            </a:r>
          </a:p>
          <a:p>
            <a:pPr marL="0" indent="0">
              <a:buNone/>
            </a:pPr>
            <a:r>
              <a:rPr lang="en-US" dirty="0" smtClean="0"/>
              <a:t>Estimating correlations in LE of spouses requires longitudinal data on couples (marriage; both deaths).</a:t>
            </a:r>
          </a:p>
          <a:p>
            <a:pPr marL="0" indent="0">
              <a:buNone/>
            </a:pPr>
            <a:r>
              <a:rPr lang="en-US" dirty="0" smtClean="0"/>
              <a:t>We are working on this.</a:t>
            </a:r>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23</a:t>
            </a:fld>
            <a:endParaRPr lang="en-CA"/>
          </a:p>
        </p:txBody>
      </p:sp>
    </p:spTree>
    <p:extLst>
      <p:ext uri="{BB962C8B-B14F-4D97-AF65-F5344CB8AC3E}">
        <p14:creationId xmlns:p14="http://schemas.microsoft.com/office/powerpoint/2010/main" val="5016167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0E4D0E6-FEB1-4C0C-B468-E262A0EC88EB}" type="slidenum">
              <a:rPr lang="en-CA"/>
              <a:pPr>
                <a:defRPr/>
              </a:pPr>
              <a:t>24</a:t>
            </a:fld>
            <a:endParaRPr lang="en-CA" dirty="0"/>
          </a:p>
        </p:txBody>
      </p:sp>
      <p:graphicFrame>
        <p:nvGraphicFramePr>
          <p:cNvPr id="5" name="Chart 4"/>
          <p:cNvGraphicFramePr>
            <a:graphicFrameLocks noGrp="1"/>
          </p:cNvGraphicFramePr>
          <p:nvPr>
            <p:extLst>
              <p:ext uri="{D42A27DB-BD31-4B8C-83A1-F6EECF244321}">
                <p14:modId xmlns:p14="http://schemas.microsoft.com/office/powerpoint/2010/main" val="2877106340"/>
              </p:ext>
            </p:extLst>
          </p:nvPr>
        </p:nvGraphicFramePr>
        <p:xfrm>
          <a:off x="1759992" y="287171"/>
          <a:ext cx="8672015" cy="62836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615146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solidFill>
                  <a:srgbClr val="FF0000"/>
                </a:solidFill>
              </a:rPr>
              <a:t>Race and ethnicity, 2010</a:t>
            </a:r>
            <a:endParaRPr lang="en-CA" b="1" dirty="0">
              <a:solidFill>
                <a:srgbClr val="FF0000"/>
              </a:solidFill>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Using </a:t>
            </a:r>
            <a:r>
              <a:rPr lang="en-US" dirty="0"/>
              <a:t>2010 CDC Life Tables, we calculate joint and survivor LE for </a:t>
            </a:r>
            <a:r>
              <a:rPr lang="en-US" dirty="0" smtClean="0"/>
              <a:t>non-Hispanic </a:t>
            </a:r>
            <a:r>
              <a:rPr lang="en-US" dirty="0"/>
              <a:t>white, </a:t>
            </a:r>
            <a:r>
              <a:rPr lang="en-US" dirty="0" smtClean="0"/>
              <a:t>black, </a:t>
            </a:r>
            <a:r>
              <a:rPr lang="en-US" dirty="0"/>
              <a:t>and Hispanic couples.</a:t>
            </a:r>
          </a:p>
          <a:p>
            <a:pPr marL="0" indent="0">
              <a:buNone/>
            </a:pPr>
            <a:endParaRPr lang="en-US" dirty="0"/>
          </a:p>
          <a:p>
            <a:pPr marL="0" indent="0">
              <a:buNone/>
            </a:pPr>
            <a:r>
              <a:rPr lang="en-US" dirty="0"/>
              <a:t>Consider census couples in which the wife was </a:t>
            </a:r>
            <a:r>
              <a:rPr lang="en-US" dirty="0" smtClean="0"/>
              <a:t>age </a:t>
            </a:r>
            <a:r>
              <a:rPr lang="en-US" dirty="0"/>
              <a:t>60.  Husbands can be any age.  The means are presented.</a:t>
            </a:r>
          </a:p>
          <a:p>
            <a:pPr marL="0" indent="0">
              <a:buNone/>
            </a:pPr>
            <a:endParaRPr lang="en-US" dirty="0"/>
          </a:p>
          <a:p>
            <a:pPr marL="0" indent="0">
              <a:buNone/>
            </a:pPr>
            <a:endParaRPr lang="en-CA" dirty="0"/>
          </a:p>
        </p:txBody>
      </p:sp>
      <p:sp>
        <p:nvSpPr>
          <p:cNvPr id="4" name="Slide Number Placeholder 3"/>
          <p:cNvSpPr>
            <a:spLocks noGrp="1"/>
          </p:cNvSpPr>
          <p:nvPr>
            <p:ph type="sldNum" sz="quarter" idx="12"/>
          </p:nvPr>
        </p:nvSpPr>
        <p:spPr/>
        <p:txBody>
          <a:bodyPr/>
          <a:lstStyle/>
          <a:p>
            <a:fld id="{BF7BF5F3-0152-45DB-9E2A-421BF119A7F3}" type="slidenum">
              <a:rPr lang="en-CA" smtClean="0"/>
              <a:t>25</a:t>
            </a:fld>
            <a:endParaRPr lang="en-CA" dirty="0"/>
          </a:p>
        </p:txBody>
      </p:sp>
    </p:spTree>
    <p:extLst>
      <p:ext uri="{BB962C8B-B14F-4D97-AF65-F5344CB8AC3E}">
        <p14:creationId xmlns:p14="http://schemas.microsoft.com/office/powerpoint/2010/main" val="17781224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288635499"/>
              </p:ext>
            </p:extLst>
          </p:nvPr>
        </p:nvGraphicFramePr>
        <p:xfrm>
          <a:off x="1404730" y="1775786"/>
          <a:ext cx="8461165" cy="4373226"/>
        </p:xfrm>
        <a:graphic>
          <a:graphicData uri="http://schemas.openxmlformats.org/drawingml/2006/table">
            <a:tbl>
              <a:tblPr>
                <a:tableStyleId>{5C22544A-7EE6-4342-B048-85BDC9FD1C3A}</a:tableStyleId>
              </a:tblPr>
              <a:tblGrid>
                <a:gridCol w="3337324">
                  <a:extLst>
                    <a:ext uri="{9D8B030D-6E8A-4147-A177-3AD203B41FA5}">
                      <a16:colId xmlns:a16="http://schemas.microsoft.com/office/drawing/2014/main" val="2655108088"/>
                    </a:ext>
                  </a:extLst>
                </a:gridCol>
                <a:gridCol w="1508956">
                  <a:extLst>
                    <a:ext uri="{9D8B030D-6E8A-4147-A177-3AD203B41FA5}">
                      <a16:colId xmlns:a16="http://schemas.microsoft.com/office/drawing/2014/main" val="2436059723"/>
                    </a:ext>
                  </a:extLst>
                </a:gridCol>
                <a:gridCol w="1475913">
                  <a:extLst>
                    <a:ext uri="{9D8B030D-6E8A-4147-A177-3AD203B41FA5}">
                      <a16:colId xmlns:a16="http://schemas.microsoft.com/office/drawing/2014/main" val="199044745"/>
                    </a:ext>
                  </a:extLst>
                </a:gridCol>
                <a:gridCol w="2138972">
                  <a:extLst>
                    <a:ext uri="{9D8B030D-6E8A-4147-A177-3AD203B41FA5}">
                      <a16:colId xmlns:a16="http://schemas.microsoft.com/office/drawing/2014/main" val="2520152261"/>
                    </a:ext>
                  </a:extLst>
                </a:gridCol>
              </a:tblGrid>
              <a:tr h="850267">
                <a:tc>
                  <a:txBody>
                    <a:bodyPr/>
                    <a:lstStyle/>
                    <a:p>
                      <a:pPr algn="l" fontAlgn="b"/>
                      <a:r>
                        <a:rPr lang="en-CA" sz="1800" u="none" strike="noStrike" dirty="0">
                          <a:effectLst/>
                        </a:rPr>
                        <a:t> </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smtClean="0">
                          <a:effectLst/>
                        </a:rPr>
                        <a:t>Non-Hispanic White</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Black</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i="0" u="none" strike="noStrike" dirty="0" smtClean="0">
                          <a:solidFill>
                            <a:srgbClr val="000000"/>
                          </a:solidFill>
                          <a:effectLst/>
                          <a:latin typeface="Calibri" panose="020F0502020204030204" pitchFamily="34" charset="0"/>
                        </a:rPr>
                        <a:t>Hispanic</a:t>
                      </a:r>
                      <a:endParaRPr lang="en-CA" sz="18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362293818"/>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154868176"/>
                  </a:ext>
                </a:extLst>
              </a:tr>
              <a:tr h="320269">
                <a:tc>
                  <a:txBody>
                    <a:bodyPr/>
                    <a:lstStyle/>
                    <a:p>
                      <a:pPr algn="l" fontAlgn="b"/>
                      <a:r>
                        <a:rPr lang="en-CA" sz="1800" b="1" u="none" strike="noStrike" dirty="0" smtClean="0">
                          <a:effectLst/>
                        </a:rPr>
                        <a:t>Wife’s </a:t>
                      </a:r>
                      <a:r>
                        <a:rPr lang="en-CA" sz="1800" b="1" u="none" strike="noStrike" dirty="0">
                          <a:effectLst/>
                        </a:rPr>
                        <a:t>Life </a:t>
                      </a:r>
                      <a:r>
                        <a:rPr lang="en-CA" sz="1800" b="1" u="none" strike="noStrike" dirty="0" smtClean="0">
                          <a:effectLst/>
                        </a:rPr>
                        <a:t>Expectancy (at age 60)</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24.40</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23.05</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26.40</a:t>
                      </a:r>
                      <a:endParaRPr lang="en-CA" sz="18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417171897"/>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383472684"/>
                  </a:ext>
                </a:extLst>
              </a:tr>
              <a:tr h="320269">
                <a:tc>
                  <a:txBody>
                    <a:bodyPr/>
                    <a:lstStyle/>
                    <a:p>
                      <a:pPr algn="l" fontAlgn="b"/>
                      <a:r>
                        <a:rPr lang="en-CA" sz="1800" b="1" u="none" strike="noStrike" dirty="0" smtClean="0">
                          <a:effectLst/>
                        </a:rPr>
                        <a:t>Husband's </a:t>
                      </a:r>
                      <a:r>
                        <a:rPr lang="en-CA" sz="1800" b="1" u="none" strike="noStrike" dirty="0">
                          <a:effectLst/>
                        </a:rPr>
                        <a:t>Life </a:t>
                      </a:r>
                      <a:r>
                        <a:rPr lang="en-CA" sz="1800" b="1" u="none" strike="noStrike" dirty="0" smtClean="0">
                          <a:effectLst/>
                        </a:rPr>
                        <a:t>Expectancy</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20.17</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18.22</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21.05</a:t>
                      </a:r>
                      <a:endParaRPr lang="en-CA" sz="18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829685913"/>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925949895"/>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516537552"/>
                  </a:ext>
                </a:extLst>
              </a:tr>
              <a:tr h="320269">
                <a:tc>
                  <a:txBody>
                    <a:bodyPr/>
                    <a:lstStyle/>
                    <a:p>
                      <a:pPr algn="l" fontAlgn="b"/>
                      <a:r>
                        <a:rPr lang="en-CA" sz="1800" b="1" u="none" strike="noStrike" dirty="0">
                          <a:effectLst/>
                        </a:rPr>
                        <a:t>N-Joint Life Expectancy</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19.91</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17.96</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20.73</a:t>
                      </a:r>
                      <a:endParaRPr lang="en-CA" sz="18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907004418"/>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(3.00)</a:t>
                      </a:r>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(3.18)</a:t>
                      </a:r>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(3.91)</a:t>
                      </a:r>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936331583"/>
                  </a:ext>
                </a:extLst>
              </a:tr>
              <a:tr h="320269">
                <a:tc>
                  <a:txBody>
                    <a:bodyPr/>
                    <a:lstStyle/>
                    <a:p>
                      <a:pPr algn="l" fontAlgn="b"/>
                      <a:r>
                        <a:rPr lang="en-CA" sz="1800" b="1" u="none" strike="noStrike" dirty="0">
                          <a:effectLst/>
                        </a:rPr>
                        <a:t>N-survivor Life Expectancy</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4.75</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5.34</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5.98</a:t>
                      </a:r>
                      <a:endParaRPr lang="en-CA" sz="18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113534352"/>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(2.87)</a:t>
                      </a:r>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(2.97)</a:t>
                      </a:r>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(3.73)</a:t>
                      </a:r>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192627163"/>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204568401"/>
                  </a:ext>
                </a:extLst>
              </a:tr>
            </a:tbl>
          </a:graphicData>
        </a:graphic>
      </p:graphicFrame>
      <p:sp>
        <p:nvSpPr>
          <p:cNvPr id="2" name="Rectangle 1"/>
          <p:cNvSpPr/>
          <p:nvPr/>
        </p:nvSpPr>
        <p:spPr>
          <a:xfrm>
            <a:off x="7951943" y="4582378"/>
            <a:ext cx="1597446" cy="1255923"/>
          </a:xfrm>
          <a:prstGeom prst="rect">
            <a:avLst/>
          </a:prstGeom>
          <a:solidFill>
            <a:srgbClr val="FF0000">
              <a:alpha val="17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Slide Number Placeholder 6"/>
          <p:cNvSpPr>
            <a:spLocks noGrp="1"/>
          </p:cNvSpPr>
          <p:nvPr>
            <p:ph type="sldNum" sz="quarter" idx="12"/>
          </p:nvPr>
        </p:nvSpPr>
        <p:spPr/>
        <p:txBody>
          <a:bodyPr/>
          <a:lstStyle/>
          <a:p>
            <a:fld id="{BF7BF5F3-0152-45DB-9E2A-421BF119A7F3}" type="slidenum">
              <a:rPr lang="en-CA" smtClean="0"/>
              <a:t>26</a:t>
            </a:fld>
            <a:endParaRPr lang="en-CA" dirty="0"/>
          </a:p>
        </p:txBody>
      </p:sp>
      <p:sp>
        <p:nvSpPr>
          <p:cNvPr id="3" name="Rectangle 2"/>
          <p:cNvSpPr/>
          <p:nvPr/>
        </p:nvSpPr>
        <p:spPr>
          <a:xfrm>
            <a:off x="744958" y="4323353"/>
            <a:ext cx="10204174" cy="17739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ectangle 7"/>
          <p:cNvSpPr/>
          <p:nvPr/>
        </p:nvSpPr>
        <p:spPr>
          <a:xfrm>
            <a:off x="744958" y="5210339"/>
            <a:ext cx="10204174" cy="13109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929134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102946329"/>
              </p:ext>
            </p:extLst>
          </p:nvPr>
        </p:nvGraphicFramePr>
        <p:xfrm>
          <a:off x="1467856" y="685799"/>
          <a:ext cx="8444770" cy="5542722"/>
        </p:xfrm>
        <a:graphic>
          <a:graphicData uri="http://schemas.openxmlformats.org/drawingml/2006/table">
            <a:tbl>
              <a:tblPr>
                <a:tableStyleId>{5C22544A-7EE6-4342-B048-85BDC9FD1C3A}</a:tableStyleId>
              </a:tblPr>
              <a:tblGrid>
                <a:gridCol w="3774387">
                  <a:extLst>
                    <a:ext uri="{9D8B030D-6E8A-4147-A177-3AD203B41FA5}">
                      <a16:colId xmlns:a16="http://schemas.microsoft.com/office/drawing/2014/main" val="2655108088"/>
                    </a:ext>
                  </a:extLst>
                </a:gridCol>
                <a:gridCol w="1062502">
                  <a:extLst>
                    <a:ext uri="{9D8B030D-6E8A-4147-A177-3AD203B41FA5}">
                      <a16:colId xmlns:a16="http://schemas.microsoft.com/office/drawing/2014/main" val="2436059723"/>
                    </a:ext>
                  </a:extLst>
                </a:gridCol>
                <a:gridCol w="1473053">
                  <a:extLst>
                    <a:ext uri="{9D8B030D-6E8A-4147-A177-3AD203B41FA5}">
                      <a16:colId xmlns:a16="http://schemas.microsoft.com/office/drawing/2014/main" val="199044745"/>
                    </a:ext>
                  </a:extLst>
                </a:gridCol>
                <a:gridCol w="2134828">
                  <a:extLst>
                    <a:ext uri="{9D8B030D-6E8A-4147-A177-3AD203B41FA5}">
                      <a16:colId xmlns:a16="http://schemas.microsoft.com/office/drawing/2014/main" val="2520152261"/>
                    </a:ext>
                  </a:extLst>
                </a:gridCol>
              </a:tblGrid>
              <a:tr h="1096446">
                <a:tc>
                  <a:txBody>
                    <a:bodyPr/>
                    <a:lstStyle/>
                    <a:p>
                      <a:pPr algn="l" fontAlgn="b"/>
                      <a:r>
                        <a:rPr lang="en-CA" sz="2000" u="none" strike="noStrike" dirty="0">
                          <a:effectLst/>
                        </a:rPr>
                        <a:t> </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smtClean="0">
                          <a:effectLst/>
                        </a:rPr>
                        <a:t>Non-Hispanic White</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Black</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i="0" u="none" strike="noStrike" dirty="0" smtClean="0">
                          <a:solidFill>
                            <a:srgbClr val="000000"/>
                          </a:solidFill>
                          <a:effectLst/>
                          <a:latin typeface="Calibri" panose="020F0502020204030204" pitchFamily="34" charset="0"/>
                        </a:rPr>
                        <a:t>Hispanic</a:t>
                      </a:r>
                      <a:endParaRPr lang="en-CA" sz="20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362293818"/>
                  </a:ext>
                </a:extLst>
              </a:tr>
              <a:tr h="370523">
                <a:tc>
                  <a:txBody>
                    <a:bodyPr/>
                    <a:lstStyle/>
                    <a:p>
                      <a:pPr algn="l" fontAlgn="b"/>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516537552"/>
                  </a:ext>
                </a:extLst>
              </a:tr>
              <a:tr h="370523">
                <a:tc>
                  <a:txBody>
                    <a:bodyPr/>
                    <a:lstStyle/>
                    <a:p>
                      <a:pPr algn="l" fontAlgn="b"/>
                      <a:r>
                        <a:rPr lang="en-CA" sz="2000" b="1" u="none" strike="noStrike" dirty="0">
                          <a:effectLst/>
                        </a:rPr>
                        <a:t>N-Joint Life Expectancy</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19.91</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17.96</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20.73</a:t>
                      </a:r>
                      <a:endParaRPr lang="en-CA" sz="20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907004418"/>
                  </a:ext>
                </a:extLst>
              </a:tr>
              <a:tr h="370523">
                <a:tc>
                  <a:txBody>
                    <a:bodyPr/>
                    <a:lstStyle/>
                    <a:p>
                      <a:pPr algn="l" fontAlgn="b"/>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936331583"/>
                  </a:ext>
                </a:extLst>
              </a:tr>
              <a:tr h="370523">
                <a:tc>
                  <a:txBody>
                    <a:bodyPr/>
                    <a:lstStyle/>
                    <a:p>
                      <a:pPr algn="l" fontAlgn="b"/>
                      <a:r>
                        <a:rPr lang="en-CA" sz="2000" b="1" u="none" strike="noStrike" dirty="0">
                          <a:effectLst/>
                        </a:rPr>
                        <a:t>N-survivor Life Expectancy</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4.75</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5.34</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5.98</a:t>
                      </a:r>
                      <a:endParaRPr lang="en-CA" sz="20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113534352"/>
                  </a:ext>
                </a:extLst>
              </a:tr>
              <a:tr h="370523">
                <a:tc>
                  <a:txBody>
                    <a:bodyPr/>
                    <a:lstStyle/>
                    <a:p>
                      <a:pPr algn="l" fontAlgn="b"/>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192627163"/>
                  </a:ext>
                </a:extLst>
              </a:tr>
              <a:tr h="370523">
                <a:tc>
                  <a:txBody>
                    <a:bodyPr/>
                    <a:lstStyle/>
                    <a:p>
                      <a:pPr algn="l" fontAlgn="b"/>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204568401"/>
                  </a:ext>
                </a:extLst>
              </a:tr>
              <a:tr h="370523">
                <a:tc>
                  <a:txBody>
                    <a:bodyPr/>
                    <a:lstStyle/>
                    <a:p>
                      <a:pPr algn="l" fontAlgn="b"/>
                      <a:r>
                        <a:rPr lang="en-CA" sz="2000" b="1" u="none" strike="noStrike" dirty="0">
                          <a:effectLst/>
                        </a:rPr>
                        <a:t>O-Joint Life Expectancy</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17.66</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15.45</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18.79</a:t>
                      </a:r>
                      <a:endParaRPr lang="en-CA" sz="20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56777784"/>
                  </a:ext>
                </a:extLst>
              </a:tr>
              <a:tr h="370523">
                <a:tc>
                  <a:txBody>
                    <a:bodyPr/>
                    <a:lstStyle/>
                    <a:p>
                      <a:pPr algn="l" fontAlgn="b"/>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496762164"/>
                  </a:ext>
                </a:extLst>
              </a:tr>
              <a:tr h="370523">
                <a:tc>
                  <a:txBody>
                    <a:bodyPr/>
                    <a:lstStyle/>
                    <a:p>
                      <a:pPr algn="l" fontAlgn="b"/>
                      <a:r>
                        <a:rPr lang="en-CA" sz="2000" b="1" u="none" strike="noStrike" dirty="0">
                          <a:effectLst/>
                        </a:rPr>
                        <a:t>O-Survivor Life Expectancy (His)</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9.48</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10.05</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9.34</a:t>
                      </a:r>
                      <a:endParaRPr lang="en-CA" sz="20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801667788"/>
                  </a:ext>
                </a:extLst>
              </a:tr>
              <a:tr h="370523">
                <a:tc>
                  <a:txBody>
                    <a:bodyPr/>
                    <a:lstStyle/>
                    <a:p>
                      <a:pPr algn="l" fontAlgn="b"/>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(1.51)</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(1.77)</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(1.85)</a:t>
                      </a:r>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12684288"/>
                  </a:ext>
                </a:extLst>
              </a:tr>
              <a:tr h="370523">
                <a:tc>
                  <a:txBody>
                    <a:bodyPr/>
                    <a:lstStyle/>
                    <a:p>
                      <a:pPr algn="l" fontAlgn="b"/>
                      <a:r>
                        <a:rPr lang="en-CA" sz="2000" b="1" u="none" strike="noStrike" dirty="0">
                          <a:effectLst/>
                        </a:rPr>
                        <a:t>O-Survivor Life Expectancy (Hers)</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12.48</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13.52</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13.13</a:t>
                      </a:r>
                      <a:endParaRPr lang="en-CA" sz="20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547913310"/>
                  </a:ext>
                </a:extLst>
              </a:tr>
              <a:tr h="370523">
                <a:tc>
                  <a:txBody>
                    <a:bodyPr/>
                    <a:lstStyle/>
                    <a:p>
                      <a:pPr algn="l" fontAlgn="b"/>
                      <a:r>
                        <a:rPr lang="en-CA" sz="2000" u="none" strike="noStrike" dirty="0">
                          <a:effectLst/>
                        </a:rPr>
                        <a:t> </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(1.21)</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(1.19)</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(1.77)</a:t>
                      </a:r>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701752930"/>
                  </a:ext>
                </a:extLst>
              </a:tr>
            </a:tbl>
          </a:graphicData>
        </a:graphic>
      </p:graphicFrame>
      <p:sp>
        <p:nvSpPr>
          <p:cNvPr id="7" name="Slide Number Placeholder 6"/>
          <p:cNvSpPr>
            <a:spLocks noGrp="1"/>
          </p:cNvSpPr>
          <p:nvPr>
            <p:ph type="sldNum" sz="quarter" idx="12"/>
          </p:nvPr>
        </p:nvSpPr>
        <p:spPr/>
        <p:txBody>
          <a:bodyPr/>
          <a:lstStyle/>
          <a:p>
            <a:fld id="{BF7BF5F3-0152-45DB-9E2A-421BF119A7F3}" type="slidenum">
              <a:rPr lang="en-CA" smtClean="0"/>
              <a:t>27</a:t>
            </a:fld>
            <a:endParaRPr lang="en-CA" dirty="0"/>
          </a:p>
        </p:txBody>
      </p:sp>
      <p:sp>
        <p:nvSpPr>
          <p:cNvPr id="5" name="Rectangle 4"/>
          <p:cNvSpPr/>
          <p:nvPr/>
        </p:nvSpPr>
        <p:spPr>
          <a:xfrm>
            <a:off x="6317974" y="4850295"/>
            <a:ext cx="1514061" cy="1378225"/>
          </a:xfrm>
          <a:prstGeom prst="rect">
            <a:avLst/>
          </a:prstGeom>
          <a:solidFill>
            <a:srgbClr val="FF0000">
              <a:alpha val="17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Rectangle 2"/>
          <p:cNvSpPr/>
          <p:nvPr/>
        </p:nvSpPr>
        <p:spPr>
          <a:xfrm>
            <a:off x="949824" y="4809899"/>
            <a:ext cx="10257183" cy="1459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4137217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solidFill>
                  <a:srgbClr val="FF0000"/>
                </a:solidFill>
              </a:rPr>
              <a:t>White couples and black couples, 1930-2010</a:t>
            </a:r>
            <a:endParaRPr lang="en-CA" b="1" dirty="0">
              <a:solidFill>
                <a:srgbClr val="FF0000"/>
              </a:solidFill>
            </a:endParaRPr>
          </a:p>
        </p:txBody>
      </p:sp>
      <p:sp>
        <p:nvSpPr>
          <p:cNvPr id="3" name="Content Placeholder 2"/>
          <p:cNvSpPr>
            <a:spLocks noGrp="1"/>
          </p:cNvSpPr>
          <p:nvPr>
            <p:ph idx="1"/>
          </p:nvPr>
        </p:nvSpPr>
        <p:spPr/>
        <p:txBody>
          <a:bodyPr>
            <a:normAutofit lnSpcReduction="10000"/>
          </a:bodyPr>
          <a:lstStyle/>
          <a:p>
            <a:pPr marL="0" indent="0">
              <a:buNone/>
            </a:pPr>
            <a:r>
              <a:rPr lang="en-US" dirty="0"/>
              <a:t>Using </a:t>
            </a:r>
            <a:r>
              <a:rPr lang="en-US" dirty="0" smtClean="0"/>
              <a:t>1930-2010 </a:t>
            </a:r>
            <a:r>
              <a:rPr lang="en-US" dirty="0"/>
              <a:t>CDC Life Tables, </a:t>
            </a:r>
            <a:r>
              <a:rPr lang="en-US" dirty="0" smtClean="0"/>
              <a:t>we </a:t>
            </a:r>
            <a:r>
              <a:rPr lang="en-US" dirty="0"/>
              <a:t>calculate joint and survivor LE </a:t>
            </a:r>
            <a:r>
              <a:rPr lang="en-US" dirty="0" smtClean="0"/>
              <a:t>for white and black couples.</a:t>
            </a:r>
          </a:p>
          <a:p>
            <a:pPr marL="0" indent="0">
              <a:buNone/>
            </a:pPr>
            <a:endParaRPr lang="en-US" dirty="0" smtClean="0"/>
          </a:p>
          <a:p>
            <a:pPr marL="0" indent="0">
              <a:buNone/>
            </a:pPr>
            <a:r>
              <a:rPr lang="en-US" dirty="0" smtClean="0"/>
              <a:t>Census couples in which the wife was age 60.  Husbands can be any age.  The means are presented.  </a:t>
            </a:r>
          </a:p>
          <a:p>
            <a:pPr marL="0" indent="0">
              <a:buNone/>
            </a:pPr>
            <a:endParaRPr lang="en-US" dirty="0"/>
          </a:p>
          <a:p>
            <a:pPr marL="0" indent="0">
              <a:buNone/>
            </a:pPr>
            <a:r>
              <a:rPr lang="en-US" dirty="0"/>
              <a:t>These calculations take account </a:t>
            </a:r>
            <a:r>
              <a:rPr lang="en-US" dirty="0" smtClean="0"/>
              <a:t>of a change </a:t>
            </a:r>
            <a:r>
              <a:rPr lang="en-US" dirty="0"/>
              <a:t>over time in the age specific mortality rates of men and women and </a:t>
            </a:r>
            <a:r>
              <a:rPr lang="en-US" dirty="0" smtClean="0"/>
              <a:t>a change </a:t>
            </a:r>
            <a:r>
              <a:rPr lang="en-US" dirty="0"/>
              <a:t>over time in the age differences between spouses</a:t>
            </a:r>
            <a:r>
              <a:rPr lang="en-US" dirty="0" smtClean="0"/>
              <a:t>. The results are driven by the changes in age-specific mortalities.</a:t>
            </a:r>
            <a:endParaRPr lang="en-CA" dirty="0"/>
          </a:p>
        </p:txBody>
      </p:sp>
      <p:sp>
        <p:nvSpPr>
          <p:cNvPr id="4" name="Slide Number Placeholder 3"/>
          <p:cNvSpPr>
            <a:spLocks noGrp="1"/>
          </p:cNvSpPr>
          <p:nvPr>
            <p:ph type="sldNum" sz="quarter" idx="12"/>
          </p:nvPr>
        </p:nvSpPr>
        <p:spPr/>
        <p:txBody>
          <a:bodyPr/>
          <a:lstStyle/>
          <a:p>
            <a:fld id="{BF7BF5F3-0152-45DB-9E2A-421BF119A7F3}" type="slidenum">
              <a:rPr lang="en-CA" smtClean="0"/>
              <a:t>28</a:t>
            </a:fld>
            <a:endParaRPr lang="en-CA" dirty="0"/>
          </a:p>
        </p:txBody>
      </p:sp>
    </p:spTree>
    <p:extLst>
      <p:ext uri="{BB962C8B-B14F-4D97-AF65-F5344CB8AC3E}">
        <p14:creationId xmlns:p14="http://schemas.microsoft.com/office/powerpoint/2010/main" val="20283058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05879653"/>
              </p:ext>
            </p:extLst>
          </p:nvPr>
        </p:nvGraphicFramePr>
        <p:xfrm>
          <a:off x="782052" y="324853"/>
          <a:ext cx="10347159" cy="5852109"/>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4"/>
          <p:cNvSpPr>
            <a:spLocks noGrp="1"/>
          </p:cNvSpPr>
          <p:nvPr>
            <p:ph type="sldNum" sz="quarter" idx="12"/>
          </p:nvPr>
        </p:nvSpPr>
        <p:spPr/>
        <p:txBody>
          <a:bodyPr/>
          <a:lstStyle/>
          <a:p>
            <a:fld id="{BF7BF5F3-0152-45DB-9E2A-421BF119A7F3}" type="slidenum">
              <a:rPr lang="en-CA" smtClean="0"/>
              <a:t>29</a:t>
            </a:fld>
            <a:endParaRPr lang="en-CA" dirty="0"/>
          </a:p>
        </p:txBody>
      </p:sp>
    </p:spTree>
    <p:extLst>
      <p:ext uri="{BB962C8B-B14F-4D97-AF65-F5344CB8AC3E}">
        <p14:creationId xmlns:p14="http://schemas.microsoft.com/office/powerpoint/2010/main" val="3996357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solidFill>
                  <a:srgbClr val="FF0000"/>
                </a:solidFill>
              </a:rPr>
              <a:t>For decisions concerning savings, labor supply, retirement, long-term care insurance, etc.  </a:t>
            </a:r>
            <a:endParaRPr lang="en-CA" b="1" dirty="0"/>
          </a:p>
        </p:txBody>
      </p:sp>
      <p:sp>
        <p:nvSpPr>
          <p:cNvPr id="3" name="Content Placeholder 2"/>
          <p:cNvSpPr>
            <a:spLocks noGrp="1"/>
          </p:cNvSpPr>
          <p:nvPr>
            <p:ph idx="1"/>
          </p:nvPr>
        </p:nvSpPr>
        <p:spPr>
          <a:xfrm>
            <a:off x="838200" y="2273967"/>
            <a:ext cx="10515600" cy="3902995"/>
          </a:xfrm>
        </p:spPr>
        <p:txBody>
          <a:bodyPr>
            <a:normAutofit/>
          </a:bodyPr>
          <a:lstStyle/>
          <a:p>
            <a:pPr marL="0" indent="0">
              <a:buNone/>
            </a:pPr>
            <a:r>
              <a:rPr lang="en-US" dirty="0" smtClean="0"/>
              <a:t>The couple may be concerned not only with their individual life expectancies, but also</a:t>
            </a:r>
          </a:p>
          <a:p>
            <a:pPr marL="0" indent="0">
              <a:buNone/>
            </a:pPr>
            <a:endParaRPr lang="en-US" dirty="0" smtClean="0"/>
          </a:p>
          <a:p>
            <a:pPr marL="0" indent="0">
              <a:buNone/>
            </a:pPr>
            <a:r>
              <a:rPr lang="en-US" dirty="0"/>
              <a:t>	</a:t>
            </a:r>
            <a:r>
              <a:rPr lang="en-US" u="sng" dirty="0" smtClean="0"/>
              <a:t>Joint Life Expectancy</a:t>
            </a:r>
            <a:r>
              <a:rPr lang="en-US" dirty="0" smtClean="0"/>
              <a:t>: how long they can expect to both be alive </a:t>
            </a:r>
          </a:p>
          <a:p>
            <a:pPr marL="0" indent="0">
              <a:buNone/>
            </a:pPr>
            <a:r>
              <a:rPr lang="en-US" dirty="0"/>
              <a:t>	</a:t>
            </a:r>
            <a:r>
              <a:rPr lang="en-US" dirty="0" smtClean="0"/>
              <a:t>	and </a:t>
            </a:r>
          </a:p>
          <a:p>
            <a:pPr marL="0" indent="0">
              <a:buNone/>
            </a:pPr>
            <a:r>
              <a:rPr lang="en-US" dirty="0"/>
              <a:t>	</a:t>
            </a:r>
            <a:r>
              <a:rPr lang="en-US" u="sng" dirty="0" smtClean="0"/>
              <a:t>Survivor Life Expectancy</a:t>
            </a:r>
            <a:r>
              <a:rPr lang="en-US" dirty="0" smtClean="0"/>
              <a:t>:  how long the surviving spouse can expect to live as a widow or widower.  </a:t>
            </a:r>
          </a:p>
          <a:p>
            <a:pPr marL="0" indent="0">
              <a:buNone/>
            </a:pPr>
            <a:endParaRPr lang="en-US" dirty="0"/>
          </a:p>
          <a:p>
            <a:pPr marL="0" indent="0">
              <a:buNone/>
            </a:pPr>
            <a:endParaRPr lang="en-US" dirty="0" smtClean="0"/>
          </a:p>
        </p:txBody>
      </p:sp>
      <p:sp>
        <p:nvSpPr>
          <p:cNvPr id="4" name="Slide Number Placeholder 3"/>
          <p:cNvSpPr>
            <a:spLocks noGrp="1"/>
          </p:cNvSpPr>
          <p:nvPr>
            <p:ph type="sldNum" sz="quarter" idx="12"/>
          </p:nvPr>
        </p:nvSpPr>
        <p:spPr/>
        <p:txBody>
          <a:bodyPr/>
          <a:lstStyle/>
          <a:p>
            <a:fld id="{BF7BF5F3-0152-45DB-9E2A-421BF119A7F3}" type="slidenum">
              <a:rPr lang="en-CA" smtClean="0"/>
              <a:t>3</a:t>
            </a:fld>
            <a:endParaRPr lang="en-CA"/>
          </a:p>
        </p:txBody>
      </p:sp>
    </p:spTree>
    <p:extLst>
      <p:ext uri="{BB962C8B-B14F-4D97-AF65-F5344CB8AC3E}">
        <p14:creationId xmlns:p14="http://schemas.microsoft.com/office/powerpoint/2010/main" val="36728855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8946505"/>
              </p:ext>
            </p:extLst>
          </p:nvPr>
        </p:nvGraphicFramePr>
        <p:xfrm>
          <a:off x="806116" y="385011"/>
          <a:ext cx="10547684" cy="5791952"/>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4"/>
          <p:cNvSpPr>
            <a:spLocks noGrp="1"/>
          </p:cNvSpPr>
          <p:nvPr>
            <p:ph type="sldNum" sz="quarter" idx="12"/>
          </p:nvPr>
        </p:nvSpPr>
        <p:spPr/>
        <p:txBody>
          <a:bodyPr/>
          <a:lstStyle/>
          <a:p>
            <a:fld id="{BF7BF5F3-0152-45DB-9E2A-421BF119A7F3}" type="slidenum">
              <a:rPr lang="en-CA" smtClean="0"/>
              <a:t>30</a:t>
            </a:fld>
            <a:endParaRPr lang="en-CA" dirty="0"/>
          </a:p>
        </p:txBody>
      </p:sp>
    </p:spTree>
    <p:extLst>
      <p:ext uri="{BB962C8B-B14F-4D97-AF65-F5344CB8AC3E}">
        <p14:creationId xmlns:p14="http://schemas.microsoft.com/office/powerpoint/2010/main" val="16261527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solidFill>
                  <a:srgbClr val="FF0000"/>
                </a:solidFill>
              </a:rPr>
              <a:t>Education and life </a:t>
            </a:r>
            <a:r>
              <a:rPr lang="en-CA" b="1" dirty="0">
                <a:solidFill>
                  <a:srgbClr val="FF0000"/>
                </a:solidFill>
              </a:rPr>
              <a:t>e</a:t>
            </a:r>
            <a:r>
              <a:rPr lang="en-CA" b="1" dirty="0" smtClean="0">
                <a:solidFill>
                  <a:srgbClr val="FF0000"/>
                </a:solidFill>
              </a:rPr>
              <a:t>xpectancy</a:t>
            </a:r>
            <a:endParaRPr lang="en-CA" b="1" dirty="0">
              <a:solidFill>
                <a:srgbClr val="FF0000"/>
              </a:solidFill>
            </a:endParaRPr>
          </a:p>
        </p:txBody>
      </p:sp>
      <p:sp>
        <p:nvSpPr>
          <p:cNvPr id="3" name="Content Placeholder 2"/>
          <p:cNvSpPr>
            <a:spLocks noGrp="1"/>
          </p:cNvSpPr>
          <p:nvPr>
            <p:ph idx="1"/>
          </p:nvPr>
        </p:nvSpPr>
        <p:spPr>
          <a:xfrm>
            <a:off x="838200" y="1467853"/>
            <a:ext cx="10615862" cy="4709110"/>
          </a:xfrm>
        </p:spPr>
        <p:txBody>
          <a:bodyPr>
            <a:normAutofit fontScale="92500" lnSpcReduction="20000"/>
          </a:bodyPr>
          <a:lstStyle/>
          <a:p>
            <a:pPr marL="0" indent="0">
              <a:buNone/>
            </a:pPr>
            <a:r>
              <a:rPr lang="en-US" dirty="0"/>
              <a:t>Using Bound, </a:t>
            </a:r>
            <a:r>
              <a:rPr lang="en-US" dirty="0" err="1"/>
              <a:t>Geronimus</a:t>
            </a:r>
            <a:r>
              <a:rPr lang="en-US" dirty="0"/>
              <a:t>, Rodriguez, and </a:t>
            </a:r>
            <a:r>
              <a:rPr lang="en-US" dirty="0" err="1"/>
              <a:t>Waidmann</a:t>
            </a:r>
            <a:r>
              <a:rPr lang="en-US" dirty="0"/>
              <a:t> (2015, Health Affairs), we can condition the 2010 joint and survivor life expectancies on </a:t>
            </a:r>
            <a:r>
              <a:rPr lang="en-US" dirty="0" smtClean="0"/>
              <a:t>education</a:t>
            </a:r>
            <a:r>
              <a:rPr lang="en-US" dirty="0"/>
              <a:t> </a:t>
            </a:r>
            <a:r>
              <a:rPr lang="en-US" dirty="0" smtClean="0"/>
              <a:t>for non-Hispanic white couples and for and black couples. </a:t>
            </a:r>
          </a:p>
          <a:p>
            <a:pPr marL="0" indent="0">
              <a:buNone/>
            </a:pPr>
            <a:endParaRPr lang="en-US" dirty="0"/>
          </a:p>
          <a:p>
            <a:pPr marL="0" indent="0">
              <a:buNone/>
            </a:pPr>
            <a:r>
              <a:rPr lang="en-US" dirty="0" smtClean="0"/>
              <a:t>Census couples in which the wife was age 60.  Husbands can be any age.  The means are presented.  </a:t>
            </a:r>
          </a:p>
          <a:p>
            <a:pPr marL="0" indent="0">
              <a:buNone/>
            </a:pPr>
            <a:endParaRPr lang="en-US" dirty="0"/>
          </a:p>
          <a:p>
            <a:pPr marL="0" indent="0">
              <a:buNone/>
            </a:pPr>
            <a:r>
              <a:rPr lang="en-US" dirty="0" smtClean="0"/>
              <a:t>Group couples by joint education:  </a:t>
            </a:r>
          </a:p>
          <a:p>
            <a:pPr marL="0" indent="0">
              <a:buNone/>
            </a:pPr>
            <a:r>
              <a:rPr lang="en-US" dirty="0" smtClean="0"/>
              <a:t>	Power couples (both college graduates)</a:t>
            </a:r>
          </a:p>
          <a:p>
            <a:pPr marL="0" indent="0">
              <a:buNone/>
            </a:pPr>
            <a:r>
              <a:rPr lang="en-US" dirty="0"/>
              <a:t>	</a:t>
            </a:r>
            <a:r>
              <a:rPr lang="en-US" dirty="0" smtClean="0"/>
              <a:t>Half-power Her (only she is college graduate)</a:t>
            </a:r>
          </a:p>
          <a:p>
            <a:pPr marL="0" indent="0">
              <a:buNone/>
            </a:pPr>
            <a:r>
              <a:rPr lang="en-US" dirty="0"/>
              <a:t>	</a:t>
            </a:r>
            <a:r>
              <a:rPr lang="en-US" dirty="0" smtClean="0"/>
              <a:t>Half-power Him (only he is college graduate)</a:t>
            </a:r>
          </a:p>
          <a:p>
            <a:pPr marL="0" indent="0">
              <a:buNone/>
            </a:pPr>
            <a:r>
              <a:rPr lang="en-US" dirty="0"/>
              <a:t>	</a:t>
            </a:r>
            <a:r>
              <a:rPr lang="en-US" dirty="0" smtClean="0"/>
              <a:t>Low-power couples (neither is a college graduate)</a:t>
            </a:r>
          </a:p>
        </p:txBody>
      </p:sp>
      <p:sp>
        <p:nvSpPr>
          <p:cNvPr id="4" name="Slide Number Placeholder 3"/>
          <p:cNvSpPr>
            <a:spLocks noGrp="1"/>
          </p:cNvSpPr>
          <p:nvPr>
            <p:ph type="sldNum" sz="quarter" idx="12"/>
          </p:nvPr>
        </p:nvSpPr>
        <p:spPr/>
        <p:txBody>
          <a:bodyPr/>
          <a:lstStyle/>
          <a:p>
            <a:fld id="{BF7BF5F3-0152-45DB-9E2A-421BF119A7F3}" type="slidenum">
              <a:rPr lang="en-CA" smtClean="0"/>
              <a:t>31</a:t>
            </a:fld>
            <a:endParaRPr lang="en-CA"/>
          </a:p>
        </p:txBody>
      </p:sp>
    </p:spTree>
    <p:extLst>
      <p:ext uri="{BB962C8B-B14F-4D97-AF65-F5344CB8AC3E}">
        <p14:creationId xmlns:p14="http://schemas.microsoft.com/office/powerpoint/2010/main" val="42897321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half" idx="1"/>
            <p:extLst>
              <p:ext uri="{D42A27DB-BD31-4B8C-83A1-F6EECF244321}">
                <p14:modId xmlns:p14="http://schemas.microsoft.com/office/powerpoint/2010/main" val="2952966764"/>
              </p:ext>
            </p:extLst>
          </p:nvPr>
        </p:nvGraphicFramePr>
        <p:xfrm>
          <a:off x="838199" y="553453"/>
          <a:ext cx="10378441" cy="5623510"/>
        </p:xfrm>
        <a:graphic>
          <a:graphicData uri="http://schemas.openxmlformats.org/drawingml/2006/chart">
            <c:chart xmlns:c="http://schemas.openxmlformats.org/drawingml/2006/chart" xmlns:r="http://schemas.openxmlformats.org/officeDocument/2006/relationships" r:id="rId3"/>
          </a:graphicData>
        </a:graphic>
      </p:graphicFrame>
      <p:sp>
        <p:nvSpPr>
          <p:cNvPr id="7" name="Slide Number Placeholder 6"/>
          <p:cNvSpPr>
            <a:spLocks noGrp="1"/>
          </p:cNvSpPr>
          <p:nvPr>
            <p:ph type="sldNum" sz="quarter" idx="12"/>
          </p:nvPr>
        </p:nvSpPr>
        <p:spPr/>
        <p:txBody>
          <a:bodyPr/>
          <a:lstStyle/>
          <a:p>
            <a:fld id="{BF7BF5F3-0152-45DB-9E2A-421BF119A7F3}" type="slidenum">
              <a:rPr lang="en-CA" smtClean="0"/>
              <a:t>32</a:t>
            </a:fld>
            <a:endParaRPr lang="en-CA"/>
          </a:p>
        </p:txBody>
      </p:sp>
    </p:spTree>
    <p:extLst>
      <p:ext uri="{BB962C8B-B14F-4D97-AF65-F5344CB8AC3E}">
        <p14:creationId xmlns:p14="http://schemas.microsoft.com/office/powerpoint/2010/main" val="26294224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2"/>
            <p:extLst>
              <p:ext uri="{D42A27DB-BD31-4B8C-83A1-F6EECF244321}">
                <p14:modId xmlns:p14="http://schemas.microsoft.com/office/powerpoint/2010/main" val="474837534"/>
              </p:ext>
            </p:extLst>
          </p:nvPr>
        </p:nvGraphicFramePr>
        <p:xfrm>
          <a:off x="670560" y="502920"/>
          <a:ext cx="10683240" cy="5674043"/>
        </p:xfrm>
        <a:graphic>
          <a:graphicData uri="http://schemas.openxmlformats.org/drawingml/2006/chart">
            <c:chart xmlns:c="http://schemas.openxmlformats.org/drawingml/2006/chart" xmlns:r="http://schemas.openxmlformats.org/officeDocument/2006/relationships" r:id="rId3"/>
          </a:graphicData>
        </a:graphic>
      </p:graphicFrame>
      <p:sp>
        <p:nvSpPr>
          <p:cNvPr id="7" name="Slide Number Placeholder 6"/>
          <p:cNvSpPr>
            <a:spLocks noGrp="1"/>
          </p:cNvSpPr>
          <p:nvPr>
            <p:ph type="sldNum" sz="quarter" idx="12"/>
          </p:nvPr>
        </p:nvSpPr>
        <p:spPr/>
        <p:txBody>
          <a:bodyPr/>
          <a:lstStyle/>
          <a:p>
            <a:fld id="{BF7BF5F3-0152-45DB-9E2A-421BF119A7F3}" type="slidenum">
              <a:rPr lang="en-CA" smtClean="0"/>
              <a:t>33</a:t>
            </a:fld>
            <a:endParaRPr lang="en-CA"/>
          </a:p>
        </p:txBody>
      </p:sp>
    </p:spTree>
    <p:extLst>
      <p:ext uri="{BB962C8B-B14F-4D97-AF65-F5344CB8AC3E}">
        <p14:creationId xmlns:p14="http://schemas.microsoft.com/office/powerpoint/2010/main" val="18839171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How do married couples make retirement- related decisions? Implications for policy.</a:t>
            </a:r>
            <a:endParaRPr lang="en-US" b="1" dirty="0">
              <a:solidFill>
                <a:srgbClr val="FF0000"/>
              </a:solidFill>
            </a:endParaRPr>
          </a:p>
        </p:txBody>
      </p:sp>
      <p:sp>
        <p:nvSpPr>
          <p:cNvPr id="3" name="Content Placeholder 2"/>
          <p:cNvSpPr>
            <a:spLocks noGrp="1"/>
          </p:cNvSpPr>
          <p:nvPr>
            <p:ph idx="1"/>
          </p:nvPr>
        </p:nvSpPr>
        <p:spPr/>
        <p:txBody>
          <a:bodyPr/>
          <a:lstStyle/>
          <a:p>
            <a:pPr marL="0" indent="0">
              <a:buNone/>
            </a:pPr>
            <a:r>
              <a:rPr lang="en-US" dirty="0" smtClean="0"/>
              <a:t>Saving, retirement, claiming social security benefits.</a:t>
            </a:r>
          </a:p>
          <a:p>
            <a:pPr marL="0" indent="0">
              <a:buNone/>
            </a:pPr>
            <a:r>
              <a:rPr lang="en-US" dirty="0" smtClean="0"/>
              <a:t>Focus on claiming social security benefits:</a:t>
            </a:r>
          </a:p>
          <a:p>
            <a:pPr marL="0" indent="0">
              <a:buNone/>
            </a:pPr>
            <a:r>
              <a:rPr lang="en-US" dirty="0"/>
              <a:t>	</a:t>
            </a:r>
            <a:r>
              <a:rPr lang="en-US" dirty="0" smtClean="0"/>
              <a:t>do they understand social security rules?</a:t>
            </a:r>
          </a:p>
          <a:p>
            <a:pPr marL="0" indent="0">
              <a:buNone/>
            </a:pPr>
            <a:r>
              <a:rPr lang="en-US" dirty="0"/>
              <a:t> </a:t>
            </a:r>
            <a:r>
              <a:rPr lang="en-US" dirty="0" smtClean="0"/>
              <a:t>	do they understand mortality risks?</a:t>
            </a:r>
          </a:p>
          <a:p>
            <a:pPr marL="0" indent="0">
              <a:buNone/>
            </a:pPr>
            <a:r>
              <a:rPr lang="en-US" dirty="0" smtClean="0"/>
              <a:t>Would providing more information about social security rules and mortality risks improve things much?</a:t>
            </a:r>
          </a:p>
          <a:p>
            <a:pPr marL="0" indent="0">
              <a:buNone/>
            </a:pPr>
            <a:r>
              <a:rPr lang="en-US" dirty="0" smtClean="0"/>
              <a:t>Would changing the social security rules – perhaps changing the defaults -- improve things much?</a:t>
            </a:r>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34</a:t>
            </a:fld>
            <a:endParaRPr lang="en-CA"/>
          </a:p>
        </p:txBody>
      </p:sp>
    </p:spTree>
    <p:extLst>
      <p:ext uri="{BB962C8B-B14F-4D97-AF65-F5344CB8AC3E}">
        <p14:creationId xmlns:p14="http://schemas.microsoft.com/office/powerpoint/2010/main" val="19291796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err="1" smtClean="0">
                <a:solidFill>
                  <a:srgbClr val="FF0000"/>
                </a:solidFill>
                <a:effectLst>
                  <a:outerShdw blurRad="38100" dist="38100" dir="2700000" algn="tl">
                    <a:srgbClr val="000000">
                      <a:alpha val="43137"/>
                    </a:srgbClr>
                  </a:outerShdw>
                </a:effectLst>
              </a:rPr>
              <a:t>Annuitization</a:t>
            </a:r>
            <a:endParaRPr lang="en-US" dirty="0">
              <a:solidFill>
                <a:srgbClr val="FF0000"/>
              </a:solidFill>
            </a:endParaRPr>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Are O-Joint and O-Survivor life expectancies all that couples need to know about their mortality risks.  NO</a:t>
            </a:r>
          </a:p>
          <a:p>
            <a:pPr marL="0" indent="0">
              <a:buNone/>
            </a:pPr>
            <a:endParaRPr lang="en-US" dirty="0" smtClean="0"/>
          </a:p>
          <a:p>
            <a:pPr marL="0" indent="0">
              <a:buNone/>
            </a:pPr>
            <a:r>
              <a:rPr lang="en-US" dirty="0" smtClean="0"/>
              <a:t>More complicated measures of longevity are relevant because, to first approximation, people don’t annuitize unless they have to. (Social security is an example of compulsory </a:t>
            </a:r>
            <a:r>
              <a:rPr lang="en-US" dirty="0" err="1" smtClean="0"/>
              <a:t>annuitization</a:t>
            </a:r>
            <a:r>
              <a:rPr lang="en-US" dirty="0" smtClean="0"/>
              <a:t>.) </a:t>
            </a: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35</a:t>
            </a:fld>
            <a:endParaRPr lang="en-CA"/>
          </a:p>
        </p:txBody>
      </p:sp>
    </p:spTree>
    <p:extLst>
      <p:ext uri="{BB962C8B-B14F-4D97-AF65-F5344CB8AC3E}">
        <p14:creationId xmlns:p14="http://schemas.microsoft.com/office/powerpoint/2010/main" val="21232563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9411" y="624617"/>
            <a:ext cx="10515600" cy="1325563"/>
          </a:xfrm>
        </p:spPr>
        <p:txBody>
          <a:bodyPr/>
          <a:lstStyle/>
          <a:p>
            <a:r>
              <a:rPr lang="en-US" b="1" dirty="0">
                <a:solidFill>
                  <a:srgbClr val="FF0000"/>
                </a:solidFill>
              </a:rPr>
              <a:t>How do married couples make retirement- related decisions? Implications for e</a:t>
            </a:r>
            <a:r>
              <a:rPr lang="en-US" b="1" dirty="0" smtClean="0">
                <a:solidFill>
                  <a:srgbClr val="FF0000"/>
                </a:solidFill>
              </a:rPr>
              <a:t>conomics.</a:t>
            </a:r>
            <a:endParaRPr lang="en-US" b="1" dirty="0"/>
          </a:p>
        </p:txBody>
      </p:sp>
      <p:sp>
        <p:nvSpPr>
          <p:cNvPr id="3" name="Content Placeholder 2"/>
          <p:cNvSpPr>
            <a:spLocks noGrp="1"/>
          </p:cNvSpPr>
          <p:nvPr>
            <p:ph idx="1"/>
          </p:nvPr>
        </p:nvSpPr>
        <p:spPr/>
        <p:txBody>
          <a:bodyPr>
            <a:normAutofit fontScale="85000" lnSpcReduction="10000"/>
          </a:bodyPr>
          <a:lstStyle/>
          <a:p>
            <a:pPr marL="0" indent="0">
              <a:buNone/>
            </a:pPr>
            <a:r>
              <a:rPr lang="en-US" sz="3400" smtClean="0"/>
              <a:t>The </a:t>
            </a:r>
            <a:r>
              <a:rPr lang="en-US" sz="3400" dirty="0" smtClean="0"/>
              <a:t>standard “life-cycle model” in economics assumes</a:t>
            </a:r>
            <a:r>
              <a:rPr lang="en-US" sz="3400" dirty="0" smtClean="0">
                <a:solidFill>
                  <a:srgbClr val="FF0000"/>
                </a:solidFill>
              </a:rPr>
              <a:t> </a:t>
            </a:r>
            <a:r>
              <a:rPr lang="en-US" sz="3400" dirty="0" smtClean="0"/>
              <a:t>an unmarried / </a:t>
            </a:r>
            <a:r>
              <a:rPr lang="en-US" sz="3400" dirty="0" err="1" smtClean="0"/>
              <a:t>unpartnered</a:t>
            </a:r>
            <a:r>
              <a:rPr lang="en-US" sz="3400" dirty="0" smtClean="0"/>
              <a:t> individual making retirement-related decisions. </a:t>
            </a:r>
          </a:p>
          <a:p>
            <a:pPr marL="0" indent="0">
              <a:buNone/>
            </a:pPr>
            <a:r>
              <a:rPr lang="en-US" sz="3400" dirty="0" smtClean="0"/>
              <a:t>To generalize the individual life-cycle model by assuming that married couples maximize a “household utility function” sweeps the problem of conflicting interests under the rug. </a:t>
            </a:r>
          </a:p>
          <a:p>
            <a:pPr marL="0" indent="0">
              <a:buNone/>
            </a:pPr>
            <a:r>
              <a:rPr lang="en-US" sz="3400" dirty="0"/>
              <a:t>The difference </a:t>
            </a:r>
            <a:r>
              <a:rPr lang="en-US" sz="3400" dirty="0" smtClean="0"/>
              <a:t>in which spouse is likely to be the surviving spouse and differences in </a:t>
            </a:r>
            <a:r>
              <a:rPr lang="en-US" sz="3400" dirty="0"/>
              <a:t>survivor </a:t>
            </a:r>
            <a:r>
              <a:rPr lang="en-US" sz="3400" dirty="0" smtClean="0"/>
              <a:t>life expectancies suggest </a:t>
            </a:r>
            <a:r>
              <a:rPr lang="en-US" sz="3400" dirty="0"/>
              <a:t>that </a:t>
            </a:r>
            <a:r>
              <a:rPr lang="en-US" sz="3400" dirty="0" smtClean="0"/>
              <a:t>spouses’ interests are not identical </a:t>
            </a:r>
          </a:p>
          <a:p>
            <a:pPr marL="0" indent="0">
              <a:buNone/>
            </a:pPr>
            <a:r>
              <a:rPr lang="en-US" sz="3400" dirty="0" smtClean="0"/>
              <a:t>Bargaining models of marriage provide a way to think about how couples resolve conflicting interests.</a:t>
            </a:r>
          </a:p>
          <a:p>
            <a:pPr marL="457200" lvl="1"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36</a:t>
            </a:fld>
            <a:endParaRPr lang="en-CA"/>
          </a:p>
        </p:txBody>
      </p:sp>
    </p:spTree>
    <p:extLst>
      <p:ext uri="{BB962C8B-B14F-4D97-AF65-F5344CB8AC3E}">
        <p14:creationId xmlns:p14="http://schemas.microsoft.com/office/powerpoint/2010/main" val="11685549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Dimensions of inequality: life </a:t>
            </a:r>
            <a:r>
              <a:rPr lang="en-US" b="1" dirty="0">
                <a:solidFill>
                  <a:srgbClr val="FF0000"/>
                </a:solidFill>
              </a:rPr>
              <a:t>e</a:t>
            </a:r>
            <a:r>
              <a:rPr lang="en-US" b="1" dirty="0" smtClean="0">
                <a:solidFill>
                  <a:srgbClr val="FF0000"/>
                </a:solidFill>
              </a:rPr>
              <a:t>xpectancy</a:t>
            </a:r>
            <a:endParaRPr lang="en-US" b="1" dirty="0">
              <a:solidFill>
                <a:srgbClr val="FF0000"/>
              </a:solidFill>
            </a:endParaRPr>
          </a:p>
        </p:txBody>
      </p:sp>
      <p:sp>
        <p:nvSpPr>
          <p:cNvPr id="3" name="Content Placeholder 2"/>
          <p:cNvSpPr>
            <a:spLocks noGrp="1"/>
          </p:cNvSpPr>
          <p:nvPr>
            <p:ph idx="1"/>
          </p:nvPr>
        </p:nvSpPr>
        <p:spPr/>
        <p:txBody>
          <a:bodyPr/>
          <a:lstStyle/>
          <a:p>
            <a:pPr marL="0" indent="0">
              <a:buNone/>
            </a:pPr>
            <a:r>
              <a:rPr lang="en-US" dirty="0" smtClean="0"/>
              <a:t>Race (white, black, Asian)  and ethnicity (Hispanic, non-Hispanic)</a:t>
            </a:r>
          </a:p>
          <a:p>
            <a:pPr marL="0" indent="0">
              <a:buNone/>
            </a:pPr>
            <a:r>
              <a:rPr lang="en-US" dirty="0" smtClean="0"/>
              <a:t>Education (big differences, controlling for race/ ethnicity)</a:t>
            </a:r>
          </a:p>
          <a:p>
            <a:pPr marL="0" indent="0">
              <a:buNone/>
            </a:pPr>
            <a:r>
              <a:rPr lang="en-US" dirty="0" smtClean="0"/>
              <a:t>But what does education stand for? Is it what people learn in college? A proxy for income?  A proxy for parents SES? Is it mostly selection? </a:t>
            </a:r>
          </a:p>
        </p:txBody>
      </p:sp>
      <p:sp>
        <p:nvSpPr>
          <p:cNvPr id="4" name="Slide Number Placeholder 3"/>
          <p:cNvSpPr>
            <a:spLocks noGrp="1"/>
          </p:cNvSpPr>
          <p:nvPr>
            <p:ph type="sldNum" sz="quarter" idx="12"/>
          </p:nvPr>
        </p:nvSpPr>
        <p:spPr/>
        <p:txBody>
          <a:bodyPr/>
          <a:lstStyle/>
          <a:p>
            <a:fld id="{BF7BF5F3-0152-45DB-9E2A-421BF119A7F3}" type="slidenum">
              <a:rPr lang="en-CA" smtClean="0"/>
              <a:t>37</a:t>
            </a:fld>
            <a:endParaRPr lang="en-CA"/>
          </a:p>
        </p:txBody>
      </p:sp>
    </p:spTree>
    <p:extLst>
      <p:ext uri="{BB962C8B-B14F-4D97-AF65-F5344CB8AC3E}">
        <p14:creationId xmlns:p14="http://schemas.microsoft.com/office/powerpoint/2010/main" val="21341461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Dimensions of inequality: marital </a:t>
            </a:r>
            <a:r>
              <a:rPr lang="en-US" b="1" dirty="0">
                <a:solidFill>
                  <a:srgbClr val="FF0000"/>
                </a:solidFill>
              </a:rPr>
              <a:t>s</a:t>
            </a:r>
            <a:r>
              <a:rPr lang="en-US" b="1" dirty="0" smtClean="0">
                <a:solidFill>
                  <a:srgbClr val="FF0000"/>
                </a:solidFill>
              </a:rPr>
              <a:t>tatus</a:t>
            </a:r>
            <a:endParaRPr lang="en-US" b="1" dirty="0">
              <a:solidFill>
                <a:srgbClr val="FF0000"/>
              </a:solidFill>
            </a:endParaRPr>
          </a:p>
        </p:txBody>
      </p:sp>
      <p:sp>
        <p:nvSpPr>
          <p:cNvPr id="3" name="Content Placeholder 2"/>
          <p:cNvSpPr>
            <a:spLocks noGrp="1"/>
          </p:cNvSpPr>
          <p:nvPr>
            <p:ph idx="1"/>
          </p:nvPr>
        </p:nvSpPr>
        <p:spPr/>
        <p:txBody>
          <a:bodyPr/>
          <a:lstStyle/>
          <a:p>
            <a:pPr marL="0" indent="0">
              <a:buNone/>
            </a:pPr>
            <a:r>
              <a:rPr lang="en-US" dirty="0" smtClean="0"/>
              <a:t>Social security treatment of married and unmarried individuals favor marriage:</a:t>
            </a:r>
            <a:endParaRPr lang="en-US" dirty="0"/>
          </a:p>
          <a:p>
            <a:pPr marL="0" indent="0">
              <a:buNone/>
            </a:pPr>
            <a:r>
              <a:rPr lang="en-US" dirty="0" smtClean="0"/>
              <a:t>	spousal benefits</a:t>
            </a:r>
          </a:p>
          <a:p>
            <a:pPr marL="0" indent="0">
              <a:buNone/>
            </a:pPr>
            <a:r>
              <a:rPr lang="en-US" dirty="0"/>
              <a:t>	</a:t>
            </a:r>
            <a:r>
              <a:rPr lang="en-US" dirty="0" smtClean="0"/>
              <a:t>survivor benefits.</a:t>
            </a:r>
          </a:p>
          <a:p>
            <a:pPr marL="0" indent="0">
              <a:buNone/>
            </a:pPr>
            <a:r>
              <a:rPr lang="en-US" dirty="0" smtClean="0"/>
              <a:t>How does this interact with race/ethnicity?</a:t>
            </a:r>
          </a:p>
        </p:txBody>
      </p:sp>
      <p:sp>
        <p:nvSpPr>
          <p:cNvPr id="4" name="Slide Number Placeholder 3"/>
          <p:cNvSpPr>
            <a:spLocks noGrp="1"/>
          </p:cNvSpPr>
          <p:nvPr>
            <p:ph type="sldNum" sz="quarter" idx="12"/>
          </p:nvPr>
        </p:nvSpPr>
        <p:spPr/>
        <p:txBody>
          <a:bodyPr/>
          <a:lstStyle/>
          <a:p>
            <a:fld id="{BF7BF5F3-0152-45DB-9E2A-421BF119A7F3}" type="slidenum">
              <a:rPr lang="en-CA" smtClean="0"/>
              <a:t>38</a:t>
            </a:fld>
            <a:endParaRPr lang="en-CA"/>
          </a:p>
        </p:txBody>
      </p:sp>
    </p:spTree>
    <p:extLst>
      <p:ext uri="{BB962C8B-B14F-4D97-AF65-F5344CB8AC3E}">
        <p14:creationId xmlns:p14="http://schemas.microsoft.com/office/powerpoint/2010/main" val="35310415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F7BF5F3-0152-45DB-9E2A-421BF119A7F3}" type="slidenum">
              <a:rPr lang="en-CA" smtClean="0"/>
              <a:t>39</a:t>
            </a:fld>
            <a:endParaRPr lang="en-CA"/>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575317322"/>
              </p:ext>
            </p:extLst>
          </p:nvPr>
        </p:nvGraphicFramePr>
        <p:xfrm>
          <a:off x="2651760" y="1005839"/>
          <a:ext cx="6842761" cy="4195605"/>
        </p:xfrm>
        <a:graphic>
          <a:graphicData uri="http://schemas.openxmlformats.org/drawingml/2006/table">
            <a:tbl>
              <a:tblPr/>
              <a:tblGrid>
                <a:gridCol w="2194848">
                  <a:extLst>
                    <a:ext uri="{9D8B030D-6E8A-4147-A177-3AD203B41FA5}">
                      <a16:colId xmlns:a16="http://schemas.microsoft.com/office/drawing/2014/main" val="1411487046"/>
                    </a:ext>
                  </a:extLst>
                </a:gridCol>
                <a:gridCol w="1433106">
                  <a:extLst>
                    <a:ext uri="{9D8B030D-6E8A-4147-A177-3AD203B41FA5}">
                      <a16:colId xmlns:a16="http://schemas.microsoft.com/office/drawing/2014/main" val="3400188130"/>
                    </a:ext>
                  </a:extLst>
                </a:gridCol>
                <a:gridCol w="1407285">
                  <a:extLst>
                    <a:ext uri="{9D8B030D-6E8A-4147-A177-3AD203B41FA5}">
                      <a16:colId xmlns:a16="http://schemas.microsoft.com/office/drawing/2014/main" val="2357119280"/>
                    </a:ext>
                  </a:extLst>
                </a:gridCol>
                <a:gridCol w="1807522">
                  <a:extLst>
                    <a:ext uri="{9D8B030D-6E8A-4147-A177-3AD203B41FA5}">
                      <a16:colId xmlns:a16="http://schemas.microsoft.com/office/drawing/2014/main" val="642357702"/>
                    </a:ext>
                  </a:extLst>
                </a:gridCol>
              </a:tblGrid>
              <a:tr h="802946">
                <a:tc gridSpan="3">
                  <a:txBody>
                    <a:bodyPr/>
                    <a:lstStyle/>
                    <a:p>
                      <a:pPr algn="l" fontAlgn="b"/>
                      <a:r>
                        <a:rPr lang="en-US" sz="1800" b="1" i="0" u="none" strike="noStrike" dirty="0">
                          <a:solidFill>
                            <a:srgbClr val="000000"/>
                          </a:solidFill>
                          <a:effectLst/>
                          <a:latin typeface="Calibri" panose="020F0502020204030204" pitchFamily="34" charset="0"/>
                        </a:rPr>
                        <a:t>60 Year old Women, Marital Status</a:t>
                      </a:r>
                    </a:p>
                  </a:txBody>
                  <a:tcPr marL="6350" marR="6350" marT="6350" marB="0" anchor="b">
                    <a:lnL>
                      <a:noFill/>
                    </a:lnL>
                    <a:lnR>
                      <a:noFill/>
                    </a:lnR>
                    <a:lnT>
                      <a:noFill/>
                    </a:lnT>
                    <a:lnB>
                      <a:noFill/>
                    </a:lnB>
                  </a:tcPr>
                </a:tc>
                <a:tc hMerge="1">
                  <a:txBody>
                    <a:bodyPr/>
                    <a:lstStyle/>
                    <a:p>
                      <a:endParaRPr lang="en-CA"/>
                    </a:p>
                  </a:txBody>
                  <a:tcPr/>
                </a:tc>
                <a:tc hMerge="1">
                  <a:txBody>
                    <a:bodyPr/>
                    <a:lstStyle/>
                    <a:p>
                      <a:endParaRPr lang="en-CA"/>
                    </a:p>
                  </a:txBody>
                  <a:tcPr/>
                </a:tc>
                <a:tc>
                  <a:txBody>
                    <a:bodyPr/>
                    <a:lstStyle/>
                    <a:p>
                      <a:pPr algn="l" fontAlgn="b"/>
                      <a:endParaRPr lang="en-CA" sz="18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3636664294"/>
                  </a:ext>
                </a:extLst>
              </a:tr>
              <a:tr h="481737">
                <a:tc>
                  <a:txBody>
                    <a:bodyPr/>
                    <a:lstStyle/>
                    <a:p>
                      <a:pPr algn="l" fontAlgn="b"/>
                      <a:endParaRPr lang="en-CA" sz="1800" b="1"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CA" sz="1800" b="1"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CA" sz="1800" b="1"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CA" sz="1800" b="1"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4005119280"/>
                  </a:ext>
                </a:extLst>
              </a:tr>
              <a:tr h="491987">
                <a:tc>
                  <a:txBody>
                    <a:bodyPr/>
                    <a:lstStyle/>
                    <a:p>
                      <a:pPr algn="l" fontAlgn="b"/>
                      <a:endParaRPr lang="en-CA" sz="18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CA" sz="1800" b="1" i="0" u="none" strike="noStrike">
                          <a:solidFill>
                            <a:srgbClr val="000000"/>
                          </a:solidFill>
                          <a:effectLst/>
                          <a:latin typeface="Calibri" panose="020F0502020204030204" pitchFamily="34" charset="0"/>
                        </a:rPr>
                        <a:t>NHWHITE</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CA" sz="1800" b="1" i="0" u="none" strike="noStrike">
                          <a:solidFill>
                            <a:srgbClr val="000000"/>
                          </a:solidFill>
                          <a:effectLst/>
                          <a:latin typeface="Calibri" panose="020F0502020204030204" pitchFamily="34" charset="0"/>
                        </a:rPr>
                        <a:t>BLACK</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CA" sz="1800" b="1" i="0" u="none" strike="noStrike">
                          <a:solidFill>
                            <a:srgbClr val="000000"/>
                          </a:solidFill>
                          <a:effectLst/>
                          <a:latin typeface="Calibri" panose="020F0502020204030204" pitchFamily="34" charset="0"/>
                        </a:rPr>
                        <a:t>HISPANIC</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2322938"/>
                  </a:ext>
                </a:extLst>
              </a:tr>
              <a:tr h="481737">
                <a:tc>
                  <a:txBody>
                    <a:bodyPr/>
                    <a:lstStyle/>
                    <a:p>
                      <a:pPr algn="l" fontAlgn="b"/>
                      <a:r>
                        <a:rPr lang="en-CA" sz="1800" b="0" i="0" u="none" strike="noStrike">
                          <a:solidFill>
                            <a:srgbClr val="000000"/>
                          </a:solidFill>
                          <a:effectLst/>
                          <a:latin typeface="Calibri" panose="020F0502020204030204" pitchFamily="34" charset="0"/>
                        </a:rPr>
                        <a:t>Married</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CA" sz="1800" b="0" i="0" u="none" strike="noStrike">
                          <a:solidFill>
                            <a:srgbClr val="000000"/>
                          </a:solidFill>
                          <a:effectLst/>
                          <a:latin typeface="Calibri" panose="020F0502020204030204" pitchFamily="34" charset="0"/>
                        </a:rPr>
                        <a:t>65.24</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CA" sz="1800" b="0" i="0" u="none" strike="noStrike">
                          <a:solidFill>
                            <a:srgbClr val="000000"/>
                          </a:solidFill>
                          <a:effectLst/>
                          <a:latin typeface="Calibri" panose="020F0502020204030204" pitchFamily="34" charset="0"/>
                        </a:rPr>
                        <a:t>36.75</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CA" sz="1800" b="0" i="0" u="none" strike="noStrike" dirty="0">
                          <a:solidFill>
                            <a:srgbClr val="000000"/>
                          </a:solidFill>
                          <a:effectLst/>
                          <a:latin typeface="Calibri" panose="020F0502020204030204" pitchFamily="34" charset="0"/>
                        </a:rPr>
                        <a:t>54.96</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541962781"/>
                  </a:ext>
                </a:extLst>
              </a:tr>
              <a:tr h="481737">
                <a:tc>
                  <a:txBody>
                    <a:bodyPr/>
                    <a:lstStyle/>
                    <a:p>
                      <a:pPr algn="l" fontAlgn="b"/>
                      <a:r>
                        <a:rPr lang="en-CA" sz="1800" b="0" i="0" u="none" strike="noStrike" dirty="0">
                          <a:solidFill>
                            <a:srgbClr val="000000"/>
                          </a:solidFill>
                          <a:effectLst/>
                          <a:latin typeface="Calibri" panose="020F0502020204030204" pitchFamily="34" charset="0"/>
                        </a:rPr>
                        <a:t>Previously</a:t>
                      </a:r>
                    </a:p>
                  </a:txBody>
                  <a:tcPr marL="6350" marR="6350" marT="6350" marB="0" anchor="b">
                    <a:lnL>
                      <a:noFill/>
                    </a:lnL>
                    <a:lnR>
                      <a:noFill/>
                    </a:lnR>
                    <a:lnT>
                      <a:noFill/>
                    </a:lnT>
                    <a:lnB>
                      <a:noFill/>
                    </a:lnB>
                  </a:tcPr>
                </a:tc>
                <a:tc>
                  <a:txBody>
                    <a:bodyPr/>
                    <a:lstStyle/>
                    <a:p>
                      <a:pPr algn="ctr" fontAlgn="b"/>
                      <a:r>
                        <a:rPr lang="en-CA" sz="1800" b="0" i="0" u="none" strike="noStrike">
                          <a:solidFill>
                            <a:srgbClr val="000000"/>
                          </a:solidFill>
                          <a:effectLst/>
                          <a:latin typeface="Calibri" panose="020F0502020204030204" pitchFamily="34" charset="0"/>
                        </a:rPr>
                        <a:t>20.50</a:t>
                      </a:r>
                    </a:p>
                  </a:txBody>
                  <a:tcPr marL="6350" marR="6350" marT="6350" marB="0" anchor="b">
                    <a:lnL>
                      <a:noFill/>
                    </a:lnL>
                    <a:lnR>
                      <a:noFill/>
                    </a:lnR>
                    <a:lnT>
                      <a:noFill/>
                    </a:lnT>
                    <a:lnB>
                      <a:noFill/>
                    </a:lnB>
                  </a:tcPr>
                </a:tc>
                <a:tc>
                  <a:txBody>
                    <a:bodyPr/>
                    <a:lstStyle/>
                    <a:p>
                      <a:pPr algn="ctr" fontAlgn="b"/>
                      <a:r>
                        <a:rPr lang="en-CA" sz="1800" b="0" i="0" u="none" strike="noStrike">
                          <a:solidFill>
                            <a:srgbClr val="000000"/>
                          </a:solidFill>
                          <a:effectLst/>
                          <a:latin typeface="Calibri" panose="020F0502020204030204" pitchFamily="34" charset="0"/>
                        </a:rPr>
                        <a:t>32.57</a:t>
                      </a:r>
                    </a:p>
                  </a:txBody>
                  <a:tcPr marL="6350" marR="6350" marT="6350" marB="0" anchor="b">
                    <a:lnL>
                      <a:noFill/>
                    </a:lnL>
                    <a:lnR>
                      <a:noFill/>
                    </a:lnR>
                    <a:lnT>
                      <a:noFill/>
                    </a:lnT>
                    <a:lnB>
                      <a:noFill/>
                    </a:lnB>
                  </a:tcPr>
                </a:tc>
                <a:tc>
                  <a:txBody>
                    <a:bodyPr/>
                    <a:lstStyle/>
                    <a:p>
                      <a:pPr algn="ctr" fontAlgn="b"/>
                      <a:r>
                        <a:rPr lang="en-CA" sz="1800" b="0" i="0" u="none" strike="noStrike">
                          <a:solidFill>
                            <a:srgbClr val="000000"/>
                          </a:solidFill>
                          <a:effectLst/>
                          <a:latin typeface="Calibri" panose="020F0502020204030204" pitchFamily="34" charset="0"/>
                        </a:rPr>
                        <a:t>25.46</a:t>
                      </a:r>
                    </a:p>
                  </a:txBody>
                  <a:tcPr marL="6350" marR="6350" marT="6350" marB="0" anchor="b">
                    <a:lnL>
                      <a:noFill/>
                    </a:lnL>
                    <a:lnR>
                      <a:noFill/>
                    </a:lnR>
                    <a:lnT>
                      <a:noFill/>
                    </a:lnT>
                    <a:lnB>
                      <a:noFill/>
                    </a:lnB>
                  </a:tcPr>
                </a:tc>
                <a:extLst>
                  <a:ext uri="{0D108BD9-81ED-4DB2-BD59-A6C34878D82A}">
                    <a16:rowId xmlns:a16="http://schemas.microsoft.com/office/drawing/2014/main" val="84285225"/>
                  </a:ext>
                </a:extLst>
              </a:tr>
              <a:tr h="481737">
                <a:tc>
                  <a:txBody>
                    <a:bodyPr/>
                    <a:lstStyle/>
                    <a:p>
                      <a:pPr algn="l" fontAlgn="b"/>
                      <a:r>
                        <a:rPr lang="en-CA" sz="1800" b="0" i="0" u="none" strike="noStrike">
                          <a:solidFill>
                            <a:srgbClr val="000000"/>
                          </a:solidFill>
                          <a:effectLst/>
                          <a:latin typeface="Calibri" panose="020F0502020204030204" pitchFamily="34" charset="0"/>
                        </a:rPr>
                        <a:t>Widowed</a:t>
                      </a:r>
                    </a:p>
                  </a:txBody>
                  <a:tcPr marL="6350" marR="6350" marT="6350" marB="0" anchor="b">
                    <a:lnL>
                      <a:noFill/>
                    </a:lnL>
                    <a:lnR>
                      <a:noFill/>
                    </a:lnR>
                    <a:lnT>
                      <a:noFill/>
                    </a:lnT>
                    <a:lnB>
                      <a:noFill/>
                    </a:lnB>
                  </a:tcPr>
                </a:tc>
                <a:tc>
                  <a:txBody>
                    <a:bodyPr/>
                    <a:lstStyle/>
                    <a:p>
                      <a:pPr algn="ctr" fontAlgn="b"/>
                      <a:r>
                        <a:rPr lang="en-CA" sz="1800" b="0" i="0" u="none" strike="noStrike">
                          <a:solidFill>
                            <a:srgbClr val="000000"/>
                          </a:solidFill>
                          <a:effectLst/>
                          <a:latin typeface="Calibri" panose="020F0502020204030204" pitchFamily="34" charset="0"/>
                        </a:rPr>
                        <a:t>7.70</a:t>
                      </a:r>
                    </a:p>
                  </a:txBody>
                  <a:tcPr marL="6350" marR="6350" marT="6350" marB="0" anchor="b">
                    <a:lnL>
                      <a:noFill/>
                    </a:lnL>
                    <a:lnR>
                      <a:noFill/>
                    </a:lnR>
                    <a:lnT>
                      <a:noFill/>
                    </a:lnT>
                    <a:lnB>
                      <a:noFill/>
                    </a:lnB>
                  </a:tcPr>
                </a:tc>
                <a:tc>
                  <a:txBody>
                    <a:bodyPr/>
                    <a:lstStyle/>
                    <a:p>
                      <a:pPr algn="ctr" fontAlgn="b"/>
                      <a:r>
                        <a:rPr lang="en-CA" sz="1800" b="0" i="0" u="none" strike="noStrike">
                          <a:solidFill>
                            <a:srgbClr val="000000"/>
                          </a:solidFill>
                          <a:effectLst/>
                          <a:latin typeface="Calibri" panose="020F0502020204030204" pitchFamily="34" charset="0"/>
                        </a:rPr>
                        <a:t>13.41</a:t>
                      </a:r>
                    </a:p>
                  </a:txBody>
                  <a:tcPr marL="6350" marR="6350" marT="6350" marB="0" anchor="b">
                    <a:lnL>
                      <a:noFill/>
                    </a:lnL>
                    <a:lnR>
                      <a:noFill/>
                    </a:lnR>
                    <a:lnT>
                      <a:noFill/>
                    </a:lnT>
                    <a:lnB>
                      <a:noFill/>
                    </a:lnB>
                  </a:tcPr>
                </a:tc>
                <a:tc>
                  <a:txBody>
                    <a:bodyPr/>
                    <a:lstStyle/>
                    <a:p>
                      <a:pPr algn="ctr" fontAlgn="b"/>
                      <a:r>
                        <a:rPr lang="en-CA" sz="1800" b="0" i="0" u="none" strike="noStrike">
                          <a:solidFill>
                            <a:srgbClr val="000000"/>
                          </a:solidFill>
                          <a:effectLst/>
                          <a:latin typeface="Calibri" panose="020F0502020204030204" pitchFamily="34" charset="0"/>
                        </a:rPr>
                        <a:t>9.83</a:t>
                      </a:r>
                    </a:p>
                  </a:txBody>
                  <a:tcPr marL="6350" marR="6350" marT="6350" marB="0" anchor="b">
                    <a:lnL>
                      <a:noFill/>
                    </a:lnL>
                    <a:lnR>
                      <a:noFill/>
                    </a:lnR>
                    <a:lnT>
                      <a:noFill/>
                    </a:lnT>
                    <a:lnB>
                      <a:noFill/>
                    </a:lnB>
                  </a:tcPr>
                </a:tc>
                <a:extLst>
                  <a:ext uri="{0D108BD9-81ED-4DB2-BD59-A6C34878D82A}">
                    <a16:rowId xmlns:a16="http://schemas.microsoft.com/office/drawing/2014/main" val="2306406233"/>
                  </a:ext>
                </a:extLst>
              </a:tr>
              <a:tr h="491987">
                <a:tc>
                  <a:txBody>
                    <a:bodyPr/>
                    <a:lstStyle/>
                    <a:p>
                      <a:pPr algn="l" fontAlgn="b"/>
                      <a:r>
                        <a:rPr lang="en-CA" sz="1800" b="0" i="0" u="none" strike="noStrike">
                          <a:solidFill>
                            <a:srgbClr val="000000"/>
                          </a:solidFill>
                          <a:effectLst/>
                          <a:latin typeface="Calibri" panose="020F0502020204030204" pitchFamily="34" charset="0"/>
                        </a:rPr>
                        <a:t>Never Married</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CA" sz="1800" b="0" i="0" u="none" strike="noStrike">
                          <a:solidFill>
                            <a:srgbClr val="000000"/>
                          </a:solidFill>
                          <a:effectLst/>
                          <a:latin typeface="Calibri" panose="020F0502020204030204" pitchFamily="34" charset="0"/>
                        </a:rPr>
                        <a:t>6.56</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CA" sz="1800" b="0" i="0" u="none" strike="noStrike">
                          <a:solidFill>
                            <a:srgbClr val="000000"/>
                          </a:solidFill>
                          <a:effectLst/>
                          <a:latin typeface="Calibri" panose="020F0502020204030204" pitchFamily="34" charset="0"/>
                        </a:rPr>
                        <a:t>17.28</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CA" sz="1800" b="0" i="0" u="none" strike="noStrike">
                          <a:solidFill>
                            <a:srgbClr val="000000"/>
                          </a:solidFill>
                          <a:effectLst/>
                          <a:latin typeface="Calibri" panose="020F0502020204030204" pitchFamily="34" charset="0"/>
                        </a:rPr>
                        <a:t>9.75</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3105055"/>
                  </a:ext>
                </a:extLst>
              </a:tr>
              <a:tr h="481737">
                <a:tc>
                  <a:txBody>
                    <a:bodyPr/>
                    <a:lstStyle/>
                    <a:p>
                      <a:pPr algn="l" fontAlgn="b"/>
                      <a:r>
                        <a:rPr lang="en-CA" sz="1800" b="0" i="0" u="none" strike="noStrike">
                          <a:solidFill>
                            <a:srgbClr val="000000"/>
                          </a:solidFill>
                          <a:effectLst/>
                          <a:latin typeface="Calibri" panose="020F0502020204030204" pitchFamily="34" charset="0"/>
                        </a:rPr>
                        <a:t>Total</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CA" sz="1800" b="0" i="0" u="none" strike="noStrike">
                          <a:solidFill>
                            <a:srgbClr val="000000"/>
                          </a:solidFill>
                          <a:effectLst/>
                          <a:latin typeface="Calibri" panose="020F0502020204030204" pitchFamily="34" charset="0"/>
                        </a:rPr>
                        <a:t>100</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CA" sz="1800" b="0" i="0" u="none" strike="noStrike">
                          <a:solidFill>
                            <a:srgbClr val="000000"/>
                          </a:solidFill>
                          <a:effectLst/>
                          <a:latin typeface="Calibri" panose="020F0502020204030204" pitchFamily="34" charset="0"/>
                        </a:rPr>
                        <a:t>100</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CA" sz="1800" b="0" i="0" u="none" strike="noStrike" dirty="0">
                          <a:solidFill>
                            <a:srgbClr val="000000"/>
                          </a:solidFill>
                          <a:effectLst/>
                          <a:latin typeface="Calibri" panose="020F0502020204030204" pitchFamily="34" charset="0"/>
                        </a:rPr>
                        <a:t>100</a:t>
                      </a:r>
                    </a:p>
                  </a:txBody>
                  <a:tcPr marL="6350" marR="6350" marT="6350"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968273531"/>
                  </a:ext>
                </a:extLst>
              </a:tr>
            </a:tbl>
          </a:graphicData>
        </a:graphic>
      </p:graphicFrame>
    </p:spTree>
    <p:extLst>
      <p:ext uri="{BB962C8B-B14F-4D97-AF65-F5344CB8AC3E}">
        <p14:creationId xmlns:p14="http://schemas.microsoft.com/office/powerpoint/2010/main" val="2322297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Intuitions-1</a:t>
            </a:r>
            <a:endParaRPr lang="en-US" b="1" dirty="0">
              <a:solidFill>
                <a:srgbClr val="FF0000"/>
              </a:solidFill>
            </a:endParaRPr>
          </a:p>
        </p:txBody>
      </p:sp>
      <p:sp>
        <p:nvSpPr>
          <p:cNvPr id="3" name="Content Placeholder 2"/>
          <p:cNvSpPr>
            <a:spLocks noGrp="1"/>
          </p:cNvSpPr>
          <p:nvPr>
            <p:ph idx="1"/>
          </p:nvPr>
        </p:nvSpPr>
        <p:spPr>
          <a:xfrm>
            <a:off x="838200" y="1690688"/>
            <a:ext cx="10515600" cy="4351338"/>
          </a:xfrm>
        </p:spPr>
        <p:txBody>
          <a:bodyPr>
            <a:normAutofit/>
          </a:bodyPr>
          <a:lstStyle/>
          <a:p>
            <a:pPr marL="0" indent="0">
              <a:buNone/>
            </a:pPr>
            <a:r>
              <a:rPr lang="en-US" dirty="0" smtClean="0"/>
              <a:t>Our </a:t>
            </a:r>
            <a:r>
              <a:rPr lang="en-US" dirty="0"/>
              <a:t>intuition was that these numbers imply that both spouses will be alive for a long time and that they will die at about the same </a:t>
            </a:r>
            <a:r>
              <a:rPr lang="en-US" dirty="0" smtClean="0"/>
              <a:t>time.</a:t>
            </a:r>
          </a:p>
          <a:p>
            <a:pPr marL="0" indent="0">
              <a:buNone/>
            </a:pPr>
            <a:r>
              <a:rPr lang="en-US" dirty="0" smtClean="0"/>
              <a:t>Our </a:t>
            </a:r>
            <a:r>
              <a:rPr lang="en-US" dirty="0"/>
              <a:t>intuition also suggested the wife will be the surviving spouse and that, after she becomes a widow, she will not live for very many years.</a:t>
            </a:r>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4</a:t>
            </a:fld>
            <a:endParaRPr lang="en-CA"/>
          </a:p>
        </p:txBody>
      </p:sp>
    </p:spTree>
    <p:extLst>
      <p:ext uri="{BB962C8B-B14F-4D97-AF65-F5344CB8AC3E}">
        <p14:creationId xmlns:p14="http://schemas.microsoft.com/office/powerpoint/2010/main" val="15678926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solidFill>
                  <a:srgbClr val="FF0000"/>
                </a:solidFill>
              </a:rPr>
              <a:t>Other applications of O-measures</a:t>
            </a:r>
            <a:endParaRPr lang="en-CA" b="1" dirty="0">
              <a:solidFill>
                <a:srgbClr val="FF0000"/>
              </a:solidFill>
            </a:endParaRPr>
          </a:p>
        </p:txBody>
      </p:sp>
      <p:sp>
        <p:nvSpPr>
          <p:cNvPr id="3" name="Content Placeholder 2"/>
          <p:cNvSpPr>
            <a:spLocks noGrp="1"/>
          </p:cNvSpPr>
          <p:nvPr>
            <p:ph idx="1"/>
          </p:nvPr>
        </p:nvSpPr>
        <p:spPr>
          <a:xfrm>
            <a:off x="838200" y="1690687"/>
            <a:ext cx="10615862" cy="4486275"/>
          </a:xfrm>
        </p:spPr>
        <p:txBody>
          <a:bodyPr>
            <a:normAutofit/>
          </a:bodyPr>
          <a:lstStyle/>
          <a:p>
            <a:pPr marL="0" indent="0">
              <a:buNone/>
            </a:pPr>
            <a:r>
              <a:rPr lang="en-US" dirty="0" smtClean="0"/>
              <a:t>Our </a:t>
            </a:r>
            <a:r>
              <a:rPr lang="en-US" dirty="0"/>
              <a:t>methodology </a:t>
            </a:r>
            <a:r>
              <a:rPr lang="en-US" dirty="0" smtClean="0"/>
              <a:t>(O-measures</a:t>
            </a:r>
            <a:r>
              <a:rPr lang="en-US" dirty="0"/>
              <a:t>) can be applied not only to spouses, but also to other pairs.</a:t>
            </a:r>
          </a:p>
          <a:p>
            <a:pPr marL="0" indent="0">
              <a:buNone/>
            </a:pPr>
            <a:r>
              <a:rPr lang="en-US" dirty="0" smtClean="0"/>
              <a:t>For example</a:t>
            </a:r>
          </a:p>
          <a:p>
            <a:pPr lvl="1"/>
            <a:r>
              <a:rPr lang="en-US" dirty="0" smtClean="0"/>
              <a:t>a </a:t>
            </a:r>
            <a:r>
              <a:rPr lang="en-US" dirty="0"/>
              <a:t>parent and a </a:t>
            </a:r>
            <a:r>
              <a:rPr lang="en-US" dirty="0" smtClean="0"/>
              <a:t>child</a:t>
            </a:r>
          </a:p>
          <a:p>
            <a:pPr lvl="1"/>
            <a:r>
              <a:rPr lang="en-US" dirty="0" smtClean="0"/>
              <a:t>pairs of siblings</a:t>
            </a:r>
            <a:endParaRPr lang="en-US" dirty="0"/>
          </a:p>
          <a:p>
            <a:pPr marL="0" indent="0">
              <a:buNone/>
            </a:pPr>
            <a:r>
              <a:rPr lang="en-US" dirty="0" smtClean="0"/>
              <a:t>Can </a:t>
            </a:r>
            <a:r>
              <a:rPr lang="en-US" dirty="0"/>
              <a:t>be generalized beyond </a:t>
            </a:r>
            <a:r>
              <a:rPr lang="en-US" dirty="0" smtClean="0"/>
              <a:t>pairs to larger groups</a:t>
            </a:r>
          </a:p>
          <a:p>
            <a:pPr lvl="1"/>
            <a:r>
              <a:rPr lang="en-US" dirty="0" smtClean="0"/>
              <a:t>a </a:t>
            </a:r>
            <a:r>
              <a:rPr lang="en-US" dirty="0"/>
              <a:t>parent and two </a:t>
            </a:r>
            <a:r>
              <a:rPr lang="en-US" dirty="0" smtClean="0"/>
              <a:t>children</a:t>
            </a:r>
          </a:p>
          <a:p>
            <a:pPr lvl="1"/>
            <a:r>
              <a:rPr lang="en-US" dirty="0" smtClean="0"/>
              <a:t>three siblings</a:t>
            </a:r>
          </a:p>
          <a:p>
            <a:pPr lvl="1"/>
            <a:r>
              <a:rPr lang="en-US" dirty="0"/>
              <a:t>two parents and two children</a:t>
            </a:r>
          </a:p>
          <a:p>
            <a:pPr marL="457200" lvl="1" indent="0">
              <a:buNone/>
            </a:pPr>
            <a:endParaRPr lang="en-US" dirty="0"/>
          </a:p>
          <a:p>
            <a:pPr marL="0" indent="0">
              <a:buNone/>
            </a:pPr>
            <a:endParaRPr lang="en-US" dirty="0"/>
          </a:p>
          <a:p>
            <a:pPr marL="0" indent="0">
              <a:buNone/>
            </a:pPr>
            <a:endParaRPr lang="en-US" dirty="0"/>
          </a:p>
          <a:p>
            <a:pPr marL="0" indent="0">
              <a:buNone/>
            </a:pPr>
            <a:endParaRPr lang="en-US" dirty="0" smtClean="0"/>
          </a:p>
        </p:txBody>
      </p:sp>
      <p:sp>
        <p:nvSpPr>
          <p:cNvPr id="4" name="Slide Number Placeholder 3"/>
          <p:cNvSpPr>
            <a:spLocks noGrp="1"/>
          </p:cNvSpPr>
          <p:nvPr>
            <p:ph type="sldNum" sz="quarter" idx="12"/>
          </p:nvPr>
        </p:nvSpPr>
        <p:spPr/>
        <p:txBody>
          <a:bodyPr/>
          <a:lstStyle/>
          <a:p>
            <a:fld id="{BF7BF5F3-0152-45DB-9E2A-421BF119A7F3}" type="slidenum">
              <a:rPr lang="en-CA" smtClean="0"/>
              <a:t>40</a:t>
            </a:fld>
            <a:endParaRPr lang="en-CA"/>
          </a:p>
        </p:txBody>
      </p:sp>
    </p:spTree>
    <p:extLst>
      <p:ext uri="{BB962C8B-B14F-4D97-AF65-F5344CB8AC3E}">
        <p14:creationId xmlns:p14="http://schemas.microsoft.com/office/powerpoint/2010/main" val="22590024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Title 1"/>
          <p:cNvSpPr>
            <a:spLocks noGrp="1"/>
          </p:cNvSpPr>
          <p:nvPr>
            <p:ph type="title"/>
          </p:nvPr>
        </p:nvSpPr>
        <p:spPr/>
        <p:txBody>
          <a:bodyPr/>
          <a:lstStyle/>
          <a:p>
            <a:pPr eaLnBrk="1" hangingPunct="1"/>
            <a:r>
              <a:rPr lang="en-CA" altLang="en-US" sz="2400" smtClean="0">
                <a:solidFill>
                  <a:srgbClr val="FF0000"/>
                </a:solidFill>
                <a:latin typeface="Tahoma" panose="020B0604030504040204" pitchFamily="34" charset="0"/>
                <a:cs typeface="Tahoma" panose="020B0604030504040204" pitchFamily="34" charset="0"/>
              </a:rPr>
              <a:t>				</a:t>
            </a:r>
            <a:r>
              <a:rPr lang="en-CA" altLang="en-US" sz="4000" smtClean="0">
                <a:solidFill>
                  <a:srgbClr val="FF0000"/>
                </a:solidFill>
                <a:latin typeface="Tahoma" panose="020B0604030504040204" pitchFamily="34" charset="0"/>
                <a:cs typeface="Tahoma" panose="020B0604030504040204" pitchFamily="34" charset="0"/>
              </a:rPr>
              <a:t>Conclusion</a:t>
            </a:r>
            <a:endParaRPr lang="en-US" altLang="en-US" sz="4000" smtClean="0"/>
          </a:p>
        </p:txBody>
      </p:sp>
      <p:sp>
        <p:nvSpPr>
          <p:cNvPr id="100354" name="Content Placeholder 2"/>
          <p:cNvSpPr>
            <a:spLocks noGrp="1"/>
          </p:cNvSpPr>
          <p:nvPr>
            <p:ph idx="1"/>
          </p:nvPr>
        </p:nvSpPr>
        <p:spPr/>
        <p:txBody>
          <a:bodyPr/>
          <a:lstStyle/>
          <a:p>
            <a:pPr marL="0" indent="0" eaLnBrk="1" hangingPunct="1">
              <a:buNone/>
            </a:pPr>
            <a:r>
              <a:rPr lang="en-US" altLang="en-US" dirty="0" smtClean="0"/>
              <a:t>The issues of joint and survivor life expectancy have not been well addressed in demography or economics. </a:t>
            </a:r>
          </a:p>
          <a:p>
            <a:pPr marL="0" indent="0" eaLnBrk="1" hangingPunct="1">
              <a:buNone/>
            </a:pPr>
            <a:endParaRPr lang="en-US" altLang="en-US" dirty="0" smtClean="0"/>
          </a:p>
          <a:p>
            <a:pPr marL="0" indent="0" eaLnBrk="1" hangingPunct="1">
              <a:buNone/>
            </a:pPr>
            <a:r>
              <a:rPr lang="en-US" altLang="en-US" dirty="0" smtClean="0"/>
              <a:t>Attaching numbers to joint life expectancy and survivor life expectancy is a prerequisite to thinking about retirement saving, retirement, and the claiming of social security benefits. </a:t>
            </a:r>
          </a:p>
          <a:p>
            <a:pPr marL="0" indent="0">
              <a:buNone/>
            </a:pPr>
            <a:endParaRPr lang="en-US" altLang="en-US" dirty="0" smtClean="0"/>
          </a:p>
          <a:p>
            <a:pPr marL="0" indent="0">
              <a:buNone/>
            </a:pPr>
            <a:r>
              <a:rPr lang="en-US" altLang="en-US" dirty="0" smtClean="0"/>
              <a:t>The </a:t>
            </a:r>
            <a:r>
              <a:rPr lang="en-US" altLang="en-US" dirty="0"/>
              <a:t>differences between the N-measures and the O-measures of survivor life expectancy are dramatic. </a:t>
            </a:r>
          </a:p>
          <a:p>
            <a:pPr marL="0" indent="0" eaLnBrk="1" hangingPunct="1">
              <a:buNone/>
            </a:pPr>
            <a:endParaRPr lang="en-US" altLang="en-US" dirty="0" smtClean="0"/>
          </a:p>
        </p:txBody>
      </p:sp>
      <p:sp>
        <p:nvSpPr>
          <p:cNvPr id="4" name="Slide Number Placeholder 3"/>
          <p:cNvSpPr>
            <a:spLocks noGrp="1"/>
          </p:cNvSpPr>
          <p:nvPr>
            <p:ph type="sldNum" sz="quarter" idx="12"/>
          </p:nvPr>
        </p:nvSpPr>
        <p:spPr/>
        <p:txBody>
          <a:bodyPr/>
          <a:lstStyle/>
          <a:p>
            <a:pPr>
              <a:defRPr/>
            </a:pPr>
            <a:fld id="{984208B5-1583-42AC-B161-A53AB16F7A0C}" type="slidenum">
              <a:rPr lang="en-CA"/>
              <a:pPr>
                <a:defRPr/>
              </a:pPr>
              <a:t>41</a:t>
            </a:fld>
            <a:endParaRPr lang="en-CA"/>
          </a:p>
        </p:txBody>
      </p:sp>
    </p:spTree>
    <p:extLst>
      <p:ext uri="{BB962C8B-B14F-4D97-AF65-F5344CB8AC3E}">
        <p14:creationId xmlns:p14="http://schemas.microsoft.com/office/powerpoint/2010/main" val="418979128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9965" y="2419212"/>
            <a:ext cx="2849219" cy="1325563"/>
          </a:xfrm>
        </p:spPr>
        <p:txBody>
          <a:bodyPr/>
          <a:lstStyle/>
          <a:p>
            <a:r>
              <a:rPr lang="en-CA" b="1" dirty="0" smtClean="0">
                <a:solidFill>
                  <a:srgbClr val="FF0000"/>
                </a:solidFill>
              </a:rPr>
              <a:t>Thank you </a:t>
            </a:r>
            <a:endParaRPr lang="en-CA" b="1" dirty="0">
              <a:solidFill>
                <a:srgbClr val="FF0000"/>
              </a:solidFill>
            </a:endParaRPr>
          </a:p>
        </p:txBody>
      </p:sp>
      <p:sp>
        <p:nvSpPr>
          <p:cNvPr id="3" name="Content Placeholder 2"/>
          <p:cNvSpPr>
            <a:spLocks noGrp="1"/>
          </p:cNvSpPr>
          <p:nvPr>
            <p:ph idx="1"/>
          </p:nvPr>
        </p:nvSpPr>
        <p:spPr>
          <a:xfrm>
            <a:off x="838200" y="1690687"/>
            <a:ext cx="10615862" cy="4486275"/>
          </a:xfrm>
        </p:spPr>
        <p:txBody>
          <a:bodyPr>
            <a:normAutofit/>
          </a:bodyPr>
          <a:lstStyle/>
          <a:p>
            <a:pPr marL="457200" lvl="1" indent="0">
              <a:buNone/>
            </a:pPr>
            <a:endParaRPr lang="en-US" dirty="0"/>
          </a:p>
          <a:p>
            <a:pPr marL="0" indent="0">
              <a:buNone/>
            </a:pPr>
            <a:endParaRPr lang="en-US" dirty="0"/>
          </a:p>
          <a:p>
            <a:pPr marL="0" indent="0">
              <a:buNone/>
            </a:pPr>
            <a:endParaRPr lang="en-US" dirty="0"/>
          </a:p>
          <a:p>
            <a:pPr marL="0" indent="0">
              <a:buNone/>
            </a:pPr>
            <a:endParaRPr lang="en-US" dirty="0" smtClean="0"/>
          </a:p>
        </p:txBody>
      </p:sp>
      <p:sp>
        <p:nvSpPr>
          <p:cNvPr id="4" name="Slide Number Placeholder 3"/>
          <p:cNvSpPr>
            <a:spLocks noGrp="1"/>
          </p:cNvSpPr>
          <p:nvPr>
            <p:ph type="sldNum" sz="quarter" idx="12"/>
          </p:nvPr>
        </p:nvSpPr>
        <p:spPr/>
        <p:txBody>
          <a:bodyPr/>
          <a:lstStyle/>
          <a:p>
            <a:fld id="{BF7BF5F3-0152-45DB-9E2A-421BF119A7F3}" type="slidenum">
              <a:rPr lang="en-CA" smtClean="0"/>
              <a:t>42</a:t>
            </a:fld>
            <a:endParaRPr lang="en-CA"/>
          </a:p>
        </p:txBody>
      </p:sp>
    </p:spTree>
    <p:extLst>
      <p:ext uri="{BB962C8B-B14F-4D97-AF65-F5344CB8AC3E}">
        <p14:creationId xmlns:p14="http://schemas.microsoft.com/office/powerpoint/2010/main" val="244246936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smtClean="0">
                <a:solidFill>
                  <a:srgbClr val="FF0000"/>
                </a:solidFill>
              </a:rPr>
              <a:t>Qualifications</a:t>
            </a:r>
            <a:endParaRPr lang="en-CA" b="1" dirty="0">
              <a:solidFill>
                <a:srgbClr val="FF0000"/>
              </a:solidFill>
            </a:endParaRPr>
          </a:p>
        </p:txBody>
      </p:sp>
      <p:sp>
        <p:nvSpPr>
          <p:cNvPr id="3" name="Content Placeholder 2"/>
          <p:cNvSpPr>
            <a:spLocks noGrp="1"/>
          </p:cNvSpPr>
          <p:nvPr>
            <p:ph idx="1"/>
          </p:nvPr>
        </p:nvSpPr>
        <p:spPr>
          <a:xfrm>
            <a:off x="1058538" y="1780381"/>
            <a:ext cx="10615862" cy="4486275"/>
          </a:xfrm>
        </p:spPr>
        <p:txBody>
          <a:bodyPr>
            <a:normAutofit/>
          </a:bodyPr>
          <a:lstStyle/>
          <a:p>
            <a:pPr marL="0" indent="0">
              <a:buNone/>
            </a:pPr>
            <a:r>
              <a:rPr lang="en-US" dirty="0" smtClean="0"/>
              <a:t>A  general </a:t>
            </a:r>
            <a:r>
              <a:rPr lang="en-US" dirty="0"/>
              <a:t>problem with life tables -- they fail to recognize all of the observable and unobservable factors that </a:t>
            </a:r>
            <a:r>
              <a:rPr lang="en-US" dirty="0" smtClean="0"/>
              <a:t>affect </a:t>
            </a:r>
            <a:r>
              <a:rPr lang="en-US" dirty="0"/>
              <a:t>life </a:t>
            </a:r>
            <a:r>
              <a:rPr lang="en-US" dirty="0" smtClean="0"/>
              <a:t>expectancies.</a:t>
            </a:r>
          </a:p>
          <a:p>
            <a:pPr marL="0" indent="0">
              <a:buNone/>
            </a:pPr>
            <a:endParaRPr lang="en-US" dirty="0" smtClean="0"/>
          </a:p>
          <a:p>
            <a:pPr marL="0" indent="0">
              <a:buNone/>
            </a:pPr>
            <a:r>
              <a:rPr lang="en-US" dirty="0" smtClean="0"/>
              <a:t>Education </a:t>
            </a:r>
            <a:r>
              <a:rPr lang="en-US" dirty="0"/>
              <a:t>is </a:t>
            </a:r>
            <a:r>
              <a:rPr lang="en-US" dirty="0" smtClean="0"/>
              <a:t>correlated across spouses, </a:t>
            </a:r>
            <a:r>
              <a:rPr lang="en-US" dirty="0"/>
              <a:t>but other factors that affect life expectancy are also </a:t>
            </a:r>
            <a:r>
              <a:rPr lang="en-US" dirty="0" smtClean="0"/>
              <a:t>correlated.</a:t>
            </a:r>
          </a:p>
          <a:p>
            <a:pPr marL="514350" indent="-514350">
              <a:buAutoNum type="arabicPeriod"/>
            </a:pPr>
            <a:endParaRPr lang="en-US" dirty="0"/>
          </a:p>
          <a:p>
            <a:pPr marL="0" indent="0">
              <a:buNone/>
            </a:pPr>
            <a:r>
              <a:rPr lang="en-US" dirty="0" smtClean="0"/>
              <a:t>.</a:t>
            </a:r>
          </a:p>
          <a:p>
            <a:pPr marL="0" indent="0">
              <a:buNone/>
            </a:pPr>
            <a:endParaRPr lang="en-US" dirty="0"/>
          </a:p>
          <a:p>
            <a:pPr marL="0" indent="0">
              <a:buNone/>
            </a:pPr>
            <a:endParaRPr lang="en-US" dirty="0" smtClean="0"/>
          </a:p>
        </p:txBody>
      </p:sp>
      <p:sp>
        <p:nvSpPr>
          <p:cNvPr id="4" name="Slide Number Placeholder 3"/>
          <p:cNvSpPr>
            <a:spLocks noGrp="1"/>
          </p:cNvSpPr>
          <p:nvPr>
            <p:ph type="sldNum" sz="quarter" idx="12"/>
          </p:nvPr>
        </p:nvSpPr>
        <p:spPr/>
        <p:txBody>
          <a:bodyPr/>
          <a:lstStyle/>
          <a:p>
            <a:fld id="{BF7BF5F3-0152-45DB-9E2A-421BF119A7F3}" type="slidenum">
              <a:rPr lang="en-CA" smtClean="0"/>
              <a:t>43</a:t>
            </a:fld>
            <a:endParaRPr lang="en-CA"/>
          </a:p>
        </p:txBody>
      </p:sp>
    </p:spTree>
    <p:extLst>
      <p:ext uri="{BB962C8B-B14F-4D97-AF65-F5344CB8AC3E}">
        <p14:creationId xmlns:p14="http://schemas.microsoft.com/office/powerpoint/2010/main" val="295171281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F7BF5F3-0152-45DB-9E2A-421BF119A7F3}" type="slidenum">
              <a:rPr lang="en-CA" smtClean="0"/>
              <a:t>44</a:t>
            </a:fld>
            <a:endParaRPr lang="en-CA"/>
          </a:p>
        </p:txBody>
      </p:sp>
      <p:pic>
        <p:nvPicPr>
          <p:cNvPr id="11" name="Content Placeholder 10"/>
          <p:cNvPicPr>
            <a:picLocks noGrp="1" noChangeAspect="1"/>
          </p:cNvPicPr>
          <p:nvPr>
            <p:ph idx="1"/>
          </p:nvPr>
        </p:nvPicPr>
        <p:blipFill>
          <a:blip r:embed="rId2"/>
          <a:stretch>
            <a:fillRect/>
          </a:stretch>
        </p:blipFill>
        <p:spPr>
          <a:xfrm>
            <a:off x="1959849" y="490888"/>
            <a:ext cx="7815723" cy="5657199"/>
          </a:xfrm>
          <a:prstGeom prst="rect">
            <a:avLst/>
          </a:prstGeom>
        </p:spPr>
      </p:pic>
    </p:spTree>
    <p:extLst>
      <p:ext uri="{BB962C8B-B14F-4D97-AF65-F5344CB8AC3E}">
        <p14:creationId xmlns:p14="http://schemas.microsoft.com/office/powerpoint/2010/main" val="27276574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F7BF5F3-0152-45DB-9E2A-421BF119A7F3}" type="slidenum">
              <a:rPr lang="en-CA" smtClean="0"/>
              <a:t>45</a:t>
            </a:fld>
            <a:endParaRPr lang="en-CA"/>
          </a:p>
        </p:txBody>
      </p:sp>
      <p:pic>
        <p:nvPicPr>
          <p:cNvPr id="7" name="Content Placeholder 6"/>
          <p:cNvPicPr>
            <a:picLocks noGrp="1" noChangeAspect="1"/>
          </p:cNvPicPr>
          <p:nvPr>
            <p:ph idx="1"/>
          </p:nvPr>
        </p:nvPicPr>
        <p:blipFill>
          <a:blip r:embed="rId2"/>
          <a:stretch>
            <a:fillRect/>
          </a:stretch>
        </p:blipFill>
        <p:spPr>
          <a:xfrm>
            <a:off x="1968708" y="702644"/>
            <a:ext cx="7469979" cy="5406942"/>
          </a:xfrm>
          <a:prstGeom prst="rect">
            <a:avLst/>
          </a:prstGeom>
        </p:spPr>
      </p:pic>
    </p:spTree>
    <p:extLst>
      <p:ext uri="{BB962C8B-B14F-4D97-AF65-F5344CB8AC3E}">
        <p14:creationId xmlns:p14="http://schemas.microsoft.com/office/powerpoint/2010/main" val="5288119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F7BF5F3-0152-45DB-9E2A-421BF119A7F3}" type="slidenum">
              <a:rPr lang="en-CA" smtClean="0"/>
              <a:t>46</a:t>
            </a:fld>
            <a:endParaRPr lang="en-CA"/>
          </a:p>
        </p:txBody>
      </p:sp>
      <p:pic>
        <p:nvPicPr>
          <p:cNvPr id="7" name="Content Placeholder 6"/>
          <p:cNvPicPr>
            <a:picLocks noGrp="1" noChangeAspect="1"/>
          </p:cNvPicPr>
          <p:nvPr>
            <p:ph idx="1"/>
          </p:nvPr>
        </p:nvPicPr>
        <p:blipFill>
          <a:blip r:embed="rId2"/>
          <a:stretch>
            <a:fillRect/>
          </a:stretch>
        </p:blipFill>
        <p:spPr>
          <a:xfrm>
            <a:off x="2069918" y="651342"/>
            <a:ext cx="7584141" cy="5489575"/>
          </a:xfrm>
          <a:prstGeom prst="rect">
            <a:avLst/>
          </a:prstGeom>
        </p:spPr>
      </p:pic>
    </p:spTree>
    <p:extLst>
      <p:ext uri="{BB962C8B-B14F-4D97-AF65-F5344CB8AC3E}">
        <p14:creationId xmlns:p14="http://schemas.microsoft.com/office/powerpoint/2010/main" val="8353666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pPr algn="ctr" eaLnBrk="1" hangingPunct="1"/>
            <a:r>
              <a:rPr lang="en-CA" altLang="en-US" sz="3200" dirty="0" smtClean="0">
                <a:solidFill>
                  <a:srgbClr val="FF0000"/>
                </a:solidFill>
                <a:latin typeface="Tahoma" panose="020B0604030504040204" pitchFamily="34" charset="0"/>
                <a:cs typeface="Tahoma" panose="020B0604030504040204" pitchFamily="34" charset="0"/>
              </a:rPr>
              <a:t>Non-overlapping mortality distributions:</a:t>
            </a:r>
            <a:br>
              <a:rPr lang="en-CA" altLang="en-US" sz="3200" dirty="0" smtClean="0">
                <a:solidFill>
                  <a:srgbClr val="FF0000"/>
                </a:solidFill>
                <a:latin typeface="Tahoma" panose="020B0604030504040204" pitchFamily="34" charset="0"/>
                <a:cs typeface="Tahoma" panose="020B0604030504040204" pitchFamily="34" charset="0"/>
              </a:rPr>
            </a:br>
            <a:r>
              <a:rPr lang="en-CA" altLang="en-US" sz="3200" dirty="0" smtClean="0">
                <a:solidFill>
                  <a:srgbClr val="FF0000"/>
                </a:solidFill>
                <a:latin typeface="Tahoma" panose="020B0604030504040204" pitchFamily="34" charset="0"/>
                <a:cs typeface="Tahoma" panose="020B0604030504040204" pitchFamily="34" charset="0"/>
              </a:rPr>
              <a:t>The N-approach</a:t>
            </a:r>
          </a:p>
        </p:txBody>
      </p:sp>
      <p:sp>
        <p:nvSpPr>
          <p:cNvPr id="51202" name="Content Placeholder 2"/>
          <p:cNvSpPr>
            <a:spLocks noGrp="1"/>
          </p:cNvSpPr>
          <p:nvPr>
            <p:ph idx="1"/>
          </p:nvPr>
        </p:nvSpPr>
        <p:spPr/>
        <p:txBody>
          <a:bodyPr/>
          <a:lstStyle/>
          <a:p>
            <a:pPr marL="0" indent="0" eaLnBrk="1" hangingPunct="1">
              <a:lnSpc>
                <a:spcPct val="70000"/>
              </a:lnSpc>
              <a:buFont typeface="Arial" panose="020B0604020202020204" pitchFamily="34" charset="0"/>
              <a:buNone/>
            </a:pPr>
            <a:endParaRPr lang="en-US" altLang="en-US" sz="2000" dirty="0" smtClean="0"/>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The N-approach (N for naïve or for non-overlapping – see next slide)</a:t>
            </a: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	 N-Joint life Expectancy = min {her LE, his LE}</a:t>
            </a: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	 N-Survivor Life expectancy = max {her LE, his LE} - min {her LE, his LE}</a:t>
            </a:r>
          </a:p>
          <a:p>
            <a:pPr marL="0" indent="0" algn="just" eaLnBrk="1" hangingPunct="1">
              <a:lnSpc>
                <a:spcPct val="100000"/>
              </a:lnSpc>
              <a:spcBef>
                <a:spcPct val="0"/>
              </a:spcBef>
              <a:buFont typeface="Arial" panose="020B0604020202020204" pitchFamily="34" charset="0"/>
              <a:buNone/>
            </a:pPr>
            <a:endParaRPr lang="en-CA" altLang="en-US" sz="2200" dirty="0" smtClean="0">
              <a:solidFill>
                <a:srgbClr val="000000"/>
              </a:solidFill>
              <a:latin typeface="Tahoma" panose="020B0604030504040204" pitchFamily="34" charset="0"/>
              <a:cs typeface="Tahoma" panose="020B0604030504040204" pitchFamily="34" charset="0"/>
            </a:endParaRP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For this couple</a:t>
            </a: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	N-Joint LE = min{24.4, 20.2} = 20.2 years</a:t>
            </a: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	N-Survivor LE = (24.4 – 20.2) = 4.2 years</a:t>
            </a:r>
          </a:p>
          <a:p>
            <a:pPr marL="0" indent="0" algn="just" eaLnBrk="1" hangingPunct="1">
              <a:lnSpc>
                <a:spcPct val="100000"/>
              </a:lnSpc>
              <a:spcBef>
                <a:spcPct val="0"/>
              </a:spcBef>
              <a:buFont typeface="Arial" panose="020B0604020202020204" pitchFamily="34" charset="0"/>
              <a:buNone/>
            </a:pPr>
            <a:endParaRPr lang="en-CA" altLang="en-US" sz="2200" dirty="0" smtClean="0">
              <a:solidFill>
                <a:srgbClr val="000000"/>
              </a:solidFill>
              <a:latin typeface="Tahoma" panose="020B0604030504040204" pitchFamily="34" charset="0"/>
              <a:cs typeface="Tahoma" panose="020B0604030504040204" pitchFamily="34" charset="0"/>
            </a:endParaRP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This calculation implicitly assumes</a:t>
            </a: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	The wife will be the surviving spouse or, equivalently,</a:t>
            </a: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	non-overlapping mortality distributions.</a:t>
            </a:r>
          </a:p>
        </p:txBody>
      </p:sp>
      <p:sp>
        <p:nvSpPr>
          <p:cNvPr id="4" name="Slide Number Placeholder 3"/>
          <p:cNvSpPr>
            <a:spLocks noGrp="1"/>
          </p:cNvSpPr>
          <p:nvPr>
            <p:ph type="sldNum" sz="quarter" idx="12"/>
          </p:nvPr>
        </p:nvSpPr>
        <p:spPr/>
        <p:txBody>
          <a:bodyPr/>
          <a:lstStyle/>
          <a:p>
            <a:pPr>
              <a:defRPr/>
            </a:pPr>
            <a:fld id="{381D42CC-4B68-4CA6-A836-6A6DC21C5219}" type="slidenum">
              <a:rPr lang="en-CA"/>
              <a:pPr>
                <a:defRPr/>
              </a:pPr>
              <a:t>47</a:t>
            </a:fld>
            <a:endParaRPr lang="en-CA"/>
          </a:p>
        </p:txBody>
      </p:sp>
    </p:spTree>
    <p:extLst>
      <p:ext uri="{BB962C8B-B14F-4D97-AF65-F5344CB8AC3E}">
        <p14:creationId xmlns:p14="http://schemas.microsoft.com/office/powerpoint/2010/main" val="364725279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nvPr>
        </p:nvGraphicFramePr>
        <p:xfrm>
          <a:off x="1404730" y="1775786"/>
          <a:ext cx="8461165" cy="4373226"/>
        </p:xfrm>
        <a:graphic>
          <a:graphicData uri="http://schemas.openxmlformats.org/drawingml/2006/table">
            <a:tbl>
              <a:tblPr>
                <a:tableStyleId>{5C22544A-7EE6-4342-B048-85BDC9FD1C3A}</a:tableStyleId>
              </a:tblPr>
              <a:tblGrid>
                <a:gridCol w="3337324">
                  <a:extLst>
                    <a:ext uri="{9D8B030D-6E8A-4147-A177-3AD203B41FA5}">
                      <a16:colId xmlns:a16="http://schemas.microsoft.com/office/drawing/2014/main" val="2655108088"/>
                    </a:ext>
                  </a:extLst>
                </a:gridCol>
                <a:gridCol w="1508956">
                  <a:extLst>
                    <a:ext uri="{9D8B030D-6E8A-4147-A177-3AD203B41FA5}">
                      <a16:colId xmlns:a16="http://schemas.microsoft.com/office/drawing/2014/main" val="2436059723"/>
                    </a:ext>
                  </a:extLst>
                </a:gridCol>
                <a:gridCol w="1475913">
                  <a:extLst>
                    <a:ext uri="{9D8B030D-6E8A-4147-A177-3AD203B41FA5}">
                      <a16:colId xmlns:a16="http://schemas.microsoft.com/office/drawing/2014/main" val="199044745"/>
                    </a:ext>
                  </a:extLst>
                </a:gridCol>
                <a:gridCol w="2138972">
                  <a:extLst>
                    <a:ext uri="{9D8B030D-6E8A-4147-A177-3AD203B41FA5}">
                      <a16:colId xmlns:a16="http://schemas.microsoft.com/office/drawing/2014/main" val="2520152261"/>
                    </a:ext>
                  </a:extLst>
                </a:gridCol>
              </a:tblGrid>
              <a:tr h="850267">
                <a:tc>
                  <a:txBody>
                    <a:bodyPr/>
                    <a:lstStyle/>
                    <a:p>
                      <a:pPr algn="l" fontAlgn="b"/>
                      <a:r>
                        <a:rPr lang="en-CA" sz="1800" u="none" strike="noStrike" dirty="0">
                          <a:effectLst/>
                        </a:rPr>
                        <a:t> </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smtClean="0">
                          <a:effectLst/>
                        </a:rPr>
                        <a:t>Non-Hispanic White</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Black</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i="0" u="none" strike="noStrike" dirty="0" smtClean="0">
                          <a:solidFill>
                            <a:srgbClr val="000000"/>
                          </a:solidFill>
                          <a:effectLst/>
                          <a:latin typeface="Calibri" panose="020F0502020204030204" pitchFamily="34" charset="0"/>
                        </a:rPr>
                        <a:t>Hispanic</a:t>
                      </a:r>
                      <a:endParaRPr lang="en-CA" sz="18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362293818"/>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154868176"/>
                  </a:ext>
                </a:extLst>
              </a:tr>
              <a:tr h="320269">
                <a:tc>
                  <a:txBody>
                    <a:bodyPr/>
                    <a:lstStyle/>
                    <a:p>
                      <a:pPr algn="l" fontAlgn="b"/>
                      <a:r>
                        <a:rPr lang="en-CA" sz="1800" b="1" u="none" strike="noStrike" dirty="0" smtClean="0">
                          <a:effectLst/>
                        </a:rPr>
                        <a:t>Wife’s </a:t>
                      </a:r>
                      <a:r>
                        <a:rPr lang="en-CA" sz="1800" b="1" u="none" strike="noStrike" dirty="0">
                          <a:effectLst/>
                        </a:rPr>
                        <a:t>Life </a:t>
                      </a:r>
                      <a:r>
                        <a:rPr lang="en-CA" sz="1800" b="1" u="none" strike="noStrike" dirty="0" smtClean="0">
                          <a:effectLst/>
                        </a:rPr>
                        <a:t>Expectancy (at age 60)</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24.40</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23.05</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26.40</a:t>
                      </a:r>
                      <a:endParaRPr lang="en-CA" sz="18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417171897"/>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(0.00)</a:t>
                      </a:r>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(0.00)</a:t>
                      </a:r>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(0.00)</a:t>
                      </a:r>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383472684"/>
                  </a:ext>
                </a:extLst>
              </a:tr>
              <a:tr h="320269">
                <a:tc>
                  <a:txBody>
                    <a:bodyPr/>
                    <a:lstStyle/>
                    <a:p>
                      <a:pPr algn="l" fontAlgn="b"/>
                      <a:r>
                        <a:rPr lang="en-CA" sz="1800" b="1" u="none" strike="noStrike" dirty="0" smtClean="0">
                          <a:effectLst/>
                        </a:rPr>
                        <a:t>Husband's </a:t>
                      </a:r>
                      <a:r>
                        <a:rPr lang="en-CA" sz="1800" b="1" u="none" strike="noStrike" dirty="0">
                          <a:effectLst/>
                        </a:rPr>
                        <a:t>Life </a:t>
                      </a:r>
                      <a:r>
                        <a:rPr lang="en-CA" sz="1800" b="1" u="none" strike="noStrike" dirty="0" smtClean="0">
                          <a:effectLst/>
                        </a:rPr>
                        <a:t>Expectancy</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20.17</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18.22</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21.05</a:t>
                      </a:r>
                      <a:endParaRPr lang="en-CA" sz="18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829685913"/>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(3.59)</a:t>
                      </a:r>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(3.74)</a:t>
                      </a:r>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(4.59)</a:t>
                      </a:r>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925949895"/>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516537552"/>
                  </a:ext>
                </a:extLst>
              </a:tr>
              <a:tr h="320269">
                <a:tc>
                  <a:txBody>
                    <a:bodyPr/>
                    <a:lstStyle/>
                    <a:p>
                      <a:pPr algn="l" fontAlgn="b"/>
                      <a:r>
                        <a:rPr lang="en-CA" sz="1800" b="1" u="none" strike="noStrike" dirty="0">
                          <a:effectLst/>
                        </a:rPr>
                        <a:t>N-Joint Life Expectancy</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19.91</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17.96</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20.73</a:t>
                      </a:r>
                      <a:endParaRPr lang="en-CA" sz="18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907004418"/>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(3.00)</a:t>
                      </a:r>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(3.18)</a:t>
                      </a:r>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(3.91)</a:t>
                      </a:r>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936331583"/>
                  </a:ext>
                </a:extLst>
              </a:tr>
              <a:tr h="320269">
                <a:tc>
                  <a:txBody>
                    <a:bodyPr/>
                    <a:lstStyle/>
                    <a:p>
                      <a:pPr algn="l" fontAlgn="b"/>
                      <a:r>
                        <a:rPr lang="en-CA" sz="1800" b="1" u="none" strike="noStrike" dirty="0">
                          <a:effectLst/>
                        </a:rPr>
                        <a:t>N-survivor Life Expectancy</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4.75</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5.34</a:t>
                      </a:r>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b="1" u="none" strike="noStrike" dirty="0">
                          <a:effectLst/>
                        </a:rPr>
                        <a:t>5.98</a:t>
                      </a:r>
                      <a:endParaRPr lang="en-CA" sz="18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113534352"/>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(2.87)</a:t>
                      </a:r>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(2.97)</a:t>
                      </a:r>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1800" u="none" strike="noStrike" dirty="0">
                          <a:effectLst/>
                        </a:rPr>
                        <a:t>(3.73)</a:t>
                      </a:r>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192627163"/>
                  </a:ext>
                </a:extLst>
              </a:tr>
              <a:tr h="320269">
                <a:tc>
                  <a:txBody>
                    <a:bodyPr/>
                    <a:lstStyle/>
                    <a:p>
                      <a:pPr algn="l" fontAlgn="b"/>
                      <a:endParaRPr lang="en-CA" sz="18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204568401"/>
                  </a:ext>
                </a:extLst>
              </a:tr>
            </a:tbl>
          </a:graphicData>
        </a:graphic>
      </p:graphicFrame>
      <p:sp>
        <p:nvSpPr>
          <p:cNvPr id="2" name="Rectangle 1"/>
          <p:cNvSpPr/>
          <p:nvPr/>
        </p:nvSpPr>
        <p:spPr>
          <a:xfrm>
            <a:off x="7951943" y="4582378"/>
            <a:ext cx="1597446" cy="1255923"/>
          </a:xfrm>
          <a:prstGeom prst="rect">
            <a:avLst/>
          </a:prstGeom>
          <a:solidFill>
            <a:srgbClr val="FF0000">
              <a:alpha val="17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Slide Number Placeholder 6"/>
          <p:cNvSpPr>
            <a:spLocks noGrp="1"/>
          </p:cNvSpPr>
          <p:nvPr>
            <p:ph type="sldNum" sz="quarter" idx="12"/>
          </p:nvPr>
        </p:nvSpPr>
        <p:spPr/>
        <p:txBody>
          <a:bodyPr/>
          <a:lstStyle/>
          <a:p>
            <a:fld id="{BF7BF5F3-0152-45DB-9E2A-421BF119A7F3}" type="slidenum">
              <a:rPr lang="en-CA" smtClean="0"/>
              <a:t>48</a:t>
            </a:fld>
            <a:endParaRPr lang="en-CA" dirty="0"/>
          </a:p>
        </p:txBody>
      </p:sp>
      <p:sp>
        <p:nvSpPr>
          <p:cNvPr id="3" name="Rectangle 2"/>
          <p:cNvSpPr/>
          <p:nvPr/>
        </p:nvSpPr>
        <p:spPr>
          <a:xfrm>
            <a:off x="744958" y="4323353"/>
            <a:ext cx="10204174" cy="17739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Rectangle 7"/>
          <p:cNvSpPr/>
          <p:nvPr/>
        </p:nvSpPr>
        <p:spPr>
          <a:xfrm>
            <a:off x="744958" y="5210339"/>
            <a:ext cx="10204174" cy="13109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949775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8"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nvPr>
        </p:nvGraphicFramePr>
        <p:xfrm>
          <a:off x="1467856" y="685799"/>
          <a:ext cx="8444770" cy="5542722"/>
        </p:xfrm>
        <a:graphic>
          <a:graphicData uri="http://schemas.openxmlformats.org/drawingml/2006/table">
            <a:tbl>
              <a:tblPr>
                <a:tableStyleId>{5C22544A-7EE6-4342-B048-85BDC9FD1C3A}</a:tableStyleId>
              </a:tblPr>
              <a:tblGrid>
                <a:gridCol w="3774387">
                  <a:extLst>
                    <a:ext uri="{9D8B030D-6E8A-4147-A177-3AD203B41FA5}">
                      <a16:colId xmlns:a16="http://schemas.microsoft.com/office/drawing/2014/main" val="2655108088"/>
                    </a:ext>
                  </a:extLst>
                </a:gridCol>
                <a:gridCol w="1062502">
                  <a:extLst>
                    <a:ext uri="{9D8B030D-6E8A-4147-A177-3AD203B41FA5}">
                      <a16:colId xmlns:a16="http://schemas.microsoft.com/office/drawing/2014/main" val="2436059723"/>
                    </a:ext>
                  </a:extLst>
                </a:gridCol>
                <a:gridCol w="1473053">
                  <a:extLst>
                    <a:ext uri="{9D8B030D-6E8A-4147-A177-3AD203B41FA5}">
                      <a16:colId xmlns:a16="http://schemas.microsoft.com/office/drawing/2014/main" val="199044745"/>
                    </a:ext>
                  </a:extLst>
                </a:gridCol>
                <a:gridCol w="2134828">
                  <a:extLst>
                    <a:ext uri="{9D8B030D-6E8A-4147-A177-3AD203B41FA5}">
                      <a16:colId xmlns:a16="http://schemas.microsoft.com/office/drawing/2014/main" val="2520152261"/>
                    </a:ext>
                  </a:extLst>
                </a:gridCol>
              </a:tblGrid>
              <a:tr h="1096446">
                <a:tc>
                  <a:txBody>
                    <a:bodyPr/>
                    <a:lstStyle/>
                    <a:p>
                      <a:pPr algn="l" fontAlgn="b"/>
                      <a:r>
                        <a:rPr lang="en-CA" sz="2000" u="none" strike="noStrike" dirty="0">
                          <a:effectLst/>
                        </a:rPr>
                        <a:t> </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smtClean="0">
                          <a:effectLst/>
                        </a:rPr>
                        <a:t>Non-Hispanic White</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Black</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i="0" u="none" strike="noStrike" dirty="0" smtClean="0">
                          <a:solidFill>
                            <a:srgbClr val="000000"/>
                          </a:solidFill>
                          <a:effectLst/>
                          <a:latin typeface="Calibri" panose="020F0502020204030204" pitchFamily="34" charset="0"/>
                        </a:rPr>
                        <a:t>Hispanic</a:t>
                      </a:r>
                      <a:endParaRPr lang="en-CA" sz="20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362293818"/>
                  </a:ext>
                </a:extLst>
              </a:tr>
              <a:tr h="370523">
                <a:tc>
                  <a:txBody>
                    <a:bodyPr/>
                    <a:lstStyle/>
                    <a:p>
                      <a:pPr algn="l" fontAlgn="b"/>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516537552"/>
                  </a:ext>
                </a:extLst>
              </a:tr>
              <a:tr h="370523">
                <a:tc>
                  <a:txBody>
                    <a:bodyPr/>
                    <a:lstStyle/>
                    <a:p>
                      <a:pPr algn="l" fontAlgn="b"/>
                      <a:r>
                        <a:rPr lang="en-CA" sz="2000" b="1" u="none" strike="noStrike" dirty="0">
                          <a:effectLst/>
                        </a:rPr>
                        <a:t>N-Joint Life Expectancy</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19.91</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17.96</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20.73</a:t>
                      </a:r>
                      <a:endParaRPr lang="en-CA" sz="20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907004418"/>
                  </a:ext>
                </a:extLst>
              </a:tr>
              <a:tr h="370523">
                <a:tc>
                  <a:txBody>
                    <a:bodyPr/>
                    <a:lstStyle/>
                    <a:p>
                      <a:pPr algn="l" fontAlgn="b"/>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0" i="0" u="none" strike="noStrike" dirty="0" smtClean="0">
                          <a:solidFill>
                            <a:srgbClr val="000000"/>
                          </a:solidFill>
                          <a:effectLst/>
                          <a:latin typeface="Calibri" panose="020F0502020204030204" pitchFamily="34" charset="0"/>
                        </a:rPr>
                        <a:t>(3.00)</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(3.18)</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(3.91)</a:t>
                      </a:r>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936331583"/>
                  </a:ext>
                </a:extLst>
              </a:tr>
              <a:tr h="370523">
                <a:tc>
                  <a:txBody>
                    <a:bodyPr/>
                    <a:lstStyle/>
                    <a:p>
                      <a:pPr algn="l" fontAlgn="b"/>
                      <a:r>
                        <a:rPr lang="en-CA" sz="2000" b="1" u="none" strike="noStrike" dirty="0">
                          <a:effectLst/>
                        </a:rPr>
                        <a:t>N-survivor Life Expectancy</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4.75</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5.34</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5.98</a:t>
                      </a:r>
                      <a:endParaRPr lang="en-CA" sz="20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113534352"/>
                  </a:ext>
                </a:extLst>
              </a:tr>
              <a:tr h="370523">
                <a:tc>
                  <a:txBody>
                    <a:bodyPr/>
                    <a:lstStyle/>
                    <a:p>
                      <a:pPr algn="l" fontAlgn="b"/>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(2.87)</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(2.97)</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(3.73)</a:t>
                      </a:r>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192627163"/>
                  </a:ext>
                </a:extLst>
              </a:tr>
              <a:tr h="370523">
                <a:tc>
                  <a:txBody>
                    <a:bodyPr/>
                    <a:lstStyle/>
                    <a:p>
                      <a:pPr algn="l" fontAlgn="b"/>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204568401"/>
                  </a:ext>
                </a:extLst>
              </a:tr>
              <a:tr h="370523">
                <a:tc>
                  <a:txBody>
                    <a:bodyPr/>
                    <a:lstStyle/>
                    <a:p>
                      <a:pPr algn="l" fontAlgn="b"/>
                      <a:r>
                        <a:rPr lang="en-CA" sz="2000" b="1" u="none" strike="noStrike" dirty="0">
                          <a:effectLst/>
                        </a:rPr>
                        <a:t>O-Joint Life Expectancy</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17.66</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15.45</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18.79</a:t>
                      </a:r>
                      <a:endParaRPr lang="en-CA" sz="20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56777784"/>
                  </a:ext>
                </a:extLst>
              </a:tr>
              <a:tr h="370523">
                <a:tc>
                  <a:txBody>
                    <a:bodyPr/>
                    <a:lstStyle/>
                    <a:p>
                      <a:pPr algn="l" fontAlgn="b"/>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(2.08)</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(2.12)</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(2.82)</a:t>
                      </a:r>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496762164"/>
                  </a:ext>
                </a:extLst>
              </a:tr>
              <a:tr h="370523">
                <a:tc>
                  <a:txBody>
                    <a:bodyPr/>
                    <a:lstStyle/>
                    <a:p>
                      <a:pPr algn="l" fontAlgn="b"/>
                      <a:r>
                        <a:rPr lang="en-CA" sz="2000" b="1" u="none" strike="noStrike" dirty="0">
                          <a:effectLst/>
                        </a:rPr>
                        <a:t>O-Survivor Life Expectancy (His)</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9.48</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10.05</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9.34</a:t>
                      </a:r>
                      <a:endParaRPr lang="en-CA" sz="20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801667788"/>
                  </a:ext>
                </a:extLst>
              </a:tr>
              <a:tr h="370523">
                <a:tc>
                  <a:txBody>
                    <a:bodyPr/>
                    <a:lstStyle/>
                    <a:p>
                      <a:pPr algn="l" fontAlgn="b"/>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(1.51)</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(1.77)</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(1.85)</a:t>
                      </a:r>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12684288"/>
                  </a:ext>
                </a:extLst>
              </a:tr>
              <a:tr h="370523">
                <a:tc>
                  <a:txBody>
                    <a:bodyPr/>
                    <a:lstStyle/>
                    <a:p>
                      <a:pPr algn="l" fontAlgn="b"/>
                      <a:r>
                        <a:rPr lang="en-CA" sz="2000" b="1" u="none" strike="noStrike" dirty="0">
                          <a:effectLst/>
                        </a:rPr>
                        <a:t>O-Survivor Life Expectancy (Hers)</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12.48</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13.52</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b="1" u="none" strike="noStrike" dirty="0">
                          <a:effectLst/>
                        </a:rPr>
                        <a:t>13.13</a:t>
                      </a:r>
                      <a:endParaRPr lang="en-CA" sz="20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547913310"/>
                  </a:ext>
                </a:extLst>
              </a:tr>
              <a:tr h="370523">
                <a:tc>
                  <a:txBody>
                    <a:bodyPr/>
                    <a:lstStyle/>
                    <a:p>
                      <a:pPr algn="l" fontAlgn="b"/>
                      <a:r>
                        <a:rPr lang="en-CA" sz="2000" u="none" strike="noStrike" dirty="0">
                          <a:effectLst/>
                        </a:rPr>
                        <a:t> </a:t>
                      </a:r>
                      <a:endParaRPr lang="en-CA" sz="2000" b="1"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(1.21)</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(1.19)</a:t>
                      </a:r>
                      <a:endParaRPr lang="en-CA"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n-CA" sz="2000" u="none" strike="noStrike" dirty="0">
                          <a:effectLst/>
                        </a:rPr>
                        <a:t>(1.77)</a:t>
                      </a:r>
                      <a:endParaRPr lang="en-CA" sz="20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701752930"/>
                  </a:ext>
                </a:extLst>
              </a:tr>
            </a:tbl>
          </a:graphicData>
        </a:graphic>
      </p:graphicFrame>
      <p:sp>
        <p:nvSpPr>
          <p:cNvPr id="2" name="Rectangle 1"/>
          <p:cNvSpPr/>
          <p:nvPr/>
        </p:nvSpPr>
        <p:spPr>
          <a:xfrm>
            <a:off x="7978447" y="2160285"/>
            <a:ext cx="1682388" cy="1603332"/>
          </a:xfrm>
          <a:prstGeom prst="rect">
            <a:avLst/>
          </a:prstGeom>
          <a:solidFill>
            <a:srgbClr val="FF0000">
              <a:alpha val="17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Slide Number Placeholder 6"/>
          <p:cNvSpPr>
            <a:spLocks noGrp="1"/>
          </p:cNvSpPr>
          <p:nvPr>
            <p:ph type="sldNum" sz="quarter" idx="12"/>
          </p:nvPr>
        </p:nvSpPr>
        <p:spPr/>
        <p:txBody>
          <a:bodyPr/>
          <a:lstStyle/>
          <a:p>
            <a:fld id="{BF7BF5F3-0152-45DB-9E2A-421BF119A7F3}" type="slidenum">
              <a:rPr lang="en-CA" smtClean="0"/>
              <a:t>49</a:t>
            </a:fld>
            <a:endParaRPr lang="en-CA" dirty="0"/>
          </a:p>
        </p:txBody>
      </p:sp>
      <p:sp>
        <p:nvSpPr>
          <p:cNvPr id="5" name="Rectangle 4"/>
          <p:cNvSpPr/>
          <p:nvPr/>
        </p:nvSpPr>
        <p:spPr>
          <a:xfrm>
            <a:off x="6317974" y="4850295"/>
            <a:ext cx="1514061" cy="1378225"/>
          </a:xfrm>
          <a:prstGeom prst="rect">
            <a:avLst/>
          </a:prstGeom>
          <a:solidFill>
            <a:srgbClr val="FF0000">
              <a:alpha val="17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Rectangle 2"/>
          <p:cNvSpPr/>
          <p:nvPr/>
        </p:nvSpPr>
        <p:spPr>
          <a:xfrm>
            <a:off x="949824" y="4809899"/>
            <a:ext cx="10257183" cy="1459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160585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Intuitions-2</a:t>
            </a:r>
            <a:endParaRPr lang="en-US" dirty="0"/>
          </a:p>
        </p:txBody>
      </p:sp>
      <p:sp>
        <p:nvSpPr>
          <p:cNvPr id="3" name="Content Placeholder 2"/>
          <p:cNvSpPr>
            <a:spLocks noGrp="1"/>
          </p:cNvSpPr>
          <p:nvPr>
            <p:ph idx="1"/>
          </p:nvPr>
        </p:nvSpPr>
        <p:spPr/>
        <p:txBody>
          <a:bodyPr/>
          <a:lstStyle/>
          <a:p>
            <a:pPr marL="0" indent="0">
              <a:buNone/>
            </a:pPr>
            <a:r>
              <a:rPr lang="en-US" dirty="0"/>
              <a:t>These intuitions are wrong.</a:t>
            </a:r>
          </a:p>
          <a:p>
            <a:pPr marL="0" indent="0">
              <a:buNone/>
            </a:pPr>
            <a:r>
              <a:rPr lang="en-US" dirty="0"/>
              <a:t>We will begin by formalizing these intuitions.</a:t>
            </a:r>
          </a:p>
          <a:p>
            <a:pPr marL="0" indent="0">
              <a:buNone/>
            </a:pPr>
            <a:r>
              <a:rPr lang="en-US" dirty="0" smtClean="0"/>
              <a:t>Then we show </a:t>
            </a:r>
            <a:r>
              <a:rPr lang="en-US" dirty="0"/>
              <a:t>that these intuitions are wrong and explain why.</a:t>
            </a:r>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5</a:t>
            </a:fld>
            <a:endParaRPr lang="en-CA"/>
          </a:p>
        </p:txBody>
      </p:sp>
    </p:spTree>
    <p:extLst>
      <p:ext uri="{BB962C8B-B14F-4D97-AF65-F5344CB8AC3E}">
        <p14:creationId xmlns:p14="http://schemas.microsoft.com/office/powerpoint/2010/main" val="14155911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9411" y="624617"/>
            <a:ext cx="10515600" cy="1325563"/>
          </a:xfrm>
        </p:spPr>
        <p:txBody>
          <a:bodyPr/>
          <a:lstStyle/>
          <a:p>
            <a:r>
              <a:rPr lang="en-US" b="1" dirty="0">
                <a:solidFill>
                  <a:srgbClr val="FF0000"/>
                </a:solidFill>
              </a:rPr>
              <a:t>How do married couples make retirement- related decisions? </a:t>
            </a:r>
            <a:r>
              <a:rPr lang="en-US" b="1" dirty="0" smtClean="0">
                <a:solidFill>
                  <a:srgbClr val="FF0000"/>
                </a:solidFill>
              </a:rPr>
              <a:t>implications </a:t>
            </a:r>
            <a:r>
              <a:rPr lang="en-US" b="1" dirty="0">
                <a:solidFill>
                  <a:srgbClr val="FF0000"/>
                </a:solidFill>
              </a:rPr>
              <a:t>for e</a:t>
            </a:r>
            <a:r>
              <a:rPr lang="en-US" b="1" dirty="0" smtClean="0">
                <a:solidFill>
                  <a:srgbClr val="FF0000"/>
                </a:solidFill>
              </a:rPr>
              <a:t>conomics.</a:t>
            </a:r>
            <a:endParaRPr lang="en-US" b="1" dirty="0"/>
          </a:p>
        </p:txBody>
      </p:sp>
      <p:sp>
        <p:nvSpPr>
          <p:cNvPr id="3" name="Content Placeholder 2"/>
          <p:cNvSpPr>
            <a:spLocks noGrp="1"/>
          </p:cNvSpPr>
          <p:nvPr>
            <p:ph idx="1"/>
          </p:nvPr>
        </p:nvSpPr>
        <p:spPr/>
        <p:txBody>
          <a:bodyPr>
            <a:normAutofit fontScale="77500" lnSpcReduction="20000"/>
          </a:bodyPr>
          <a:lstStyle/>
          <a:p>
            <a:pPr marL="0" indent="0">
              <a:buNone/>
            </a:pPr>
            <a:r>
              <a:rPr lang="en-US" sz="3400" dirty="0" smtClean="0"/>
              <a:t>Inside baseball.  I won’t say much.</a:t>
            </a:r>
          </a:p>
          <a:p>
            <a:pPr marL="0" indent="0">
              <a:buNone/>
            </a:pPr>
            <a:r>
              <a:rPr lang="en-US" sz="3400" dirty="0" smtClean="0"/>
              <a:t>The standard “life-cycle model” in economics assumes</a:t>
            </a:r>
            <a:r>
              <a:rPr lang="en-US" sz="3400" dirty="0" smtClean="0">
                <a:solidFill>
                  <a:srgbClr val="FF0000"/>
                </a:solidFill>
              </a:rPr>
              <a:t> </a:t>
            </a:r>
            <a:r>
              <a:rPr lang="en-US" sz="3400" dirty="0" smtClean="0"/>
              <a:t>an unmarried / </a:t>
            </a:r>
            <a:r>
              <a:rPr lang="en-US" sz="3400" dirty="0" err="1" smtClean="0"/>
              <a:t>unpartnered</a:t>
            </a:r>
            <a:r>
              <a:rPr lang="en-US" sz="3400" dirty="0" smtClean="0"/>
              <a:t> individual making retirement-related decisions. </a:t>
            </a:r>
          </a:p>
          <a:p>
            <a:pPr marL="0" indent="0">
              <a:buNone/>
            </a:pPr>
            <a:r>
              <a:rPr lang="en-US" sz="3400" dirty="0" smtClean="0"/>
              <a:t>To generalize the individual life-cycle model by assuming that married couples maximize a “household utility function” sweeps the problem of conflicting interests under the rug. </a:t>
            </a:r>
          </a:p>
          <a:p>
            <a:pPr marL="0" indent="0">
              <a:buNone/>
            </a:pPr>
            <a:r>
              <a:rPr lang="en-US" sz="3400" dirty="0"/>
              <a:t>The difference in survivor life-expectancies suggests that </a:t>
            </a:r>
            <a:r>
              <a:rPr lang="en-US" sz="3400" dirty="0" smtClean="0"/>
              <a:t>spouses are likely to </a:t>
            </a:r>
            <a:r>
              <a:rPr lang="en-US" sz="3400" dirty="0"/>
              <a:t>have conflicting interests. </a:t>
            </a:r>
            <a:endParaRPr lang="en-US" sz="3400" dirty="0" smtClean="0"/>
          </a:p>
          <a:p>
            <a:pPr marL="0" indent="0">
              <a:buNone/>
            </a:pPr>
            <a:r>
              <a:rPr lang="en-US" sz="3400" dirty="0" smtClean="0"/>
              <a:t>Bargaining models of marriage are one way to think about these issues.</a:t>
            </a:r>
          </a:p>
          <a:p>
            <a:pPr marL="0" indent="0">
              <a:buNone/>
            </a:pPr>
            <a:r>
              <a:rPr lang="en-US" dirty="0" smtClean="0"/>
              <a:t> </a:t>
            </a:r>
          </a:p>
          <a:p>
            <a:pPr marL="457200" lvl="1" indent="0">
              <a:buNone/>
            </a:pPr>
            <a:r>
              <a:rPr lang="en-US" dirty="0"/>
              <a:t>All this without think about the possibility that the marriage may end in divorce (there is now a literature on “gray divorce”) or that the surviving spouse may remarry.</a:t>
            </a:r>
          </a:p>
          <a:p>
            <a:pPr marL="457200" lvl="1"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50</a:t>
            </a:fld>
            <a:endParaRPr lang="en-CA"/>
          </a:p>
        </p:txBody>
      </p:sp>
    </p:spTree>
    <p:extLst>
      <p:ext uri="{BB962C8B-B14F-4D97-AF65-F5344CB8AC3E}">
        <p14:creationId xmlns:p14="http://schemas.microsoft.com/office/powerpoint/2010/main" val="3922567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Moved material</a:t>
            </a:r>
            <a:endParaRPr lang="en-US" dirty="0"/>
          </a:p>
        </p:txBody>
      </p:sp>
      <p:sp>
        <p:nvSpPr>
          <p:cNvPr id="3" name="Content Placeholder 2"/>
          <p:cNvSpPr>
            <a:spLocks noGrp="1"/>
          </p:cNvSpPr>
          <p:nvPr>
            <p:ph idx="1"/>
          </p:nvPr>
        </p:nvSpPr>
        <p:spPr/>
        <p:txBody>
          <a:bodyPr/>
          <a:lstStyle/>
          <a:p>
            <a:r>
              <a:rPr lang="en-US" dirty="0"/>
              <a:t>(In Hindu tradition, the ideal wife would throw herself on her husband's funeral pyre and immolate herself, a practice called sati or suttee.)</a:t>
            </a:r>
          </a:p>
          <a:p>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51</a:t>
            </a:fld>
            <a:endParaRPr lang="en-CA"/>
          </a:p>
        </p:txBody>
      </p:sp>
    </p:spTree>
    <p:extLst>
      <p:ext uri="{BB962C8B-B14F-4D97-AF65-F5344CB8AC3E}">
        <p14:creationId xmlns:p14="http://schemas.microsoft.com/office/powerpoint/2010/main" val="2388631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N-measures and O-measures</a:t>
            </a:r>
            <a:endParaRPr lang="en-US" b="1" dirty="0">
              <a:solidFill>
                <a:srgbClr val="FF0000"/>
              </a:solidFill>
            </a:endParaRPr>
          </a:p>
        </p:txBody>
      </p:sp>
      <p:sp>
        <p:nvSpPr>
          <p:cNvPr id="3" name="Content Placeholder 2"/>
          <p:cNvSpPr>
            <a:spLocks noGrp="1"/>
          </p:cNvSpPr>
          <p:nvPr>
            <p:ph idx="1"/>
          </p:nvPr>
        </p:nvSpPr>
        <p:spPr/>
        <p:txBody>
          <a:bodyPr>
            <a:normAutofit fontScale="92500"/>
          </a:bodyPr>
          <a:lstStyle/>
          <a:p>
            <a:pPr marL="0" indent="0">
              <a:buNone/>
            </a:pPr>
            <a:r>
              <a:rPr lang="en-US" dirty="0" smtClean="0"/>
              <a:t>To </a:t>
            </a:r>
            <a:r>
              <a:rPr lang="en-US" dirty="0"/>
              <a:t>formalize these intuitions, we construct what we call N-measures (for "naive measures" or, as we explain later, for "non overlapping measures") of </a:t>
            </a:r>
            <a:r>
              <a:rPr lang="en-US" dirty="0" smtClean="0"/>
              <a:t>joint </a:t>
            </a:r>
            <a:r>
              <a:rPr lang="en-US" dirty="0"/>
              <a:t>life expectancy and survivor life expectancy.</a:t>
            </a:r>
          </a:p>
          <a:p>
            <a:pPr marL="0" indent="0">
              <a:buNone/>
            </a:pPr>
            <a:r>
              <a:rPr lang="en-US" dirty="0" smtClean="0"/>
              <a:t>Then </a:t>
            </a:r>
            <a:r>
              <a:rPr lang="en-US" dirty="0"/>
              <a:t>we </a:t>
            </a:r>
            <a:r>
              <a:rPr lang="en-US" dirty="0" smtClean="0"/>
              <a:t>do </a:t>
            </a:r>
            <a:r>
              <a:rPr lang="en-US" dirty="0"/>
              <a:t>it </a:t>
            </a:r>
            <a:r>
              <a:rPr lang="en-US" dirty="0" smtClean="0"/>
              <a:t>right.</a:t>
            </a:r>
          </a:p>
          <a:p>
            <a:pPr marL="0" indent="0">
              <a:buNone/>
            </a:pPr>
            <a:r>
              <a:rPr lang="en-US" dirty="0" smtClean="0"/>
              <a:t>We </a:t>
            </a:r>
            <a:r>
              <a:rPr lang="en-US" dirty="0"/>
              <a:t>construct what we call the O-measures (for "overlapping measures") of joint and survivor life expectancy</a:t>
            </a:r>
            <a:r>
              <a:rPr lang="en-US" dirty="0" smtClean="0"/>
              <a:t>.</a:t>
            </a:r>
            <a:r>
              <a:rPr lang="en-US" dirty="0"/>
              <a:t> </a:t>
            </a:r>
          </a:p>
          <a:p>
            <a:pPr marL="0" indent="0">
              <a:buNone/>
            </a:pPr>
            <a:r>
              <a:rPr lang="en-US" dirty="0" smtClean="0"/>
              <a:t>The </a:t>
            </a:r>
            <a:r>
              <a:rPr lang="en-US" dirty="0"/>
              <a:t>N-measures give the wrong answer unless the mortality distributions of spouses do not overlap -- that is, the mortality distribution is such that all 62 year old men die before any 60 year old women die.</a:t>
            </a:r>
          </a:p>
          <a:p>
            <a:pPr marL="0" indent="0">
              <a:buNone/>
            </a:pPr>
            <a:r>
              <a:rPr lang="en-US" dirty="0" smtClean="0"/>
              <a:t>That's what we mean by "non-overlapping."</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6</a:t>
            </a:fld>
            <a:endParaRPr lang="en-CA"/>
          </a:p>
        </p:txBody>
      </p:sp>
    </p:spTree>
    <p:extLst>
      <p:ext uri="{BB962C8B-B14F-4D97-AF65-F5344CB8AC3E}">
        <p14:creationId xmlns:p14="http://schemas.microsoft.com/office/powerpoint/2010/main" val="2095321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The life-cycle model</a:t>
            </a:r>
            <a:endParaRPr lang="en-US" b="1" dirty="0">
              <a:solidFill>
                <a:srgbClr val="FF0000"/>
              </a:solidFill>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t>For </a:t>
            </a:r>
            <a:r>
              <a:rPr lang="en-US" dirty="0"/>
              <a:t>economists, it would be convenient if husbands and wives died at about the same time and if surviving spouses did not survive for very long. WHY?  </a:t>
            </a:r>
          </a:p>
          <a:p>
            <a:pPr marL="0" indent="0">
              <a:buNone/>
            </a:pPr>
            <a:r>
              <a:rPr lang="en-US" dirty="0" smtClean="0"/>
              <a:t>Because </a:t>
            </a:r>
            <a:r>
              <a:rPr lang="en-US" dirty="0"/>
              <a:t>with this assumption it might be possible to </a:t>
            </a:r>
            <a:r>
              <a:rPr lang="en-US" dirty="0" smtClean="0"/>
              <a:t>analyze the behavior of couples using use </a:t>
            </a:r>
            <a:r>
              <a:rPr lang="en-US" dirty="0"/>
              <a:t>a modified version of the standard life cycle model of </a:t>
            </a:r>
            <a:r>
              <a:rPr lang="en-US" dirty="0" smtClean="0"/>
              <a:t>saving </a:t>
            </a:r>
            <a:r>
              <a:rPr lang="en-US" dirty="0"/>
              <a:t>and consumption, labor supply and </a:t>
            </a:r>
            <a:r>
              <a:rPr lang="en-US" dirty="0" smtClean="0"/>
              <a:t>retirement. </a:t>
            </a:r>
          </a:p>
          <a:p>
            <a:pPr marL="0" indent="0">
              <a:buNone/>
            </a:pPr>
            <a:r>
              <a:rPr lang="en-US" dirty="0" smtClean="0"/>
              <a:t>Of </a:t>
            </a:r>
            <a:r>
              <a:rPr lang="en-US" dirty="0"/>
              <a:t>course you need additional assumptions to justify a unitary model (i.e., utility maximizing) model -- after all, even if spouses die at the same time, they may disagree about saving and consumption, labor supply and retirement. (If they disagree, you may need to think about bargaining.)</a:t>
            </a:r>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7</a:t>
            </a:fld>
            <a:endParaRPr lang="en-CA"/>
          </a:p>
        </p:txBody>
      </p:sp>
    </p:spTree>
    <p:extLst>
      <p:ext uri="{BB962C8B-B14F-4D97-AF65-F5344CB8AC3E}">
        <p14:creationId xmlns:p14="http://schemas.microsoft.com/office/powerpoint/2010/main" val="1562693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Whose life cycle?</a:t>
            </a:r>
            <a:endParaRPr lang="en-US" b="1" dirty="0">
              <a:solidFill>
                <a:srgbClr val="FF0000"/>
              </a:solidFill>
            </a:endParaRPr>
          </a:p>
        </p:txBody>
      </p:sp>
      <p:sp>
        <p:nvSpPr>
          <p:cNvPr id="3" name="Content Placeholder 2"/>
          <p:cNvSpPr>
            <a:spLocks noGrp="1"/>
          </p:cNvSpPr>
          <p:nvPr>
            <p:ph idx="1"/>
          </p:nvPr>
        </p:nvSpPr>
        <p:spPr/>
        <p:txBody>
          <a:bodyPr>
            <a:normAutofit/>
          </a:bodyPr>
          <a:lstStyle/>
          <a:p>
            <a:pPr marL="0" indent="0">
              <a:buNone/>
            </a:pPr>
            <a:r>
              <a:rPr lang="en-US" dirty="0" smtClean="0"/>
              <a:t>But </a:t>
            </a:r>
            <a:r>
              <a:rPr lang="en-US" dirty="0"/>
              <a:t>if husbands and wives do not die at the same time, we need to </a:t>
            </a:r>
            <a:r>
              <a:rPr lang="en-US" dirty="0" smtClean="0"/>
              <a:t>ask: </a:t>
            </a:r>
            <a:r>
              <a:rPr lang="en-US" dirty="0"/>
              <a:t>"Whose life cycle?" The conventional answer is clear: "We're going to stick with the individual life cycle model and assume that our individuals are not married." An alternative but </a:t>
            </a:r>
            <a:r>
              <a:rPr lang="en-US" dirty="0" smtClean="0"/>
              <a:t>also unsatisfactory </a:t>
            </a:r>
            <a:r>
              <a:rPr lang="en-US" dirty="0"/>
              <a:t>answer is: "In our model, </a:t>
            </a:r>
            <a:r>
              <a:rPr lang="en-US" dirty="0" smtClean="0"/>
              <a:t>we assume that spouses </a:t>
            </a:r>
            <a:r>
              <a:rPr lang="en-US" dirty="0"/>
              <a:t>die at the same time -- or at about the same time." </a:t>
            </a:r>
            <a:endParaRPr lang="en-US" dirty="0" smtClean="0"/>
          </a:p>
          <a:p>
            <a:pPr marL="0" indent="0">
              <a:buNone/>
            </a:pPr>
            <a:r>
              <a:rPr lang="en-US" dirty="0" smtClean="0"/>
              <a:t>We will </a:t>
            </a:r>
            <a:r>
              <a:rPr lang="en-US" dirty="0"/>
              <a:t>show that it is not likely that spouses die at about the same time. (We don't actually show this, but there are data problems.) </a:t>
            </a:r>
          </a:p>
          <a:p>
            <a:pPr marL="0" indent="0">
              <a:buNone/>
            </a:pPr>
            <a:endParaRPr lang="en-US" dirty="0"/>
          </a:p>
        </p:txBody>
      </p:sp>
      <p:sp>
        <p:nvSpPr>
          <p:cNvPr id="4" name="Slide Number Placeholder 3"/>
          <p:cNvSpPr>
            <a:spLocks noGrp="1"/>
          </p:cNvSpPr>
          <p:nvPr>
            <p:ph type="sldNum" sz="quarter" idx="12"/>
          </p:nvPr>
        </p:nvSpPr>
        <p:spPr/>
        <p:txBody>
          <a:bodyPr/>
          <a:lstStyle/>
          <a:p>
            <a:fld id="{BF7BF5F3-0152-45DB-9E2A-421BF119A7F3}" type="slidenum">
              <a:rPr lang="en-CA" smtClean="0"/>
              <a:t>8</a:t>
            </a:fld>
            <a:endParaRPr lang="en-CA"/>
          </a:p>
        </p:txBody>
      </p:sp>
    </p:spTree>
    <p:extLst>
      <p:ext uri="{BB962C8B-B14F-4D97-AF65-F5344CB8AC3E}">
        <p14:creationId xmlns:p14="http://schemas.microsoft.com/office/powerpoint/2010/main" val="965423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pPr algn="ctr" eaLnBrk="1" hangingPunct="1"/>
            <a:r>
              <a:rPr lang="en-CA" altLang="en-US" sz="3200" dirty="0" smtClean="0">
                <a:solidFill>
                  <a:srgbClr val="FF0000"/>
                </a:solidFill>
                <a:latin typeface="Tahoma" panose="020B0604030504040204" pitchFamily="34" charset="0"/>
                <a:cs typeface="Tahoma" panose="020B0604030504040204" pitchFamily="34" charset="0"/>
              </a:rPr>
              <a:t>Non-overlapping mortality distributions:</a:t>
            </a:r>
            <a:br>
              <a:rPr lang="en-CA" altLang="en-US" sz="3200" dirty="0" smtClean="0">
                <a:solidFill>
                  <a:srgbClr val="FF0000"/>
                </a:solidFill>
                <a:latin typeface="Tahoma" panose="020B0604030504040204" pitchFamily="34" charset="0"/>
                <a:cs typeface="Tahoma" panose="020B0604030504040204" pitchFamily="34" charset="0"/>
              </a:rPr>
            </a:br>
            <a:r>
              <a:rPr lang="en-CA" altLang="en-US" sz="3200" dirty="0" smtClean="0">
                <a:solidFill>
                  <a:srgbClr val="FF0000"/>
                </a:solidFill>
                <a:latin typeface="Tahoma" panose="020B0604030504040204" pitchFamily="34" charset="0"/>
                <a:cs typeface="Tahoma" panose="020B0604030504040204" pitchFamily="34" charset="0"/>
              </a:rPr>
              <a:t>The N-approach</a:t>
            </a:r>
          </a:p>
        </p:txBody>
      </p:sp>
      <p:sp>
        <p:nvSpPr>
          <p:cNvPr id="51202" name="Content Placeholder 2"/>
          <p:cNvSpPr>
            <a:spLocks noGrp="1"/>
          </p:cNvSpPr>
          <p:nvPr>
            <p:ph idx="1"/>
          </p:nvPr>
        </p:nvSpPr>
        <p:spPr/>
        <p:txBody>
          <a:bodyPr>
            <a:normAutofit fontScale="92500" lnSpcReduction="20000"/>
          </a:bodyPr>
          <a:lstStyle/>
          <a:p>
            <a:pPr marL="0" indent="0" eaLnBrk="1" hangingPunct="1">
              <a:lnSpc>
                <a:spcPct val="70000"/>
              </a:lnSpc>
              <a:buFont typeface="Arial" panose="020B0604020202020204" pitchFamily="34" charset="0"/>
              <a:buNone/>
            </a:pPr>
            <a:endParaRPr lang="en-US" altLang="en-US" sz="2000" dirty="0" smtClean="0"/>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The N-approach (N for “naïve” or for “non-overlapping”) </a:t>
            </a: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	</a:t>
            </a: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For this couple</a:t>
            </a: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	N-Joint LE = min {24.4, 20.2} = 20.2 years</a:t>
            </a: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	N-Survivor LE = (24.4 – 20.2) = 4.2 years</a:t>
            </a:r>
          </a:p>
          <a:p>
            <a:pPr marL="0" indent="0" algn="just" eaLnBrk="1" hangingPunct="1">
              <a:lnSpc>
                <a:spcPct val="100000"/>
              </a:lnSpc>
              <a:spcBef>
                <a:spcPct val="0"/>
              </a:spcBef>
              <a:buFont typeface="Arial" panose="020B0604020202020204" pitchFamily="34" charset="0"/>
              <a:buNone/>
            </a:pPr>
            <a:endParaRPr lang="en-CA" altLang="en-US" sz="2200" dirty="0" smtClean="0">
              <a:solidFill>
                <a:srgbClr val="000000"/>
              </a:solidFill>
              <a:latin typeface="Tahoma" panose="020B0604030504040204" pitchFamily="34" charset="0"/>
              <a:cs typeface="Tahoma" panose="020B0604030504040204" pitchFamily="34" charset="0"/>
            </a:endParaRP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This calculation is simple and uses readily available information, namely, individual life expectancies. </a:t>
            </a:r>
          </a:p>
          <a:p>
            <a:pPr marL="0" indent="0" algn="just" eaLnBrk="1" hangingPunct="1">
              <a:lnSpc>
                <a:spcPct val="100000"/>
              </a:lnSpc>
              <a:spcBef>
                <a:spcPct val="0"/>
              </a:spcBef>
              <a:buFont typeface="Arial" panose="020B0604020202020204" pitchFamily="34" charset="0"/>
              <a:buNone/>
            </a:pPr>
            <a:endParaRPr lang="en-CA" altLang="en-US" sz="2200" dirty="0">
              <a:solidFill>
                <a:srgbClr val="000000"/>
              </a:solidFill>
              <a:latin typeface="Tahoma" panose="020B0604030504040204" pitchFamily="34" charset="0"/>
              <a:cs typeface="Tahoma" panose="020B0604030504040204" pitchFamily="34" charset="0"/>
            </a:endParaRP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It assumes that the wife, because she has the longer life expectancy, will be the surviving spouse. </a:t>
            </a:r>
          </a:p>
          <a:p>
            <a:pPr marL="0" indent="0" algn="just" eaLnBrk="1" hangingPunct="1">
              <a:lnSpc>
                <a:spcPct val="100000"/>
              </a:lnSpc>
              <a:spcBef>
                <a:spcPct val="0"/>
              </a:spcBef>
              <a:buFont typeface="Arial" panose="020B0604020202020204" pitchFamily="34" charset="0"/>
              <a:buNone/>
            </a:pPr>
            <a:endParaRPr lang="en-CA" altLang="en-US" sz="2200" dirty="0">
              <a:solidFill>
                <a:srgbClr val="000000"/>
              </a:solidFill>
              <a:latin typeface="Tahoma" panose="020B0604030504040204" pitchFamily="34" charset="0"/>
              <a:cs typeface="Tahoma" panose="020B0604030504040204" pitchFamily="34" charset="0"/>
            </a:endParaRP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000000"/>
                </a:solidFill>
                <a:latin typeface="Tahoma" panose="020B0604030504040204" pitchFamily="34" charset="0"/>
                <a:cs typeface="Tahoma" panose="020B0604030504040204" pitchFamily="34" charset="0"/>
              </a:rPr>
              <a:t>This is not guaranteed.  Because the spouses mortality distributions overlap, it is possible that the wife will die first.</a:t>
            </a:r>
          </a:p>
          <a:p>
            <a:pPr marL="0" indent="0" algn="just" eaLnBrk="1" hangingPunct="1">
              <a:lnSpc>
                <a:spcPct val="100000"/>
              </a:lnSpc>
              <a:spcBef>
                <a:spcPct val="0"/>
              </a:spcBef>
              <a:buFont typeface="Arial" panose="020B0604020202020204" pitchFamily="34" charset="0"/>
              <a:buNone/>
            </a:pPr>
            <a:endParaRPr lang="en-CA" altLang="en-US" sz="2200" dirty="0">
              <a:solidFill>
                <a:srgbClr val="000000"/>
              </a:solidFill>
              <a:latin typeface="Tahoma" panose="020B0604030504040204" pitchFamily="34" charset="0"/>
              <a:cs typeface="Tahoma" panose="020B0604030504040204" pitchFamily="34" charset="0"/>
            </a:endParaRPr>
          </a:p>
          <a:p>
            <a:pPr marL="0" indent="0" algn="just" eaLnBrk="1" hangingPunct="1">
              <a:lnSpc>
                <a:spcPct val="100000"/>
              </a:lnSpc>
              <a:spcBef>
                <a:spcPct val="0"/>
              </a:spcBef>
              <a:buFont typeface="Arial" panose="020B0604020202020204" pitchFamily="34" charset="0"/>
              <a:buNone/>
            </a:pPr>
            <a:r>
              <a:rPr lang="en-CA" altLang="en-US" sz="2200" dirty="0" smtClean="0">
                <a:solidFill>
                  <a:srgbClr val="FF0000"/>
                </a:solidFill>
                <a:latin typeface="Tahoma" panose="020B0604030504040204" pitchFamily="34" charset="0"/>
                <a:cs typeface="Tahoma" panose="020B0604030504040204" pitchFamily="34" charset="0"/>
              </a:rPr>
              <a:t>The probability that the wife will die first is .37</a:t>
            </a:r>
            <a:r>
              <a:rPr lang="en-CA" altLang="en-US" sz="2200" dirty="0" smtClean="0">
                <a:solidFill>
                  <a:srgbClr val="000000"/>
                </a:solidFill>
                <a:latin typeface="Tahoma" panose="020B0604030504040204" pitchFamily="34" charset="0"/>
                <a:cs typeface="Tahoma" panose="020B0604030504040204" pitchFamily="34" charset="0"/>
              </a:rPr>
              <a:t>.   </a:t>
            </a:r>
          </a:p>
        </p:txBody>
      </p:sp>
      <p:sp>
        <p:nvSpPr>
          <p:cNvPr id="4" name="Slide Number Placeholder 3"/>
          <p:cNvSpPr>
            <a:spLocks noGrp="1"/>
          </p:cNvSpPr>
          <p:nvPr>
            <p:ph type="sldNum" sz="quarter" idx="12"/>
          </p:nvPr>
        </p:nvSpPr>
        <p:spPr/>
        <p:txBody>
          <a:bodyPr/>
          <a:lstStyle/>
          <a:p>
            <a:pPr>
              <a:defRPr/>
            </a:pPr>
            <a:fld id="{381D42CC-4B68-4CA6-A836-6A6DC21C5219}" type="slidenum">
              <a:rPr lang="en-CA"/>
              <a:pPr>
                <a:defRPr/>
              </a:pPr>
              <a:t>9</a:t>
            </a:fld>
            <a:endParaRPr lang="en-CA"/>
          </a:p>
        </p:txBody>
      </p:sp>
    </p:spTree>
    <p:extLst>
      <p:ext uri="{BB962C8B-B14F-4D97-AF65-F5344CB8AC3E}">
        <p14:creationId xmlns:p14="http://schemas.microsoft.com/office/powerpoint/2010/main" val="20933006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5033</TotalTime>
  <Words>2530</Words>
  <Application>Microsoft Office PowerPoint</Application>
  <PresentationFormat>Widescreen</PresentationFormat>
  <Paragraphs>544</Paragraphs>
  <Slides>51</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51</vt:i4>
      </vt:variant>
    </vt:vector>
  </HeadingPairs>
  <TitlesOfParts>
    <vt:vector size="58" baseType="lpstr">
      <vt:lpstr>Arial</vt:lpstr>
      <vt:lpstr>Calibri</vt:lpstr>
      <vt:lpstr>Calibri Light</vt:lpstr>
      <vt:lpstr>Courier New</vt:lpstr>
      <vt:lpstr>Tahoma</vt:lpstr>
      <vt:lpstr>Times New Roman</vt:lpstr>
      <vt:lpstr>Office Theme</vt:lpstr>
      <vt:lpstr>The Life Expectancy of Older Couples and Surviving Spouses</vt:lpstr>
      <vt:lpstr>Consider an older couple approaching usual retirement age</vt:lpstr>
      <vt:lpstr>For decisions concerning savings, labor supply, retirement, long-term care insurance, etc.  </vt:lpstr>
      <vt:lpstr>Intuitions-1</vt:lpstr>
      <vt:lpstr>Intuitions-2</vt:lpstr>
      <vt:lpstr>N-measures and O-measures</vt:lpstr>
      <vt:lpstr>The life-cycle model</vt:lpstr>
      <vt:lpstr>Whose life cycle?</vt:lpstr>
      <vt:lpstr>Non-overlapping mortality distributions: The N-approach</vt:lpstr>
      <vt:lpstr>O-Joint life expectancy</vt:lpstr>
      <vt:lpstr>Cohort Survival probabilities and life expectancies:   Women (60), Men (62), Couples</vt:lpstr>
      <vt:lpstr>O-Survivor life expectancy - 1</vt:lpstr>
      <vt:lpstr>O-Survivor life expectancy - 2</vt:lpstr>
      <vt:lpstr>What factors determine life expectancy?</vt:lpstr>
      <vt:lpstr>Overlapping mortality distributions</vt:lpstr>
      <vt:lpstr>For some couples, the mortality  distributions hardly overlap at all</vt:lpstr>
      <vt:lpstr>The importance of randomness</vt:lpstr>
      <vt:lpstr>Mortality distribution for Alice and Gertrude</vt:lpstr>
      <vt:lpstr>Joint and survivor life expectancies  for Alice and Gertrude</vt:lpstr>
      <vt:lpstr>Mortality distribution  for Oscar and Alfred, both age 62</vt:lpstr>
      <vt:lpstr>Joint and survivor life expectancies  for Oscar and Alfred</vt:lpstr>
      <vt:lpstr>Mortality distributions and marital status</vt:lpstr>
      <vt:lpstr>Correlations between spouses  mortality distributions</vt:lpstr>
      <vt:lpstr>PowerPoint Presentation</vt:lpstr>
      <vt:lpstr>Race and ethnicity, 2010</vt:lpstr>
      <vt:lpstr>PowerPoint Presentation</vt:lpstr>
      <vt:lpstr>PowerPoint Presentation</vt:lpstr>
      <vt:lpstr>White couples and black couples, 1930-2010</vt:lpstr>
      <vt:lpstr>PowerPoint Presentation</vt:lpstr>
      <vt:lpstr>PowerPoint Presentation</vt:lpstr>
      <vt:lpstr>Education and life expectancy</vt:lpstr>
      <vt:lpstr>PowerPoint Presentation</vt:lpstr>
      <vt:lpstr>PowerPoint Presentation</vt:lpstr>
      <vt:lpstr>How do married couples make retirement- related decisions? Implications for policy.</vt:lpstr>
      <vt:lpstr>Annuitization</vt:lpstr>
      <vt:lpstr>How do married couples make retirement- related decisions? Implications for economics.</vt:lpstr>
      <vt:lpstr>Dimensions of inequality: life expectancy</vt:lpstr>
      <vt:lpstr>Dimensions of inequality: marital status</vt:lpstr>
      <vt:lpstr>PowerPoint Presentation</vt:lpstr>
      <vt:lpstr>Other applications of O-measures</vt:lpstr>
      <vt:lpstr>    Conclusion</vt:lpstr>
      <vt:lpstr>Thank you </vt:lpstr>
      <vt:lpstr>Qualifications</vt:lpstr>
      <vt:lpstr>PowerPoint Presentation</vt:lpstr>
      <vt:lpstr>PowerPoint Presentation</vt:lpstr>
      <vt:lpstr>PowerPoint Presentation</vt:lpstr>
      <vt:lpstr>Non-overlapping mortality distributions: The N-approach</vt:lpstr>
      <vt:lpstr>PowerPoint Presentation</vt:lpstr>
      <vt:lpstr>PowerPoint Presentation</vt:lpstr>
      <vt:lpstr>How do married couples make retirement- related decisions? implications for economics.</vt:lpstr>
      <vt:lpstr>Moved material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Measuring the Longevity of Older Couples and the Life Expectancy of Surviving Spouses</dc:title>
  <dc:creator>Janice</dc:creator>
  <cp:lastModifiedBy>DeBord, Amanda</cp:lastModifiedBy>
  <cp:revision>151</cp:revision>
  <cp:lastPrinted>2019-04-23T15:18:01Z</cp:lastPrinted>
  <dcterms:created xsi:type="dcterms:W3CDTF">2018-02-21T18:49:59Z</dcterms:created>
  <dcterms:modified xsi:type="dcterms:W3CDTF">2019-04-23T15:20:11Z</dcterms:modified>
</cp:coreProperties>
</file>