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Default Extension="png" ContentType="image/png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19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23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30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8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Masters/slideMaster18.xml" ContentType="application/vnd.openxmlformats-officedocument.presentationml.slideMaster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228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Masters/slideMaster14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24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31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theme/theme14.xml" ContentType="application/vnd.openxmlformats-officedocument.theme+xml"/>
  <Override PartName="/ppt/notesSlides/notesSlide12.xml" ContentType="application/vnd.openxmlformats-officedocument.presentationml.notesSlide+xml"/>
  <Override PartName="/ppt/slideLayouts/slideLayout232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notesSlides/notesSlide17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22.xml" ContentType="application/vnd.openxmlformats-officedocument.theme+xml"/>
  <Override PartName="/ppt/handoutMasters/handoutMaster1.xml" ContentType="application/vnd.openxmlformats-officedocument.presentationml.handoutMaster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notesSlides/notesSlide14.xml" ContentType="application/vnd.openxmlformats-officedocument.presentationml.notesSlide+xml"/>
  <Override PartName="/ppt/slideLayouts/slideLayout10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  <p:sldMasterId id="2147484524" r:id="rId2"/>
    <p:sldMasterId id="2147484537" r:id="rId3"/>
    <p:sldMasterId id="2147484920" r:id="rId4"/>
    <p:sldMasterId id="2147484962" r:id="rId5"/>
    <p:sldMasterId id="2147484990" r:id="rId6"/>
    <p:sldMasterId id="2147485056" r:id="rId7"/>
    <p:sldMasterId id="2147485070" r:id="rId8"/>
    <p:sldMasterId id="2147485084" r:id="rId9"/>
    <p:sldMasterId id="2147485111" r:id="rId10"/>
    <p:sldMasterId id="2147485125" r:id="rId11"/>
    <p:sldMasterId id="2147485129" r:id="rId12"/>
    <p:sldMasterId id="2147485137" r:id="rId13"/>
    <p:sldMasterId id="2147485164" r:id="rId14"/>
    <p:sldMasterId id="2147485178" r:id="rId15"/>
    <p:sldMasterId id="2147485192" r:id="rId16"/>
    <p:sldMasterId id="2147485204" r:id="rId17"/>
    <p:sldMasterId id="2147485217" r:id="rId18"/>
    <p:sldMasterId id="2147485230" r:id="rId19"/>
    <p:sldMasterId id="2147485243" r:id="rId20"/>
  </p:sldMasterIdLst>
  <p:notesMasterIdLst>
    <p:notesMasterId r:id="rId38"/>
  </p:notesMasterIdLst>
  <p:handoutMasterIdLst>
    <p:handoutMasterId r:id="rId39"/>
  </p:handoutMasterIdLst>
  <p:sldIdLst>
    <p:sldId id="1012" r:id="rId21"/>
    <p:sldId id="1085" r:id="rId22"/>
    <p:sldId id="1024" r:id="rId23"/>
    <p:sldId id="1086" r:id="rId24"/>
    <p:sldId id="1087" r:id="rId25"/>
    <p:sldId id="1088" r:id="rId26"/>
    <p:sldId id="1089" r:id="rId27"/>
    <p:sldId id="1090" r:id="rId28"/>
    <p:sldId id="1091" r:id="rId29"/>
    <p:sldId id="1092" r:id="rId30"/>
    <p:sldId id="1093" r:id="rId31"/>
    <p:sldId id="1094" r:id="rId32"/>
    <p:sldId id="1095" r:id="rId33"/>
    <p:sldId id="1096" r:id="rId34"/>
    <p:sldId id="1097" r:id="rId35"/>
    <p:sldId id="1098" r:id="rId36"/>
    <p:sldId id="1084" r:id="rId37"/>
  </p:sldIdLst>
  <p:sldSz cx="9144000" cy="6858000" type="letter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46">
          <p15:clr>
            <a:srgbClr val="A4A3A4"/>
          </p15:clr>
        </p15:guide>
        <p15:guide id="2" orient="horz" pos="1406">
          <p15:clr>
            <a:srgbClr val="A4A3A4"/>
          </p15:clr>
        </p15:guide>
        <p15:guide id="3" orient="horz" pos="3036">
          <p15:clr>
            <a:srgbClr val="A4A3A4"/>
          </p15:clr>
        </p15:guide>
        <p15:guide id="4" orient="horz" pos="3572">
          <p15:clr>
            <a:srgbClr val="A4A3A4"/>
          </p15:clr>
        </p15:guide>
        <p15:guide id="5" orient="horz" pos="1186">
          <p15:clr>
            <a:srgbClr val="A4A3A4"/>
          </p15:clr>
        </p15:guide>
        <p15:guide id="6" orient="horz" pos="4214">
          <p15:clr>
            <a:srgbClr val="A4A3A4"/>
          </p15:clr>
        </p15:guide>
        <p15:guide id="7" pos="935">
          <p15:clr>
            <a:srgbClr val="A4A3A4"/>
          </p15:clr>
        </p15:guide>
        <p15:guide id="8" pos="2254">
          <p15:clr>
            <a:srgbClr val="A4A3A4"/>
          </p15:clr>
        </p15:guide>
        <p15:guide id="9" pos="1498">
          <p15:clr>
            <a:srgbClr val="A4A3A4"/>
          </p15:clr>
        </p15:guide>
        <p15:guide id="10" pos="55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000"/>
    <a:srgbClr val="0000FF"/>
    <a:srgbClr val="000066"/>
    <a:srgbClr val="000000"/>
    <a:srgbClr val="000099"/>
    <a:srgbClr val="0000CC"/>
    <a:srgbClr val="003399"/>
    <a:srgbClr val="FFFFFF"/>
    <a:srgbClr val="FCBD30"/>
    <a:srgbClr val="9E995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2637" autoAdjust="0"/>
    <p:restoredTop sz="95375" autoAdjust="0"/>
  </p:normalViewPr>
  <p:slideViewPr>
    <p:cSldViewPr snapToGrid="0">
      <p:cViewPr varScale="1">
        <p:scale>
          <a:sx n="108" d="100"/>
          <a:sy n="108" d="100"/>
        </p:scale>
        <p:origin x="-1110" y="-90"/>
      </p:cViewPr>
      <p:guideLst>
        <p:guide orient="horz" pos="746"/>
        <p:guide orient="horz" pos="1406"/>
        <p:guide orient="horz" pos="3036"/>
        <p:guide orient="horz" pos="3572"/>
        <p:guide orient="horz" pos="1186"/>
        <p:guide orient="horz" pos="4214"/>
        <p:guide pos="935"/>
        <p:guide pos="2254"/>
        <p:guide pos="1498"/>
        <p:guide pos="55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-3258" y="-120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6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.xml"/><Relationship Id="rId34" Type="http://schemas.openxmlformats.org/officeDocument/2006/relationships/slide" Target="slides/slide14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9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80304" cy="47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905" tIns="44952" rIns="89905" bIns="44952" numCol="1" anchor="t" anchorCtr="0" compatLnSpc="1">
            <a:prstTxWarp prst="textNoShape">
              <a:avLst/>
            </a:prstTxWarp>
          </a:bodyPr>
          <a:lstStyle>
            <a:lvl1pPr defTabSz="898282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4897" y="0"/>
            <a:ext cx="3180303" cy="47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905" tIns="44952" rIns="89905" bIns="44952" numCol="1" anchor="t" anchorCtr="0" compatLnSpc="1">
            <a:prstTxWarp prst="textNoShape">
              <a:avLst/>
            </a:prstTxWarp>
          </a:bodyPr>
          <a:lstStyle>
            <a:lvl1pPr algn="r" defTabSz="898282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30068"/>
            <a:ext cx="3180304" cy="471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905" tIns="44952" rIns="89905" bIns="44952" numCol="1" anchor="b" anchorCtr="0" compatLnSpc="1">
            <a:prstTxWarp prst="textNoShape">
              <a:avLst/>
            </a:prstTxWarp>
          </a:bodyPr>
          <a:lstStyle>
            <a:lvl1pPr defTabSz="898282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4897" y="9130068"/>
            <a:ext cx="3180303" cy="471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905" tIns="44952" rIns="89905" bIns="44952" numCol="1" anchor="b" anchorCtr="0" compatLnSpc="1">
            <a:prstTxWarp prst="textNoShape">
              <a:avLst/>
            </a:prstTxWarp>
          </a:bodyPr>
          <a:lstStyle>
            <a:lvl1pPr algn="r" defTabSz="898282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3497608E-1D7E-4319-A146-C6C0403F49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707857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580" cy="4793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45807" tIns="45807" rIns="45807" bIns="45807" numCol="1" anchor="t" anchorCtr="0" compatLnSpc="1">
            <a:prstTxWarp prst="textNoShape">
              <a:avLst/>
            </a:prstTxWarp>
          </a:bodyPr>
          <a:lstStyle>
            <a:lvl1pPr defTabSz="915740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620" y="0"/>
            <a:ext cx="3168580" cy="4793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45807" tIns="45807" rIns="45807" bIns="45807" numCol="1" anchor="t" anchorCtr="0" compatLnSpc="1">
            <a:prstTxWarp prst="textNoShape">
              <a:avLst/>
            </a:prstTxWarp>
          </a:bodyPr>
          <a:lstStyle>
            <a:lvl1pPr algn="r" defTabSz="915740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690" y="4560902"/>
            <a:ext cx="5365820" cy="43195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45807" tIns="45807" rIns="45807" bIns="45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802"/>
            <a:ext cx="3168580" cy="4793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45807" tIns="45807" rIns="45807" bIns="45807" numCol="1" anchor="b" anchorCtr="0" compatLnSpc="1">
            <a:prstTxWarp prst="textNoShape">
              <a:avLst/>
            </a:prstTxWarp>
          </a:bodyPr>
          <a:lstStyle>
            <a:lvl1pPr defTabSz="915740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620" y="9121802"/>
            <a:ext cx="3168580" cy="4793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45807" tIns="45807" rIns="45807" bIns="45807" numCol="1" anchor="b" anchorCtr="0" compatLnSpc="1">
            <a:prstTxWarp prst="textNoShape">
              <a:avLst/>
            </a:prstTxWarp>
          </a:bodyPr>
          <a:lstStyle>
            <a:lvl1pPr algn="r" defTabSz="915740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066A733A-9BC5-4D75-8D84-BB79EA9B4B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225919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46B756-D26C-4C44-AEEC-F67275900785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0788" y="152400"/>
            <a:ext cx="4800600" cy="360045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1" y="4320213"/>
            <a:ext cx="5365474" cy="5280987"/>
          </a:xfrm>
          <a:noFill/>
          <a:ln/>
        </p:spPr>
        <p:txBody>
          <a:bodyPr/>
          <a:lstStyle/>
          <a:p>
            <a:pPr>
              <a:spcAft>
                <a:spcPct val="30000"/>
              </a:spcAft>
              <a:buFontTx/>
              <a:buChar char="•"/>
            </a:pPr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D5CA617-644D-4EF2-B118-CBAF644363B9}" type="slidenum">
              <a:rPr lang="en-US">
                <a:solidFill>
                  <a:srgbClr val="000000"/>
                </a:solidFill>
              </a:rPr>
              <a:pPr/>
              <a:t>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D5CA617-644D-4EF2-B118-CBAF644363B9}" type="slidenum">
              <a:rPr lang="en-US">
                <a:solidFill>
                  <a:srgbClr val="000000"/>
                </a:solidFill>
              </a:rPr>
              <a:pPr/>
              <a:t>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D5CA617-644D-4EF2-B118-CBAF644363B9}" type="slidenum">
              <a:rPr lang="en-US">
                <a:solidFill>
                  <a:srgbClr val="000000"/>
                </a:solidFill>
              </a:rPr>
              <a:pPr/>
              <a:t>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D5CA617-644D-4EF2-B118-CBAF644363B9}" type="slidenum">
              <a:rPr lang="en-US">
                <a:solidFill>
                  <a:srgbClr val="000000"/>
                </a:solidFill>
              </a:rPr>
              <a:pPr/>
              <a:t>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D5CA617-644D-4EF2-B118-CBAF644363B9}" type="slidenum">
              <a:rPr lang="en-US">
                <a:solidFill>
                  <a:srgbClr val="000000"/>
                </a:solidFill>
              </a:rPr>
              <a:pPr/>
              <a:t>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D5CA617-644D-4EF2-B118-CBAF644363B9}" type="slidenum">
              <a:rPr lang="en-US">
                <a:solidFill>
                  <a:srgbClr val="000000"/>
                </a:solidFill>
              </a:rPr>
              <a:pPr/>
              <a:t>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D5CA617-644D-4EF2-B118-CBAF644363B9}" type="slidenum">
              <a:rPr lang="en-US">
                <a:solidFill>
                  <a:srgbClr val="000000"/>
                </a:solidFill>
              </a:rPr>
              <a:pPr/>
              <a:t>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2555"/>
            <a:fld id="{E0CD95B8-F805-4E5B-A6FD-CFDA6CFF61FA}" type="slidenum">
              <a:rPr lang="en-US">
                <a:solidFill>
                  <a:srgbClr val="000000"/>
                </a:solidFill>
              </a:rPr>
              <a:pPr defTabSz="912555"/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9200" y="393700"/>
            <a:ext cx="4800600" cy="3600450"/>
          </a:xfrm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634" y="4561191"/>
            <a:ext cx="5361945" cy="4317141"/>
          </a:xfrm>
          <a:noFill/>
        </p:spPr>
        <p:txBody>
          <a:bodyPr/>
          <a:lstStyle/>
          <a:p>
            <a:pPr>
              <a:buFontTx/>
              <a:buChar char="•"/>
            </a:pPr>
            <a:endParaRPr lang="en-US" altLang="ja-JP" dirty="0" smtClean="0">
              <a:solidFill>
                <a:schemeClr val="tx2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2632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115"/>
            <a:fld id="{412B2974-5359-489A-BFEB-D30B5B83B492}" type="slidenum">
              <a:rPr lang="en-US" smtClean="0">
                <a:solidFill>
                  <a:prstClr val="black"/>
                </a:solidFill>
              </a:rPr>
              <a:pPr defTabSz="914115"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1293" y="5040302"/>
            <a:ext cx="5367495" cy="4321201"/>
          </a:xfrm>
          <a:noFill/>
          <a:ln w="9525"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D5CA617-644D-4EF2-B118-CBAF644363B9}" type="slidenum">
              <a:rPr lang="en-US">
                <a:solidFill>
                  <a:srgbClr val="000000"/>
                </a:solidFill>
              </a:rPr>
              <a:pPr/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D5CA617-644D-4EF2-B118-CBAF644363B9}" type="slidenum">
              <a:rPr lang="en-US">
                <a:solidFill>
                  <a:srgbClr val="000000"/>
                </a:solidFill>
              </a:rPr>
              <a:pPr/>
              <a:t>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D5CA617-644D-4EF2-B118-CBAF644363B9}" type="slidenum">
              <a:rPr lang="en-US">
                <a:solidFill>
                  <a:srgbClr val="000000"/>
                </a:solidFill>
              </a:rPr>
              <a:pPr/>
              <a:t>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D5CA617-644D-4EF2-B118-CBAF644363B9}" type="slidenum">
              <a:rPr lang="en-US">
                <a:solidFill>
                  <a:srgbClr val="000000"/>
                </a:solidFill>
              </a:rPr>
              <a:pPr/>
              <a:t>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D5CA617-644D-4EF2-B118-CBAF644363B9}" type="slidenum">
              <a:rPr lang="en-US">
                <a:solidFill>
                  <a:srgbClr val="000000"/>
                </a:solidFill>
              </a:rPr>
              <a:pPr/>
              <a:t>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D5CA617-644D-4EF2-B118-CBAF644363B9}" type="slidenum">
              <a:rPr lang="en-US">
                <a:solidFill>
                  <a:srgbClr val="000000"/>
                </a:solidFill>
              </a:rPr>
              <a:pPr/>
              <a:t>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D5CA617-644D-4EF2-B118-CBAF644363B9}" type="slidenum">
              <a:rPr lang="en-US">
                <a:solidFill>
                  <a:srgbClr val="000000"/>
                </a:solidFill>
              </a:rPr>
              <a:pPr/>
              <a:t>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nternational_Climate_Agreement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9500" y="6172200"/>
            <a:ext cx="2065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169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169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Symbol" pitchFamily="18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4D34F-F4FD-42E1-8574-0B80B71409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7E14A-8808-430D-B3D8-5123389FB7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Symbol" pitchFamily="18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97FC3-52D0-4D0A-8AD2-53510A019B5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7A132-35CE-4B86-9480-2306D4C1426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E4183-E429-4C6A-86CD-A29E8D34E2E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B982E-2F9B-4103-A2FE-245F48352E7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010A5-F7F9-43D2-9266-7FC0DCBE4E9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A07A7-71E0-46FC-9AA0-1AE1A6C2B35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A19EB-AD6F-4151-8ED8-928039F6FAF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AB67F-EF4B-4B2A-B363-543C03BE216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B132C-2521-4CFC-BBDC-2D1C1218B26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E96E6-EC02-40C8-B840-1BE441FF194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152D4-353B-4F2A-AF46-6BB90E9ECCF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9775F-A4D7-4866-92E6-B8A38ABDAE3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AF6CC-AC5D-4515-B9E0-DB7DD8397DA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FAF5B-B0D0-4CE5-8457-63EF8BF7C1F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15250-A4D0-47D6-B0E6-98F71ACCA76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79B3-4C21-4EC7-B375-B051D8D2454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3A390-E5BD-4448-A40F-F0A071298CF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82761-000E-4C79-850F-C314CC20B1F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8E4C1-2445-4D17-889F-A8F77E8562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7C903-940C-4F5C-AE9F-65A9FF212F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D0DBD-3F26-4891-92CA-523189E6E23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E08EC-A228-4761-969A-6D3BDFA6612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F3BE2-57AC-4D2C-93B1-25880645BFF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8D4C2-A985-4A9D-884C-CDDAD88BAA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Symbol" pitchFamily="18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97FC3-52D0-4D0A-8AD2-53510A019B5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7A132-35CE-4B86-9480-2306D4C1426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E4183-E429-4C6A-86CD-A29E8D34E2E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B982E-2F9B-4103-A2FE-245F48352E7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010A5-F7F9-43D2-9266-7FC0DCBE4E9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A07A7-71E0-46FC-9AA0-1AE1A6C2B35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A19EB-AD6F-4151-8ED8-928039F6FAF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AB67F-EF4B-4B2A-B363-543C03BE216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B132C-2521-4CFC-BBDC-2D1C1218B26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E96E6-EC02-40C8-B840-1BE441FF194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152D4-353B-4F2A-AF46-6BB90E9ECCF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9775F-A4D7-4866-92E6-B8A38ABDAE3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AF6CC-AC5D-4515-B9E0-DB7DD8397DA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FAF5B-B0D0-4CE5-8457-63EF8BF7C1F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8D280-FFAB-49DD-8AA6-1FD3EB5F86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F4763-E911-49E3-B2EB-64239ED383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15250-A4D0-47D6-B0E6-98F71ACCA76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79B3-4C21-4EC7-B375-B051D8D2454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3A390-E5BD-4448-A40F-F0A071298CF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82761-000E-4C79-850F-C314CC20B1F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D0DBD-3F26-4891-92CA-523189E6E23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E08EC-A228-4761-969A-6D3BDFA6612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F3BE2-57AC-4D2C-93B1-25880645BFF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8D4C2-A985-4A9D-884C-CDDAD88BAA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614C4-6701-4C48-B675-7816E181DBB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Cover 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03023907"/>
      </p:ext>
    </p:extLst>
  </p:cSld>
  <p:clrMapOvr>
    <a:masterClrMapping/>
  </p:clrMapOvr>
  <p:transition>
    <p:wipe dir="r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Cover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2045080" y="4522978"/>
            <a:ext cx="5040000" cy="1080000"/>
          </a:xfrm>
          <a:prstGeom prst="rect">
            <a:avLst/>
          </a:prstGeom>
        </p:spPr>
        <p:txBody>
          <a:bodyPr lIns="18000" tIns="18000" rIns="18000" bIns="18000"/>
          <a:lstStyle>
            <a:lvl1pPr marL="0" indent="0" algn="r">
              <a:buNone/>
              <a:defRPr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2045080" y="5769296"/>
            <a:ext cx="5040000" cy="432000"/>
          </a:xfrm>
          <a:prstGeom prst="rect">
            <a:avLst/>
          </a:prstGeom>
        </p:spPr>
        <p:txBody>
          <a:bodyPr lIns="18000" tIns="18000" rIns="18000" bIns="18000"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2045080" y="6201344"/>
            <a:ext cx="5040000" cy="324000"/>
          </a:xfrm>
          <a:prstGeom prst="rect">
            <a:avLst/>
          </a:prstGeom>
        </p:spPr>
        <p:txBody>
          <a:bodyPr lIns="18000" tIns="18000" rIns="18000" bIns="18000"/>
          <a:lstStyle>
            <a:lvl1pPr marL="0" indent="0" algn="r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156215075"/>
      </p:ext>
    </p:extLst>
  </p:cSld>
  <p:clrMapOvr>
    <a:masterClrMapping/>
  </p:clrMapOvr>
  <p:transition>
    <p:wipe dir="r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>
            <a:spLocks noChangeArrowheads="1"/>
          </p:cNvSpPr>
          <p:nvPr/>
        </p:nvSpPr>
        <p:spPr bwMode="auto">
          <a:xfrm>
            <a:off x="2049463" y="4761458"/>
            <a:ext cx="504031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de-CH" altLang="en-US" sz="2800" dirty="0">
                <a:solidFill>
                  <a:srgbClr val="FFFFFF"/>
                </a:solidFill>
                <a:cs typeface="Arial" charset="0"/>
              </a:rPr>
              <a:t>www.mitigation2014.org</a:t>
            </a:r>
            <a:endParaRPr lang="en-GB" altLang="en-US" sz="28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2051050" y="4472533"/>
            <a:ext cx="5040313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000" tIns="18000" rIns="18000" bIns="1800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de-CH" altLang="en-US" sz="2000" b="0" dirty="0">
                <a:solidFill>
                  <a:srgbClr val="FFFFFF"/>
                </a:solidFill>
                <a:cs typeface="Arial" charset="0"/>
              </a:rPr>
              <a:t>Further Information</a:t>
            </a:r>
            <a:endParaRPr lang="en-GB" altLang="en-US" sz="2000" b="0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5238279"/>
      </p:ext>
    </p:extLst>
  </p:cSld>
  <p:clrMapOvr>
    <a:masterClrMapping/>
  </p:clrMapOvr>
  <p:transition>
    <p:wipe dir="r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4359962"/>
      </p:ext>
    </p:extLst>
  </p:cSld>
  <p:clrMapOvr>
    <a:masterClrMapping/>
  </p:clrMapOvr>
  <p:transition>
    <p:wipe dir="r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50825" y="260238"/>
            <a:ext cx="8642350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84591641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Symbol" pitchFamily="18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/>
          </p:nvPr>
        </p:nvSpPr>
        <p:spPr>
          <a:xfrm>
            <a:off x="250825" y="260238"/>
            <a:ext cx="8642350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0825" y="1341439"/>
            <a:ext cx="8642350" cy="4535486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 algn="just">
              <a:spcBef>
                <a:spcPts val="0"/>
              </a:spcBef>
              <a:buFontTx/>
              <a:buNone/>
              <a:defRPr sz="2400" b="0" baseline="0">
                <a:solidFill>
                  <a:schemeClr val="tx1"/>
                </a:solidFill>
              </a:defRPr>
            </a:lvl1pPr>
            <a:lvl2pPr marL="180000" indent="0">
              <a:spcBef>
                <a:spcPts val="200"/>
              </a:spcBef>
              <a:buFontTx/>
              <a:buNone/>
              <a:defRPr sz="20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214526966"/>
      </p:ext>
    </p:extLst>
  </p:cSld>
  <p:clrMapOvr>
    <a:masterClrMapping/>
  </p:clrMapOvr>
  <p:transition>
    <p:wipe dir="r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Text in Blu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/>
          </p:nvPr>
        </p:nvSpPr>
        <p:spPr>
          <a:xfrm>
            <a:off x="250825" y="260238"/>
            <a:ext cx="8642350" cy="792498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0825" y="1341439"/>
            <a:ext cx="8642350" cy="4535486"/>
          </a:xfrm>
          <a:prstGeom prst="rect">
            <a:avLst/>
          </a:prstGeom>
          <a:solidFill>
            <a:schemeClr val="accent2"/>
          </a:solidFill>
          <a:effectLst/>
        </p:spPr>
        <p:txBody>
          <a:bodyPr lIns="18000" tIns="36000" rIns="18000" bIns="36000"/>
          <a:lstStyle>
            <a:lvl1pPr marL="0" indent="0" algn="just">
              <a:spcBef>
                <a:spcPts val="0"/>
              </a:spcBef>
              <a:buFontTx/>
              <a:buNone/>
              <a:defRPr sz="2000" b="0" baseline="0">
                <a:solidFill>
                  <a:schemeClr val="tx1"/>
                </a:solidFill>
              </a:defRPr>
            </a:lvl1pPr>
            <a:lvl2pPr marL="180000" indent="0">
              <a:spcBef>
                <a:spcPts val="200"/>
              </a:spcBef>
              <a:buFontTx/>
              <a:buNone/>
              <a:defRPr sz="20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604115162"/>
      </p:ext>
    </p:extLst>
  </p:cSld>
  <p:clrMapOvr>
    <a:masterClrMapping/>
  </p:clrMapOvr>
  <p:transition>
    <p:wipe dir="r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/>
          </p:nvPr>
        </p:nvSpPr>
        <p:spPr>
          <a:xfrm>
            <a:off x="250825" y="260238"/>
            <a:ext cx="8642350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0825" y="1341439"/>
            <a:ext cx="8642350" cy="4535486"/>
          </a:xfrm>
          <a:prstGeom prst="rect">
            <a:avLst/>
          </a:prstGeom>
        </p:spPr>
        <p:txBody>
          <a:bodyPr lIns="18000" tIns="36000" rIns="18000" bIns="36000"/>
          <a:lstStyle>
            <a:lvl1pPr marL="270000" indent="-270000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Clr>
                <a:srgbClr val="5492CD"/>
              </a:buClr>
              <a:buSzPct val="125000"/>
              <a:buFont typeface="Arial" panose="020B0604020202020204" pitchFamily="34" charset="0"/>
              <a:buChar char="•"/>
              <a:defRPr sz="2400" b="0" baseline="0">
                <a:solidFill>
                  <a:schemeClr val="tx1"/>
                </a:solidFill>
              </a:defRPr>
            </a:lvl1pPr>
            <a:lvl2pPr marL="540000" indent="-270000">
              <a:spcBef>
                <a:spcPts val="0"/>
              </a:spcBef>
              <a:spcAft>
                <a:spcPts val="900"/>
              </a:spcAft>
              <a:buClr>
                <a:srgbClr val="5492CD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585271359"/>
      </p:ext>
    </p:extLst>
  </p:cSld>
  <p:clrMapOvr>
    <a:masterClrMapping/>
  </p:clrMapOvr>
  <p:transition>
    <p:wipe dir="r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/>
          </p:nvPr>
        </p:nvSpPr>
        <p:spPr>
          <a:xfrm>
            <a:off x="250825" y="260238"/>
            <a:ext cx="8642350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50825" y="1341439"/>
            <a:ext cx="8642350" cy="4535486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 marL="9144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3pPr>
            <a:lvl4pPr marL="13716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4pPr>
            <a:lvl5pPr marL="18288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05834691"/>
      </p:ext>
    </p:extLst>
  </p:cSld>
  <p:clrMapOvr>
    <a:masterClrMapping/>
  </p:clrMapOvr>
  <p:transition>
    <p:wipe dir="r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, Subtitle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/>
          </p:nvPr>
        </p:nvSpPr>
        <p:spPr>
          <a:xfrm>
            <a:off x="250825" y="260238"/>
            <a:ext cx="8642350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50825" y="1772816"/>
            <a:ext cx="8642350" cy="4104108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 marL="9144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3pPr>
            <a:lvl4pPr marL="13716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4pPr>
            <a:lvl5pPr marL="18288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50385" y="1340768"/>
            <a:ext cx="8642790" cy="432073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200">
                <a:solidFill>
                  <a:schemeClr val="bg2"/>
                </a:solidFill>
              </a:defRPr>
            </a:lvl2pPr>
            <a:lvl3pPr marL="914400" indent="0">
              <a:buFontTx/>
              <a:buNone/>
              <a:defRPr sz="2200">
                <a:solidFill>
                  <a:schemeClr val="bg2"/>
                </a:solidFill>
              </a:defRPr>
            </a:lvl3pPr>
            <a:lvl4pPr marL="1371600" indent="0">
              <a:buFontTx/>
              <a:buNone/>
              <a:defRPr sz="2200"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 sz="2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285701709"/>
      </p:ext>
    </p:extLst>
  </p:cSld>
  <p:clrMapOvr>
    <a:masterClrMapping/>
  </p:clrMapOvr>
  <p:transition>
    <p:wipe dir="r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Symbol" pitchFamily="18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97FC3-52D0-4D0A-8AD2-53510A019B5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7A132-35CE-4B86-9480-2306D4C1426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E4183-E429-4C6A-86CD-A29E8D34E2E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B982E-2F9B-4103-A2FE-245F48352E7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010A5-F7F9-43D2-9266-7FC0DCBE4E9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A07A7-71E0-46FC-9AA0-1AE1A6C2B35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A19EB-AD6F-4151-8ED8-928039F6FAF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AB67F-EF4B-4B2A-B363-543C03BE216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C411D2D0-2BFF-4124-B1EB-33AA2C367B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1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C4452D5A-079C-4F42-9152-A975E133B4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B132C-2521-4CFC-BBDC-2D1C1218B26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E96E6-EC02-40C8-B840-1BE441FF194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152D4-353B-4F2A-AF46-6BB90E9ECCF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9775F-A4D7-4866-92E6-B8A38ABDAE3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AF6CC-AC5D-4515-B9E0-DB7DD8397DA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FAF5B-B0D0-4CE5-8457-63EF8BF7C1F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15250-A4D0-47D6-B0E6-98F71ACCA76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79B3-4C21-4EC7-B375-B051D8D2454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3A390-E5BD-4448-A40F-F0A071298CF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82761-000E-4C79-850F-C314CC20B1F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D0DBD-3F26-4891-92CA-523189E6E23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E08EC-A228-4761-969A-6D3BDFA6612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F3BE2-57AC-4D2C-93B1-25880645BFF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8D4C2-A985-4A9D-884C-CDDAD88BAA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614C4-6701-4C48-B675-7816E181DBB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Symbol" pitchFamily="18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97FC3-52D0-4D0A-8AD2-53510A019B5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7A132-35CE-4B86-9480-2306D4C1426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84D65EAC-7F35-49F2-ACB9-413A56A845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1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64C654A8-C9F5-443F-A885-3AF0C2182B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E4183-E429-4C6A-86CD-A29E8D34E2E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B982E-2F9B-4103-A2FE-245F48352E7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010A5-F7F9-43D2-9266-7FC0DCBE4E9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A07A7-71E0-46FC-9AA0-1AE1A6C2B35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A19EB-AD6F-4151-8ED8-928039F6FAF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AB67F-EF4B-4B2A-B363-543C03BE216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B132C-2521-4CFC-BBDC-2D1C1218B26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E96E6-EC02-40C8-B840-1BE441FF194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152D4-353B-4F2A-AF46-6BB90E9ECCF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9775F-A4D7-4866-92E6-B8A38ABDAE3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AF6CC-AC5D-4515-B9E0-DB7DD8397DA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FAF5B-B0D0-4CE5-8457-63EF8BF7C1F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15250-A4D0-47D6-B0E6-98F71ACCA76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79B3-4C21-4EC7-B375-B051D8D2454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3A390-E5BD-4448-A40F-F0A071298CF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82761-000E-4C79-850F-C314CC20B1F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D0DBD-3F26-4891-92CA-523189E6E23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E08EC-A228-4761-969A-6D3BDFA6612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F3BE2-57AC-4D2C-93B1-25880645BFF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8D4C2-A985-4A9D-884C-CDDAD88BAA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00BB5FBF-C6B8-4568-8810-6B1D41E619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1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0418FB12-47BA-4E71-BBD4-BC348F3261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Symbol" pitchFamily="18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97FC3-52D0-4D0A-8AD2-53510A019B5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7A132-35CE-4B86-9480-2306D4C1426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E4183-E429-4C6A-86CD-A29E8D34E2E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B982E-2F9B-4103-A2FE-245F48352E7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010A5-F7F9-43D2-9266-7FC0DCBE4E9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A07A7-71E0-46FC-9AA0-1AE1A6C2B35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A19EB-AD6F-4151-8ED8-928039F6FAF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AB67F-EF4B-4B2A-B363-543C03BE216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B132C-2521-4CFC-BBDC-2D1C1218B26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E96E6-EC02-40C8-B840-1BE441FF194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152D4-353B-4F2A-AF46-6BB90E9ECCF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9775F-A4D7-4866-92E6-B8A38ABDAE3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AF6CC-AC5D-4515-B9E0-DB7DD8397DA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FAF5B-B0D0-4CE5-8457-63EF8BF7C1F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15250-A4D0-47D6-B0E6-98F71ACCA76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79B3-4C21-4EC7-B375-B051D8D2454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3A390-E5BD-4448-A40F-F0A071298CF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82761-000E-4C79-850F-C314CC20B1F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4817A1CB-CB3D-467C-860C-76E9D7555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1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6BA084B8-C114-413A-8042-F828AA5283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D0DBD-3F26-4891-92CA-523189E6E23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E08EC-A228-4761-969A-6D3BDFA6612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F3BE2-57AC-4D2C-93B1-25880645BFF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8D4C2-A985-4A9D-884C-CDDAD88BAA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614C4-6701-4C48-B675-7816E181DBB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7750" y="6248400"/>
            <a:ext cx="1905000" cy="3873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</p:pic>
      <p:sp>
        <p:nvSpPr>
          <p:cNvPr id="4098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Symbol" pitchFamily="18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59EAA-1CF3-4F87-A116-3F441C43FA8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967A1-4E88-4951-B251-D7AB99382C7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AD902-852D-4536-AAD9-BB9D100AFB8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05082-A383-4C20-96B6-A6C5AD12111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D80E5-C613-4476-A343-2FDA582A74B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82043-1A6D-432F-AA36-829BB0DAA84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FEFE3C0F-2F18-43DA-9CFA-64787856EE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1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1615CC17-F7F0-4D7E-92F0-BE5960467C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0C257-90BF-497B-976F-E2863F92552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D9FB5-DB20-4E83-8E99-E53EBE5DE89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D208C-BDA5-4C5A-A18F-9C6BFB830CA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45B7A-896C-4D83-A886-E77B7D9B54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Symbol" pitchFamily="18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DBEF8-966E-4941-8337-6C4F6E4E49B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0A929-512D-4EB5-9006-8066BEC8171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8378E-45AF-4EAF-B8B3-4B02D2DFC0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AA905-D9B3-41AC-B8B9-0AAEB7E197C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A4109-E3BC-46D8-959F-94C2670F08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70945-3AB2-49A2-A4A0-03D5650A66E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2B83E-5772-4680-A850-9DE75FC7C43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0C805-D47D-4026-BDE3-BA9ED84796A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2AA575-E26F-4B48-AC81-50E3312D804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3376E-537A-4BDB-96FD-B17CE2D0F13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2066CF72-EF41-470C-9951-7CCFF08561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1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AB6C01BA-F359-40A5-A23F-195B93146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E7A1F-FD9E-4991-AE17-5F59FBC047E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CCB27-57D9-4700-9D82-61BA0A929D9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D94CA-2003-4338-A0AC-EE10DCAED71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B781E-4264-47ED-8CD0-EEF8557CDFE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27D04-582C-43B9-ACD8-23244964A74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53E79-BA05-4D86-9146-A1E89357E9D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BB214-00D5-4482-9147-63775CB2A87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5C2B3-79F2-449B-ACAD-EF638C0AD50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67C77-D29E-4694-910B-58813024A65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6633A-692F-4E98-BD51-54A0F524BDA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561C8-6DEF-4A6C-9696-4D0F99EA51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4666B-0C88-4590-A856-3472C61C34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Symbol" pitchFamily="18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A219938E-FDB3-48D4-84F8-11F5C1B5A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CE72D3D6-4C6E-4819-A8F2-D51FE16B99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94AF390D-C94D-4125-AE0B-46F7DAA673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E280458B-C14B-4DC0-94BA-833DE55BA8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3117547D-6FCA-4C47-B2B0-8948F9F3B1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DDFD6120-4C4E-4DF7-A262-D8E48F42CC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C477D-0C0F-47E5-9A05-02C90C619B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62C9C-C8EE-400B-AC67-EACEFA1481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66A797B1-8FAA-452C-93DD-D1FB086B68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1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375A53AC-24AD-4239-8FB7-4CD99FB119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ECB42BD4-316C-4DF7-AC30-4A267ADBEC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AF9FB74A-4130-4645-8763-442EF0C363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C3FAD300-9117-4F94-A7B3-3F1032C105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1B1103CC-053F-4A27-A653-47C60F4FF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95FFCB7A-D0D3-4F9C-89F5-4018DE3006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7F8401D8-1CD5-444A-8FBD-D677C5833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054DB9CE-8BD8-484D-8D71-009F7DAFF9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00B310F5-61FD-4675-8E54-EB27395842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A6CD8393-049E-470F-A5C4-C386004BBF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A203B48D-AB50-4D49-87BA-B98E39861C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CBE6DFA1-C9C2-498D-A6BD-E274461426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49DEBED6-49DB-40F6-B237-F5FEA831EC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932F58F2-8C04-4A33-976C-CCB3F4B2BD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4A8E36ED-1BA3-4E8D-A955-E006EC1D12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5B3FB5F0-351D-42B6-8772-AD16D9760B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28A686CD-183B-4F60-B160-2E3644FCF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Symbol" pitchFamily="18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97FC3-52D0-4D0A-8AD2-53510A019B5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7A132-35CE-4B86-9480-2306D4C1426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BC0A46D0-DB53-46B1-888A-CC264E2A28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1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C68520FC-CBF7-4ED1-9BDA-2FF3D8D20D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E4183-E429-4C6A-86CD-A29E8D34E2E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B982E-2F9B-4103-A2FE-245F48352E7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010A5-F7F9-43D2-9266-7FC0DCBE4E9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A07A7-71E0-46FC-9AA0-1AE1A6C2B35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A19EB-AD6F-4151-8ED8-928039F6FAF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AB67F-EF4B-4B2A-B363-543C03BE216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B132C-2521-4CFC-BBDC-2D1C1218B26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E96E6-EC02-40C8-B840-1BE441FF194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152D4-353B-4F2A-AF46-6BB90E9ECCF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9775F-A4D7-4866-92E6-B8A38ABDAE3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AF6CC-AC5D-4515-B9E0-DB7DD8397DA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FAF5B-B0D0-4CE5-8457-63EF8BF7C1F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15250-A4D0-47D6-B0E6-98F71ACCA76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79B3-4C21-4EC7-B375-B051D8D2454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3A390-E5BD-4448-A40F-F0A071298CF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82761-000E-4C79-850F-C314CC20B1F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D0DBD-3F26-4891-92CA-523189E6E23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E08EC-A228-4761-969A-6D3BDFA6612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F3BE2-57AC-4D2C-93B1-25880645BFF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8D4C2-A985-4A9D-884C-CDDAD88BAA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654CD77C-85B6-4C43-A214-EE7FAED45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1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950CFE53-F215-44C5-90E5-4DD8677F63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45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745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>
              <a:buFont typeface="Symbol" pitchFamily="18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9BC3D-7E42-4B2D-857A-0E8715F977E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E35A5-8167-4E07-A2EE-5C4C2D543A8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4ED0E-275E-44F3-99C4-4334A44BB36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E3431-8381-417D-AC63-F0F08246935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A4B0A-064B-4EB2-B000-5DBB9534045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F4735-A6D7-4DF6-B2A9-A91401AA78D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98BF2-78F6-40D7-AFEA-1F57F53657A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181E5-5AB3-4D31-A145-3755344B3E8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75677-5940-49FB-A6E4-FEFB09EF26F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005EA6CB-14EC-4209-B81A-3A9F933A0F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1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6D43B53A-A883-484C-950E-7383A268F9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4B302-B94A-4D72-A4DB-AFD62C80E93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A5824-3C38-4EB3-9D58-F2BA9760D0A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700E8-FFF1-4B47-8AFA-365868EFBCC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60816-7129-4537-BCB4-D9CC97E3CF0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3F9955D9-FFE3-4F62-8087-190E4A3F75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1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99CBD3C4-ECF8-4F5F-ACD2-796AD01457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Symbol" pitchFamily="18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3F509651-B815-4E93-A567-53C5EDDAA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1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33586021-292E-47CE-9979-E61FF93E3D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044F2F63-4E42-4885-8530-191A190E15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1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A11B9F45-6051-4069-979B-18687F2E39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96C3C716-4B47-44BF-98D0-6E1590333C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1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4A50EC9F-F3F5-4725-A195-B92473DCB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68670983-AE63-4E3E-9D55-EB9E762D9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1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958B33EB-D514-4781-97FF-E7683B9A45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B12E8-43FC-44E7-B161-AACD0A4703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95649-816B-49D8-96E3-C4A203F460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E9DF5EA6-5302-4029-A10A-07172AA209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1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BF51221E-E321-4F46-A182-4C70F014FF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7B8F0848-4CB9-4E07-983B-99D4C94F39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1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DA22E2EE-E49A-41BF-9B4E-E7AAB9C8E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0015C789-D005-4D7B-AF49-D2EB536E7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1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42DF8ED6-BC3C-4CF2-8B4E-9C490BA2FA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0908CEC5-7F8A-4BC4-A790-47693916D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1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8ED67305-92E8-4C9A-896D-75E67C74DF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5027579B-AA74-4C0E-A164-735C9DDAB4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1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99C6BD06-D71D-4111-885B-B40D68B80D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21499EA9-A321-47B1-A925-29C58999E5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1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BDD102C7-0761-4DBD-8B86-9237C8A31E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0C54DB6E-E47A-471B-9565-81D188C5E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1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5DFFE077-61C5-4894-B782-9B48C6DCCD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Symbol" pitchFamily="18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8C21B-BADA-4099-AE13-57F26805B0E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EA437-4075-4B0E-B408-C86A19773D1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E6253-F6EB-4C66-8841-9AB49332DEA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88F8F-81DA-4E66-BB23-2FB2AD3137F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268C7-E6A8-4E2C-9908-3731DACAD2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CF419-B602-433D-AEBA-29FB5691AA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D8E85-4211-4F23-8CCC-6DBD40213A7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FFB23-D021-4B65-BA50-3DE9D12384D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07A50-7CD4-4D39-9A46-4F4936316D3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A0F88-03A7-4255-A5A2-C2BBBC6CD5B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78EF3-B417-461B-8E61-A1C6DAEC5D1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1A14D-1311-4E00-9F6C-E91A89B814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27BDC-6B91-452A-85A2-03795093656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EEA22-14C6-4E58-9512-C7512AD1075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D1400-38AB-4A87-9ED9-A38F948F2D7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DCE70-8FDA-4056-9124-A533D98199F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B825D-30E8-4362-BC7F-0C6E018B353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B21EF-D348-4E1F-96FC-45200F3DFAD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03C43-3C32-4BA1-ABA9-49D11B4C867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9F05E-3ACB-4AC6-9B12-CAE2BE127CC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6B3A6-BB4A-45C6-BF65-5E264F4DE5E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CAE51-779E-404B-A978-B2B8AFA137A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278A2-A292-421C-A358-93B20EDD60F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602C2-F7FB-4E11-9789-42D73A9BDB5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Symbol" pitchFamily="18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964BA-55A7-4CAC-B1CA-D457EFA45A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49691-AD49-4409-9597-8F15371E43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8C21B-BADA-4099-AE13-57F26805B0E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EA437-4075-4B0E-B408-C86A19773D1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E6253-F6EB-4C66-8841-9AB49332DEA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88F8F-81DA-4E66-BB23-2FB2AD3137F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D8E85-4211-4F23-8CCC-6DBD40213A7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FFB23-D021-4B65-BA50-3DE9D12384D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07A50-7CD4-4D39-9A46-4F4936316D3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A0F88-03A7-4255-A5A2-C2BBBC6CD5B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78EF3-B417-461B-8E61-A1C6DAEC5D1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1A14D-1311-4E00-9F6C-E91A89B814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27BDC-6B91-452A-85A2-03795093656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EEA22-14C6-4E58-9512-C7512AD1075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D1400-38AB-4A87-9ED9-A38F948F2D7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DCE70-8FDA-4056-9124-A533D98199F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B825D-30E8-4362-BC7F-0C6E018B353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B21EF-D348-4E1F-96FC-45200F3DFAD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03C43-3C32-4BA1-ABA9-49D11B4C867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9F05E-3ACB-4AC6-9B12-CAE2BE127CC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6B3A6-BB4A-45C6-BF65-5E264F4DE5E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CAE51-779E-404B-A978-B2B8AFA137A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05571-DA0F-49BF-8408-AA9BC914DC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CD044-AFA0-48A2-A53D-93CDEB0482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278A2-A292-421C-A358-93B20EDD60F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602C2-F7FB-4E11-9789-42D73A9BDB5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614C4-6701-4C48-B675-7816E181DBB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Symbol" pitchFamily="18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A219938E-FDB3-48D4-84F8-11F5C1B5A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CE72D3D6-4C6E-4819-A8F2-D51FE16B99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94AF390D-C94D-4125-AE0B-46F7DAA673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E280458B-C14B-4DC0-94BA-833DE55BA8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3117547D-6FCA-4C47-B2B0-8948F9F3B1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DDFD6120-4C4E-4DF7-A262-D8E48F42CC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ECB42BD4-316C-4DF7-AC30-4A267ADBEC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AF9FB74A-4130-4645-8763-442EF0C363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C3FAD300-9117-4F94-A7B3-3F1032C105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1B1103CC-053F-4A27-A653-47C60F4FF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95FFCB7A-D0D3-4F9C-89F5-4018DE3006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7F8401D8-1CD5-444A-8FBD-D677C5833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054DB9CE-8BD8-484D-8D71-009F7DAFF9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00B310F5-61FD-4675-8E54-EB27395842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90685-5F17-4560-AE74-283435F80D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38BB3-7286-4656-B778-B237AAC88D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A6CD8393-049E-470F-A5C4-C386004BBF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A203B48D-AB50-4D49-87BA-B98E39861C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CBE6DFA1-C9C2-498D-A6BD-E274461426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49DEBED6-49DB-40F6-B237-F5FEA831EC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932F58F2-8C04-4A33-976C-CCB3F4B2BD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4A8E36ED-1BA3-4E8D-A955-E006EC1D12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5B3FB5F0-351D-42B6-8772-AD16D9760B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28A686CD-183B-4F60-B160-2E3644FCF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Symbol" pitchFamily="18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97FC3-52D0-4D0A-8AD2-53510A019B5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7A132-35CE-4B86-9480-2306D4C1426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E4183-E429-4C6A-86CD-A29E8D34E2E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B982E-2F9B-4103-A2FE-245F48352E7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010A5-F7F9-43D2-9266-7FC0DCBE4E9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A07A7-71E0-46FC-9AA0-1AE1A6C2B35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A19EB-AD6F-4151-8ED8-928039F6FAF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AB67F-EF4B-4B2A-B363-543C03BE216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B132C-2521-4CFC-BBDC-2D1C1218B26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E96E6-EC02-40C8-B840-1BE441FF194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C1674-95E2-443A-A973-F8234945A9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A99BB-2CDA-495F-BE62-833DBA921D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152D4-353B-4F2A-AF46-6BB90E9ECCF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9775F-A4D7-4866-92E6-B8A38ABDAE3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AF6CC-AC5D-4515-B9E0-DB7DD8397DA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FAF5B-B0D0-4CE5-8457-63EF8BF7C1F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15250-A4D0-47D6-B0E6-98F71ACCA76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79B3-4C21-4EC7-B375-B051D8D2454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3A390-E5BD-4448-A40F-F0A071298CF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82761-000E-4C79-850F-C314CC20B1F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D0DBD-3F26-4891-92CA-523189E6E23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E08EC-A228-4761-969A-6D3BDFA6612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F3BE2-57AC-4D2C-93B1-25880645BFF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8D4C2-A985-4A9D-884C-CDDAD88BAA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614C4-6701-4C48-B675-7816E181DBB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Symbol" pitchFamily="18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97FC3-52D0-4D0A-8AD2-53510A019B5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7A132-35CE-4B86-9480-2306D4C1426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E4183-E429-4C6A-86CD-A29E8D34E2E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B982E-2F9B-4103-A2FE-245F48352E7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8017E-C617-4D4B-AE7C-1F816FD70C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58357-363F-4D74-ADA0-4CCD174976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010A5-F7F9-43D2-9266-7FC0DCBE4E9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A07A7-71E0-46FC-9AA0-1AE1A6C2B35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A19EB-AD6F-4151-8ED8-928039F6FAF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AB67F-EF4B-4B2A-B363-543C03BE216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B132C-2521-4CFC-BBDC-2D1C1218B26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E96E6-EC02-40C8-B840-1BE441FF194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152D4-353B-4F2A-AF46-6BB90E9ECCF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9775F-A4D7-4866-92E6-B8A38ABDAE3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AF6CC-AC5D-4515-B9E0-DB7DD8397DA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FAF5B-B0D0-4CE5-8457-63EF8BF7C1F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15250-A4D0-47D6-B0E6-98F71ACCA76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79B3-4C21-4EC7-B375-B051D8D2454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3A390-E5BD-4448-A40F-F0A071298CF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82761-000E-4C79-850F-C314CC20B1F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D0DBD-3F26-4891-92CA-523189E6E23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E08EC-A228-4761-969A-6D3BDFA6612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F3BE2-57AC-4D2C-93B1-25880645BFF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8D4C2-A985-4A9D-884C-CDDAD88BAA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614C4-6701-4C48-B675-7816E181DBB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7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theme" Target="../theme/theme12.xml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31.xml"/><Relationship Id="rId9" Type="http://schemas.openxmlformats.org/officeDocument/2006/relationships/image" Target="../media/image5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slideLayout" Target="../slideLayouts/slideLayout146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Relationship Id="rId1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slideLayout" Target="../slideLayouts/slideLayout159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7.xml"/><Relationship Id="rId13" Type="http://schemas.openxmlformats.org/officeDocument/2006/relationships/slideLayout" Target="../slideLayouts/slideLayout172.xml"/><Relationship Id="rId3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66.xml"/><Relationship Id="rId12" Type="http://schemas.openxmlformats.org/officeDocument/2006/relationships/slideLayout" Target="../slideLayouts/slideLayout171.xml"/><Relationship Id="rId2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8.xml"/><Relationship Id="rId14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0.xml"/><Relationship Id="rId3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79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77.xml"/><Relationship Id="rId10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1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86.xml"/><Relationship Id="rId7" Type="http://schemas.openxmlformats.org/officeDocument/2006/relationships/slideLayout" Target="../slideLayouts/slideLayout190.xml"/><Relationship Id="rId12" Type="http://schemas.openxmlformats.org/officeDocument/2006/relationships/slideLayout" Target="../slideLayouts/slideLayout195.xml"/><Relationship Id="rId2" Type="http://schemas.openxmlformats.org/officeDocument/2006/relationships/slideLayout" Target="../slideLayouts/slideLayout185.xml"/><Relationship Id="rId1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9.xml"/><Relationship Id="rId11" Type="http://schemas.openxmlformats.org/officeDocument/2006/relationships/slideLayout" Target="../slideLayouts/slideLayout194.xml"/><Relationship Id="rId5" Type="http://schemas.openxmlformats.org/officeDocument/2006/relationships/slideLayout" Target="../slideLayouts/slideLayout188.xml"/><Relationship Id="rId10" Type="http://schemas.openxmlformats.org/officeDocument/2006/relationships/slideLayout" Target="../slideLayouts/slideLayout193.xml"/><Relationship Id="rId4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92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3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198.xml"/><Relationship Id="rId7" Type="http://schemas.openxmlformats.org/officeDocument/2006/relationships/slideLayout" Target="../slideLayouts/slideLayout202.xml"/><Relationship Id="rId12" Type="http://schemas.openxmlformats.org/officeDocument/2006/relationships/slideLayout" Target="../slideLayouts/slideLayout207.xml"/><Relationship Id="rId2" Type="http://schemas.openxmlformats.org/officeDocument/2006/relationships/slideLayout" Target="../slideLayouts/slideLayout197.xml"/><Relationship Id="rId1" Type="http://schemas.openxmlformats.org/officeDocument/2006/relationships/slideLayout" Target="../slideLayouts/slideLayout196.xml"/><Relationship Id="rId6" Type="http://schemas.openxmlformats.org/officeDocument/2006/relationships/slideLayout" Target="../slideLayouts/slideLayout201.xml"/><Relationship Id="rId11" Type="http://schemas.openxmlformats.org/officeDocument/2006/relationships/slideLayout" Target="../slideLayouts/slideLayout206.xml"/><Relationship Id="rId5" Type="http://schemas.openxmlformats.org/officeDocument/2006/relationships/slideLayout" Target="../slideLayouts/slideLayout200.xml"/><Relationship Id="rId10" Type="http://schemas.openxmlformats.org/officeDocument/2006/relationships/slideLayout" Target="../slideLayouts/slideLayout205.xml"/><Relationship Id="rId4" Type="http://schemas.openxmlformats.org/officeDocument/2006/relationships/slideLayout" Target="../slideLayouts/slideLayout199.xml"/><Relationship Id="rId9" Type="http://schemas.openxmlformats.org/officeDocument/2006/relationships/slideLayout" Target="../slideLayouts/slideLayout204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5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210.xml"/><Relationship Id="rId7" Type="http://schemas.openxmlformats.org/officeDocument/2006/relationships/slideLayout" Target="../slideLayouts/slideLayout214.xml"/><Relationship Id="rId12" Type="http://schemas.openxmlformats.org/officeDocument/2006/relationships/slideLayout" Target="../slideLayouts/slideLayout219.xml"/><Relationship Id="rId2" Type="http://schemas.openxmlformats.org/officeDocument/2006/relationships/slideLayout" Target="../slideLayouts/slideLayout209.xml"/><Relationship Id="rId1" Type="http://schemas.openxmlformats.org/officeDocument/2006/relationships/slideLayout" Target="../slideLayouts/slideLayout208.xml"/><Relationship Id="rId6" Type="http://schemas.openxmlformats.org/officeDocument/2006/relationships/slideLayout" Target="../slideLayouts/slideLayout213.xml"/><Relationship Id="rId11" Type="http://schemas.openxmlformats.org/officeDocument/2006/relationships/slideLayout" Target="../slideLayouts/slideLayout218.xml"/><Relationship Id="rId5" Type="http://schemas.openxmlformats.org/officeDocument/2006/relationships/slideLayout" Target="../slideLayouts/slideLayout212.xml"/><Relationship Id="rId10" Type="http://schemas.openxmlformats.org/officeDocument/2006/relationships/slideLayout" Target="../slideLayouts/slideLayout217.xml"/><Relationship Id="rId4" Type="http://schemas.openxmlformats.org/officeDocument/2006/relationships/slideLayout" Target="../slideLayouts/slideLayout211.xml"/><Relationship Id="rId9" Type="http://schemas.openxmlformats.org/officeDocument/2006/relationships/slideLayout" Target="../slideLayouts/slideLayout21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7.xml"/><Relationship Id="rId13" Type="http://schemas.openxmlformats.org/officeDocument/2006/relationships/slideLayout" Target="../slideLayouts/slideLayout232.xml"/><Relationship Id="rId3" Type="http://schemas.openxmlformats.org/officeDocument/2006/relationships/slideLayout" Target="../slideLayouts/slideLayout222.xml"/><Relationship Id="rId7" Type="http://schemas.openxmlformats.org/officeDocument/2006/relationships/slideLayout" Target="../slideLayouts/slideLayout226.xml"/><Relationship Id="rId12" Type="http://schemas.openxmlformats.org/officeDocument/2006/relationships/slideLayout" Target="../slideLayouts/slideLayout231.xml"/><Relationship Id="rId2" Type="http://schemas.openxmlformats.org/officeDocument/2006/relationships/slideLayout" Target="../slideLayouts/slideLayout221.xml"/><Relationship Id="rId1" Type="http://schemas.openxmlformats.org/officeDocument/2006/relationships/slideLayout" Target="../slideLayouts/slideLayout220.xml"/><Relationship Id="rId6" Type="http://schemas.openxmlformats.org/officeDocument/2006/relationships/slideLayout" Target="../slideLayouts/slideLayout225.xml"/><Relationship Id="rId11" Type="http://schemas.openxmlformats.org/officeDocument/2006/relationships/slideLayout" Target="../slideLayouts/slideLayout230.xml"/><Relationship Id="rId5" Type="http://schemas.openxmlformats.org/officeDocument/2006/relationships/slideLayout" Target="../slideLayouts/slideLayout224.xml"/><Relationship Id="rId15" Type="http://schemas.openxmlformats.org/officeDocument/2006/relationships/theme" Target="../theme/theme20.xml"/><Relationship Id="rId10" Type="http://schemas.openxmlformats.org/officeDocument/2006/relationships/slideLayout" Target="../slideLayouts/slideLayout229.xml"/><Relationship Id="rId4" Type="http://schemas.openxmlformats.org/officeDocument/2006/relationships/slideLayout" Target="../slideLayouts/slideLayout223.xml"/><Relationship Id="rId9" Type="http://schemas.openxmlformats.org/officeDocument/2006/relationships/slideLayout" Target="../slideLayouts/slideLayout228.xml"/><Relationship Id="rId14" Type="http://schemas.openxmlformats.org/officeDocument/2006/relationships/slideLayout" Target="../slideLayouts/slideLayout2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9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10195A"/>
            </a:gs>
            <a:gs pos="50000">
              <a:srgbClr val="152177"/>
            </a:gs>
            <a:gs pos="100000">
              <a:srgbClr val="10195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159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fld id="{59FC2A1F-D291-4A24-BEE6-BB4D137D3B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9159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159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latin typeface="+mn-lt"/>
              </a:defRPr>
            </a:lvl1pPr>
          </a:lstStyle>
          <a:p>
            <a:pPr>
              <a:defRPr/>
            </a:pPr>
            <a:fld id="{1E493B26-31FF-4334-81F8-625997AB89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885" r:id="rId1"/>
    <p:sldLayoutId id="2147484872" r:id="rId2"/>
    <p:sldLayoutId id="2147484873" r:id="rId3"/>
    <p:sldLayoutId id="2147484874" r:id="rId4"/>
    <p:sldLayoutId id="2147484875" r:id="rId5"/>
    <p:sldLayoutId id="2147484876" r:id="rId6"/>
    <p:sldLayoutId id="2147484877" r:id="rId7"/>
    <p:sldLayoutId id="2147484878" r:id="rId8"/>
    <p:sldLayoutId id="2147484879" r:id="rId9"/>
    <p:sldLayoutId id="2147484880" r:id="rId10"/>
    <p:sldLayoutId id="2147484881" r:id="rId11"/>
    <p:sldLayoutId id="2147484882" r:id="rId12"/>
  </p:sldLayoutIdLst>
  <p:transition>
    <p:wipe dir="r"/>
  </p:transition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·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>
          <a:solidFill>
            <a:schemeClr val="tx1"/>
          </a:solidFill>
          <a:latin typeface="+mn-lt"/>
        </a:defRPr>
      </a:lvl3pPr>
      <a:lvl4pPr marL="1714500" indent="-3429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·"/>
        <a:defRPr sz="2000">
          <a:solidFill>
            <a:schemeClr val="tx1"/>
          </a:solidFill>
          <a:latin typeface="+mn-lt"/>
        </a:defRPr>
      </a:lvl4pPr>
      <a:lvl5pPr marL="2171700" indent="-3429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5pPr>
      <a:lvl6pPr marL="2628900" indent="-3429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6pPr>
      <a:lvl7pPr marL="3086100" indent="-3429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7pPr>
      <a:lvl8pPr marL="3543300" indent="-3429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8pPr>
      <a:lvl9pPr marL="4000500" indent="-3429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400" i="0">
                <a:cs typeface="Times New Roman" pitchFamily="18" charset="0"/>
              </a:defRPr>
            </a:lvl1pPr>
          </a:lstStyle>
          <a:p>
            <a:pPr eaLnBrk="0" hangingPunct="0">
              <a:defRPr/>
            </a:pPr>
            <a:fld id="{DA2D4021-98F7-45F8-858C-73ECACB3DFD1}" type="slidenum">
              <a:rPr lang="en-US" b="0">
                <a:solidFill>
                  <a:srgbClr val="FFFFFF"/>
                </a:solidFill>
                <a:latin typeface="Times New Roman" pitchFamily="18" charset="0"/>
              </a:rPr>
              <a:pPr eaLnBrk="0" hangingPunct="0">
                <a:defRPr/>
              </a:pPr>
              <a:t>‹#›</a:t>
            </a:fld>
            <a:endParaRPr lang="en-US" b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FontTx/>
              <a:buNone/>
              <a:defRPr sz="1400" i="0">
                <a:cs typeface="Times New Roman" pitchFamily="18" charset="0"/>
              </a:defRPr>
            </a:lvl1pPr>
          </a:lstStyle>
          <a:p>
            <a:pPr eaLnBrk="0" hangingPunct="0">
              <a:defRPr/>
            </a:pPr>
            <a:endParaRPr lang="en-US" b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400" i="0"/>
            </a:lvl1pPr>
          </a:lstStyle>
          <a:p>
            <a:pPr eaLnBrk="0" hangingPunct="0">
              <a:defRPr/>
            </a:pPr>
            <a:fld id="{B21137CF-9DA1-44CC-BEFB-E29D4491E09D}" type="slidenum">
              <a:rPr lang="en-US" b="0">
                <a:solidFill>
                  <a:srgbClr val="FFFFFF"/>
                </a:solidFill>
                <a:latin typeface="Times New Roman" pitchFamily="18" charset="0"/>
              </a:rPr>
              <a:pPr eaLnBrk="0" hangingPunct="0">
                <a:defRPr/>
              </a:pPr>
              <a:t>‹#›</a:t>
            </a:fld>
            <a:endParaRPr lang="en-US" b="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112" r:id="rId1"/>
    <p:sldLayoutId id="2147485113" r:id="rId2"/>
    <p:sldLayoutId id="2147485114" r:id="rId3"/>
    <p:sldLayoutId id="2147485115" r:id="rId4"/>
    <p:sldLayoutId id="2147485116" r:id="rId5"/>
    <p:sldLayoutId id="2147485117" r:id="rId6"/>
    <p:sldLayoutId id="2147485118" r:id="rId7"/>
    <p:sldLayoutId id="2147485119" r:id="rId8"/>
    <p:sldLayoutId id="2147485120" r:id="rId9"/>
    <p:sldLayoutId id="2147485121" r:id="rId10"/>
    <p:sldLayoutId id="2147485122" r:id="rId11"/>
    <p:sldLayoutId id="2147485123" r:id="rId12"/>
    <p:sldLayoutId id="2147485124" r:id="rId13"/>
  </p:sldLayoutIdLst>
  <p:transition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·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>
          <a:solidFill>
            <a:schemeClr val="tx1"/>
          </a:solidFill>
          <a:latin typeface="+mn-lt"/>
        </a:defRPr>
      </a:lvl3pPr>
      <a:lvl4pPr marL="1714500" indent="-3429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·"/>
        <a:defRPr sz="2000">
          <a:solidFill>
            <a:schemeClr val="tx1"/>
          </a:solidFill>
          <a:latin typeface="+mn-lt"/>
        </a:defRPr>
      </a:lvl4pPr>
      <a:lvl5pPr marL="2171700" indent="-3429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5pPr>
      <a:lvl6pPr marL="2628900" indent="-3429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6pPr>
      <a:lvl7pPr marL="3086100" indent="-3429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7pPr>
      <a:lvl8pPr marL="3543300" indent="-3429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8pPr>
      <a:lvl9pPr marL="4000500" indent="-3429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42-25508204_cover-image_large.jp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035496"/>
            <a:ext cx="9155136" cy="6696744"/>
          </a:xfrm>
          <a:prstGeom prst="rect">
            <a:avLst/>
          </a:prstGeom>
        </p:spPr>
      </p:pic>
      <p:sp>
        <p:nvSpPr>
          <p:cNvPr id="1030" name="Text Box 12"/>
          <p:cNvSpPr txBox="1">
            <a:spLocks noChangeArrowheads="1"/>
          </p:cNvSpPr>
          <p:nvPr userDrawn="1"/>
        </p:nvSpPr>
        <p:spPr bwMode="auto">
          <a:xfrm rot="-5400000">
            <a:off x="-311781" y="5125728"/>
            <a:ext cx="792086" cy="13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600" b="0" dirty="0">
                <a:solidFill>
                  <a:srgbClr val="FFFFFF"/>
                </a:solidFill>
                <a:ea typeface="MS PGothic" pitchFamily="34" charset="-128"/>
                <a:cs typeface="Arial" charset="0"/>
              </a:rPr>
              <a:t>© </a:t>
            </a:r>
            <a:r>
              <a:rPr lang="en-GB" altLang="en-US" sz="600" b="0" dirty="0" err="1">
                <a:solidFill>
                  <a:srgbClr val="FFFFFF"/>
                </a:solidFill>
                <a:ea typeface="MS PGothic" pitchFamily="34" charset="-128"/>
                <a:cs typeface="Arial" charset="0"/>
              </a:rPr>
              <a:t>dreamstime</a:t>
            </a:r>
            <a:r>
              <a:rPr lang="en-GB" altLang="en-US" sz="600" b="0" dirty="0">
                <a:solidFill>
                  <a:srgbClr val="000000"/>
                </a:solidFill>
                <a:ea typeface="MS PGothic" pitchFamily="34" charset="-128"/>
                <a:cs typeface="Arial" charset="0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12895" y="3068960"/>
            <a:ext cx="5924567" cy="651905"/>
          </a:xfrm>
          <a:prstGeom prst="rect">
            <a:avLst/>
          </a:prstGeom>
          <a:noFill/>
          <a:effectLst>
            <a:outerShdw blurRad="50800" dist="38100" dir="9000000" algn="tr" rotWithShape="0">
              <a:prstClr val="black">
                <a:alpha val="75000"/>
              </a:prstClr>
            </a:outerShdw>
          </a:effectLst>
        </p:spPr>
        <p:txBody>
          <a:bodyPr wrap="none" lIns="18000" tIns="18000" rIns="18000" bIns="18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4000" dirty="0">
                <a:solidFill>
                  <a:srgbClr val="FFFFFF"/>
                </a:solidFill>
                <a:latin typeface="Frutiger LT Pro 67 Bold Cn" pitchFamily="34" charset="0"/>
                <a:cs typeface="Arial" pitchFamily="34" charset="0"/>
              </a:rPr>
              <a:t>CLIMATE CHANGE 2014</a:t>
            </a:r>
            <a:endParaRPr lang="en-GB" sz="4000" dirty="0">
              <a:solidFill>
                <a:srgbClr val="FFFFFF"/>
              </a:solidFill>
              <a:latin typeface="Frutiger LT Pro 67 Bold Cn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73275" y="3717096"/>
            <a:ext cx="4632161" cy="436461"/>
          </a:xfrm>
          <a:prstGeom prst="rect">
            <a:avLst/>
          </a:prstGeom>
          <a:noFill/>
          <a:effectLst>
            <a:outerShdw blurRad="50800" dist="38100" dir="9000000" algn="tr" rotWithShape="0">
              <a:prstClr val="black">
                <a:alpha val="75000"/>
              </a:prstClr>
            </a:outerShdw>
          </a:effectLst>
        </p:spPr>
        <p:txBody>
          <a:bodyPr wrap="none" lIns="18000" tIns="18000" rIns="18000" bIns="1800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2600" i="1" dirty="0">
                <a:solidFill>
                  <a:srgbClr val="FFFFFF"/>
                </a:solidFill>
                <a:latin typeface="Frutiger LT Pro 67 Bold Cn" pitchFamily="34" charset="0"/>
                <a:cs typeface="Arial" pitchFamily="34" charset="0"/>
              </a:rPr>
              <a:t>Mitigation of Climate Change</a:t>
            </a:r>
            <a:endParaRPr lang="en-GB" sz="2600" i="1" dirty="0">
              <a:solidFill>
                <a:srgbClr val="FFFFFF"/>
              </a:solidFill>
              <a:latin typeface="Frutiger LT Pro 67 Bold Cn" pitchFamily="34" charset="0"/>
              <a:cs typeface="Arial" pitchFamily="34" charset="0"/>
            </a:endParaRPr>
          </a:p>
        </p:txBody>
      </p:sp>
      <p:pic>
        <p:nvPicPr>
          <p:cNvPr id="1031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64513" y="6208713"/>
            <a:ext cx="72072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251520" y="6237312"/>
            <a:ext cx="23042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0" dirty="0">
                <a:solidFill>
                  <a:srgbClr val="5492C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Working Group III contribution to the IPCC Fifth Assessment Report</a:t>
            </a:r>
            <a:endParaRPr lang="en-GB" sz="1100" b="0" dirty="0">
              <a:solidFill>
                <a:srgbClr val="5492C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Bild 10" descr="IPCC_blue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116632"/>
            <a:ext cx="3384377" cy="79503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26" r:id="rId1"/>
    <p:sldLayoutId id="2147485127" r:id="rId2"/>
    <p:sldLayoutId id="2147485128" r:id="rId3"/>
  </p:sldLayoutIdLst>
  <p:transition>
    <p:wipe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7938" y="0"/>
            <a:ext cx="9144001" cy="90488"/>
          </a:xfrm>
          <a:prstGeom prst="rect">
            <a:avLst/>
          </a:prstGeom>
          <a:solidFill>
            <a:srgbClr val="5492C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srgbClr val="FFFFFF"/>
              </a:solidFill>
              <a:latin typeface="Arial" pitchFamily="-110" charset="0"/>
              <a:cs typeface="MS PGothic" pitchFamily="34" charset="-128"/>
            </a:endParaRPr>
          </a:p>
        </p:txBody>
      </p:sp>
      <p:pic>
        <p:nvPicPr>
          <p:cNvPr id="3075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625" y="6145213"/>
            <a:ext cx="33750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 userDrawn="1"/>
        </p:nvSpPr>
        <p:spPr>
          <a:xfrm>
            <a:off x="251520" y="6237312"/>
            <a:ext cx="23042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0" dirty="0">
                <a:solidFill>
                  <a:srgbClr val="5492C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Working Group III contribution to the IPCC Fifth Assessment Report</a:t>
            </a:r>
            <a:endParaRPr lang="en-GB" sz="1100" b="0" dirty="0">
              <a:solidFill>
                <a:srgbClr val="5492C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30" r:id="rId1"/>
    <p:sldLayoutId id="2147485131" r:id="rId2"/>
    <p:sldLayoutId id="2147485132" r:id="rId3"/>
    <p:sldLayoutId id="2147485133" r:id="rId4"/>
    <p:sldLayoutId id="2147485134" r:id="rId5"/>
    <p:sldLayoutId id="2147485135" r:id="rId6"/>
    <p:sldLayoutId id="2147485136" r:id="rId7"/>
  </p:sldLayoutIdLst>
  <p:transition>
    <p:wipe dir="r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400" i="0">
                <a:cs typeface="Times New Roman" pitchFamily="18" charset="0"/>
              </a:defRPr>
            </a:lvl1pPr>
          </a:lstStyle>
          <a:p>
            <a:pPr eaLnBrk="0" hangingPunct="0">
              <a:defRPr/>
            </a:pPr>
            <a:fld id="{DA2D4021-98F7-45F8-858C-73ECACB3DFD1}" type="slidenum">
              <a:rPr lang="en-US" b="0">
                <a:solidFill>
                  <a:srgbClr val="FFFFFF"/>
                </a:solidFill>
                <a:latin typeface="Times New Roman" pitchFamily="18" charset="0"/>
              </a:rPr>
              <a:pPr eaLnBrk="0" hangingPunct="0">
                <a:defRPr/>
              </a:pPr>
              <a:t>‹#›</a:t>
            </a:fld>
            <a:endParaRPr lang="en-US" b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FontTx/>
              <a:buNone/>
              <a:defRPr sz="1400" i="0">
                <a:cs typeface="Times New Roman" pitchFamily="18" charset="0"/>
              </a:defRPr>
            </a:lvl1pPr>
          </a:lstStyle>
          <a:p>
            <a:pPr eaLnBrk="0" hangingPunct="0">
              <a:defRPr/>
            </a:pPr>
            <a:endParaRPr lang="en-US" b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400" i="0"/>
            </a:lvl1pPr>
          </a:lstStyle>
          <a:p>
            <a:pPr eaLnBrk="0" hangingPunct="0">
              <a:defRPr/>
            </a:pPr>
            <a:fld id="{B21137CF-9DA1-44CC-BEFB-E29D4491E09D}" type="slidenum">
              <a:rPr lang="en-US" b="0">
                <a:solidFill>
                  <a:srgbClr val="FFFFFF"/>
                </a:solidFill>
                <a:latin typeface="Times New Roman" pitchFamily="18" charset="0"/>
              </a:rPr>
              <a:pPr eaLnBrk="0" hangingPunct="0">
                <a:defRPr/>
              </a:pPr>
              <a:t>‹#›</a:t>
            </a:fld>
            <a:endParaRPr lang="en-US" b="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138" r:id="rId1"/>
    <p:sldLayoutId id="2147485139" r:id="rId2"/>
    <p:sldLayoutId id="2147485140" r:id="rId3"/>
    <p:sldLayoutId id="2147485141" r:id="rId4"/>
    <p:sldLayoutId id="2147485142" r:id="rId5"/>
    <p:sldLayoutId id="2147485143" r:id="rId6"/>
    <p:sldLayoutId id="2147485144" r:id="rId7"/>
    <p:sldLayoutId id="2147485145" r:id="rId8"/>
    <p:sldLayoutId id="2147485146" r:id="rId9"/>
    <p:sldLayoutId id="2147485147" r:id="rId10"/>
    <p:sldLayoutId id="2147485148" r:id="rId11"/>
    <p:sldLayoutId id="2147485149" r:id="rId12"/>
    <p:sldLayoutId id="2147485150" r:id="rId13"/>
  </p:sldLayoutIdLst>
  <p:transition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·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>
          <a:solidFill>
            <a:schemeClr val="tx1"/>
          </a:solidFill>
          <a:latin typeface="+mn-lt"/>
        </a:defRPr>
      </a:lvl3pPr>
      <a:lvl4pPr marL="1714500" indent="-3429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·"/>
        <a:defRPr sz="2000">
          <a:solidFill>
            <a:schemeClr val="tx1"/>
          </a:solidFill>
          <a:latin typeface="+mn-lt"/>
        </a:defRPr>
      </a:lvl4pPr>
      <a:lvl5pPr marL="2171700" indent="-3429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5pPr>
      <a:lvl6pPr marL="2628900" indent="-3429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6pPr>
      <a:lvl7pPr marL="3086100" indent="-3429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7pPr>
      <a:lvl8pPr marL="3543300" indent="-3429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8pPr>
      <a:lvl9pPr marL="4000500" indent="-3429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400" i="0">
                <a:cs typeface="Times New Roman" pitchFamily="18" charset="0"/>
              </a:defRPr>
            </a:lvl1pPr>
          </a:lstStyle>
          <a:p>
            <a:pPr eaLnBrk="0" hangingPunct="0">
              <a:defRPr/>
            </a:pPr>
            <a:fld id="{DA2D4021-98F7-45F8-858C-73ECACB3DFD1}" type="slidenum">
              <a:rPr lang="en-US" b="0">
                <a:solidFill>
                  <a:srgbClr val="FFFFFF"/>
                </a:solidFill>
                <a:latin typeface="Times New Roman" pitchFamily="18" charset="0"/>
              </a:rPr>
              <a:pPr eaLnBrk="0" hangingPunct="0">
                <a:defRPr/>
              </a:pPr>
              <a:t>‹#›</a:t>
            </a:fld>
            <a:endParaRPr lang="en-US" b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FontTx/>
              <a:buNone/>
              <a:defRPr sz="1400" i="0">
                <a:cs typeface="Times New Roman" pitchFamily="18" charset="0"/>
              </a:defRPr>
            </a:lvl1pPr>
          </a:lstStyle>
          <a:p>
            <a:pPr eaLnBrk="0" hangingPunct="0">
              <a:defRPr/>
            </a:pPr>
            <a:endParaRPr lang="en-US" b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400" i="0"/>
            </a:lvl1pPr>
          </a:lstStyle>
          <a:p>
            <a:pPr eaLnBrk="0" hangingPunct="0">
              <a:defRPr/>
            </a:pPr>
            <a:fld id="{B21137CF-9DA1-44CC-BEFB-E29D4491E09D}" type="slidenum">
              <a:rPr lang="en-US" b="0">
                <a:solidFill>
                  <a:srgbClr val="FFFFFF"/>
                </a:solidFill>
                <a:latin typeface="Times New Roman" pitchFamily="18" charset="0"/>
              </a:rPr>
              <a:pPr eaLnBrk="0" hangingPunct="0">
                <a:defRPr/>
              </a:pPr>
              <a:t>‹#›</a:t>
            </a:fld>
            <a:endParaRPr lang="en-US" b="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165" r:id="rId1"/>
    <p:sldLayoutId id="2147485166" r:id="rId2"/>
    <p:sldLayoutId id="2147485167" r:id="rId3"/>
    <p:sldLayoutId id="2147485168" r:id="rId4"/>
    <p:sldLayoutId id="2147485169" r:id="rId5"/>
    <p:sldLayoutId id="2147485170" r:id="rId6"/>
    <p:sldLayoutId id="2147485171" r:id="rId7"/>
    <p:sldLayoutId id="2147485172" r:id="rId8"/>
    <p:sldLayoutId id="2147485173" r:id="rId9"/>
    <p:sldLayoutId id="2147485174" r:id="rId10"/>
    <p:sldLayoutId id="2147485175" r:id="rId11"/>
    <p:sldLayoutId id="2147485176" r:id="rId12"/>
  </p:sldLayoutIdLst>
  <p:transition spd="med"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·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>
          <a:solidFill>
            <a:schemeClr val="tx1"/>
          </a:solidFill>
          <a:latin typeface="+mn-lt"/>
        </a:defRPr>
      </a:lvl3pPr>
      <a:lvl4pPr marL="1714500" indent="-3429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·"/>
        <a:defRPr sz="2000">
          <a:solidFill>
            <a:schemeClr val="tx1"/>
          </a:solidFill>
          <a:latin typeface="+mn-lt"/>
        </a:defRPr>
      </a:lvl4pPr>
      <a:lvl5pPr marL="2171700" indent="-3429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5pPr>
      <a:lvl6pPr marL="2628900" indent="-3429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6pPr>
      <a:lvl7pPr marL="3086100" indent="-3429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7pPr>
      <a:lvl8pPr marL="3543300" indent="-3429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8pPr>
      <a:lvl9pPr marL="4000500" indent="-3429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400" i="0">
                <a:cs typeface="Times New Roman" pitchFamily="18" charset="0"/>
              </a:defRPr>
            </a:lvl1pPr>
          </a:lstStyle>
          <a:p>
            <a:pPr eaLnBrk="0" hangingPunct="0">
              <a:defRPr/>
            </a:pPr>
            <a:fld id="{DA2D4021-98F7-45F8-858C-73ECACB3DFD1}" type="slidenum">
              <a:rPr lang="en-US" b="0">
                <a:solidFill>
                  <a:srgbClr val="FFFFFF"/>
                </a:solidFill>
                <a:latin typeface="Times New Roman" pitchFamily="18" charset="0"/>
              </a:rPr>
              <a:pPr eaLnBrk="0" hangingPunct="0">
                <a:defRPr/>
              </a:pPr>
              <a:t>‹#›</a:t>
            </a:fld>
            <a:endParaRPr lang="en-US" b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FontTx/>
              <a:buNone/>
              <a:defRPr sz="1400" i="0">
                <a:cs typeface="Times New Roman" pitchFamily="18" charset="0"/>
              </a:defRPr>
            </a:lvl1pPr>
          </a:lstStyle>
          <a:p>
            <a:pPr eaLnBrk="0" hangingPunct="0">
              <a:defRPr/>
            </a:pPr>
            <a:endParaRPr lang="en-US" b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400" i="0"/>
            </a:lvl1pPr>
          </a:lstStyle>
          <a:p>
            <a:pPr eaLnBrk="0" hangingPunct="0">
              <a:defRPr/>
            </a:pPr>
            <a:fld id="{B21137CF-9DA1-44CC-BEFB-E29D4491E09D}" type="slidenum">
              <a:rPr lang="en-US" b="0">
                <a:solidFill>
                  <a:srgbClr val="FFFFFF"/>
                </a:solidFill>
                <a:latin typeface="Times New Roman" pitchFamily="18" charset="0"/>
              </a:rPr>
              <a:pPr eaLnBrk="0" hangingPunct="0">
                <a:defRPr/>
              </a:pPr>
              <a:t>‹#›</a:t>
            </a:fld>
            <a:endParaRPr lang="en-US" b="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179" r:id="rId1"/>
    <p:sldLayoutId id="2147485180" r:id="rId2"/>
    <p:sldLayoutId id="2147485181" r:id="rId3"/>
    <p:sldLayoutId id="2147485182" r:id="rId4"/>
    <p:sldLayoutId id="2147485183" r:id="rId5"/>
    <p:sldLayoutId id="2147485184" r:id="rId6"/>
    <p:sldLayoutId id="2147485185" r:id="rId7"/>
    <p:sldLayoutId id="2147485186" r:id="rId8"/>
    <p:sldLayoutId id="2147485187" r:id="rId9"/>
    <p:sldLayoutId id="2147485188" r:id="rId10"/>
    <p:sldLayoutId id="2147485189" r:id="rId11"/>
    <p:sldLayoutId id="2147485190" r:id="rId12"/>
    <p:sldLayoutId id="2147485191" r:id="rId13"/>
  </p:sldLayoutIdLst>
  <p:transition spd="med"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·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>
          <a:solidFill>
            <a:schemeClr val="tx1"/>
          </a:solidFill>
          <a:latin typeface="+mn-lt"/>
        </a:defRPr>
      </a:lvl3pPr>
      <a:lvl4pPr marL="1714500" indent="-3429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·"/>
        <a:defRPr sz="2000">
          <a:solidFill>
            <a:schemeClr val="tx1"/>
          </a:solidFill>
          <a:latin typeface="+mn-lt"/>
        </a:defRPr>
      </a:lvl4pPr>
      <a:lvl5pPr marL="2171700" indent="-3429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5pPr>
      <a:lvl6pPr marL="2628900" indent="-3429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6pPr>
      <a:lvl7pPr marL="3086100" indent="-3429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7pPr>
      <a:lvl8pPr marL="3543300" indent="-3429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8pPr>
      <a:lvl9pPr marL="4000500" indent="-3429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840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400">
                <a:cs typeface="Times New Roman" pitchFamily="18" charset="0"/>
              </a:defRPr>
            </a:lvl1pPr>
          </a:lstStyle>
          <a:p>
            <a:pPr>
              <a:defRPr/>
            </a:pPr>
            <a:fld id="{2873D733-9FBE-4A70-B1A8-0317B048798D}" type="slidenum">
              <a:rPr lang="en-US" b="0">
                <a:solidFill>
                  <a:srgbClr val="FFFFFF"/>
                </a:solidFill>
                <a:latin typeface="Times New Roman" pitchFamily="18" charset="0"/>
              </a:rPr>
              <a:pPr>
                <a:defRPr/>
              </a:pPr>
              <a:t>‹#›</a:t>
            </a:fld>
            <a:endParaRPr lang="en-US" b="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FontTx/>
              <a:buNone/>
              <a:defRPr sz="1400" dirty="0">
                <a:cs typeface="Times New Roman" pitchFamily="18" charset="0"/>
              </a:defRPr>
            </a:lvl1pPr>
          </a:lstStyle>
          <a:p>
            <a:pPr>
              <a:defRPr/>
            </a:pPr>
            <a:endParaRPr lang="en-US" b="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193" r:id="rId1"/>
    <p:sldLayoutId id="2147485194" r:id="rId2"/>
    <p:sldLayoutId id="2147485195" r:id="rId3"/>
    <p:sldLayoutId id="2147485196" r:id="rId4"/>
    <p:sldLayoutId id="2147485197" r:id="rId5"/>
    <p:sldLayoutId id="2147485198" r:id="rId6"/>
    <p:sldLayoutId id="2147485199" r:id="rId7"/>
    <p:sldLayoutId id="2147485200" r:id="rId8"/>
    <p:sldLayoutId id="2147485201" r:id="rId9"/>
    <p:sldLayoutId id="2147485202" r:id="rId10"/>
    <p:sldLayoutId id="2147485203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·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3pPr>
      <a:lvl4pPr marL="1714500" indent="-3429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·"/>
        <a:defRPr sz="2000">
          <a:solidFill>
            <a:schemeClr val="tx1"/>
          </a:solidFill>
          <a:latin typeface="+mn-lt"/>
        </a:defRPr>
      </a:lvl4pPr>
      <a:lvl5pPr marL="2171700" indent="-3429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5pPr>
      <a:lvl6pPr marL="2628900" indent="-3429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6pPr>
      <a:lvl7pPr marL="3086100" indent="-3429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7pPr>
      <a:lvl8pPr marL="3543300" indent="-3429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8pPr>
      <a:lvl9pPr marL="4000500" indent="-3429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840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400" i="0">
                <a:cs typeface="Times New Roman" pitchFamily="18" charset="0"/>
              </a:defRPr>
            </a:lvl1pPr>
          </a:lstStyle>
          <a:p>
            <a:pPr eaLnBrk="0" hangingPunct="0">
              <a:defRPr/>
            </a:pPr>
            <a:fld id="{25561B44-E7F3-43FA-8B27-A8072FC19DB6}" type="slidenum">
              <a:rPr lang="en-US" b="0">
                <a:solidFill>
                  <a:srgbClr val="FFFFFF"/>
                </a:solidFill>
                <a:latin typeface="Times New Roman" pitchFamily="18" charset="0"/>
              </a:rPr>
              <a:pPr eaLnBrk="0" hangingPunct="0">
                <a:defRPr/>
              </a:pPr>
              <a:t>‹#›</a:t>
            </a:fld>
            <a:endParaRPr lang="en-US" b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FontTx/>
              <a:buNone/>
              <a:defRPr sz="1400" i="0">
                <a:cs typeface="Times New Roman" pitchFamily="18" charset="0"/>
              </a:defRPr>
            </a:lvl1pPr>
          </a:lstStyle>
          <a:p>
            <a:pPr eaLnBrk="0" hangingPunct="0">
              <a:defRPr/>
            </a:pPr>
            <a:endParaRPr lang="en-US" b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400" i="0"/>
            </a:lvl1pPr>
          </a:lstStyle>
          <a:p>
            <a:pPr eaLnBrk="0" hangingPunct="0">
              <a:defRPr/>
            </a:pPr>
            <a:fld id="{13D9BCB8-E194-4D4F-AE2D-F6657445EBDB}" type="slidenum">
              <a:rPr lang="en-US" b="0">
                <a:solidFill>
                  <a:srgbClr val="FFFFFF"/>
                </a:solidFill>
                <a:latin typeface="Times New Roman" pitchFamily="18" charset="0"/>
              </a:rPr>
              <a:pPr eaLnBrk="0" hangingPunct="0">
                <a:defRPr/>
              </a:pPr>
              <a:t>‹#›</a:t>
            </a:fld>
            <a:endParaRPr lang="en-US" b="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205" r:id="rId1"/>
    <p:sldLayoutId id="2147485206" r:id="rId2"/>
    <p:sldLayoutId id="2147485207" r:id="rId3"/>
    <p:sldLayoutId id="2147485208" r:id="rId4"/>
    <p:sldLayoutId id="2147485209" r:id="rId5"/>
    <p:sldLayoutId id="2147485210" r:id="rId6"/>
    <p:sldLayoutId id="2147485211" r:id="rId7"/>
    <p:sldLayoutId id="2147485212" r:id="rId8"/>
    <p:sldLayoutId id="2147485213" r:id="rId9"/>
    <p:sldLayoutId id="2147485214" r:id="rId10"/>
    <p:sldLayoutId id="2147485215" r:id="rId11"/>
    <p:sldLayoutId id="2147485216" r:id="rId12"/>
  </p:sldLayoutIdLst>
  <p:transition spd="med"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·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>
          <a:solidFill>
            <a:schemeClr val="tx1"/>
          </a:solidFill>
          <a:latin typeface="+mn-lt"/>
        </a:defRPr>
      </a:lvl3pPr>
      <a:lvl4pPr marL="1714500" indent="-3429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·"/>
        <a:defRPr sz="2000">
          <a:solidFill>
            <a:schemeClr val="tx1"/>
          </a:solidFill>
          <a:latin typeface="+mn-lt"/>
        </a:defRPr>
      </a:lvl4pPr>
      <a:lvl5pPr marL="2171700" indent="-3429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5pPr>
      <a:lvl6pPr marL="2628900" indent="-3429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6pPr>
      <a:lvl7pPr marL="3086100" indent="-3429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7pPr>
      <a:lvl8pPr marL="3543300" indent="-3429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8pPr>
      <a:lvl9pPr marL="4000500" indent="-3429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buFontTx/>
              <a:buNone/>
              <a:defRPr sz="1400" i="0">
                <a:solidFill>
                  <a:srgbClr val="FFFFFF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D4389F35-3C6A-432F-A069-E17775A890FB}" type="slidenum">
              <a:rPr lang="en-US" b="0"/>
              <a:pPr>
                <a:defRPr/>
              </a:pPr>
              <a:t>‹#›</a:t>
            </a:fld>
            <a:endParaRPr lang="en-US" b="0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100000"/>
              </a:lnSpc>
              <a:buFontTx/>
              <a:buNone/>
              <a:defRPr sz="1400" i="0">
                <a:solidFill>
                  <a:srgbClr val="FFFFFF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b="0" dirty="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buFontTx/>
              <a:buNone/>
              <a:defRPr sz="1400" i="0">
                <a:solidFill>
                  <a:srgbClr val="FFFFFF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2540E34D-4D44-4AB3-A7AF-3CC16EF30FFA}" type="slidenum">
              <a:rPr lang="en-US" b="0"/>
              <a:pPr>
                <a:defRPr/>
              </a:pPr>
              <a:t>‹#›</a:t>
            </a:fld>
            <a:endParaRPr lang="en-US" b="0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218" r:id="rId1"/>
    <p:sldLayoutId id="2147485219" r:id="rId2"/>
    <p:sldLayoutId id="2147485220" r:id="rId3"/>
    <p:sldLayoutId id="2147485221" r:id="rId4"/>
    <p:sldLayoutId id="2147485222" r:id="rId5"/>
    <p:sldLayoutId id="2147485223" r:id="rId6"/>
    <p:sldLayoutId id="2147485224" r:id="rId7"/>
    <p:sldLayoutId id="2147485225" r:id="rId8"/>
    <p:sldLayoutId id="2147485226" r:id="rId9"/>
    <p:sldLayoutId id="2147485227" r:id="rId10"/>
    <p:sldLayoutId id="2147485228" r:id="rId11"/>
    <p:sldLayoutId id="2147485229" r:id="rId12"/>
  </p:sldLayoutIdLst>
  <p:transition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·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>
          <a:solidFill>
            <a:schemeClr val="tx1"/>
          </a:solidFill>
          <a:latin typeface="+mn-lt"/>
        </a:defRPr>
      </a:lvl3pPr>
      <a:lvl4pPr marL="1714500" indent="-3429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·"/>
        <a:defRPr sz="2000">
          <a:solidFill>
            <a:schemeClr val="tx1"/>
          </a:solidFill>
          <a:latin typeface="+mn-lt"/>
        </a:defRPr>
      </a:lvl4pPr>
      <a:lvl5pPr marL="2171700" indent="-3429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5pPr>
      <a:lvl6pPr marL="2628900" indent="-3429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6pPr>
      <a:lvl7pPr marL="3086100" indent="-3429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7pPr>
      <a:lvl8pPr marL="3543300" indent="-3429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8pPr>
      <a:lvl9pPr marL="4000500" indent="-3429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400" i="0">
                <a:cs typeface="Times New Roman" pitchFamily="18" charset="0"/>
              </a:defRPr>
            </a:lvl1pPr>
          </a:lstStyle>
          <a:p>
            <a:pPr eaLnBrk="0" hangingPunct="0">
              <a:defRPr/>
            </a:pPr>
            <a:fld id="{DA2D4021-98F7-45F8-858C-73ECACB3DFD1}" type="slidenum">
              <a:rPr lang="en-US" b="0">
                <a:solidFill>
                  <a:srgbClr val="FFFFFF"/>
                </a:solidFill>
                <a:latin typeface="Times New Roman" pitchFamily="18" charset="0"/>
              </a:rPr>
              <a:pPr eaLnBrk="0" hangingPunct="0">
                <a:defRPr/>
              </a:pPr>
              <a:t>‹#›</a:t>
            </a:fld>
            <a:endParaRPr lang="en-US" b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FontTx/>
              <a:buNone/>
              <a:defRPr sz="1400" i="0">
                <a:cs typeface="Times New Roman" pitchFamily="18" charset="0"/>
              </a:defRPr>
            </a:lvl1pPr>
          </a:lstStyle>
          <a:p>
            <a:pPr eaLnBrk="0" hangingPunct="0">
              <a:defRPr/>
            </a:pPr>
            <a:endParaRPr lang="en-US" b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400" i="0"/>
            </a:lvl1pPr>
          </a:lstStyle>
          <a:p>
            <a:pPr eaLnBrk="0" hangingPunct="0">
              <a:defRPr/>
            </a:pPr>
            <a:fld id="{B21137CF-9DA1-44CC-BEFB-E29D4491E09D}" type="slidenum">
              <a:rPr lang="en-US" b="0">
                <a:solidFill>
                  <a:srgbClr val="FFFFFF"/>
                </a:solidFill>
                <a:latin typeface="Times New Roman" pitchFamily="18" charset="0"/>
              </a:rPr>
              <a:pPr eaLnBrk="0" hangingPunct="0">
                <a:defRPr/>
              </a:pPr>
              <a:t>‹#›</a:t>
            </a:fld>
            <a:endParaRPr lang="en-US" b="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231" r:id="rId1"/>
    <p:sldLayoutId id="2147485232" r:id="rId2"/>
    <p:sldLayoutId id="2147485233" r:id="rId3"/>
    <p:sldLayoutId id="2147485234" r:id="rId4"/>
    <p:sldLayoutId id="2147485235" r:id="rId5"/>
    <p:sldLayoutId id="2147485236" r:id="rId6"/>
    <p:sldLayoutId id="2147485237" r:id="rId7"/>
    <p:sldLayoutId id="2147485238" r:id="rId8"/>
    <p:sldLayoutId id="2147485239" r:id="rId9"/>
    <p:sldLayoutId id="2147485240" r:id="rId10"/>
    <p:sldLayoutId id="2147485241" r:id="rId11"/>
    <p:sldLayoutId id="2147485242" r:id="rId12"/>
  </p:sldLayoutIdLst>
  <p:transition spd="med"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·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>
          <a:solidFill>
            <a:schemeClr val="tx1"/>
          </a:solidFill>
          <a:latin typeface="+mn-lt"/>
        </a:defRPr>
      </a:lvl3pPr>
      <a:lvl4pPr marL="1714500" indent="-3429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·"/>
        <a:defRPr sz="2000">
          <a:solidFill>
            <a:schemeClr val="tx1"/>
          </a:solidFill>
          <a:latin typeface="+mn-lt"/>
        </a:defRPr>
      </a:lvl4pPr>
      <a:lvl5pPr marL="2171700" indent="-3429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5pPr>
      <a:lvl6pPr marL="2628900" indent="-3429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6pPr>
      <a:lvl7pPr marL="3086100" indent="-3429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7pPr>
      <a:lvl8pPr marL="3543300" indent="-3429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8pPr>
      <a:lvl9pPr marL="4000500" indent="-3429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buFontTx/>
              <a:buNone/>
              <a:defRPr sz="1400" b="0" i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DE66C59D-7C75-48A0-A2DB-368BE55E75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100000"/>
              </a:lnSpc>
              <a:buFontTx/>
              <a:buNone/>
              <a:defRPr sz="1400" b="0" i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buFontTx/>
              <a:buNone/>
              <a:defRPr sz="1400" b="0" i="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5E5D0C63-368B-4859-828E-ABD60A3B52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886" r:id="rId1"/>
    <p:sldLayoutId id="2147484887" r:id="rId2"/>
    <p:sldLayoutId id="2147484888" r:id="rId3"/>
    <p:sldLayoutId id="2147484889" r:id="rId4"/>
    <p:sldLayoutId id="2147484890" r:id="rId5"/>
    <p:sldLayoutId id="2147484891" r:id="rId6"/>
    <p:sldLayoutId id="2147484892" r:id="rId7"/>
    <p:sldLayoutId id="2147484893" r:id="rId8"/>
    <p:sldLayoutId id="2147484894" r:id="rId9"/>
    <p:sldLayoutId id="2147484895" r:id="rId10"/>
    <p:sldLayoutId id="2147484896" r:id="rId11"/>
    <p:sldLayoutId id="2147484897" r:id="rId12"/>
  </p:sldLayoutIdLst>
  <p:transition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·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>
          <a:solidFill>
            <a:schemeClr val="tx1"/>
          </a:solidFill>
          <a:latin typeface="+mn-lt"/>
        </a:defRPr>
      </a:lvl3pPr>
      <a:lvl4pPr marL="1714500" indent="-3429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·"/>
        <a:defRPr sz="2000">
          <a:solidFill>
            <a:schemeClr val="tx1"/>
          </a:solidFill>
          <a:latin typeface="+mn-lt"/>
        </a:defRPr>
      </a:lvl4pPr>
      <a:lvl5pPr marL="2171700" indent="-3429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5pPr>
      <a:lvl6pPr marL="2628900" indent="-3429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6pPr>
      <a:lvl7pPr marL="3086100" indent="-3429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7pPr>
      <a:lvl8pPr marL="3543300" indent="-3429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8pPr>
      <a:lvl9pPr marL="4000500" indent="-3429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0195A"/>
            </a:gs>
            <a:gs pos="50000">
              <a:srgbClr val="152177"/>
            </a:gs>
            <a:gs pos="100000">
              <a:srgbClr val="10195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735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fld id="{187669A8-93B7-4B51-8BB6-C6F11F0D699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735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244" r:id="rId1"/>
    <p:sldLayoutId id="2147485245" r:id="rId2"/>
    <p:sldLayoutId id="2147485246" r:id="rId3"/>
    <p:sldLayoutId id="2147485247" r:id="rId4"/>
    <p:sldLayoutId id="2147485248" r:id="rId5"/>
    <p:sldLayoutId id="2147485249" r:id="rId6"/>
    <p:sldLayoutId id="2147485250" r:id="rId7"/>
    <p:sldLayoutId id="2147485251" r:id="rId8"/>
    <p:sldLayoutId id="2147485252" r:id="rId9"/>
    <p:sldLayoutId id="2147485253" r:id="rId10"/>
    <p:sldLayoutId id="2147485254" r:id="rId11"/>
    <p:sldLayoutId id="2147485255" r:id="rId12"/>
    <p:sldLayoutId id="2147485256" r:id="rId13"/>
    <p:sldLayoutId id="2147485257" r:id="rId14"/>
  </p:sldLayoutIdLst>
  <p:transition>
    <p:wipe dir="r"/>
  </p:transition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·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400">
          <a:solidFill>
            <a:schemeClr val="tx1"/>
          </a:solidFill>
          <a:latin typeface="+mn-lt"/>
        </a:defRPr>
      </a:lvl3pPr>
      <a:lvl4pPr marL="1714500" indent="-3429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·"/>
        <a:defRPr sz="2000">
          <a:solidFill>
            <a:schemeClr val="tx1"/>
          </a:solidFill>
          <a:latin typeface="+mn-lt"/>
        </a:defRPr>
      </a:lvl4pPr>
      <a:lvl5pPr marL="2171700" indent="-3429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5pPr>
      <a:lvl6pPr marL="2628900" indent="-3429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6pPr>
      <a:lvl7pPr marL="3086100" indent="-3429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7pPr>
      <a:lvl8pPr marL="3543300" indent="-3429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8pPr>
      <a:lvl9pPr marL="4000500" indent="-3429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buFontTx/>
              <a:buNone/>
              <a:defRPr sz="1400" b="0" i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F15581C1-878E-4A8A-B285-F3DB4A87A6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100000"/>
              </a:lnSpc>
              <a:buFontTx/>
              <a:buNone/>
              <a:defRPr sz="1400" b="0" i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buFontTx/>
              <a:buNone/>
              <a:defRPr sz="1400" b="0" i="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5F4064DE-B9F3-4A55-8A1B-0A291ADB96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898" r:id="rId1"/>
    <p:sldLayoutId id="2147484899" r:id="rId2"/>
    <p:sldLayoutId id="2147484900" r:id="rId3"/>
    <p:sldLayoutId id="2147484901" r:id="rId4"/>
    <p:sldLayoutId id="2147484902" r:id="rId5"/>
    <p:sldLayoutId id="2147484903" r:id="rId6"/>
    <p:sldLayoutId id="2147484904" r:id="rId7"/>
    <p:sldLayoutId id="2147484905" r:id="rId8"/>
    <p:sldLayoutId id="2147484906" r:id="rId9"/>
    <p:sldLayoutId id="2147484907" r:id="rId10"/>
    <p:sldLayoutId id="2147484908" r:id="rId11"/>
    <p:sldLayoutId id="2147484909" r:id="rId12"/>
  </p:sldLayoutIdLst>
  <p:transition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·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>
          <a:solidFill>
            <a:schemeClr val="tx1"/>
          </a:solidFill>
          <a:latin typeface="+mn-lt"/>
        </a:defRPr>
      </a:lvl3pPr>
      <a:lvl4pPr marL="1714500" indent="-3429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·"/>
        <a:defRPr sz="2000">
          <a:solidFill>
            <a:schemeClr val="tx1"/>
          </a:solidFill>
          <a:latin typeface="+mn-lt"/>
        </a:defRPr>
      </a:lvl4pPr>
      <a:lvl5pPr marL="2171700" indent="-3429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5pPr>
      <a:lvl6pPr marL="2628900" indent="-3429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6pPr>
      <a:lvl7pPr marL="3086100" indent="-3429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7pPr>
      <a:lvl8pPr marL="3543300" indent="-3429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8pPr>
      <a:lvl9pPr marL="4000500" indent="-3429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400" i="0">
                <a:cs typeface="Times New Roman" pitchFamily="18" charset="0"/>
              </a:defRPr>
            </a:lvl1pPr>
          </a:lstStyle>
          <a:p>
            <a:pPr eaLnBrk="0" hangingPunct="0">
              <a:defRPr/>
            </a:pPr>
            <a:fld id="{D78EBE78-17E5-4CE2-A2C6-4E156BABACEC}" type="slidenum">
              <a:rPr lang="en-US" b="0">
                <a:solidFill>
                  <a:srgbClr val="FFFFFF"/>
                </a:solidFill>
                <a:latin typeface="Times New Roman" pitchFamily="18" charset="0"/>
              </a:rPr>
              <a:pPr eaLnBrk="0" hangingPunct="0">
                <a:defRPr/>
              </a:pPr>
              <a:t>‹#›</a:t>
            </a:fld>
            <a:endParaRPr lang="en-US" b="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FontTx/>
              <a:buNone/>
              <a:defRPr sz="1400" i="0">
                <a:cs typeface="Times New Roman" pitchFamily="18" charset="0"/>
              </a:defRPr>
            </a:lvl1pPr>
          </a:lstStyle>
          <a:p>
            <a:pPr eaLnBrk="0" hangingPunct="0">
              <a:defRPr/>
            </a:pPr>
            <a:endParaRPr lang="en-US" b="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400" i="0"/>
            </a:lvl1pPr>
          </a:lstStyle>
          <a:p>
            <a:pPr eaLnBrk="0" hangingPunct="0">
              <a:defRPr/>
            </a:pPr>
            <a:fld id="{B59D2AD2-F8F7-4513-A8CC-A9AEB37E45F3}" type="slidenum">
              <a:rPr lang="en-US" b="0">
                <a:solidFill>
                  <a:srgbClr val="FFFFFF"/>
                </a:solidFill>
                <a:latin typeface="Times New Roman" pitchFamily="18" charset="0"/>
              </a:rPr>
              <a:pPr eaLnBrk="0" hangingPunct="0">
                <a:defRPr/>
              </a:pPr>
              <a:t>‹#›</a:t>
            </a:fld>
            <a:endParaRPr lang="en-US" b="0" dirty="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921" r:id="rId1"/>
    <p:sldLayoutId id="2147484922" r:id="rId2"/>
    <p:sldLayoutId id="2147484923" r:id="rId3"/>
    <p:sldLayoutId id="2147484924" r:id="rId4"/>
    <p:sldLayoutId id="2147484925" r:id="rId5"/>
    <p:sldLayoutId id="2147484926" r:id="rId6"/>
    <p:sldLayoutId id="2147484927" r:id="rId7"/>
    <p:sldLayoutId id="2147484928" r:id="rId8"/>
    <p:sldLayoutId id="2147484929" r:id="rId9"/>
    <p:sldLayoutId id="2147484930" r:id="rId10"/>
    <p:sldLayoutId id="2147484931" r:id="rId11"/>
    <p:sldLayoutId id="2147484932" r:id="rId12"/>
  </p:sldLayoutIdLst>
  <p:transition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·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>
          <a:solidFill>
            <a:schemeClr val="tx1"/>
          </a:solidFill>
          <a:latin typeface="+mn-lt"/>
        </a:defRPr>
      </a:lvl3pPr>
      <a:lvl4pPr marL="1714500" indent="-3429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·"/>
        <a:defRPr sz="2000">
          <a:solidFill>
            <a:schemeClr val="tx1"/>
          </a:solidFill>
          <a:latin typeface="+mn-lt"/>
        </a:defRPr>
      </a:lvl4pPr>
      <a:lvl5pPr marL="2171700" indent="-3429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5pPr>
      <a:lvl6pPr marL="2628900" indent="-3429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6pPr>
      <a:lvl7pPr marL="3086100" indent="-3429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7pPr>
      <a:lvl8pPr marL="3543300" indent="-3429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8pPr>
      <a:lvl9pPr marL="4000500" indent="-3429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400" i="0">
                <a:cs typeface="Times New Roman" pitchFamily="18" charset="0"/>
              </a:defRPr>
            </a:lvl1pPr>
          </a:lstStyle>
          <a:p>
            <a:pPr eaLnBrk="0" hangingPunct="0">
              <a:defRPr/>
            </a:pPr>
            <a:fld id="{D78EBE78-17E5-4CE2-A2C6-4E156BABACEC}" type="slidenum">
              <a:rPr lang="en-US" b="0">
                <a:solidFill>
                  <a:srgbClr val="FFFFFF"/>
                </a:solidFill>
                <a:latin typeface="Times New Roman" pitchFamily="18" charset="0"/>
              </a:rPr>
              <a:pPr eaLnBrk="0" hangingPunct="0">
                <a:defRPr/>
              </a:pPr>
              <a:t>‹#›</a:t>
            </a:fld>
            <a:endParaRPr lang="en-US" b="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FontTx/>
              <a:buNone/>
              <a:defRPr sz="1400" i="0">
                <a:cs typeface="Times New Roman" pitchFamily="18" charset="0"/>
              </a:defRPr>
            </a:lvl1pPr>
          </a:lstStyle>
          <a:p>
            <a:pPr eaLnBrk="0" hangingPunct="0">
              <a:defRPr/>
            </a:pPr>
            <a:endParaRPr lang="en-US" b="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400" i="0"/>
            </a:lvl1pPr>
          </a:lstStyle>
          <a:p>
            <a:pPr eaLnBrk="0" hangingPunct="0">
              <a:defRPr/>
            </a:pPr>
            <a:fld id="{B59D2AD2-F8F7-4513-A8CC-A9AEB37E45F3}" type="slidenum">
              <a:rPr lang="en-US" b="0">
                <a:solidFill>
                  <a:srgbClr val="FFFFFF"/>
                </a:solidFill>
                <a:latin typeface="Times New Roman" pitchFamily="18" charset="0"/>
              </a:rPr>
              <a:pPr eaLnBrk="0" hangingPunct="0">
                <a:defRPr/>
              </a:pPr>
              <a:t>‹#›</a:t>
            </a:fld>
            <a:endParaRPr lang="en-US" b="0" dirty="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963" r:id="rId1"/>
    <p:sldLayoutId id="2147484964" r:id="rId2"/>
    <p:sldLayoutId id="2147484965" r:id="rId3"/>
    <p:sldLayoutId id="2147484966" r:id="rId4"/>
    <p:sldLayoutId id="2147484967" r:id="rId5"/>
    <p:sldLayoutId id="2147484968" r:id="rId6"/>
    <p:sldLayoutId id="2147484969" r:id="rId7"/>
    <p:sldLayoutId id="2147484970" r:id="rId8"/>
    <p:sldLayoutId id="2147484971" r:id="rId9"/>
    <p:sldLayoutId id="2147484972" r:id="rId10"/>
    <p:sldLayoutId id="2147484973" r:id="rId11"/>
    <p:sldLayoutId id="2147484974" r:id="rId12"/>
    <p:sldLayoutId id="2147484975" r:id="rId13"/>
  </p:sldLayoutIdLst>
  <p:transition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·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>
          <a:solidFill>
            <a:schemeClr val="tx1"/>
          </a:solidFill>
          <a:latin typeface="+mn-lt"/>
        </a:defRPr>
      </a:lvl3pPr>
      <a:lvl4pPr marL="1714500" indent="-3429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·"/>
        <a:defRPr sz="2000">
          <a:solidFill>
            <a:schemeClr val="tx1"/>
          </a:solidFill>
          <a:latin typeface="+mn-lt"/>
        </a:defRPr>
      </a:lvl4pPr>
      <a:lvl5pPr marL="2171700" indent="-3429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5pPr>
      <a:lvl6pPr marL="2628900" indent="-3429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6pPr>
      <a:lvl7pPr marL="3086100" indent="-3429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7pPr>
      <a:lvl8pPr marL="3543300" indent="-3429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8pPr>
      <a:lvl9pPr marL="4000500" indent="-3429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buFontTx/>
              <a:buNone/>
              <a:defRPr sz="1400" i="0">
                <a:solidFill>
                  <a:srgbClr val="FFFFFF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D4389F35-3C6A-432F-A069-E17775A890FB}" type="slidenum">
              <a:rPr lang="en-US" b="0"/>
              <a:pPr>
                <a:defRPr/>
              </a:pPr>
              <a:t>‹#›</a:t>
            </a:fld>
            <a:endParaRPr lang="en-US" b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100000"/>
              </a:lnSpc>
              <a:buFontTx/>
              <a:buNone/>
              <a:defRPr sz="1400" i="0">
                <a:solidFill>
                  <a:srgbClr val="FFFFFF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b="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buFontTx/>
              <a:buNone/>
              <a:defRPr sz="1400" i="0">
                <a:solidFill>
                  <a:srgbClr val="FFFFFF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2540E34D-4D44-4AB3-A7AF-3CC16EF30FFA}" type="slidenum">
              <a:rPr lang="en-US" b="0"/>
              <a:pPr>
                <a:defRPr/>
              </a:pPr>
              <a:t>‹#›</a:t>
            </a:fld>
            <a:endParaRPr lang="en-US" b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991" r:id="rId1"/>
    <p:sldLayoutId id="2147484992" r:id="rId2"/>
    <p:sldLayoutId id="2147484993" r:id="rId3"/>
    <p:sldLayoutId id="2147484994" r:id="rId4"/>
    <p:sldLayoutId id="2147484995" r:id="rId5"/>
    <p:sldLayoutId id="2147484996" r:id="rId6"/>
    <p:sldLayoutId id="2147484997" r:id="rId7"/>
    <p:sldLayoutId id="2147484998" r:id="rId8"/>
    <p:sldLayoutId id="2147484999" r:id="rId9"/>
    <p:sldLayoutId id="2147485000" r:id="rId10"/>
    <p:sldLayoutId id="2147485001" r:id="rId11"/>
    <p:sldLayoutId id="2147485002" r:id="rId12"/>
  </p:sldLayoutIdLst>
  <p:transition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·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>
          <a:solidFill>
            <a:schemeClr val="tx1"/>
          </a:solidFill>
          <a:latin typeface="+mn-lt"/>
        </a:defRPr>
      </a:lvl3pPr>
      <a:lvl4pPr marL="1714500" indent="-3429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·"/>
        <a:defRPr sz="2000">
          <a:solidFill>
            <a:schemeClr val="tx1"/>
          </a:solidFill>
          <a:latin typeface="+mn-lt"/>
        </a:defRPr>
      </a:lvl4pPr>
      <a:lvl5pPr marL="2171700" indent="-3429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5pPr>
      <a:lvl6pPr marL="2628900" indent="-3429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6pPr>
      <a:lvl7pPr marL="3086100" indent="-3429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7pPr>
      <a:lvl8pPr marL="3543300" indent="-3429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8pPr>
      <a:lvl9pPr marL="4000500" indent="-3429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400" i="0">
                <a:cs typeface="Times New Roman" pitchFamily="18" charset="0"/>
              </a:defRPr>
            </a:lvl1pPr>
          </a:lstStyle>
          <a:p>
            <a:pPr eaLnBrk="0" hangingPunct="0">
              <a:defRPr/>
            </a:pPr>
            <a:fld id="{DA2D4021-98F7-45F8-858C-73ECACB3DFD1}" type="slidenum">
              <a:rPr lang="en-US" b="0">
                <a:solidFill>
                  <a:srgbClr val="FFFFFF"/>
                </a:solidFill>
                <a:latin typeface="Times New Roman" pitchFamily="18" charset="0"/>
              </a:rPr>
              <a:pPr eaLnBrk="0" hangingPunct="0">
                <a:defRPr/>
              </a:pPr>
              <a:t>‹#›</a:t>
            </a:fld>
            <a:endParaRPr lang="en-US" b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FontTx/>
              <a:buNone/>
              <a:defRPr sz="1400" i="0">
                <a:cs typeface="Times New Roman" pitchFamily="18" charset="0"/>
              </a:defRPr>
            </a:lvl1pPr>
          </a:lstStyle>
          <a:p>
            <a:pPr eaLnBrk="0" hangingPunct="0">
              <a:defRPr/>
            </a:pPr>
            <a:endParaRPr lang="en-US" b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400" i="0"/>
            </a:lvl1pPr>
          </a:lstStyle>
          <a:p>
            <a:pPr eaLnBrk="0" hangingPunct="0">
              <a:defRPr/>
            </a:pPr>
            <a:fld id="{B21137CF-9DA1-44CC-BEFB-E29D4491E09D}" type="slidenum">
              <a:rPr lang="en-US" b="0">
                <a:solidFill>
                  <a:srgbClr val="FFFFFF"/>
                </a:solidFill>
                <a:latin typeface="Times New Roman" pitchFamily="18" charset="0"/>
              </a:rPr>
              <a:pPr eaLnBrk="0" hangingPunct="0">
                <a:defRPr/>
              </a:pPr>
              <a:t>‹#›</a:t>
            </a:fld>
            <a:endParaRPr lang="en-US" b="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057" r:id="rId1"/>
    <p:sldLayoutId id="2147485058" r:id="rId2"/>
    <p:sldLayoutId id="2147485059" r:id="rId3"/>
    <p:sldLayoutId id="2147485060" r:id="rId4"/>
    <p:sldLayoutId id="2147485061" r:id="rId5"/>
    <p:sldLayoutId id="2147485062" r:id="rId6"/>
    <p:sldLayoutId id="2147485063" r:id="rId7"/>
    <p:sldLayoutId id="2147485064" r:id="rId8"/>
    <p:sldLayoutId id="2147485065" r:id="rId9"/>
    <p:sldLayoutId id="2147485066" r:id="rId10"/>
    <p:sldLayoutId id="2147485067" r:id="rId11"/>
    <p:sldLayoutId id="2147485068" r:id="rId12"/>
    <p:sldLayoutId id="2147485069" r:id="rId13"/>
  </p:sldLayoutIdLst>
  <p:transition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·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>
          <a:solidFill>
            <a:schemeClr val="tx1"/>
          </a:solidFill>
          <a:latin typeface="+mn-lt"/>
        </a:defRPr>
      </a:lvl3pPr>
      <a:lvl4pPr marL="1714500" indent="-3429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·"/>
        <a:defRPr sz="2000">
          <a:solidFill>
            <a:schemeClr val="tx1"/>
          </a:solidFill>
          <a:latin typeface="+mn-lt"/>
        </a:defRPr>
      </a:lvl4pPr>
      <a:lvl5pPr marL="2171700" indent="-3429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5pPr>
      <a:lvl6pPr marL="2628900" indent="-3429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6pPr>
      <a:lvl7pPr marL="3086100" indent="-3429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7pPr>
      <a:lvl8pPr marL="3543300" indent="-3429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8pPr>
      <a:lvl9pPr marL="4000500" indent="-3429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400" i="0">
                <a:cs typeface="Times New Roman" pitchFamily="18" charset="0"/>
              </a:defRPr>
            </a:lvl1pPr>
          </a:lstStyle>
          <a:p>
            <a:pPr eaLnBrk="0" hangingPunct="0">
              <a:defRPr/>
            </a:pPr>
            <a:fld id="{DA2D4021-98F7-45F8-858C-73ECACB3DFD1}" type="slidenum">
              <a:rPr lang="en-US" b="0">
                <a:solidFill>
                  <a:srgbClr val="FFFFFF"/>
                </a:solidFill>
                <a:latin typeface="Times New Roman" pitchFamily="18" charset="0"/>
              </a:rPr>
              <a:pPr eaLnBrk="0" hangingPunct="0">
                <a:defRPr/>
              </a:pPr>
              <a:t>‹#›</a:t>
            </a:fld>
            <a:endParaRPr lang="en-US" b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FontTx/>
              <a:buNone/>
              <a:defRPr sz="1400" i="0">
                <a:cs typeface="Times New Roman" pitchFamily="18" charset="0"/>
              </a:defRPr>
            </a:lvl1pPr>
          </a:lstStyle>
          <a:p>
            <a:pPr eaLnBrk="0" hangingPunct="0">
              <a:defRPr/>
            </a:pPr>
            <a:endParaRPr lang="en-US" b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400" i="0"/>
            </a:lvl1pPr>
          </a:lstStyle>
          <a:p>
            <a:pPr eaLnBrk="0" hangingPunct="0">
              <a:defRPr/>
            </a:pPr>
            <a:fld id="{B21137CF-9DA1-44CC-BEFB-E29D4491E09D}" type="slidenum">
              <a:rPr lang="en-US" b="0">
                <a:solidFill>
                  <a:srgbClr val="FFFFFF"/>
                </a:solidFill>
                <a:latin typeface="Times New Roman" pitchFamily="18" charset="0"/>
              </a:rPr>
              <a:pPr eaLnBrk="0" hangingPunct="0">
                <a:defRPr/>
              </a:pPr>
              <a:t>‹#›</a:t>
            </a:fld>
            <a:endParaRPr lang="en-US" b="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071" r:id="rId1"/>
    <p:sldLayoutId id="2147485072" r:id="rId2"/>
    <p:sldLayoutId id="2147485073" r:id="rId3"/>
    <p:sldLayoutId id="2147485074" r:id="rId4"/>
    <p:sldLayoutId id="2147485075" r:id="rId5"/>
    <p:sldLayoutId id="2147485076" r:id="rId6"/>
    <p:sldLayoutId id="2147485077" r:id="rId7"/>
    <p:sldLayoutId id="2147485078" r:id="rId8"/>
    <p:sldLayoutId id="2147485079" r:id="rId9"/>
    <p:sldLayoutId id="2147485080" r:id="rId10"/>
    <p:sldLayoutId id="2147485081" r:id="rId11"/>
    <p:sldLayoutId id="2147485082" r:id="rId12"/>
    <p:sldLayoutId id="2147485083" r:id="rId13"/>
  </p:sldLayoutIdLst>
  <p:transition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·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>
          <a:solidFill>
            <a:schemeClr val="tx1"/>
          </a:solidFill>
          <a:latin typeface="+mn-lt"/>
        </a:defRPr>
      </a:lvl3pPr>
      <a:lvl4pPr marL="1714500" indent="-3429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·"/>
        <a:defRPr sz="2000">
          <a:solidFill>
            <a:schemeClr val="tx1"/>
          </a:solidFill>
          <a:latin typeface="+mn-lt"/>
        </a:defRPr>
      </a:lvl4pPr>
      <a:lvl5pPr marL="2171700" indent="-3429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5pPr>
      <a:lvl6pPr marL="2628900" indent="-3429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6pPr>
      <a:lvl7pPr marL="3086100" indent="-3429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7pPr>
      <a:lvl8pPr marL="3543300" indent="-3429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8pPr>
      <a:lvl9pPr marL="4000500" indent="-3429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400" i="0">
                <a:cs typeface="Times New Roman" pitchFamily="18" charset="0"/>
              </a:defRPr>
            </a:lvl1pPr>
          </a:lstStyle>
          <a:p>
            <a:pPr eaLnBrk="0" hangingPunct="0">
              <a:defRPr/>
            </a:pPr>
            <a:fld id="{DA2D4021-98F7-45F8-858C-73ECACB3DFD1}" type="slidenum">
              <a:rPr lang="en-US" b="0">
                <a:solidFill>
                  <a:srgbClr val="FFFFFF"/>
                </a:solidFill>
                <a:latin typeface="Times New Roman" pitchFamily="18" charset="0"/>
              </a:rPr>
              <a:pPr eaLnBrk="0" hangingPunct="0">
                <a:defRPr/>
              </a:pPr>
              <a:t>‹#›</a:t>
            </a:fld>
            <a:endParaRPr lang="en-US" b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FontTx/>
              <a:buNone/>
              <a:defRPr sz="1400" i="0">
                <a:cs typeface="Times New Roman" pitchFamily="18" charset="0"/>
              </a:defRPr>
            </a:lvl1pPr>
          </a:lstStyle>
          <a:p>
            <a:pPr eaLnBrk="0" hangingPunct="0">
              <a:defRPr/>
            </a:pPr>
            <a:endParaRPr lang="en-US" b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400" i="0"/>
            </a:lvl1pPr>
          </a:lstStyle>
          <a:p>
            <a:pPr eaLnBrk="0" hangingPunct="0">
              <a:defRPr/>
            </a:pPr>
            <a:fld id="{B21137CF-9DA1-44CC-BEFB-E29D4491E09D}" type="slidenum">
              <a:rPr lang="en-US" b="0">
                <a:solidFill>
                  <a:srgbClr val="FFFFFF"/>
                </a:solidFill>
                <a:latin typeface="Times New Roman" pitchFamily="18" charset="0"/>
              </a:rPr>
              <a:pPr eaLnBrk="0" hangingPunct="0">
                <a:defRPr/>
              </a:pPr>
              <a:t>‹#›</a:t>
            </a:fld>
            <a:endParaRPr lang="en-US" b="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085" r:id="rId1"/>
    <p:sldLayoutId id="2147485086" r:id="rId2"/>
    <p:sldLayoutId id="2147485087" r:id="rId3"/>
    <p:sldLayoutId id="2147485088" r:id="rId4"/>
    <p:sldLayoutId id="2147485089" r:id="rId5"/>
    <p:sldLayoutId id="2147485090" r:id="rId6"/>
    <p:sldLayoutId id="2147485091" r:id="rId7"/>
    <p:sldLayoutId id="2147485092" r:id="rId8"/>
    <p:sldLayoutId id="2147485093" r:id="rId9"/>
    <p:sldLayoutId id="2147485094" r:id="rId10"/>
    <p:sldLayoutId id="2147485095" r:id="rId11"/>
    <p:sldLayoutId id="2147485096" r:id="rId12"/>
  </p:sldLayoutIdLst>
  <p:transition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·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>
          <a:solidFill>
            <a:schemeClr val="tx1"/>
          </a:solidFill>
          <a:latin typeface="+mn-lt"/>
        </a:defRPr>
      </a:lvl3pPr>
      <a:lvl4pPr marL="1714500" indent="-3429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·"/>
        <a:defRPr sz="2000">
          <a:solidFill>
            <a:schemeClr val="tx1"/>
          </a:solidFill>
          <a:latin typeface="+mn-lt"/>
        </a:defRPr>
      </a:lvl4pPr>
      <a:lvl5pPr marL="2171700" indent="-3429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5pPr>
      <a:lvl6pPr marL="2628900" indent="-3429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6pPr>
      <a:lvl7pPr marL="3086100" indent="-3429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7pPr>
      <a:lvl8pPr marL="3543300" indent="-3429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8pPr>
      <a:lvl9pPr marL="4000500" indent="-3429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09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685800"/>
            <a:ext cx="8839200" cy="1143000"/>
          </a:xfrm>
        </p:spPr>
        <p:txBody>
          <a:bodyPr/>
          <a:lstStyle/>
          <a:p>
            <a:pPr algn="l">
              <a:spcBef>
                <a:spcPct val="30000"/>
              </a:spcBef>
              <a:spcAft>
                <a:spcPct val="30000"/>
              </a:spcAft>
            </a:pPr>
            <a:r>
              <a:rPr lang="en-US" sz="3400" b="1" dirty="0" smtClean="0"/>
              <a:t>The Future of U.S. Carbon-Pricing Policy</a:t>
            </a:r>
            <a:br>
              <a:rPr lang="en-US" sz="3400" b="1" dirty="0" smtClean="0"/>
            </a:br>
            <a:r>
              <a:rPr lang="en-US" sz="3200" b="1" dirty="0" smtClean="0"/>
              <a:t>Normative Assessment and Positive Prognosis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971800"/>
            <a:ext cx="8534400" cy="1143000"/>
          </a:xfrm>
        </p:spPr>
        <p:txBody>
          <a:bodyPr/>
          <a:lstStyle/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2800" b="1" dirty="0" smtClean="0"/>
              <a:t>Robert N. Stavins</a:t>
            </a:r>
          </a:p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2000" i="1" dirty="0" smtClean="0"/>
              <a:t>A. J. Meyer Professor of Energy and Economic Development</a:t>
            </a:r>
          </a:p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2000" i="1" dirty="0" smtClean="0"/>
              <a:t>John F. Kennedy School of Government, Harvard University</a:t>
            </a:r>
          </a:p>
          <a:p>
            <a:pPr algn="l">
              <a:lnSpc>
                <a:spcPct val="90000"/>
              </a:lnSpc>
              <a:spcBef>
                <a:spcPct val="0"/>
              </a:spcBef>
            </a:pPr>
            <a:endParaRPr lang="en-US" sz="2000" b="1" i="1" dirty="0" smtClean="0"/>
          </a:p>
          <a:p>
            <a:pPr algn="l">
              <a:lnSpc>
                <a:spcPct val="90000"/>
              </a:lnSpc>
              <a:spcBef>
                <a:spcPct val="0"/>
              </a:spcBef>
            </a:pPr>
            <a:endParaRPr lang="en-US" sz="2000" b="1" i="1" dirty="0" smtClean="0"/>
          </a:p>
          <a:p>
            <a:pPr algn="l">
              <a:lnSpc>
                <a:spcPct val="90000"/>
              </a:lnSpc>
              <a:spcBef>
                <a:spcPct val="0"/>
              </a:spcBef>
            </a:pPr>
            <a:endParaRPr lang="en-US" sz="2000" b="1" i="1" dirty="0" smtClean="0"/>
          </a:p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2000" b="1" dirty="0" smtClean="0"/>
              <a:t>Environmental and Energy Policy and the Economy Conference</a:t>
            </a:r>
          </a:p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2000" dirty="0" smtClean="0"/>
              <a:t>National Bureau of Economic Research</a:t>
            </a:r>
          </a:p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2000" dirty="0" smtClean="0"/>
              <a:t>National Press Club, Washington, D.C.</a:t>
            </a:r>
          </a:p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2000" dirty="0" smtClean="0"/>
              <a:t>May 16, 2019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Rectangle 2"/>
          <p:cNvSpPr>
            <a:spLocks noGrp="1" noChangeArrowheads="1"/>
          </p:cNvSpPr>
          <p:nvPr>
            <p:ph type="title"/>
          </p:nvPr>
        </p:nvSpPr>
        <p:spPr>
          <a:xfrm>
            <a:off x="278423" y="776654"/>
            <a:ext cx="8534400" cy="454269"/>
          </a:xfrm>
        </p:spPr>
        <p:txBody>
          <a:bodyPr/>
          <a:lstStyle/>
          <a:p>
            <a:pPr lvl="1" algn="l"/>
            <a:r>
              <a:rPr lang="en-US" sz="2600" b="1" dirty="0" smtClean="0">
                <a:cs typeface="Times New Roman" pitchFamily="18" charset="0"/>
              </a:rPr>
              <a:t>Which Has Worked Better – Experiences with Taxes</a:t>
            </a:r>
            <a:r>
              <a:rPr lang="en-US" sz="2800" dirty="0" smtClean="0">
                <a:cs typeface="Times New Roman" pitchFamily="18" charset="0"/>
              </a:rPr>
              <a:t/>
            </a:r>
            <a:br>
              <a:rPr lang="en-US" sz="2800" dirty="0" smtClean="0">
                <a:cs typeface="Times New Roman" pitchFamily="18" charset="0"/>
              </a:rPr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 smtClean="0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1354" y="1027731"/>
            <a:ext cx="8528538" cy="3124200"/>
          </a:xfrm>
        </p:spPr>
        <p:txBody>
          <a:bodyPr/>
          <a:lstStyle/>
          <a:p>
            <a:pPr marL="346075" indent="-346075">
              <a:spcBef>
                <a:spcPts val="1000"/>
              </a:spcBef>
            </a:pPr>
            <a:r>
              <a:rPr lang="en-US" sz="2000" b="1" dirty="0" smtClean="0"/>
              <a:t>Northern European Carbon Taxes</a:t>
            </a:r>
          </a:p>
          <a:p>
            <a:pPr marL="803275" lvl="2" indent="-346075">
              <a:spcBef>
                <a:spcPts val="1200"/>
              </a:spcBef>
              <a:buFont typeface="Wingdings" pitchFamily="2" charset="2"/>
              <a:buChar char="§"/>
            </a:pPr>
            <a:r>
              <a:rPr lang="en-US" dirty="0" smtClean="0"/>
              <a:t>Initiated in 1990s in Norway, Sweden, Denmark, and Finland</a:t>
            </a:r>
          </a:p>
          <a:p>
            <a:pPr marL="803275" lvl="2" indent="-346075">
              <a:spcBef>
                <a:spcPts val="1200"/>
              </a:spcBef>
              <a:buFont typeface="Wingdings" pitchFamily="2" charset="2"/>
              <a:buChar char="§"/>
            </a:pPr>
            <a:r>
              <a:rPr lang="en-US" dirty="0" smtClean="0"/>
              <a:t>Typically were element of </a:t>
            </a:r>
            <a:r>
              <a:rPr lang="en-US" i="1" dirty="0" smtClean="0"/>
              <a:t>broader </a:t>
            </a:r>
            <a:r>
              <a:rPr lang="en-US" dirty="0" smtClean="0"/>
              <a:t>energy and excise tax reform initiatives</a:t>
            </a:r>
          </a:p>
          <a:p>
            <a:pPr marL="803275" lvl="2" indent="-346075">
              <a:spcBef>
                <a:spcPts val="1200"/>
              </a:spcBef>
              <a:buFont typeface="Wingdings" pitchFamily="2" charset="2"/>
              <a:buChar char="§"/>
            </a:pPr>
            <a:r>
              <a:rPr lang="en-US" dirty="0" smtClean="0"/>
              <a:t>Some are at the </a:t>
            </a:r>
            <a:r>
              <a:rPr lang="en-US" i="1" dirty="0" smtClean="0"/>
              <a:t>highest levels </a:t>
            </a:r>
            <a:r>
              <a:rPr lang="en-US" dirty="0" smtClean="0"/>
              <a:t>of any carbon-pricing regimes worldwide</a:t>
            </a:r>
          </a:p>
          <a:p>
            <a:pPr marL="803275" lvl="2" indent="-346075">
              <a:spcBef>
                <a:spcPts val="1200"/>
              </a:spcBef>
              <a:buFont typeface="Wingdings" pitchFamily="2" charset="2"/>
              <a:buChar char="§"/>
            </a:pPr>
            <a:r>
              <a:rPr lang="en-US" dirty="0" smtClean="0"/>
              <a:t>But fiscal cushioning </a:t>
            </a:r>
            <a:r>
              <a:rPr lang="en-US" i="1" dirty="0" smtClean="0"/>
              <a:t>common </a:t>
            </a:r>
            <a:r>
              <a:rPr lang="en-US" dirty="0" smtClean="0"/>
              <a:t>for </a:t>
            </a:r>
            <a:r>
              <a:rPr lang="en-US" i="1" dirty="0" smtClean="0"/>
              <a:t>industries </a:t>
            </a:r>
            <a:r>
              <a:rPr lang="en-US" dirty="0" smtClean="0"/>
              <a:t>expressing concerns</a:t>
            </a:r>
          </a:p>
          <a:p>
            <a:pPr marL="803275" lvl="2" indent="-346075">
              <a:spcBef>
                <a:spcPts val="1200"/>
              </a:spcBef>
              <a:buFont typeface="Wingdings" pitchFamily="2" charset="2"/>
              <a:buChar char="§"/>
            </a:pPr>
            <a:r>
              <a:rPr lang="en-US" dirty="0" smtClean="0"/>
              <a:t>Have raised </a:t>
            </a:r>
            <a:r>
              <a:rPr lang="en-US" i="1" dirty="0" smtClean="0"/>
              <a:t>significant revenue </a:t>
            </a:r>
            <a:r>
              <a:rPr lang="en-US" dirty="0" smtClean="0"/>
              <a:t>to finance spending or to lower other tax rates</a:t>
            </a:r>
          </a:p>
          <a:p>
            <a:pPr marL="803275" lvl="2" indent="-346075">
              <a:spcBef>
                <a:spcPts val="1200"/>
              </a:spcBef>
              <a:buFont typeface="Wingdings" pitchFamily="2" charset="2"/>
              <a:buChar char="§"/>
            </a:pPr>
            <a:r>
              <a:rPr lang="en-US" i="1" dirty="0" smtClean="0"/>
              <a:t>Little empirical evidence</a:t>
            </a:r>
            <a:r>
              <a:rPr lang="en-US" dirty="0" smtClean="0"/>
              <a:t> of emissions impacts</a:t>
            </a:r>
          </a:p>
          <a:p>
            <a:pPr marL="346075" lvl="1" indent="-346075">
              <a:spcBef>
                <a:spcPts val="1200"/>
              </a:spcBef>
            </a:pPr>
            <a:r>
              <a:rPr lang="en-US" b="1" dirty="0" smtClean="0"/>
              <a:t>British Columbia Carbon Tax</a:t>
            </a:r>
          </a:p>
          <a:p>
            <a:pPr marL="803275" lvl="2" indent="-346075">
              <a:spcBef>
                <a:spcPts val="1200"/>
              </a:spcBef>
              <a:buFont typeface="Wingdings" pitchFamily="2" charset="2"/>
              <a:buChar char="§"/>
            </a:pPr>
            <a:r>
              <a:rPr lang="en-US" dirty="0" smtClean="0"/>
              <a:t>BC carbon tax (2008) comes </a:t>
            </a:r>
            <a:r>
              <a:rPr lang="en-US" i="1" dirty="0" smtClean="0"/>
              <a:t>closest</a:t>
            </a:r>
            <a:r>
              <a:rPr lang="en-US" dirty="0" smtClean="0"/>
              <a:t> to that recommended by economists</a:t>
            </a:r>
          </a:p>
          <a:p>
            <a:pPr marL="803275" lvl="2" indent="-346075">
              <a:spcBef>
                <a:spcPts val="1200"/>
              </a:spcBef>
              <a:buFont typeface="Wingdings" pitchFamily="2" charset="2"/>
              <a:buChar char="§"/>
            </a:pPr>
            <a:r>
              <a:rPr lang="en-US" dirty="0" smtClean="0"/>
              <a:t>Upstream $27/ton, but important </a:t>
            </a:r>
            <a:r>
              <a:rPr lang="en-US" i="1" dirty="0" smtClean="0"/>
              <a:t>exemptions </a:t>
            </a:r>
            <a:r>
              <a:rPr lang="en-US" dirty="0" smtClean="0"/>
              <a:t>for key industries</a:t>
            </a:r>
          </a:p>
          <a:p>
            <a:pPr marL="803275" lvl="2" indent="-346075">
              <a:spcBef>
                <a:spcPts val="1200"/>
              </a:spcBef>
              <a:buFont typeface="Wingdings" pitchFamily="2" charset="2"/>
              <a:buChar char="§"/>
            </a:pPr>
            <a:r>
              <a:rPr lang="en-US" dirty="0" smtClean="0"/>
              <a:t>Originally, 100% of tax revenue </a:t>
            </a:r>
            <a:r>
              <a:rPr lang="en-US" i="1" dirty="0" smtClean="0"/>
              <a:t>refunded through general tax rate cuts</a:t>
            </a:r>
            <a:r>
              <a:rPr lang="en-US" dirty="0" smtClean="0"/>
              <a:t>, but over time, </a:t>
            </a:r>
            <a:r>
              <a:rPr lang="en-US" i="1" dirty="0" smtClean="0"/>
              <a:t>more focus</a:t>
            </a:r>
            <a:r>
              <a:rPr lang="en-US" dirty="0" smtClean="0"/>
              <a:t> on tax cuts for </a:t>
            </a:r>
            <a:r>
              <a:rPr lang="en-US" i="1" dirty="0" smtClean="0"/>
              <a:t>specific </a:t>
            </a:r>
            <a:r>
              <a:rPr lang="en-US" dirty="0" smtClean="0"/>
              <a:t>sectors &amp; locations</a:t>
            </a:r>
          </a:p>
          <a:p>
            <a:pPr marL="803275" lvl="2" indent="-346075">
              <a:spcBef>
                <a:spcPts val="1200"/>
              </a:spcBef>
              <a:buFont typeface="Wingdings" pitchFamily="2" charset="2"/>
              <a:buChar char="§"/>
            </a:pPr>
            <a:r>
              <a:rPr lang="en-US" i="1" dirty="0" smtClean="0"/>
              <a:t>Effective </a:t>
            </a:r>
            <a:r>
              <a:rPr lang="en-US" dirty="0" smtClean="0"/>
              <a:t>in reducing emissions</a:t>
            </a:r>
          </a:p>
          <a:p>
            <a:pPr marL="803275" lvl="2" indent="-346075">
              <a:spcBef>
                <a:spcPts val="1200"/>
              </a:spcBef>
              <a:buFont typeface="Wingdings" pitchFamily="2" charset="2"/>
              <a:buChar char="§"/>
            </a:pPr>
            <a:endParaRPr lang="en-US" dirty="0" smtClean="0"/>
          </a:p>
          <a:p>
            <a:pPr marL="803275" lvl="2" indent="-346075">
              <a:spcBef>
                <a:spcPts val="1200"/>
              </a:spcBef>
              <a:buFont typeface="Wingdings" pitchFamily="2" charset="2"/>
              <a:buChar char="§"/>
            </a:pPr>
            <a:endParaRPr lang="en-US" dirty="0" smtClean="0"/>
          </a:p>
          <a:p>
            <a:pPr marL="803275" lvl="2" indent="-346075">
              <a:spcBef>
                <a:spcPts val="1200"/>
              </a:spcBef>
              <a:buNone/>
            </a:pPr>
            <a:endParaRPr lang="en-US" b="1" dirty="0" smtClean="0"/>
          </a:p>
          <a:p>
            <a:pPr marL="346075" indent="-346075">
              <a:spcBef>
                <a:spcPct val="60000"/>
              </a:spcBef>
            </a:pPr>
            <a:endParaRPr lang="en-US" sz="1800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4FDE24-D2A2-4466-8B6D-327E8506163B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8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84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84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84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Rectangle 2"/>
          <p:cNvSpPr>
            <a:spLocks noGrp="1" noChangeArrowheads="1"/>
          </p:cNvSpPr>
          <p:nvPr>
            <p:ph type="title"/>
          </p:nvPr>
        </p:nvSpPr>
        <p:spPr>
          <a:xfrm>
            <a:off x="287215" y="600808"/>
            <a:ext cx="8534400" cy="454269"/>
          </a:xfrm>
        </p:spPr>
        <p:txBody>
          <a:bodyPr/>
          <a:lstStyle/>
          <a:p>
            <a:pPr lvl="1" algn="l"/>
            <a:r>
              <a:rPr lang="en-US" sz="2600" b="1" dirty="0" smtClean="0">
                <a:cs typeface="Times New Roman" pitchFamily="18" charset="0"/>
              </a:rPr>
              <a:t>Empirical Evidence for Positive Assessment</a:t>
            </a:r>
            <a:r>
              <a:rPr lang="en-US" sz="2800" dirty="0" smtClean="0">
                <a:cs typeface="Times New Roman" pitchFamily="18" charset="0"/>
              </a:rPr>
              <a:t/>
            </a:r>
            <a:br>
              <a:rPr lang="en-US" sz="2800" dirty="0" smtClean="0">
                <a:cs typeface="Times New Roman" pitchFamily="18" charset="0"/>
              </a:rPr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 smtClean="0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1354" y="728792"/>
            <a:ext cx="8528538" cy="3124200"/>
          </a:xfrm>
        </p:spPr>
        <p:txBody>
          <a:bodyPr/>
          <a:lstStyle/>
          <a:p>
            <a:pPr marL="346075" indent="-346075">
              <a:spcBef>
                <a:spcPts val="1000"/>
              </a:spcBef>
            </a:pPr>
            <a:r>
              <a:rPr lang="en-US" sz="1800" dirty="0" smtClean="0"/>
              <a:t>Normative differences are minimal, so key questions become which instrument is more </a:t>
            </a:r>
            <a:r>
              <a:rPr lang="en-US" sz="1800" i="1" dirty="0" smtClean="0"/>
              <a:t>politically feasible</a:t>
            </a:r>
            <a:r>
              <a:rPr lang="en-US" sz="1800" dirty="0" smtClean="0"/>
              <a:t>, and </a:t>
            </a:r>
            <a:r>
              <a:rPr lang="en-US" sz="1800" i="1" dirty="0" smtClean="0"/>
              <a:t>more likely to be well designed  </a:t>
            </a:r>
            <a:r>
              <a:rPr lang="en-US" sz="1800" dirty="0" smtClean="0"/>
              <a:t>(Furman </a:t>
            </a:r>
            <a:r>
              <a:rPr lang="en-US" sz="1800" i="1" dirty="0" smtClean="0"/>
              <a:t>et al </a:t>
            </a:r>
            <a:r>
              <a:rPr lang="en-US" sz="1800" dirty="0" smtClean="0"/>
              <a:t>2007).</a:t>
            </a:r>
          </a:p>
          <a:p>
            <a:pPr marL="346075" indent="-346075">
              <a:spcBef>
                <a:spcPts val="1000"/>
              </a:spcBef>
            </a:pPr>
            <a:r>
              <a:rPr lang="en-US" sz="2000" b="1" dirty="0" smtClean="0"/>
              <a:t>Cap-and-Trade Experience</a:t>
            </a:r>
          </a:p>
          <a:p>
            <a:pPr marL="803275" lvl="2" indent="-346075">
              <a:spcBef>
                <a:spcPts val="1200"/>
              </a:spcBef>
              <a:buFont typeface="Wingdings" pitchFamily="2" charset="2"/>
              <a:buChar char="§"/>
            </a:pPr>
            <a:r>
              <a:rPr lang="en-US" i="1" dirty="0" smtClean="0"/>
              <a:t>Political revealed preference </a:t>
            </a:r>
            <a:r>
              <a:rPr lang="en-US" dirty="0" smtClean="0"/>
              <a:t>from </a:t>
            </a:r>
            <a:r>
              <a:rPr lang="en-US" i="1" dirty="0" smtClean="0"/>
              <a:t>relative masses </a:t>
            </a:r>
            <a:r>
              <a:rPr lang="en-US" dirty="0" smtClean="0"/>
              <a:t>in previous figure</a:t>
            </a:r>
          </a:p>
          <a:p>
            <a:pPr marL="803275" lvl="2" indent="-346075">
              <a:spcBef>
                <a:spcPts val="1200"/>
              </a:spcBef>
              <a:buFont typeface="Wingdings" pitchFamily="2" charset="2"/>
              <a:buChar char="§"/>
            </a:pPr>
            <a:r>
              <a:rPr lang="en-US" dirty="0" smtClean="0"/>
              <a:t>China, after years of deliberation, has </a:t>
            </a:r>
            <a:r>
              <a:rPr lang="en-US" i="1" dirty="0" smtClean="0"/>
              <a:t>chosen </a:t>
            </a:r>
            <a:r>
              <a:rPr lang="en-US" dirty="0" smtClean="0"/>
              <a:t>trading for its national program (</a:t>
            </a:r>
            <a:r>
              <a:rPr lang="en-US" i="1" dirty="0" smtClean="0"/>
              <a:t>but </a:t>
            </a:r>
            <a:r>
              <a:rPr lang="en-US" dirty="0" smtClean="0"/>
              <a:t>set of sectoral tradable performance standards, </a:t>
            </a:r>
            <a:r>
              <a:rPr lang="en-US" i="1" dirty="0" smtClean="0"/>
              <a:t>not </a:t>
            </a:r>
            <a:r>
              <a:rPr lang="en-US" dirty="0" smtClean="0"/>
              <a:t>true cap-and-trade)</a:t>
            </a:r>
          </a:p>
          <a:p>
            <a:pPr marL="803275" lvl="2" indent="-346075">
              <a:spcBef>
                <a:spcPts val="1200"/>
              </a:spcBef>
              <a:buFont typeface="Wingdings" pitchFamily="2" charset="2"/>
              <a:buChar char="§"/>
            </a:pPr>
            <a:r>
              <a:rPr lang="en-US" dirty="0" smtClean="0"/>
              <a:t>New “Transportation and Climate Initiative” in northeast U.S. gravitating toward </a:t>
            </a:r>
            <a:r>
              <a:rPr lang="en-US" i="1" dirty="0" smtClean="0"/>
              <a:t>cap-and-trade</a:t>
            </a:r>
            <a:r>
              <a:rPr lang="en-US" dirty="0" smtClean="0"/>
              <a:t> (will merge with Regional Greenhouse Gas Initiative – RGGI) </a:t>
            </a:r>
          </a:p>
          <a:p>
            <a:pPr marL="803275" lvl="2" indent="-346075">
              <a:spcBef>
                <a:spcPts val="1200"/>
              </a:spcBef>
              <a:buFont typeface="Wingdings" pitchFamily="2" charset="2"/>
              <a:buChar char="§"/>
            </a:pPr>
            <a:r>
              <a:rPr lang="en-US" dirty="0" smtClean="0"/>
              <a:t>New Jersey is preparing to </a:t>
            </a:r>
            <a:r>
              <a:rPr lang="en-US" i="1" dirty="0" smtClean="0"/>
              <a:t>join </a:t>
            </a:r>
            <a:r>
              <a:rPr lang="en-US" dirty="0" smtClean="0"/>
              <a:t>RGGI; Oregon poised to </a:t>
            </a:r>
            <a:r>
              <a:rPr lang="en-US" i="1" dirty="0" smtClean="0"/>
              <a:t>enact </a:t>
            </a:r>
            <a:r>
              <a:rPr lang="en-US" dirty="0" smtClean="0"/>
              <a:t>economy-wide CO</a:t>
            </a:r>
            <a:r>
              <a:rPr lang="en-US" baseline="-25000" dirty="0" smtClean="0"/>
              <a:t>2</a:t>
            </a:r>
            <a:r>
              <a:rPr lang="en-US" dirty="0" smtClean="0"/>
              <a:t> cap-and-trade this year; Washington state twice </a:t>
            </a:r>
            <a:r>
              <a:rPr lang="en-US" i="1" dirty="0" smtClean="0"/>
              <a:t>defeated </a:t>
            </a:r>
            <a:r>
              <a:rPr lang="en-US" dirty="0" smtClean="0"/>
              <a:t>tax</a:t>
            </a:r>
          </a:p>
          <a:p>
            <a:pPr marL="346075" lvl="1" indent="-346075">
              <a:spcBef>
                <a:spcPts val="1200"/>
              </a:spcBef>
            </a:pPr>
            <a:r>
              <a:rPr lang="en-US" b="1" dirty="0" smtClean="0"/>
              <a:t>Promise of a U.S. Carbon Tax</a:t>
            </a:r>
          </a:p>
          <a:p>
            <a:pPr marL="803275" lvl="2" indent="-346075">
              <a:spcBef>
                <a:spcPts val="1200"/>
              </a:spcBef>
              <a:buFont typeface="Wingdings" pitchFamily="2" charset="2"/>
              <a:buChar char="§"/>
            </a:pPr>
            <a:r>
              <a:rPr lang="en-US" dirty="0" smtClean="0"/>
              <a:t>But </a:t>
            </a:r>
            <a:r>
              <a:rPr lang="en-US" i="1" dirty="0" smtClean="0"/>
              <a:t>past may not be prologue</a:t>
            </a:r>
            <a:r>
              <a:rPr lang="en-US" dirty="0" smtClean="0"/>
              <a:t>:  demonization of Waxman-Markey system as “cap-and-tax” may have reduced political advantage of cap-and-trade (hides cost)</a:t>
            </a:r>
          </a:p>
          <a:p>
            <a:pPr marL="803275" lvl="2" indent="-346075">
              <a:spcBef>
                <a:spcPts val="1200"/>
              </a:spcBef>
              <a:buFont typeface="Wingdings" pitchFamily="2" charset="2"/>
              <a:buChar char="§"/>
            </a:pPr>
            <a:r>
              <a:rPr lang="en-US" dirty="0" smtClean="0"/>
              <a:t>Increasing interest in a national carbon tax in policy world, including several bills in Congress </a:t>
            </a:r>
            <a:r>
              <a:rPr lang="en-US" i="1" dirty="0" smtClean="0"/>
              <a:t>and</a:t>
            </a:r>
            <a:r>
              <a:rPr lang="en-US" dirty="0" smtClean="0"/>
              <a:t> prominent Climate Leadership Council proposal (but “Green New Deal” silent about carbon-pricing)</a:t>
            </a:r>
          </a:p>
          <a:p>
            <a:pPr marL="803275" lvl="2" indent="-346075">
              <a:spcBef>
                <a:spcPts val="1200"/>
              </a:spcBef>
              <a:buFont typeface="Wingdings" pitchFamily="2" charset="2"/>
              <a:buChar char="§"/>
            </a:pPr>
            <a:endParaRPr lang="en-US" dirty="0" smtClean="0"/>
          </a:p>
          <a:p>
            <a:pPr marL="803275" lvl="2" indent="-346075">
              <a:spcBef>
                <a:spcPts val="1200"/>
              </a:spcBef>
              <a:buNone/>
            </a:pPr>
            <a:endParaRPr lang="en-US" b="1" dirty="0" smtClean="0"/>
          </a:p>
          <a:p>
            <a:pPr marL="346075" indent="-346075">
              <a:spcBef>
                <a:spcPct val="60000"/>
              </a:spcBef>
            </a:pPr>
            <a:endParaRPr lang="en-US" sz="1800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4FDE24-D2A2-4466-8B6D-327E8506163B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8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Rectangle 2"/>
          <p:cNvSpPr>
            <a:spLocks noGrp="1" noChangeArrowheads="1"/>
          </p:cNvSpPr>
          <p:nvPr>
            <p:ph type="title"/>
          </p:nvPr>
        </p:nvSpPr>
        <p:spPr>
          <a:xfrm>
            <a:off x="287215" y="600808"/>
            <a:ext cx="8534400" cy="454269"/>
          </a:xfrm>
        </p:spPr>
        <p:txBody>
          <a:bodyPr/>
          <a:lstStyle/>
          <a:p>
            <a:pPr lvl="1" algn="l"/>
            <a:r>
              <a:rPr lang="en-US" sz="2600" b="1" dirty="0" smtClean="0">
                <a:cs typeface="Times New Roman" pitchFamily="18" charset="0"/>
              </a:rPr>
              <a:t>Empirical Evidence for Positive Assessment</a:t>
            </a:r>
            <a:r>
              <a:rPr lang="en-US" sz="2600" dirty="0" smtClean="0">
                <a:cs typeface="Times New Roman" pitchFamily="18" charset="0"/>
              </a:rPr>
              <a:t>  (continued)</a:t>
            </a:r>
            <a:r>
              <a:rPr lang="en-US" sz="2800" dirty="0" smtClean="0">
                <a:cs typeface="Times New Roman" pitchFamily="18" charset="0"/>
              </a:rPr>
              <a:t/>
            </a:r>
            <a:br>
              <a:rPr lang="en-US" sz="2800" dirty="0" smtClean="0">
                <a:cs typeface="Times New Roman" pitchFamily="18" charset="0"/>
              </a:rPr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 smtClean="0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1354" y="728792"/>
            <a:ext cx="8528538" cy="3124200"/>
          </a:xfrm>
        </p:spPr>
        <p:txBody>
          <a:bodyPr/>
          <a:lstStyle/>
          <a:p>
            <a:pPr marL="346075" indent="-346075">
              <a:spcBef>
                <a:spcPts val="1000"/>
              </a:spcBef>
            </a:pPr>
            <a:r>
              <a:rPr lang="en-US" sz="2000" b="1" dirty="0" smtClean="0"/>
              <a:t>Political Economy of the British Columbia Carbon Tax</a:t>
            </a:r>
          </a:p>
          <a:p>
            <a:pPr marL="803275" lvl="2" indent="-346075">
              <a:spcBef>
                <a:spcPts val="1000"/>
              </a:spcBef>
              <a:buFont typeface="Wingdings" pitchFamily="2" charset="2"/>
              <a:buChar char="§"/>
            </a:pPr>
            <a:r>
              <a:rPr lang="en-US" dirty="0" smtClean="0"/>
              <a:t>Successful enactment of the BC carbon tax </a:t>
            </a:r>
            <a:r>
              <a:rPr lang="en-US" i="1" dirty="0" smtClean="0"/>
              <a:t>attributed</a:t>
            </a:r>
            <a:r>
              <a:rPr lang="en-US" dirty="0" smtClean="0"/>
              <a:t> to “confluence of political conditions ripe for carbon taxation”  (Harrison 2013; </a:t>
            </a:r>
            <a:r>
              <a:rPr lang="en-US" dirty="0" err="1" smtClean="0"/>
              <a:t>Datla</a:t>
            </a:r>
            <a:r>
              <a:rPr lang="en-US" dirty="0" smtClean="0"/>
              <a:t> and Lee 2016):</a:t>
            </a:r>
          </a:p>
          <a:p>
            <a:pPr marL="1260475" lvl="3" indent="-346075">
              <a:spcBef>
                <a:spcPts val="1000"/>
              </a:spcBef>
              <a:buFont typeface="Wingdings" pitchFamily="2" charset="2"/>
              <a:buChar char="§"/>
            </a:pPr>
            <a:r>
              <a:rPr lang="en-US" sz="1800" dirty="0" smtClean="0"/>
              <a:t>Untapped </a:t>
            </a:r>
            <a:r>
              <a:rPr lang="en-US" sz="1800" i="1" dirty="0" smtClean="0"/>
              <a:t>hydroelectric </a:t>
            </a:r>
            <a:r>
              <a:rPr lang="en-US" sz="1800" dirty="0" smtClean="0"/>
              <a:t>potential</a:t>
            </a:r>
          </a:p>
          <a:p>
            <a:pPr marL="1260475" lvl="3" indent="-346075">
              <a:spcBef>
                <a:spcPts val="1000"/>
              </a:spcBef>
              <a:buFont typeface="Wingdings" pitchFamily="2" charset="2"/>
              <a:buChar char="§"/>
            </a:pPr>
            <a:r>
              <a:rPr lang="en-US" sz="1800" dirty="0" smtClean="0"/>
              <a:t>Strongly environmentalist </a:t>
            </a:r>
            <a:r>
              <a:rPr lang="en-US" sz="1800" i="1" dirty="0" smtClean="0"/>
              <a:t>electorate </a:t>
            </a:r>
            <a:r>
              <a:rPr lang="en-US" sz="1800" dirty="0" smtClean="0"/>
              <a:t>(as in California’s move to CAT)</a:t>
            </a:r>
          </a:p>
          <a:p>
            <a:pPr marL="1260475" lvl="3" indent="-346075">
              <a:spcBef>
                <a:spcPts val="1000"/>
              </a:spcBef>
              <a:buFont typeface="Wingdings" pitchFamily="2" charset="2"/>
              <a:buChar char="§"/>
            </a:pPr>
            <a:r>
              <a:rPr lang="en-US" sz="1800" i="1" dirty="0" smtClean="0"/>
              <a:t>Right-center government</a:t>
            </a:r>
            <a:r>
              <a:rPr lang="en-US" sz="1800" dirty="0" smtClean="0"/>
              <a:t> with trust from </a:t>
            </a:r>
            <a:r>
              <a:rPr lang="en-US" sz="1800" i="1" dirty="0" smtClean="0"/>
              <a:t>business community </a:t>
            </a:r>
            <a:r>
              <a:rPr lang="en-US" sz="1800" dirty="0" smtClean="0"/>
              <a:t>(like Bush 41)</a:t>
            </a:r>
          </a:p>
          <a:p>
            <a:pPr marL="1260475" lvl="3" indent="-346075">
              <a:spcBef>
                <a:spcPts val="1000"/>
              </a:spcBef>
              <a:buFont typeface="Wingdings" pitchFamily="2" charset="2"/>
              <a:buChar char="§"/>
            </a:pPr>
            <a:r>
              <a:rPr lang="en-US" sz="1800" dirty="0" smtClean="0"/>
              <a:t>Premier with </a:t>
            </a:r>
            <a:r>
              <a:rPr lang="en-US" sz="1800" i="1" dirty="0" smtClean="0"/>
              <a:t>institutional capacity </a:t>
            </a:r>
            <a:r>
              <a:rPr lang="en-US" sz="1800" dirty="0" smtClean="0"/>
              <a:t>to pursue </a:t>
            </a:r>
            <a:r>
              <a:rPr lang="en-US" sz="1800" i="1" dirty="0" smtClean="0"/>
              <a:t>personal policy preferences</a:t>
            </a:r>
          </a:p>
          <a:p>
            <a:pPr marL="803275" lvl="2" indent="-346075">
              <a:spcBef>
                <a:spcPts val="1000"/>
              </a:spcBef>
              <a:buFont typeface="Wingdings" pitchFamily="2" charset="2"/>
              <a:buChar char="§"/>
            </a:pPr>
            <a:r>
              <a:rPr lang="en-US" i="1" dirty="0" smtClean="0"/>
              <a:t>Increasing public support over time</a:t>
            </a:r>
            <a:r>
              <a:rPr lang="en-US" dirty="0" smtClean="0"/>
              <a:t>, due to perception of emissions reductions without severe economic impacts</a:t>
            </a:r>
          </a:p>
          <a:p>
            <a:pPr marL="803275" lvl="2" indent="-346075">
              <a:spcBef>
                <a:spcPts val="1000"/>
              </a:spcBef>
              <a:buFont typeface="Wingdings" pitchFamily="2" charset="2"/>
              <a:buChar char="§"/>
            </a:pPr>
            <a:r>
              <a:rPr lang="en-US" dirty="0" smtClean="0"/>
              <a:t>But </a:t>
            </a:r>
            <a:r>
              <a:rPr lang="en-US" i="1" dirty="0" smtClean="0"/>
              <a:t>political pressures </a:t>
            </a:r>
            <a:r>
              <a:rPr lang="en-US" dirty="0" smtClean="0"/>
              <a:t>have </a:t>
            </a:r>
            <a:r>
              <a:rPr lang="en-US" i="1" dirty="0" smtClean="0"/>
              <a:t>caused </a:t>
            </a:r>
            <a:r>
              <a:rPr lang="en-US" dirty="0" smtClean="0"/>
              <a:t>evolution from using revenues to cut distortionary taxes to use of tax cuts to favor specific sectors and regions</a:t>
            </a:r>
          </a:p>
          <a:p>
            <a:pPr marL="803275" lvl="2" indent="-346075">
              <a:spcBef>
                <a:spcPts val="1000"/>
              </a:spcBef>
              <a:buFont typeface="Wingdings" pitchFamily="2" charset="2"/>
              <a:buChar char="§"/>
            </a:pPr>
            <a:r>
              <a:rPr lang="en-US" dirty="0" smtClean="0"/>
              <a:t>Clearly, political pressures can drive up social costs with </a:t>
            </a:r>
            <a:r>
              <a:rPr lang="en-US" i="1" dirty="0" smtClean="0"/>
              <a:t>both types </a:t>
            </a:r>
            <a:r>
              <a:rPr lang="en-US" dirty="0" smtClean="0"/>
              <a:t>of carbon-pricing instruments:</a:t>
            </a:r>
          </a:p>
          <a:p>
            <a:pPr marL="1260475" lvl="3" indent="-346075">
              <a:spcBef>
                <a:spcPts val="1000"/>
              </a:spcBef>
              <a:buFont typeface="Wingdings" pitchFamily="2" charset="2"/>
              <a:buChar char="§"/>
            </a:pPr>
            <a:r>
              <a:rPr lang="en-US" sz="1800" dirty="0" smtClean="0"/>
              <a:t>Politics may </a:t>
            </a:r>
            <a:r>
              <a:rPr lang="en-US" sz="1800" i="1" dirty="0" smtClean="0"/>
              <a:t>disfavor auctioning </a:t>
            </a:r>
            <a:r>
              <a:rPr lang="en-US" sz="1800" dirty="0" smtClean="0"/>
              <a:t>of allowances in cap-and-trade systems</a:t>
            </a:r>
          </a:p>
          <a:p>
            <a:pPr marL="1260475" lvl="3" indent="-346075">
              <a:spcBef>
                <a:spcPts val="1000"/>
              </a:spcBef>
              <a:buFont typeface="Wingdings" pitchFamily="2" charset="2"/>
              <a:buChar char="§"/>
            </a:pPr>
            <a:r>
              <a:rPr lang="en-US" sz="1800" dirty="0" smtClean="0"/>
              <a:t>Politics may </a:t>
            </a:r>
            <a:r>
              <a:rPr lang="en-US" sz="1800" i="1" dirty="0" smtClean="0"/>
              <a:t>disfavor cost-effective cuts</a:t>
            </a:r>
            <a:r>
              <a:rPr lang="en-US" sz="1800" dirty="0" smtClean="0"/>
              <a:t> of distortionary taxes in tax systems</a:t>
            </a:r>
          </a:p>
          <a:p>
            <a:pPr marL="803275" lvl="2" indent="-346075">
              <a:spcBef>
                <a:spcPts val="1200"/>
              </a:spcBef>
              <a:buFont typeface="Wingdings" pitchFamily="2" charset="2"/>
              <a:buChar char="§"/>
            </a:pPr>
            <a:endParaRPr lang="en-US" dirty="0" smtClean="0"/>
          </a:p>
          <a:p>
            <a:pPr marL="803275" lvl="2" indent="-346075">
              <a:spcBef>
                <a:spcPts val="1200"/>
              </a:spcBef>
              <a:buNone/>
            </a:pPr>
            <a:endParaRPr lang="en-US" b="1" dirty="0" smtClean="0"/>
          </a:p>
          <a:p>
            <a:pPr marL="346075" indent="-346075">
              <a:spcBef>
                <a:spcPct val="60000"/>
              </a:spcBef>
            </a:pPr>
            <a:endParaRPr lang="en-US" sz="1800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4FDE24-D2A2-4466-8B6D-327E8506163B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8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84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84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Rectangle 2"/>
          <p:cNvSpPr>
            <a:spLocks noGrp="1" noChangeArrowheads="1"/>
          </p:cNvSpPr>
          <p:nvPr>
            <p:ph type="title"/>
          </p:nvPr>
        </p:nvSpPr>
        <p:spPr>
          <a:xfrm>
            <a:off x="287215" y="697523"/>
            <a:ext cx="8534400" cy="454269"/>
          </a:xfrm>
        </p:spPr>
        <p:txBody>
          <a:bodyPr/>
          <a:lstStyle/>
          <a:p>
            <a:pPr lvl="1" algn="l"/>
            <a:r>
              <a:rPr lang="en-US" sz="2400" b="1" dirty="0" smtClean="0">
                <a:cs typeface="Times New Roman" pitchFamily="18" charset="0"/>
              </a:rPr>
              <a:t>Conclusions:  Which Carbon-Pricing Instrument is Superior in Normative and Positive Terms?</a:t>
            </a:r>
            <a:r>
              <a:rPr lang="en-US" sz="2800" dirty="0" smtClean="0">
                <a:cs typeface="Times New Roman" pitchFamily="18" charset="0"/>
              </a:rPr>
              <a:t/>
            </a:r>
            <a:br>
              <a:rPr lang="en-US" sz="2800" dirty="0" smtClean="0">
                <a:cs typeface="Times New Roman" pitchFamily="18" charset="0"/>
              </a:rPr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 smtClean="0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1354" y="1080484"/>
            <a:ext cx="8528538" cy="5214808"/>
          </a:xfrm>
        </p:spPr>
        <p:txBody>
          <a:bodyPr/>
          <a:lstStyle/>
          <a:p>
            <a:pPr marL="346075" indent="-346075">
              <a:spcBef>
                <a:spcPts val="1000"/>
              </a:spcBef>
            </a:pPr>
            <a:r>
              <a:rPr lang="en-US" sz="2000" dirty="0" smtClean="0"/>
              <a:t>Either instrument </a:t>
            </a:r>
            <a:r>
              <a:rPr lang="en-US" sz="2000" i="1" dirty="0" smtClean="0"/>
              <a:t>could</a:t>
            </a:r>
            <a:r>
              <a:rPr lang="en-US" sz="2000" dirty="0" smtClean="0"/>
              <a:t> – in theory – be used to achieve a target such as the U.S. National Determined Contribution (NDC) under the </a:t>
            </a:r>
            <a:r>
              <a:rPr lang="en-US" sz="2000" i="1" dirty="0" smtClean="0"/>
              <a:t>Paris Agreement</a:t>
            </a:r>
          </a:p>
          <a:p>
            <a:pPr marL="346075" indent="-346075">
              <a:spcBef>
                <a:spcPts val="1000"/>
              </a:spcBef>
            </a:pPr>
            <a:r>
              <a:rPr lang="en-US" sz="2000" dirty="0" smtClean="0"/>
              <a:t>When carbon taxes and cap-and-trade are designed to be </a:t>
            </a:r>
            <a:r>
              <a:rPr lang="en-US" sz="2000" i="1" dirty="0" smtClean="0"/>
              <a:t>truly comparable</a:t>
            </a:r>
            <a:r>
              <a:rPr lang="en-US" sz="2000" dirty="0" smtClean="0"/>
              <a:t>, their characteristics and outcomes are </a:t>
            </a:r>
            <a:r>
              <a:rPr lang="en-US" sz="2000" i="1" dirty="0" smtClean="0"/>
              <a:t>similar</a:t>
            </a:r>
            <a:r>
              <a:rPr lang="en-US" sz="2000" dirty="0" smtClean="0"/>
              <a:t>, and in some cases fully </a:t>
            </a:r>
            <a:r>
              <a:rPr lang="en-US" sz="2000" i="1" dirty="0" smtClean="0"/>
              <a:t>equivalent</a:t>
            </a:r>
            <a:r>
              <a:rPr lang="en-US" sz="2000" dirty="0" smtClean="0"/>
              <a:t> (normatively), in terms of their:</a:t>
            </a:r>
          </a:p>
          <a:p>
            <a:pPr marL="803275" lvl="2" indent="-346075">
              <a:spcBef>
                <a:spcPts val="1000"/>
              </a:spcBef>
              <a:buFont typeface="Wingdings" pitchFamily="2" charset="2"/>
              <a:buChar char="§"/>
            </a:pPr>
            <a:r>
              <a:rPr lang="en-US" dirty="0" smtClean="0"/>
              <a:t>Emission reductions, abatement costs, revenue raising, costs to regulated firms, distributional impacts, and competitiveness effects</a:t>
            </a:r>
          </a:p>
          <a:p>
            <a:pPr marL="346075" lvl="1" indent="-346075">
              <a:spcBef>
                <a:spcPts val="1000"/>
              </a:spcBef>
            </a:pPr>
            <a:r>
              <a:rPr lang="en-US" dirty="0" smtClean="0"/>
              <a:t>On some other dimensions, there can be </a:t>
            </a:r>
            <a:r>
              <a:rPr lang="en-US" i="1" dirty="0" smtClean="0"/>
              <a:t>real differences </a:t>
            </a:r>
            <a:r>
              <a:rPr lang="en-US" dirty="0" smtClean="0"/>
              <a:t>in performance</a:t>
            </a:r>
          </a:p>
          <a:p>
            <a:pPr marL="803275" lvl="2" indent="-346075">
              <a:spcBef>
                <a:spcPts val="1000"/>
              </a:spcBef>
              <a:buFont typeface="Wingdings" pitchFamily="2" charset="2"/>
              <a:buChar char="§"/>
            </a:pPr>
            <a:r>
              <a:rPr lang="en-US" dirty="0" smtClean="0"/>
              <a:t>Tax approach favored by:  administrative requirements, interactions with complementary policies, and effects on carbon-price volatility</a:t>
            </a:r>
          </a:p>
          <a:p>
            <a:pPr marL="803275" lvl="2" indent="-346075">
              <a:spcBef>
                <a:spcPts val="1000"/>
              </a:spcBef>
              <a:buFont typeface="Wingdings" pitchFamily="2" charset="2"/>
              <a:buChar char="§"/>
            </a:pPr>
            <a:r>
              <a:rPr lang="en-US" dirty="0" smtClean="0"/>
              <a:t>Cap-and-trade favored by:  linkage with policies in other jurisdictions, and possibly by anticipated performance in presence of uncertainty</a:t>
            </a:r>
          </a:p>
          <a:p>
            <a:pPr marL="346075" lvl="1" indent="-346075">
              <a:spcBef>
                <a:spcPts val="1000"/>
              </a:spcBef>
            </a:pPr>
            <a:r>
              <a:rPr lang="en-US" dirty="0" smtClean="0"/>
              <a:t>In </a:t>
            </a:r>
            <a:r>
              <a:rPr lang="en-US" i="1" dirty="0" smtClean="0"/>
              <a:t>positive political economy </a:t>
            </a:r>
            <a:r>
              <a:rPr lang="en-US" dirty="0" smtClean="0"/>
              <a:t>domain, evidence is also d</a:t>
            </a:r>
            <a:r>
              <a:rPr lang="en-US" i="1" dirty="0" smtClean="0"/>
              <a:t>ecidedly mixed</a:t>
            </a:r>
          </a:p>
          <a:p>
            <a:pPr marL="346075" lvl="1" indent="-346075">
              <a:spcBef>
                <a:spcPts val="1000"/>
              </a:spcBef>
            </a:pPr>
            <a:r>
              <a:rPr lang="en-US" dirty="0" smtClean="0"/>
              <a:t>Thus, there’s </a:t>
            </a:r>
            <a:r>
              <a:rPr lang="en-US" i="1" dirty="0" smtClean="0"/>
              <a:t>not </a:t>
            </a:r>
            <a:r>
              <a:rPr lang="en-US" dirty="0" smtClean="0"/>
              <a:t>a strong case for superiority of either instrument; differences in design </a:t>
            </a:r>
            <a:r>
              <a:rPr lang="en-US" i="1" dirty="0" smtClean="0"/>
              <a:t>dominate </a:t>
            </a:r>
            <a:r>
              <a:rPr lang="en-US" dirty="0" smtClean="0"/>
              <a:t>differences between the instruments themselves</a:t>
            </a:r>
          </a:p>
          <a:p>
            <a:pPr marL="1260475" lvl="3" indent="-346075">
              <a:spcBef>
                <a:spcPts val="1000"/>
              </a:spcBef>
              <a:buFont typeface="Wingdings" pitchFamily="2" charset="2"/>
              <a:buChar char="§"/>
            </a:pPr>
            <a:endParaRPr lang="en-US" sz="1800" dirty="0" smtClean="0"/>
          </a:p>
          <a:p>
            <a:pPr marL="803275" lvl="2" indent="-346075">
              <a:spcBef>
                <a:spcPts val="1200"/>
              </a:spcBef>
              <a:buFont typeface="Wingdings" pitchFamily="2" charset="2"/>
              <a:buChar char="§"/>
            </a:pPr>
            <a:endParaRPr lang="en-US" dirty="0" smtClean="0"/>
          </a:p>
          <a:p>
            <a:pPr marL="803275" lvl="2" indent="-346075">
              <a:spcBef>
                <a:spcPts val="1200"/>
              </a:spcBef>
              <a:buNone/>
            </a:pPr>
            <a:endParaRPr lang="en-US" b="1" dirty="0" smtClean="0"/>
          </a:p>
          <a:p>
            <a:pPr marL="346075" indent="-346075">
              <a:spcBef>
                <a:spcPct val="60000"/>
              </a:spcBef>
            </a:pPr>
            <a:endParaRPr lang="en-US" sz="1800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4FDE24-D2A2-4466-8B6D-327E8506163B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Rectangle 2"/>
          <p:cNvSpPr>
            <a:spLocks noGrp="1" noChangeArrowheads="1"/>
          </p:cNvSpPr>
          <p:nvPr>
            <p:ph type="title"/>
          </p:nvPr>
        </p:nvSpPr>
        <p:spPr>
          <a:xfrm>
            <a:off x="278423" y="633046"/>
            <a:ext cx="8534400" cy="360485"/>
          </a:xfrm>
        </p:spPr>
        <p:txBody>
          <a:bodyPr/>
          <a:lstStyle/>
          <a:p>
            <a:pPr lvl="1" algn="l"/>
            <a:r>
              <a:rPr lang="en-US" sz="2400" b="1" dirty="0" smtClean="0">
                <a:cs typeface="Times New Roman" pitchFamily="18" charset="0"/>
              </a:rPr>
              <a:t>Can Carbon-Pricing be Made More Politically Acceptable?</a:t>
            </a:r>
            <a:r>
              <a:rPr lang="en-US" sz="2800" dirty="0" smtClean="0">
                <a:cs typeface="Times New Roman" pitchFamily="18" charset="0"/>
              </a:rPr>
              <a:t/>
            </a:r>
            <a:br>
              <a:rPr lang="en-US" sz="2800" dirty="0" smtClean="0">
                <a:cs typeface="Times New Roman" pitchFamily="18" charset="0"/>
              </a:rPr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 smtClean="0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2562" y="834298"/>
            <a:ext cx="8528538" cy="5214808"/>
          </a:xfrm>
        </p:spPr>
        <p:txBody>
          <a:bodyPr/>
          <a:lstStyle/>
          <a:p>
            <a:pPr marL="346075" indent="-346075">
              <a:spcBef>
                <a:spcPts val="1000"/>
              </a:spcBef>
            </a:pPr>
            <a:r>
              <a:rPr lang="en-US" sz="2000" dirty="0" smtClean="0"/>
              <a:t>Track record of </a:t>
            </a:r>
            <a:r>
              <a:rPr lang="en-US" sz="2000" i="1" dirty="0" smtClean="0"/>
              <a:t>50 </a:t>
            </a:r>
            <a:r>
              <a:rPr lang="en-US" sz="2000" dirty="0" smtClean="0"/>
              <a:t>carbon-pricing policies should be contrasted with </a:t>
            </a:r>
            <a:r>
              <a:rPr lang="en-US" sz="2000" i="1" dirty="0" smtClean="0"/>
              <a:t>176 </a:t>
            </a:r>
            <a:r>
              <a:rPr lang="en-US" sz="2000" dirty="0" smtClean="0"/>
              <a:t>countries with renewable energy policies or energy efficiency standards, ..</a:t>
            </a:r>
          </a:p>
          <a:p>
            <a:pPr marL="803275" lvl="1" indent="-346075">
              <a:spcBef>
                <a:spcPts val="1000"/>
              </a:spcBef>
            </a:pPr>
            <a:r>
              <a:rPr lang="en-US" sz="1800" dirty="0" smtClean="0"/>
              <a:t>… and another </a:t>
            </a:r>
            <a:r>
              <a:rPr lang="en-US" sz="1800" i="1" dirty="0" smtClean="0"/>
              <a:t>110 </a:t>
            </a:r>
            <a:r>
              <a:rPr lang="en-US" sz="1800" dirty="0" smtClean="0"/>
              <a:t>national and sub-national jurisdictions with feed-in tariffs.</a:t>
            </a:r>
          </a:p>
          <a:p>
            <a:pPr marL="346075" indent="-346075">
              <a:spcBef>
                <a:spcPts val="1000"/>
              </a:spcBef>
            </a:pPr>
            <a:r>
              <a:rPr lang="en-US" sz="2000" dirty="0" smtClean="0"/>
              <a:t>Survey and other </a:t>
            </a:r>
            <a:r>
              <a:rPr lang="en-US" sz="2000" i="1" dirty="0" smtClean="0"/>
              <a:t>evidence </a:t>
            </a:r>
            <a:r>
              <a:rPr lang="en-US" sz="2000" dirty="0" smtClean="0"/>
              <a:t>indicates that </a:t>
            </a:r>
            <a:r>
              <a:rPr lang="en-US" sz="2000" i="1" dirty="0" smtClean="0"/>
              <a:t>public perceptions </a:t>
            </a:r>
            <a:r>
              <a:rPr lang="en-US" sz="2000" dirty="0" smtClean="0"/>
              <a:t>– some of which are inaccurate – are primary factors behind </a:t>
            </a:r>
            <a:r>
              <a:rPr lang="en-US" sz="2000" i="1" dirty="0" smtClean="0"/>
              <a:t>aversion to carbon taxes</a:t>
            </a:r>
            <a:r>
              <a:rPr lang="en-US" sz="2000" dirty="0" smtClean="0"/>
              <a:t>:</a:t>
            </a:r>
          </a:p>
          <a:p>
            <a:pPr marL="803275" lvl="1" indent="-346075">
              <a:spcBef>
                <a:spcPts val="1000"/>
              </a:spcBef>
            </a:pPr>
            <a:r>
              <a:rPr lang="en-US" sz="1800" dirty="0" smtClean="0"/>
              <a:t>“Personal costs too great; policy is regressive; could damage economy; will not discourage carbon-intensive behavior; and government just want the revenues”</a:t>
            </a:r>
          </a:p>
          <a:p>
            <a:pPr marL="803275" lvl="1" indent="-346075">
              <a:spcBef>
                <a:spcPts val="1000"/>
              </a:spcBef>
            </a:pPr>
            <a:r>
              <a:rPr lang="en-US" sz="1800" dirty="0" smtClean="0"/>
              <a:t>So, one way to improve public acceptance could be through </a:t>
            </a:r>
            <a:r>
              <a:rPr lang="en-US" sz="1800" i="1" dirty="0" smtClean="0"/>
              <a:t>better information</a:t>
            </a:r>
          </a:p>
          <a:p>
            <a:pPr marL="346075" indent="-346075">
              <a:spcBef>
                <a:spcPts val="1000"/>
              </a:spcBef>
            </a:pPr>
            <a:r>
              <a:rPr lang="en-US" sz="2000" dirty="0" smtClean="0"/>
              <a:t>But another way could be through </a:t>
            </a:r>
            <a:r>
              <a:rPr lang="en-US" sz="2000" i="1" dirty="0" smtClean="0"/>
              <a:t>judicious policy design </a:t>
            </a:r>
            <a:r>
              <a:rPr lang="en-US" sz="2000" dirty="0" smtClean="0"/>
              <a:t>(which may well </a:t>
            </a:r>
            <a:r>
              <a:rPr lang="en-US" sz="2000" i="1" dirty="0" smtClean="0"/>
              <a:t>depart</a:t>
            </a:r>
            <a:r>
              <a:rPr lang="en-US" sz="2000" dirty="0" smtClean="0"/>
              <a:t> from first-best design):</a:t>
            </a:r>
          </a:p>
          <a:p>
            <a:pPr marL="803275" lvl="1" indent="-346075">
              <a:spcBef>
                <a:spcPts val="1000"/>
              </a:spcBef>
            </a:pPr>
            <a:r>
              <a:rPr lang="en-US" sz="1800" i="1" dirty="0" smtClean="0"/>
              <a:t>Phase in </a:t>
            </a:r>
            <a:r>
              <a:rPr lang="en-US" sz="1800" dirty="0" smtClean="0"/>
              <a:t>taxes/caps over time (effective in California and British Columbia)</a:t>
            </a:r>
          </a:p>
          <a:p>
            <a:pPr marL="803275" lvl="1" indent="-346075">
              <a:spcBef>
                <a:spcPts val="1000"/>
              </a:spcBef>
            </a:pPr>
            <a:r>
              <a:rPr lang="en-US" sz="1800" i="1" dirty="0" smtClean="0"/>
              <a:t>Earmark revenues </a:t>
            </a:r>
            <a:r>
              <a:rPr lang="en-US" sz="1800" dirty="0" smtClean="0"/>
              <a:t>from tax/auction to finance additional climate mitigation (in contrast to optimizing system via cuts in distortionary taxes)</a:t>
            </a:r>
          </a:p>
          <a:p>
            <a:pPr marL="803275" lvl="1" indent="-346075">
              <a:spcBef>
                <a:spcPts val="1000"/>
              </a:spcBef>
            </a:pPr>
            <a:r>
              <a:rPr lang="en-US" sz="1800" i="1" dirty="0" smtClean="0"/>
              <a:t>Use revenues for fairness </a:t>
            </a:r>
            <a:r>
              <a:rPr lang="en-US" sz="1800" dirty="0" smtClean="0"/>
              <a:t>purposes, such as with lump-sum rebates  or rebates targeted to low-income and other particularly burdened constituencies (tax with “carbon dividends” or “cap-and-dividend”) – see Goulder &amp; Hafstead 2018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4FDE24-D2A2-4466-8B6D-327E8506163B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8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Rectangle 2"/>
          <p:cNvSpPr>
            <a:spLocks noGrp="1" noChangeArrowheads="1"/>
          </p:cNvSpPr>
          <p:nvPr>
            <p:ph type="title"/>
          </p:nvPr>
        </p:nvSpPr>
        <p:spPr>
          <a:xfrm>
            <a:off x="269630" y="984738"/>
            <a:ext cx="8534400" cy="360485"/>
          </a:xfrm>
        </p:spPr>
        <p:txBody>
          <a:bodyPr/>
          <a:lstStyle/>
          <a:p>
            <a:pPr lvl="1" algn="l"/>
            <a:r>
              <a:rPr lang="en-US" sz="2400" b="1" dirty="0" smtClean="0">
                <a:cs typeface="Times New Roman" pitchFamily="18" charset="0"/>
              </a:rPr>
              <a:t>Will the Defeat of National CO</a:t>
            </a:r>
            <a:r>
              <a:rPr lang="en-US" sz="2400" b="1" baseline="-25000" dirty="0" smtClean="0">
                <a:cs typeface="Times New Roman" pitchFamily="18" charset="0"/>
              </a:rPr>
              <a:t>2</a:t>
            </a:r>
            <a:r>
              <a:rPr lang="en-US" sz="2400" b="1" dirty="0" smtClean="0">
                <a:cs typeface="Times New Roman" pitchFamily="18" charset="0"/>
              </a:rPr>
              <a:t> Cap-and-Trade Initiatives</a:t>
            </a:r>
            <a:br>
              <a:rPr lang="en-US" sz="2400" b="1" dirty="0" smtClean="0">
                <a:cs typeface="Times New Roman" pitchFamily="18" charset="0"/>
              </a:rPr>
            </a:br>
            <a:r>
              <a:rPr lang="en-US" sz="2400" b="1" dirty="0" smtClean="0">
                <a:cs typeface="Times New Roman" pitchFamily="18" charset="0"/>
              </a:rPr>
              <a:t>Provide Openings for Carbon Tax Proposals?</a:t>
            </a:r>
            <a:r>
              <a:rPr lang="en-US" sz="2800" dirty="0" smtClean="0">
                <a:cs typeface="Times New Roman" pitchFamily="18" charset="0"/>
              </a:rPr>
              <a:t/>
            </a:r>
            <a:br>
              <a:rPr lang="en-US" sz="2800" dirty="0" smtClean="0">
                <a:cs typeface="Times New Roman" pitchFamily="18" charset="0"/>
              </a:rPr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 smtClean="0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2562" y="1546477"/>
            <a:ext cx="8528538" cy="4959831"/>
          </a:xfrm>
        </p:spPr>
        <p:txBody>
          <a:bodyPr/>
          <a:lstStyle/>
          <a:p>
            <a:pPr marL="346075" indent="-346075">
              <a:spcBef>
                <a:spcPts val="1000"/>
              </a:spcBef>
            </a:pPr>
            <a:r>
              <a:rPr lang="en-US" sz="2000" i="1" dirty="0" smtClean="0"/>
              <a:t>Political polarization </a:t>
            </a:r>
            <a:r>
              <a:rPr lang="en-US" sz="2000" dirty="0" smtClean="0"/>
              <a:t>has decimated the key source of Congressional support for environmental/energy action, the </a:t>
            </a:r>
            <a:r>
              <a:rPr lang="en-US" sz="2000" i="1" dirty="0" smtClean="0"/>
              <a:t>middle</a:t>
            </a:r>
            <a:r>
              <a:rPr lang="en-US" sz="2000" dirty="0" smtClean="0"/>
              <a:t> (Schmalensee &amp; Stavins 2013).</a:t>
            </a:r>
          </a:p>
          <a:p>
            <a:pPr marL="803275" lvl="1" indent="-346075">
              <a:spcBef>
                <a:spcPts val="1000"/>
              </a:spcBef>
            </a:pPr>
            <a:r>
              <a:rPr lang="en-US" sz="1800" dirty="0" smtClean="0"/>
              <a:t>Successful political battle against Obama administration’s CO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 cap-and-trade legislation featured </a:t>
            </a:r>
            <a:r>
              <a:rPr lang="en-US" sz="1800" i="1" dirty="0" smtClean="0"/>
              <a:t>demonization</a:t>
            </a:r>
            <a:r>
              <a:rPr lang="en-US" sz="1800" dirty="0" smtClean="0"/>
              <a:t> of that instrument as “cap-and-tax.”</a:t>
            </a:r>
          </a:p>
          <a:p>
            <a:pPr marL="803275" lvl="1" indent="-346075">
              <a:spcBef>
                <a:spcPts val="1000"/>
              </a:spcBef>
            </a:pPr>
            <a:r>
              <a:rPr lang="en-US" sz="1800" dirty="0" smtClean="0"/>
              <a:t>Does the consequent </a:t>
            </a:r>
            <a:r>
              <a:rPr lang="en-US" sz="1800" i="1" dirty="0" smtClean="0"/>
              <a:t>reputational loss</a:t>
            </a:r>
            <a:r>
              <a:rPr lang="en-US" sz="1800" dirty="0" smtClean="0"/>
              <a:t> for cap-and-trade provide a meaningful </a:t>
            </a:r>
            <a:r>
              <a:rPr lang="en-US" sz="1800" i="1" dirty="0" smtClean="0"/>
              <a:t>opening </a:t>
            </a:r>
            <a:r>
              <a:rPr lang="en-US" sz="1800" dirty="0" smtClean="0"/>
              <a:t>for the other carbon-pricing instrument – a carbon tax?</a:t>
            </a:r>
          </a:p>
          <a:p>
            <a:pPr marL="1260475" lvl="2" indent="-346075">
              <a:spcBef>
                <a:spcPts val="1000"/>
              </a:spcBef>
            </a:pPr>
            <a:r>
              <a:rPr lang="en-US" dirty="0" smtClean="0"/>
              <a:t>Large budgetary deficits can increase the attraction of new sources of revenue, but existing carbon tax proposals are largely revenue-neutral.</a:t>
            </a:r>
          </a:p>
          <a:p>
            <a:pPr marL="346075" indent="-346075">
              <a:spcBef>
                <a:spcPts val="1000"/>
              </a:spcBef>
            </a:pPr>
            <a:r>
              <a:rPr lang="en-US" sz="2000" dirty="0" smtClean="0"/>
              <a:t>Surely, </a:t>
            </a:r>
            <a:r>
              <a:rPr lang="en-US" sz="2000" i="1" dirty="0" smtClean="0"/>
              <a:t>more attention </a:t>
            </a:r>
            <a:r>
              <a:rPr lang="en-US" sz="2000" dirty="0" smtClean="0"/>
              <a:t>to </a:t>
            </a:r>
            <a:r>
              <a:rPr lang="en-US" sz="2000" i="1" dirty="0" smtClean="0"/>
              <a:t>carbon taxes </a:t>
            </a:r>
            <a:r>
              <a:rPr lang="en-US" sz="2000" dirty="0" smtClean="0"/>
              <a:t>from “policy community,” with support not only from Democrats, but also from </a:t>
            </a:r>
            <a:r>
              <a:rPr lang="en-US" sz="2000" i="1" dirty="0" smtClean="0"/>
              <a:t>prominent Republican </a:t>
            </a:r>
            <a:r>
              <a:rPr lang="en-US" sz="2000" dirty="0" smtClean="0"/>
              <a:t>academic economists and </a:t>
            </a:r>
            <a:r>
              <a:rPr lang="en-US" sz="2000" i="1" dirty="0" smtClean="0"/>
              <a:t>former </a:t>
            </a:r>
            <a:r>
              <a:rPr lang="en-US" sz="2000" dirty="0" smtClean="0"/>
              <a:t>high government officials (</a:t>
            </a:r>
            <a:r>
              <a:rPr lang="en-US" sz="2000" dirty="0" err="1" smtClean="0"/>
              <a:t>Akerloff</a:t>
            </a:r>
            <a:r>
              <a:rPr lang="en-US" sz="2000" dirty="0" smtClean="0"/>
              <a:t>, et al. 2019).</a:t>
            </a:r>
          </a:p>
          <a:p>
            <a:pPr marL="803275" lvl="1" indent="-346075">
              <a:spcBef>
                <a:spcPts val="1000"/>
              </a:spcBef>
            </a:pPr>
            <a:r>
              <a:rPr lang="en-US" sz="1800" dirty="0" smtClean="0"/>
              <a:t>But – finally – what about in the </a:t>
            </a:r>
            <a:r>
              <a:rPr lang="en-US" sz="1800" i="1" dirty="0" smtClean="0"/>
              <a:t>real political world </a:t>
            </a:r>
            <a:r>
              <a:rPr lang="en-US" sz="1800" dirty="0" smtClean="0"/>
              <a:t>of those </a:t>
            </a:r>
            <a:r>
              <a:rPr lang="en-US" sz="1800" i="1" dirty="0" smtClean="0"/>
              <a:t>currently </a:t>
            </a:r>
            <a:r>
              <a:rPr lang="en-US" sz="1800" dirty="0" smtClean="0"/>
              <a:t>holding elective office in the federal government?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4FDE24-D2A2-4466-8B6D-327E8506163B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Rectangle 2"/>
          <p:cNvSpPr>
            <a:spLocks noGrp="1" noChangeArrowheads="1"/>
          </p:cNvSpPr>
          <p:nvPr>
            <p:ph type="title"/>
          </p:nvPr>
        </p:nvSpPr>
        <p:spPr>
          <a:xfrm>
            <a:off x="260836" y="518747"/>
            <a:ext cx="8534400" cy="360485"/>
          </a:xfrm>
        </p:spPr>
        <p:txBody>
          <a:bodyPr/>
          <a:lstStyle/>
          <a:p>
            <a:pPr lvl="1" algn="l"/>
            <a:r>
              <a:rPr lang="en-US" sz="2800" b="1" dirty="0" smtClean="0">
                <a:cs typeface="Times New Roman" pitchFamily="18" charset="0"/>
              </a:rPr>
              <a:t>Politics of Carbon Pricing and Economic Research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 smtClean="0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4977" y="851886"/>
            <a:ext cx="8528538" cy="4959831"/>
          </a:xfrm>
        </p:spPr>
        <p:txBody>
          <a:bodyPr/>
          <a:lstStyle/>
          <a:p>
            <a:pPr marL="346075" indent="-346075">
              <a:spcBef>
                <a:spcPts val="1000"/>
              </a:spcBef>
            </a:pPr>
            <a:r>
              <a:rPr lang="en-US" sz="2000" i="1" dirty="0" smtClean="0"/>
              <a:t>Good news </a:t>
            </a:r>
            <a:r>
              <a:rPr lang="en-US" sz="2000" dirty="0" smtClean="0"/>
              <a:t>for carbon tax proposals is that they are </a:t>
            </a:r>
            <a:r>
              <a:rPr lang="en-US" sz="2000" i="1" dirty="0" smtClean="0"/>
              <a:t>not </a:t>
            </a:r>
            <a:r>
              <a:rPr lang="en-US" sz="2000" dirty="0" smtClean="0"/>
              <a:t>“cap-and-trade.”</a:t>
            </a:r>
          </a:p>
          <a:p>
            <a:pPr marL="803275" lvl="1" indent="-346075">
              <a:spcBef>
                <a:spcPts val="1000"/>
              </a:spcBef>
            </a:pPr>
            <a:r>
              <a:rPr lang="en-US" sz="1800" dirty="0" smtClean="0"/>
              <a:t>Perhaps this can help with the political messaging.</a:t>
            </a:r>
          </a:p>
          <a:p>
            <a:pPr marL="803275" lvl="1" indent="-346075">
              <a:spcBef>
                <a:spcPts val="1000"/>
              </a:spcBef>
            </a:pPr>
            <a:r>
              <a:rPr lang="en-US" sz="1800" dirty="0" smtClean="0"/>
              <a:t>But if conservative opposition could tarnish cap-and-trade as “cap-and-tax,” </a:t>
            </a:r>
            <a:r>
              <a:rPr lang="en-US" sz="1800" i="1" dirty="0" smtClean="0"/>
              <a:t>surely</a:t>
            </a:r>
            <a:r>
              <a:rPr lang="en-US" sz="1800" dirty="0" smtClean="0"/>
              <a:t> it will not be difficult to label a tax (or a “fee”) as a tax!</a:t>
            </a:r>
          </a:p>
          <a:p>
            <a:pPr marL="803275" lvl="1" indent="-346075">
              <a:spcBef>
                <a:spcPts val="1000"/>
              </a:spcBef>
            </a:pPr>
            <a:r>
              <a:rPr lang="en-US" sz="1800" dirty="0" smtClean="0"/>
              <a:t>In addition to such opposition from the </a:t>
            </a:r>
            <a:r>
              <a:rPr lang="en-US" sz="1800" i="1" dirty="0" smtClean="0"/>
              <a:t>right</a:t>
            </a:r>
            <a:r>
              <a:rPr lang="en-US" sz="1800" dirty="0" smtClean="0"/>
              <a:t>, it is – as of now – questionable whether the </a:t>
            </a:r>
            <a:r>
              <a:rPr lang="en-US" sz="1800" i="1" dirty="0" smtClean="0"/>
              <a:t>new left </a:t>
            </a:r>
            <a:r>
              <a:rPr lang="en-US" sz="1800" dirty="0" smtClean="0"/>
              <a:t>will want a carbon tax to be part of its “Green New Deal.”</a:t>
            </a:r>
          </a:p>
          <a:p>
            <a:pPr marL="803275" lvl="1" indent="-346075">
              <a:spcBef>
                <a:spcPts val="1000"/>
              </a:spcBef>
            </a:pPr>
            <a:r>
              <a:rPr lang="en-US" sz="1800" dirty="0" smtClean="0"/>
              <a:t>Hence, in the short term, </a:t>
            </a:r>
            <a:r>
              <a:rPr lang="en-US" sz="1800" i="1" dirty="0" smtClean="0"/>
              <a:t>national carbon pricing of either type</a:t>
            </a:r>
            <a:r>
              <a:rPr lang="en-US" sz="1800" dirty="0" smtClean="0"/>
              <a:t> will likely  continue to face an </a:t>
            </a:r>
            <a:r>
              <a:rPr lang="en-US" sz="1800" i="1" dirty="0" smtClean="0"/>
              <a:t>uphill battle</a:t>
            </a:r>
            <a:r>
              <a:rPr lang="en-US" sz="1800" dirty="0" smtClean="0"/>
              <a:t>.</a:t>
            </a:r>
          </a:p>
          <a:p>
            <a:pPr marL="346075" indent="-346075">
              <a:spcBef>
                <a:spcPts val="1000"/>
              </a:spcBef>
            </a:pPr>
            <a:r>
              <a:rPr lang="en-US" sz="2000" dirty="0" smtClean="0"/>
              <a:t>Therefore, in addition to considering </a:t>
            </a:r>
            <a:r>
              <a:rPr lang="en-US" sz="2000" i="1" dirty="0" smtClean="0"/>
              <a:t>second-best carbon-pricing design</a:t>
            </a:r>
            <a:r>
              <a:rPr lang="en-US" sz="2000" dirty="0" smtClean="0"/>
              <a:t>, </a:t>
            </a:r>
          </a:p>
          <a:p>
            <a:pPr marL="803275" lvl="1" indent="-346075">
              <a:spcBef>
                <a:spcPts val="1000"/>
              </a:spcBef>
            </a:pPr>
            <a:r>
              <a:rPr lang="en-US" sz="1800" dirty="0" smtClean="0"/>
              <a:t>... economists can work to </a:t>
            </a:r>
            <a:r>
              <a:rPr lang="en-US" sz="1800" i="1" dirty="0" smtClean="0"/>
              <a:t>catch up </a:t>
            </a:r>
            <a:r>
              <a:rPr lang="en-US" sz="1800" dirty="0" smtClean="0"/>
              <a:t>with the political world by considering </a:t>
            </a:r>
            <a:r>
              <a:rPr lang="en-US" sz="1800" i="1" dirty="0" smtClean="0"/>
              <a:t>better design</a:t>
            </a:r>
            <a:r>
              <a:rPr lang="en-US" sz="1800" dirty="0" smtClean="0"/>
              <a:t> of second-best </a:t>
            </a:r>
            <a:r>
              <a:rPr lang="en-US" sz="1800" i="1" dirty="0" smtClean="0"/>
              <a:t>non-pricing</a:t>
            </a:r>
            <a:r>
              <a:rPr lang="en-US" sz="1800" dirty="0" smtClean="0"/>
              <a:t> instruments (such as clean energy standards).</a:t>
            </a:r>
          </a:p>
          <a:p>
            <a:pPr marL="346075" indent="-346075">
              <a:spcBef>
                <a:spcPts val="1000"/>
              </a:spcBef>
            </a:pPr>
            <a:r>
              <a:rPr lang="en-US" sz="2000" dirty="0" smtClean="0"/>
              <a:t>But, at some point the </a:t>
            </a:r>
            <a:r>
              <a:rPr lang="en-US" sz="2000" i="1" dirty="0" smtClean="0"/>
              <a:t>politics will change</a:t>
            </a:r>
            <a:r>
              <a:rPr lang="en-US" sz="2000" dirty="0" smtClean="0"/>
              <a:t>, and it is important to be </a:t>
            </a:r>
            <a:r>
              <a:rPr lang="en-US" sz="2000" i="1" dirty="0" smtClean="0"/>
              <a:t>ready</a:t>
            </a:r>
            <a:r>
              <a:rPr lang="en-US" sz="2000" dirty="0" smtClean="0"/>
              <a:t>,</a:t>
            </a:r>
          </a:p>
          <a:p>
            <a:pPr marL="803275" lvl="1" indent="-346075">
              <a:spcBef>
                <a:spcPts val="1000"/>
              </a:spcBef>
            </a:pPr>
            <a:r>
              <a:rPr lang="en-US" sz="1800" dirty="0" smtClean="0"/>
              <a:t>which is why – for the longer term – </a:t>
            </a:r>
            <a:r>
              <a:rPr lang="en-US" sz="1800" i="1" dirty="0" smtClean="0"/>
              <a:t>ongoing research </a:t>
            </a:r>
            <a:r>
              <a:rPr lang="en-US" sz="1800" dirty="0" smtClean="0"/>
              <a:t>on carbon-pricing is very much warranted,</a:t>
            </a:r>
          </a:p>
          <a:p>
            <a:pPr marL="803275" lvl="1" indent="-346075">
              <a:spcBef>
                <a:spcPts val="1000"/>
              </a:spcBef>
            </a:pPr>
            <a:r>
              <a:rPr lang="en-US" sz="1800" dirty="0" smtClean="0"/>
              <a:t>particularly if it can be carried out in the context of </a:t>
            </a:r>
            <a:r>
              <a:rPr lang="en-US" sz="1800" i="1" dirty="0" smtClean="0"/>
              <a:t>real-world politics</a:t>
            </a:r>
            <a:r>
              <a:rPr lang="en-US" sz="1800" dirty="0" smtClean="0"/>
              <a:t>, and </a:t>
            </a:r>
            <a:r>
              <a:rPr lang="en-US" sz="1800" i="1" dirty="0" smtClean="0"/>
              <a:t>focuses </a:t>
            </a:r>
            <a:r>
              <a:rPr lang="en-US" sz="1800" dirty="0" smtClean="0"/>
              <a:t>on policies that are </a:t>
            </a:r>
            <a:r>
              <a:rPr lang="en-US" sz="1800" i="1" dirty="0" smtClean="0"/>
              <a:t>likely </a:t>
            </a:r>
            <a:r>
              <a:rPr lang="en-US" sz="1800" dirty="0" smtClean="0"/>
              <a:t>at some point to prove </a:t>
            </a:r>
            <a:r>
              <a:rPr lang="en-US" sz="1800" i="1" dirty="0" smtClean="0"/>
              <a:t>feasible</a:t>
            </a:r>
            <a:r>
              <a:rPr lang="en-US" sz="1800" dirty="0" smtClean="0"/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4FDE24-D2A2-4466-8B6D-327E8506163B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8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84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51BE9C9-E253-4EB9-AE20-DFE9626056D7}" type="slidenum">
              <a:rPr lang="en-US" sz="1200" smtClean="0">
                <a:solidFill>
                  <a:srgbClr val="FFFFFF"/>
                </a:solidFill>
                <a:latin typeface="Times New Roman"/>
              </a:rPr>
              <a:pPr/>
              <a:t>17</a:t>
            </a:fld>
            <a:endParaRPr lang="en-US" sz="1200" dirty="0" smtClean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92827" y="938152"/>
            <a:ext cx="8229600" cy="5029200"/>
          </a:xfrm>
        </p:spPr>
        <p:txBody>
          <a:bodyPr/>
          <a:lstStyle/>
          <a:p>
            <a:pPr algn="ctr">
              <a:lnSpc>
                <a:spcPct val="90000"/>
              </a:lnSpc>
              <a:spcBef>
                <a:spcPct val="0"/>
              </a:spcBef>
              <a:buFont typeface="Symbol" pitchFamily="18" charset="2"/>
              <a:buNone/>
              <a:defRPr/>
            </a:pPr>
            <a:r>
              <a:rPr lang="en-US" sz="3600" b="1" dirty="0" smtClean="0"/>
              <a:t>For More Information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 typeface="Symbol" pitchFamily="18" charset="2"/>
              <a:buNone/>
              <a:defRPr/>
            </a:pPr>
            <a:endParaRPr lang="en-US" sz="3200" dirty="0" smtClean="0"/>
          </a:p>
          <a:p>
            <a:pPr marL="0" indent="0" algn="ctr" eaLnBrk="1" hangingPunct="1">
              <a:spcBef>
                <a:spcPct val="0"/>
              </a:spcBef>
              <a:buFont typeface="Symbol" pitchFamily="18" charset="2"/>
              <a:buNone/>
              <a:defRPr/>
            </a:pPr>
            <a:r>
              <a:rPr lang="en-US" sz="2800" dirty="0" smtClean="0">
                <a:cs typeface="Times New Roman" pitchFamily="18" charset="0"/>
              </a:rPr>
              <a:t>Harvard Project on Climate Agreements</a:t>
            </a:r>
          </a:p>
          <a:p>
            <a:pPr marL="0" indent="0" algn="ctr" eaLnBrk="1" hangingPunct="1">
              <a:spcBef>
                <a:spcPct val="0"/>
              </a:spcBef>
              <a:buFont typeface="Symbol" pitchFamily="18" charset="2"/>
              <a:buNone/>
              <a:defRPr/>
            </a:pPr>
            <a:r>
              <a:rPr lang="en-US" sz="1600" dirty="0" smtClean="0">
                <a:solidFill>
                  <a:srgbClr val="FCBD30"/>
                </a:solidFill>
                <a:cs typeface="Times New Roman" pitchFamily="18" charset="0"/>
              </a:rPr>
              <a:t>www.belfercenter.org/climate</a:t>
            </a:r>
            <a:endParaRPr lang="en-US" sz="1600" dirty="0" smtClean="0"/>
          </a:p>
          <a:p>
            <a:pPr algn="ctr">
              <a:lnSpc>
                <a:spcPct val="90000"/>
              </a:lnSpc>
              <a:spcBef>
                <a:spcPct val="0"/>
              </a:spcBef>
              <a:buFont typeface="Symbol" pitchFamily="18" charset="2"/>
              <a:buNone/>
              <a:defRPr/>
            </a:pPr>
            <a:endParaRPr lang="en-US" sz="2800" dirty="0" smtClean="0"/>
          </a:p>
          <a:p>
            <a:pPr algn="ctr">
              <a:lnSpc>
                <a:spcPct val="90000"/>
              </a:lnSpc>
              <a:spcBef>
                <a:spcPct val="0"/>
              </a:spcBef>
              <a:buFont typeface="Symbol" pitchFamily="18" charset="2"/>
              <a:buNone/>
              <a:defRPr/>
            </a:pPr>
            <a:r>
              <a:rPr lang="en-US" sz="2800" dirty="0" smtClean="0"/>
              <a:t>Harvard Environmental Economics Program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 typeface="Symbol" pitchFamily="18" charset="2"/>
              <a:buNone/>
              <a:defRPr/>
            </a:pPr>
            <a:r>
              <a:rPr lang="en-US" sz="1600" dirty="0" smtClean="0">
                <a:solidFill>
                  <a:srgbClr val="FCBD30"/>
                </a:solidFill>
              </a:rPr>
              <a:t>www.hks.harvard.edu/m-rcbg/heep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 typeface="Symbol" pitchFamily="18" charset="2"/>
              <a:buNone/>
              <a:defRPr/>
            </a:pPr>
            <a:endParaRPr lang="en-US" sz="1600" dirty="0" smtClean="0">
              <a:solidFill>
                <a:srgbClr val="FCBD30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Font typeface="Symbol" pitchFamily="18" charset="2"/>
              <a:buNone/>
              <a:defRPr/>
            </a:pPr>
            <a:r>
              <a:rPr lang="en-US" sz="2800" dirty="0" smtClean="0"/>
              <a:t>Website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 typeface="Symbol" pitchFamily="18" charset="2"/>
              <a:buNone/>
              <a:defRPr/>
            </a:pPr>
            <a:r>
              <a:rPr lang="en-US" sz="1600" dirty="0" smtClean="0">
                <a:solidFill>
                  <a:srgbClr val="FCBD30"/>
                </a:solidFill>
              </a:rPr>
              <a:t>www.stavins.com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 typeface="Symbol" pitchFamily="18" charset="2"/>
              <a:buNone/>
              <a:defRPr/>
            </a:pPr>
            <a:endParaRPr lang="en-US" sz="1800" dirty="0" smtClean="0">
              <a:solidFill>
                <a:srgbClr val="FCBD30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en-US" sz="2800" dirty="0" smtClean="0"/>
              <a:t>Blog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en-US" sz="1600" dirty="0" smtClean="0">
                <a:solidFill>
                  <a:srgbClr val="FCBD30"/>
                </a:solidFill>
              </a:rPr>
              <a:t>http://www.robertstavinsblog.org/</a:t>
            </a:r>
            <a:endParaRPr lang="en-US" sz="2800" dirty="0" smtClean="0"/>
          </a:p>
          <a:p>
            <a:pPr algn="ctr">
              <a:lnSpc>
                <a:spcPct val="90000"/>
              </a:lnSpc>
              <a:spcBef>
                <a:spcPct val="0"/>
              </a:spcBef>
              <a:buNone/>
              <a:defRPr/>
            </a:pPr>
            <a:endParaRPr lang="en-US" sz="2800" dirty="0" smtClean="0"/>
          </a:p>
          <a:p>
            <a:pPr algn="ctr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en-US" sz="2800" dirty="0" smtClean="0"/>
              <a:t>Twitter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 typeface="Symbol" pitchFamily="18" charset="2"/>
              <a:buNone/>
              <a:defRPr/>
            </a:pPr>
            <a:r>
              <a:rPr lang="en-US" sz="1600" dirty="0" smtClean="0">
                <a:solidFill>
                  <a:srgbClr val="FCBD30"/>
                </a:solidFill>
              </a:rPr>
              <a:t>@robertstavins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49469" y="883624"/>
            <a:ext cx="8827477" cy="4832350"/>
          </a:xfrm>
          <a:noFill/>
        </p:spPr>
        <p:txBody>
          <a:bodyPr/>
          <a:lstStyle/>
          <a:p>
            <a:pPr marL="339725" lvl="1" indent="-222250">
              <a:spcBef>
                <a:spcPts val="1000"/>
              </a:spcBef>
            </a:pPr>
            <a:r>
              <a:rPr lang="en-US" sz="2000" dirty="0" smtClean="0">
                <a:cs typeface="Times New Roman" pitchFamily="18" charset="0"/>
              </a:rPr>
              <a:t>Motivation – Major Premises of Analysis</a:t>
            </a:r>
            <a:endParaRPr lang="en-US" sz="2000" dirty="0">
              <a:cs typeface="Times New Roman" pitchFamily="18" charset="0"/>
            </a:endParaRPr>
          </a:p>
          <a:p>
            <a:pPr marL="339725" lvl="1" indent="-222250">
              <a:spcBef>
                <a:spcPts val="1000"/>
              </a:spcBef>
            </a:pPr>
            <a:r>
              <a:rPr lang="en-US" sz="2000" dirty="0" smtClean="0">
                <a:cs typeface="Times New Roman" pitchFamily="18" charset="0"/>
              </a:rPr>
              <a:t>Which is Better (in Theory):  Carbon Taxes or Cap-and-Trade?</a:t>
            </a:r>
            <a:endParaRPr lang="en-US" sz="2000" dirty="0">
              <a:cs typeface="Times New Roman" pitchFamily="18" charset="0"/>
            </a:endParaRPr>
          </a:p>
          <a:p>
            <a:pPr marL="796925" lvl="2" indent="-222250">
              <a:spcBef>
                <a:spcPts val="1000"/>
              </a:spcBef>
            </a:pPr>
            <a:r>
              <a:rPr lang="en-US" sz="2000" dirty="0" smtClean="0">
                <a:cs typeface="Times New Roman" pitchFamily="18" charset="0"/>
              </a:rPr>
              <a:t>Similarities</a:t>
            </a:r>
          </a:p>
          <a:p>
            <a:pPr marL="796925" lvl="2" indent="-222250">
              <a:spcBef>
                <a:spcPts val="1000"/>
              </a:spcBef>
            </a:pPr>
            <a:r>
              <a:rPr lang="en-US" sz="2000" dirty="0" smtClean="0">
                <a:cs typeface="Times New Roman" pitchFamily="18" charset="0"/>
              </a:rPr>
              <a:t>Differences</a:t>
            </a:r>
            <a:endParaRPr lang="en-US" sz="2000" dirty="0">
              <a:cs typeface="Times New Roman" pitchFamily="18" charset="0"/>
            </a:endParaRPr>
          </a:p>
          <a:p>
            <a:pPr marL="339725" lvl="1" indent="-222250">
              <a:spcBef>
                <a:spcPts val="1000"/>
              </a:spcBef>
            </a:pPr>
            <a:r>
              <a:rPr lang="en-US" sz="2000" dirty="0" smtClean="0">
                <a:cs typeface="Times New Roman" pitchFamily="18" charset="0"/>
              </a:rPr>
              <a:t>Which is More Likely (in Theory) to be Adopted:  Taxes or Trading?</a:t>
            </a:r>
            <a:endParaRPr lang="en-US" sz="2000" dirty="0">
              <a:cs typeface="Times New Roman" pitchFamily="18" charset="0"/>
            </a:endParaRPr>
          </a:p>
          <a:p>
            <a:pPr marL="339725" lvl="1" indent="-222250">
              <a:spcBef>
                <a:spcPts val="1000"/>
              </a:spcBef>
            </a:pPr>
            <a:r>
              <a:rPr lang="en-US" sz="2000" dirty="0" smtClean="0">
                <a:cs typeface="Times New Roman" pitchFamily="18" charset="0"/>
              </a:rPr>
              <a:t>What Can Experience Tell us About this Choice between Policy Instruments?</a:t>
            </a:r>
          </a:p>
          <a:p>
            <a:pPr marL="796925" lvl="2" indent="-222250">
              <a:spcBef>
                <a:spcPts val="1000"/>
              </a:spcBef>
            </a:pPr>
            <a:r>
              <a:rPr lang="en-US" sz="2000" dirty="0" smtClean="0">
                <a:cs typeface="Times New Roman" pitchFamily="18" charset="0"/>
              </a:rPr>
              <a:t>Which has performed better?</a:t>
            </a:r>
          </a:p>
          <a:p>
            <a:pPr marL="796925" lvl="2" indent="-222250">
              <a:spcBef>
                <a:spcPts val="1000"/>
              </a:spcBef>
            </a:pPr>
            <a:r>
              <a:rPr lang="en-US" sz="2000" dirty="0" smtClean="0">
                <a:cs typeface="Times New Roman" pitchFamily="18" charset="0"/>
              </a:rPr>
              <a:t>Based on experience, which is more likely to be adopted?</a:t>
            </a:r>
            <a:endParaRPr lang="en-US" sz="2000" dirty="0">
              <a:cs typeface="Times New Roman" pitchFamily="18" charset="0"/>
            </a:endParaRPr>
          </a:p>
          <a:p>
            <a:pPr marL="339725" lvl="1" indent="-222250">
              <a:spcBef>
                <a:spcPts val="1000"/>
              </a:spcBef>
            </a:pPr>
            <a:r>
              <a:rPr lang="en-US" sz="2000" dirty="0" smtClean="0">
                <a:cs typeface="Times New Roman" pitchFamily="18" charset="0"/>
              </a:rPr>
              <a:t>Conclusions</a:t>
            </a:r>
          </a:p>
          <a:p>
            <a:pPr marL="796925" lvl="2" indent="-222250">
              <a:spcBef>
                <a:spcPts val="1000"/>
              </a:spcBef>
            </a:pPr>
            <a:r>
              <a:rPr lang="en-US" sz="2000" dirty="0" smtClean="0">
                <a:cs typeface="Times New Roman" pitchFamily="18" charset="0"/>
              </a:rPr>
              <a:t>Which Type of Carbon-Pricing is Better and More Likely to be Adopted?</a:t>
            </a:r>
          </a:p>
          <a:p>
            <a:pPr marL="796925" lvl="2" indent="-222250">
              <a:spcBef>
                <a:spcPts val="1000"/>
              </a:spcBef>
            </a:pPr>
            <a:r>
              <a:rPr lang="en-US" sz="2000" dirty="0" smtClean="0">
                <a:cs typeface="Times New Roman" pitchFamily="18" charset="0"/>
              </a:rPr>
              <a:t>Can Carbon-Pricing (of either type) be Made More Politically Acceptable?</a:t>
            </a:r>
          </a:p>
          <a:p>
            <a:pPr marL="796925" lvl="2" indent="-222250">
              <a:spcBef>
                <a:spcPts val="1000"/>
              </a:spcBef>
            </a:pPr>
            <a:r>
              <a:rPr lang="en-US" sz="2000" dirty="0" smtClean="0">
                <a:cs typeface="Times New Roman" pitchFamily="18" charset="0"/>
              </a:rPr>
              <a:t>Has Rejection of National Carbon Trading Opened a Path for a Carbon Tax?</a:t>
            </a:r>
          </a:p>
          <a:p>
            <a:pPr marL="796925" lvl="2" indent="-222250">
              <a:spcBef>
                <a:spcPts val="1200"/>
              </a:spcBef>
            </a:pPr>
            <a:endParaRPr lang="en-US" sz="2000" dirty="0" smtClean="0">
              <a:cs typeface="Times New Roman" pitchFamily="18" charset="0"/>
            </a:endParaRPr>
          </a:p>
          <a:p>
            <a:pPr marL="796925" lvl="2" indent="-222250">
              <a:spcBef>
                <a:spcPts val="1800"/>
              </a:spcBef>
            </a:pPr>
            <a:endParaRPr lang="en-US" sz="1600" dirty="0">
              <a:cs typeface="Times New Roman" pitchFamily="18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>
          <a:xfrm>
            <a:off x="342900" y="142751"/>
            <a:ext cx="8067675" cy="504521"/>
          </a:xfrm>
        </p:spPr>
        <p:txBody>
          <a:bodyPr/>
          <a:lstStyle/>
          <a:p>
            <a:r>
              <a:rPr lang="en-US" sz="2800" b="1" dirty="0" smtClean="0">
                <a:cs typeface="Times New Roman" pitchFamily="18" charset="0"/>
              </a:rPr>
              <a:t>Outline of Presentation</a:t>
            </a:r>
            <a:endParaRPr lang="en-US" sz="2800" b="1" dirty="0">
              <a:cs typeface="Times New Roman" pitchFamily="18" charset="0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 bwMode="auto">
          <a:xfrm>
            <a:off x="6768957" y="6411074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97C4CD4-18DF-43DA-819F-E3F5E649828A}" type="slidenum">
              <a:rPr lang="en-US" sz="1400" b="0">
                <a:solidFill>
                  <a:srgbClr val="FFFFFF"/>
                </a:solidFill>
              </a:rPr>
              <a:pPr algn="r"/>
              <a:t>2</a:t>
            </a:fld>
            <a:endParaRPr lang="en-US" sz="1400" b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Rectangle 2"/>
          <p:cNvSpPr>
            <a:spLocks noGrp="1" noChangeArrowheads="1"/>
          </p:cNvSpPr>
          <p:nvPr>
            <p:ph type="title"/>
          </p:nvPr>
        </p:nvSpPr>
        <p:spPr>
          <a:xfrm>
            <a:off x="313592" y="433754"/>
            <a:ext cx="8534400" cy="454269"/>
          </a:xfrm>
        </p:spPr>
        <p:txBody>
          <a:bodyPr/>
          <a:lstStyle/>
          <a:p>
            <a:pPr algn="l"/>
            <a:r>
              <a:rPr lang="en-US" sz="2800" b="1" dirty="0" smtClean="0"/>
              <a:t>Overview</a:t>
            </a:r>
            <a:br>
              <a:rPr lang="en-US" sz="2800" b="1" dirty="0" smtClean="0"/>
            </a:br>
            <a:endParaRPr lang="en-US" sz="2800" b="1" dirty="0" smtClean="0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445" y="992563"/>
            <a:ext cx="8308731" cy="3124200"/>
          </a:xfrm>
        </p:spPr>
        <p:txBody>
          <a:bodyPr/>
          <a:lstStyle/>
          <a:p>
            <a:pPr marL="346075" indent="-346075">
              <a:spcBef>
                <a:spcPct val="60000"/>
              </a:spcBef>
            </a:pPr>
            <a:r>
              <a:rPr lang="en-US" sz="2000" b="1" dirty="0" smtClean="0"/>
              <a:t>Major Premises</a:t>
            </a:r>
            <a:endParaRPr lang="en-US" sz="2000" b="1" i="1" dirty="0" smtClean="0"/>
          </a:p>
          <a:p>
            <a:pPr marL="803275" lvl="1" indent="-346075">
              <a:spcBef>
                <a:spcPct val="60000"/>
              </a:spcBef>
            </a:pPr>
            <a:r>
              <a:rPr lang="en-US" sz="1800" dirty="0" smtClean="0"/>
              <a:t>Carbon-pricing will likely be an essential </a:t>
            </a:r>
            <a:r>
              <a:rPr lang="en-US" sz="1800" i="1" dirty="0" smtClean="0"/>
              <a:t>part </a:t>
            </a:r>
            <a:r>
              <a:rPr lang="en-US" sz="1800" dirty="0" smtClean="0"/>
              <a:t>of any </a:t>
            </a:r>
            <a:r>
              <a:rPr lang="en-US" sz="1800" i="1" dirty="0" smtClean="0"/>
              <a:t>meaningful</a:t>
            </a:r>
            <a:r>
              <a:rPr lang="en-US" sz="1800" dirty="0" smtClean="0"/>
              <a:t> long term U.S. climate change policy:  feasibility, cost-effectiveness, technology change </a:t>
            </a:r>
          </a:p>
          <a:p>
            <a:pPr marL="803275" lvl="1" indent="-346075">
              <a:spcBef>
                <a:spcPct val="60000"/>
              </a:spcBef>
            </a:pPr>
            <a:r>
              <a:rPr lang="en-US" sz="1800" dirty="0" smtClean="0"/>
              <a:t>Less agreement among economists and others regarding the choice of specific carbon-pricing policy instrument:  carbon tax or cap-and-trade</a:t>
            </a:r>
            <a:endParaRPr lang="en-US" sz="1800" i="1" dirty="0" smtClean="0"/>
          </a:p>
          <a:p>
            <a:pPr marL="346075" indent="-346075">
              <a:spcBef>
                <a:spcPct val="60000"/>
              </a:spcBef>
            </a:pPr>
            <a:r>
              <a:rPr lang="en-US" sz="2000" b="1" dirty="0" smtClean="0"/>
              <a:t>Two Key Questions</a:t>
            </a:r>
            <a:r>
              <a:rPr lang="en-US" sz="2000" dirty="0" smtClean="0"/>
              <a:t>  (among others)</a:t>
            </a:r>
          </a:p>
          <a:p>
            <a:pPr marL="803275" lvl="1" indent="-346075">
              <a:spcBef>
                <a:spcPct val="60000"/>
              </a:spcBef>
            </a:pPr>
            <a:r>
              <a:rPr lang="en-US" sz="1800" dirty="0" smtClean="0"/>
              <a:t>Which approach is </a:t>
            </a:r>
            <a:r>
              <a:rPr lang="en-US" sz="1800" i="1" dirty="0" smtClean="0"/>
              <a:t>superior</a:t>
            </a:r>
            <a:r>
              <a:rPr lang="en-US" sz="1800" dirty="0" smtClean="0"/>
              <a:t> in terms of relevant criteria, including but not limited to cost-effectiveness, efficiency, and distributional equity?</a:t>
            </a:r>
          </a:p>
          <a:p>
            <a:pPr marL="803275" lvl="1" indent="-346075">
              <a:spcBef>
                <a:spcPct val="60000"/>
              </a:spcBef>
            </a:pPr>
            <a:r>
              <a:rPr lang="en-US" sz="1800" dirty="0" smtClean="0"/>
              <a:t>Which approach is </a:t>
            </a:r>
            <a:r>
              <a:rPr lang="en-US" sz="1800" i="1" dirty="0" smtClean="0"/>
              <a:t>more likely</a:t>
            </a:r>
            <a:r>
              <a:rPr lang="en-US" sz="1800" dirty="0" smtClean="0"/>
              <a:t> to be adopted in the future in the United States?</a:t>
            </a:r>
          </a:p>
          <a:p>
            <a:pPr marL="346075" indent="-346075">
              <a:spcBef>
                <a:spcPct val="60000"/>
              </a:spcBef>
            </a:pPr>
            <a:r>
              <a:rPr lang="en-US" sz="2000" b="1" dirty="0" smtClean="0"/>
              <a:t>Two Major Conclusions</a:t>
            </a:r>
            <a:r>
              <a:rPr lang="en-US" sz="2000" dirty="0" smtClean="0"/>
              <a:t>  (among others)</a:t>
            </a:r>
            <a:endParaRPr lang="en-US" sz="2000" b="1" dirty="0" smtClean="0"/>
          </a:p>
          <a:p>
            <a:pPr marL="803275" lvl="2" indent="-346075">
              <a:spcBef>
                <a:spcPct val="60000"/>
              </a:spcBef>
              <a:buFont typeface="Symbol" pitchFamily="18" charset="2"/>
              <a:buChar char="·"/>
            </a:pPr>
            <a:r>
              <a:rPr lang="en-US" i="1" dirty="0" smtClean="0"/>
              <a:t>Specific design</a:t>
            </a:r>
            <a:r>
              <a:rPr lang="en-US" dirty="0" smtClean="0"/>
              <a:t> of carbon taxes and cap-and-trade are </a:t>
            </a:r>
            <a:r>
              <a:rPr lang="en-US" i="1" dirty="0" smtClean="0"/>
              <a:t>more consequential </a:t>
            </a:r>
            <a:r>
              <a:rPr lang="en-US" dirty="0" smtClean="0"/>
              <a:t>than the </a:t>
            </a:r>
            <a:r>
              <a:rPr lang="en-US" i="1" dirty="0" smtClean="0"/>
              <a:t>choice</a:t>
            </a:r>
            <a:r>
              <a:rPr lang="en-US" dirty="0" smtClean="0"/>
              <a:t> between the two instruments.</a:t>
            </a:r>
          </a:p>
          <a:p>
            <a:pPr marL="803275" lvl="2" indent="-346075">
              <a:spcBef>
                <a:spcPct val="60000"/>
              </a:spcBef>
              <a:buFont typeface="Symbol" pitchFamily="18" charset="2"/>
              <a:buChar char="·"/>
            </a:pPr>
            <a:r>
              <a:rPr lang="en-US" dirty="0" smtClean="0"/>
              <a:t>Political feasibility </a:t>
            </a:r>
            <a:r>
              <a:rPr lang="en-US" i="1" dirty="0" smtClean="0"/>
              <a:t>affects</a:t>
            </a:r>
            <a:r>
              <a:rPr lang="en-US" dirty="0" smtClean="0"/>
              <a:t> normative merits of two instruments, </a:t>
            </a:r>
            <a:r>
              <a:rPr lang="en-US" i="1" dirty="0" smtClean="0"/>
              <a:t>and</a:t>
            </a:r>
            <a:r>
              <a:rPr lang="en-US" dirty="0" smtClean="0"/>
              <a:t> vice versa.</a:t>
            </a:r>
          </a:p>
          <a:p>
            <a:pPr marL="346075" indent="-346075">
              <a:spcBef>
                <a:spcPct val="60000"/>
              </a:spcBef>
            </a:pPr>
            <a:endParaRPr lang="en-US" sz="1800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4FDE24-D2A2-4466-8B6D-327E8506163B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8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Rectangle 2"/>
          <p:cNvSpPr>
            <a:spLocks noGrp="1" noChangeArrowheads="1"/>
          </p:cNvSpPr>
          <p:nvPr>
            <p:ph type="title"/>
          </p:nvPr>
        </p:nvSpPr>
        <p:spPr>
          <a:xfrm>
            <a:off x="278423" y="662355"/>
            <a:ext cx="8534400" cy="454269"/>
          </a:xfrm>
        </p:spPr>
        <p:txBody>
          <a:bodyPr/>
          <a:lstStyle/>
          <a:p>
            <a:pPr algn="l"/>
            <a:r>
              <a:rPr lang="en-US" sz="2600" b="1" dirty="0" smtClean="0"/>
              <a:t>Comparing Carbon Taxes &amp; Cap-and-Trade (in theory):  Similarities &amp; Symmetries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 smtClean="0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731" y="1300294"/>
            <a:ext cx="8686800" cy="3124200"/>
          </a:xfrm>
        </p:spPr>
        <p:txBody>
          <a:bodyPr/>
          <a:lstStyle/>
          <a:p>
            <a:pPr marL="346075" indent="-346075">
              <a:spcBef>
                <a:spcPct val="60000"/>
              </a:spcBef>
            </a:pPr>
            <a:r>
              <a:rPr lang="en-US" sz="2000" dirty="0" smtClean="0"/>
              <a:t>Of 14 issues, some appear at first to be key differences (in theory), but differences </a:t>
            </a:r>
            <a:r>
              <a:rPr lang="en-US" sz="2000" i="1" dirty="0" smtClean="0"/>
              <a:t>fade </a:t>
            </a:r>
            <a:r>
              <a:rPr lang="en-US" sz="2000" dirty="0" smtClean="0"/>
              <a:t>on closer inspection (and </a:t>
            </a:r>
            <a:r>
              <a:rPr lang="en-US" sz="2000" i="1" dirty="0" smtClean="0"/>
              <a:t>depend </a:t>
            </a:r>
            <a:r>
              <a:rPr lang="en-US" sz="2000" dirty="0" smtClean="0"/>
              <a:t>on specifics of design)</a:t>
            </a:r>
            <a:endParaRPr lang="en-US" sz="1800" dirty="0" smtClean="0"/>
          </a:p>
          <a:p>
            <a:pPr marL="346075" indent="-346075">
              <a:spcBef>
                <a:spcPct val="60000"/>
              </a:spcBef>
            </a:pPr>
            <a:r>
              <a:rPr lang="en-US" sz="2000" b="1" dirty="0" smtClean="0"/>
              <a:t>Perfectly Equivalent in regard to:</a:t>
            </a:r>
          </a:p>
          <a:p>
            <a:pPr marL="803275" lvl="1" indent="-346075">
              <a:spcBef>
                <a:spcPct val="60000"/>
              </a:spcBef>
            </a:pPr>
            <a:r>
              <a:rPr lang="en-US" sz="1800" i="1" dirty="0" smtClean="0"/>
              <a:t>Incentives for emission reduction </a:t>
            </a:r>
            <a:r>
              <a:rPr lang="en-US" sz="1800" dirty="0" smtClean="0"/>
              <a:t>– both can be upstream on carbon content of fuels</a:t>
            </a:r>
          </a:p>
          <a:p>
            <a:pPr marL="803275" lvl="1" indent="-346075">
              <a:spcBef>
                <a:spcPct val="60000"/>
              </a:spcBef>
            </a:pPr>
            <a:r>
              <a:rPr lang="en-US" sz="1800" i="1" dirty="0" smtClean="0"/>
              <a:t>Aggregate abatement costs </a:t>
            </a:r>
            <a:r>
              <a:rPr lang="en-US" sz="1800" dirty="0" smtClean="0"/>
              <a:t>– both are c/e, same incentives for tech change, offsets</a:t>
            </a:r>
          </a:p>
          <a:p>
            <a:pPr marL="803275" lvl="1" indent="-346075">
              <a:spcBef>
                <a:spcPct val="60000"/>
              </a:spcBef>
            </a:pPr>
            <a:r>
              <a:rPr lang="en-US" sz="1800" i="1" dirty="0" smtClean="0"/>
              <a:t>Effects on competitiveness </a:t>
            </a:r>
            <a:r>
              <a:rPr lang="en-US" sz="1800" dirty="0" smtClean="0"/>
              <a:t>– both can lessen impacts via border adjustments</a:t>
            </a:r>
          </a:p>
          <a:p>
            <a:pPr marL="346075" indent="-346075">
              <a:spcBef>
                <a:spcPct val="60000"/>
              </a:spcBef>
            </a:pPr>
            <a:r>
              <a:rPr lang="en-US" sz="2000" b="1" dirty="0" smtClean="0"/>
              <a:t>Nearly Equivalent</a:t>
            </a:r>
          </a:p>
          <a:p>
            <a:pPr marL="803275" lvl="2" indent="-346075">
              <a:spcBef>
                <a:spcPct val="60000"/>
              </a:spcBef>
              <a:buFont typeface="Symbol" pitchFamily="18" charset="2"/>
              <a:buChar char="·"/>
            </a:pPr>
            <a:r>
              <a:rPr lang="en-US" i="1" dirty="0" smtClean="0"/>
              <a:t>Possibilities for raising revenue </a:t>
            </a:r>
            <a:r>
              <a:rPr lang="en-US" dirty="0" smtClean="0"/>
              <a:t>– cap-and-trade (CAT) can auction, but given Congressional committee structure, revenue recycling more difficult w/CAT</a:t>
            </a:r>
          </a:p>
          <a:p>
            <a:pPr marL="346075" indent="-346075">
              <a:spcBef>
                <a:spcPct val="60000"/>
              </a:spcBef>
            </a:pPr>
            <a:r>
              <a:rPr lang="en-US" sz="2000" b="1" dirty="0" smtClean="0"/>
              <a:t>Similar</a:t>
            </a:r>
          </a:p>
          <a:p>
            <a:pPr marL="803275" lvl="2" indent="-346075">
              <a:spcBef>
                <a:spcPct val="60000"/>
              </a:spcBef>
              <a:buFont typeface="Symbol" pitchFamily="18" charset="2"/>
              <a:buChar char="·"/>
            </a:pPr>
            <a:r>
              <a:rPr lang="en-US" i="1" dirty="0" smtClean="0"/>
              <a:t>Costs to regulated firms </a:t>
            </a:r>
            <a:r>
              <a:rPr lang="en-US" dirty="0" smtClean="0"/>
              <a:t>– CAT can freely allocate allowances, but tax can provide inframarginal exemptions below specified level of emissions</a:t>
            </a:r>
          </a:p>
          <a:p>
            <a:pPr marL="803275" lvl="2" indent="-346075">
              <a:spcBef>
                <a:spcPct val="60000"/>
              </a:spcBef>
              <a:buFont typeface="Symbol" pitchFamily="18" charset="2"/>
              <a:buChar char="·"/>
            </a:pPr>
            <a:r>
              <a:rPr lang="en-US" i="1" dirty="0" smtClean="0"/>
              <a:t>Distributional impacts </a:t>
            </a:r>
            <a:r>
              <a:rPr lang="en-US" dirty="0" smtClean="0"/>
              <a:t>– can be designed to be roughly equivalent</a:t>
            </a:r>
          </a:p>
          <a:p>
            <a:pPr marL="346075" indent="-346075">
              <a:spcBef>
                <a:spcPct val="60000"/>
              </a:spcBef>
            </a:pPr>
            <a:endParaRPr lang="en-US" sz="1800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4FDE24-D2A2-4466-8B6D-327E8506163B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4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8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84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Rectangle 2"/>
          <p:cNvSpPr>
            <a:spLocks noGrp="1" noChangeArrowheads="1"/>
          </p:cNvSpPr>
          <p:nvPr>
            <p:ph type="title"/>
          </p:nvPr>
        </p:nvSpPr>
        <p:spPr>
          <a:xfrm>
            <a:off x="278423" y="565640"/>
            <a:ext cx="8534400" cy="454269"/>
          </a:xfrm>
        </p:spPr>
        <p:txBody>
          <a:bodyPr/>
          <a:lstStyle/>
          <a:p>
            <a:pPr algn="l"/>
            <a:r>
              <a:rPr lang="en-US" sz="2600" b="1" dirty="0" smtClean="0"/>
              <a:t>Comparing Carbon Taxes &amp; Cap-and-Trade (in theory):  Differences &amp; Distinctions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 smtClean="0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731" y="1098071"/>
            <a:ext cx="8695592" cy="3124200"/>
          </a:xfrm>
        </p:spPr>
        <p:txBody>
          <a:bodyPr/>
          <a:lstStyle/>
          <a:p>
            <a:pPr marL="346075" indent="-346075">
              <a:spcBef>
                <a:spcPts val="1200"/>
              </a:spcBef>
            </a:pPr>
            <a:r>
              <a:rPr lang="en-US" sz="2000" b="1" dirty="0" smtClean="0"/>
              <a:t>Some Distinctions:</a:t>
            </a:r>
          </a:p>
          <a:p>
            <a:pPr marL="803275" lvl="1" indent="-346075">
              <a:spcBef>
                <a:spcPts val="1200"/>
              </a:spcBef>
            </a:pPr>
            <a:r>
              <a:rPr lang="en-US" sz="1800" i="1" dirty="0" smtClean="0"/>
              <a:t>Transaction costs </a:t>
            </a:r>
            <a:r>
              <a:rPr lang="en-US" sz="1800" dirty="0" smtClean="0"/>
              <a:t>– volume discounts on transaction costs can violate </a:t>
            </a:r>
            <a:r>
              <a:rPr lang="en-US" sz="1800" i="1" dirty="0" smtClean="0"/>
              <a:t>independence property  </a:t>
            </a:r>
            <a:r>
              <a:rPr lang="en-US" sz="1800" dirty="0" smtClean="0"/>
              <a:t>(Stavins 1995)</a:t>
            </a:r>
            <a:endParaRPr lang="en-US" sz="1800" i="1" dirty="0" smtClean="0"/>
          </a:p>
          <a:p>
            <a:pPr marL="346075" indent="-346075">
              <a:spcBef>
                <a:spcPts val="1200"/>
              </a:spcBef>
            </a:pPr>
            <a:r>
              <a:rPr lang="en-US" sz="2000" b="1" dirty="0" smtClean="0"/>
              <a:t>Subtle Differences</a:t>
            </a:r>
          </a:p>
          <a:p>
            <a:pPr marL="803275" lvl="2" indent="-346075">
              <a:spcBef>
                <a:spcPts val="1200"/>
              </a:spcBef>
              <a:buFont typeface="Symbol" pitchFamily="18" charset="2"/>
              <a:buChar char="·"/>
            </a:pPr>
            <a:r>
              <a:rPr lang="en-US" i="1" dirty="0" smtClean="0"/>
              <a:t>Performance in presence of uncertainty</a:t>
            </a:r>
            <a:r>
              <a:rPr lang="en-US" dirty="0" smtClean="0"/>
              <a:t> – Weitzman rule (1974), </a:t>
            </a:r>
            <a:r>
              <a:rPr lang="en-US" i="1" dirty="0" smtClean="0"/>
              <a:t>stock</a:t>
            </a:r>
            <a:r>
              <a:rPr lang="en-US" dirty="0" smtClean="0"/>
              <a:t> externality (Newell &amp; Pizer 2003), but </a:t>
            </a:r>
            <a:r>
              <a:rPr lang="en-US" i="1" dirty="0" smtClean="0"/>
              <a:t>persistent effects</a:t>
            </a:r>
            <a:r>
              <a:rPr lang="en-US" dirty="0" smtClean="0"/>
              <a:t> of technology shocks (Karp &amp; Traeger 2018), </a:t>
            </a:r>
            <a:r>
              <a:rPr lang="en-US" i="1" dirty="0" smtClean="0"/>
              <a:t>positive correlation</a:t>
            </a:r>
            <a:r>
              <a:rPr lang="en-US" dirty="0" smtClean="0"/>
              <a:t> between benefits &amp; costs (Stavins 1996)</a:t>
            </a:r>
          </a:p>
          <a:p>
            <a:pPr marL="803275" lvl="2" indent="-346075">
              <a:spcBef>
                <a:spcPts val="1200"/>
              </a:spcBef>
              <a:buFont typeface="Symbol" pitchFamily="18" charset="2"/>
              <a:buChar char="·"/>
            </a:pPr>
            <a:r>
              <a:rPr lang="en-US" i="1" dirty="0" smtClean="0"/>
              <a:t>Linkage with other jurisdictions </a:t>
            </a:r>
            <a:r>
              <a:rPr lang="en-US" dirty="0" smtClean="0"/>
              <a:t>– easier w/CATs, but taxes can also be linked</a:t>
            </a:r>
          </a:p>
          <a:p>
            <a:pPr marL="346075" indent="-346075">
              <a:spcBef>
                <a:spcPts val="1200"/>
              </a:spcBef>
            </a:pPr>
            <a:r>
              <a:rPr lang="en-US" sz="2000" b="1" dirty="0" smtClean="0"/>
              <a:t>Significant Differences</a:t>
            </a:r>
          </a:p>
          <a:p>
            <a:pPr marL="803275" lvl="2" indent="-346075">
              <a:spcBef>
                <a:spcPts val="1200"/>
              </a:spcBef>
              <a:buFont typeface="Symbol" pitchFamily="18" charset="2"/>
              <a:buChar char="·"/>
            </a:pPr>
            <a:r>
              <a:rPr lang="en-US" i="1" dirty="0" smtClean="0"/>
              <a:t>Carbon-price volatility </a:t>
            </a:r>
            <a:r>
              <a:rPr lang="en-US" dirty="0" smtClean="0"/>
              <a:t>– problem only for CAT, but price collars &amp; banking</a:t>
            </a:r>
            <a:endParaRPr lang="en-US" dirty="0" smtClean="0">
              <a:solidFill>
                <a:srgbClr val="FF0000"/>
              </a:solidFill>
            </a:endParaRPr>
          </a:p>
          <a:p>
            <a:pPr marL="803275" lvl="2" indent="-346075">
              <a:spcBef>
                <a:spcPts val="1200"/>
              </a:spcBef>
              <a:buFont typeface="Symbol" pitchFamily="18" charset="2"/>
              <a:buChar char="·"/>
            </a:pPr>
            <a:r>
              <a:rPr lang="en-US" i="1" dirty="0" smtClean="0"/>
              <a:t>Interactions with complementary policies </a:t>
            </a:r>
            <a:r>
              <a:rPr lang="en-US" dirty="0" smtClean="0"/>
              <a:t>– issue w/CAT; tax eliminates waterbed</a:t>
            </a:r>
          </a:p>
          <a:p>
            <a:pPr marL="803275" lvl="2" indent="-346075">
              <a:spcBef>
                <a:spcPts val="1200"/>
              </a:spcBef>
              <a:buFont typeface="Symbol" pitchFamily="18" charset="2"/>
              <a:buChar char="·"/>
            </a:pPr>
            <a:r>
              <a:rPr lang="en-US" i="1" dirty="0" smtClean="0"/>
              <a:t>Market manipulation </a:t>
            </a:r>
            <a:r>
              <a:rPr lang="en-US" dirty="0" smtClean="0"/>
              <a:t>– need regulatory oversight for this, and for tax evasion</a:t>
            </a:r>
          </a:p>
          <a:p>
            <a:pPr marL="803275" lvl="2" indent="-346075">
              <a:spcBef>
                <a:spcPts val="1200"/>
              </a:spcBef>
              <a:buFont typeface="Symbol" pitchFamily="18" charset="2"/>
              <a:buChar char="·"/>
            </a:pPr>
            <a:r>
              <a:rPr lang="en-US" i="1" dirty="0" smtClean="0"/>
              <a:t>Complexity and administrative requirements </a:t>
            </a:r>
            <a:r>
              <a:rPr lang="en-US" dirty="0" smtClean="0"/>
              <a:t>– CAT more complex, but will a simple tax remain simple as it works its way through legislature?</a:t>
            </a:r>
          </a:p>
          <a:p>
            <a:pPr marL="346075" indent="-346075">
              <a:spcBef>
                <a:spcPct val="60000"/>
              </a:spcBef>
            </a:pPr>
            <a:endParaRPr lang="en-US" sz="1800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4FDE24-D2A2-4466-8B6D-327E8506163B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8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84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Rectangle 2"/>
          <p:cNvSpPr>
            <a:spLocks noGrp="1" noChangeArrowheads="1"/>
          </p:cNvSpPr>
          <p:nvPr>
            <p:ph type="title"/>
          </p:nvPr>
        </p:nvSpPr>
        <p:spPr>
          <a:xfrm>
            <a:off x="287215" y="741486"/>
            <a:ext cx="8534400" cy="454269"/>
          </a:xfrm>
        </p:spPr>
        <p:txBody>
          <a:bodyPr/>
          <a:lstStyle/>
          <a:p>
            <a:pPr algn="l"/>
            <a:r>
              <a:rPr lang="en-US" sz="2600" b="1" dirty="0" smtClean="0"/>
              <a:t>Hybrid Policy Instruments and a Policy Continuum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 smtClean="0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5316" y="1704740"/>
            <a:ext cx="8642838" cy="3124200"/>
          </a:xfrm>
        </p:spPr>
        <p:txBody>
          <a:bodyPr/>
          <a:lstStyle/>
          <a:p>
            <a:pPr marL="346075" indent="-346075">
              <a:spcBef>
                <a:spcPts val="1800"/>
              </a:spcBef>
            </a:pPr>
            <a:r>
              <a:rPr lang="en-US" sz="2000" dirty="0" smtClean="0"/>
              <a:t>Many remaining differences can </a:t>
            </a:r>
            <a:r>
              <a:rPr lang="en-US" sz="2000" i="1" dirty="0" smtClean="0"/>
              <a:t>diminish with implementation</a:t>
            </a:r>
          </a:p>
          <a:p>
            <a:pPr marL="346075" indent="-346075">
              <a:spcBef>
                <a:spcPts val="1800"/>
              </a:spcBef>
            </a:pPr>
            <a:r>
              <a:rPr lang="en-US" sz="2000" i="1" dirty="0" smtClean="0"/>
              <a:t>Hybrid policies </a:t>
            </a:r>
            <a:r>
              <a:rPr lang="en-US" sz="2000" dirty="0" smtClean="0"/>
              <a:t>that mix features of tax and cap-and-trade </a:t>
            </a:r>
            <a:r>
              <a:rPr lang="en-US" sz="2000" i="1" dirty="0" smtClean="0"/>
              <a:t>blur distinctions</a:t>
            </a:r>
            <a:endParaRPr lang="en-US" sz="1800" i="1" dirty="0" smtClean="0"/>
          </a:p>
          <a:p>
            <a:pPr marL="803275" lvl="1" indent="-346075">
              <a:spcBef>
                <a:spcPts val="1800"/>
              </a:spcBef>
            </a:pPr>
            <a:r>
              <a:rPr lang="en-US" sz="1800" dirty="0" smtClean="0"/>
              <a:t>Auctioning allowances, use of price collars bring cap-and-trade </a:t>
            </a:r>
            <a:r>
              <a:rPr lang="en-US" sz="1800" i="1" dirty="0" smtClean="0"/>
              <a:t>closer </a:t>
            </a:r>
            <a:r>
              <a:rPr lang="en-US" sz="1800" dirty="0" smtClean="0"/>
              <a:t>to tax</a:t>
            </a:r>
          </a:p>
          <a:p>
            <a:pPr marL="803275" lvl="1" indent="-346075">
              <a:spcBef>
                <a:spcPts val="1800"/>
              </a:spcBef>
            </a:pPr>
            <a:r>
              <a:rPr lang="en-US" sz="1800" dirty="0" smtClean="0"/>
              <a:t>Quantity formula to adjust tax, revenue used for mitigation bring tax </a:t>
            </a:r>
            <a:r>
              <a:rPr lang="en-US" sz="1800" i="1" dirty="0" smtClean="0"/>
              <a:t>closer</a:t>
            </a:r>
            <a:r>
              <a:rPr lang="en-US" sz="1800" dirty="0" smtClean="0"/>
              <a:t> to CAT</a:t>
            </a:r>
          </a:p>
          <a:p>
            <a:pPr marL="346075" indent="-346075">
              <a:spcBef>
                <a:spcPts val="1800"/>
              </a:spcBef>
            </a:pPr>
            <a:r>
              <a:rPr lang="en-US" sz="2000" dirty="0" smtClean="0"/>
              <a:t>Result:  </a:t>
            </a:r>
            <a:r>
              <a:rPr lang="en-US" sz="2000" i="1" dirty="0" smtClean="0"/>
              <a:t>Dichotomous choice between carbon tax and cap-and-trade can become a choice of design elements along a policy continuum</a:t>
            </a:r>
          </a:p>
          <a:p>
            <a:pPr marL="346075" indent="-346075">
              <a:spcBef>
                <a:spcPts val="1800"/>
              </a:spcBef>
            </a:pPr>
            <a:r>
              <a:rPr lang="en-US" sz="2000" dirty="0" smtClean="0"/>
              <a:t>Design of instruments can be </a:t>
            </a:r>
            <a:r>
              <a:rPr lang="en-US" sz="2000" i="1" dirty="0" smtClean="0"/>
              <a:t>more consequential </a:t>
            </a:r>
            <a:r>
              <a:rPr lang="en-US" sz="2000" dirty="0" smtClean="0"/>
              <a:t>than choice between the two</a:t>
            </a:r>
          </a:p>
          <a:p>
            <a:pPr marL="346075" indent="-346075">
              <a:spcBef>
                <a:spcPct val="60000"/>
              </a:spcBef>
              <a:buNone/>
            </a:pPr>
            <a:endParaRPr lang="en-US" sz="1800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4FDE24-D2A2-4466-8B6D-327E8506163B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Rectangle 2"/>
          <p:cNvSpPr>
            <a:spLocks noGrp="1" noChangeArrowheads="1"/>
          </p:cNvSpPr>
          <p:nvPr>
            <p:ph type="title"/>
          </p:nvPr>
        </p:nvSpPr>
        <p:spPr>
          <a:xfrm>
            <a:off x="278423" y="688731"/>
            <a:ext cx="8534400" cy="454269"/>
          </a:xfrm>
        </p:spPr>
        <p:txBody>
          <a:bodyPr/>
          <a:lstStyle/>
          <a:p>
            <a:pPr lvl="1" algn="l"/>
            <a:r>
              <a:rPr lang="en-US" sz="2600" b="1" dirty="0" smtClean="0">
                <a:cs typeface="Times New Roman" pitchFamily="18" charset="0"/>
              </a:rPr>
              <a:t>Which is More Likely to be Adopted:  Taxes or Trading?</a:t>
            </a:r>
            <a:r>
              <a:rPr lang="en-US" sz="2800" dirty="0" smtClean="0">
                <a:cs typeface="Times New Roman" pitchFamily="18" charset="0"/>
              </a:rPr>
              <a:t/>
            </a:r>
            <a:br>
              <a:rPr lang="en-US" sz="2800" dirty="0" smtClean="0">
                <a:cs typeface="Times New Roman" pitchFamily="18" charset="0"/>
              </a:rPr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 smtClean="0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731" y="887056"/>
            <a:ext cx="8528538" cy="3124200"/>
          </a:xfrm>
        </p:spPr>
        <p:txBody>
          <a:bodyPr/>
          <a:lstStyle/>
          <a:p>
            <a:pPr marL="346075" indent="-346075">
              <a:spcBef>
                <a:spcPts val="1000"/>
              </a:spcBef>
            </a:pPr>
            <a:r>
              <a:rPr lang="en-US" sz="2000" b="1" dirty="0" smtClean="0"/>
              <a:t>Political Demand  </a:t>
            </a:r>
            <a:r>
              <a:rPr lang="en-US" sz="2000" dirty="0" smtClean="0"/>
              <a:t>(from interest groups)</a:t>
            </a:r>
          </a:p>
          <a:p>
            <a:pPr marL="803275" lvl="1" indent="-346075">
              <a:spcBef>
                <a:spcPts val="1000"/>
              </a:spcBef>
            </a:pPr>
            <a:r>
              <a:rPr lang="en-US" sz="1800" i="1" dirty="0" smtClean="0"/>
              <a:t>Regulated industry </a:t>
            </a:r>
            <a:r>
              <a:rPr lang="en-US" sz="1800" dirty="0" smtClean="0"/>
              <a:t>may </a:t>
            </a:r>
            <a:r>
              <a:rPr lang="en-US" sz="1800" i="1" dirty="0" smtClean="0"/>
              <a:t>oppose</a:t>
            </a:r>
            <a:r>
              <a:rPr lang="en-US" sz="1800" dirty="0" smtClean="0"/>
              <a:t> ordinary tax approach, as it leads to </a:t>
            </a:r>
            <a:r>
              <a:rPr lang="en-US" sz="1800" i="1" dirty="0" smtClean="0"/>
              <a:t>greater costs </a:t>
            </a:r>
            <a:r>
              <a:rPr lang="en-US" sz="1800" dirty="0" smtClean="0"/>
              <a:t>than simplest cap-and-trade (</a:t>
            </a:r>
            <a:r>
              <a:rPr lang="en-US" sz="1800" i="1" dirty="0" smtClean="0"/>
              <a:t>or than performance standard</a:t>
            </a:r>
            <a:r>
              <a:rPr lang="en-US" sz="1800" dirty="0" smtClean="0"/>
              <a:t>)</a:t>
            </a:r>
          </a:p>
          <a:p>
            <a:pPr marL="803275" lvl="1" indent="-346075">
              <a:spcBef>
                <a:spcPts val="1000"/>
              </a:spcBef>
            </a:pPr>
            <a:r>
              <a:rPr lang="en-US" sz="1800" i="1" dirty="0" smtClean="0"/>
              <a:t>Regulated industry </a:t>
            </a:r>
            <a:r>
              <a:rPr lang="en-US" sz="1800" dirty="0" smtClean="0"/>
              <a:t>may </a:t>
            </a:r>
            <a:r>
              <a:rPr lang="en-US" sz="1800" i="1" dirty="0" smtClean="0"/>
              <a:t>favor </a:t>
            </a:r>
            <a:r>
              <a:rPr lang="en-US" sz="1800" dirty="0" smtClean="0"/>
              <a:t>cap-and-trade, as it conveys </a:t>
            </a:r>
            <a:r>
              <a:rPr lang="en-US" sz="1800" i="1" dirty="0" smtClean="0"/>
              <a:t>scarcity rents </a:t>
            </a:r>
            <a:r>
              <a:rPr lang="en-US" sz="1800" dirty="0" smtClean="0"/>
              <a:t>to firms and can provide </a:t>
            </a:r>
            <a:r>
              <a:rPr lang="en-US" sz="1800" i="1" dirty="0" smtClean="0"/>
              <a:t>entry barriers </a:t>
            </a:r>
            <a:r>
              <a:rPr lang="en-US" sz="1800" dirty="0" smtClean="0"/>
              <a:t>for potential new entrants</a:t>
            </a:r>
          </a:p>
          <a:p>
            <a:pPr marL="803275" lvl="1" indent="-346075">
              <a:spcBef>
                <a:spcPts val="1000"/>
              </a:spcBef>
            </a:pPr>
            <a:r>
              <a:rPr lang="en-US" sz="1800" i="1" dirty="0" smtClean="0"/>
              <a:t>Environmental advocacy groups</a:t>
            </a:r>
            <a:r>
              <a:rPr lang="en-US" sz="1800" dirty="0" smtClean="0"/>
              <a:t> </a:t>
            </a:r>
            <a:r>
              <a:rPr lang="en-US" sz="1800" i="1" dirty="0" smtClean="0"/>
              <a:t>favor </a:t>
            </a:r>
            <a:r>
              <a:rPr lang="en-US" sz="1800" dirty="0" smtClean="0"/>
              <a:t>cap-and-trade, due to emissions certainty, </a:t>
            </a:r>
            <a:r>
              <a:rPr lang="en-US" sz="1800" i="1" dirty="0" smtClean="0"/>
              <a:t>and</a:t>
            </a:r>
            <a:r>
              <a:rPr lang="en-US" sz="1800" dirty="0" smtClean="0"/>
              <a:t> preference for policies that help </a:t>
            </a:r>
            <a:r>
              <a:rPr lang="en-US" sz="1800" i="1" dirty="0" smtClean="0"/>
              <a:t>obscure </a:t>
            </a:r>
            <a:r>
              <a:rPr lang="en-US" sz="1800" dirty="0" smtClean="0"/>
              <a:t>costs; but in era since cap-and-trade was demonized as “cap-and-tax,” this difference may be </a:t>
            </a:r>
            <a:r>
              <a:rPr lang="en-US" sz="1800" i="1" dirty="0" smtClean="0"/>
              <a:t>less </a:t>
            </a:r>
            <a:r>
              <a:rPr lang="en-US" sz="1800" dirty="0" smtClean="0"/>
              <a:t>than it was!</a:t>
            </a:r>
          </a:p>
          <a:p>
            <a:pPr marL="346075" indent="-346075">
              <a:spcBef>
                <a:spcPts val="1000"/>
              </a:spcBef>
            </a:pPr>
            <a:r>
              <a:rPr lang="en-US" sz="2000" b="1" dirty="0" smtClean="0"/>
              <a:t>Political Supply</a:t>
            </a:r>
            <a:r>
              <a:rPr lang="en-US" sz="2000" dirty="0" smtClean="0"/>
              <a:t>  (from legislature)</a:t>
            </a:r>
            <a:endParaRPr lang="en-US" sz="2000" b="1" dirty="0" smtClean="0"/>
          </a:p>
          <a:p>
            <a:pPr marL="803275" lvl="2" indent="-346075">
              <a:spcBef>
                <a:spcPts val="1000"/>
              </a:spcBef>
              <a:buFont typeface="Wingdings" pitchFamily="2" charset="2"/>
              <a:buChar char="§"/>
            </a:pPr>
            <a:r>
              <a:rPr lang="en-US" dirty="0" smtClean="0"/>
              <a:t>Revenue from either tax or auctioning can be </a:t>
            </a:r>
            <a:r>
              <a:rPr lang="en-US" i="1" dirty="0" smtClean="0"/>
              <a:t>attractive to government</a:t>
            </a:r>
          </a:p>
          <a:p>
            <a:pPr marL="803275" lvl="2" indent="-346075">
              <a:spcBef>
                <a:spcPts val="1000"/>
              </a:spcBef>
              <a:buFont typeface="Wingdings" pitchFamily="2" charset="2"/>
              <a:buChar char="§"/>
            </a:pPr>
            <a:r>
              <a:rPr lang="en-US" dirty="0" smtClean="0"/>
              <a:t>Because of </a:t>
            </a:r>
            <a:r>
              <a:rPr lang="en-US" i="1" dirty="0" smtClean="0"/>
              <a:t>independence property </a:t>
            </a:r>
            <a:r>
              <a:rPr lang="en-US" dirty="0" smtClean="0"/>
              <a:t>of cap-and-trade (Montgomery 1972), legislators can allocate allowances to build political support without increasing costs or reducing effectiveness of policy (Joskow &amp; Schmalensee 1998)</a:t>
            </a:r>
          </a:p>
          <a:p>
            <a:pPr marL="1260475" lvl="3" indent="-346075">
              <a:spcBef>
                <a:spcPts val="1000"/>
              </a:spcBef>
              <a:buFont typeface="Wingdings" pitchFamily="2" charset="2"/>
              <a:buChar char="§"/>
            </a:pPr>
            <a:r>
              <a:rPr lang="en-US" sz="1800" dirty="0" smtClean="0"/>
              <a:t>But this important </a:t>
            </a:r>
            <a:r>
              <a:rPr lang="en-US" sz="1800" i="1" dirty="0" smtClean="0"/>
              <a:t>political advantage </a:t>
            </a:r>
            <a:r>
              <a:rPr lang="en-US" sz="1800" dirty="0" smtClean="0"/>
              <a:t>becomes an </a:t>
            </a:r>
            <a:r>
              <a:rPr lang="en-US" sz="1800" i="1" dirty="0" smtClean="0"/>
              <a:t>economic disadvantage </a:t>
            </a:r>
            <a:r>
              <a:rPr lang="en-US" sz="1800" dirty="0" smtClean="0"/>
              <a:t>if it invites particularly harmful rent-seeking behavior</a:t>
            </a:r>
          </a:p>
          <a:p>
            <a:pPr marL="803275" lvl="2" indent="-346075">
              <a:spcBef>
                <a:spcPts val="1000"/>
              </a:spcBef>
              <a:buFont typeface="Wingdings" pitchFamily="2" charset="2"/>
              <a:buChar char="§"/>
            </a:pPr>
            <a:r>
              <a:rPr lang="en-US" dirty="0" smtClean="0"/>
              <a:t>Environmental policy makers </a:t>
            </a:r>
            <a:r>
              <a:rPr lang="en-US" i="1" dirty="0" smtClean="0"/>
              <a:t>think in terms </a:t>
            </a:r>
            <a:r>
              <a:rPr lang="en-US" dirty="0" smtClean="0"/>
              <a:t>of pollution quantities, </a:t>
            </a:r>
            <a:r>
              <a:rPr lang="en-US" i="1" dirty="0" smtClean="0"/>
              <a:t>not</a:t>
            </a:r>
            <a:r>
              <a:rPr lang="en-US" dirty="0" smtClean="0"/>
              <a:t> prices</a:t>
            </a:r>
          </a:p>
          <a:p>
            <a:pPr marL="803275" lvl="2" indent="-346075">
              <a:spcBef>
                <a:spcPts val="1200"/>
              </a:spcBef>
              <a:buFont typeface="Wingdings" pitchFamily="2" charset="2"/>
              <a:buChar char="§"/>
            </a:pPr>
            <a:endParaRPr lang="en-US" dirty="0" smtClean="0"/>
          </a:p>
          <a:p>
            <a:pPr marL="346075" indent="-346075">
              <a:spcBef>
                <a:spcPct val="60000"/>
              </a:spcBef>
            </a:pPr>
            <a:endParaRPr lang="en-US" sz="1800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4FDE24-D2A2-4466-8B6D-327E8506163B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8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Rectangle 2"/>
          <p:cNvSpPr>
            <a:spLocks noGrp="1" noChangeArrowheads="1"/>
          </p:cNvSpPr>
          <p:nvPr>
            <p:ph type="title"/>
          </p:nvPr>
        </p:nvSpPr>
        <p:spPr>
          <a:xfrm>
            <a:off x="269630" y="633046"/>
            <a:ext cx="8534400" cy="545123"/>
          </a:xfrm>
        </p:spPr>
        <p:txBody>
          <a:bodyPr/>
          <a:lstStyle/>
          <a:p>
            <a:pPr lvl="1"/>
            <a:r>
              <a:rPr lang="en-US" sz="2600" b="1" dirty="0" smtClean="0">
                <a:cs typeface="Times New Roman" pitchFamily="18" charset="0"/>
              </a:rPr>
              <a:t>Experience with Carbon Pricing:</a:t>
            </a:r>
            <a:br>
              <a:rPr lang="en-US" sz="2600" b="1" dirty="0" smtClean="0">
                <a:cs typeface="Times New Roman" pitchFamily="18" charset="0"/>
              </a:rPr>
            </a:br>
            <a:r>
              <a:rPr lang="en-US" sz="2600" b="1" dirty="0" smtClean="0">
                <a:cs typeface="Times New Roman" pitchFamily="18" charset="0"/>
              </a:rPr>
              <a:t>Emissions Coverage and Price in Implemented Initiatives</a:t>
            </a:r>
            <a:r>
              <a:rPr lang="en-US" sz="2800" dirty="0" smtClean="0">
                <a:cs typeface="Times New Roman" pitchFamily="18" charset="0"/>
              </a:rPr>
              <a:t/>
            </a:r>
            <a:br>
              <a:rPr lang="en-US" sz="2800" dirty="0" smtClean="0">
                <a:cs typeface="Times New Roman" pitchFamily="18" charset="0"/>
              </a:rPr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4FDE24-D2A2-4466-8B6D-327E8506163B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615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61505" name="Object 1"/>
          <p:cNvGraphicFramePr>
            <a:graphicFrameLocks noChangeAspect="1"/>
          </p:cNvGraphicFramePr>
          <p:nvPr/>
        </p:nvGraphicFramePr>
        <p:xfrm>
          <a:off x="3959879" y="1046285"/>
          <a:ext cx="4198649" cy="5442438"/>
        </p:xfrm>
        <a:graphic>
          <a:graphicData uri="http://schemas.openxmlformats.org/presentationml/2006/ole">
            <p:oleObj spid="_x0000_s661505" name="Acrobat Document" r:id="rId4" imgW="5829261" imgH="7543646" progId="AcroExch.Document.DC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91310" y="2039816"/>
            <a:ext cx="2435468" cy="286232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bg1"/>
                </a:solidFill>
              </a:rPr>
              <a:t>  Fifty carbon-pricing</a:t>
            </a:r>
          </a:p>
          <a:p>
            <a:r>
              <a:rPr lang="en-US" b="0" dirty="0" smtClean="0">
                <a:solidFill>
                  <a:schemeClr val="bg1"/>
                </a:solidFill>
              </a:rPr>
              <a:t>   systems worldwide</a:t>
            </a:r>
          </a:p>
          <a:p>
            <a:endParaRPr lang="en-US" b="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bg1"/>
                </a:solidFill>
              </a:rPr>
              <a:t>  Equal numbers of</a:t>
            </a:r>
          </a:p>
          <a:p>
            <a:r>
              <a:rPr lang="en-US" b="0" dirty="0" smtClean="0">
                <a:solidFill>
                  <a:schemeClr val="bg1"/>
                </a:solidFill>
              </a:rPr>
              <a:t>   </a:t>
            </a:r>
            <a:r>
              <a:rPr lang="en-US" dirty="0" smtClean="0">
                <a:solidFill>
                  <a:srgbClr val="0000FF"/>
                </a:solidFill>
              </a:rPr>
              <a:t>carbon taxes</a:t>
            </a:r>
            <a:r>
              <a:rPr lang="en-US" b="0" dirty="0" smtClean="0">
                <a:solidFill>
                  <a:schemeClr val="bg1"/>
                </a:solidFill>
              </a:rPr>
              <a:t> and </a:t>
            </a:r>
          </a:p>
          <a:p>
            <a:r>
              <a:rPr lang="en-US" b="0" dirty="0" smtClean="0">
                <a:solidFill>
                  <a:schemeClr val="bg1"/>
                </a:solidFill>
              </a:rPr>
              <a:t>   </a:t>
            </a:r>
            <a:r>
              <a:rPr lang="en-US" dirty="0" smtClean="0">
                <a:solidFill>
                  <a:srgbClr val="008000"/>
                </a:solidFill>
              </a:rPr>
              <a:t>cap-and-trade</a:t>
            </a:r>
          </a:p>
          <a:p>
            <a:endParaRPr lang="en-US" b="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bg1"/>
                </a:solidFill>
              </a:rPr>
              <a:t>  Relative importance</a:t>
            </a:r>
          </a:p>
          <a:p>
            <a:r>
              <a:rPr lang="en-US" b="0" dirty="0" smtClean="0">
                <a:solidFill>
                  <a:schemeClr val="bg1"/>
                </a:solidFill>
              </a:rPr>
              <a:t>   expressed by mass:</a:t>
            </a:r>
          </a:p>
          <a:p>
            <a:r>
              <a:rPr lang="en-US" b="0" dirty="0" smtClean="0">
                <a:solidFill>
                  <a:schemeClr val="bg1"/>
                </a:solidFill>
              </a:rPr>
              <a:t>   price x scope</a:t>
            </a:r>
            <a:endParaRPr lang="en-US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6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Rectangle 2"/>
          <p:cNvSpPr>
            <a:spLocks noGrp="1" noChangeArrowheads="1"/>
          </p:cNvSpPr>
          <p:nvPr>
            <p:ph type="title"/>
          </p:nvPr>
        </p:nvSpPr>
        <p:spPr>
          <a:xfrm>
            <a:off x="278423" y="776654"/>
            <a:ext cx="8534400" cy="454269"/>
          </a:xfrm>
        </p:spPr>
        <p:txBody>
          <a:bodyPr/>
          <a:lstStyle/>
          <a:p>
            <a:pPr lvl="1" algn="l"/>
            <a:r>
              <a:rPr lang="en-US" sz="2600" b="1" dirty="0" smtClean="0">
                <a:cs typeface="Times New Roman" pitchFamily="18" charset="0"/>
              </a:rPr>
              <a:t>Which Has Worked Better – Experiences with Trading</a:t>
            </a:r>
            <a:r>
              <a:rPr lang="en-US" sz="2800" dirty="0" smtClean="0">
                <a:cs typeface="Times New Roman" pitchFamily="18" charset="0"/>
              </a:rPr>
              <a:t/>
            </a:r>
            <a:br>
              <a:rPr lang="en-US" sz="2800" dirty="0" smtClean="0">
                <a:cs typeface="Times New Roman" pitchFamily="18" charset="0"/>
              </a:rPr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 smtClean="0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146" y="1185993"/>
            <a:ext cx="8528538" cy="3124200"/>
          </a:xfrm>
        </p:spPr>
        <p:txBody>
          <a:bodyPr/>
          <a:lstStyle/>
          <a:p>
            <a:pPr marL="346075" indent="-346075">
              <a:spcBef>
                <a:spcPts val="1000"/>
              </a:spcBef>
            </a:pPr>
            <a:r>
              <a:rPr lang="en-US" sz="2000" b="1" dirty="0" smtClean="0"/>
              <a:t>Selected Lessons from Extensive Experience with Cap-and-Trade, including but not limited to CO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 programs  </a:t>
            </a:r>
            <a:r>
              <a:rPr lang="en-US" sz="2000" dirty="0" smtClean="0"/>
              <a:t>(Schmalensee &amp; Stavins 2017)</a:t>
            </a:r>
            <a:endParaRPr lang="en-US" sz="2000" b="1" dirty="0" smtClean="0"/>
          </a:p>
          <a:p>
            <a:pPr marL="803275" lvl="2" indent="-346075">
              <a:spcBef>
                <a:spcPts val="1200"/>
              </a:spcBef>
              <a:buFont typeface="Wingdings" pitchFamily="2" charset="2"/>
              <a:buChar char="§"/>
            </a:pPr>
            <a:r>
              <a:rPr lang="en-US" dirty="0" smtClean="0"/>
              <a:t>Proven to be </a:t>
            </a:r>
            <a:r>
              <a:rPr lang="en-US" i="1" dirty="0" smtClean="0"/>
              <a:t>environmentally effective </a:t>
            </a:r>
            <a:r>
              <a:rPr lang="en-US" dirty="0" smtClean="0"/>
              <a:t>and economically </a:t>
            </a:r>
            <a:r>
              <a:rPr lang="en-US" i="1" dirty="0" smtClean="0"/>
              <a:t>cost-effective</a:t>
            </a:r>
          </a:p>
          <a:p>
            <a:pPr marL="803275" lvl="2" indent="-346075">
              <a:spcBef>
                <a:spcPts val="1200"/>
              </a:spcBef>
              <a:buFont typeface="Wingdings" pitchFamily="2" charset="2"/>
              <a:buChar char="§"/>
            </a:pPr>
            <a:r>
              <a:rPr lang="en-US" dirty="0" smtClean="0"/>
              <a:t>Downstream, sectoral programs </a:t>
            </a:r>
            <a:r>
              <a:rPr lang="en-US" i="1" dirty="0" smtClean="0"/>
              <a:t>common</a:t>
            </a:r>
            <a:r>
              <a:rPr lang="en-US" dirty="0" smtClean="0"/>
              <a:t>, but economy-wide upstream feasible</a:t>
            </a:r>
          </a:p>
          <a:p>
            <a:pPr marL="803275" lvl="2" indent="-346075">
              <a:spcBef>
                <a:spcPts val="1200"/>
              </a:spcBef>
              <a:buFont typeface="Wingdings" pitchFamily="2" charset="2"/>
              <a:buChar char="§"/>
            </a:pPr>
            <a:r>
              <a:rPr lang="en-US" dirty="0" smtClean="0"/>
              <a:t>Transaction costs </a:t>
            </a:r>
            <a:r>
              <a:rPr lang="en-US" i="1" dirty="0" smtClean="0"/>
              <a:t>low to trivial</a:t>
            </a:r>
          </a:p>
          <a:p>
            <a:pPr marL="803275" lvl="2" indent="-346075">
              <a:spcBef>
                <a:spcPts val="1200"/>
              </a:spcBef>
              <a:buFont typeface="Wingdings" pitchFamily="2" charset="2"/>
              <a:buChar char="§"/>
            </a:pPr>
            <a:r>
              <a:rPr lang="en-US" dirty="0" smtClean="0"/>
              <a:t>Robust market requires cap </a:t>
            </a:r>
            <a:r>
              <a:rPr lang="en-US" i="1" dirty="0" smtClean="0"/>
              <a:t>below</a:t>
            </a:r>
            <a:r>
              <a:rPr lang="en-US" dirty="0" smtClean="0"/>
              <a:t> Business-as-Usual (BAU)</a:t>
            </a:r>
          </a:p>
          <a:p>
            <a:pPr marL="803275" lvl="2" indent="-346075">
              <a:spcBef>
                <a:spcPts val="1200"/>
              </a:spcBef>
              <a:buFont typeface="Wingdings" pitchFamily="2" charset="2"/>
              <a:buChar char="§"/>
            </a:pPr>
            <a:r>
              <a:rPr lang="en-US" i="1" dirty="0" smtClean="0"/>
              <a:t>Banking</a:t>
            </a:r>
            <a:r>
              <a:rPr lang="en-US" dirty="0" smtClean="0"/>
              <a:t> exceptionally </a:t>
            </a:r>
            <a:r>
              <a:rPr lang="en-US" i="1" dirty="0" smtClean="0"/>
              <a:t>important</a:t>
            </a:r>
            <a:r>
              <a:rPr lang="en-US" dirty="0" smtClean="0"/>
              <a:t> – large share of gains from trade</a:t>
            </a:r>
          </a:p>
          <a:p>
            <a:pPr marL="803275" lvl="2" indent="-346075">
              <a:spcBef>
                <a:spcPts val="1200"/>
              </a:spcBef>
              <a:buFont typeface="Wingdings" pitchFamily="2" charset="2"/>
              <a:buChar char="§"/>
            </a:pPr>
            <a:r>
              <a:rPr lang="en-US" i="1" dirty="0" smtClean="0"/>
              <a:t>Price collars </a:t>
            </a:r>
            <a:r>
              <a:rPr lang="en-US" dirty="0" smtClean="0"/>
              <a:t>very beneficial</a:t>
            </a:r>
          </a:p>
          <a:p>
            <a:pPr marL="803275" lvl="2" indent="-346075">
              <a:spcBef>
                <a:spcPts val="1200"/>
              </a:spcBef>
              <a:buFont typeface="Wingdings" pitchFamily="2" charset="2"/>
              <a:buChar char="§"/>
            </a:pPr>
            <a:r>
              <a:rPr lang="en-US" dirty="0" smtClean="0"/>
              <a:t>Free allocation of allowances </a:t>
            </a:r>
            <a:r>
              <a:rPr lang="en-US" i="1" dirty="0" smtClean="0"/>
              <a:t>fosters political support</a:t>
            </a:r>
            <a:r>
              <a:rPr lang="en-US" dirty="0" smtClean="0"/>
              <a:t>, with transition to auctions</a:t>
            </a:r>
          </a:p>
          <a:p>
            <a:pPr marL="803275" lvl="2" indent="-346075">
              <a:spcBef>
                <a:spcPts val="1200"/>
              </a:spcBef>
              <a:buFont typeface="Wingdings" pitchFamily="2" charset="2"/>
              <a:buChar char="§"/>
            </a:pPr>
            <a:r>
              <a:rPr lang="en-US" dirty="0" smtClean="0"/>
              <a:t>Competitiveness impacts </a:t>
            </a:r>
            <a:r>
              <a:rPr lang="en-US" i="1" dirty="0" smtClean="0"/>
              <a:t>mitigated</a:t>
            </a:r>
            <a:r>
              <a:rPr lang="en-US" dirty="0" smtClean="0"/>
              <a:t> with output-based updating allocation</a:t>
            </a:r>
          </a:p>
          <a:p>
            <a:pPr marL="803275" lvl="2" indent="-346075">
              <a:spcBef>
                <a:spcPts val="1200"/>
              </a:spcBef>
              <a:buFont typeface="Wingdings" pitchFamily="2" charset="2"/>
              <a:buChar char="§"/>
            </a:pPr>
            <a:r>
              <a:rPr lang="en-US" dirty="0" smtClean="0"/>
              <a:t>“Complementary policies” are </a:t>
            </a:r>
            <a:r>
              <a:rPr lang="en-US" i="1" dirty="0" smtClean="0"/>
              <a:t>common</a:t>
            </a:r>
            <a:r>
              <a:rPr lang="en-US" dirty="0" smtClean="0"/>
              <a:t> but have </a:t>
            </a:r>
            <a:r>
              <a:rPr lang="en-US" i="1" dirty="0" smtClean="0"/>
              <a:t>perverse</a:t>
            </a:r>
            <a:r>
              <a:rPr lang="en-US" dirty="0" smtClean="0"/>
              <a:t> consequences:  no net emissions reduction, increase in aggregate costs, and suppressed allowance prices</a:t>
            </a:r>
          </a:p>
          <a:p>
            <a:pPr marL="346075" indent="-346075">
              <a:spcBef>
                <a:spcPct val="60000"/>
              </a:spcBef>
            </a:pPr>
            <a:endParaRPr lang="en-US" sz="1800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4FDE24-D2A2-4466-8B6D-327E8506163B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8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84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RFF Blue Presentation">
  <a:themeElements>
    <a:clrScheme name="">
      <a:dk1>
        <a:srgbClr val="808080"/>
      </a:dk1>
      <a:lt1>
        <a:srgbClr val="FFFFFF"/>
      </a:lt1>
      <a:dk2>
        <a:srgbClr val="084081"/>
      </a:dk2>
      <a:lt2>
        <a:srgbClr val="C3860B"/>
      </a:lt2>
      <a:accent1>
        <a:srgbClr val="33CCFF"/>
      </a:accent1>
      <a:accent2>
        <a:srgbClr val="CC0066"/>
      </a:accent2>
      <a:accent3>
        <a:srgbClr val="AAAFC1"/>
      </a:accent3>
      <a:accent4>
        <a:srgbClr val="DADADA"/>
      </a:accent4>
      <a:accent5>
        <a:srgbClr val="ADE2FF"/>
      </a:accent5>
      <a:accent6>
        <a:srgbClr val="B9005C"/>
      </a:accent6>
      <a:hlink>
        <a:srgbClr val="800080"/>
      </a:hlink>
      <a:folHlink>
        <a:srgbClr val="B2B2B2"/>
      </a:folHlink>
    </a:clrScheme>
    <a:fontScheme name="1_RFF Blue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8001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45720" tIns="45720" rIns="4572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8001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45720" tIns="45720" rIns="4572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RFF Blue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FF Blue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FF Blue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FF Blue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FF Blue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FF Blue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FF Blue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5_RFF Blue Presentation">
  <a:themeElements>
    <a:clrScheme name="">
      <a:dk1>
        <a:srgbClr val="808080"/>
      </a:dk1>
      <a:lt1>
        <a:srgbClr val="FFFFFF"/>
      </a:lt1>
      <a:dk2>
        <a:srgbClr val="084081"/>
      </a:dk2>
      <a:lt2>
        <a:srgbClr val="C3860B"/>
      </a:lt2>
      <a:accent1>
        <a:srgbClr val="33CCFF"/>
      </a:accent1>
      <a:accent2>
        <a:srgbClr val="CC0066"/>
      </a:accent2>
      <a:accent3>
        <a:srgbClr val="AAAFC1"/>
      </a:accent3>
      <a:accent4>
        <a:srgbClr val="DADADA"/>
      </a:accent4>
      <a:accent5>
        <a:srgbClr val="ADE2FF"/>
      </a:accent5>
      <a:accent6>
        <a:srgbClr val="B9005C"/>
      </a:accent6>
      <a:hlink>
        <a:srgbClr val="800080"/>
      </a:hlink>
      <a:folHlink>
        <a:srgbClr val="B2B2B2"/>
      </a:folHlink>
    </a:clrScheme>
    <a:fontScheme name="RFF Blue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 typeface="Symbol" pitchFamily="18" charset="2"/>
          <a:buNone/>
          <a:tabLst/>
          <a:defRPr kumimoji="0" lang="en-US" sz="16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 typeface="Symbol" pitchFamily="18" charset="2"/>
          <a:buNone/>
          <a:tabLst/>
          <a:defRPr kumimoji="0" lang="en-US" sz="16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FF Blue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FF Blue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FF Blue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FF Blue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FF Blue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FF Blue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FF Blue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WGIAR5_PresentationTemplate_Final">
  <a:themeElements>
    <a:clrScheme name="IPCC_ColourPalette">
      <a:dk1>
        <a:srgbClr val="000000"/>
      </a:dk1>
      <a:lt1>
        <a:srgbClr val="FFFFFF"/>
      </a:lt1>
      <a:dk2>
        <a:srgbClr val="5492CD"/>
      </a:dk2>
      <a:lt2>
        <a:srgbClr val="990002"/>
      </a:lt2>
      <a:accent1>
        <a:srgbClr val="7F7F7F"/>
      </a:accent1>
      <a:accent2>
        <a:srgbClr val="C8DEF4"/>
      </a:accent2>
      <a:accent3>
        <a:srgbClr val="E1C0BC"/>
      </a:accent3>
      <a:accent4>
        <a:srgbClr val="E8D4B2"/>
      </a:accent4>
      <a:accent5>
        <a:srgbClr val="C47900"/>
      </a:accent5>
      <a:accent6>
        <a:srgbClr val="EF550F"/>
      </a:accent6>
      <a:hlink>
        <a:srgbClr val="0000FF"/>
      </a:hlink>
      <a:folHlink>
        <a:srgbClr val="800080"/>
      </a:folHlink>
    </a:clrScheme>
    <a:fontScheme name="IPCC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PresentationSlideMaster">
  <a:themeElements>
    <a:clrScheme name="IPCC_ColourPalette">
      <a:dk1>
        <a:srgbClr val="000000"/>
      </a:dk1>
      <a:lt1>
        <a:srgbClr val="FFFFFF"/>
      </a:lt1>
      <a:dk2>
        <a:srgbClr val="5492CD"/>
      </a:dk2>
      <a:lt2>
        <a:srgbClr val="990002"/>
      </a:lt2>
      <a:accent1>
        <a:srgbClr val="7F7F7F"/>
      </a:accent1>
      <a:accent2>
        <a:srgbClr val="C8DEF4"/>
      </a:accent2>
      <a:accent3>
        <a:srgbClr val="E1C0BC"/>
      </a:accent3>
      <a:accent4>
        <a:srgbClr val="E8D4B2"/>
      </a:accent4>
      <a:accent5>
        <a:srgbClr val="C47900"/>
      </a:accent5>
      <a:accent6>
        <a:srgbClr val="EF550F"/>
      </a:accent6>
      <a:hlink>
        <a:srgbClr val="0000FF"/>
      </a:hlink>
      <a:folHlink>
        <a:srgbClr val="800080"/>
      </a:folHlink>
    </a:clrScheme>
    <a:fontScheme name="IPCC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18000" tIns="18000" rIns="18000" bIns="18000" rtlCol="0">
        <a:spAutoFit/>
      </a:bodyPr>
      <a:lstStyle>
        <a:defPPr>
          <a:defRPr sz="2000" baseline="0" smtClean="0"/>
        </a:defPPr>
      </a:lstStyle>
    </a:txDef>
  </a:objectDefaults>
  <a:extraClrSchemeLst/>
</a:theme>
</file>

<file path=ppt/theme/theme13.xml><?xml version="1.0" encoding="utf-8"?>
<a:theme xmlns:a="http://schemas.openxmlformats.org/drawingml/2006/main" name="16_RFF Blue Presentation">
  <a:themeElements>
    <a:clrScheme name="">
      <a:dk1>
        <a:srgbClr val="808080"/>
      </a:dk1>
      <a:lt1>
        <a:srgbClr val="FFFFFF"/>
      </a:lt1>
      <a:dk2>
        <a:srgbClr val="084081"/>
      </a:dk2>
      <a:lt2>
        <a:srgbClr val="C3860B"/>
      </a:lt2>
      <a:accent1>
        <a:srgbClr val="33CCFF"/>
      </a:accent1>
      <a:accent2>
        <a:srgbClr val="CC0066"/>
      </a:accent2>
      <a:accent3>
        <a:srgbClr val="AAAFC1"/>
      </a:accent3>
      <a:accent4>
        <a:srgbClr val="DADADA"/>
      </a:accent4>
      <a:accent5>
        <a:srgbClr val="ADE2FF"/>
      </a:accent5>
      <a:accent6>
        <a:srgbClr val="B9005C"/>
      </a:accent6>
      <a:hlink>
        <a:srgbClr val="800080"/>
      </a:hlink>
      <a:folHlink>
        <a:srgbClr val="B2B2B2"/>
      </a:folHlink>
    </a:clrScheme>
    <a:fontScheme name="RFF Blue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 typeface="Symbol" pitchFamily="18" charset="2"/>
          <a:buNone/>
          <a:tabLst/>
          <a:defRPr kumimoji="0" lang="en-US" sz="16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 typeface="Symbol" pitchFamily="18" charset="2"/>
          <a:buNone/>
          <a:tabLst/>
          <a:defRPr kumimoji="0" lang="en-US" sz="16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FF Blue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FF Blue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FF Blue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FF Blue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FF Blue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FF Blue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FF Blue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8_RFF Blue Presentation">
  <a:themeElements>
    <a:clrScheme name="">
      <a:dk1>
        <a:srgbClr val="808080"/>
      </a:dk1>
      <a:lt1>
        <a:srgbClr val="FFFFFF"/>
      </a:lt1>
      <a:dk2>
        <a:srgbClr val="084081"/>
      </a:dk2>
      <a:lt2>
        <a:srgbClr val="C3860B"/>
      </a:lt2>
      <a:accent1>
        <a:srgbClr val="33CCFF"/>
      </a:accent1>
      <a:accent2>
        <a:srgbClr val="CC0066"/>
      </a:accent2>
      <a:accent3>
        <a:srgbClr val="AAAFC1"/>
      </a:accent3>
      <a:accent4>
        <a:srgbClr val="DADADA"/>
      </a:accent4>
      <a:accent5>
        <a:srgbClr val="ADE2FF"/>
      </a:accent5>
      <a:accent6>
        <a:srgbClr val="B9005C"/>
      </a:accent6>
      <a:hlink>
        <a:srgbClr val="800080"/>
      </a:hlink>
      <a:folHlink>
        <a:srgbClr val="B2B2B2"/>
      </a:folHlink>
    </a:clrScheme>
    <a:fontScheme name="RFF Blue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 typeface="Symbol" pitchFamily="18" charset="2"/>
          <a:buNone/>
          <a:tabLst/>
          <a:defRPr kumimoji="0" lang="en-US" sz="16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 typeface="Symbol" pitchFamily="18" charset="2"/>
          <a:buNone/>
          <a:tabLst/>
          <a:defRPr kumimoji="0" lang="en-US" sz="16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FF Blue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FF Blue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FF Blue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FF Blue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FF Blue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FF Blue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FF Blue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9_RFF Blue Presentation">
  <a:themeElements>
    <a:clrScheme name="">
      <a:dk1>
        <a:srgbClr val="808080"/>
      </a:dk1>
      <a:lt1>
        <a:srgbClr val="FFFFFF"/>
      </a:lt1>
      <a:dk2>
        <a:srgbClr val="084081"/>
      </a:dk2>
      <a:lt2>
        <a:srgbClr val="C3860B"/>
      </a:lt2>
      <a:accent1>
        <a:srgbClr val="33CCFF"/>
      </a:accent1>
      <a:accent2>
        <a:srgbClr val="CC0066"/>
      </a:accent2>
      <a:accent3>
        <a:srgbClr val="AAAFC1"/>
      </a:accent3>
      <a:accent4>
        <a:srgbClr val="DADADA"/>
      </a:accent4>
      <a:accent5>
        <a:srgbClr val="ADE2FF"/>
      </a:accent5>
      <a:accent6>
        <a:srgbClr val="B9005C"/>
      </a:accent6>
      <a:hlink>
        <a:srgbClr val="800080"/>
      </a:hlink>
      <a:folHlink>
        <a:srgbClr val="B2B2B2"/>
      </a:folHlink>
    </a:clrScheme>
    <a:fontScheme name="RFF Blue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 typeface="Symbol" pitchFamily="18" charset="2"/>
          <a:buNone/>
          <a:tabLst/>
          <a:defRPr kumimoji="0" lang="en-US" sz="16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 typeface="Symbol" pitchFamily="18" charset="2"/>
          <a:buNone/>
          <a:tabLst/>
          <a:defRPr kumimoji="0" lang="en-US" sz="16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FF Blue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FF Blue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FF Blue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FF Blue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FF Blue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FF Blue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FF Blue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5_RFF Blue Presentation">
  <a:themeElements>
    <a:clrScheme name="">
      <a:dk1>
        <a:srgbClr val="808080"/>
      </a:dk1>
      <a:lt1>
        <a:srgbClr val="FFFFFF"/>
      </a:lt1>
      <a:dk2>
        <a:srgbClr val="084081"/>
      </a:dk2>
      <a:lt2>
        <a:srgbClr val="C3860B"/>
      </a:lt2>
      <a:accent1>
        <a:srgbClr val="33CCFF"/>
      </a:accent1>
      <a:accent2>
        <a:srgbClr val="CC0066"/>
      </a:accent2>
      <a:accent3>
        <a:srgbClr val="AAAFC1"/>
      </a:accent3>
      <a:accent4>
        <a:srgbClr val="DADADA"/>
      </a:accent4>
      <a:accent5>
        <a:srgbClr val="ADE2FF"/>
      </a:accent5>
      <a:accent6>
        <a:srgbClr val="B9005C"/>
      </a:accent6>
      <a:hlink>
        <a:srgbClr val="800080"/>
      </a:hlink>
      <a:folHlink>
        <a:srgbClr val="B2B2B2"/>
      </a:folHlink>
    </a:clrScheme>
    <a:fontScheme name="RFF Blue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808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Times New Roman" pitchFamily="18" charset="0"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808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Times New Roman" pitchFamily="18" charset="0"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FF Blue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FF Blue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FF Blue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FF Blue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FF Blue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FF Blue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FF Blue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6_RFF Blue Presentation">
  <a:themeElements>
    <a:clrScheme name="">
      <a:dk1>
        <a:srgbClr val="808080"/>
      </a:dk1>
      <a:lt1>
        <a:srgbClr val="FFFFFF"/>
      </a:lt1>
      <a:dk2>
        <a:srgbClr val="084081"/>
      </a:dk2>
      <a:lt2>
        <a:srgbClr val="C3860B"/>
      </a:lt2>
      <a:accent1>
        <a:srgbClr val="33CCFF"/>
      </a:accent1>
      <a:accent2>
        <a:srgbClr val="CC0066"/>
      </a:accent2>
      <a:accent3>
        <a:srgbClr val="AAAFC1"/>
      </a:accent3>
      <a:accent4>
        <a:srgbClr val="DADADA"/>
      </a:accent4>
      <a:accent5>
        <a:srgbClr val="ADE2FF"/>
      </a:accent5>
      <a:accent6>
        <a:srgbClr val="B9005C"/>
      </a:accent6>
      <a:hlink>
        <a:srgbClr val="800080"/>
      </a:hlink>
      <a:folHlink>
        <a:srgbClr val="B2B2B2"/>
      </a:folHlink>
    </a:clrScheme>
    <a:fontScheme name="RFF Blue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 typeface="Symbol" pitchFamily="18" charset="2"/>
          <a:buNone/>
          <a:tabLst/>
          <a:defRPr kumimoji="0" lang="en-US" sz="16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 typeface="Symbol" pitchFamily="18" charset="2"/>
          <a:buNone/>
          <a:tabLst/>
          <a:defRPr kumimoji="0" lang="en-US" sz="16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FF Blue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FF Blue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FF Blue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FF Blue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FF Blue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FF Blue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FF Blue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0_RFF Blue Presentation">
  <a:themeElements>
    <a:clrScheme name="">
      <a:dk1>
        <a:srgbClr val="808080"/>
      </a:dk1>
      <a:lt1>
        <a:srgbClr val="FFFFFF"/>
      </a:lt1>
      <a:dk2>
        <a:srgbClr val="084081"/>
      </a:dk2>
      <a:lt2>
        <a:srgbClr val="C3860B"/>
      </a:lt2>
      <a:accent1>
        <a:srgbClr val="33CCFF"/>
      </a:accent1>
      <a:accent2>
        <a:srgbClr val="CC0066"/>
      </a:accent2>
      <a:accent3>
        <a:srgbClr val="AAAFC1"/>
      </a:accent3>
      <a:accent4>
        <a:srgbClr val="DADADA"/>
      </a:accent4>
      <a:accent5>
        <a:srgbClr val="ADE2FF"/>
      </a:accent5>
      <a:accent6>
        <a:srgbClr val="B9005C"/>
      </a:accent6>
      <a:hlink>
        <a:srgbClr val="800080"/>
      </a:hlink>
      <a:folHlink>
        <a:srgbClr val="B2B2B2"/>
      </a:folHlink>
    </a:clrScheme>
    <a:fontScheme name="RFF Blue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 typeface="Symbol" pitchFamily="18" charset="2"/>
          <a:buNone/>
          <a:tabLst/>
          <a:defRPr kumimoji="0" lang="en-US" sz="16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 typeface="Symbol" pitchFamily="18" charset="2"/>
          <a:buNone/>
          <a:tabLst/>
          <a:defRPr kumimoji="0" lang="en-US" sz="16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FF Blue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FF Blue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FF Blue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FF Blue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FF Blue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FF Blue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FF Blue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RFF Blue Presentation">
  <a:themeElements>
    <a:clrScheme name="">
      <a:dk1>
        <a:srgbClr val="808080"/>
      </a:dk1>
      <a:lt1>
        <a:srgbClr val="FFFFFF"/>
      </a:lt1>
      <a:dk2>
        <a:srgbClr val="084081"/>
      </a:dk2>
      <a:lt2>
        <a:srgbClr val="C3860B"/>
      </a:lt2>
      <a:accent1>
        <a:srgbClr val="33CCFF"/>
      </a:accent1>
      <a:accent2>
        <a:srgbClr val="CC0066"/>
      </a:accent2>
      <a:accent3>
        <a:srgbClr val="AAAFC1"/>
      </a:accent3>
      <a:accent4>
        <a:srgbClr val="DADADA"/>
      </a:accent4>
      <a:accent5>
        <a:srgbClr val="ADE2FF"/>
      </a:accent5>
      <a:accent6>
        <a:srgbClr val="B9005C"/>
      </a:accent6>
      <a:hlink>
        <a:srgbClr val="800080"/>
      </a:hlink>
      <a:folHlink>
        <a:srgbClr val="B2B2B2"/>
      </a:folHlink>
    </a:clrScheme>
    <a:fontScheme name="RFF Blue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 typeface="Symbol" pitchFamily="18" charset="2"/>
          <a:buNone/>
          <a:tabLst/>
          <a:defRPr kumimoji="0" lang="en-US" sz="16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 typeface="Symbol" pitchFamily="18" charset="2"/>
          <a:buNone/>
          <a:tabLst/>
          <a:defRPr kumimoji="0" lang="en-US" sz="16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FF Blue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FF Blue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FF Blue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FF Blue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FF Blue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FF Blue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FF Blue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RFF Blue Presentation">
  <a:themeElements>
    <a:clrScheme name="">
      <a:dk1>
        <a:srgbClr val="808080"/>
      </a:dk1>
      <a:lt1>
        <a:srgbClr val="FFFFFF"/>
      </a:lt1>
      <a:dk2>
        <a:srgbClr val="084081"/>
      </a:dk2>
      <a:lt2>
        <a:srgbClr val="C3860B"/>
      </a:lt2>
      <a:accent1>
        <a:srgbClr val="33CCFF"/>
      </a:accent1>
      <a:accent2>
        <a:srgbClr val="CC0066"/>
      </a:accent2>
      <a:accent3>
        <a:srgbClr val="AAAFC1"/>
      </a:accent3>
      <a:accent4>
        <a:srgbClr val="DADADA"/>
      </a:accent4>
      <a:accent5>
        <a:srgbClr val="ADE2FF"/>
      </a:accent5>
      <a:accent6>
        <a:srgbClr val="B9005C"/>
      </a:accent6>
      <a:hlink>
        <a:srgbClr val="800080"/>
      </a:hlink>
      <a:folHlink>
        <a:srgbClr val="B2B2B2"/>
      </a:folHlink>
    </a:clrScheme>
    <a:fontScheme name="RFF Blue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 typeface="Symbol" pitchFamily="18" charset="2"/>
          <a:buNone/>
          <a:tabLst/>
          <a:defRPr kumimoji="0" lang="en-US" sz="16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 typeface="Symbol" pitchFamily="18" charset="2"/>
          <a:buNone/>
          <a:tabLst/>
          <a:defRPr kumimoji="0" lang="en-US" sz="16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FF Blue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FF Blue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FF Blue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FF Blue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FF Blue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FF Blue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FF Blue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8_RFF Blue Presentation">
  <a:themeElements>
    <a:clrScheme name="">
      <a:dk1>
        <a:srgbClr val="808080"/>
      </a:dk1>
      <a:lt1>
        <a:srgbClr val="FFFFFF"/>
      </a:lt1>
      <a:dk2>
        <a:srgbClr val="084081"/>
      </a:dk2>
      <a:lt2>
        <a:srgbClr val="C3860B"/>
      </a:lt2>
      <a:accent1>
        <a:srgbClr val="33CCFF"/>
      </a:accent1>
      <a:accent2>
        <a:srgbClr val="CC0066"/>
      </a:accent2>
      <a:accent3>
        <a:srgbClr val="AAAFC1"/>
      </a:accent3>
      <a:accent4>
        <a:srgbClr val="DADADA"/>
      </a:accent4>
      <a:accent5>
        <a:srgbClr val="ADE2FF"/>
      </a:accent5>
      <a:accent6>
        <a:srgbClr val="B9005C"/>
      </a:accent6>
      <a:hlink>
        <a:srgbClr val="800080"/>
      </a:hlink>
      <a:folHlink>
        <a:srgbClr val="B2B2B2"/>
      </a:folHlink>
    </a:clrScheme>
    <a:fontScheme name="RFF Blue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8001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45720" tIns="45720" rIns="4572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8001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45720" tIns="45720" rIns="4572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FF Blue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FF Blue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FF Blue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FF Blue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FF Blue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FF Blue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FF Blue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RFF Blue Presentation">
  <a:themeElements>
    <a:clrScheme name="">
      <a:dk1>
        <a:srgbClr val="808080"/>
      </a:dk1>
      <a:lt1>
        <a:srgbClr val="FFFFFF"/>
      </a:lt1>
      <a:dk2>
        <a:srgbClr val="084081"/>
      </a:dk2>
      <a:lt2>
        <a:srgbClr val="C3860B"/>
      </a:lt2>
      <a:accent1>
        <a:srgbClr val="33CCFF"/>
      </a:accent1>
      <a:accent2>
        <a:srgbClr val="CC0066"/>
      </a:accent2>
      <a:accent3>
        <a:srgbClr val="AAAFC1"/>
      </a:accent3>
      <a:accent4>
        <a:srgbClr val="DADADA"/>
      </a:accent4>
      <a:accent5>
        <a:srgbClr val="ADE2FF"/>
      </a:accent5>
      <a:accent6>
        <a:srgbClr val="B9005C"/>
      </a:accent6>
      <a:hlink>
        <a:srgbClr val="800080"/>
      </a:hlink>
      <a:folHlink>
        <a:srgbClr val="B2B2B2"/>
      </a:folHlink>
    </a:clrScheme>
    <a:fontScheme name="RFF Blue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 typeface="Symbol" pitchFamily="18" charset="2"/>
          <a:buNone/>
          <a:tabLst/>
          <a:defRPr kumimoji="0" lang="en-US" sz="16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 typeface="Symbol" pitchFamily="18" charset="2"/>
          <a:buNone/>
          <a:tabLst/>
          <a:defRPr kumimoji="0" lang="en-US" sz="16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FF Blue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FF Blue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FF Blue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FF Blue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FF Blue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FF Blue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FF Blue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RFF Blue Presentation">
  <a:themeElements>
    <a:clrScheme name="">
      <a:dk1>
        <a:srgbClr val="808080"/>
      </a:dk1>
      <a:lt1>
        <a:srgbClr val="FFFFFF"/>
      </a:lt1>
      <a:dk2>
        <a:srgbClr val="084081"/>
      </a:dk2>
      <a:lt2>
        <a:srgbClr val="C3860B"/>
      </a:lt2>
      <a:accent1>
        <a:srgbClr val="33CCFF"/>
      </a:accent1>
      <a:accent2>
        <a:srgbClr val="CC0066"/>
      </a:accent2>
      <a:accent3>
        <a:srgbClr val="AAAFC1"/>
      </a:accent3>
      <a:accent4>
        <a:srgbClr val="DADADA"/>
      </a:accent4>
      <a:accent5>
        <a:srgbClr val="ADE2FF"/>
      </a:accent5>
      <a:accent6>
        <a:srgbClr val="B9005C"/>
      </a:accent6>
      <a:hlink>
        <a:srgbClr val="800080"/>
      </a:hlink>
      <a:folHlink>
        <a:srgbClr val="B2B2B2"/>
      </a:folHlink>
    </a:clrScheme>
    <a:fontScheme name="RFF Blue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 typeface="Symbol" pitchFamily="18" charset="2"/>
          <a:buNone/>
          <a:tabLst/>
          <a:defRPr kumimoji="0" lang="en-US" sz="16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 typeface="Symbol" pitchFamily="18" charset="2"/>
          <a:buNone/>
          <a:tabLst/>
          <a:defRPr kumimoji="0" lang="en-US" sz="16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FF Blue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FF Blue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FF Blue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FF Blue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FF Blue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FF Blue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FF Blue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RFF Blue Presentation">
  <a:themeElements>
    <a:clrScheme name="">
      <a:dk1>
        <a:srgbClr val="808080"/>
      </a:dk1>
      <a:lt1>
        <a:srgbClr val="FFFFFF"/>
      </a:lt1>
      <a:dk2>
        <a:srgbClr val="084081"/>
      </a:dk2>
      <a:lt2>
        <a:srgbClr val="C3860B"/>
      </a:lt2>
      <a:accent1>
        <a:srgbClr val="33CCFF"/>
      </a:accent1>
      <a:accent2>
        <a:srgbClr val="CC0066"/>
      </a:accent2>
      <a:accent3>
        <a:srgbClr val="AAAFC1"/>
      </a:accent3>
      <a:accent4>
        <a:srgbClr val="DADADA"/>
      </a:accent4>
      <a:accent5>
        <a:srgbClr val="ADE2FF"/>
      </a:accent5>
      <a:accent6>
        <a:srgbClr val="B9005C"/>
      </a:accent6>
      <a:hlink>
        <a:srgbClr val="800080"/>
      </a:hlink>
      <a:folHlink>
        <a:srgbClr val="B2B2B2"/>
      </a:folHlink>
    </a:clrScheme>
    <a:fontScheme name="RFF Blue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 typeface="Symbol" pitchFamily="18" charset="2"/>
          <a:buNone/>
          <a:tabLst/>
          <a:defRPr kumimoji="0" lang="en-US" sz="16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 typeface="Symbol" pitchFamily="18" charset="2"/>
          <a:buNone/>
          <a:tabLst/>
          <a:defRPr kumimoji="0" lang="en-US" sz="16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FF Blue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FF Blue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FF Blue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FF Blue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FF Blue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FF Blue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FF Blue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9_RFF Blue Presentation">
  <a:themeElements>
    <a:clrScheme name="">
      <a:dk1>
        <a:srgbClr val="808080"/>
      </a:dk1>
      <a:lt1>
        <a:srgbClr val="FFFFFF"/>
      </a:lt1>
      <a:dk2>
        <a:srgbClr val="084081"/>
      </a:dk2>
      <a:lt2>
        <a:srgbClr val="C3860B"/>
      </a:lt2>
      <a:accent1>
        <a:srgbClr val="33CCFF"/>
      </a:accent1>
      <a:accent2>
        <a:srgbClr val="CC0066"/>
      </a:accent2>
      <a:accent3>
        <a:srgbClr val="AAAFC1"/>
      </a:accent3>
      <a:accent4>
        <a:srgbClr val="DADADA"/>
      </a:accent4>
      <a:accent5>
        <a:srgbClr val="ADE2FF"/>
      </a:accent5>
      <a:accent6>
        <a:srgbClr val="B9005C"/>
      </a:accent6>
      <a:hlink>
        <a:srgbClr val="800080"/>
      </a:hlink>
      <a:folHlink>
        <a:srgbClr val="B2B2B2"/>
      </a:folHlink>
    </a:clrScheme>
    <a:fontScheme name="RFF Blue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 typeface="Symbol" pitchFamily="18" charset="2"/>
          <a:buNone/>
          <a:tabLst/>
          <a:defRPr kumimoji="0" lang="en-US" sz="16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 typeface="Symbol" pitchFamily="18" charset="2"/>
          <a:buNone/>
          <a:tabLst/>
          <a:defRPr kumimoji="0" lang="en-US" sz="16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FF Blue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FF Blue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FF Blue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FF Blue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FF Blue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FF Blue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FF Blue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1_RFF Blue Presentation">
  <a:themeElements>
    <a:clrScheme name="">
      <a:dk1>
        <a:srgbClr val="808080"/>
      </a:dk1>
      <a:lt1>
        <a:srgbClr val="FFFFFF"/>
      </a:lt1>
      <a:dk2>
        <a:srgbClr val="084081"/>
      </a:dk2>
      <a:lt2>
        <a:srgbClr val="C3860B"/>
      </a:lt2>
      <a:accent1>
        <a:srgbClr val="33CCFF"/>
      </a:accent1>
      <a:accent2>
        <a:srgbClr val="CC0066"/>
      </a:accent2>
      <a:accent3>
        <a:srgbClr val="AAAFC1"/>
      </a:accent3>
      <a:accent4>
        <a:srgbClr val="DADADA"/>
      </a:accent4>
      <a:accent5>
        <a:srgbClr val="ADE2FF"/>
      </a:accent5>
      <a:accent6>
        <a:srgbClr val="B9005C"/>
      </a:accent6>
      <a:hlink>
        <a:srgbClr val="800080"/>
      </a:hlink>
      <a:folHlink>
        <a:srgbClr val="B2B2B2"/>
      </a:folHlink>
    </a:clrScheme>
    <a:fontScheme name="RFF Blue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 typeface="Symbol" pitchFamily="18" charset="2"/>
          <a:buNone/>
          <a:tabLst/>
          <a:defRPr kumimoji="0" lang="en-US" sz="16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 typeface="Symbol" pitchFamily="18" charset="2"/>
          <a:buNone/>
          <a:tabLst/>
          <a:defRPr kumimoji="0" lang="en-US" sz="16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FF Blue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FF Blue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FF Blue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FF Blue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FF Blue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FF Blue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FF Blue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2_RFF Blue Presentation">
  <a:themeElements>
    <a:clrScheme name="">
      <a:dk1>
        <a:srgbClr val="808080"/>
      </a:dk1>
      <a:lt1>
        <a:srgbClr val="FFFFFF"/>
      </a:lt1>
      <a:dk2>
        <a:srgbClr val="084081"/>
      </a:dk2>
      <a:lt2>
        <a:srgbClr val="C3860B"/>
      </a:lt2>
      <a:accent1>
        <a:srgbClr val="33CCFF"/>
      </a:accent1>
      <a:accent2>
        <a:srgbClr val="CC0066"/>
      </a:accent2>
      <a:accent3>
        <a:srgbClr val="AAAFC1"/>
      </a:accent3>
      <a:accent4>
        <a:srgbClr val="DADADA"/>
      </a:accent4>
      <a:accent5>
        <a:srgbClr val="ADE2FF"/>
      </a:accent5>
      <a:accent6>
        <a:srgbClr val="B9005C"/>
      </a:accent6>
      <a:hlink>
        <a:srgbClr val="800080"/>
      </a:hlink>
      <a:folHlink>
        <a:srgbClr val="B2B2B2"/>
      </a:folHlink>
    </a:clrScheme>
    <a:fontScheme name="RFF Blue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 typeface="Symbol" pitchFamily="18" charset="2"/>
          <a:buNone/>
          <a:tabLst/>
          <a:defRPr kumimoji="0" lang="en-US" sz="16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 typeface="Symbol" pitchFamily="18" charset="2"/>
          <a:buNone/>
          <a:tabLst/>
          <a:defRPr kumimoji="0" lang="en-US" sz="16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FF Blue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FF Blue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FF Blue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FF Blue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FF Blue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FF Blue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FF Blue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3_RFF Blue Presentation">
  <a:themeElements>
    <a:clrScheme name="">
      <a:dk1>
        <a:srgbClr val="808080"/>
      </a:dk1>
      <a:lt1>
        <a:srgbClr val="FFFFFF"/>
      </a:lt1>
      <a:dk2>
        <a:srgbClr val="084081"/>
      </a:dk2>
      <a:lt2>
        <a:srgbClr val="C3860B"/>
      </a:lt2>
      <a:accent1>
        <a:srgbClr val="33CCFF"/>
      </a:accent1>
      <a:accent2>
        <a:srgbClr val="CC0066"/>
      </a:accent2>
      <a:accent3>
        <a:srgbClr val="AAAFC1"/>
      </a:accent3>
      <a:accent4>
        <a:srgbClr val="DADADA"/>
      </a:accent4>
      <a:accent5>
        <a:srgbClr val="ADE2FF"/>
      </a:accent5>
      <a:accent6>
        <a:srgbClr val="B9005C"/>
      </a:accent6>
      <a:hlink>
        <a:srgbClr val="800080"/>
      </a:hlink>
      <a:folHlink>
        <a:srgbClr val="B2B2B2"/>
      </a:folHlink>
    </a:clrScheme>
    <a:fontScheme name="RFF Blue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 typeface="Symbol" pitchFamily="18" charset="2"/>
          <a:buNone/>
          <a:tabLst/>
          <a:defRPr kumimoji="0" lang="en-US" sz="16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 typeface="Symbol" pitchFamily="18" charset="2"/>
          <a:buNone/>
          <a:tabLst/>
          <a:defRPr kumimoji="0" lang="en-US" sz="16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FF Blue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FF Blue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FF Blue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FF Blue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FF Blue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FF Blue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FF Blue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DRAFT_Deal Presentation04-30</Template>
  <TotalTime>46146</TotalTime>
  <Words>2284</Words>
  <Application>Microsoft Office PowerPoint</Application>
  <PresentationFormat>Letter Paper (8.5x11 in)</PresentationFormat>
  <Paragraphs>222</Paragraphs>
  <Slides>17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20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8" baseType="lpstr">
      <vt:lpstr>1_RFF Blue Presentation</vt:lpstr>
      <vt:lpstr>2_RFF Blue Presentation</vt:lpstr>
      <vt:lpstr>3_RFF Blue Presentation</vt:lpstr>
      <vt:lpstr>4_RFF Blue Presentation</vt:lpstr>
      <vt:lpstr>7_RFF Blue Presentation</vt:lpstr>
      <vt:lpstr>9_RFF Blue Presentation</vt:lpstr>
      <vt:lpstr>11_RFF Blue Presentation</vt:lpstr>
      <vt:lpstr>12_RFF Blue Presentation</vt:lpstr>
      <vt:lpstr>13_RFF Blue Presentation</vt:lpstr>
      <vt:lpstr>15_RFF Blue Presentation</vt:lpstr>
      <vt:lpstr>WGIAR5_PresentationTemplate_Final</vt:lpstr>
      <vt:lpstr>PresentationSlideMaster</vt:lpstr>
      <vt:lpstr>16_RFF Blue Presentation</vt:lpstr>
      <vt:lpstr>18_RFF Blue Presentation</vt:lpstr>
      <vt:lpstr>19_RFF Blue Presentation</vt:lpstr>
      <vt:lpstr>5_RFF Blue Presentation</vt:lpstr>
      <vt:lpstr>6_RFF Blue Presentation</vt:lpstr>
      <vt:lpstr>10_RFF Blue Presentation</vt:lpstr>
      <vt:lpstr>RFF Blue Presentation</vt:lpstr>
      <vt:lpstr>8_RFF Blue Presentation</vt:lpstr>
      <vt:lpstr>Acrobat Document</vt:lpstr>
      <vt:lpstr>The Future of U.S. Carbon-Pricing Policy Normative Assessment and Positive Prognosis</vt:lpstr>
      <vt:lpstr>Outline of Presentation</vt:lpstr>
      <vt:lpstr>Overview </vt:lpstr>
      <vt:lpstr>Comparing Carbon Taxes &amp; Cap-and-Trade (in theory):  Similarities &amp; Symmetries </vt:lpstr>
      <vt:lpstr>Comparing Carbon Taxes &amp; Cap-and-Trade (in theory):  Differences &amp; Distinctions </vt:lpstr>
      <vt:lpstr>Hybrid Policy Instruments and a Policy Continuum </vt:lpstr>
      <vt:lpstr>Which is More Likely to be Adopted:  Taxes or Trading?  </vt:lpstr>
      <vt:lpstr>Experience with Carbon Pricing: Emissions Coverage and Price in Implemented Initiatives  </vt:lpstr>
      <vt:lpstr>Which Has Worked Better – Experiences with Trading  </vt:lpstr>
      <vt:lpstr>Which Has Worked Better – Experiences with Taxes  </vt:lpstr>
      <vt:lpstr>Empirical Evidence for Positive Assessment  </vt:lpstr>
      <vt:lpstr>Empirical Evidence for Positive Assessment  (continued)  </vt:lpstr>
      <vt:lpstr>Conclusions:  Which Carbon-Pricing Instrument is Superior in Normative and Positive Terms?  </vt:lpstr>
      <vt:lpstr>Can Carbon-Pricing be Made More Politically Acceptable?  </vt:lpstr>
      <vt:lpstr>Will the Defeat of National CO2 Cap-and-Trade Initiatives Provide Openings for Carbon Tax Proposals?  </vt:lpstr>
      <vt:lpstr>Politics of Carbon Pricing and Economic Research </vt:lpstr>
      <vt:lpstr>Slide 17</vt:lpstr>
    </vt:vector>
  </TitlesOfParts>
  <Company>Integral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Role Should Innovation Play in a Bank?</dc:title>
  <dc:creator>John Rountree</dc:creator>
  <cp:lastModifiedBy>Robert Stavins</cp:lastModifiedBy>
  <cp:revision>2048</cp:revision>
  <cp:lastPrinted>2001-05-30T16:19:55Z</cp:lastPrinted>
  <dcterms:created xsi:type="dcterms:W3CDTF">2012-03-16T14:20:57Z</dcterms:created>
  <dcterms:modified xsi:type="dcterms:W3CDTF">2019-05-12T13:21:10Z</dcterms:modified>
</cp:coreProperties>
</file>