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57" r:id="rId6"/>
    <p:sldId id="261" r:id="rId7"/>
    <p:sldId id="264" r:id="rId8"/>
    <p:sldId id="262" r:id="rId9"/>
    <p:sldId id="263"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8403E2-C139-4B10-A9F5-E9371A45D458}" v="88" dt="2018-09-14T05:41:57.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4660"/>
  </p:normalViewPr>
  <p:slideViewPr>
    <p:cSldViewPr snapToGrid="0">
      <p:cViewPr>
        <p:scale>
          <a:sx n="66" d="100"/>
          <a:sy n="66" d="100"/>
        </p:scale>
        <p:origin x="691" y="4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Schwarz" userId="ff557e0b-0afd-40c8-95bc-f41d91a46920" providerId="ADAL" clId="{1C8403E2-C139-4B10-A9F5-E9371A45D458}"/>
    <pc:docChg chg="undo custSel addSld modSld">
      <pc:chgData name="Michael Schwarz" userId="ff557e0b-0afd-40c8-95bc-f41d91a46920" providerId="ADAL" clId="{1C8403E2-C139-4B10-A9F5-E9371A45D458}" dt="2018-09-14T05:41:57.450" v="87" actId="122"/>
      <pc:docMkLst>
        <pc:docMk/>
      </pc:docMkLst>
      <pc:sldChg chg="addSp delSp modSp add">
        <pc:chgData name="Michael Schwarz" userId="ff557e0b-0afd-40c8-95bc-f41d91a46920" providerId="ADAL" clId="{1C8403E2-C139-4B10-A9F5-E9371A45D458}" dt="2018-09-14T05:41:57.450" v="87" actId="122"/>
        <pc:sldMkLst>
          <pc:docMk/>
          <pc:sldMk cId="2297416015" sldId="266"/>
        </pc:sldMkLst>
        <pc:spChg chg="mod">
          <ac:chgData name="Michael Schwarz" userId="ff557e0b-0afd-40c8-95bc-f41d91a46920" providerId="ADAL" clId="{1C8403E2-C139-4B10-A9F5-E9371A45D458}" dt="2018-09-14T05:41:50.880" v="86" actId="20577"/>
          <ac:spMkLst>
            <pc:docMk/>
            <pc:sldMk cId="2297416015" sldId="266"/>
            <ac:spMk id="2" creationId="{DEBD6632-D7E9-4CDC-8276-4F5E5080B3A7}"/>
          </ac:spMkLst>
        </pc:spChg>
        <pc:spChg chg="add del mod">
          <ac:chgData name="Michael Schwarz" userId="ff557e0b-0afd-40c8-95bc-f41d91a46920" providerId="ADAL" clId="{1C8403E2-C139-4B10-A9F5-E9371A45D458}" dt="2018-09-14T05:41:57.450" v="87" actId="122"/>
          <ac:spMkLst>
            <pc:docMk/>
            <pc:sldMk cId="2297416015" sldId="266"/>
            <ac:spMk id="3" creationId="{343E73FA-CB11-4D72-A093-5BEB79869A2C}"/>
          </ac:spMkLst>
        </pc:spChg>
        <pc:spChg chg="add del mod">
          <ac:chgData name="Michael Schwarz" userId="ff557e0b-0afd-40c8-95bc-f41d91a46920" providerId="ADAL" clId="{1C8403E2-C139-4B10-A9F5-E9371A45D458}" dt="2018-09-14T05:41:35.960" v="83" actId="478"/>
          <ac:spMkLst>
            <pc:docMk/>
            <pc:sldMk cId="2297416015" sldId="266"/>
            <ac:spMk id="5" creationId="{820EE10E-3513-473A-8EB2-C600D77AB54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B26E1-85EF-4A78-A06E-F23CCB2269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B2BFE75-FC8A-4BCF-9B36-5148D828B8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38305A-D062-4B15-ABF8-D5E275B9F336}"/>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5" name="Footer Placeholder 4">
            <a:extLst>
              <a:ext uri="{FF2B5EF4-FFF2-40B4-BE49-F238E27FC236}">
                <a16:creationId xmlns:a16="http://schemas.microsoft.com/office/drawing/2014/main" id="{A3E36978-57A2-43D2-B773-1BB7E2CD6D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EEEBCF-AC05-4FD6-BF72-CB072B48E771}"/>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3924204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F2BB4-ABA2-4ED7-817D-6BCEE4B21E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BC3310-2B8C-4F7A-A627-18BFCD31CB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6FDDB4-A82E-434D-A94B-0A917FA04BBB}"/>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5" name="Footer Placeholder 4">
            <a:extLst>
              <a:ext uri="{FF2B5EF4-FFF2-40B4-BE49-F238E27FC236}">
                <a16:creationId xmlns:a16="http://schemas.microsoft.com/office/drawing/2014/main" id="{02EA0841-7134-439B-8D61-1FC462C939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ADEDB1-42AB-479D-B477-F694E4DF7009}"/>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2724908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1A5032-3C11-4B13-AA97-32A410A79A1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A2D65F-57CC-40E8-B505-AE191E0CF95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4BBFEB-4E38-48EF-A8B7-A935F9C78C73}"/>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5" name="Footer Placeholder 4">
            <a:extLst>
              <a:ext uri="{FF2B5EF4-FFF2-40B4-BE49-F238E27FC236}">
                <a16:creationId xmlns:a16="http://schemas.microsoft.com/office/drawing/2014/main" id="{A15959EB-C2F7-45A8-BF12-F3958814E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B1498-33B6-419A-A393-B7F3DB2CC3D5}"/>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245065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41EC6-DEFF-436C-A1C7-FC9470D7BB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6978EA-77E1-4709-AE3E-340119776CB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982410-9956-428E-9163-130774309335}"/>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5" name="Footer Placeholder 4">
            <a:extLst>
              <a:ext uri="{FF2B5EF4-FFF2-40B4-BE49-F238E27FC236}">
                <a16:creationId xmlns:a16="http://schemas.microsoft.com/office/drawing/2014/main" id="{72CC25DA-8A4E-425A-A95F-9CFE2AB191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ABAD4B-6AAA-4887-AF10-611693F4B2BE}"/>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1312039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ED7C-E82D-41BC-BA59-5CB452A596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39CC6B-42B2-4C81-ABFA-7D90BE2809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DDC4EB3-945B-4FA3-B376-D9A978E6C5E6}"/>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5" name="Footer Placeholder 4">
            <a:extLst>
              <a:ext uri="{FF2B5EF4-FFF2-40B4-BE49-F238E27FC236}">
                <a16:creationId xmlns:a16="http://schemas.microsoft.com/office/drawing/2014/main" id="{EBAA1BAD-1523-4D74-9DAF-09CA25318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964F48-76FD-46D6-BB60-B2DDAB2D0B2B}"/>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298249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544E9-6314-462E-974F-F50FF1E0B1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8105A4-D6D1-437E-A76D-7E0A1C19D94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84B4AA-F0D6-4084-BE70-8077629998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BAB4FC-62F8-4675-944C-66E1E24C39F5}"/>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6" name="Footer Placeholder 5">
            <a:extLst>
              <a:ext uri="{FF2B5EF4-FFF2-40B4-BE49-F238E27FC236}">
                <a16:creationId xmlns:a16="http://schemas.microsoft.com/office/drawing/2014/main" id="{2FE92918-05A2-41F2-89C7-711B6372A6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4195C7-91CC-446F-BFCC-188AF758A1AA}"/>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4188544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F155B-6270-4C89-A3CB-3371158EC1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5E8911-EE13-4469-987E-9331679BE9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351F2B2-6AE6-4E94-A65B-9E61CEB1E21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319EBD-88F7-460A-8751-0AEE7EEDF8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67CFE7-DC63-46BC-A630-C1ADDBBD43E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757853-B968-44A0-AE4C-E81F5946BC05}"/>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8" name="Footer Placeholder 7">
            <a:extLst>
              <a:ext uri="{FF2B5EF4-FFF2-40B4-BE49-F238E27FC236}">
                <a16:creationId xmlns:a16="http://schemas.microsoft.com/office/drawing/2014/main" id="{5619ADC4-6FB6-4931-8646-64F2033B69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E90EA0-6D1C-41C7-9C9E-4DBC8326EE78}"/>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959313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6E3C5-108F-4F5D-BDF3-A34916610A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D78D83-1EA1-4637-B8AD-CA9138FF9868}"/>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4" name="Footer Placeholder 3">
            <a:extLst>
              <a:ext uri="{FF2B5EF4-FFF2-40B4-BE49-F238E27FC236}">
                <a16:creationId xmlns:a16="http://schemas.microsoft.com/office/drawing/2014/main" id="{E5E8FD64-2C02-4AFF-BA63-F0D25ABB9B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619AF6-004C-49B7-874C-FD375BBC23F2}"/>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1350114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B57C61-AA75-460D-AF44-369C8746626B}"/>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3" name="Footer Placeholder 2">
            <a:extLst>
              <a:ext uri="{FF2B5EF4-FFF2-40B4-BE49-F238E27FC236}">
                <a16:creationId xmlns:a16="http://schemas.microsoft.com/office/drawing/2014/main" id="{3BF827D8-BC8B-4C85-A7AF-3817C678B3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666DC4-3F70-42D0-87B6-F2B5422A5447}"/>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1078536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DB5D-0C82-48A2-92AF-99810EB4EF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E8D8DC-21DB-4DC1-A3B7-9FCF051645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7A5730-89B6-4C5D-BDA9-65AFC81D6E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7178BC-7255-421E-AF5F-39A7239DB810}"/>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6" name="Footer Placeholder 5">
            <a:extLst>
              <a:ext uri="{FF2B5EF4-FFF2-40B4-BE49-F238E27FC236}">
                <a16:creationId xmlns:a16="http://schemas.microsoft.com/office/drawing/2014/main" id="{BC7BDE45-FCC6-4B41-9428-8DD9B73180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103A4B-6FA4-42D2-B6A5-3108651DA458}"/>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131816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FF7CF-A56D-4760-82C8-4BB91BAD6A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79AB94-4EDD-4552-8EEE-0FE9EC74BA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5BB527-377D-47B5-8DAA-EF3F2A2A4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DE479E6-5AB1-4D75-BFE2-4E4B0ECD3485}"/>
              </a:ext>
            </a:extLst>
          </p:cNvPr>
          <p:cNvSpPr>
            <a:spLocks noGrp="1"/>
          </p:cNvSpPr>
          <p:nvPr>
            <p:ph type="dt" sz="half" idx="10"/>
          </p:nvPr>
        </p:nvSpPr>
        <p:spPr/>
        <p:txBody>
          <a:bodyPr/>
          <a:lstStyle/>
          <a:p>
            <a:fld id="{59D1F35C-6140-45C3-B8F9-97091A6CD348}" type="datetimeFigureOut">
              <a:rPr lang="en-US" smtClean="0"/>
              <a:t>9/11/2018</a:t>
            </a:fld>
            <a:endParaRPr lang="en-US"/>
          </a:p>
        </p:txBody>
      </p:sp>
      <p:sp>
        <p:nvSpPr>
          <p:cNvPr id="6" name="Footer Placeholder 5">
            <a:extLst>
              <a:ext uri="{FF2B5EF4-FFF2-40B4-BE49-F238E27FC236}">
                <a16:creationId xmlns:a16="http://schemas.microsoft.com/office/drawing/2014/main" id="{12A7CD33-5D48-4268-BF2C-27C27E2E9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C60A96-3303-4B4C-BD09-BBF3E652AA03}"/>
              </a:ext>
            </a:extLst>
          </p:cNvPr>
          <p:cNvSpPr>
            <a:spLocks noGrp="1"/>
          </p:cNvSpPr>
          <p:nvPr>
            <p:ph type="sldNum" sz="quarter" idx="12"/>
          </p:nvPr>
        </p:nvSpPr>
        <p:spPr/>
        <p:txBody>
          <a:bodyPr/>
          <a:lstStyle/>
          <a:p>
            <a:fld id="{5B94D02E-46F0-4337-B8B3-97AC1A16C803}" type="slidenum">
              <a:rPr lang="en-US" smtClean="0"/>
              <a:t>‹#›</a:t>
            </a:fld>
            <a:endParaRPr lang="en-US"/>
          </a:p>
        </p:txBody>
      </p:sp>
    </p:spTree>
    <p:extLst>
      <p:ext uri="{BB962C8B-B14F-4D97-AF65-F5344CB8AC3E}">
        <p14:creationId xmlns:p14="http://schemas.microsoft.com/office/powerpoint/2010/main" val="1644043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33841F-6B4B-4945-92A2-8A208FF21D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078CD38-0C8C-40F1-BAC3-BC318D6C04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65EDB2-B128-4EA7-B902-9DDEADB9CC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D1F35C-6140-45C3-B8F9-97091A6CD348}" type="datetimeFigureOut">
              <a:rPr lang="en-US" smtClean="0"/>
              <a:t>9/11/2018</a:t>
            </a:fld>
            <a:endParaRPr lang="en-US"/>
          </a:p>
        </p:txBody>
      </p:sp>
      <p:sp>
        <p:nvSpPr>
          <p:cNvPr id="5" name="Footer Placeholder 4">
            <a:extLst>
              <a:ext uri="{FF2B5EF4-FFF2-40B4-BE49-F238E27FC236}">
                <a16:creationId xmlns:a16="http://schemas.microsoft.com/office/drawing/2014/main" id="{C93C7D67-3DB9-4673-B3D0-F1D4B2E8B9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2D6313-EB78-4CA2-96DC-41F2124AFD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4D02E-46F0-4337-B8B3-97AC1A16C803}" type="slidenum">
              <a:rPr lang="en-US" smtClean="0"/>
              <a:t>‹#›</a:t>
            </a:fld>
            <a:endParaRPr lang="en-US"/>
          </a:p>
        </p:txBody>
      </p:sp>
    </p:spTree>
    <p:extLst>
      <p:ext uri="{BB962C8B-B14F-4D97-AF65-F5344CB8AC3E}">
        <p14:creationId xmlns:p14="http://schemas.microsoft.com/office/powerpoint/2010/main" val="1483132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heatlantic.com/past/docs/election/connection/ecbig/soctrans.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2A68E-F725-490D-8961-6F0A0CD69FA7}"/>
              </a:ext>
            </a:extLst>
          </p:cNvPr>
          <p:cNvSpPr>
            <a:spLocks noGrp="1"/>
          </p:cNvSpPr>
          <p:nvPr>
            <p:ph type="ctrTitle"/>
          </p:nvPr>
        </p:nvSpPr>
        <p:spPr>
          <a:xfrm>
            <a:off x="668167" y="769335"/>
            <a:ext cx="11006138" cy="2387600"/>
          </a:xfrm>
        </p:spPr>
        <p:txBody>
          <a:bodyPr>
            <a:normAutofit/>
          </a:bodyPr>
          <a:lstStyle/>
          <a:p>
            <a:r>
              <a:rPr lang="en-CA" sz="4400" dirty="0"/>
              <a:t>Open Questions and Research Directions--</a:t>
            </a:r>
            <a:br>
              <a:rPr lang="en-CA" sz="4400" dirty="0"/>
            </a:br>
            <a:r>
              <a:rPr lang="en-US" sz="4400" dirty="0"/>
              <a:t>AI and Marginal Value of Data</a:t>
            </a:r>
          </a:p>
        </p:txBody>
      </p:sp>
      <p:sp>
        <p:nvSpPr>
          <p:cNvPr id="3" name="Subtitle 2">
            <a:extLst>
              <a:ext uri="{FF2B5EF4-FFF2-40B4-BE49-F238E27FC236}">
                <a16:creationId xmlns:a16="http://schemas.microsoft.com/office/drawing/2014/main" id="{BA5031AE-3A7D-4DA2-8EC9-E2658EAE9361}"/>
              </a:ext>
            </a:extLst>
          </p:cNvPr>
          <p:cNvSpPr>
            <a:spLocks noGrp="1"/>
          </p:cNvSpPr>
          <p:nvPr>
            <p:ph type="subTitle" idx="1"/>
          </p:nvPr>
        </p:nvSpPr>
        <p:spPr>
          <a:xfrm>
            <a:off x="1524000" y="3547239"/>
            <a:ext cx="9144000" cy="1655762"/>
          </a:xfrm>
        </p:spPr>
        <p:txBody>
          <a:bodyPr>
            <a:noAutofit/>
          </a:bodyPr>
          <a:lstStyle/>
          <a:p>
            <a:r>
              <a:rPr lang="en-US" dirty="0">
                <a:latin typeface="+mj-lt"/>
              </a:rPr>
              <a:t>Michael Schwarz</a:t>
            </a:r>
          </a:p>
          <a:p>
            <a:r>
              <a:rPr lang="en-US" dirty="0">
                <a:latin typeface="+mj-lt"/>
              </a:rPr>
              <a:t>Microsoft Corporation</a:t>
            </a:r>
          </a:p>
          <a:p>
            <a:endParaRPr lang="en-US" dirty="0"/>
          </a:p>
          <a:p>
            <a:r>
              <a:rPr lang="en-US" dirty="0">
                <a:latin typeface="+mj-lt"/>
              </a:rPr>
              <a:t>Economics of AI</a:t>
            </a:r>
          </a:p>
          <a:p>
            <a:r>
              <a:rPr lang="en-US" dirty="0">
                <a:latin typeface="+mj-lt"/>
              </a:rPr>
              <a:t>NBER Meetings, Toronto, September 2018</a:t>
            </a:r>
          </a:p>
        </p:txBody>
      </p:sp>
    </p:spTree>
    <p:extLst>
      <p:ext uri="{BB962C8B-B14F-4D97-AF65-F5344CB8AC3E}">
        <p14:creationId xmlns:p14="http://schemas.microsoft.com/office/powerpoint/2010/main" val="3712870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09A2E-AA01-44D7-B529-4D170E98ED2C}"/>
              </a:ext>
            </a:extLst>
          </p:cNvPr>
          <p:cNvSpPr>
            <a:spLocks noGrp="1"/>
          </p:cNvSpPr>
          <p:nvPr>
            <p:ph type="title"/>
          </p:nvPr>
        </p:nvSpPr>
        <p:spPr/>
        <p:txBody>
          <a:bodyPr/>
          <a:lstStyle/>
          <a:p>
            <a:r>
              <a:rPr lang="en-US" dirty="0"/>
              <a:t>What will the market for data look like?</a:t>
            </a:r>
          </a:p>
        </p:txBody>
      </p:sp>
      <p:sp>
        <p:nvSpPr>
          <p:cNvPr id="3" name="Content Placeholder 2">
            <a:extLst>
              <a:ext uri="{FF2B5EF4-FFF2-40B4-BE49-F238E27FC236}">
                <a16:creationId xmlns:a16="http://schemas.microsoft.com/office/drawing/2014/main" id="{E7FAA7F8-4471-4906-AD4F-242BC83ACBBE}"/>
              </a:ext>
            </a:extLst>
          </p:cNvPr>
          <p:cNvSpPr>
            <a:spLocks noGrp="1"/>
          </p:cNvSpPr>
          <p:nvPr>
            <p:ph idx="1"/>
          </p:nvPr>
        </p:nvSpPr>
        <p:spPr/>
        <p:txBody>
          <a:bodyPr/>
          <a:lstStyle/>
          <a:p>
            <a:r>
              <a:rPr lang="en-US" dirty="0"/>
              <a:t>Market design for information is a big open question</a:t>
            </a:r>
          </a:p>
          <a:p>
            <a:r>
              <a:rPr lang="en-US" dirty="0"/>
              <a:t>For a survey of emerging literature see “Markets for Information: An Introduction” by D. </a:t>
            </a:r>
            <a:r>
              <a:rPr lang="en-US" dirty="0" err="1"/>
              <a:t>Bergemann</a:t>
            </a:r>
            <a:r>
              <a:rPr lang="en-US" dirty="0"/>
              <a:t> and A. Bonatti, August 2018</a:t>
            </a:r>
          </a:p>
        </p:txBody>
      </p:sp>
    </p:spTree>
    <p:extLst>
      <p:ext uri="{BB962C8B-B14F-4D97-AF65-F5344CB8AC3E}">
        <p14:creationId xmlns:p14="http://schemas.microsoft.com/office/powerpoint/2010/main" val="4058257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D6632-D7E9-4CDC-8276-4F5E5080B3A7}"/>
              </a:ext>
            </a:extLst>
          </p:cNvPr>
          <p:cNvSpPr>
            <a:spLocks noGrp="1"/>
          </p:cNvSpPr>
          <p:nvPr>
            <p:ph type="title"/>
          </p:nvPr>
        </p:nvSpPr>
        <p:spPr/>
        <p:txBody>
          <a:bodyPr/>
          <a:lstStyle/>
          <a:p>
            <a:pPr algn="ctr"/>
            <a:r>
              <a:rPr lang="en-US" dirty="0"/>
              <a:t>Instead of a conclusion</a:t>
            </a:r>
          </a:p>
        </p:txBody>
      </p:sp>
      <p:sp>
        <p:nvSpPr>
          <p:cNvPr id="3" name="Content Placeholder 2">
            <a:extLst>
              <a:ext uri="{FF2B5EF4-FFF2-40B4-BE49-F238E27FC236}">
                <a16:creationId xmlns:a16="http://schemas.microsoft.com/office/drawing/2014/main" id="{343E73FA-CB11-4D72-A093-5BEB79869A2C}"/>
              </a:ext>
            </a:extLst>
          </p:cNvPr>
          <p:cNvSpPr>
            <a:spLocks noGrp="1"/>
          </p:cNvSpPr>
          <p:nvPr>
            <p:ph idx="1"/>
          </p:nvPr>
        </p:nvSpPr>
        <p:spPr/>
        <p:txBody>
          <a:bodyPr>
            <a:normAutofit/>
          </a:bodyPr>
          <a:lstStyle/>
          <a:p>
            <a:pPr marL="0" indent="0" algn="ctr">
              <a:buNone/>
            </a:pPr>
            <a:r>
              <a:rPr lang="en-US" sz="9600" dirty="0"/>
              <a:t>WE ARE HIRING </a:t>
            </a:r>
          </a:p>
        </p:txBody>
      </p:sp>
    </p:spTree>
    <p:extLst>
      <p:ext uri="{BB962C8B-B14F-4D97-AF65-F5344CB8AC3E}">
        <p14:creationId xmlns:p14="http://schemas.microsoft.com/office/powerpoint/2010/main" val="229741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C2B5E-ECA1-4B08-BBAE-6E0ECE8A0CC0}"/>
              </a:ext>
            </a:extLst>
          </p:cNvPr>
          <p:cNvSpPr>
            <a:spLocks noGrp="1"/>
          </p:cNvSpPr>
          <p:nvPr>
            <p:ph type="title"/>
          </p:nvPr>
        </p:nvSpPr>
        <p:spPr>
          <a:xfrm>
            <a:off x="838200" y="365125"/>
            <a:ext cx="10915891" cy="1325563"/>
          </a:xfrm>
        </p:spPr>
        <p:txBody>
          <a:bodyPr/>
          <a:lstStyle/>
          <a:p>
            <a:r>
              <a:rPr lang="en-US" dirty="0"/>
              <a:t>Is AI like no other labor saving tech?</a:t>
            </a:r>
          </a:p>
        </p:txBody>
      </p:sp>
      <p:sp>
        <p:nvSpPr>
          <p:cNvPr id="3" name="Content Placeholder 2">
            <a:extLst>
              <a:ext uri="{FF2B5EF4-FFF2-40B4-BE49-F238E27FC236}">
                <a16:creationId xmlns:a16="http://schemas.microsoft.com/office/drawing/2014/main" id="{28C9D2C9-250C-40D1-8915-D00DEBD526ED}"/>
              </a:ext>
            </a:extLst>
          </p:cNvPr>
          <p:cNvSpPr>
            <a:spLocks noGrp="1"/>
          </p:cNvSpPr>
          <p:nvPr>
            <p:ph idx="1"/>
          </p:nvPr>
        </p:nvSpPr>
        <p:spPr/>
        <p:txBody>
          <a:bodyPr>
            <a:normAutofit fontScale="92500"/>
          </a:bodyPr>
          <a:lstStyle/>
          <a:p>
            <a:pPr marL="0" indent="0">
              <a:buNone/>
            </a:pPr>
            <a:r>
              <a:rPr lang="en-US" i="1" dirty="0"/>
              <a:t>“…the epoch that began early in this century, and an analysis of its latest manifestations: an economic order in which knowledge, not labor or raw material or capital, is the key resource.“</a:t>
            </a:r>
          </a:p>
          <a:p>
            <a:pPr marL="0" indent="0">
              <a:buNone/>
            </a:pPr>
            <a:r>
              <a:rPr lang="en-US" u="sng" dirty="0">
                <a:hlinkClick r:id="rId2"/>
              </a:rPr>
              <a:t>"The Age of Social Transformation,"</a:t>
            </a:r>
            <a:r>
              <a:rPr lang="en-US" dirty="0"/>
              <a:t> by Peter F. Drucker (November, 1994)</a:t>
            </a:r>
          </a:p>
          <a:p>
            <a:r>
              <a:rPr lang="en-US" dirty="0"/>
              <a:t>It is difficult to overestimate importance of AI </a:t>
            </a:r>
          </a:p>
          <a:p>
            <a:pPr marL="0" indent="0">
              <a:buNone/>
            </a:pPr>
            <a:r>
              <a:rPr lang="en-US" dirty="0"/>
              <a:t>--but it could not stop us from trying.</a:t>
            </a:r>
          </a:p>
          <a:p>
            <a:pPr marL="0" indent="0">
              <a:buNone/>
            </a:pPr>
            <a:endParaRPr lang="en-US" dirty="0"/>
          </a:p>
          <a:p>
            <a:r>
              <a:rPr lang="en-US" dirty="0"/>
              <a:t>From economic point of view AI is not unlike other major technological innovations; from philosophical point of view it is like no other</a:t>
            </a:r>
          </a:p>
        </p:txBody>
      </p:sp>
    </p:spTree>
    <p:extLst>
      <p:ext uri="{BB962C8B-B14F-4D97-AF65-F5344CB8AC3E}">
        <p14:creationId xmlns:p14="http://schemas.microsoft.com/office/powerpoint/2010/main" val="349382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4A8C9-C181-4F87-AD66-C6E32B620073}"/>
              </a:ext>
            </a:extLst>
          </p:cNvPr>
          <p:cNvSpPr>
            <a:spLocks noGrp="1"/>
          </p:cNvSpPr>
          <p:nvPr>
            <p:ph type="title"/>
          </p:nvPr>
        </p:nvSpPr>
        <p:spPr/>
        <p:txBody>
          <a:bodyPr/>
          <a:lstStyle/>
          <a:p>
            <a:r>
              <a:rPr lang="en-US" dirty="0"/>
              <a:t>Where will productivity gains go?</a:t>
            </a:r>
            <a:br>
              <a:rPr lang="en-US" dirty="0"/>
            </a:br>
            <a:endParaRPr lang="en-US" dirty="0"/>
          </a:p>
        </p:txBody>
      </p:sp>
      <p:sp>
        <p:nvSpPr>
          <p:cNvPr id="3" name="Content Placeholder 2">
            <a:extLst>
              <a:ext uri="{FF2B5EF4-FFF2-40B4-BE49-F238E27FC236}">
                <a16:creationId xmlns:a16="http://schemas.microsoft.com/office/drawing/2014/main" id="{5F56A1E4-B391-41F3-977D-A9E6D2068AAA}"/>
              </a:ext>
            </a:extLst>
          </p:cNvPr>
          <p:cNvSpPr>
            <a:spLocks noGrp="1"/>
          </p:cNvSpPr>
          <p:nvPr>
            <p:ph idx="1"/>
          </p:nvPr>
        </p:nvSpPr>
        <p:spPr/>
        <p:txBody>
          <a:bodyPr/>
          <a:lstStyle/>
          <a:p>
            <a:r>
              <a:rPr lang="en-US" dirty="0"/>
              <a:t>Consumers/employees</a:t>
            </a:r>
          </a:p>
          <a:p>
            <a:r>
              <a:rPr lang="en-US" dirty="0"/>
              <a:t>Capital owners</a:t>
            </a:r>
          </a:p>
          <a:p>
            <a:r>
              <a:rPr lang="en-US" dirty="0"/>
              <a:t>Purveyors of AI technology (established and/or new)</a:t>
            </a:r>
          </a:p>
          <a:p>
            <a:r>
              <a:rPr lang="en-US" dirty="0"/>
              <a:t>Gains dissipation</a:t>
            </a:r>
          </a:p>
        </p:txBody>
      </p:sp>
    </p:spTree>
    <p:extLst>
      <p:ext uri="{BB962C8B-B14F-4D97-AF65-F5344CB8AC3E}">
        <p14:creationId xmlns:p14="http://schemas.microsoft.com/office/powerpoint/2010/main" val="3237894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707AA-4653-4491-8596-4BA6D75FD720}"/>
              </a:ext>
            </a:extLst>
          </p:cNvPr>
          <p:cNvSpPr>
            <a:spLocks noGrp="1"/>
          </p:cNvSpPr>
          <p:nvPr>
            <p:ph type="title"/>
          </p:nvPr>
        </p:nvSpPr>
        <p:spPr/>
        <p:txBody>
          <a:bodyPr/>
          <a:lstStyle/>
          <a:p>
            <a:r>
              <a:rPr lang="en-US" dirty="0"/>
              <a:t>AI tech is a technical triumph– AI business is… </a:t>
            </a:r>
          </a:p>
        </p:txBody>
      </p:sp>
      <p:sp>
        <p:nvSpPr>
          <p:cNvPr id="3" name="Content Placeholder 2">
            <a:extLst>
              <a:ext uri="{FF2B5EF4-FFF2-40B4-BE49-F238E27FC236}">
                <a16:creationId xmlns:a16="http://schemas.microsoft.com/office/drawing/2014/main" id="{A465ADC5-BDF9-4991-AA50-71AD7A74BACC}"/>
              </a:ext>
            </a:extLst>
          </p:cNvPr>
          <p:cNvSpPr>
            <a:spLocks noGrp="1"/>
          </p:cNvSpPr>
          <p:nvPr>
            <p:ph idx="1"/>
          </p:nvPr>
        </p:nvSpPr>
        <p:spPr/>
        <p:txBody>
          <a:bodyPr>
            <a:normAutofit/>
          </a:bodyPr>
          <a:lstStyle/>
          <a:p>
            <a:r>
              <a:rPr lang="en-US" dirty="0"/>
              <a:t>What will emerge as the dominant business model for AI?</a:t>
            </a:r>
          </a:p>
          <a:p>
            <a:r>
              <a:rPr lang="en-US" dirty="0"/>
              <a:t>Macro productivity growth due to AI is less than measurement error</a:t>
            </a:r>
          </a:p>
          <a:p>
            <a:r>
              <a:rPr lang="en-US" dirty="0"/>
              <a:t>Selling APIs is a logical model for monetizing AI</a:t>
            </a:r>
          </a:p>
          <a:p>
            <a:pPr lvl="1"/>
            <a:r>
              <a:rPr lang="en-US" dirty="0"/>
              <a:t>Is it sustainable?</a:t>
            </a:r>
          </a:p>
          <a:p>
            <a:pPr lvl="1"/>
            <a:r>
              <a:rPr lang="en-US" dirty="0"/>
              <a:t>Is it a good idea?</a:t>
            </a:r>
          </a:p>
          <a:p>
            <a:pPr lvl="1"/>
            <a:r>
              <a:rPr lang="en-US" dirty="0"/>
              <a:t>An AI API that works “perfectly” will likely become a commodity</a:t>
            </a:r>
          </a:p>
          <a:p>
            <a:r>
              <a:rPr lang="en-US" dirty="0"/>
              <a:t>There is no monopoly on AI technology-- is data the strategic asset?</a:t>
            </a:r>
          </a:p>
        </p:txBody>
      </p:sp>
    </p:spTree>
    <p:extLst>
      <p:ext uri="{BB962C8B-B14F-4D97-AF65-F5344CB8AC3E}">
        <p14:creationId xmlns:p14="http://schemas.microsoft.com/office/powerpoint/2010/main" val="2790241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19302-E51D-474B-80D4-C68CFD762984}"/>
              </a:ext>
            </a:extLst>
          </p:cNvPr>
          <p:cNvSpPr>
            <a:spLocks noGrp="1"/>
          </p:cNvSpPr>
          <p:nvPr>
            <p:ph type="title"/>
          </p:nvPr>
        </p:nvSpPr>
        <p:spPr/>
        <p:txBody>
          <a:bodyPr>
            <a:normAutofit/>
          </a:bodyPr>
          <a:lstStyle/>
          <a:p>
            <a:r>
              <a:rPr lang="en-US" dirty="0"/>
              <a:t>Is data the most important strategic asset?</a:t>
            </a:r>
          </a:p>
        </p:txBody>
      </p:sp>
      <p:sp>
        <p:nvSpPr>
          <p:cNvPr id="3" name="Content Placeholder 2">
            <a:extLst>
              <a:ext uri="{FF2B5EF4-FFF2-40B4-BE49-F238E27FC236}">
                <a16:creationId xmlns:a16="http://schemas.microsoft.com/office/drawing/2014/main" id="{E3AEF260-B0E7-4193-98AE-011BAA80F017}"/>
              </a:ext>
            </a:extLst>
          </p:cNvPr>
          <p:cNvSpPr>
            <a:spLocks noGrp="1"/>
          </p:cNvSpPr>
          <p:nvPr>
            <p:ph idx="1"/>
          </p:nvPr>
        </p:nvSpPr>
        <p:spPr/>
        <p:txBody>
          <a:bodyPr/>
          <a:lstStyle/>
          <a:p>
            <a:r>
              <a:rPr lang="en-US" dirty="0"/>
              <a:t>Is data scarce like gas or plentiful like water? </a:t>
            </a:r>
          </a:p>
          <a:p>
            <a:r>
              <a:rPr lang="en-US" dirty="0"/>
              <a:t>A baby creates AI using surprisingly small amount of data</a:t>
            </a:r>
          </a:p>
          <a:p>
            <a:r>
              <a:rPr lang="en-US" dirty="0"/>
              <a:t>AI tends to be more data thirsty than humans-- will it stay this way? </a:t>
            </a:r>
          </a:p>
          <a:p>
            <a:r>
              <a:rPr lang="en-US" dirty="0"/>
              <a:t>For tasks that AI can do perfectly marginal value of data is likely low</a:t>
            </a:r>
          </a:p>
          <a:p>
            <a:pPr marL="0" indent="0">
              <a:buNone/>
            </a:pPr>
            <a:endParaRPr lang="en-US" dirty="0"/>
          </a:p>
          <a:p>
            <a:pPr marL="0" indent="0">
              <a:buNone/>
            </a:pPr>
            <a:r>
              <a:rPr lang="en-US" dirty="0"/>
              <a:t>Bottom line: it is a certainty that data leads to first mover advantage and the first mover advantage brings in more data but this virtuous cycle by itself is probably not sufficient to prevent commodification of AI on the long run</a:t>
            </a:r>
          </a:p>
          <a:p>
            <a:pPr marL="0" indent="0">
              <a:buNone/>
            </a:pPr>
            <a:endParaRPr lang="en-US" dirty="0"/>
          </a:p>
        </p:txBody>
      </p:sp>
      <p:cxnSp>
        <p:nvCxnSpPr>
          <p:cNvPr id="7" name="Straight Connector 6">
            <a:extLst>
              <a:ext uri="{FF2B5EF4-FFF2-40B4-BE49-F238E27FC236}">
                <a16:creationId xmlns:a16="http://schemas.microsoft.com/office/drawing/2014/main" id="{4A6E9C70-E216-4E5A-B26C-6835E63A5578}"/>
              </a:ext>
            </a:extLst>
          </p:cNvPr>
          <p:cNvCxnSpPr/>
          <p:nvPr/>
        </p:nvCxnSpPr>
        <p:spPr>
          <a:xfrm>
            <a:off x="3345083" y="2407534"/>
            <a:ext cx="208345" cy="312517"/>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531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E395C-0E1F-4D1C-A947-EE343DA4EABB}"/>
              </a:ext>
            </a:extLst>
          </p:cNvPr>
          <p:cNvSpPr>
            <a:spLocks noGrp="1"/>
          </p:cNvSpPr>
          <p:nvPr>
            <p:ph type="title"/>
          </p:nvPr>
        </p:nvSpPr>
        <p:spPr/>
        <p:txBody>
          <a:bodyPr/>
          <a:lstStyle/>
          <a:p>
            <a:r>
              <a:rPr lang="en-US" dirty="0"/>
              <a:t>KPIs in the age of AI</a:t>
            </a:r>
          </a:p>
        </p:txBody>
      </p:sp>
      <p:sp>
        <p:nvSpPr>
          <p:cNvPr id="3" name="Content Placeholder 2">
            <a:extLst>
              <a:ext uri="{FF2B5EF4-FFF2-40B4-BE49-F238E27FC236}">
                <a16:creationId xmlns:a16="http://schemas.microsoft.com/office/drawing/2014/main" id="{9501B720-E244-4E8A-B13B-A83D74194263}"/>
              </a:ext>
            </a:extLst>
          </p:cNvPr>
          <p:cNvSpPr>
            <a:spLocks noGrp="1"/>
          </p:cNvSpPr>
          <p:nvPr>
            <p:ph idx="1"/>
          </p:nvPr>
        </p:nvSpPr>
        <p:spPr/>
        <p:txBody>
          <a:bodyPr/>
          <a:lstStyle/>
          <a:p>
            <a:r>
              <a:rPr lang="en-US" dirty="0"/>
              <a:t>In the age of AI KPIs becomes critically important secret sauce</a:t>
            </a:r>
          </a:p>
          <a:p>
            <a:r>
              <a:rPr lang="en-US" dirty="0"/>
              <a:t> The case of customer service bots</a:t>
            </a:r>
          </a:p>
          <a:p>
            <a:r>
              <a:rPr lang="en-US" dirty="0"/>
              <a:t>The case of recommender systems</a:t>
            </a:r>
          </a:p>
          <a:p>
            <a:pPr marL="0" indent="0">
              <a:buNone/>
            </a:pPr>
            <a:endParaRPr lang="en-US" dirty="0"/>
          </a:p>
        </p:txBody>
      </p:sp>
    </p:spTree>
    <p:extLst>
      <p:ext uri="{BB962C8B-B14F-4D97-AF65-F5344CB8AC3E}">
        <p14:creationId xmlns:p14="http://schemas.microsoft.com/office/powerpoint/2010/main" val="3445964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E1BDE-8BA7-40E2-809A-D816C5805E1C}"/>
              </a:ext>
            </a:extLst>
          </p:cNvPr>
          <p:cNvSpPr>
            <a:spLocks noGrp="1"/>
          </p:cNvSpPr>
          <p:nvPr>
            <p:ph type="title"/>
          </p:nvPr>
        </p:nvSpPr>
        <p:spPr/>
        <p:txBody>
          <a:bodyPr/>
          <a:lstStyle/>
          <a:p>
            <a:r>
              <a:rPr lang="en-US" dirty="0"/>
              <a:t>Data can cause monopolization of AV tech</a:t>
            </a:r>
          </a:p>
        </p:txBody>
      </p:sp>
      <p:sp>
        <p:nvSpPr>
          <p:cNvPr id="3" name="Content Placeholder 2">
            <a:extLst>
              <a:ext uri="{FF2B5EF4-FFF2-40B4-BE49-F238E27FC236}">
                <a16:creationId xmlns:a16="http://schemas.microsoft.com/office/drawing/2014/main" id="{CE11ECC3-F084-4E1F-AF02-8D25086C4030}"/>
              </a:ext>
            </a:extLst>
          </p:cNvPr>
          <p:cNvSpPr>
            <a:spLocks noGrp="1"/>
          </p:cNvSpPr>
          <p:nvPr>
            <p:ph idx="1"/>
          </p:nvPr>
        </p:nvSpPr>
        <p:spPr/>
        <p:txBody>
          <a:bodyPr/>
          <a:lstStyle/>
          <a:p>
            <a:r>
              <a:rPr lang="en-US" dirty="0"/>
              <a:t>Should vendors of AV technology be required to share accident data?</a:t>
            </a:r>
          </a:p>
          <a:p>
            <a:r>
              <a:rPr lang="en-US" dirty="0"/>
              <a:t>FAA requires public disclosure of near accident and accident data</a:t>
            </a:r>
          </a:p>
          <a:p>
            <a:r>
              <a:rPr lang="en-US" dirty="0"/>
              <a:t>Is there a rational reason not to require the same of car makers?</a:t>
            </a:r>
          </a:p>
        </p:txBody>
      </p:sp>
    </p:spTree>
    <p:extLst>
      <p:ext uri="{BB962C8B-B14F-4D97-AF65-F5344CB8AC3E}">
        <p14:creationId xmlns:p14="http://schemas.microsoft.com/office/powerpoint/2010/main" val="283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73470-3096-4661-8FA4-57490304903C}"/>
              </a:ext>
            </a:extLst>
          </p:cNvPr>
          <p:cNvSpPr>
            <a:spLocks noGrp="1"/>
          </p:cNvSpPr>
          <p:nvPr>
            <p:ph type="title"/>
          </p:nvPr>
        </p:nvSpPr>
        <p:spPr/>
        <p:txBody>
          <a:bodyPr/>
          <a:lstStyle/>
          <a:p>
            <a:r>
              <a:rPr lang="en-US" dirty="0"/>
              <a:t>The data to die for– the case of AVs</a:t>
            </a:r>
          </a:p>
        </p:txBody>
      </p:sp>
      <p:sp>
        <p:nvSpPr>
          <p:cNvPr id="3" name="Content Placeholder 2">
            <a:extLst>
              <a:ext uri="{FF2B5EF4-FFF2-40B4-BE49-F238E27FC236}">
                <a16:creationId xmlns:a16="http://schemas.microsoft.com/office/drawing/2014/main" id="{C2A8EBDA-D4CB-44AD-8455-ACB9FE820AFA}"/>
              </a:ext>
            </a:extLst>
          </p:cNvPr>
          <p:cNvSpPr>
            <a:spLocks noGrp="1"/>
          </p:cNvSpPr>
          <p:nvPr>
            <p:ph idx="1"/>
          </p:nvPr>
        </p:nvSpPr>
        <p:spPr/>
        <p:txBody>
          <a:bodyPr/>
          <a:lstStyle/>
          <a:p>
            <a:pPr marL="0" indent="0">
              <a:buNone/>
            </a:pPr>
            <a:r>
              <a:rPr lang="en-US" dirty="0"/>
              <a:t>What will be the number of miles per fatality for future AVs?</a:t>
            </a:r>
          </a:p>
          <a:p>
            <a:pPr marL="514350" indent="-514350">
              <a:buAutoNum type="alphaUcPeriod"/>
            </a:pPr>
            <a:r>
              <a:rPr lang="en-US" dirty="0"/>
              <a:t>Around one million miles per fatality</a:t>
            </a:r>
          </a:p>
          <a:p>
            <a:pPr marL="514350" indent="-514350">
              <a:buAutoNum type="alphaUcPeriod"/>
            </a:pPr>
            <a:r>
              <a:rPr lang="en-US" dirty="0"/>
              <a:t>Around ten million miles per fatality</a:t>
            </a:r>
          </a:p>
          <a:p>
            <a:pPr marL="514350" indent="-514350">
              <a:buAutoNum type="alphaUcPeriod"/>
            </a:pPr>
            <a:r>
              <a:rPr lang="en-US" dirty="0"/>
              <a:t>Around one hundred million miles per fatality</a:t>
            </a:r>
          </a:p>
          <a:p>
            <a:pPr marL="514350" indent="-514350">
              <a:buAutoNum type="alphaUcPeriod"/>
            </a:pPr>
            <a:r>
              <a:rPr lang="en-US" dirty="0"/>
              <a:t>Around a billion miles per fatality</a:t>
            </a:r>
          </a:p>
        </p:txBody>
      </p:sp>
    </p:spTree>
    <p:extLst>
      <p:ext uri="{BB962C8B-B14F-4D97-AF65-F5344CB8AC3E}">
        <p14:creationId xmlns:p14="http://schemas.microsoft.com/office/powerpoint/2010/main" val="3648003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73470-3096-4661-8FA4-57490304903C}"/>
              </a:ext>
            </a:extLst>
          </p:cNvPr>
          <p:cNvSpPr>
            <a:spLocks noGrp="1"/>
          </p:cNvSpPr>
          <p:nvPr>
            <p:ph type="title"/>
          </p:nvPr>
        </p:nvSpPr>
        <p:spPr/>
        <p:txBody>
          <a:bodyPr/>
          <a:lstStyle/>
          <a:p>
            <a:r>
              <a:rPr lang="en-US" dirty="0"/>
              <a:t>The data to die for– the case of AVs</a:t>
            </a:r>
          </a:p>
        </p:txBody>
      </p:sp>
      <p:sp>
        <p:nvSpPr>
          <p:cNvPr id="3" name="Content Placeholder 2">
            <a:extLst>
              <a:ext uri="{FF2B5EF4-FFF2-40B4-BE49-F238E27FC236}">
                <a16:creationId xmlns:a16="http://schemas.microsoft.com/office/drawing/2014/main" id="{C2A8EBDA-D4CB-44AD-8455-ACB9FE820AFA}"/>
              </a:ext>
            </a:extLst>
          </p:cNvPr>
          <p:cNvSpPr>
            <a:spLocks noGrp="1"/>
          </p:cNvSpPr>
          <p:nvPr>
            <p:ph idx="1"/>
          </p:nvPr>
        </p:nvSpPr>
        <p:spPr/>
        <p:txBody>
          <a:bodyPr/>
          <a:lstStyle/>
          <a:p>
            <a:pPr marL="0" indent="0">
              <a:buNone/>
            </a:pPr>
            <a:r>
              <a:rPr lang="en-US" dirty="0"/>
              <a:t>What will be the number of miles per fatality for future AVs?</a:t>
            </a:r>
          </a:p>
          <a:p>
            <a:pPr marL="514350" indent="-514350">
              <a:buAutoNum type="alphaUcPeriod"/>
            </a:pPr>
            <a:r>
              <a:rPr lang="en-US" dirty="0"/>
              <a:t>Around one million miles per fatality</a:t>
            </a:r>
          </a:p>
          <a:p>
            <a:pPr marL="514350" indent="-514350">
              <a:buAutoNum type="alphaUcPeriod"/>
            </a:pPr>
            <a:r>
              <a:rPr lang="en-US" dirty="0"/>
              <a:t>Around ten million miles per fatality</a:t>
            </a:r>
          </a:p>
          <a:p>
            <a:pPr marL="514350" indent="-514350">
              <a:buAutoNum type="alphaUcPeriod"/>
            </a:pPr>
            <a:r>
              <a:rPr lang="en-US" dirty="0"/>
              <a:t>Around one hundred million miles per fatality– </a:t>
            </a:r>
            <a:r>
              <a:rPr lang="en-US" dirty="0">
                <a:solidFill>
                  <a:srgbClr val="FF0000"/>
                </a:solidFill>
              </a:rPr>
              <a:t>correct</a:t>
            </a:r>
          </a:p>
          <a:p>
            <a:pPr marL="514350" indent="-514350">
              <a:buAutoNum type="alphaUcPeriod"/>
            </a:pPr>
            <a:r>
              <a:rPr lang="en-US" dirty="0"/>
              <a:t>Around a billion miles per fatality</a:t>
            </a:r>
          </a:p>
          <a:p>
            <a:pPr marL="0" indent="0">
              <a:buNone/>
            </a:pPr>
            <a:endParaRPr lang="en-US" dirty="0"/>
          </a:p>
          <a:p>
            <a:pPr marL="0" indent="0">
              <a:buNone/>
            </a:pPr>
            <a:r>
              <a:rPr lang="en-US" dirty="0"/>
              <a:t>Currently there are about 85 million miles per fatality</a:t>
            </a:r>
          </a:p>
        </p:txBody>
      </p:sp>
    </p:spTree>
    <p:extLst>
      <p:ext uri="{BB962C8B-B14F-4D97-AF65-F5344CB8AC3E}">
        <p14:creationId xmlns:p14="http://schemas.microsoft.com/office/powerpoint/2010/main" val="2199136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3225</TotalTime>
  <Words>507</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Open Questions and Research Directions-- AI and Marginal Value of Data</vt:lpstr>
      <vt:lpstr>Is AI like no other labor saving tech?</vt:lpstr>
      <vt:lpstr>Where will productivity gains go? </vt:lpstr>
      <vt:lpstr>AI tech is a technical triumph– AI business is… </vt:lpstr>
      <vt:lpstr>Is data the most important strategic asset?</vt:lpstr>
      <vt:lpstr>KPIs in the age of AI</vt:lpstr>
      <vt:lpstr>Data can cause monopolization of AV tech</vt:lpstr>
      <vt:lpstr>The data to die for– the case of AVs</vt:lpstr>
      <vt:lpstr>The data to die for– the case of AVs</vt:lpstr>
      <vt:lpstr>What will the market for data look like?</vt:lpstr>
      <vt:lpstr>Instead of a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and Marginal Value of Data</dc:title>
  <dc:creator>Michael Schwarz</dc:creator>
  <cp:lastModifiedBy>Michael Schwarz</cp:lastModifiedBy>
  <cp:revision>20</cp:revision>
  <dcterms:created xsi:type="dcterms:W3CDTF">2018-09-11T23:56:44Z</dcterms:created>
  <dcterms:modified xsi:type="dcterms:W3CDTF">2018-09-14T05:41:57Z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mschwarz@microsoft.com</vt:lpwstr>
  </property>
  <property fmtid="{D5CDD505-2E9C-101B-9397-08002B2CF9AE}" pid="5" name="MSIP_Label_f42aa342-8706-4288-bd11-ebb85995028c_SetDate">
    <vt:lpwstr>2018-09-14T05:37:42.0212046Z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