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32" r:id="rId4"/>
    <p:sldId id="258" r:id="rId5"/>
    <p:sldId id="259" r:id="rId6"/>
    <p:sldId id="261" r:id="rId7"/>
    <p:sldId id="262" r:id="rId8"/>
    <p:sldId id="296" r:id="rId9"/>
    <p:sldId id="297" r:id="rId10"/>
    <p:sldId id="265" r:id="rId11"/>
    <p:sldId id="299" r:id="rId12"/>
    <p:sldId id="300" r:id="rId13"/>
    <p:sldId id="301" r:id="rId14"/>
    <p:sldId id="302" r:id="rId15"/>
    <p:sldId id="303" r:id="rId16"/>
    <p:sldId id="307" r:id="rId17"/>
    <p:sldId id="304" r:id="rId18"/>
    <p:sldId id="306" r:id="rId19"/>
    <p:sldId id="309" r:id="rId20"/>
    <p:sldId id="310" r:id="rId21"/>
    <p:sldId id="311" r:id="rId22"/>
    <p:sldId id="267" r:id="rId23"/>
    <p:sldId id="277" r:id="rId24"/>
    <p:sldId id="315" r:id="rId25"/>
    <p:sldId id="316" r:id="rId26"/>
    <p:sldId id="318" r:id="rId27"/>
    <p:sldId id="319" r:id="rId28"/>
    <p:sldId id="317" r:id="rId29"/>
    <p:sldId id="320" r:id="rId30"/>
    <p:sldId id="321" r:id="rId31"/>
    <p:sldId id="334" r:id="rId32"/>
    <p:sldId id="333" r:id="rId33"/>
    <p:sldId id="289" r:id="rId34"/>
    <p:sldId id="290" r:id="rId35"/>
    <p:sldId id="291" r:id="rId36"/>
    <p:sldId id="292" r:id="rId37"/>
    <p:sldId id="328" r:id="rId38"/>
    <p:sldId id="330" r:id="rId39"/>
    <p:sldId id="33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p:restoredTop sz="94627"/>
  </p:normalViewPr>
  <p:slideViewPr>
    <p:cSldViewPr snapToGrid="0" snapToObjects="1">
      <p:cViewPr varScale="1">
        <p:scale>
          <a:sx n="96" d="100"/>
          <a:sy n="96" d="100"/>
        </p:scale>
        <p:origin x="192"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9/12/18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9/12/18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31482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76578"/>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txBox="1">
            <a:spLocks noGrp="1"/>
          </p:cNvSpPr>
          <p:nvPr>
            <p:ph type="body" sz="quarter" idx="14"/>
          </p:nvPr>
        </p:nvSpPr>
        <p:spPr>
          <a:xfrm>
            <a:off x="1190625" y="3000313"/>
            <a:ext cx="9810750" cy="495072"/>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46426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318993"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519223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40892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9/12/18</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9/12/18</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9/12/18</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9/12/18</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9/12/18</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9/12/18</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2.jpe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1.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1.png"/><Relationship Id="rId7" Type="http://schemas.openxmlformats.org/officeDocument/2006/relationships/image" Target="../media/image35.png"/><Relationship Id="rId2" Type="http://schemas.openxmlformats.org/officeDocument/2006/relationships/image" Target="../media/image49.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50.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sx8JkdbNgdU&amp;t=4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E4A83-2F46-0948-A703-917645BA156D}"/>
              </a:ext>
            </a:extLst>
          </p:cNvPr>
          <p:cNvSpPr>
            <a:spLocks noGrp="1"/>
          </p:cNvSpPr>
          <p:nvPr>
            <p:ph type="ctrTitle"/>
          </p:nvPr>
        </p:nvSpPr>
        <p:spPr>
          <a:xfrm>
            <a:off x="1669785" y="2382078"/>
            <a:ext cx="8679915" cy="2908620"/>
          </a:xfrm>
        </p:spPr>
        <p:txBody>
          <a:bodyPr>
            <a:normAutofit fontScale="90000"/>
          </a:bodyPr>
          <a:lstStyle/>
          <a:p>
            <a:pPr>
              <a:spcBef>
                <a:spcPts val="0"/>
              </a:spcBef>
              <a:spcAft>
                <a:spcPts val="1800"/>
              </a:spcAft>
            </a:pPr>
            <a:r>
              <a:rPr lang="en-US" dirty="0"/>
              <a:t>Incomplete Contracting and </a:t>
            </a:r>
            <a:br>
              <a:rPr lang="en-US" dirty="0"/>
            </a:br>
            <a:r>
              <a:rPr lang="en-US" dirty="0"/>
              <a:t>AI Alignment</a:t>
            </a:r>
            <a:br>
              <a:rPr lang="en-US" dirty="0"/>
            </a:br>
            <a:br>
              <a:rPr lang="en-US" dirty="0"/>
            </a:br>
            <a:r>
              <a:rPr lang="en-US" sz="2700" dirty="0"/>
              <a:t>Gillian K. Hadfield</a:t>
            </a:r>
            <a:br>
              <a:rPr lang="en-US" sz="2700" dirty="0"/>
            </a:br>
            <a:r>
              <a:rPr lang="en-US" sz="2700" dirty="0"/>
              <a:t>U of T Law and Management, Vector Institute, CHAI, </a:t>
            </a:r>
            <a:r>
              <a:rPr lang="en-US" sz="2700" dirty="0" err="1"/>
              <a:t>OpenAI</a:t>
            </a:r>
            <a:br>
              <a:rPr lang="en-US" sz="2700" dirty="0"/>
            </a:br>
            <a:br>
              <a:rPr lang="en-US" sz="2700" dirty="0"/>
            </a:br>
            <a:r>
              <a:rPr lang="en-US" sz="2700" dirty="0"/>
              <a:t>Dylan Hadfield-</a:t>
            </a:r>
            <a:r>
              <a:rPr lang="en-US" sz="2700" dirty="0" err="1"/>
              <a:t>Menell</a:t>
            </a:r>
            <a:br>
              <a:rPr lang="en-US" sz="2700" dirty="0"/>
            </a:br>
            <a:r>
              <a:rPr lang="en-US" sz="2700" dirty="0"/>
              <a:t>UC Berkeley Computer Science, CHAI</a:t>
            </a:r>
          </a:p>
        </p:txBody>
      </p:sp>
      <p:sp>
        <p:nvSpPr>
          <p:cNvPr id="3" name="Subtitle 2">
            <a:extLst>
              <a:ext uri="{FF2B5EF4-FFF2-40B4-BE49-F238E27FC236}">
                <a16:creationId xmlns:a16="http://schemas.microsoft.com/office/drawing/2014/main" id="{81AEC449-552C-1A42-971E-9073007F25B4}"/>
              </a:ext>
            </a:extLst>
          </p:cNvPr>
          <p:cNvSpPr>
            <a:spLocks noGrp="1"/>
          </p:cNvSpPr>
          <p:nvPr>
            <p:ph type="subTitle" idx="1"/>
          </p:nvPr>
        </p:nvSpPr>
        <p:spPr>
          <a:xfrm>
            <a:off x="1765725" y="502276"/>
            <a:ext cx="8673427" cy="1172008"/>
          </a:xfrm>
        </p:spPr>
        <p:txBody>
          <a:bodyPr>
            <a:normAutofit fontScale="85000" lnSpcReduction="20000"/>
          </a:bodyPr>
          <a:lstStyle/>
          <a:p>
            <a:endParaRPr lang="en-US" dirty="0"/>
          </a:p>
          <a:p>
            <a:endParaRPr lang="en-US" dirty="0"/>
          </a:p>
          <a:p>
            <a:pPr algn="r"/>
            <a:endParaRPr lang="en-US" dirty="0"/>
          </a:p>
          <a:p>
            <a:pPr algn="r"/>
            <a:r>
              <a:rPr lang="en-US" dirty="0"/>
              <a:t>NBER AI and Economics Conference, U of Toronto,  September 2018</a:t>
            </a:r>
          </a:p>
        </p:txBody>
      </p:sp>
    </p:spTree>
    <p:extLst>
      <p:ext uri="{BB962C8B-B14F-4D97-AF65-F5344CB8AC3E}">
        <p14:creationId xmlns:p14="http://schemas.microsoft.com/office/powerpoint/2010/main" val="408803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ren Etzioni (NYT September 2, 2017)"/>
          <p:cNvSpPr txBox="1">
            <a:spLocks noGrp="1"/>
          </p:cNvSpPr>
          <p:nvPr>
            <p:ph type="body" idx="13"/>
          </p:nvPr>
        </p:nvSpPr>
        <p:spPr>
          <a:prstGeom prst="rect">
            <a:avLst/>
          </a:prstGeom>
        </p:spPr>
        <p:txBody>
          <a:bodyPr/>
          <a:lstStyle/>
          <a:p>
            <a:r>
              <a:t>–Oren Etzioni </a:t>
            </a:r>
            <a:r>
              <a:rPr i="0"/>
              <a:t>(NYT September 2, 2017)</a:t>
            </a:r>
          </a:p>
        </p:txBody>
      </p:sp>
      <p:sp>
        <p:nvSpPr>
          <p:cNvPr id="185" name="“An AI system must be subject to the full gamut of laws that apply to its human operator….Our common law should be amended so that we can’t claim that our AI system did something that we couldn’t understand or anticipate.”"/>
          <p:cNvSpPr txBox="1">
            <a:spLocks noGrp="1"/>
          </p:cNvSpPr>
          <p:nvPr>
            <p:ph type="body" idx="14"/>
          </p:nvPr>
        </p:nvSpPr>
        <p:spPr>
          <a:xfrm>
            <a:off x="2416969" y="2268079"/>
            <a:ext cx="7358063" cy="2261196"/>
          </a:xfrm>
          <a:prstGeom prst="rect">
            <a:avLst/>
          </a:prstGeom>
        </p:spPr>
        <p:txBody>
          <a:bodyPr/>
          <a:lstStyle/>
          <a:p>
            <a:r>
              <a:t>“An AI system must be subject to the full gamut of laws that apply to its human operator….Our common law should be amended so that we can’t claim that our AI system did something that we couldn’t understand or anticipate.” </a:t>
            </a:r>
          </a:p>
        </p:txBody>
      </p:sp>
    </p:spTree>
    <p:extLst>
      <p:ext uri="{BB962C8B-B14F-4D97-AF65-F5344CB8AC3E}">
        <p14:creationId xmlns:p14="http://schemas.microsoft.com/office/powerpoint/2010/main" val="265055237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How CAN we regulate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a:bodyPr>
          <a:lstStyle/>
          <a:p>
            <a:r>
              <a:rPr lang="en-US" sz="2400" dirty="0"/>
              <a:t>How do we BUILD AI systems that can interface with human normative systems?</a:t>
            </a:r>
          </a:p>
        </p:txBody>
      </p:sp>
    </p:spTree>
    <p:extLst>
      <p:ext uri="{BB962C8B-B14F-4D97-AF65-F5344CB8AC3E}">
        <p14:creationId xmlns:p14="http://schemas.microsoft.com/office/powerpoint/2010/main" val="29886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How CAN we regulate AI?</a:t>
            </a:r>
          </a:p>
        </p:txBody>
      </p:sp>
      <p:sp>
        <p:nvSpPr>
          <p:cNvPr id="4" name="An engineering research program…">
            <a:extLst>
              <a:ext uri="{FF2B5EF4-FFF2-40B4-BE49-F238E27FC236}">
                <a16:creationId xmlns:a16="http://schemas.microsoft.com/office/drawing/2014/main" id="{FAEF2BC8-6B08-2540-A469-7049E699621B}"/>
              </a:ext>
            </a:extLst>
          </p:cNvPr>
          <p:cNvSpPr txBox="1"/>
          <p:nvPr/>
        </p:nvSpPr>
        <p:spPr>
          <a:xfrm>
            <a:off x="4938342" y="2133233"/>
            <a:ext cx="6565344" cy="2462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defTabSz="221806">
              <a:defRPr sz="4320" b="0">
                <a:latin typeface="+mn-lt"/>
                <a:ea typeface="+mn-ea"/>
                <a:cs typeface="+mn-cs"/>
                <a:sym typeface="Helvetica Neue Medium"/>
              </a:defRPr>
            </a:pPr>
            <a:r>
              <a:rPr sz="3037" dirty="0"/>
              <a:t>An engineering research program</a:t>
            </a:r>
          </a:p>
          <a:p>
            <a:pPr defTabSz="221806">
              <a:defRPr sz="4320" b="0">
                <a:latin typeface="+mn-lt"/>
                <a:ea typeface="+mn-ea"/>
                <a:cs typeface="+mn-cs"/>
                <a:sym typeface="Helvetica Neue Medium"/>
              </a:defRPr>
            </a:pPr>
            <a:endParaRPr sz="3037" dirty="0"/>
          </a:p>
          <a:p>
            <a:pPr algn="ctr" defTabSz="221806">
              <a:defRPr sz="4320" b="0">
                <a:latin typeface="+mn-lt"/>
                <a:ea typeface="+mn-ea"/>
                <a:cs typeface="+mn-cs"/>
                <a:sym typeface="Helvetica Neue Medium"/>
              </a:defRPr>
            </a:pPr>
            <a:r>
              <a:rPr lang="en-US" sz="3037" dirty="0"/>
              <a:t>+</a:t>
            </a:r>
            <a:endParaRPr sz="3037" dirty="0"/>
          </a:p>
          <a:p>
            <a:pPr defTabSz="221806">
              <a:defRPr sz="4320" b="0">
                <a:latin typeface="+mn-lt"/>
                <a:ea typeface="+mn-ea"/>
                <a:cs typeface="+mn-cs"/>
                <a:sym typeface="Helvetica Neue Medium"/>
              </a:defRPr>
            </a:pPr>
            <a:endParaRPr sz="3037" dirty="0"/>
          </a:p>
          <a:p>
            <a:pPr defTabSz="221806">
              <a:defRPr sz="4320" b="0">
                <a:latin typeface="+mn-lt"/>
                <a:ea typeface="+mn-ea"/>
                <a:cs typeface="+mn-cs"/>
                <a:sym typeface="Helvetica Neue Medium"/>
              </a:defRPr>
            </a:pPr>
            <a:r>
              <a:rPr sz="3037" dirty="0"/>
              <a:t>A social science research program</a:t>
            </a:r>
          </a:p>
        </p:txBody>
      </p:sp>
    </p:spTree>
    <p:extLst>
      <p:ext uri="{BB962C8B-B14F-4D97-AF65-F5344CB8AC3E}">
        <p14:creationId xmlns:p14="http://schemas.microsoft.com/office/powerpoint/2010/main" val="294964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GKH Blue shirt ponder.JPG" descr="GKH Blue shirt ponder.JPG"/>
          <p:cNvPicPr>
            <a:picLocks noChangeAspect="1"/>
          </p:cNvPicPr>
          <p:nvPr/>
        </p:nvPicPr>
        <p:blipFill>
          <a:blip r:embed="rId2">
            <a:extLst/>
          </a:blip>
          <a:srcRect l="8478" t="24782" r="5408"/>
          <a:stretch>
            <a:fillRect/>
          </a:stretch>
        </p:blipFill>
        <p:spPr>
          <a:xfrm>
            <a:off x="2899450" y="2677653"/>
            <a:ext cx="2464052" cy="3228448"/>
          </a:xfrm>
          <a:prstGeom prst="rect">
            <a:avLst/>
          </a:prstGeom>
          <a:ln w="12700">
            <a:miter lim="400000"/>
          </a:ln>
        </p:spPr>
      </p:pic>
      <p:pic>
        <p:nvPicPr>
          <p:cNvPr id="124" name="IMG_6523.jpg" descr="IMG_6523.jpg"/>
          <p:cNvPicPr>
            <a:picLocks noChangeAspect="1"/>
          </p:cNvPicPr>
          <p:nvPr/>
        </p:nvPicPr>
        <p:blipFill>
          <a:blip r:embed="rId3">
            <a:extLst/>
          </a:blip>
          <a:srcRect t="6815"/>
          <a:stretch>
            <a:fillRect/>
          </a:stretch>
        </p:blipFill>
        <p:spPr>
          <a:xfrm>
            <a:off x="6969746" y="2679758"/>
            <a:ext cx="2358849" cy="3297139"/>
          </a:xfrm>
          <a:prstGeom prst="rect">
            <a:avLst/>
          </a:prstGeom>
          <a:ln w="12700">
            <a:miter lim="400000"/>
          </a:ln>
        </p:spPr>
      </p:pic>
      <p:sp>
        <p:nvSpPr>
          <p:cNvPr id="125" name="How do we get an agent to do what we want?"/>
          <p:cNvSpPr txBox="1"/>
          <p:nvPr/>
        </p:nvSpPr>
        <p:spPr>
          <a:xfrm>
            <a:off x="2244097" y="1117215"/>
            <a:ext cx="7413441" cy="504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8000" b="0">
                <a:latin typeface="+mn-lt"/>
                <a:ea typeface="+mn-ea"/>
                <a:cs typeface="+mn-cs"/>
                <a:sym typeface="Helvetica Neue Medium"/>
              </a:defRPr>
            </a:lvl1pPr>
          </a:lstStyle>
          <a:p>
            <a:r>
              <a:rPr sz="2812" dirty="0"/>
              <a:t>How do we get an agent to do what we want?</a:t>
            </a:r>
          </a:p>
        </p:txBody>
      </p:sp>
    </p:spTree>
    <p:extLst>
      <p:ext uri="{BB962C8B-B14F-4D97-AF65-F5344CB8AC3E}">
        <p14:creationId xmlns:p14="http://schemas.microsoft.com/office/powerpoint/2010/main" val="16301413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KH Blue shirt ponder.JPG" descr="GKH Blue shirt ponder.JPG"/>
          <p:cNvPicPr>
            <a:picLocks noChangeAspect="1"/>
          </p:cNvPicPr>
          <p:nvPr/>
        </p:nvPicPr>
        <p:blipFill>
          <a:blip r:embed="rId4">
            <a:extLst/>
          </a:blip>
          <a:srcRect l="8478" t="24782" r="5408"/>
          <a:stretch>
            <a:fillRect/>
          </a:stretch>
        </p:blipFill>
        <p:spPr>
          <a:xfrm>
            <a:off x="2899450" y="2677653"/>
            <a:ext cx="2464052" cy="3228448"/>
          </a:xfrm>
          <a:prstGeom prst="rect">
            <a:avLst/>
          </a:prstGeom>
          <a:ln w="12700">
            <a:miter lim="400000"/>
          </a:ln>
        </p:spPr>
      </p:pic>
      <p:pic>
        <p:nvPicPr>
          <p:cNvPr id="128" name="IMG_6523.jpg" descr="IMG_6523.jpg"/>
          <p:cNvPicPr>
            <a:picLocks noChangeAspect="1"/>
          </p:cNvPicPr>
          <p:nvPr/>
        </p:nvPicPr>
        <p:blipFill>
          <a:blip r:embed="rId5">
            <a:extLst/>
          </a:blip>
          <a:srcRect t="6815"/>
          <a:stretch>
            <a:fillRect/>
          </a:stretch>
        </p:blipFill>
        <p:spPr>
          <a:xfrm>
            <a:off x="6969746" y="2679758"/>
            <a:ext cx="2358849" cy="3297139"/>
          </a:xfrm>
          <a:prstGeom prst="rect">
            <a:avLst/>
          </a:prstGeom>
          <a:ln w="12700">
            <a:miter lim="400000"/>
          </a:ln>
        </p:spPr>
      </p:pic>
      <p:pic>
        <p:nvPicPr>
          <p:cNvPr id="129" name="McDonald's lovin it.png" descr="McDonald's lovin it.png"/>
          <p:cNvPicPr>
            <a:picLocks noChangeAspect="1"/>
          </p:cNvPicPr>
          <p:nvPr/>
        </p:nvPicPr>
        <p:blipFill>
          <a:blip r:embed="rId6">
            <a:extLst/>
          </a:blip>
          <a:stretch>
            <a:fillRect/>
          </a:stretch>
        </p:blipFill>
        <p:spPr>
          <a:xfrm>
            <a:off x="3238500" y="470987"/>
            <a:ext cx="1785938" cy="1687712"/>
          </a:xfrm>
          <a:prstGeom prst="rect">
            <a:avLst/>
          </a:prstGeom>
          <a:ln w="12700">
            <a:miter lim="400000"/>
          </a:ln>
        </p:spPr>
      </p:pic>
      <p:pic>
        <p:nvPicPr>
          <p:cNvPr id="130" name="slash.png" descr="slash.png"/>
          <p:cNvPicPr>
            <a:picLocks noChangeAspect="1"/>
          </p:cNvPicPr>
          <p:nvPr/>
        </p:nvPicPr>
        <p:blipFill>
          <a:blip r:embed="rId7">
            <a:extLst/>
          </a:blip>
          <a:stretch>
            <a:fillRect/>
          </a:stretch>
        </p:blipFill>
        <p:spPr>
          <a:xfrm>
            <a:off x="3732365" y="1632318"/>
            <a:ext cx="798207" cy="798206"/>
          </a:xfrm>
          <a:prstGeom prst="rect">
            <a:avLst/>
          </a:prstGeom>
          <a:ln w="12700">
            <a:miter lim="400000"/>
          </a:ln>
        </p:spPr>
      </p:pic>
      <p:pic>
        <p:nvPicPr>
          <p:cNvPr id="131" name="media2.mp4" descr="media2.mp4"/>
          <p:cNvPicPr>
            <a:picLocks/>
          </p:cNvPicPr>
          <p:nvPr>
            <a:videoFile r:link="rId2"/>
            <p:extLst>
              <p:ext uri="{DAA4B4D4-6D71-4841-9C94-3DE7FCFB9230}">
                <p14:media xmlns:p14="http://schemas.microsoft.com/office/powerpoint/2010/main" r:embed="rId1"/>
              </p:ext>
            </p:extLst>
          </p:nvPr>
        </p:nvPicPr>
        <p:blipFill>
          <a:blip r:embed="rId8">
            <a:extLst/>
          </a:blip>
          <a:stretch>
            <a:fillRect/>
          </a:stretch>
        </p:blipFill>
        <p:spPr>
          <a:xfrm>
            <a:off x="6917144" y="386962"/>
            <a:ext cx="2464036" cy="1855761"/>
          </a:xfrm>
          <a:prstGeom prst="rect">
            <a:avLst/>
          </a:prstGeom>
          <a:ln w="12700">
            <a:miter lim="400000"/>
          </a:ln>
        </p:spPr>
      </p:pic>
    </p:spTree>
    <p:extLst>
      <p:ext uri="{BB962C8B-B14F-4D97-AF65-F5344CB8AC3E}">
        <p14:creationId xmlns:p14="http://schemas.microsoft.com/office/powerpoint/2010/main" val="25622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131"/>
                </p:tgtEl>
              </p:cMediaNode>
            </p:video>
          </p:childTnLst>
        </p:cTn>
      </p:par>
    </p:tnLst>
    <p:bldLst>
      <p:bldP spid="13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GKH Blue shirt ponder.JPG" descr="GKH Blue shirt ponder.JPG"/>
          <p:cNvPicPr>
            <a:picLocks noChangeAspect="1"/>
          </p:cNvPicPr>
          <p:nvPr/>
        </p:nvPicPr>
        <p:blipFill>
          <a:blip r:embed="rId2">
            <a:extLst/>
          </a:blip>
          <a:srcRect l="8478" t="24782" r="5408"/>
          <a:stretch>
            <a:fillRect/>
          </a:stretch>
        </p:blipFill>
        <p:spPr>
          <a:xfrm>
            <a:off x="2899450" y="2677653"/>
            <a:ext cx="2464052" cy="3228448"/>
          </a:xfrm>
          <a:prstGeom prst="rect">
            <a:avLst/>
          </a:prstGeom>
          <a:ln w="12700">
            <a:miter lim="400000"/>
          </a:ln>
        </p:spPr>
      </p:pic>
      <p:pic>
        <p:nvPicPr>
          <p:cNvPr id="134" name="IMG_6523.jpg" descr="IMG_6523.jpg"/>
          <p:cNvPicPr>
            <a:picLocks noChangeAspect="1"/>
          </p:cNvPicPr>
          <p:nvPr/>
        </p:nvPicPr>
        <p:blipFill>
          <a:blip r:embed="rId3">
            <a:extLst/>
          </a:blip>
          <a:srcRect t="6815"/>
          <a:stretch>
            <a:fillRect/>
          </a:stretch>
        </p:blipFill>
        <p:spPr>
          <a:xfrm>
            <a:off x="6969746" y="2679758"/>
            <a:ext cx="2358849" cy="3297139"/>
          </a:xfrm>
          <a:prstGeom prst="rect">
            <a:avLst/>
          </a:prstGeom>
          <a:ln w="12700">
            <a:miter lim="400000"/>
          </a:ln>
        </p:spPr>
      </p:pic>
      <p:pic>
        <p:nvPicPr>
          <p:cNvPr id="135" name="Russell Norvig.jpeg" descr="Russell Norvig.jpeg"/>
          <p:cNvPicPr>
            <a:picLocks noChangeAspect="1"/>
          </p:cNvPicPr>
          <p:nvPr/>
        </p:nvPicPr>
        <p:blipFill>
          <a:blip r:embed="rId4">
            <a:extLst/>
          </a:blip>
          <a:stretch>
            <a:fillRect/>
          </a:stretch>
        </p:blipFill>
        <p:spPr>
          <a:xfrm>
            <a:off x="7551539" y="839797"/>
            <a:ext cx="1143000" cy="1437680"/>
          </a:xfrm>
          <a:prstGeom prst="rect">
            <a:avLst/>
          </a:prstGeom>
          <a:ln w="12700">
            <a:miter lim="400000"/>
          </a:ln>
        </p:spPr>
      </p:pic>
      <p:pic>
        <p:nvPicPr>
          <p:cNvPr id="136" name="Arrow Economics of Information.jpeg" descr="Arrow Economics of Information.jpeg"/>
          <p:cNvPicPr>
            <a:picLocks noChangeAspect="1"/>
          </p:cNvPicPr>
          <p:nvPr/>
        </p:nvPicPr>
        <p:blipFill>
          <a:blip r:embed="rId5">
            <a:extLst/>
          </a:blip>
          <a:stretch>
            <a:fillRect/>
          </a:stretch>
        </p:blipFill>
        <p:spPr>
          <a:xfrm>
            <a:off x="3053536" y="839797"/>
            <a:ext cx="934128" cy="1437680"/>
          </a:xfrm>
          <a:prstGeom prst="rect">
            <a:avLst/>
          </a:prstGeom>
          <a:ln w="12700">
            <a:miter lim="400000"/>
          </a:ln>
        </p:spPr>
      </p:pic>
      <p:pic>
        <p:nvPicPr>
          <p:cNvPr id="137" name="Milgrom Roberts textbook.jpg" descr="Milgrom Roberts textbook.jpg"/>
          <p:cNvPicPr>
            <a:picLocks noChangeAspect="1"/>
          </p:cNvPicPr>
          <p:nvPr/>
        </p:nvPicPr>
        <p:blipFill>
          <a:blip r:embed="rId6">
            <a:extLst/>
          </a:blip>
          <a:srcRect/>
          <a:stretch>
            <a:fillRect/>
          </a:stretch>
        </p:blipFill>
        <p:spPr>
          <a:xfrm>
            <a:off x="4232437" y="960097"/>
            <a:ext cx="976846" cy="1197115"/>
          </a:xfrm>
          <a:prstGeom prst="rect">
            <a:avLst/>
          </a:prstGeom>
          <a:ln w="12700">
            <a:miter lim="400000"/>
          </a:ln>
        </p:spPr>
      </p:pic>
    </p:spTree>
    <p:extLst>
      <p:ext uri="{BB962C8B-B14F-4D97-AF65-F5344CB8AC3E}">
        <p14:creationId xmlns:p14="http://schemas.microsoft.com/office/powerpoint/2010/main" val="167849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G_6523.jpg" descr="IMG_6523.jpg"/>
          <p:cNvPicPr>
            <a:picLocks noChangeAspect="1"/>
          </p:cNvPicPr>
          <p:nvPr/>
        </p:nvPicPr>
        <p:blipFill>
          <a:blip r:embed="rId4">
            <a:extLst/>
          </a:blip>
          <a:srcRect t="6815"/>
          <a:stretch>
            <a:fillRect/>
          </a:stretch>
        </p:blipFill>
        <p:spPr>
          <a:xfrm>
            <a:off x="2156319" y="5067744"/>
            <a:ext cx="1173274" cy="1639972"/>
          </a:xfrm>
          <a:prstGeom prst="rect">
            <a:avLst/>
          </a:prstGeom>
          <a:ln w="12700">
            <a:miter lim="400000"/>
          </a:ln>
        </p:spPr>
      </p:pic>
      <p:sp>
        <p:nvSpPr>
          <p:cNvPr id="228" name="Reward Engineering is Hard"/>
          <p:cNvSpPr txBox="1">
            <a:spLocks noGrp="1"/>
          </p:cNvSpPr>
          <p:nvPr>
            <p:ph type="title"/>
          </p:nvPr>
        </p:nvSpPr>
        <p:spPr>
          <a:xfrm>
            <a:off x="3014707" y="640837"/>
            <a:ext cx="6516596" cy="593560"/>
          </a:xfrm>
          <a:prstGeom prst="rect">
            <a:avLst/>
          </a:prstGeom>
        </p:spPr>
        <p:txBody>
          <a:bodyPr vert="horz" lIns="32146" tIns="32146" rIns="32146" bIns="32146" rtlCol="0" anchor="b">
            <a:normAutofit fontScale="90000"/>
          </a:bodyPr>
          <a:lstStyle>
            <a:lvl1pPr defTabSz="914400">
              <a:defRPr sz="4600">
                <a:latin typeface="Calibri"/>
                <a:ea typeface="Calibri"/>
                <a:cs typeface="Calibri"/>
                <a:sym typeface="Calibri"/>
              </a:defRPr>
            </a:lvl1pPr>
          </a:lstStyle>
          <a:p>
            <a:r>
              <a:t>Reward Engineering is Hard</a:t>
            </a:r>
          </a:p>
        </p:txBody>
      </p:sp>
      <p:sp>
        <p:nvSpPr>
          <p:cNvPr id="229" name="Oval"/>
          <p:cNvSpPr/>
          <p:nvPr/>
        </p:nvSpPr>
        <p:spPr>
          <a:xfrm>
            <a:off x="2809945" y="4865059"/>
            <a:ext cx="101415" cy="104947"/>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230" name="Oval"/>
          <p:cNvSpPr/>
          <p:nvPr/>
        </p:nvSpPr>
        <p:spPr>
          <a:xfrm>
            <a:off x="3043270" y="4721694"/>
            <a:ext cx="101416" cy="104946"/>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pic>
        <p:nvPicPr>
          <p:cNvPr id="95" name="media2.mp4" descr="media2.mp4">
            <a:extLst>
              <a:ext uri="{FF2B5EF4-FFF2-40B4-BE49-F238E27FC236}">
                <a16:creationId xmlns:a16="http://schemas.microsoft.com/office/drawing/2014/main" id="{96DC87C0-3A71-7D43-85DE-9AE860EE4159}"/>
              </a:ext>
            </a:extLst>
          </p:cNvPr>
          <p:cNvPicPr>
            <a:picLocks/>
          </p:cNvPicPr>
          <p:nvPr>
            <a:videoFile r:link="rId2"/>
            <p:extLst>
              <p:ext uri="{DAA4B4D4-6D71-4841-9C94-3DE7FCFB9230}">
                <p14:media xmlns:p14="http://schemas.microsoft.com/office/powerpoint/2010/main" r:embed="rId1"/>
              </p:ext>
            </p:extLst>
          </p:nvPr>
        </p:nvPicPr>
        <p:blipFill>
          <a:blip r:embed="rId5">
            <a:extLst/>
          </a:blip>
          <a:stretch>
            <a:fillRect/>
          </a:stretch>
        </p:blipFill>
        <p:spPr>
          <a:xfrm>
            <a:off x="3409189" y="1310345"/>
            <a:ext cx="5727632" cy="4313698"/>
          </a:xfrm>
          <a:prstGeom prst="rect">
            <a:avLst/>
          </a:prstGeom>
          <a:ln w="12700">
            <a:miter lim="400000"/>
          </a:ln>
        </p:spPr>
      </p:pic>
      <p:sp>
        <p:nvSpPr>
          <p:cNvPr id="2" name="Rectangle 1">
            <a:extLst>
              <a:ext uri="{FF2B5EF4-FFF2-40B4-BE49-F238E27FC236}">
                <a16:creationId xmlns:a16="http://schemas.microsoft.com/office/drawing/2014/main" id="{833660D4-C6D8-9B4D-9C3F-E81547C1D707}"/>
              </a:ext>
            </a:extLst>
          </p:cNvPr>
          <p:cNvSpPr/>
          <p:nvPr/>
        </p:nvSpPr>
        <p:spPr>
          <a:xfrm>
            <a:off x="3594652" y="5784386"/>
            <a:ext cx="6096000" cy="923330"/>
          </a:xfrm>
          <a:prstGeom prst="rect">
            <a:avLst/>
          </a:prstGeom>
        </p:spPr>
        <p:txBody>
          <a:bodyPr>
            <a:spAutoFit/>
          </a:bodyPr>
          <a:lstStyle/>
          <a:p>
            <a:pPr algn="ctr"/>
            <a:r>
              <a:rPr lang="en-CA" i="1" dirty="0">
                <a:solidFill>
                  <a:srgbClr val="000000"/>
                </a:solidFill>
                <a:latin typeface="Helvetica Neue" panose="02000503000000020004" pitchFamily="2" charset="0"/>
              </a:rPr>
              <a:t>Figure credit: Jack Clark and Dario </a:t>
            </a:r>
            <a:r>
              <a:rPr lang="en-CA" i="1" dirty="0" err="1">
                <a:solidFill>
                  <a:srgbClr val="000000"/>
                </a:solidFill>
                <a:latin typeface="Helvetica Neue" panose="02000503000000020004" pitchFamily="2" charset="0"/>
              </a:rPr>
              <a:t>Amodei</a:t>
            </a:r>
            <a:r>
              <a:rPr lang="en-CA" i="1" dirty="0">
                <a:solidFill>
                  <a:srgbClr val="000000"/>
                </a:solidFill>
                <a:latin typeface="Helvetica Neue" panose="02000503000000020004" pitchFamily="2" charset="0"/>
              </a:rPr>
              <a:t>,“Faulty Reward Functions in the Wild” </a:t>
            </a:r>
            <a:endParaRPr lang="en-CA" dirty="0">
              <a:solidFill>
                <a:srgbClr val="000000"/>
              </a:solidFill>
              <a:latin typeface="Helvetica Neue" panose="02000503000000020004" pitchFamily="2" charset="0"/>
            </a:endParaRPr>
          </a:p>
          <a:p>
            <a:pPr algn="ctr"/>
            <a:r>
              <a:rPr lang="en-CA" i="1" dirty="0" err="1">
                <a:solidFill>
                  <a:srgbClr val="000000"/>
                </a:solidFill>
                <a:latin typeface="Helvetica Neue" panose="02000503000000020004" pitchFamily="2" charset="0"/>
              </a:rPr>
              <a:t>OpenAI</a:t>
            </a:r>
            <a:r>
              <a:rPr lang="en-CA" i="1" dirty="0">
                <a:solidFill>
                  <a:srgbClr val="000000"/>
                </a:solidFill>
                <a:latin typeface="Helvetica Neue" panose="02000503000000020004" pitchFamily="2" charset="0"/>
              </a:rPr>
              <a:t> Blog (December 21, 2016)</a:t>
            </a:r>
            <a:endParaRPr lang="en-CA" dirty="0">
              <a:solidFill>
                <a:srgbClr val="000000"/>
              </a:solidFill>
              <a:effectLst/>
              <a:latin typeface="Helvetica Neue" panose="02000503000000020004" pitchFamily="2" charset="0"/>
            </a:endParaRPr>
          </a:p>
        </p:txBody>
      </p:sp>
    </p:spTree>
    <p:extLst>
      <p:ext uri="{BB962C8B-B14F-4D97-AF65-F5344CB8AC3E}">
        <p14:creationId xmlns:p14="http://schemas.microsoft.com/office/powerpoint/2010/main" val="72674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71667" fill="hold"/>
                                        <p:tgtEl>
                                          <p:spTgt spid="95"/>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9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G_6523.jpg" descr="IMG_6523.jpg"/>
          <p:cNvPicPr>
            <a:picLocks noChangeAspect="1"/>
          </p:cNvPicPr>
          <p:nvPr/>
        </p:nvPicPr>
        <p:blipFill>
          <a:blip r:embed="rId2">
            <a:extLst/>
          </a:blip>
          <a:srcRect t="6815"/>
          <a:stretch>
            <a:fillRect/>
          </a:stretch>
        </p:blipFill>
        <p:spPr>
          <a:xfrm>
            <a:off x="2156319" y="5067744"/>
            <a:ext cx="1173274" cy="1639972"/>
          </a:xfrm>
          <a:prstGeom prst="rect">
            <a:avLst/>
          </a:prstGeom>
          <a:ln w="12700">
            <a:miter lim="400000"/>
          </a:ln>
        </p:spPr>
      </p:pic>
      <p:grpSp>
        <p:nvGrpSpPr>
          <p:cNvPr id="160" name="Group"/>
          <p:cNvGrpSpPr/>
          <p:nvPr/>
        </p:nvGrpSpPr>
        <p:grpSpPr>
          <a:xfrm>
            <a:off x="8133439" y="2398556"/>
            <a:ext cx="2470698" cy="2218729"/>
            <a:chOff x="0" y="0"/>
            <a:chExt cx="3513880" cy="3155524"/>
          </a:xfrm>
        </p:grpSpPr>
        <p:sp>
          <p:nvSpPr>
            <p:cNvPr id="140" name="Line"/>
            <p:cNvSpPr/>
            <p:nvPr/>
          </p:nvSpPr>
          <p:spPr>
            <a:xfrm>
              <a:off x="589491" y="2762330"/>
              <a:ext cx="1474648" cy="1"/>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41" name="Line"/>
            <p:cNvSpPr/>
            <p:nvPr/>
          </p:nvSpPr>
          <p:spPr>
            <a:xfrm>
              <a:off x="107980" y="1848344"/>
              <a:ext cx="1474648" cy="1"/>
            </a:xfrm>
            <a:prstGeom prst="line">
              <a:avLst/>
            </a:prstGeom>
            <a:noFill/>
            <a:ln w="63500" cap="flat">
              <a:solidFill>
                <a:srgbClr val="90909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42" name="Line"/>
            <p:cNvSpPr/>
            <p:nvPr/>
          </p:nvSpPr>
          <p:spPr>
            <a:xfrm flipV="1">
              <a:off x="29405" y="907508"/>
              <a:ext cx="408981" cy="582790"/>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43" name="Circle"/>
            <p:cNvSpPr/>
            <p:nvPr/>
          </p:nvSpPr>
          <p:spPr>
            <a:xfrm>
              <a:off x="440155" y="770272"/>
              <a:ext cx="126029" cy="130417"/>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44" name="Line"/>
            <p:cNvSpPr/>
            <p:nvPr/>
          </p:nvSpPr>
          <p:spPr>
            <a:xfrm>
              <a:off x="570849" y="818569"/>
              <a:ext cx="1474648" cy="1"/>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45" name="Circle"/>
            <p:cNvSpPr/>
            <p:nvPr/>
          </p:nvSpPr>
          <p:spPr>
            <a:xfrm>
              <a:off x="2064521" y="753361"/>
              <a:ext cx="126028" cy="130417"/>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46" name="Line"/>
            <p:cNvSpPr/>
            <p:nvPr/>
          </p:nvSpPr>
          <p:spPr>
            <a:xfrm>
              <a:off x="0" y="2300564"/>
              <a:ext cx="467792" cy="467793"/>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47" name="Circle"/>
            <p:cNvSpPr/>
            <p:nvPr/>
          </p:nvSpPr>
          <p:spPr>
            <a:xfrm>
              <a:off x="457369" y="2695781"/>
              <a:ext cx="126028" cy="130417"/>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48" name="Circle"/>
            <p:cNvSpPr/>
            <p:nvPr/>
          </p:nvSpPr>
          <p:spPr>
            <a:xfrm>
              <a:off x="2081733" y="2678871"/>
              <a:ext cx="126028" cy="130417"/>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49" name="Line"/>
            <p:cNvSpPr/>
            <p:nvPr/>
          </p:nvSpPr>
          <p:spPr>
            <a:xfrm flipH="1" flipV="1">
              <a:off x="2149117" y="818315"/>
              <a:ext cx="287869" cy="566520"/>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50" name="Line"/>
            <p:cNvSpPr/>
            <p:nvPr/>
          </p:nvSpPr>
          <p:spPr>
            <a:xfrm flipH="1">
              <a:off x="2131903" y="2324966"/>
              <a:ext cx="322295" cy="439896"/>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51" name="Circle"/>
            <p:cNvSpPr/>
            <p:nvPr/>
          </p:nvSpPr>
          <p:spPr>
            <a:xfrm>
              <a:off x="369689" y="1791591"/>
              <a:ext cx="126028" cy="130417"/>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52" name="Line"/>
            <p:cNvSpPr/>
            <p:nvPr/>
          </p:nvSpPr>
          <p:spPr>
            <a:xfrm>
              <a:off x="518635" y="1839889"/>
              <a:ext cx="1474648" cy="1"/>
            </a:xfrm>
            <a:prstGeom prst="line">
              <a:avLst/>
            </a:prstGeom>
            <a:noFill/>
            <a:ln w="63500" cap="flat">
              <a:solidFill>
                <a:srgbClr val="90909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53" name="Circle"/>
            <p:cNvSpPr/>
            <p:nvPr/>
          </p:nvSpPr>
          <p:spPr>
            <a:xfrm>
              <a:off x="1994054" y="1774681"/>
              <a:ext cx="126028" cy="130417"/>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54" name="Line"/>
            <p:cNvSpPr/>
            <p:nvPr/>
          </p:nvSpPr>
          <p:spPr>
            <a:xfrm>
              <a:off x="915677" y="1839889"/>
              <a:ext cx="1474648" cy="1"/>
            </a:xfrm>
            <a:prstGeom prst="line">
              <a:avLst/>
            </a:prstGeom>
            <a:noFill/>
            <a:ln w="63500" cap="flat">
              <a:solidFill>
                <a:srgbClr val="90909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pic>
          <p:nvPicPr>
            <p:cNvPr id="155" name="noun_1087885_cc.png" descr="noun_1087885_cc.png"/>
            <p:cNvPicPr>
              <a:picLocks noChangeAspect="1"/>
            </p:cNvPicPr>
            <p:nvPr/>
          </p:nvPicPr>
          <p:blipFill>
            <a:blip r:embed="rId3">
              <a:extLst/>
            </a:blip>
            <a:srcRect l="16057" t="8701" r="16057" b="23164"/>
            <a:stretch>
              <a:fillRect/>
            </a:stretch>
          </p:blipFill>
          <p:spPr>
            <a:xfrm>
              <a:off x="803287" y="229029"/>
              <a:ext cx="995996" cy="999645"/>
            </a:xfrm>
            <a:prstGeom prst="rect">
              <a:avLst/>
            </a:prstGeom>
            <a:ln w="12700" cap="flat">
              <a:noFill/>
              <a:miter lim="400000"/>
            </a:ln>
            <a:effectLst/>
          </p:spPr>
        </p:pic>
        <p:pic>
          <p:nvPicPr>
            <p:cNvPr id="156" name="noun_831812_cc.png" descr="noun_831812_cc.png"/>
            <p:cNvPicPr>
              <a:picLocks noChangeAspect="1"/>
            </p:cNvPicPr>
            <p:nvPr/>
          </p:nvPicPr>
          <p:blipFill>
            <a:blip r:embed="rId4">
              <a:extLst/>
            </a:blip>
            <a:srcRect l="25498" t="18106" r="25498" b="32933"/>
            <a:stretch>
              <a:fillRect/>
            </a:stretch>
          </p:blipFill>
          <p:spPr>
            <a:xfrm>
              <a:off x="800996" y="2155879"/>
              <a:ext cx="1000514" cy="999646"/>
            </a:xfrm>
            <a:prstGeom prst="rect">
              <a:avLst/>
            </a:prstGeom>
            <a:ln w="12700" cap="flat">
              <a:noFill/>
              <a:miter lim="400000"/>
            </a:ln>
            <a:effectLst/>
          </p:spPr>
        </p:pic>
        <p:pic>
          <p:nvPicPr>
            <p:cNvPr id="157" name="noun_288217_cc.png" descr="noun_288217_cc.png"/>
            <p:cNvPicPr>
              <a:picLocks noChangeAspect="1"/>
            </p:cNvPicPr>
            <p:nvPr/>
          </p:nvPicPr>
          <p:blipFill>
            <a:blip r:embed="rId5">
              <a:extLst/>
            </a:blip>
            <a:srcRect l="5872" r="5872" b="13829"/>
            <a:stretch>
              <a:fillRect/>
            </a:stretch>
          </p:blipFill>
          <p:spPr>
            <a:xfrm>
              <a:off x="2513946" y="1360186"/>
              <a:ext cx="999935" cy="976320"/>
            </a:xfrm>
            <a:prstGeom prst="rect">
              <a:avLst/>
            </a:prstGeom>
            <a:ln w="12700" cap="flat">
              <a:noFill/>
              <a:miter lim="400000"/>
            </a:ln>
            <a:effectLst/>
          </p:spPr>
        </p:pic>
        <p:pic>
          <p:nvPicPr>
            <p:cNvPr id="158" name="noun_589558_C82606.png" descr="noun_589558_C82606.png"/>
            <p:cNvPicPr>
              <a:picLocks noChangeAspect="1"/>
            </p:cNvPicPr>
            <p:nvPr/>
          </p:nvPicPr>
          <p:blipFill>
            <a:blip r:embed="rId6">
              <a:extLst/>
            </a:blip>
            <a:stretch>
              <a:fillRect/>
            </a:stretch>
          </p:blipFill>
          <p:spPr>
            <a:xfrm>
              <a:off x="801412" y="1270494"/>
              <a:ext cx="999646" cy="999646"/>
            </a:xfrm>
            <a:prstGeom prst="rect">
              <a:avLst/>
            </a:prstGeom>
            <a:ln w="12700" cap="flat">
              <a:noFill/>
              <a:miter lim="400000"/>
            </a:ln>
            <a:effectLst/>
          </p:spPr>
        </p:pic>
        <p:pic>
          <p:nvPicPr>
            <p:cNvPr id="159" name="Image" descr="Image"/>
            <p:cNvPicPr>
              <a:picLocks noChangeAspect="1"/>
            </p:cNvPicPr>
            <p:nvPr/>
          </p:nvPicPr>
          <p:blipFill>
            <a:blip r:embed="rId7">
              <a:extLst/>
            </a:blip>
            <a:stretch>
              <a:fillRect/>
            </a:stretch>
          </p:blipFill>
          <p:spPr>
            <a:xfrm>
              <a:off x="260547" y="0"/>
              <a:ext cx="1990824" cy="187172"/>
            </a:xfrm>
            <a:prstGeom prst="rect">
              <a:avLst/>
            </a:prstGeom>
            <a:ln w="12700" cap="flat">
              <a:noFill/>
              <a:miter lim="400000"/>
            </a:ln>
            <a:effectLst/>
          </p:spPr>
        </p:pic>
      </p:grpSp>
      <p:grpSp>
        <p:nvGrpSpPr>
          <p:cNvPr id="165" name="Group"/>
          <p:cNvGrpSpPr/>
          <p:nvPr/>
        </p:nvGrpSpPr>
        <p:grpSpPr>
          <a:xfrm>
            <a:off x="3616459" y="2191751"/>
            <a:ext cx="667717" cy="1016663"/>
            <a:chOff x="0" y="0"/>
            <a:chExt cx="949641" cy="1445918"/>
          </a:xfrm>
        </p:grpSpPr>
        <p:pic>
          <p:nvPicPr>
            <p:cNvPr id="161" name="Image" descr="Image"/>
            <p:cNvPicPr>
              <a:picLocks noChangeAspect="1"/>
            </p:cNvPicPr>
            <p:nvPr/>
          </p:nvPicPr>
          <p:blipFill>
            <a:blip r:embed="rId8">
              <a:extLst/>
            </a:blip>
            <a:stretch>
              <a:fillRect/>
            </a:stretch>
          </p:blipFill>
          <p:spPr>
            <a:xfrm>
              <a:off x="402788" y="0"/>
              <a:ext cx="52839" cy="348731"/>
            </a:xfrm>
            <a:prstGeom prst="rect">
              <a:avLst/>
            </a:prstGeom>
            <a:ln w="12700" cap="flat">
              <a:noFill/>
              <a:miter lim="400000"/>
            </a:ln>
            <a:effectLst/>
          </p:spPr>
        </p:pic>
        <p:pic>
          <p:nvPicPr>
            <p:cNvPr id="162" name="Image" descr="Image"/>
            <p:cNvPicPr>
              <a:picLocks noChangeAspect="1"/>
            </p:cNvPicPr>
            <p:nvPr/>
          </p:nvPicPr>
          <p:blipFill>
            <a:blip r:embed="rId8">
              <a:extLst/>
            </a:blip>
            <a:stretch>
              <a:fillRect/>
            </a:stretch>
          </p:blipFill>
          <p:spPr>
            <a:xfrm>
              <a:off x="402788" y="1097187"/>
              <a:ext cx="52839" cy="348732"/>
            </a:xfrm>
            <a:prstGeom prst="rect">
              <a:avLst/>
            </a:prstGeom>
            <a:ln w="12700" cap="flat">
              <a:noFill/>
              <a:miter lim="400000"/>
            </a:ln>
            <a:effectLst/>
          </p:spPr>
        </p:pic>
        <p:pic>
          <p:nvPicPr>
            <p:cNvPr id="163" name="Image" descr="Image"/>
            <p:cNvPicPr>
              <a:picLocks noChangeAspect="1"/>
            </p:cNvPicPr>
            <p:nvPr/>
          </p:nvPicPr>
          <p:blipFill>
            <a:blip r:embed="rId9">
              <a:extLst/>
            </a:blip>
            <a:stretch>
              <a:fillRect/>
            </a:stretch>
          </p:blipFill>
          <p:spPr>
            <a:xfrm>
              <a:off x="394569" y="599403"/>
              <a:ext cx="555073" cy="185024"/>
            </a:xfrm>
            <a:prstGeom prst="rect">
              <a:avLst/>
            </a:prstGeom>
            <a:ln w="12700" cap="flat">
              <a:noFill/>
              <a:miter lim="400000"/>
            </a:ln>
            <a:effectLst/>
          </p:spPr>
        </p:pic>
        <p:pic>
          <p:nvPicPr>
            <p:cNvPr id="164" name="noun_589558_C82606.png" descr="noun_589558_C82606.png"/>
            <p:cNvPicPr>
              <a:picLocks noChangeAspect="1"/>
            </p:cNvPicPr>
            <p:nvPr/>
          </p:nvPicPr>
          <p:blipFill>
            <a:blip r:embed="rId6">
              <a:extLst/>
            </a:blip>
            <a:stretch>
              <a:fillRect/>
            </a:stretch>
          </p:blipFill>
          <p:spPr>
            <a:xfrm>
              <a:off x="0" y="474080"/>
              <a:ext cx="497759" cy="497759"/>
            </a:xfrm>
            <a:prstGeom prst="rect">
              <a:avLst/>
            </a:prstGeom>
            <a:ln w="12700" cap="flat">
              <a:noFill/>
              <a:miter lim="400000"/>
            </a:ln>
            <a:effectLst/>
          </p:spPr>
        </p:pic>
      </p:grpSp>
      <p:grpSp>
        <p:nvGrpSpPr>
          <p:cNvPr id="179" name="Group"/>
          <p:cNvGrpSpPr/>
          <p:nvPr/>
        </p:nvGrpSpPr>
        <p:grpSpPr>
          <a:xfrm>
            <a:off x="2690424" y="1791861"/>
            <a:ext cx="2292139" cy="1511328"/>
            <a:chOff x="0" y="0"/>
            <a:chExt cx="3259929" cy="2149443"/>
          </a:xfrm>
        </p:grpSpPr>
        <p:pic>
          <p:nvPicPr>
            <p:cNvPr id="166" name="Image" descr="Image"/>
            <p:cNvPicPr>
              <a:picLocks noChangeAspect="1"/>
            </p:cNvPicPr>
            <p:nvPr/>
          </p:nvPicPr>
          <p:blipFill>
            <a:blip r:embed="rId10">
              <a:extLst/>
            </a:blip>
            <a:stretch>
              <a:fillRect/>
            </a:stretch>
          </p:blipFill>
          <p:spPr>
            <a:xfrm>
              <a:off x="2574718" y="717840"/>
              <a:ext cx="685212" cy="713763"/>
            </a:xfrm>
            <a:prstGeom prst="rect">
              <a:avLst/>
            </a:prstGeom>
            <a:ln w="12700" cap="flat">
              <a:noFill/>
              <a:miter lim="400000"/>
            </a:ln>
            <a:effectLst/>
          </p:spPr>
        </p:pic>
        <p:grpSp>
          <p:nvGrpSpPr>
            <p:cNvPr id="176" name="Group"/>
            <p:cNvGrpSpPr/>
            <p:nvPr/>
          </p:nvGrpSpPr>
          <p:grpSpPr>
            <a:xfrm>
              <a:off x="360313" y="492310"/>
              <a:ext cx="860521" cy="1589615"/>
              <a:chOff x="0" y="0"/>
              <a:chExt cx="860519" cy="1589613"/>
            </a:xfrm>
          </p:grpSpPr>
          <p:grpSp>
            <p:nvGrpSpPr>
              <p:cNvPr id="169" name="Group"/>
              <p:cNvGrpSpPr/>
              <p:nvPr/>
            </p:nvGrpSpPr>
            <p:grpSpPr>
              <a:xfrm>
                <a:off x="934" y="0"/>
                <a:ext cx="856028" cy="498187"/>
                <a:chOff x="0" y="0"/>
                <a:chExt cx="856026" cy="498186"/>
              </a:xfrm>
            </p:grpSpPr>
            <p:pic>
              <p:nvPicPr>
                <p:cNvPr id="167" name="noun_1087885_cc.png" descr="noun_1087885_cc.png"/>
                <p:cNvPicPr>
                  <a:picLocks noChangeAspect="1"/>
                </p:cNvPicPr>
                <p:nvPr/>
              </p:nvPicPr>
              <p:blipFill>
                <a:blip r:embed="rId3">
                  <a:extLst/>
                </a:blip>
                <a:srcRect l="16057" t="8701" r="16057" b="23164"/>
                <a:stretch>
                  <a:fillRect/>
                </a:stretch>
              </p:blipFill>
              <p:spPr>
                <a:xfrm>
                  <a:off x="0" y="0"/>
                  <a:ext cx="496369" cy="498187"/>
                </a:xfrm>
                <a:prstGeom prst="rect">
                  <a:avLst/>
                </a:prstGeom>
                <a:ln w="12700" cap="flat">
                  <a:noFill/>
                  <a:miter lim="400000"/>
                </a:ln>
                <a:effectLst/>
              </p:spPr>
            </p:pic>
            <p:pic>
              <p:nvPicPr>
                <p:cNvPr id="168" name="Image" descr="Image"/>
                <p:cNvPicPr>
                  <a:picLocks noChangeAspect="1"/>
                </p:cNvPicPr>
                <p:nvPr/>
              </p:nvPicPr>
              <p:blipFill>
                <a:blip r:embed="rId11">
                  <a:extLst/>
                </a:blip>
                <a:stretch>
                  <a:fillRect/>
                </a:stretch>
              </p:blipFill>
              <p:spPr>
                <a:xfrm>
                  <a:off x="564258" y="160139"/>
                  <a:ext cx="291769" cy="177909"/>
                </a:xfrm>
                <a:prstGeom prst="rect">
                  <a:avLst/>
                </a:prstGeom>
                <a:ln w="12700" cap="flat">
                  <a:noFill/>
                  <a:miter lim="400000"/>
                </a:ln>
                <a:effectLst/>
              </p:spPr>
            </p:pic>
          </p:grpSp>
          <p:grpSp>
            <p:nvGrpSpPr>
              <p:cNvPr id="172" name="Group"/>
              <p:cNvGrpSpPr/>
              <p:nvPr/>
            </p:nvGrpSpPr>
            <p:grpSpPr>
              <a:xfrm>
                <a:off x="622" y="518328"/>
                <a:ext cx="859898" cy="496514"/>
                <a:chOff x="0" y="0"/>
                <a:chExt cx="859896" cy="496512"/>
              </a:xfrm>
            </p:grpSpPr>
            <p:pic>
              <p:nvPicPr>
                <p:cNvPr id="170" name="noun_831812_cc.png" descr="noun_831812_cc.png"/>
                <p:cNvPicPr>
                  <a:picLocks noChangeAspect="1"/>
                </p:cNvPicPr>
                <p:nvPr/>
              </p:nvPicPr>
              <p:blipFill>
                <a:blip r:embed="rId4">
                  <a:extLst/>
                </a:blip>
                <a:srcRect l="25498" t="18106" r="25498" b="32933"/>
                <a:stretch>
                  <a:fillRect/>
                </a:stretch>
              </p:blipFill>
              <p:spPr>
                <a:xfrm>
                  <a:off x="0" y="0"/>
                  <a:ext cx="496945" cy="496513"/>
                </a:xfrm>
                <a:prstGeom prst="rect">
                  <a:avLst/>
                </a:prstGeom>
                <a:ln w="12700" cap="flat">
                  <a:noFill/>
                  <a:miter lim="400000"/>
                </a:ln>
                <a:effectLst/>
              </p:spPr>
            </p:pic>
            <p:pic>
              <p:nvPicPr>
                <p:cNvPr id="171" name="Image" descr="Image"/>
                <p:cNvPicPr>
                  <a:picLocks noChangeAspect="1"/>
                </p:cNvPicPr>
                <p:nvPr/>
              </p:nvPicPr>
              <p:blipFill>
                <a:blip r:embed="rId12">
                  <a:extLst/>
                </a:blip>
                <a:stretch>
                  <a:fillRect/>
                </a:stretch>
              </p:blipFill>
              <p:spPr>
                <a:xfrm>
                  <a:off x="561011" y="159361"/>
                  <a:ext cx="298886" cy="177908"/>
                </a:xfrm>
                <a:prstGeom prst="rect">
                  <a:avLst/>
                </a:prstGeom>
                <a:ln w="12700" cap="flat">
                  <a:noFill/>
                  <a:miter lim="400000"/>
                </a:ln>
                <a:effectLst/>
              </p:spPr>
            </p:pic>
          </p:grpSp>
          <p:grpSp>
            <p:nvGrpSpPr>
              <p:cNvPr id="175" name="Group"/>
              <p:cNvGrpSpPr/>
              <p:nvPr/>
            </p:nvGrpSpPr>
            <p:grpSpPr>
              <a:xfrm>
                <a:off x="0" y="1103051"/>
                <a:ext cx="828496" cy="486563"/>
                <a:chOff x="0" y="11624"/>
                <a:chExt cx="828495" cy="486562"/>
              </a:xfrm>
            </p:grpSpPr>
            <p:pic>
              <p:nvPicPr>
                <p:cNvPr id="173" name="noun_288217_cc.png" descr="noun_288217_cc.png"/>
                <p:cNvPicPr>
                  <a:picLocks noChangeAspect="1"/>
                </p:cNvPicPr>
                <p:nvPr/>
              </p:nvPicPr>
              <p:blipFill>
                <a:blip r:embed="rId5">
                  <a:extLst/>
                </a:blip>
                <a:srcRect l="5872" r="5872" b="13829"/>
                <a:stretch>
                  <a:fillRect/>
                </a:stretch>
              </p:blipFill>
              <p:spPr>
                <a:xfrm>
                  <a:off x="0" y="11624"/>
                  <a:ext cx="498332" cy="486563"/>
                </a:xfrm>
                <a:prstGeom prst="rect">
                  <a:avLst/>
                </a:prstGeom>
                <a:ln w="12700" cap="flat">
                  <a:noFill/>
                  <a:miter lim="400000"/>
                </a:ln>
                <a:effectLst/>
              </p:spPr>
            </p:pic>
            <p:pic>
              <p:nvPicPr>
                <p:cNvPr id="174" name="Image" descr="Image"/>
                <p:cNvPicPr>
                  <a:picLocks noChangeAspect="1"/>
                </p:cNvPicPr>
                <p:nvPr/>
              </p:nvPicPr>
              <p:blipFill>
                <a:blip r:embed="rId13">
                  <a:extLst/>
                </a:blip>
                <a:stretch>
                  <a:fillRect/>
                </a:stretch>
              </p:blipFill>
              <p:spPr>
                <a:xfrm>
                  <a:off x="593657" y="162341"/>
                  <a:ext cx="234839" cy="185025"/>
                </a:xfrm>
                <a:prstGeom prst="rect">
                  <a:avLst/>
                </a:prstGeom>
                <a:ln w="12700" cap="flat">
                  <a:noFill/>
                  <a:miter lim="400000"/>
                </a:ln>
                <a:effectLst/>
              </p:spPr>
            </p:pic>
          </p:grpSp>
        </p:grpSp>
        <p:sp>
          <p:nvSpPr>
            <p:cNvPr id="177" name="Rounded Rectangle"/>
            <p:cNvSpPr/>
            <p:nvPr/>
          </p:nvSpPr>
          <p:spPr>
            <a:xfrm flipH="1">
              <a:off x="0" y="0"/>
              <a:ext cx="2411528" cy="2149444"/>
            </a:xfrm>
            <a:prstGeom prst="roundRect">
              <a:avLst>
                <a:gd name="adj" fmla="val 26005"/>
              </a:avLst>
            </a:prstGeom>
            <a:noFill/>
            <a:ln w="38100" cap="flat">
              <a:solidFill>
                <a:srgbClr val="00000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pic>
          <p:nvPicPr>
            <p:cNvPr id="178" name="Image" descr="Image"/>
            <p:cNvPicPr>
              <a:picLocks noChangeAspect="1"/>
            </p:cNvPicPr>
            <p:nvPr/>
          </p:nvPicPr>
          <p:blipFill>
            <a:blip r:embed="rId14">
              <a:extLst/>
            </a:blip>
            <a:stretch>
              <a:fillRect/>
            </a:stretch>
          </p:blipFill>
          <p:spPr>
            <a:xfrm>
              <a:off x="199571" y="157944"/>
              <a:ext cx="2034551" cy="177620"/>
            </a:xfrm>
            <a:prstGeom prst="rect">
              <a:avLst/>
            </a:prstGeom>
            <a:ln w="12700" cap="flat">
              <a:noFill/>
              <a:miter lim="400000"/>
            </a:ln>
            <a:effectLst/>
          </p:spPr>
        </p:pic>
      </p:grpSp>
      <p:grpSp>
        <p:nvGrpSpPr>
          <p:cNvPr id="196" name="Group"/>
          <p:cNvGrpSpPr/>
          <p:nvPr/>
        </p:nvGrpSpPr>
        <p:grpSpPr>
          <a:xfrm>
            <a:off x="5097305" y="1890617"/>
            <a:ext cx="2528440" cy="1313815"/>
            <a:chOff x="0" y="0"/>
            <a:chExt cx="3596001" cy="1868535"/>
          </a:xfrm>
        </p:grpSpPr>
        <p:sp>
          <p:nvSpPr>
            <p:cNvPr id="180" name="Line"/>
            <p:cNvSpPr/>
            <p:nvPr/>
          </p:nvSpPr>
          <p:spPr>
            <a:xfrm>
              <a:off x="1123395" y="696139"/>
              <a:ext cx="1352781" cy="1"/>
            </a:xfrm>
            <a:prstGeom prst="line">
              <a:avLst/>
            </a:prstGeom>
            <a:noFill/>
            <a:ln w="63500" cap="flat">
              <a:solidFill>
                <a:srgbClr val="90909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81" name="Circle"/>
            <p:cNvSpPr/>
            <p:nvPr/>
          </p:nvSpPr>
          <p:spPr>
            <a:xfrm>
              <a:off x="2476882" y="636320"/>
              <a:ext cx="115613" cy="119639"/>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pic>
          <p:nvPicPr>
            <p:cNvPr id="182" name="noun_1106937_cc.png" descr="noun_1106937_cc.png"/>
            <p:cNvPicPr>
              <a:picLocks noChangeAspect="1"/>
            </p:cNvPicPr>
            <p:nvPr/>
          </p:nvPicPr>
          <p:blipFill>
            <a:blip r:embed="rId15">
              <a:extLst/>
            </a:blip>
            <a:srcRect b="15407"/>
            <a:stretch>
              <a:fillRect/>
            </a:stretch>
          </p:blipFill>
          <p:spPr>
            <a:xfrm>
              <a:off x="0" y="759976"/>
              <a:ext cx="914723" cy="773788"/>
            </a:xfrm>
            <a:prstGeom prst="rect">
              <a:avLst/>
            </a:prstGeom>
            <a:ln w="12700" cap="flat">
              <a:noFill/>
              <a:miter lim="400000"/>
            </a:ln>
            <a:effectLst/>
          </p:spPr>
        </p:pic>
        <p:sp>
          <p:nvSpPr>
            <p:cNvPr id="183" name="Line"/>
            <p:cNvSpPr/>
            <p:nvPr/>
          </p:nvSpPr>
          <p:spPr>
            <a:xfrm flipV="1">
              <a:off x="769531" y="729300"/>
              <a:ext cx="231943" cy="231943"/>
            </a:xfrm>
            <a:prstGeom prst="line">
              <a:avLst/>
            </a:prstGeom>
            <a:noFill/>
            <a:ln w="63500" cap="flat">
              <a:solidFill>
                <a:srgbClr val="90909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84" name="Circle"/>
            <p:cNvSpPr/>
            <p:nvPr/>
          </p:nvSpPr>
          <p:spPr>
            <a:xfrm>
              <a:off x="986758" y="626719"/>
              <a:ext cx="115613" cy="119639"/>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85" name="Line"/>
            <p:cNvSpPr/>
            <p:nvPr/>
          </p:nvSpPr>
          <p:spPr>
            <a:xfrm>
              <a:off x="792714" y="1283298"/>
              <a:ext cx="224551" cy="224551"/>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86" name="Circle"/>
            <p:cNvSpPr/>
            <p:nvPr/>
          </p:nvSpPr>
          <p:spPr>
            <a:xfrm>
              <a:off x="1002549" y="1497353"/>
              <a:ext cx="115613" cy="119639"/>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87" name="Line"/>
            <p:cNvSpPr/>
            <p:nvPr/>
          </p:nvSpPr>
          <p:spPr>
            <a:xfrm>
              <a:off x="1122443" y="1541659"/>
              <a:ext cx="1352781" cy="1"/>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88" name="Circle"/>
            <p:cNvSpPr/>
            <p:nvPr/>
          </p:nvSpPr>
          <p:spPr>
            <a:xfrm>
              <a:off x="2492673" y="1481840"/>
              <a:ext cx="115613" cy="119639"/>
            </a:xfrm>
            <a:prstGeom prst="ellipse">
              <a:avLst/>
            </a:prstGeom>
            <a:solidFill>
              <a:srgbClr val="909090"/>
            </a:solidFill>
            <a:ln w="63500" cap="flat">
              <a:solidFill>
                <a:srgbClr val="90909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89" name="Line"/>
            <p:cNvSpPr/>
            <p:nvPr/>
          </p:nvSpPr>
          <p:spPr>
            <a:xfrm flipH="1" flipV="1">
              <a:off x="2586624" y="732507"/>
              <a:ext cx="231943" cy="231943"/>
            </a:xfrm>
            <a:prstGeom prst="line">
              <a:avLst/>
            </a:prstGeom>
            <a:noFill/>
            <a:ln w="63500" cap="flat">
              <a:solidFill>
                <a:srgbClr val="90909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sp>
          <p:nvSpPr>
            <p:cNvPr id="190" name="Line"/>
            <p:cNvSpPr/>
            <p:nvPr/>
          </p:nvSpPr>
          <p:spPr>
            <a:xfrm flipH="1">
              <a:off x="2609807" y="1286505"/>
              <a:ext cx="224550" cy="224551"/>
            </a:xfrm>
            <a:prstGeom prst="line">
              <a:avLst/>
            </a:prstGeom>
            <a:noFill/>
            <a:ln w="63500" cap="flat">
              <a:solidFill>
                <a:srgbClr val="909090"/>
              </a:solidFill>
              <a:prstDash val="sysDot"/>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pic>
          <p:nvPicPr>
            <p:cNvPr id="191" name="noun_1087885_cc.png" descr="noun_1087885_cc.png"/>
            <p:cNvPicPr>
              <a:picLocks noChangeAspect="1"/>
            </p:cNvPicPr>
            <p:nvPr/>
          </p:nvPicPr>
          <p:blipFill>
            <a:blip r:embed="rId3">
              <a:extLst/>
            </a:blip>
            <a:srcRect l="16057" t="8701" r="16057" b="23164"/>
            <a:stretch>
              <a:fillRect/>
            </a:stretch>
          </p:blipFill>
          <p:spPr>
            <a:xfrm>
              <a:off x="1501959" y="337863"/>
              <a:ext cx="694706" cy="697251"/>
            </a:xfrm>
            <a:prstGeom prst="rect">
              <a:avLst/>
            </a:prstGeom>
            <a:ln w="12700" cap="flat">
              <a:noFill/>
              <a:miter lim="400000"/>
            </a:ln>
            <a:effectLst/>
          </p:spPr>
        </p:pic>
        <p:pic>
          <p:nvPicPr>
            <p:cNvPr id="192" name="noun_831812_cc.png" descr="noun_831812_cc.png"/>
            <p:cNvPicPr>
              <a:picLocks noChangeAspect="1"/>
            </p:cNvPicPr>
            <p:nvPr/>
          </p:nvPicPr>
          <p:blipFill>
            <a:blip r:embed="rId4">
              <a:extLst/>
            </a:blip>
            <a:srcRect l="25498" t="18106" r="25498" b="32933"/>
            <a:stretch>
              <a:fillRect/>
            </a:stretch>
          </p:blipFill>
          <p:spPr>
            <a:xfrm>
              <a:off x="1427551" y="1051356"/>
              <a:ext cx="695512" cy="694908"/>
            </a:xfrm>
            <a:prstGeom prst="rect">
              <a:avLst/>
            </a:prstGeom>
            <a:ln w="12700" cap="flat">
              <a:noFill/>
              <a:miter lim="400000"/>
            </a:ln>
            <a:effectLst/>
          </p:spPr>
        </p:pic>
        <p:pic>
          <p:nvPicPr>
            <p:cNvPr id="193" name="noun_288217_cc.png" descr="noun_288217_cc.png"/>
            <p:cNvPicPr>
              <a:picLocks noChangeAspect="1"/>
            </p:cNvPicPr>
            <p:nvPr/>
          </p:nvPicPr>
          <p:blipFill>
            <a:blip r:embed="rId5">
              <a:extLst/>
            </a:blip>
            <a:srcRect l="5872" r="5872" b="13829"/>
            <a:stretch>
              <a:fillRect/>
            </a:stretch>
          </p:blipFill>
          <p:spPr>
            <a:xfrm>
              <a:off x="2872570" y="733143"/>
              <a:ext cx="697453" cy="680981"/>
            </a:xfrm>
            <a:prstGeom prst="rect">
              <a:avLst/>
            </a:prstGeom>
            <a:ln w="12700" cap="flat">
              <a:noFill/>
              <a:miter lim="400000"/>
            </a:ln>
            <a:effectLst/>
          </p:spPr>
        </p:pic>
        <p:pic>
          <p:nvPicPr>
            <p:cNvPr id="194" name="Image" descr="Image"/>
            <p:cNvPicPr>
              <a:picLocks noChangeAspect="1"/>
            </p:cNvPicPr>
            <p:nvPr/>
          </p:nvPicPr>
          <p:blipFill>
            <a:blip r:embed="rId16">
              <a:extLst/>
            </a:blip>
            <a:stretch>
              <a:fillRect/>
            </a:stretch>
          </p:blipFill>
          <p:spPr>
            <a:xfrm>
              <a:off x="711221" y="61961"/>
              <a:ext cx="2147581" cy="177620"/>
            </a:xfrm>
            <a:prstGeom prst="rect">
              <a:avLst/>
            </a:prstGeom>
            <a:ln w="12700" cap="flat">
              <a:noFill/>
              <a:miter lim="400000"/>
            </a:ln>
            <a:effectLst/>
          </p:spPr>
        </p:pic>
        <p:sp>
          <p:nvSpPr>
            <p:cNvPr id="195" name="Rounded Rectangle"/>
            <p:cNvSpPr/>
            <p:nvPr/>
          </p:nvSpPr>
          <p:spPr>
            <a:xfrm flipH="1">
              <a:off x="73919" y="0"/>
              <a:ext cx="3522083" cy="1868536"/>
            </a:xfrm>
            <a:prstGeom prst="roundRect">
              <a:avLst>
                <a:gd name="adj" fmla="val 29914"/>
              </a:avLst>
            </a:prstGeom>
            <a:noFill/>
            <a:ln w="38100" cap="flat">
              <a:solidFill>
                <a:srgbClr val="00000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grpSp>
      <p:grpSp>
        <p:nvGrpSpPr>
          <p:cNvPr id="199" name="Group"/>
          <p:cNvGrpSpPr/>
          <p:nvPr/>
        </p:nvGrpSpPr>
        <p:grpSpPr>
          <a:xfrm>
            <a:off x="2495830" y="1677425"/>
            <a:ext cx="5354357" cy="1993928"/>
            <a:chOff x="0" y="0"/>
            <a:chExt cx="7615084" cy="2835806"/>
          </a:xfrm>
        </p:grpSpPr>
        <p:sp>
          <p:nvSpPr>
            <p:cNvPr id="197" name="Circle"/>
            <p:cNvSpPr/>
            <p:nvPr/>
          </p:nvSpPr>
          <p:spPr>
            <a:xfrm>
              <a:off x="1125086" y="2643074"/>
              <a:ext cx="186247" cy="192733"/>
            </a:xfrm>
            <a:prstGeom prst="ellipse">
              <a:avLst/>
            </a:prstGeom>
            <a:noFill/>
            <a:ln w="38100" cap="flat">
              <a:solidFill>
                <a:srgbClr val="00000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sp>
          <p:nvSpPr>
            <p:cNvPr id="198" name="Rounded Rectangle"/>
            <p:cNvSpPr/>
            <p:nvPr/>
          </p:nvSpPr>
          <p:spPr>
            <a:xfrm flipH="1">
              <a:off x="0" y="0"/>
              <a:ext cx="7615085" cy="2464319"/>
            </a:xfrm>
            <a:prstGeom prst="roundRect">
              <a:avLst>
                <a:gd name="adj" fmla="val 32829"/>
              </a:avLst>
            </a:prstGeom>
            <a:noFill/>
            <a:ln w="38100" cap="flat">
              <a:solidFill>
                <a:srgbClr val="00000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grpSp>
      <p:pic>
        <p:nvPicPr>
          <p:cNvPr id="200" name="noun_1106937_cc.png" descr="noun_1106937_cc.png"/>
          <p:cNvPicPr>
            <a:picLocks noChangeAspect="1"/>
          </p:cNvPicPr>
          <p:nvPr/>
        </p:nvPicPr>
        <p:blipFill>
          <a:blip r:embed="rId15">
            <a:extLst/>
          </a:blip>
          <a:srcRect b="15407"/>
          <a:stretch>
            <a:fillRect/>
          </a:stretch>
        </p:blipFill>
        <p:spPr>
          <a:xfrm>
            <a:off x="7413714" y="3406788"/>
            <a:ext cx="807169" cy="682806"/>
          </a:xfrm>
          <a:prstGeom prst="rect">
            <a:avLst/>
          </a:prstGeom>
          <a:ln w="12700">
            <a:miter lim="400000"/>
          </a:ln>
        </p:spPr>
      </p:pic>
      <p:sp>
        <p:nvSpPr>
          <p:cNvPr id="201" name="Arrow"/>
          <p:cNvSpPr/>
          <p:nvPr/>
        </p:nvSpPr>
        <p:spPr>
          <a:xfrm rot="19800000">
            <a:off x="6741764" y="4015478"/>
            <a:ext cx="786184" cy="333068"/>
          </a:xfrm>
          <a:prstGeom prst="rightArrow">
            <a:avLst>
              <a:gd name="adj1" fmla="val 20530"/>
              <a:gd name="adj2" fmla="val 48609"/>
            </a:avLst>
          </a:prstGeom>
          <a:solidFill>
            <a:srgbClr val="000000"/>
          </a:solidFill>
          <a:ln w="25400">
            <a:solidFill>
              <a:srgbClr val="000000"/>
            </a:solidFill>
            <a:miter lim="400000"/>
          </a:ln>
        </p:spPr>
        <p:txBody>
          <a:bodyPr lIns="35719" tIns="35719" rIns="35719" bIns="35719" anchor="ctr"/>
          <a:lstStyle/>
          <a:p>
            <a:pPr>
              <a:defRPr b="0">
                <a:latin typeface="Helvetica Light"/>
                <a:ea typeface="Helvetica Light"/>
                <a:cs typeface="Helvetica Light"/>
                <a:sym typeface="Helvetica Light"/>
              </a:defRPr>
            </a:pPr>
            <a:endParaRPr sz="1266"/>
          </a:p>
        </p:txBody>
      </p:sp>
      <p:grpSp>
        <p:nvGrpSpPr>
          <p:cNvPr id="212" name="Group"/>
          <p:cNvGrpSpPr/>
          <p:nvPr/>
        </p:nvGrpSpPr>
        <p:grpSpPr>
          <a:xfrm>
            <a:off x="5223623" y="3678342"/>
            <a:ext cx="1376269" cy="1237861"/>
            <a:chOff x="0" y="0"/>
            <a:chExt cx="1957358" cy="1760512"/>
          </a:xfrm>
        </p:grpSpPr>
        <p:sp>
          <p:nvSpPr>
            <p:cNvPr id="202" name="Rounded Rectangle"/>
            <p:cNvSpPr/>
            <p:nvPr/>
          </p:nvSpPr>
          <p:spPr>
            <a:xfrm flipH="1">
              <a:off x="0" y="0"/>
              <a:ext cx="1957359" cy="1760513"/>
            </a:xfrm>
            <a:prstGeom prst="roundRect">
              <a:avLst>
                <a:gd name="adj" fmla="val 23809"/>
              </a:avLst>
            </a:prstGeom>
            <a:noFill/>
            <a:ln w="38100" cap="flat">
              <a:solidFill>
                <a:srgbClr val="909090"/>
              </a:solidFill>
              <a:custDash>
                <a:ds d="200000" sp="200000"/>
              </a:custDash>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grpSp>
          <p:nvGrpSpPr>
            <p:cNvPr id="205" name="Group"/>
            <p:cNvGrpSpPr/>
            <p:nvPr/>
          </p:nvGrpSpPr>
          <p:grpSpPr>
            <a:xfrm>
              <a:off x="1354889" y="1251902"/>
              <a:ext cx="425624" cy="347618"/>
              <a:chOff x="0" y="0"/>
              <a:chExt cx="425623" cy="347617"/>
            </a:xfrm>
          </p:grpSpPr>
          <p:pic>
            <p:nvPicPr>
              <p:cNvPr id="203" name="Image" descr="Image"/>
              <p:cNvPicPr>
                <a:picLocks noChangeAspect="1"/>
              </p:cNvPicPr>
              <p:nvPr/>
            </p:nvPicPr>
            <p:blipFill>
              <a:blip r:embed="rId17">
                <a:extLst/>
              </a:blip>
              <a:stretch>
                <a:fillRect/>
              </a:stretch>
            </p:blipFill>
            <p:spPr>
              <a:xfrm>
                <a:off x="0" y="0"/>
                <a:ext cx="52670" cy="347618"/>
              </a:xfrm>
              <a:prstGeom prst="rect">
                <a:avLst/>
              </a:prstGeom>
              <a:ln w="12700" cap="flat">
                <a:noFill/>
                <a:miter lim="400000"/>
              </a:ln>
              <a:effectLst/>
            </p:spPr>
          </p:pic>
          <p:pic>
            <p:nvPicPr>
              <p:cNvPr id="204" name="Image" descr="Image"/>
              <p:cNvPicPr>
                <a:picLocks noChangeAspect="1"/>
              </p:cNvPicPr>
              <p:nvPr/>
            </p:nvPicPr>
            <p:blipFill>
              <a:blip r:embed="rId18">
                <a:extLst/>
              </a:blip>
              <a:stretch>
                <a:fillRect/>
              </a:stretch>
            </p:blipFill>
            <p:spPr>
              <a:xfrm>
                <a:off x="301413" y="72887"/>
                <a:ext cx="124211" cy="201843"/>
              </a:xfrm>
              <a:prstGeom prst="rect">
                <a:avLst/>
              </a:prstGeom>
              <a:ln w="12700" cap="flat">
                <a:noFill/>
                <a:miter lim="400000"/>
              </a:ln>
              <a:effectLst/>
            </p:spPr>
          </p:pic>
        </p:grpSp>
        <p:grpSp>
          <p:nvGrpSpPr>
            <p:cNvPr id="208" name="Group"/>
            <p:cNvGrpSpPr/>
            <p:nvPr/>
          </p:nvGrpSpPr>
          <p:grpSpPr>
            <a:xfrm>
              <a:off x="1128920" y="619606"/>
              <a:ext cx="651593" cy="504607"/>
              <a:chOff x="0" y="0"/>
              <a:chExt cx="651591" cy="504605"/>
            </a:xfrm>
          </p:grpSpPr>
          <p:pic>
            <p:nvPicPr>
              <p:cNvPr id="206" name="noun_589558_999999.png" descr="noun_589558_999999.png"/>
              <p:cNvPicPr>
                <a:picLocks noChangeAspect="1"/>
              </p:cNvPicPr>
              <p:nvPr/>
            </p:nvPicPr>
            <p:blipFill>
              <a:blip r:embed="rId19">
                <a:extLst/>
              </a:blip>
              <a:stretch>
                <a:fillRect/>
              </a:stretch>
            </p:blipFill>
            <p:spPr>
              <a:xfrm>
                <a:off x="0" y="0"/>
                <a:ext cx="504606" cy="504606"/>
              </a:xfrm>
              <a:prstGeom prst="rect">
                <a:avLst/>
              </a:prstGeom>
              <a:ln w="12700" cap="flat">
                <a:noFill/>
                <a:miter lim="400000"/>
              </a:ln>
              <a:effectLst/>
            </p:spPr>
          </p:pic>
          <p:pic>
            <p:nvPicPr>
              <p:cNvPr id="207" name="Image" descr="Image"/>
              <p:cNvPicPr>
                <a:picLocks noChangeAspect="1"/>
              </p:cNvPicPr>
              <p:nvPr/>
            </p:nvPicPr>
            <p:blipFill>
              <a:blip r:embed="rId18">
                <a:extLst/>
              </a:blip>
              <a:stretch>
                <a:fillRect/>
              </a:stretch>
            </p:blipFill>
            <p:spPr>
              <a:xfrm>
                <a:off x="527381" y="151381"/>
                <a:ext cx="124211" cy="201843"/>
              </a:xfrm>
              <a:prstGeom prst="rect">
                <a:avLst/>
              </a:prstGeom>
              <a:ln w="12700" cap="flat">
                <a:noFill/>
                <a:miter lim="400000"/>
              </a:ln>
              <a:effectLst/>
            </p:spPr>
          </p:pic>
        </p:grpSp>
        <p:grpSp>
          <p:nvGrpSpPr>
            <p:cNvPr id="211" name="Group"/>
            <p:cNvGrpSpPr/>
            <p:nvPr/>
          </p:nvGrpSpPr>
          <p:grpSpPr>
            <a:xfrm>
              <a:off x="1354889" y="144300"/>
              <a:ext cx="425624" cy="347618"/>
              <a:chOff x="0" y="0"/>
              <a:chExt cx="425623" cy="347617"/>
            </a:xfrm>
          </p:grpSpPr>
          <p:pic>
            <p:nvPicPr>
              <p:cNvPr id="209" name="Image" descr="Image"/>
              <p:cNvPicPr>
                <a:picLocks noChangeAspect="1"/>
              </p:cNvPicPr>
              <p:nvPr/>
            </p:nvPicPr>
            <p:blipFill>
              <a:blip r:embed="rId17">
                <a:extLst/>
              </a:blip>
              <a:stretch>
                <a:fillRect/>
              </a:stretch>
            </p:blipFill>
            <p:spPr>
              <a:xfrm>
                <a:off x="0" y="0"/>
                <a:ext cx="52670" cy="347618"/>
              </a:xfrm>
              <a:prstGeom prst="rect">
                <a:avLst/>
              </a:prstGeom>
              <a:ln w="12700" cap="flat">
                <a:noFill/>
                <a:miter lim="400000"/>
              </a:ln>
              <a:effectLst/>
            </p:spPr>
          </p:pic>
          <p:pic>
            <p:nvPicPr>
              <p:cNvPr id="210" name="Image" descr="Image"/>
              <p:cNvPicPr>
                <a:picLocks noChangeAspect="1"/>
              </p:cNvPicPr>
              <p:nvPr/>
            </p:nvPicPr>
            <p:blipFill>
              <a:blip r:embed="rId18">
                <a:extLst/>
              </a:blip>
              <a:stretch>
                <a:fillRect/>
              </a:stretch>
            </p:blipFill>
            <p:spPr>
              <a:xfrm>
                <a:off x="301413" y="72837"/>
                <a:ext cx="124211" cy="201844"/>
              </a:xfrm>
              <a:prstGeom prst="rect">
                <a:avLst/>
              </a:prstGeom>
              <a:ln w="12700" cap="flat">
                <a:noFill/>
                <a:miter lim="400000"/>
              </a:ln>
              <a:effectLst/>
            </p:spPr>
          </p:pic>
        </p:grpSp>
      </p:grpSp>
      <p:grpSp>
        <p:nvGrpSpPr>
          <p:cNvPr id="226" name="Group"/>
          <p:cNvGrpSpPr/>
          <p:nvPr/>
        </p:nvGrpSpPr>
        <p:grpSpPr>
          <a:xfrm>
            <a:off x="4339200" y="3454600"/>
            <a:ext cx="2426911" cy="1459950"/>
            <a:chOff x="0" y="0"/>
            <a:chExt cx="3451606" cy="2076373"/>
          </a:xfrm>
        </p:grpSpPr>
        <p:sp>
          <p:nvSpPr>
            <p:cNvPr id="213" name="Arrow"/>
            <p:cNvSpPr/>
            <p:nvPr/>
          </p:nvSpPr>
          <p:spPr>
            <a:xfrm>
              <a:off x="0" y="1036002"/>
              <a:ext cx="1118129" cy="473697"/>
            </a:xfrm>
            <a:prstGeom prst="rightArrow">
              <a:avLst>
                <a:gd name="adj1" fmla="val 20530"/>
                <a:gd name="adj2" fmla="val 48609"/>
              </a:avLst>
            </a:prstGeom>
            <a:solidFill>
              <a:srgbClr val="000000"/>
            </a:solidFill>
            <a:ln w="25400" cap="flat">
              <a:solidFill>
                <a:srgbClr val="000000"/>
              </a:solidFill>
              <a:prstDash val="solid"/>
              <a:miter lim="400000"/>
            </a:ln>
            <a:effectLst/>
          </p:spPr>
          <p:txBody>
            <a:bodyPr wrap="square" lIns="35719" tIns="35719" rIns="35719" bIns="35719" numCol="1" anchor="ctr">
              <a:noAutofit/>
            </a:bodyPr>
            <a:lstStyle/>
            <a:p>
              <a:pPr>
                <a:defRPr b="0">
                  <a:latin typeface="Helvetica Light"/>
                  <a:ea typeface="Helvetica Light"/>
                  <a:cs typeface="Helvetica Light"/>
                  <a:sym typeface="Helvetica Light"/>
                </a:defRPr>
              </a:pPr>
              <a:endParaRPr sz="1266"/>
            </a:p>
          </p:txBody>
        </p:sp>
        <p:grpSp>
          <p:nvGrpSpPr>
            <p:cNvPr id="224" name="Group"/>
            <p:cNvGrpSpPr/>
            <p:nvPr/>
          </p:nvGrpSpPr>
          <p:grpSpPr>
            <a:xfrm>
              <a:off x="1257846" y="320560"/>
              <a:ext cx="1089326" cy="1755814"/>
              <a:chOff x="0" y="0"/>
              <a:chExt cx="1089325" cy="1755813"/>
            </a:xfrm>
          </p:grpSpPr>
          <p:grpSp>
            <p:nvGrpSpPr>
              <p:cNvPr id="216" name="Group"/>
              <p:cNvGrpSpPr/>
              <p:nvPr/>
            </p:nvGrpSpPr>
            <p:grpSpPr>
              <a:xfrm>
                <a:off x="148241" y="64282"/>
                <a:ext cx="864218" cy="502954"/>
                <a:chOff x="0" y="0"/>
                <a:chExt cx="864216" cy="502953"/>
              </a:xfrm>
            </p:grpSpPr>
            <p:pic>
              <p:nvPicPr>
                <p:cNvPr id="214" name="noun_1087885_cc.png" descr="noun_1087885_cc.png"/>
                <p:cNvPicPr>
                  <a:picLocks noChangeAspect="1"/>
                </p:cNvPicPr>
                <p:nvPr/>
              </p:nvPicPr>
              <p:blipFill>
                <a:blip r:embed="rId3">
                  <a:extLst/>
                </a:blip>
                <a:srcRect l="16057" t="8701" r="16057" b="23164"/>
                <a:stretch>
                  <a:fillRect/>
                </a:stretch>
              </p:blipFill>
              <p:spPr>
                <a:xfrm>
                  <a:off x="0" y="0"/>
                  <a:ext cx="501117" cy="502954"/>
                </a:xfrm>
                <a:prstGeom prst="rect">
                  <a:avLst/>
                </a:prstGeom>
                <a:ln w="12700" cap="flat">
                  <a:noFill/>
                  <a:miter lim="400000"/>
                </a:ln>
                <a:effectLst/>
              </p:spPr>
            </p:pic>
            <p:pic>
              <p:nvPicPr>
                <p:cNvPr id="215" name="Image" descr="Image"/>
                <p:cNvPicPr>
                  <a:picLocks noChangeAspect="1"/>
                </p:cNvPicPr>
                <p:nvPr/>
              </p:nvPicPr>
              <p:blipFill>
                <a:blip r:embed="rId11">
                  <a:extLst/>
                </a:blip>
                <a:stretch>
                  <a:fillRect/>
                </a:stretch>
              </p:blipFill>
              <p:spPr>
                <a:xfrm>
                  <a:off x="569656" y="161671"/>
                  <a:ext cx="294561" cy="179611"/>
                </a:xfrm>
                <a:prstGeom prst="rect">
                  <a:avLst/>
                </a:prstGeom>
                <a:ln w="12700" cap="flat">
                  <a:noFill/>
                  <a:miter lim="400000"/>
                </a:ln>
                <a:effectLst/>
              </p:spPr>
            </p:pic>
          </p:grpSp>
          <p:grpSp>
            <p:nvGrpSpPr>
              <p:cNvPr id="219" name="Group"/>
              <p:cNvGrpSpPr/>
              <p:nvPr/>
            </p:nvGrpSpPr>
            <p:grpSpPr>
              <a:xfrm>
                <a:off x="147927" y="616062"/>
                <a:ext cx="868124" cy="501264"/>
                <a:chOff x="0" y="0"/>
                <a:chExt cx="868123" cy="501263"/>
              </a:xfrm>
            </p:grpSpPr>
            <p:pic>
              <p:nvPicPr>
                <p:cNvPr id="217" name="noun_831812_cc.png" descr="noun_831812_cc.png"/>
                <p:cNvPicPr>
                  <a:picLocks noChangeAspect="1"/>
                </p:cNvPicPr>
                <p:nvPr/>
              </p:nvPicPr>
              <p:blipFill>
                <a:blip r:embed="rId4">
                  <a:extLst/>
                </a:blip>
                <a:srcRect l="25498" t="18106" r="25498" b="32933"/>
                <a:stretch>
                  <a:fillRect/>
                </a:stretch>
              </p:blipFill>
              <p:spPr>
                <a:xfrm>
                  <a:off x="0" y="0"/>
                  <a:ext cx="501699" cy="501264"/>
                </a:xfrm>
                <a:prstGeom prst="rect">
                  <a:avLst/>
                </a:prstGeom>
                <a:ln w="12700" cap="flat">
                  <a:noFill/>
                  <a:miter lim="400000"/>
                </a:ln>
                <a:effectLst/>
              </p:spPr>
            </p:pic>
            <p:pic>
              <p:nvPicPr>
                <p:cNvPr id="218" name="Image" descr="Image"/>
                <p:cNvPicPr>
                  <a:picLocks noChangeAspect="1"/>
                </p:cNvPicPr>
                <p:nvPr/>
              </p:nvPicPr>
              <p:blipFill>
                <a:blip r:embed="rId12">
                  <a:extLst/>
                </a:blip>
                <a:stretch>
                  <a:fillRect/>
                </a:stretch>
              </p:blipFill>
              <p:spPr>
                <a:xfrm>
                  <a:off x="566378" y="160745"/>
                  <a:ext cx="301746" cy="179611"/>
                </a:xfrm>
                <a:prstGeom prst="rect">
                  <a:avLst/>
                </a:prstGeom>
                <a:ln w="12700" cap="flat">
                  <a:noFill/>
                  <a:miter lim="400000"/>
                </a:ln>
                <a:effectLst/>
              </p:spPr>
            </p:pic>
          </p:grpSp>
          <p:grpSp>
            <p:nvGrpSpPr>
              <p:cNvPr id="222" name="Group"/>
              <p:cNvGrpSpPr/>
              <p:nvPr/>
            </p:nvGrpSpPr>
            <p:grpSpPr>
              <a:xfrm>
                <a:off x="147298" y="1177887"/>
                <a:ext cx="836424" cy="491219"/>
                <a:chOff x="0" y="11735"/>
                <a:chExt cx="836422" cy="491217"/>
              </a:xfrm>
            </p:grpSpPr>
            <p:pic>
              <p:nvPicPr>
                <p:cNvPr id="220" name="noun_288217_cc.png" descr="noun_288217_cc.png"/>
                <p:cNvPicPr>
                  <a:picLocks noChangeAspect="1"/>
                </p:cNvPicPr>
                <p:nvPr/>
              </p:nvPicPr>
              <p:blipFill>
                <a:blip r:embed="rId5">
                  <a:extLst/>
                </a:blip>
                <a:srcRect l="5872" r="5872" b="13829"/>
                <a:stretch>
                  <a:fillRect/>
                </a:stretch>
              </p:blipFill>
              <p:spPr>
                <a:xfrm>
                  <a:off x="0" y="11735"/>
                  <a:ext cx="503099" cy="491219"/>
                </a:xfrm>
                <a:prstGeom prst="rect">
                  <a:avLst/>
                </a:prstGeom>
                <a:ln w="12700" cap="flat">
                  <a:noFill/>
                  <a:miter lim="400000"/>
                </a:ln>
                <a:effectLst/>
              </p:spPr>
            </p:pic>
            <p:pic>
              <p:nvPicPr>
                <p:cNvPr id="221" name="Image" descr="Image"/>
                <p:cNvPicPr>
                  <a:picLocks noChangeAspect="1"/>
                </p:cNvPicPr>
                <p:nvPr/>
              </p:nvPicPr>
              <p:blipFill>
                <a:blip r:embed="rId13">
                  <a:extLst/>
                </a:blip>
                <a:stretch>
                  <a:fillRect/>
                </a:stretch>
              </p:blipFill>
              <p:spPr>
                <a:xfrm>
                  <a:off x="599337" y="163895"/>
                  <a:ext cx="237086" cy="186795"/>
                </a:xfrm>
                <a:prstGeom prst="rect">
                  <a:avLst/>
                </a:prstGeom>
                <a:ln w="12700" cap="flat">
                  <a:noFill/>
                  <a:miter lim="400000"/>
                </a:ln>
                <a:effectLst/>
              </p:spPr>
            </p:pic>
          </p:grpSp>
          <p:sp>
            <p:nvSpPr>
              <p:cNvPr id="223" name="Rounded Rectangle"/>
              <p:cNvSpPr/>
              <p:nvPr/>
            </p:nvSpPr>
            <p:spPr>
              <a:xfrm flipH="1">
                <a:off x="0" y="0"/>
                <a:ext cx="1089326" cy="1755814"/>
              </a:xfrm>
              <a:prstGeom prst="roundRect">
                <a:avLst>
                  <a:gd name="adj" fmla="val 38479"/>
                </a:avLst>
              </a:prstGeom>
              <a:noFill/>
              <a:ln w="38100" cap="flat">
                <a:solidFill>
                  <a:srgbClr val="000000"/>
                </a:solidFill>
                <a:prstDash val="solid"/>
                <a:miter lim="400000"/>
              </a:ln>
              <a:effectLst/>
            </p:spPr>
            <p:txBody>
              <a:bodyPr wrap="square" lIns="35719" tIns="35719" rIns="35719" bIns="35719" numCol="1" anchor="ctr">
                <a:noAutofit/>
              </a:bodyPr>
              <a:lstStyle/>
              <a:p>
                <a:pPr>
                  <a:defRPr b="0">
                    <a:solidFill>
                      <a:srgbClr val="FFFFFF"/>
                    </a:solidFill>
                    <a:latin typeface="Helvetica Light"/>
                    <a:ea typeface="Helvetica Light"/>
                    <a:cs typeface="Helvetica Light"/>
                    <a:sym typeface="Helvetica Light"/>
                  </a:defRPr>
                </a:pPr>
                <a:endParaRPr sz="1266"/>
              </a:p>
            </p:txBody>
          </p:sp>
        </p:grpSp>
        <p:pic>
          <p:nvPicPr>
            <p:cNvPr id="225" name="Image" descr="Image"/>
            <p:cNvPicPr>
              <a:picLocks noChangeAspect="1"/>
            </p:cNvPicPr>
            <p:nvPr/>
          </p:nvPicPr>
          <p:blipFill>
            <a:blip r:embed="rId20">
              <a:extLst/>
            </a:blip>
            <a:stretch>
              <a:fillRect/>
            </a:stretch>
          </p:blipFill>
          <p:spPr>
            <a:xfrm>
              <a:off x="1090443" y="0"/>
              <a:ext cx="2361164" cy="243061"/>
            </a:xfrm>
            <a:prstGeom prst="rect">
              <a:avLst/>
            </a:prstGeom>
            <a:ln w="12700" cap="flat">
              <a:noFill/>
              <a:miter lim="400000"/>
            </a:ln>
            <a:effectLst/>
          </p:spPr>
        </p:pic>
      </p:grpSp>
      <p:pic>
        <p:nvPicPr>
          <p:cNvPr id="227" name="noun_43761.png" descr="noun_43761.png"/>
          <p:cNvPicPr>
            <a:picLocks noChangeAspect="1"/>
          </p:cNvPicPr>
          <p:nvPr/>
        </p:nvPicPr>
        <p:blipFill>
          <a:blip r:embed="rId21">
            <a:extLst/>
          </a:blip>
          <a:stretch>
            <a:fillRect/>
          </a:stretch>
        </p:blipFill>
        <p:spPr>
          <a:xfrm>
            <a:off x="2946986" y="3481897"/>
            <a:ext cx="1511329" cy="1511328"/>
          </a:xfrm>
          <a:prstGeom prst="rect">
            <a:avLst/>
          </a:prstGeom>
          <a:ln w="12700">
            <a:miter lim="400000"/>
          </a:ln>
        </p:spPr>
      </p:pic>
      <p:sp>
        <p:nvSpPr>
          <p:cNvPr id="228" name="Reward Engineering is Hard"/>
          <p:cNvSpPr txBox="1">
            <a:spLocks noGrp="1"/>
          </p:cNvSpPr>
          <p:nvPr>
            <p:ph type="title"/>
          </p:nvPr>
        </p:nvSpPr>
        <p:spPr>
          <a:xfrm>
            <a:off x="3014707" y="640837"/>
            <a:ext cx="6516596" cy="593560"/>
          </a:xfrm>
          <a:prstGeom prst="rect">
            <a:avLst/>
          </a:prstGeom>
        </p:spPr>
        <p:txBody>
          <a:bodyPr vert="horz" lIns="32146" tIns="32146" rIns="32146" bIns="32146" rtlCol="0" anchor="b">
            <a:normAutofit fontScale="90000"/>
          </a:bodyPr>
          <a:lstStyle>
            <a:lvl1pPr defTabSz="914400">
              <a:defRPr sz="4600">
                <a:latin typeface="Calibri"/>
                <a:ea typeface="Calibri"/>
                <a:cs typeface="Calibri"/>
                <a:sym typeface="Calibri"/>
              </a:defRPr>
            </a:lvl1pPr>
          </a:lstStyle>
          <a:p>
            <a:r>
              <a:t>Reward Engineering is Hard</a:t>
            </a:r>
          </a:p>
        </p:txBody>
      </p:sp>
      <p:sp>
        <p:nvSpPr>
          <p:cNvPr id="229" name="Oval"/>
          <p:cNvSpPr/>
          <p:nvPr/>
        </p:nvSpPr>
        <p:spPr>
          <a:xfrm>
            <a:off x="2809945" y="4865059"/>
            <a:ext cx="101415" cy="104947"/>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230" name="Oval"/>
          <p:cNvSpPr/>
          <p:nvPr/>
        </p:nvSpPr>
        <p:spPr>
          <a:xfrm>
            <a:off x="3043270" y="4721694"/>
            <a:ext cx="101416" cy="104946"/>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2" name="TextBox 1">
            <a:extLst>
              <a:ext uri="{FF2B5EF4-FFF2-40B4-BE49-F238E27FC236}">
                <a16:creationId xmlns:a16="http://schemas.microsoft.com/office/drawing/2014/main" id="{C3DFE378-0356-4B41-80B2-50C186BC4432}"/>
              </a:ext>
            </a:extLst>
          </p:cNvPr>
          <p:cNvSpPr txBox="1"/>
          <p:nvPr/>
        </p:nvSpPr>
        <p:spPr>
          <a:xfrm>
            <a:off x="3626840" y="5557197"/>
            <a:ext cx="8173832" cy="923330"/>
          </a:xfrm>
          <a:prstGeom prst="rect">
            <a:avLst/>
          </a:prstGeom>
          <a:noFill/>
        </p:spPr>
        <p:txBody>
          <a:bodyPr wrap="square" rtlCol="0">
            <a:spAutoFit/>
          </a:bodyPr>
          <a:lstStyle/>
          <a:p>
            <a:r>
              <a:rPr lang="en-CA" i="1" dirty="0"/>
              <a:t>Figure credit: Dylan Hadfield-</a:t>
            </a:r>
            <a:r>
              <a:rPr lang="en-CA" i="1" dirty="0" err="1"/>
              <a:t>Menell</a:t>
            </a:r>
            <a:r>
              <a:rPr lang="en-CA" i="1" dirty="0"/>
              <a:t>, Smitha </a:t>
            </a:r>
            <a:r>
              <a:rPr lang="en-CA" i="1" dirty="0" err="1"/>
              <a:t>Milli</a:t>
            </a:r>
            <a:r>
              <a:rPr lang="en-CA" i="1" dirty="0"/>
              <a:t>, Pieter </a:t>
            </a:r>
            <a:r>
              <a:rPr lang="en-CA" i="1" dirty="0" err="1"/>
              <a:t>Abbeel</a:t>
            </a:r>
            <a:r>
              <a:rPr lang="en-CA" i="1" dirty="0"/>
              <a:t>, Stuart Russell and Anca Dragan, “Inverse Reward Design” (NIPS 2017)</a:t>
            </a:r>
            <a:endParaRPr lang="en-CA" dirty="0"/>
          </a:p>
          <a:p>
            <a:endParaRPr lang="en-US" dirty="0"/>
          </a:p>
        </p:txBody>
      </p:sp>
    </p:spTree>
    <p:extLst>
      <p:ext uri="{BB962C8B-B14F-4D97-AF65-F5344CB8AC3E}">
        <p14:creationId xmlns:p14="http://schemas.microsoft.com/office/powerpoint/2010/main" val="1357655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ntract Design is Hard"/>
          <p:cNvSpPr txBox="1">
            <a:spLocks noGrp="1"/>
          </p:cNvSpPr>
          <p:nvPr>
            <p:ph type="title"/>
          </p:nvPr>
        </p:nvSpPr>
        <p:spPr>
          <a:xfrm>
            <a:off x="3126219" y="392254"/>
            <a:ext cx="6516596" cy="593560"/>
          </a:xfrm>
          <a:prstGeom prst="rect">
            <a:avLst/>
          </a:prstGeom>
        </p:spPr>
        <p:txBody>
          <a:bodyPr vert="horz" lIns="32146" tIns="32146" rIns="32146" bIns="32146" rtlCol="0" anchor="b">
            <a:normAutofit fontScale="90000"/>
          </a:bodyPr>
          <a:lstStyle>
            <a:lvl1pPr defTabSz="914400">
              <a:defRPr sz="4600">
                <a:latin typeface="Calibri"/>
                <a:ea typeface="Calibri"/>
                <a:cs typeface="Calibri"/>
                <a:sym typeface="Calibri"/>
              </a:defRPr>
            </a:lvl1pPr>
          </a:lstStyle>
          <a:p>
            <a:r>
              <a:t>Contract Design is Hard</a:t>
            </a:r>
          </a:p>
        </p:txBody>
      </p:sp>
      <p:sp>
        <p:nvSpPr>
          <p:cNvPr id="243" name="Oval"/>
          <p:cNvSpPr/>
          <p:nvPr/>
        </p:nvSpPr>
        <p:spPr>
          <a:xfrm>
            <a:off x="2809945" y="4865059"/>
            <a:ext cx="101415" cy="104947"/>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244" name="Oval"/>
          <p:cNvSpPr/>
          <p:nvPr/>
        </p:nvSpPr>
        <p:spPr>
          <a:xfrm>
            <a:off x="3043270" y="4721694"/>
            <a:ext cx="101416" cy="104946"/>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pic>
        <p:nvPicPr>
          <p:cNvPr id="245" name="GKH Blue shirt ponder.JPG" descr="GKH Blue shirt ponder.JPG"/>
          <p:cNvPicPr>
            <a:picLocks noChangeAspect="1"/>
          </p:cNvPicPr>
          <p:nvPr/>
        </p:nvPicPr>
        <p:blipFill>
          <a:blip r:embed="rId2">
            <a:extLst/>
          </a:blip>
          <a:srcRect l="8478" t="24782" r="5408"/>
          <a:stretch>
            <a:fillRect/>
          </a:stretch>
        </p:blipFill>
        <p:spPr>
          <a:xfrm>
            <a:off x="1688614" y="5090372"/>
            <a:ext cx="1302720" cy="1706849"/>
          </a:xfrm>
          <a:prstGeom prst="rect">
            <a:avLst/>
          </a:prstGeom>
          <a:ln w="12700">
            <a:miter lim="400000"/>
          </a:ln>
        </p:spPr>
      </p:pic>
      <p:sp>
        <p:nvSpPr>
          <p:cNvPr id="246" name="Rounded Rectangle"/>
          <p:cNvSpPr/>
          <p:nvPr/>
        </p:nvSpPr>
        <p:spPr>
          <a:xfrm flipH="1">
            <a:off x="2577088" y="1365441"/>
            <a:ext cx="1607807" cy="2260813"/>
          </a:xfrm>
          <a:prstGeom prst="roundRect">
            <a:avLst>
              <a:gd name="adj" fmla="val 31744"/>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grpSp>
        <p:nvGrpSpPr>
          <p:cNvPr id="249" name="Group"/>
          <p:cNvGrpSpPr/>
          <p:nvPr/>
        </p:nvGrpSpPr>
        <p:grpSpPr>
          <a:xfrm>
            <a:off x="2976784" y="3889084"/>
            <a:ext cx="700384" cy="439588"/>
            <a:chOff x="0" y="0"/>
            <a:chExt cx="996099" cy="625190"/>
          </a:xfrm>
        </p:grpSpPr>
        <p:pic>
          <p:nvPicPr>
            <p:cNvPr id="247" name="arch.png" descr="arch.png"/>
            <p:cNvPicPr>
              <a:picLocks noChangeAspect="1"/>
            </p:cNvPicPr>
            <p:nvPr/>
          </p:nvPicPr>
          <p:blipFill>
            <a:blip r:embed="rId3">
              <a:extLst/>
            </a:blip>
            <a:stretch>
              <a:fillRect/>
            </a:stretch>
          </p:blipFill>
          <p:spPr>
            <a:xfrm>
              <a:off x="0" y="0"/>
              <a:ext cx="625191" cy="625191"/>
            </a:xfrm>
            <a:prstGeom prst="rect">
              <a:avLst/>
            </a:prstGeom>
            <a:ln w="12700" cap="flat">
              <a:noFill/>
              <a:miter lim="400000"/>
            </a:ln>
            <a:effectLst/>
          </p:spPr>
        </p:pic>
        <p:pic>
          <p:nvPicPr>
            <p:cNvPr id="248" name="arch.png" descr="arch.png"/>
            <p:cNvPicPr>
              <a:picLocks noChangeAspect="1"/>
            </p:cNvPicPr>
            <p:nvPr/>
          </p:nvPicPr>
          <p:blipFill>
            <a:blip r:embed="rId3">
              <a:extLst/>
            </a:blip>
            <a:stretch>
              <a:fillRect/>
            </a:stretch>
          </p:blipFill>
          <p:spPr>
            <a:xfrm>
              <a:off x="370909" y="0"/>
              <a:ext cx="625191" cy="625191"/>
            </a:xfrm>
            <a:prstGeom prst="rect">
              <a:avLst/>
            </a:prstGeom>
            <a:ln w="12700" cap="flat">
              <a:noFill/>
              <a:miter lim="400000"/>
            </a:ln>
            <a:effectLst/>
          </p:spPr>
        </p:pic>
      </p:grpSp>
      <p:sp>
        <p:nvSpPr>
          <p:cNvPr id="250" name="Oval"/>
          <p:cNvSpPr/>
          <p:nvPr/>
        </p:nvSpPr>
        <p:spPr>
          <a:xfrm>
            <a:off x="3006442" y="3743756"/>
            <a:ext cx="101415" cy="104946"/>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grpSp>
        <p:nvGrpSpPr>
          <p:cNvPr id="254" name="Group"/>
          <p:cNvGrpSpPr/>
          <p:nvPr/>
        </p:nvGrpSpPr>
        <p:grpSpPr>
          <a:xfrm>
            <a:off x="2596666" y="1553442"/>
            <a:ext cx="738819" cy="1789840"/>
            <a:chOff x="0" y="-9301"/>
            <a:chExt cx="1050764" cy="2545549"/>
          </a:xfrm>
        </p:grpSpPr>
        <p:sp>
          <p:nvSpPr>
            <p:cNvPr id="251" name="™"/>
            <p:cNvSpPr txBox="1"/>
            <p:nvPr/>
          </p:nvSpPr>
          <p:spPr>
            <a:xfrm>
              <a:off x="117286" y="-9301"/>
              <a:ext cx="601875" cy="7027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lvl1pPr>
                <a:defRPr sz="3900"/>
              </a:lvl1pPr>
            </a:lstStyle>
            <a:p>
              <a:r>
                <a:rPr sz="2742"/>
                <a:t>™</a:t>
              </a:r>
            </a:p>
          </p:txBody>
        </p:sp>
        <p:pic>
          <p:nvPicPr>
            <p:cNvPr id="252" name="hard work shovel.png" descr="hard work shovel.png"/>
            <p:cNvPicPr>
              <a:picLocks noChangeAspect="1"/>
            </p:cNvPicPr>
            <p:nvPr/>
          </p:nvPicPr>
          <p:blipFill>
            <a:blip r:embed="rId4">
              <a:extLst/>
            </a:blip>
            <a:stretch>
              <a:fillRect/>
            </a:stretch>
          </p:blipFill>
          <p:spPr>
            <a:xfrm>
              <a:off x="54663" y="704471"/>
              <a:ext cx="996101" cy="996101"/>
            </a:xfrm>
            <a:prstGeom prst="rect">
              <a:avLst/>
            </a:prstGeom>
            <a:ln w="12700" cap="flat">
              <a:noFill/>
              <a:miter lim="400000"/>
            </a:ln>
            <a:effectLst/>
          </p:spPr>
        </p:pic>
        <p:pic>
          <p:nvPicPr>
            <p:cNvPr id="253" name="Menu.png" descr="Menu.png"/>
            <p:cNvPicPr>
              <a:picLocks noChangeAspect="1"/>
            </p:cNvPicPr>
            <p:nvPr/>
          </p:nvPicPr>
          <p:blipFill>
            <a:blip r:embed="rId5">
              <a:extLst/>
            </a:blip>
            <a:stretch>
              <a:fillRect/>
            </a:stretch>
          </p:blipFill>
          <p:spPr>
            <a:xfrm>
              <a:off x="0" y="1692074"/>
              <a:ext cx="844174" cy="844174"/>
            </a:xfrm>
            <a:prstGeom prst="rect">
              <a:avLst/>
            </a:prstGeom>
            <a:ln w="12700" cap="flat">
              <a:noFill/>
              <a:miter lim="400000"/>
            </a:ln>
            <a:effectLst/>
          </p:spPr>
        </p:pic>
      </p:grpSp>
      <p:grpSp>
        <p:nvGrpSpPr>
          <p:cNvPr id="258" name="Group"/>
          <p:cNvGrpSpPr/>
          <p:nvPr/>
        </p:nvGrpSpPr>
        <p:grpSpPr>
          <a:xfrm>
            <a:off x="3455295" y="1594530"/>
            <a:ext cx="336632" cy="1585438"/>
            <a:chOff x="0" y="40710"/>
            <a:chExt cx="478764" cy="2254845"/>
          </a:xfrm>
        </p:grpSpPr>
        <p:sp>
          <p:nvSpPr>
            <p:cNvPr id="255" name="100"/>
            <p:cNvSpPr txBox="1"/>
            <p:nvPr/>
          </p:nvSpPr>
          <p:spPr>
            <a:xfrm>
              <a:off x="0" y="40710"/>
              <a:ext cx="478764" cy="37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r>
                <a:rPr sz="1266"/>
                <a:t>100</a:t>
              </a:r>
            </a:p>
          </p:txBody>
        </p:sp>
        <p:sp>
          <p:nvSpPr>
            <p:cNvPr id="256" name="20"/>
            <p:cNvSpPr txBox="1"/>
            <p:nvPr/>
          </p:nvSpPr>
          <p:spPr>
            <a:xfrm>
              <a:off x="84734" y="1004277"/>
              <a:ext cx="353373" cy="37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r>
                <a:rPr sz="1266"/>
                <a:t>20</a:t>
              </a:r>
            </a:p>
          </p:txBody>
        </p:sp>
        <p:sp>
          <p:nvSpPr>
            <p:cNvPr id="257" name="10"/>
            <p:cNvSpPr txBox="1"/>
            <p:nvPr/>
          </p:nvSpPr>
          <p:spPr>
            <a:xfrm>
              <a:off x="84734" y="1915917"/>
              <a:ext cx="353373" cy="37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r>
                <a:rPr sz="1266"/>
                <a:t>10</a:t>
              </a:r>
            </a:p>
          </p:txBody>
        </p:sp>
      </p:grpSp>
      <p:pic>
        <p:nvPicPr>
          <p:cNvPr id="259" name="Franchisee.png" descr="Franchisee.png"/>
          <p:cNvPicPr>
            <a:picLocks noChangeAspect="1"/>
          </p:cNvPicPr>
          <p:nvPr/>
        </p:nvPicPr>
        <p:blipFill>
          <a:blip r:embed="rId6">
            <a:extLst/>
          </a:blip>
          <a:stretch>
            <a:fillRect/>
          </a:stretch>
        </p:blipFill>
        <p:spPr>
          <a:xfrm>
            <a:off x="8522363" y="3619976"/>
            <a:ext cx="816282" cy="816282"/>
          </a:xfrm>
          <a:prstGeom prst="rect">
            <a:avLst/>
          </a:prstGeom>
          <a:ln w="12700">
            <a:miter lim="400000"/>
          </a:ln>
        </p:spPr>
      </p:pic>
      <p:sp>
        <p:nvSpPr>
          <p:cNvPr id="260" name="Rounded Rectangle"/>
          <p:cNvSpPr/>
          <p:nvPr/>
        </p:nvSpPr>
        <p:spPr>
          <a:xfrm flipH="1">
            <a:off x="8126601" y="1271249"/>
            <a:ext cx="1607806" cy="2260814"/>
          </a:xfrm>
          <a:prstGeom prst="roundRect">
            <a:avLst>
              <a:gd name="adj" fmla="val 31744"/>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261" name="Oval"/>
          <p:cNvSpPr/>
          <p:nvPr/>
        </p:nvSpPr>
        <p:spPr>
          <a:xfrm>
            <a:off x="8373481" y="3616317"/>
            <a:ext cx="101415" cy="104947"/>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262" name="™"/>
          <p:cNvSpPr txBox="1"/>
          <p:nvPr/>
        </p:nvSpPr>
        <p:spPr>
          <a:xfrm>
            <a:off x="8279333" y="1533880"/>
            <a:ext cx="423194" cy="494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900"/>
            </a:lvl1pPr>
          </a:lstStyle>
          <a:p>
            <a:r>
              <a:rPr sz="2742"/>
              <a:t>™</a:t>
            </a:r>
          </a:p>
        </p:txBody>
      </p:sp>
      <p:pic>
        <p:nvPicPr>
          <p:cNvPr id="263" name="hard work shovel.png" descr="hard work shovel.png"/>
          <p:cNvPicPr>
            <a:picLocks noChangeAspect="1"/>
          </p:cNvPicPr>
          <p:nvPr/>
        </p:nvPicPr>
        <p:blipFill>
          <a:blip r:embed="rId4">
            <a:extLst/>
          </a:blip>
          <a:stretch>
            <a:fillRect/>
          </a:stretch>
        </p:blipFill>
        <p:spPr>
          <a:xfrm>
            <a:off x="8235302" y="2005338"/>
            <a:ext cx="700384" cy="700384"/>
          </a:xfrm>
          <a:prstGeom prst="rect">
            <a:avLst/>
          </a:prstGeom>
          <a:ln w="12700">
            <a:miter lim="400000"/>
          </a:ln>
        </p:spPr>
      </p:pic>
      <p:pic>
        <p:nvPicPr>
          <p:cNvPr id="264" name="Menu.png" descr="Menu.png"/>
          <p:cNvPicPr>
            <a:picLocks noChangeAspect="1"/>
          </p:cNvPicPr>
          <p:nvPr/>
        </p:nvPicPr>
        <p:blipFill>
          <a:blip r:embed="rId5">
            <a:extLst/>
          </a:blip>
          <a:stretch>
            <a:fillRect/>
          </a:stretch>
        </p:blipFill>
        <p:spPr>
          <a:xfrm>
            <a:off x="8196866" y="2699746"/>
            <a:ext cx="593560" cy="593560"/>
          </a:xfrm>
          <a:prstGeom prst="rect">
            <a:avLst/>
          </a:prstGeom>
          <a:ln w="12700">
            <a:miter lim="400000"/>
          </a:ln>
        </p:spPr>
      </p:pic>
      <p:grpSp>
        <p:nvGrpSpPr>
          <p:cNvPr id="268" name="Group"/>
          <p:cNvGrpSpPr/>
          <p:nvPr/>
        </p:nvGrpSpPr>
        <p:grpSpPr>
          <a:xfrm>
            <a:off x="9071463" y="1566650"/>
            <a:ext cx="306174" cy="1585439"/>
            <a:chOff x="22707" y="40710"/>
            <a:chExt cx="435446" cy="2254845"/>
          </a:xfrm>
        </p:grpSpPr>
        <p:sp>
          <p:nvSpPr>
            <p:cNvPr id="265" name="30"/>
            <p:cNvSpPr txBox="1"/>
            <p:nvPr/>
          </p:nvSpPr>
          <p:spPr>
            <a:xfrm>
              <a:off x="84734" y="40710"/>
              <a:ext cx="353373" cy="37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r>
                <a:rPr sz="1266"/>
                <a:t>30</a:t>
              </a:r>
            </a:p>
          </p:txBody>
        </p:sp>
        <p:sp>
          <p:nvSpPr>
            <p:cNvPr id="266" name="-10"/>
            <p:cNvSpPr txBox="1"/>
            <p:nvPr/>
          </p:nvSpPr>
          <p:spPr>
            <a:xfrm>
              <a:off x="22707" y="1004278"/>
              <a:ext cx="435446" cy="37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r>
                <a:rPr sz="1266"/>
                <a:t>-10</a:t>
              </a:r>
            </a:p>
          </p:txBody>
        </p:sp>
        <p:sp>
          <p:nvSpPr>
            <p:cNvPr id="267" name="-20"/>
            <p:cNvSpPr txBox="1"/>
            <p:nvPr/>
          </p:nvSpPr>
          <p:spPr>
            <a:xfrm>
              <a:off x="22707" y="1915917"/>
              <a:ext cx="435446" cy="37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numCol="1" anchor="ctr">
              <a:spAutoFit/>
            </a:bodyPr>
            <a:lstStyle/>
            <a:p>
              <a:r>
                <a:rPr sz="1266"/>
                <a:t>-20</a:t>
              </a:r>
            </a:p>
          </p:txBody>
        </p:sp>
      </p:grpSp>
      <p:pic>
        <p:nvPicPr>
          <p:cNvPr id="269" name="Rectangle" descr="Rectangle"/>
          <p:cNvPicPr>
            <a:picLocks/>
          </p:cNvPicPr>
          <p:nvPr/>
        </p:nvPicPr>
        <p:blipFill>
          <a:blip r:embed="rId7">
            <a:extLst/>
          </a:blip>
          <a:stretch>
            <a:fillRect/>
          </a:stretch>
        </p:blipFill>
        <p:spPr>
          <a:xfrm>
            <a:off x="5473510" y="1550974"/>
            <a:ext cx="1344206" cy="2035593"/>
          </a:xfrm>
          <a:prstGeom prst="rect">
            <a:avLst/>
          </a:prstGeom>
        </p:spPr>
      </p:pic>
      <p:sp>
        <p:nvSpPr>
          <p:cNvPr id="271" name="™"/>
          <p:cNvSpPr txBox="1"/>
          <p:nvPr/>
        </p:nvSpPr>
        <p:spPr>
          <a:xfrm>
            <a:off x="5932483" y="1587458"/>
            <a:ext cx="423194" cy="494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900"/>
            </a:lvl1pPr>
          </a:lstStyle>
          <a:p>
            <a:r>
              <a:rPr sz="2742"/>
              <a:t>™</a:t>
            </a:r>
          </a:p>
        </p:txBody>
      </p:sp>
      <p:pic>
        <p:nvPicPr>
          <p:cNvPr id="272" name="hard work shovel.png" descr="hard work shovel.png"/>
          <p:cNvPicPr>
            <a:picLocks noChangeAspect="1"/>
          </p:cNvPicPr>
          <p:nvPr/>
        </p:nvPicPr>
        <p:blipFill>
          <a:blip r:embed="rId4">
            <a:extLst/>
          </a:blip>
          <a:stretch>
            <a:fillRect/>
          </a:stretch>
        </p:blipFill>
        <p:spPr>
          <a:xfrm>
            <a:off x="5888452" y="2058916"/>
            <a:ext cx="700384" cy="700384"/>
          </a:xfrm>
          <a:prstGeom prst="rect">
            <a:avLst/>
          </a:prstGeom>
          <a:ln w="12700">
            <a:miter lim="400000"/>
          </a:ln>
        </p:spPr>
      </p:pic>
      <p:pic>
        <p:nvPicPr>
          <p:cNvPr id="273" name="Menu.png" descr="Menu.png"/>
          <p:cNvPicPr>
            <a:picLocks noChangeAspect="1"/>
          </p:cNvPicPr>
          <p:nvPr/>
        </p:nvPicPr>
        <p:blipFill>
          <a:blip r:embed="rId5">
            <a:extLst/>
          </a:blip>
          <a:stretch>
            <a:fillRect/>
          </a:stretch>
        </p:blipFill>
        <p:spPr>
          <a:xfrm>
            <a:off x="5850017" y="2753324"/>
            <a:ext cx="593560" cy="593560"/>
          </a:xfrm>
          <a:prstGeom prst="rect">
            <a:avLst/>
          </a:prstGeom>
          <a:ln w="12700">
            <a:miter lim="400000"/>
          </a:ln>
        </p:spPr>
      </p:pic>
      <p:pic>
        <p:nvPicPr>
          <p:cNvPr id="274" name="pen.png" descr="pen.png"/>
          <p:cNvPicPr>
            <a:picLocks noChangeAspect="1"/>
          </p:cNvPicPr>
          <p:nvPr/>
        </p:nvPicPr>
        <p:blipFill>
          <a:blip r:embed="rId8">
            <a:extLst/>
          </a:blip>
          <a:stretch>
            <a:fillRect/>
          </a:stretch>
        </p:blipFill>
        <p:spPr>
          <a:xfrm rot="10800000">
            <a:off x="4375164" y="3318600"/>
            <a:ext cx="700384" cy="700384"/>
          </a:xfrm>
          <a:prstGeom prst="rect">
            <a:avLst/>
          </a:prstGeom>
          <a:ln w="12700">
            <a:miter lim="400000"/>
          </a:ln>
        </p:spPr>
      </p:pic>
      <p:pic>
        <p:nvPicPr>
          <p:cNvPr id="275" name="pen.png" descr="pen.png"/>
          <p:cNvPicPr>
            <a:picLocks noChangeAspect="1"/>
          </p:cNvPicPr>
          <p:nvPr/>
        </p:nvPicPr>
        <p:blipFill>
          <a:blip r:embed="rId8">
            <a:extLst/>
          </a:blip>
          <a:stretch>
            <a:fillRect/>
          </a:stretch>
        </p:blipFill>
        <p:spPr>
          <a:xfrm rot="10800000" flipH="1">
            <a:off x="7115269" y="3300740"/>
            <a:ext cx="700384" cy="700384"/>
          </a:xfrm>
          <a:prstGeom prst="rect">
            <a:avLst/>
          </a:prstGeom>
          <a:ln w="12700">
            <a:miter lim="400000"/>
          </a:ln>
        </p:spPr>
      </p:pic>
      <p:sp>
        <p:nvSpPr>
          <p:cNvPr id="276" name="Complete Contingent Contract"/>
          <p:cNvSpPr txBox="1"/>
          <p:nvPr/>
        </p:nvSpPr>
        <p:spPr>
          <a:xfrm>
            <a:off x="4093919" y="4366041"/>
            <a:ext cx="3899209"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r>
              <a:rPr sz="2109"/>
              <a:t>Complete Contingent Contract</a:t>
            </a:r>
          </a:p>
        </p:txBody>
      </p:sp>
      <p:sp>
        <p:nvSpPr>
          <p:cNvPr id="277" name="Incomplete Contract"/>
          <p:cNvSpPr txBox="1"/>
          <p:nvPr/>
        </p:nvSpPr>
        <p:spPr>
          <a:xfrm>
            <a:off x="4741545" y="4366041"/>
            <a:ext cx="2620590"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000"/>
            </a:lvl1pPr>
          </a:lstStyle>
          <a:p>
            <a:r>
              <a:rPr sz="2109"/>
              <a:t>Incomplete Contract</a:t>
            </a:r>
          </a:p>
        </p:txBody>
      </p:sp>
      <p:pic>
        <p:nvPicPr>
          <p:cNvPr id="278" name="court gavel.png" descr="court gavel.png"/>
          <p:cNvPicPr>
            <a:picLocks noChangeAspect="1"/>
          </p:cNvPicPr>
          <p:nvPr/>
        </p:nvPicPr>
        <p:blipFill>
          <a:blip r:embed="rId9">
            <a:extLst/>
          </a:blip>
          <a:stretch>
            <a:fillRect/>
          </a:stretch>
        </p:blipFill>
        <p:spPr>
          <a:xfrm>
            <a:off x="4901415" y="5215452"/>
            <a:ext cx="700384" cy="700384"/>
          </a:xfrm>
          <a:prstGeom prst="rect">
            <a:avLst/>
          </a:prstGeom>
          <a:ln w="12700">
            <a:miter lim="400000"/>
          </a:ln>
        </p:spPr>
      </p:pic>
      <p:pic>
        <p:nvPicPr>
          <p:cNvPr id="279" name="Exclusion.png" descr="Exclusion.png"/>
          <p:cNvPicPr>
            <a:picLocks noChangeAspect="1"/>
          </p:cNvPicPr>
          <p:nvPr/>
        </p:nvPicPr>
        <p:blipFill>
          <a:blip r:embed="rId10">
            <a:extLst/>
          </a:blip>
          <a:stretch>
            <a:fillRect/>
          </a:stretch>
        </p:blipFill>
        <p:spPr>
          <a:xfrm>
            <a:off x="6628381" y="5181249"/>
            <a:ext cx="816197" cy="816197"/>
          </a:xfrm>
          <a:prstGeom prst="rect">
            <a:avLst/>
          </a:prstGeom>
          <a:ln w="12700">
            <a:miter lim="400000"/>
          </a:ln>
        </p:spPr>
      </p:pic>
    </p:spTree>
    <p:extLst>
      <p:ext uri="{BB962C8B-B14F-4D97-AF65-F5344CB8AC3E}">
        <p14:creationId xmlns:p14="http://schemas.microsoft.com/office/powerpoint/2010/main" val="1586471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p:tmAbs val="0"/>
                                  </p:iterate>
                                  <p:childTnLst>
                                    <p:set>
                                      <p:cBhvr>
                                        <p:cTn id="10" fill="hold"/>
                                        <p:tgtEl>
                                          <p:spTgt spid="277"/>
                                        </p:tgtEl>
                                        <p:attrNameLst>
                                          <p:attrName>style.visibility</p:attrName>
                                        </p:attrNameLst>
                                      </p:cBhvr>
                                      <p:to>
                                        <p:strVal val="visible"/>
                                      </p:to>
                                    </p:set>
                                    <p:animEffect transition="in" filter="dissolve">
                                      <p:cBhvr>
                                        <p:cTn id="11" dur="1000"/>
                                        <p:tgtEl>
                                          <p:spTgt spid="277"/>
                                        </p:tgtEl>
                                      </p:cBhvr>
                                    </p:animEffect>
                                  </p:childTnLst>
                                </p:cTn>
                              </p:par>
                              <p:par>
                                <p:cTn id="12" presetID="1" presetClass="exit" presetSubtype="0" fill="hold" grpId="1" nodeType="withEffect">
                                  <p:stCondLst>
                                    <p:cond delay="0"/>
                                  </p:stCondLst>
                                  <p:iterate>
                                    <p:tmAbs val="0"/>
                                  </p:iterate>
                                  <p:childTnLst>
                                    <p:set>
                                      <p:cBhvr>
                                        <p:cTn id="13" fill="hold">
                                          <p:stCondLst>
                                            <p:cond delay="0"/>
                                          </p:stCondLst>
                                        </p:cTn>
                                        <p:tgtEl>
                                          <p:spTgt spid="276"/>
                                        </p:tgtEl>
                                        <p:attrNameLst>
                                          <p:attrName>style.visibility</p:attrName>
                                        </p:attrNameLst>
                                      </p:cBhvr>
                                      <p:to>
                                        <p:strVal val="hidden"/>
                                      </p:to>
                                    </p:set>
                                  </p:childTnLst>
                                </p:cTn>
                              </p:par>
                            </p:childTnLst>
                          </p:cTn>
                        </p:par>
                        <p:par>
                          <p:cTn id="14" fill="hold">
                            <p:stCondLst>
                              <p:cond delay="1000"/>
                            </p:stCondLst>
                            <p:childTnLst>
                              <p:par>
                                <p:cTn id="15" presetID="9" presetClass="emph" fill="hold" grpId="0" nodeType="afterEffect">
                                  <p:stCondLst>
                                    <p:cond delay="0"/>
                                  </p:stCondLst>
                                  <p:childTnLst>
                                    <p:set>
                                      <p:cBhvr>
                                        <p:cTn id="16" dur="indefinite" fill="hold"/>
                                        <p:tgtEl>
                                          <p:spTgt spid="272"/>
                                        </p:tgtEl>
                                        <p:attrNameLst>
                                          <p:attrName>style.opacity</p:attrName>
                                        </p:attrNameLst>
                                      </p:cBhvr>
                                      <p:to>
                                        <p:strVal val="0.15"/>
                                      </p:to>
                                    </p:set>
                                    <p:animEffect filter="image" prLst="opacity: 0.15; ">
                                      <p:cBhvr>
                                        <p:cTn id="17" dur="indefinite" fill="hold"/>
                                        <p:tgtEl>
                                          <p:spTgt spid="272"/>
                                        </p:tgtEl>
                                      </p:cBhvr>
                                    </p:animEffect>
                                  </p:childTnLst>
                                </p:cTn>
                              </p:par>
                            </p:childTnLst>
                          </p:cTn>
                        </p:par>
                        <p:par>
                          <p:cTn id="18" fill="hold">
                            <p:stCondLst>
                              <p:cond delay="1000"/>
                            </p:stCondLst>
                            <p:childTnLst>
                              <p:par>
                                <p:cTn id="19" presetID="9" presetClass="emph" fill="hold" grpId="0" nodeType="afterEffect">
                                  <p:stCondLst>
                                    <p:cond delay="0"/>
                                  </p:stCondLst>
                                  <p:childTnLst>
                                    <p:set>
                                      <p:cBhvr>
                                        <p:cTn id="20" dur="indefinite" fill="hold"/>
                                        <p:tgtEl>
                                          <p:spTgt spid="273"/>
                                        </p:tgtEl>
                                        <p:attrNameLst>
                                          <p:attrName>style.opacity</p:attrName>
                                        </p:attrNameLst>
                                      </p:cBhvr>
                                      <p:to>
                                        <p:strVal val="0.15"/>
                                      </p:to>
                                    </p:set>
                                    <p:animEffect filter="image" prLst="opacity: 0.15; ">
                                      <p:cBhvr>
                                        <p:cTn id="21" dur="indefinite" fill="hold"/>
                                        <p:tgtEl>
                                          <p:spTgt spid="27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27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advAuto="0"/>
      <p:bldP spid="273" grpId="0" animBg="1" advAuto="0"/>
      <p:bldP spid="276" grpId="0" animBg="1" advAuto="0"/>
      <p:bldP spid="276" grpId="1" animBg="1" advAuto="0"/>
      <p:bldP spid="277" grpId="0" animBg="1" advAuto="0"/>
      <p:bldP spid="278" grpId="0" animBg="1" advAuto="0"/>
      <p:bldP spid="279"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Misalignment</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a:bodyPr>
          <a:lstStyle/>
          <a:p>
            <a:r>
              <a:rPr lang="en-US" sz="2400" dirty="0"/>
              <a:t>Fundamental to economic analysis (welfare theorems, P-A analysis)</a:t>
            </a:r>
          </a:p>
        </p:txBody>
      </p:sp>
    </p:spTree>
    <p:extLst>
      <p:ext uri="{BB962C8B-B14F-4D97-AF65-F5344CB8AC3E}">
        <p14:creationId xmlns:p14="http://schemas.microsoft.com/office/powerpoint/2010/main" val="45836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9E41-5B15-6741-B51C-0D27789A2F10}"/>
              </a:ext>
            </a:extLst>
          </p:cNvPr>
          <p:cNvSpPr>
            <a:spLocks noGrp="1"/>
          </p:cNvSpPr>
          <p:nvPr>
            <p:ph type="title"/>
          </p:nvPr>
        </p:nvSpPr>
        <p:spPr/>
        <p:txBody>
          <a:bodyPr/>
          <a:lstStyle/>
          <a:p>
            <a:r>
              <a:rPr lang="en-US" dirty="0"/>
              <a:t>What is the AI alignment problem?</a:t>
            </a:r>
          </a:p>
        </p:txBody>
      </p:sp>
      <p:sp>
        <p:nvSpPr>
          <p:cNvPr id="3" name="Content Placeholder 2">
            <a:extLst>
              <a:ext uri="{FF2B5EF4-FFF2-40B4-BE49-F238E27FC236}">
                <a16:creationId xmlns:a16="http://schemas.microsoft.com/office/drawing/2014/main" id="{CD1FF354-F421-F74C-9FD9-3D95437148EE}"/>
              </a:ext>
            </a:extLst>
          </p:cNvPr>
          <p:cNvSpPr>
            <a:spLocks noGrp="1"/>
          </p:cNvSpPr>
          <p:nvPr>
            <p:ph idx="1"/>
          </p:nvPr>
        </p:nvSpPr>
        <p:spPr/>
        <p:txBody>
          <a:bodyPr>
            <a:normAutofit/>
          </a:bodyPr>
          <a:lstStyle/>
          <a:p>
            <a:r>
              <a:rPr lang="en-US" sz="2000" dirty="0"/>
              <a:t>Robot ethics</a:t>
            </a:r>
          </a:p>
          <a:p>
            <a:r>
              <a:rPr lang="en-US" sz="2000" dirty="0"/>
              <a:t>Moral machines</a:t>
            </a:r>
          </a:p>
          <a:p>
            <a:r>
              <a:rPr lang="en-US" sz="2000" dirty="0"/>
              <a:t>Algorithmic fairness</a:t>
            </a:r>
          </a:p>
          <a:p>
            <a:r>
              <a:rPr lang="en-US" sz="2000" dirty="0"/>
              <a:t>AI Safety</a:t>
            </a:r>
          </a:p>
          <a:p>
            <a:r>
              <a:rPr lang="en-US" sz="2000" dirty="0"/>
              <a:t>Superintelligence</a:t>
            </a:r>
          </a:p>
        </p:txBody>
      </p:sp>
    </p:spTree>
    <p:extLst>
      <p:ext uri="{BB962C8B-B14F-4D97-AF65-F5344CB8AC3E}">
        <p14:creationId xmlns:p14="http://schemas.microsoft.com/office/powerpoint/2010/main" val="412547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Incomplete contract</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a:bodyPr>
          <a:lstStyle/>
          <a:p>
            <a:r>
              <a:rPr lang="en-US" sz="2400" dirty="0"/>
              <a:t>Strategic behavior</a:t>
            </a:r>
          </a:p>
          <a:p>
            <a:r>
              <a:rPr lang="en-US" sz="2400" dirty="0"/>
              <a:t>Exploitation of gaps</a:t>
            </a:r>
          </a:p>
          <a:p>
            <a:r>
              <a:rPr lang="en-US" sz="2400" dirty="0"/>
              <a:t>Sub-optimal behavior</a:t>
            </a:r>
          </a:p>
        </p:txBody>
      </p:sp>
    </p:spTree>
    <p:extLst>
      <p:ext uri="{BB962C8B-B14F-4D97-AF65-F5344CB8AC3E}">
        <p14:creationId xmlns:p14="http://schemas.microsoft.com/office/powerpoint/2010/main" val="149061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Misaligned reward function</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a:bodyPr>
          <a:lstStyle/>
          <a:p>
            <a:r>
              <a:rPr lang="en-US" sz="2400" dirty="0"/>
              <a:t>Strategic behavior</a:t>
            </a:r>
          </a:p>
          <a:p>
            <a:r>
              <a:rPr lang="en-US" sz="2400" dirty="0"/>
              <a:t>Exploitation of gaps</a:t>
            </a:r>
          </a:p>
          <a:p>
            <a:r>
              <a:rPr lang="en-US" sz="2400" dirty="0"/>
              <a:t>Sub-optimal behavior</a:t>
            </a:r>
          </a:p>
        </p:txBody>
      </p:sp>
    </p:spTree>
    <p:extLst>
      <p:ext uri="{BB962C8B-B14F-4D97-AF65-F5344CB8AC3E}">
        <p14:creationId xmlns:p14="http://schemas.microsoft.com/office/powerpoint/2010/main" val="54000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trategic robots?"/>
          <p:cNvSpPr txBox="1">
            <a:spLocks noGrp="1"/>
          </p:cNvSpPr>
          <p:nvPr>
            <p:ph type="title"/>
          </p:nvPr>
        </p:nvSpPr>
        <p:spPr>
          <a:xfrm>
            <a:off x="2511717" y="-325030"/>
            <a:ext cx="7804548" cy="1518048"/>
          </a:xfrm>
          <a:prstGeom prst="rect">
            <a:avLst/>
          </a:prstGeom>
        </p:spPr>
        <p:txBody>
          <a:bodyPr/>
          <a:lstStyle>
            <a:lvl1pPr>
              <a:defRPr sz="6400"/>
            </a:lvl1pPr>
          </a:lstStyle>
          <a:p>
            <a:r>
              <a:t>Strategic robots?</a:t>
            </a:r>
          </a:p>
        </p:txBody>
      </p:sp>
      <p:grpSp>
        <p:nvGrpSpPr>
          <p:cNvPr id="311" name="Group"/>
          <p:cNvGrpSpPr/>
          <p:nvPr/>
        </p:nvGrpSpPr>
        <p:grpSpPr>
          <a:xfrm>
            <a:off x="2251400" y="1512492"/>
            <a:ext cx="700383" cy="439588"/>
            <a:chOff x="0" y="0"/>
            <a:chExt cx="996099" cy="625190"/>
          </a:xfrm>
        </p:grpSpPr>
        <p:pic>
          <p:nvPicPr>
            <p:cNvPr id="309" name="arch.png" descr="arch.png"/>
            <p:cNvPicPr>
              <a:picLocks noChangeAspect="1"/>
            </p:cNvPicPr>
            <p:nvPr/>
          </p:nvPicPr>
          <p:blipFill>
            <a:blip r:embed="rId2">
              <a:extLst/>
            </a:blip>
            <a:stretch>
              <a:fillRect/>
            </a:stretch>
          </p:blipFill>
          <p:spPr>
            <a:xfrm>
              <a:off x="0" y="0"/>
              <a:ext cx="625191" cy="625191"/>
            </a:xfrm>
            <a:prstGeom prst="rect">
              <a:avLst/>
            </a:prstGeom>
            <a:ln w="12700" cap="flat">
              <a:noFill/>
              <a:miter lim="400000"/>
            </a:ln>
            <a:effectLst/>
          </p:spPr>
        </p:pic>
        <p:pic>
          <p:nvPicPr>
            <p:cNvPr id="310" name="arch.png" descr="arch.png"/>
            <p:cNvPicPr>
              <a:picLocks noChangeAspect="1"/>
            </p:cNvPicPr>
            <p:nvPr/>
          </p:nvPicPr>
          <p:blipFill>
            <a:blip r:embed="rId2">
              <a:extLst/>
            </a:blip>
            <a:stretch>
              <a:fillRect/>
            </a:stretch>
          </p:blipFill>
          <p:spPr>
            <a:xfrm>
              <a:off x="370909" y="0"/>
              <a:ext cx="625191" cy="625191"/>
            </a:xfrm>
            <a:prstGeom prst="rect">
              <a:avLst/>
            </a:prstGeom>
            <a:ln w="12700" cap="flat">
              <a:noFill/>
              <a:miter lim="400000"/>
            </a:ln>
            <a:effectLst/>
          </p:spPr>
        </p:pic>
      </p:grpSp>
      <p:pic>
        <p:nvPicPr>
          <p:cNvPr id="312" name="Franchisee.png" descr="Franchisee.png"/>
          <p:cNvPicPr>
            <a:picLocks noChangeAspect="1"/>
          </p:cNvPicPr>
          <p:nvPr/>
        </p:nvPicPr>
        <p:blipFill>
          <a:blip r:embed="rId3">
            <a:extLst/>
          </a:blip>
          <a:stretch>
            <a:fillRect/>
          </a:stretch>
        </p:blipFill>
        <p:spPr>
          <a:xfrm>
            <a:off x="2193451" y="2271554"/>
            <a:ext cx="816282" cy="816281"/>
          </a:xfrm>
          <a:prstGeom prst="rect">
            <a:avLst/>
          </a:prstGeom>
          <a:ln w="12700">
            <a:miter lim="400000"/>
          </a:ln>
        </p:spPr>
      </p:pic>
      <p:pic>
        <p:nvPicPr>
          <p:cNvPr id="313" name="noun_43761.png" descr="noun_43761.png"/>
          <p:cNvPicPr>
            <a:picLocks noChangeAspect="1"/>
          </p:cNvPicPr>
          <p:nvPr/>
        </p:nvPicPr>
        <p:blipFill>
          <a:blip r:embed="rId4">
            <a:extLst/>
          </a:blip>
          <a:stretch>
            <a:fillRect/>
          </a:stretch>
        </p:blipFill>
        <p:spPr>
          <a:xfrm>
            <a:off x="2163633" y="4287413"/>
            <a:ext cx="1160860" cy="1160860"/>
          </a:xfrm>
          <a:prstGeom prst="rect">
            <a:avLst/>
          </a:prstGeom>
          <a:ln w="12700">
            <a:miter lim="400000"/>
          </a:ln>
        </p:spPr>
      </p:pic>
      <p:pic>
        <p:nvPicPr>
          <p:cNvPr id="314" name="Image" descr="Image"/>
          <p:cNvPicPr>
            <a:picLocks noChangeAspect="1"/>
          </p:cNvPicPr>
          <p:nvPr/>
        </p:nvPicPr>
        <p:blipFill>
          <a:blip r:embed="rId5">
            <a:extLst/>
          </a:blip>
          <a:stretch>
            <a:fillRect/>
          </a:stretch>
        </p:blipFill>
        <p:spPr>
          <a:xfrm>
            <a:off x="4558396" y="4694428"/>
            <a:ext cx="375048" cy="163950"/>
          </a:xfrm>
          <a:prstGeom prst="rect">
            <a:avLst/>
          </a:prstGeom>
          <a:ln w="12700">
            <a:miter lim="400000"/>
          </a:ln>
        </p:spPr>
      </p:pic>
      <p:pic>
        <p:nvPicPr>
          <p:cNvPr id="315" name="noun_1106937_cc.png" descr="noun_1106937_cc.png"/>
          <p:cNvPicPr>
            <a:picLocks noChangeAspect="1"/>
          </p:cNvPicPr>
          <p:nvPr/>
        </p:nvPicPr>
        <p:blipFill>
          <a:blip r:embed="rId6">
            <a:extLst/>
          </a:blip>
          <a:srcRect b="15407"/>
          <a:stretch>
            <a:fillRect/>
          </a:stretch>
        </p:blipFill>
        <p:spPr>
          <a:xfrm>
            <a:off x="2340412" y="5818934"/>
            <a:ext cx="807169" cy="682806"/>
          </a:xfrm>
          <a:prstGeom prst="rect">
            <a:avLst/>
          </a:prstGeom>
          <a:ln w="12700">
            <a:miter lim="400000"/>
          </a:ln>
        </p:spPr>
      </p:pic>
      <p:pic>
        <p:nvPicPr>
          <p:cNvPr id="316" name="Image" descr="Image"/>
          <p:cNvPicPr>
            <a:picLocks noChangeAspect="1"/>
          </p:cNvPicPr>
          <p:nvPr/>
        </p:nvPicPr>
        <p:blipFill>
          <a:blip r:embed="rId7">
            <a:extLst/>
          </a:blip>
          <a:stretch>
            <a:fillRect/>
          </a:stretch>
        </p:blipFill>
        <p:spPr>
          <a:xfrm>
            <a:off x="4535423" y="5955682"/>
            <a:ext cx="223243" cy="235387"/>
          </a:xfrm>
          <a:prstGeom prst="rect">
            <a:avLst/>
          </a:prstGeom>
          <a:ln w="12700">
            <a:miter lim="400000"/>
          </a:ln>
        </p:spPr>
      </p:pic>
      <p:pic>
        <p:nvPicPr>
          <p:cNvPr id="317" name="Image" descr="Image"/>
          <p:cNvPicPr>
            <a:picLocks noChangeAspect="1"/>
          </p:cNvPicPr>
          <p:nvPr/>
        </p:nvPicPr>
        <p:blipFill>
          <a:blip r:embed="rId8">
            <a:extLst/>
          </a:blip>
          <a:stretch>
            <a:fillRect/>
          </a:stretch>
        </p:blipFill>
        <p:spPr>
          <a:xfrm>
            <a:off x="4378019" y="1530995"/>
            <a:ext cx="508993" cy="297895"/>
          </a:xfrm>
          <a:prstGeom prst="rect">
            <a:avLst/>
          </a:prstGeom>
          <a:ln w="12700">
            <a:miter lim="400000"/>
          </a:ln>
        </p:spPr>
      </p:pic>
      <p:pic>
        <p:nvPicPr>
          <p:cNvPr id="318" name="Image" descr="Image"/>
          <p:cNvPicPr>
            <a:picLocks noChangeAspect="1"/>
          </p:cNvPicPr>
          <p:nvPr/>
        </p:nvPicPr>
        <p:blipFill>
          <a:blip r:embed="rId9">
            <a:extLst/>
          </a:blip>
          <a:stretch>
            <a:fillRect/>
          </a:stretch>
        </p:blipFill>
        <p:spPr>
          <a:xfrm>
            <a:off x="4382298" y="2500515"/>
            <a:ext cx="1187649" cy="378262"/>
          </a:xfrm>
          <a:prstGeom prst="rect">
            <a:avLst/>
          </a:prstGeom>
          <a:ln w="12700">
            <a:miter lim="400000"/>
          </a:ln>
        </p:spPr>
      </p:pic>
      <p:sp>
        <p:nvSpPr>
          <p:cNvPr id="319" name="Thaler Shefrin (1981) “Self control”"/>
          <p:cNvSpPr txBox="1"/>
          <p:nvPr/>
        </p:nvSpPr>
        <p:spPr>
          <a:xfrm>
            <a:off x="5857623" y="559138"/>
            <a:ext cx="4664462" cy="1667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algn="l">
              <a:defRPr sz="3000"/>
            </a:pPr>
            <a:r>
              <a:rPr sz="2109" dirty="0"/>
              <a:t>Thaler </a:t>
            </a:r>
            <a:r>
              <a:rPr sz="2109" dirty="0" err="1"/>
              <a:t>Shefrin</a:t>
            </a:r>
            <a:r>
              <a:rPr sz="2109" dirty="0"/>
              <a:t> (1981) “Self control</a:t>
            </a:r>
            <a:r>
              <a:rPr lang="en-US" sz="2109" dirty="0"/>
              <a:t>"</a:t>
            </a:r>
            <a:endParaRPr sz="1266" dirty="0"/>
          </a:p>
          <a:p>
            <a:pPr algn="l">
              <a:defRPr i="1"/>
            </a:pPr>
            <a:endParaRPr sz="1266" dirty="0"/>
          </a:p>
        </p:txBody>
      </p:sp>
      <p:pic>
        <p:nvPicPr>
          <p:cNvPr id="320" name="Image" descr="Image"/>
          <p:cNvPicPr>
            <a:picLocks noChangeAspect="1"/>
          </p:cNvPicPr>
          <p:nvPr/>
        </p:nvPicPr>
        <p:blipFill>
          <a:blip r:embed="rId10">
            <a:extLst/>
          </a:blip>
          <a:stretch>
            <a:fillRect/>
          </a:stretch>
        </p:blipFill>
        <p:spPr>
          <a:xfrm>
            <a:off x="7119677" y="2322056"/>
            <a:ext cx="2201167" cy="283572"/>
          </a:xfrm>
          <a:prstGeom prst="rect">
            <a:avLst/>
          </a:prstGeom>
          <a:ln w="12700">
            <a:miter lim="400000"/>
          </a:ln>
        </p:spPr>
      </p:pic>
      <p:pic>
        <p:nvPicPr>
          <p:cNvPr id="321" name="Image" descr="Image"/>
          <p:cNvPicPr>
            <a:picLocks noChangeAspect="1"/>
          </p:cNvPicPr>
          <p:nvPr/>
        </p:nvPicPr>
        <p:blipFill>
          <a:blip r:embed="rId11">
            <a:extLst/>
          </a:blip>
          <a:stretch>
            <a:fillRect/>
          </a:stretch>
        </p:blipFill>
        <p:spPr>
          <a:xfrm>
            <a:off x="7612203" y="3554726"/>
            <a:ext cx="675531" cy="283571"/>
          </a:xfrm>
          <a:prstGeom prst="rect">
            <a:avLst/>
          </a:prstGeom>
          <a:ln w="12700">
            <a:miter lim="400000"/>
          </a:ln>
        </p:spPr>
      </p:pic>
      <p:pic>
        <p:nvPicPr>
          <p:cNvPr id="322" name="dieter man.png" descr="dieter man.png"/>
          <p:cNvPicPr>
            <a:picLocks noChangeAspect="1"/>
          </p:cNvPicPr>
          <p:nvPr/>
        </p:nvPicPr>
        <p:blipFill>
          <a:blip r:embed="rId12">
            <a:extLst/>
          </a:blip>
          <a:stretch>
            <a:fillRect/>
          </a:stretch>
        </p:blipFill>
        <p:spPr>
          <a:xfrm>
            <a:off x="6098002" y="1971794"/>
            <a:ext cx="984097" cy="984097"/>
          </a:xfrm>
          <a:prstGeom prst="rect">
            <a:avLst/>
          </a:prstGeom>
          <a:ln w="12700">
            <a:miter lim="400000"/>
          </a:ln>
        </p:spPr>
      </p:pic>
      <p:sp>
        <p:nvSpPr>
          <p:cNvPr id="323" name="Line"/>
          <p:cNvSpPr/>
          <p:nvPr/>
        </p:nvSpPr>
        <p:spPr>
          <a:xfrm>
            <a:off x="259512" y="4036219"/>
            <a:ext cx="10375509" cy="0"/>
          </a:xfrm>
          <a:prstGeom prst="line">
            <a:avLst/>
          </a:prstGeom>
          <a:ln w="1016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324" name="fat person eating burger.png" descr="fat person eating burger.png"/>
          <p:cNvPicPr>
            <a:picLocks noChangeAspect="1"/>
          </p:cNvPicPr>
          <p:nvPr/>
        </p:nvPicPr>
        <p:blipFill>
          <a:blip r:embed="rId13">
            <a:extLst/>
          </a:blip>
          <a:stretch>
            <a:fillRect/>
          </a:stretch>
        </p:blipFill>
        <p:spPr>
          <a:xfrm>
            <a:off x="6181910" y="3105713"/>
            <a:ext cx="816281" cy="816282"/>
          </a:xfrm>
          <a:prstGeom prst="rect">
            <a:avLst/>
          </a:prstGeom>
          <a:ln w="12700">
            <a:miter lim="400000"/>
          </a:ln>
        </p:spPr>
      </p:pic>
    </p:spTree>
    <p:extLst>
      <p:ext uri="{BB962C8B-B14F-4D97-AF65-F5344CB8AC3E}">
        <p14:creationId xmlns:p14="http://schemas.microsoft.com/office/powerpoint/2010/main" val="6842716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Why are contracts incomplete?"/>
          <p:cNvSpPr txBox="1">
            <a:spLocks noGrp="1"/>
          </p:cNvSpPr>
          <p:nvPr>
            <p:ph type="title"/>
          </p:nvPr>
        </p:nvSpPr>
        <p:spPr>
          <a:xfrm>
            <a:off x="1979414" y="178594"/>
            <a:ext cx="3585424" cy="1518047"/>
          </a:xfrm>
          <a:prstGeom prst="rect">
            <a:avLst/>
          </a:prstGeom>
        </p:spPr>
        <p:txBody>
          <a:bodyPr>
            <a:normAutofit/>
          </a:bodyPr>
          <a:lstStyle>
            <a:lvl1pPr>
              <a:defRPr sz="4000"/>
            </a:lvl1pPr>
          </a:lstStyle>
          <a:p>
            <a:r>
              <a:rPr sz="2800" dirty="0">
                <a:latin typeface="+mn-lt"/>
              </a:rPr>
              <a:t>Why are contracts incomplete?</a:t>
            </a:r>
          </a:p>
        </p:txBody>
      </p:sp>
      <p:sp>
        <p:nvSpPr>
          <p:cNvPr id="347" name="Bounded rationality (can’t think of all contingencies)…"/>
          <p:cNvSpPr txBox="1">
            <a:spLocks noGrp="1"/>
          </p:cNvSpPr>
          <p:nvPr>
            <p:ph type="body" sz="half" idx="1"/>
          </p:nvPr>
        </p:nvSpPr>
        <p:spPr>
          <a:xfrm>
            <a:off x="1258196" y="1418462"/>
            <a:ext cx="5297149" cy="4420195"/>
          </a:xfrm>
          <a:prstGeom prst="rect">
            <a:avLst/>
          </a:prstGeom>
        </p:spPr>
        <p:txBody>
          <a:bodyPr>
            <a:noAutofit/>
          </a:bodyPr>
          <a:lstStyle/>
          <a:p>
            <a:pPr marL="262523" indent="-262523" defTabSz="345030">
              <a:spcBef>
                <a:spcPts val="2461"/>
              </a:spcBef>
              <a:defRPr sz="2856"/>
            </a:pPr>
            <a:r>
              <a:rPr sz="2000" dirty="0"/>
              <a:t>Bounded rationality (can’t think of all contingencies)</a:t>
            </a:r>
          </a:p>
          <a:p>
            <a:pPr marL="262523" indent="-262523" defTabSz="345030">
              <a:spcBef>
                <a:spcPts val="2461"/>
              </a:spcBef>
              <a:defRPr sz="2856"/>
            </a:pPr>
            <a:r>
              <a:rPr sz="2000" dirty="0"/>
              <a:t>Costly cognition/drafting</a:t>
            </a:r>
          </a:p>
          <a:p>
            <a:pPr marL="262523" indent="-262523" defTabSz="345030">
              <a:spcBef>
                <a:spcPts val="2461"/>
              </a:spcBef>
              <a:defRPr sz="2856"/>
            </a:pPr>
            <a:r>
              <a:rPr sz="2000" dirty="0"/>
              <a:t>Non-contractibility (variables not describable/observable)</a:t>
            </a:r>
          </a:p>
          <a:p>
            <a:pPr marL="262523" indent="-262523" defTabSz="345030">
              <a:spcBef>
                <a:spcPts val="2461"/>
              </a:spcBef>
              <a:defRPr sz="2856"/>
            </a:pPr>
            <a:r>
              <a:rPr sz="2000" dirty="0"/>
              <a:t>Strategic behavior</a:t>
            </a:r>
          </a:p>
          <a:p>
            <a:pPr marL="262523" indent="-262523" defTabSz="345030">
              <a:spcBef>
                <a:spcPts val="2461"/>
              </a:spcBef>
              <a:defRPr sz="2856"/>
            </a:pPr>
            <a:r>
              <a:rPr sz="2000" dirty="0"/>
              <a:t>Planned renegotiation</a:t>
            </a:r>
          </a:p>
          <a:p>
            <a:pPr marL="262523" indent="-262523" defTabSz="345030">
              <a:spcBef>
                <a:spcPts val="2461"/>
              </a:spcBef>
              <a:defRPr sz="2856"/>
            </a:pPr>
            <a:r>
              <a:rPr sz="2000" dirty="0"/>
              <a:t>Planned completion by third-party in event of dispute</a:t>
            </a:r>
          </a:p>
        </p:txBody>
      </p:sp>
      <p:sp>
        <p:nvSpPr>
          <p:cNvPr id="348" name="Why are rewards…"/>
          <p:cNvSpPr txBox="1"/>
          <p:nvPr/>
        </p:nvSpPr>
        <p:spPr>
          <a:xfrm>
            <a:off x="6789436" y="128738"/>
            <a:ext cx="3585424"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normAutofit/>
          </a:bodyPr>
          <a:lstStyle/>
          <a:p>
            <a:pPr>
              <a:defRPr sz="4000" b="0">
                <a:latin typeface="+mn-lt"/>
                <a:ea typeface="+mn-ea"/>
                <a:cs typeface="+mn-cs"/>
                <a:sym typeface="Helvetica Neue Medium"/>
              </a:defRPr>
            </a:pPr>
            <a:r>
              <a:rPr sz="2800" dirty="0"/>
              <a:t>Why are rewards</a:t>
            </a:r>
          </a:p>
          <a:p>
            <a:pPr>
              <a:defRPr sz="4000" b="0">
                <a:latin typeface="+mn-lt"/>
                <a:ea typeface="+mn-ea"/>
                <a:cs typeface="+mn-cs"/>
                <a:sym typeface="Helvetica Neue Medium"/>
              </a:defRPr>
            </a:pPr>
            <a:r>
              <a:rPr sz="2800" dirty="0" err="1"/>
              <a:t>misspecified</a:t>
            </a:r>
            <a:r>
              <a:rPr sz="2800" dirty="0"/>
              <a:t>?</a:t>
            </a:r>
          </a:p>
        </p:txBody>
      </p:sp>
      <p:sp>
        <p:nvSpPr>
          <p:cNvPr id="7" name="Bounded rationality (can’t think of all contingencies)…">
            <a:extLst>
              <a:ext uri="{FF2B5EF4-FFF2-40B4-BE49-F238E27FC236}">
                <a16:creationId xmlns:a16="http://schemas.microsoft.com/office/drawing/2014/main" id="{70030952-96F5-BD4C-9444-438ABA2DD89D}"/>
              </a:ext>
            </a:extLst>
          </p:cNvPr>
          <p:cNvSpPr txBox="1">
            <a:spLocks/>
          </p:cNvSpPr>
          <p:nvPr/>
        </p:nvSpPr>
        <p:spPr>
          <a:xfrm>
            <a:off x="6187554" y="1418461"/>
            <a:ext cx="4993968" cy="509824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262523" indent="-262523" defTabSz="345030">
              <a:spcBef>
                <a:spcPts val="2461"/>
              </a:spcBef>
              <a:defRPr sz="2856"/>
            </a:pPr>
            <a:r>
              <a:rPr lang="en-US" sz="2000" dirty="0"/>
              <a:t>Bounded rationality (negative side effects)</a:t>
            </a:r>
          </a:p>
          <a:p>
            <a:pPr marL="262523" indent="-262523" defTabSz="345030">
              <a:spcBef>
                <a:spcPts val="2461"/>
              </a:spcBef>
              <a:defRPr sz="2856"/>
            </a:pPr>
            <a:r>
              <a:rPr lang="en-US" sz="2000" dirty="0"/>
              <a:t>Costly engineering/design</a:t>
            </a:r>
          </a:p>
          <a:p>
            <a:pPr marL="262523" indent="-262523" defTabSz="345030">
              <a:spcBef>
                <a:spcPts val="2461"/>
              </a:spcBef>
              <a:defRPr sz="2856"/>
            </a:pPr>
            <a:r>
              <a:rPr lang="en-US" sz="2000" dirty="0"/>
              <a:t>Non-</a:t>
            </a:r>
            <a:r>
              <a:rPr lang="en-US" sz="2000" dirty="0" err="1"/>
              <a:t>implementability</a:t>
            </a:r>
            <a:r>
              <a:rPr lang="en-US" sz="2000" dirty="0"/>
              <a:t>                  (unsolved learning problems)</a:t>
            </a:r>
          </a:p>
          <a:p>
            <a:pPr marL="262523" indent="-262523" defTabSz="345030">
              <a:spcBef>
                <a:spcPts val="2461"/>
              </a:spcBef>
              <a:defRPr sz="2856"/>
            </a:pPr>
            <a:r>
              <a:rPr lang="en-US" sz="2000" dirty="0"/>
              <a:t>Adversarial design, multiple “owners”</a:t>
            </a:r>
          </a:p>
          <a:p>
            <a:pPr marL="262523" indent="-262523" defTabSz="345030">
              <a:spcBef>
                <a:spcPts val="2461"/>
              </a:spcBef>
              <a:defRPr sz="2856"/>
            </a:pPr>
            <a:r>
              <a:rPr lang="en-US" sz="2000" dirty="0"/>
              <a:t>Planned iteration on rewards</a:t>
            </a:r>
          </a:p>
          <a:p>
            <a:pPr marL="262523" indent="-262523" defTabSz="345030">
              <a:spcBef>
                <a:spcPts val="2461"/>
              </a:spcBef>
              <a:defRPr sz="2856"/>
            </a:pPr>
            <a:r>
              <a:rPr lang="en-US" sz="2000" dirty="0"/>
              <a:t>Planned completion by third-party in event of dispute</a:t>
            </a:r>
          </a:p>
        </p:txBody>
      </p:sp>
    </p:spTree>
    <p:extLst>
      <p:ext uri="{BB962C8B-B14F-4D97-AF65-F5344CB8AC3E}">
        <p14:creationId xmlns:p14="http://schemas.microsoft.com/office/powerpoint/2010/main" val="885014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normAutofit fontScale="90000"/>
          </a:bodyPr>
          <a:lstStyle/>
          <a:p>
            <a:r>
              <a:rPr lang="en-US" dirty="0"/>
              <a:t>Insights from econ theory:  </a:t>
            </a:r>
            <a:br>
              <a:rPr lang="en-US" dirty="0"/>
            </a:br>
            <a:r>
              <a:rPr lang="en-US" dirty="0"/>
              <a:t>weakly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fontScale="85000" lnSpcReduction="20000"/>
          </a:bodyPr>
          <a:lstStyle/>
          <a:p>
            <a:pPr marL="0" indent="0">
              <a:buSzPct val="100000"/>
              <a:buNone/>
              <a:defRPr sz="3700" b="0"/>
            </a:pPr>
            <a:r>
              <a:rPr lang="en-US" sz="2400" dirty="0"/>
              <a:t>Property Rights</a:t>
            </a:r>
          </a:p>
          <a:p>
            <a:r>
              <a:rPr lang="en-US" sz="2400" dirty="0"/>
              <a:t> </a:t>
            </a:r>
            <a:r>
              <a:rPr lang="en-US" sz="2400" i="1" dirty="0"/>
              <a:t>Allocate property rights to agent whose whose non-contractible actions have bigger impact</a:t>
            </a:r>
            <a:r>
              <a:rPr lang="en-US" sz="2400" dirty="0"/>
              <a:t> (Grossman &amp; Hart 1986, Hart &amp; Moore 1988)</a:t>
            </a:r>
          </a:p>
          <a:p>
            <a:r>
              <a:rPr lang="en-US" sz="2400" dirty="0"/>
              <a:t>Best solution may not reside in more finely tuned contract</a:t>
            </a:r>
          </a:p>
          <a:p>
            <a:pPr lvl="1"/>
            <a:r>
              <a:rPr lang="en-US" sz="2200" dirty="0"/>
              <a:t>Sometimes better to sell firm to agent</a:t>
            </a:r>
          </a:p>
          <a:p>
            <a:r>
              <a:rPr lang="en-US" sz="2400" dirty="0"/>
              <a:t>Allocation of property = transformation of agent’s utility function</a:t>
            </a:r>
          </a:p>
          <a:p>
            <a:endParaRPr lang="en-US" sz="2400" dirty="0"/>
          </a:p>
          <a:p>
            <a:endParaRPr lang="en-US" sz="2400" dirty="0"/>
          </a:p>
        </p:txBody>
      </p:sp>
    </p:spTree>
    <p:extLst>
      <p:ext uri="{BB962C8B-B14F-4D97-AF65-F5344CB8AC3E}">
        <p14:creationId xmlns:p14="http://schemas.microsoft.com/office/powerpoint/2010/main" val="57703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normAutofit fontScale="90000"/>
          </a:bodyPr>
          <a:lstStyle/>
          <a:p>
            <a:r>
              <a:rPr lang="en-US" dirty="0"/>
              <a:t>Insights from econ theory:  </a:t>
            </a:r>
            <a:br>
              <a:rPr lang="en-US" dirty="0"/>
            </a:br>
            <a:r>
              <a:rPr lang="en-US" dirty="0"/>
              <a:t>weakly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167426"/>
            <a:ext cx="6281873" cy="6825802"/>
          </a:xfrm>
        </p:spPr>
        <p:txBody>
          <a:bodyPr>
            <a:normAutofit/>
          </a:bodyPr>
          <a:lstStyle/>
          <a:p>
            <a:pPr marL="0" indent="0">
              <a:buSzPct val="100000"/>
              <a:buNone/>
              <a:defRPr sz="3700" b="0"/>
            </a:pPr>
            <a:r>
              <a:rPr lang="en-US" sz="2000" dirty="0"/>
              <a:t>Property Rights</a:t>
            </a:r>
          </a:p>
          <a:p>
            <a:r>
              <a:rPr lang="en-US" sz="2000" dirty="0"/>
              <a:t> Can we incorporate information about global return to task</a:t>
            </a:r>
          </a:p>
          <a:p>
            <a:pPr lvl="1"/>
            <a:r>
              <a:rPr lang="en-US" sz="2000" dirty="0"/>
              <a:t>e.g. platform engagement: short-term (clicks) may damage long-term (</a:t>
            </a:r>
            <a:r>
              <a:rPr lang="en-US" sz="2000" dirty="0" err="1"/>
              <a:t>Ananny</a:t>
            </a:r>
            <a:r>
              <a:rPr lang="en-US" sz="2000" dirty="0"/>
              <a:t> &amp; Crawford 2016)</a:t>
            </a:r>
          </a:p>
          <a:p>
            <a:pPr lvl="2"/>
            <a:r>
              <a:rPr lang="en-US" sz="2000" dirty="0"/>
              <a:t>“Selling Facebook to its algorithms” = endow algorithms with broad set of values users, advertisers, etc. care about </a:t>
            </a:r>
          </a:p>
          <a:p>
            <a:pPr lvl="1"/>
            <a:r>
              <a:rPr lang="en-US" sz="2000" dirty="0"/>
              <a:t>e.g. </a:t>
            </a:r>
            <a:r>
              <a:rPr lang="en-US" sz="2000" dirty="0" err="1"/>
              <a:t>mistagging</a:t>
            </a:r>
            <a:r>
              <a:rPr lang="en-US" sz="2000" dirty="0"/>
              <a:t> photos: add info about impact on network size, publicity</a:t>
            </a:r>
          </a:p>
          <a:p>
            <a:pPr lvl="1"/>
            <a:r>
              <a:rPr lang="en-US" sz="2000" dirty="0"/>
              <a:t>e.g. fair algorithms: add broader information on human valuation</a:t>
            </a:r>
          </a:p>
          <a:p>
            <a:endParaRPr lang="en-US" sz="2400" dirty="0"/>
          </a:p>
        </p:txBody>
      </p:sp>
    </p:spTree>
    <p:extLst>
      <p:ext uri="{BB962C8B-B14F-4D97-AF65-F5344CB8AC3E}">
        <p14:creationId xmlns:p14="http://schemas.microsoft.com/office/powerpoint/2010/main" val="2369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normAutofit fontScale="90000"/>
          </a:bodyPr>
          <a:lstStyle/>
          <a:p>
            <a:r>
              <a:rPr lang="en-US" dirty="0"/>
              <a:t>Insights from econ theory:  </a:t>
            </a:r>
            <a:br>
              <a:rPr lang="en-US" dirty="0"/>
            </a:br>
            <a:r>
              <a:rPr lang="en-US" dirty="0"/>
              <a:t>weakly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07038" y="681509"/>
            <a:ext cx="6281873" cy="3593205"/>
          </a:xfrm>
        </p:spPr>
        <p:txBody>
          <a:bodyPr>
            <a:normAutofit/>
          </a:bodyPr>
          <a:lstStyle/>
          <a:p>
            <a:pPr marL="0" indent="0">
              <a:buSzPct val="100000"/>
              <a:buNone/>
              <a:defRPr sz="3700" b="0"/>
            </a:pPr>
            <a:r>
              <a:rPr lang="en-US" sz="2000" dirty="0"/>
              <a:t>Measurement and Multi-tasking</a:t>
            </a:r>
          </a:p>
          <a:p>
            <a:r>
              <a:rPr lang="en-US" sz="2000" dirty="0"/>
              <a:t> Sometimes better to reduce incentives on measured tasks to reduce distortion in unmeasurable task (</a:t>
            </a:r>
            <a:r>
              <a:rPr lang="en-US" sz="2000" dirty="0" err="1"/>
              <a:t>Holmstrom</a:t>
            </a:r>
            <a:r>
              <a:rPr lang="en-US" sz="2000" dirty="0"/>
              <a:t> &amp; Milgrom 1991, Baker et al 1994)</a:t>
            </a:r>
          </a:p>
          <a:p>
            <a:endParaRPr lang="en-US" sz="2400" dirty="0"/>
          </a:p>
        </p:txBody>
      </p:sp>
      <p:pic>
        <p:nvPicPr>
          <p:cNvPr id="4" name="creative thinking.png" descr="creative thinking.png">
            <a:extLst>
              <a:ext uri="{FF2B5EF4-FFF2-40B4-BE49-F238E27FC236}">
                <a16:creationId xmlns:a16="http://schemas.microsoft.com/office/drawing/2014/main" id="{3F3B440E-4109-2142-934C-C3689A32CEE8}"/>
              </a:ext>
            </a:extLst>
          </p:cNvPr>
          <p:cNvPicPr>
            <a:picLocks noChangeAspect="1"/>
          </p:cNvPicPr>
          <p:nvPr/>
        </p:nvPicPr>
        <p:blipFill>
          <a:blip r:embed="rId2">
            <a:extLst/>
          </a:blip>
          <a:stretch>
            <a:fillRect/>
          </a:stretch>
        </p:blipFill>
        <p:spPr>
          <a:xfrm>
            <a:off x="4636811" y="5351437"/>
            <a:ext cx="1104196" cy="1104196"/>
          </a:xfrm>
          <a:prstGeom prst="rect">
            <a:avLst/>
          </a:prstGeom>
          <a:ln w="12700">
            <a:miter lim="400000"/>
          </a:ln>
        </p:spPr>
      </p:pic>
      <p:pic>
        <p:nvPicPr>
          <p:cNvPr id="5" name="teacher.png" descr="teacher.png">
            <a:extLst>
              <a:ext uri="{FF2B5EF4-FFF2-40B4-BE49-F238E27FC236}">
                <a16:creationId xmlns:a16="http://schemas.microsoft.com/office/drawing/2014/main" id="{EF1C8A7F-6267-7546-8882-8516EBE09140}"/>
              </a:ext>
            </a:extLst>
          </p:cNvPr>
          <p:cNvPicPr>
            <a:picLocks noChangeAspect="1"/>
          </p:cNvPicPr>
          <p:nvPr/>
        </p:nvPicPr>
        <p:blipFill>
          <a:blip r:embed="rId3">
            <a:extLst/>
          </a:blip>
          <a:stretch>
            <a:fillRect/>
          </a:stretch>
        </p:blipFill>
        <p:spPr>
          <a:xfrm>
            <a:off x="6500955" y="3256470"/>
            <a:ext cx="1518048" cy="1518048"/>
          </a:xfrm>
          <a:prstGeom prst="rect">
            <a:avLst/>
          </a:prstGeom>
          <a:ln w="12700">
            <a:miter lim="400000"/>
          </a:ln>
        </p:spPr>
      </p:pic>
      <p:pic>
        <p:nvPicPr>
          <p:cNvPr id="6" name="standardized test.png" descr="standardized test.png">
            <a:extLst>
              <a:ext uri="{FF2B5EF4-FFF2-40B4-BE49-F238E27FC236}">
                <a16:creationId xmlns:a16="http://schemas.microsoft.com/office/drawing/2014/main" id="{ABAA4F34-2A06-E84E-96F8-CB63CC47CECE}"/>
              </a:ext>
            </a:extLst>
          </p:cNvPr>
          <p:cNvPicPr>
            <a:picLocks noChangeAspect="1"/>
          </p:cNvPicPr>
          <p:nvPr/>
        </p:nvPicPr>
        <p:blipFill>
          <a:blip r:embed="rId4">
            <a:extLst/>
          </a:blip>
          <a:stretch>
            <a:fillRect/>
          </a:stretch>
        </p:blipFill>
        <p:spPr>
          <a:xfrm>
            <a:off x="9067644" y="5255715"/>
            <a:ext cx="1199918" cy="1199918"/>
          </a:xfrm>
          <a:prstGeom prst="rect">
            <a:avLst/>
          </a:prstGeom>
          <a:ln w="12700">
            <a:miter lim="400000"/>
          </a:ln>
        </p:spPr>
      </p:pic>
      <p:pic>
        <p:nvPicPr>
          <p:cNvPr id="7" name="pen.png" descr="pen.png">
            <a:extLst>
              <a:ext uri="{FF2B5EF4-FFF2-40B4-BE49-F238E27FC236}">
                <a16:creationId xmlns:a16="http://schemas.microsoft.com/office/drawing/2014/main" id="{7246A1AD-B4D4-394E-A7BA-786FABAFD59D}"/>
              </a:ext>
            </a:extLst>
          </p:cNvPr>
          <p:cNvPicPr>
            <a:picLocks noChangeAspect="1"/>
          </p:cNvPicPr>
          <p:nvPr/>
        </p:nvPicPr>
        <p:blipFill>
          <a:blip r:embed="rId5">
            <a:extLst/>
          </a:blip>
          <a:stretch>
            <a:fillRect/>
          </a:stretch>
        </p:blipFill>
        <p:spPr>
          <a:xfrm rot="10800000" flipH="1">
            <a:off x="7554194" y="4805066"/>
            <a:ext cx="700384" cy="700384"/>
          </a:xfrm>
          <a:prstGeom prst="rect">
            <a:avLst/>
          </a:prstGeom>
          <a:ln w="12700">
            <a:miter lim="400000"/>
          </a:ln>
        </p:spPr>
      </p:pic>
      <p:pic>
        <p:nvPicPr>
          <p:cNvPr id="8" name="Image" descr="Image">
            <a:extLst>
              <a:ext uri="{FF2B5EF4-FFF2-40B4-BE49-F238E27FC236}">
                <a16:creationId xmlns:a16="http://schemas.microsoft.com/office/drawing/2014/main" id="{3625B5DE-2B14-0B42-A363-DB975DBEEE87}"/>
              </a:ext>
            </a:extLst>
          </p:cNvPr>
          <p:cNvPicPr>
            <a:picLocks noChangeAspect="1"/>
          </p:cNvPicPr>
          <p:nvPr/>
        </p:nvPicPr>
        <p:blipFill>
          <a:blip r:embed="rId6">
            <a:extLst/>
          </a:blip>
          <a:stretch>
            <a:fillRect/>
          </a:stretch>
        </p:blipFill>
        <p:spPr>
          <a:xfrm>
            <a:off x="8208933" y="4658078"/>
            <a:ext cx="616149" cy="333614"/>
          </a:xfrm>
          <a:prstGeom prst="rect">
            <a:avLst/>
          </a:prstGeom>
          <a:ln w="12700">
            <a:miter lim="400000"/>
          </a:ln>
        </p:spPr>
      </p:pic>
      <p:pic>
        <p:nvPicPr>
          <p:cNvPr id="9" name="pen.png" descr="pen.png">
            <a:extLst>
              <a:ext uri="{FF2B5EF4-FFF2-40B4-BE49-F238E27FC236}">
                <a16:creationId xmlns:a16="http://schemas.microsoft.com/office/drawing/2014/main" id="{88E5C273-635A-5A41-A766-E3F704AF3925}"/>
              </a:ext>
            </a:extLst>
          </p:cNvPr>
          <p:cNvPicPr>
            <a:picLocks noChangeAspect="1"/>
          </p:cNvPicPr>
          <p:nvPr/>
        </p:nvPicPr>
        <p:blipFill>
          <a:blip r:embed="rId5">
            <a:alphaModFix amt="16495"/>
            <a:extLst/>
          </a:blip>
          <a:stretch>
            <a:fillRect/>
          </a:stretch>
        </p:blipFill>
        <p:spPr>
          <a:xfrm rot="10800000">
            <a:off x="5845083" y="4805065"/>
            <a:ext cx="700384" cy="700384"/>
          </a:xfrm>
          <a:prstGeom prst="rect">
            <a:avLst/>
          </a:prstGeom>
          <a:ln w="12700">
            <a:miter lim="400000"/>
          </a:ln>
        </p:spPr>
      </p:pic>
    </p:spTree>
    <p:extLst>
      <p:ext uri="{BB962C8B-B14F-4D97-AF65-F5344CB8AC3E}">
        <p14:creationId xmlns:p14="http://schemas.microsoft.com/office/powerpoint/2010/main" val="42839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9"/>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7"/>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6"/>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6" grpId="0" animBg="1" advAuto="0"/>
      <p:bldP spid="7" grpId="0" animBg="1" advAuto="0"/>
      <p:bldP spid="8" grpId="0" animBg="1" advAuto="0"/>
      <p:bldP spid="9"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normAutofit fontScale="90000"/>
          </a:bodyPr>
          <a:lstStyle/>
          <a:p>
            <a:r>
              <a:rPr lang="en-US" dirty="0"/>
              <a:t>Insights from econ theory:  </a:t>
            </a:r>
            <a:br>
              <a:rPr lang="en-US" dirty="0"/>
            </a:br>
            <a:r>
              <a:rPr lang="en-US" dirty="0"/>
              <a:t>weakly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710069" y="1639875"/>
            <a:ext cx="6281873" cy="3593205"/>
          </a:xfrm>
        </p:spPr>
        <p:txBody>
          <a:bodyPr>
            <a:normAutofit/>
          </a:bodyPr>
          <a:lstStyle/>
          <a:p>
            <a:pPr marL="0" indent="0">
              <a:buSzPct val="100000"/>
              <a:buNone/>
              <a:defRPr sz="3700" b="0"/>
            </a:pPr>
            <a:r>
              <a:rPr lang="en-US" sz="2000" dirty="0"/>
              <a:t>Measurement and Multi-tasking</a:t>
            </a:r>
          </a:p>
          <a:p>
            <a:r>
              <a:rPr lang="en-US" sz="2000" dirty="0"/>
              <a:t> May want to use sub-optimal (or even omit) rewards for easily measurable (components of) tasks of important tasks cannot be rewarded</a:t>
            </a:r>
          </a:p>
          <a:p>
            <a:r>
              <a:rPr lang="en-US" sz="2000" dirty="0"/>
              <a:t>E.g. sub-optimal rewards for speed in autonomous car so unreliable rewards for courteous driving (facilitating traffic flow) to have maximum effect?</a:t>
            </a:r>
          </a:p>
        </p:txBody>
      </p:sp>
    </p:spTree>
    <p:extLst>
      <p:ext uri="{BB962C8B-B14F-4D97-AF65-F5344CB8AC3E}">
        <p14:creationId xmlns:p14="http://schemas.microsoft.com/office/powerpoint/2010/main" val="5422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a:xfrm>
            <a:off x="682567" y="2349925"/>
            <a:ext cx="3804814" cy="2456442"/>
          </a:xfrm>
        </p:spPr>
        <p:txBody>
          <a:bodyPr>
            <a:normAutofit fontScale="90000"/>
          </a:bodyPr>
          <a:lstStyle/>
          <a:p>
            <a:r>
              <a:rPr lang="en-US" dirty="0"/>
              <a:t>Insights from econ theory:  </a:t>
            </a:r>
            <a:br>
              <a:rPr lang="en-US" dirty="0"/>
            </a:br>
            <a:r>
              <a:rPr lang="en-US" dirty="0"/>
              <a:t>strongly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167426"/>
            <a:ext cx="6281873" cy="6825802"/>
          </a:xfrm>
        </p:spPr>
        <p:txBody>
          <a:bodyPr>
            <a:normAutofit/>
          </a:bodyPr>
          <a:lstStyle/>
          <a:p>
            <a:pPr marL="0" indent="0">
              <a:buNone/>
            </a:pPr>
            <a:r>
              <a:rPr lang="en-US" sz="2400" dirty="0"/>
              <a:t>Control rights</a:t>
            </a:r>
          </a:p>
          <a:p>
            <a:r>
              <a:rPr lang="en-US" sz="2000" dirty="0"/>
              <a:t>Sometimes optimal for principal to commit to remain uninformed and therefore in poor position to intervene (</a:t>
            </a:r>
            <a:r>
              <a:rPr lang="en-US" sz="2000" dirty="0" err="1"/>
              <a:t>Aghion</a:t>
            </a:r>
            <a:r>
              <a:rPr lang="en-US" sz="2000" dirty="0"/>
              <a:t> &amp; </a:t>
            </a:r>
            <a:r>
              <a:rPr lang="en-US" sz="2000" dirty="0" err="1"/>
              <a:t>Tirole</a:t>
            </a:r>
            <a:r>
              <a:rPr lang="en-US" sz="2000" dirty="0"/>
              <a:t> 1997)</a:t>
            </a:r>
          </a:p>
          <a:p>
            <a:r>
              <a:rPr lang="en-US" sz="2000" dirty="0"/>
              <a:t>“Off switch” problem:  AI’s prediction of human intervention affects AI’s learned policy</a:t>
            </a:r>
          </a:p>
          <a:p>
            <a:pPr lvl="1"/>
            <a:r>
              <a:rPr lang="en-US" sz="1800" dirty="0"/>
              <a:t>Sub-optimal policy</a:t>
            </a:r>
          </a:p>
          <a:p>
            <a:pPr lvl="1"/>
            <a:r>
              <a:rPr lang="en-US" sz="1800" dirty="0"/>
              <a:t>Avoidance of human intervention</a:t>
            </a:r>
          </a:p>
          <a:p>
            <a:r>
              <a:rPr lang="en-US" sz="2000" dirty="0"/>
              <a:t>Hadfield-</a:t>
            </a:r>
            <a:r>
              <a:rPr lang="en-US" sz="2000" dirty="0" err="1"/>
              <a:t>Menell</a:t>
            </a:r>
            <a:r>
              <a:rPr lang="en-US" sz="2000" dirty="0"/>
              <a:t> et al (2017): Design reward taking into account incentive of robot to share info and offer human opportunity to intervene</a:t>
            </a:r>
          </a:p>
          <a:p>
            <a:r>
              <a:rPr lang="en-US" sz="2000" dirty="0"/>
              <a:t>Can humans have info robots don’t know/ignore?</a:t>
            </a:r>
          </a:p>
        </p:txBody>
      </p:sp>
    </p:spTree>
    <p:extLst>
      <p:ext uri="{BB962C8B-B14F-4D97-AF65-F5344CB8AC3E}">
        <p14:creationId xmlns:p14="http://schemas.microsoft.com/office/powerpoint/2010/main" val="212111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a:xfrm>
            <a:off x="682567" y="2349925"/>
            <a:ext cx="3804814" cy="2456442"/>
          </a:xfrm>
        </p:spPr>
        <p:txBody>
          <a:bodyPr>
            <a:normAutofit fontScale="90000"/>
          </a:bodyPr>
          <a:lstStyle/>
          <a:p>
            <a:r>
              <a:rPr lang="en-US" dirty="0"/>
              <a:t>Insights from econ theory:  </a:t>
            </a:r>
            <a:br>
              <a:rPr lang="en-US" dirty="0"/>
            </a:br>
            <a:r>
              <a:rPr lang="en-US" dirty="0"/>
              <a:t>strongly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167426"/>
            <a:ext cx="6281873" cy="6825802"/>
          </a:xfrm>
        </p:spPr>
        <p:txBody>
          <a:bodyPr>
            <a:normAutofit/>
          </a:bodyPr>
          <a:lstStyle/>
          <a:p>
            <a:pPr marL="0" indent="0">
              <a:buNone/>
            </a:pPr>
            <a:r>
              <a:rPr lang="en-US" sz="2400" dirty="0"/>
              <a:t>Costly signaling</a:t>
            </a:r>
          </a:p>
          <a:p>
            <a:r>
              <a:rPr lang="en-US" sz="2000" dirty="0"/>
              <a:t>“Good” agents can credibly signal type by choice of contract when “good” types have lower cost of performance than “bad” (Spence 1973)</a:t>
            </a:r>
          </a:p>
          <a:p>
            <a:r>
              <a:rPr lang="en-US" sz="2000" dirty="0"/>
              <a:t>Cost of human intervention is higher for less than more aligned AI</a:t>
            </a:r>
          </a:p>
          <a:p>
            <a:r>
              <a:rPr lang="en-US" sz="2000" dirty="0"/>
              <a:t>Can we use willingness of AI to seek human input as a signal of alignment? </a:t>
            </a:r>
          </a:p>
        </p:txBody>
      </p:sp>
    </p:spTree>
    <p:extLst>
      <p:ext uri="{BB962C8B-B14F-4D97-AF65-F5344CB8AC3E}">
        <p14:creationId xmlns:p14="http://schemas.microsoft.com/office/powerpoint/2010/main" val="20377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9E41-5B15-6741-B51C-0D27789A2F10}"/>
              </a:ext>
            </a:extLst>
          </p:cNvPr>
          <p:cNvSpPr>
            <a:spLocks noGrp="1"/>
          </p:cNvSpPr>
          <p:nvPr>
            <p:ph type="title"/>
          </p:nvPr>
        </p:nvSpPr>
        <p:spPr/>
        <p:txBody>
          <a:bodyPr/>
          <a:lstStyle/>
          <a:p>
            <a:r>
              <a:rPr lang="en-US" dirty="0"/>
              <a:t>What is the AI alignment problem?</a:t>
            </a:r>
          </a:p>
        </p:txBody>
      </p:sp>
      <p:sp>
        <p:nvSpPr>
          <p:cNvPr id="3" name="Content Placeholder 2">
            <a:extLst>
              <a:ext uri="{FF2B5EF4-FFF2-40B4-BE49-F238E27FC236}">
                <a16:creationId xmlns:a16="http://schemas.microsoft.com/office/drawing/2014/main" id="{CD1FF354-F421-F74C-9FD9-3D95437148EE}"/>
              </a:ext>
            </a:extLst>
          </p:cNvPr>
          <p:cNvSpPr>
            <a:spLocks noGrp="1"/>
          </p:cNvSpPr>
          <p:nvPr>
            <p:ph idx="1"/>
          </p:nvPr>
        </p:nvSpPr>
        <p:spPr/>
        <p:txBody>
          <a:bodyPr>
            <a:normAutofit/>
          </a:bodyPr>
          <a:lstStyle/>
          <a:p>
            <a:r>
              <a:rPr lang="en-US" sz="2000" dirty="0"/>
              <a:t>How do we get agents to do what we want them to do?</a:t>
            </a:r>
          </a:p>
        </p:txBody>
      </p:sp>
    </p:spTree>
    <p:extLst>
      <p:ext uri="{BB962C8B-B14F-4D97-AF65-F5344CB8AC3E}">
        <p14:creationId xmlns:p14="http://schemas.microsoft.com/office/powerpoint/2010/main" val="12267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a:xfrm>
            <a:off x="682567" y="2349925"/>
            <a:ext cx="3804814" cy="2456442"/>
          </a:xfrm>
        </p:spPr>
        <p:txBody>
          <a:bodyPr>
            <a:normAutofit fontScale="90000"/>
          </a:bodyPr>
          <a:lstStyle/>
          <a:p>
            <a:r>
              <a:rPr lang="en-US" dirty="0"/>
              <a:t>Insights from econ theory:  </a:t>
            </a:r>
            <a:br>
              <a:rPr lang="en-US" dirty="0"/>
            </a:br>
            <a:r>
              <a:rPr lang="en-US" dirty="0"/>
              <a:t>strongly strategic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167426"/>
            <a:ext cx="6281873" cy="6825802"/>
          </a:xfrm>
        </p:spPr>
        <p:txBody>
          <a:bodyPr>
            <a:normAutofit/>
          </a:bodyPr>
          <a:lstStyle/>
          <a:p>
            <a:pPr marL="0" indent="0">
              <a:buNone/>
            </a:pPr>
            <a:r>
              <a:rPr lang="en-US" sz="2400" dirty="0"/>
              <a:t>Renegotiation</a:t>
            </a:r>
          </a:p>
          <a:p>
            <a:r>
              <a:rPr lang="en-US" sz="2000" dirty="0"/>
              <a:t>Initial contracts set the terms at which agent can be “bought off” in renegotiation to better result (Hart 1988)</a:t>
            </a:r>
          </a:p>
          <a:p>
            <a:r>
              <a:rPr lang="en-US" sz="2000" dirty="0"/>
              <a:t>Shutdown problem: anticipating “buy out” of robot to shift from initial to revised reward function? (e.g. Armstrong (2015) “Motivated Value Selection”, </a:t>
            </a:r>
            <a:r>
              <a:rPr lang="en-US" sz="2000" dirty="0" err="1"/>
              <a:t>Orseau</a:t>
            </a:r>
            <a:r>
              <a:rPr lang="en-US" sz="2000" dirty="0"/>
              <a:t> &amp; Armstrong (2016) “Safely Interruptible Agents”)</a:t>
            </a:r>
          </a:p>
          <a:p>
            <a:endParaRPr lang="en-US" sz="2000" dirty="0"/>
          </a:p>
        </p:txBody>
      </p:sp>
    </p:spTree>
    <p:extLst>
      <p:ext uri="{BB962C8B-B14F-4D97-AF65-F5344CB8AC3E}">
        <p14:creationId xmlns:p14="http://schemas.microsoft.com/office/powerpoint/2010/main" val="116528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a:xfrm>
            <a:off x="682567" y="2349925"/>
            <a:ext cx="3804814" cy="2456442"/>
          </a:xfrm>
        </p:spPr>
        <p:txBody>
          <a:bodyPr>
            <a:normAutofit/>
          </a:bodyPr>
          <a:lstStyle/>
          <a:p>
            <a:r>
              <a:rPr lang="en-US" dirty="0"/>
              <a:t>Insights from relational contracting</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167426"/>
            <a:ext cx="6281873" cy="6825802"/>
          </a:xfrm>
        </p:spPr>
        <p:txBody>
          <a:bodyPr>
            <a:normAutofit/>
          </a:bodyPr>
          <a:lstStyle/>
          <a:p>
            <a:r>
              <a:rPr lang="en-US" sz="2000" dirty="0"/>
              <a:t>Economists:  Informal sanctions for breach; self-enforcing (termination, reputation) (Baker, Gibbons &amp; Murphy 2002, Levin 2003)</a:t>
            </a:r>
          </a:p>
          <a:p>
            <a:r>
              <a:rPr lang="en-US" sz="2000" dirty="0"/>
              <a:t>Legal/organizational theorists:  contracts incorporate/are embedded in external structure/norms/relationships (Macaulay 1963, </a:t>
            </a:r>
            <a:r>
              <a:rPr lang="en-US" sz="2000" dirty="0" err="1"/>
              <a:t>Macneil</a:t>
            </a:r>
            <a:r>
              <a:rPr lang="en-US" sz="2000" dirty="0"/>
              <a:t> 1974, Williamson 1975, </a:t>
            </a:r>
            <a:r>
              <a:rPr lang="en-US" sz="2000" dirty="0" err="1"/>
              <a:t>Granovetter</a:t>
            </a:r>
            <a:r>
              <a:rPr lang="en-US" sz="2000" dirty="0"/>
              <a:t> 1985)</a:t>
            </a:r>
          </a:p>
        </p:txBody>
      </p:sp>
    </p:spTree>
    <p:extLst>
      <p:ext uri="{BB962C8B-B14F-4D97-AF65-F5344CB8AC3E}">
        <p14:creationId xmlns:p14="http://schemas.microsoft.com/office/powerpoint/2010/main" val="275173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053E7-0C12-8541-BBF6-9C77CFD6AE62}"/>
              </a:ext>
            </a:extLst>
          </p:cNvPr>
          <p:cNvSpPr>
            <a:spLocks noGrp="1"/>
          </p:cNvSpPr>
          <p:nvPr>
            <p:ph type="title"/>
          </p:nvPr>
        </p:nvSpPr>
        <p:spPr/>
        <p:txBody>
          <a:bodyPr/>
          <a:lstStyle/>
          <a:p>
            <a:r>
              <a:rPr lang="en-US" dirty="0"/>
              <a:t>Insights from relational contracting</a:t>
            </a:r>
          </a:p>
        </p:txBody>
      </p:sp>
      <p:pic>
        <p:nvPicPr>
          <p:cNvPr id="4" name="Content Placeholder 3">
            <a:extLst>
              <a:ext uri="{FF2B5EF4-FFF2-40B4-BE49-F238E27FC236}">
                <a16:creationId xmlns:a16="http://schemas.microsoft.com/office/drawing/2014/main" id="{F3C7D410-25F7-D243-AB84-B7BF2FABB18F}"/>
              </a:ext>
            </a:extLst>
          </p:cNvPr>
          <p:cNvPicPr>
            <a:picLocks noGrp="1" noChangeAspect="1"/>
          </p:cNvPicPr>
          <p:nvPr>
            <p:ph idx="1"/>
          </p:nvPr>
        </p:nvPicPr>
        <p:blipFill>
          <a:blip r:embed="rId2"/>
          <a:stretch>
            <a:fillRect/>
          </a:stretch>
        </p:blipFill>
        <p:spPr>
          <a:xfrm>
            <a:off x="6518466" y="3127364"/>
            <a:ext cx="3280691" cy="450782"/>
          </a:xfrm>
          <a:prstGeom prst="rect">
            <a:avLst/>
          </a:prstGeom>
        </p:spPr>
      </p:pic>
      <p:sp>
        <p:nvSpPr>
          <p:cNvPr id="5" name="Frame 4">
            <a:extLst>
              <a:ext uri="{FF2B5EF4-FFF2-40B4-BE49-F238E27FC236}">
                <a16:creationId xmlns:a16="http://schemas.microsoft.com/office/drawing/2014/main" id="{5D472F39-F4CF-F146-8707-26D5FF0B8FC7}"/>
              </a:ext>
            </a:extLst>
          </p:cNvPr>
          <p:cNvSpPr/>
          <p:nvPr/>
        </p:nvSpPr>
        <p:spPr>
          <a:xfrm>
            <a:off x="6246254" y="2691685"/>
            <a:ext cx="3825025" cy="12878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96924A83-A9F5-6D44-B33E-FC50A175953F}"/>
              </a:ext>
            </a:extLst>
          </p:cNvPr>
          <p:cNvSpPr/>
          <p:nvPr/>
        </p:nvSpPr>
        <p:spPr>
          <a:xfrm>
            <a:off x="5048520" y="425003"/>
            <a:ext cx="6162540" cy="5954287"/>
          </a:xfrm>
          <a:prstGeom prst="donut">
            <a:avLst>
              <a:gd name="adj" fmla="val 1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798205B3-A5C6-194C-8066-39193C6EF590}"/>
              </a:ext>
            </a:extLst>
          </p:cNvPr>
          <p:cNvSpPr txBox="1"/>
          <p:nvPr/>
        </p:nvSpPr>
        <p:spPr>
          <a:xfrm>
            <a:off x="6285572" y="1667131"/>
            <a:ext cx="1273252" cy="523220"/>
          </a:xfrm>
          <a:prstGeom prst="rect">
            <a:avLst/>
          </a:prstGeom>
          <a:noFill/>
        </p:spPr>
        <p:txBody>
          <a:bodyPr wrap="square" rtlCol="0">
            <a:spAutoFit/>
          </a:bodyPr>
          <a:lstStyle/>
          <a:p>
            <a:r>
              <a:rPr lang="en-US" sz="2800" i="1" dirty="0"/>
              <a:t>Norms</a:t>
            </a:r>
          </a:p>
        </p:txBody>
      </p:sp>
      <p:sp>
        <p:nvSpPr>
          <p:cNvPr id="8" name="TextBox 7">
            <a:extLst>
              <a:ext uri="{FF2B5EF4-FFF2-40B4-BE49-F238E27FC236}">
                <a16:creationId xmlns:a16="http://schemas.microsoft.com/office/drawing/2014/main" id="{B18EA56A-0A03-3143-8729-C325ECD7944B}"/>
              </a:ext>
            </a:extLst>
          </p:cNvPr>
          <p:cNvSpPr txBox="1"/>
          <p:nvPr/>
        </p:nvSpPr>
        <p:spPr>
          <a:xfrm>
            <a:off x="6285572" y="4544757"/>
            <a:ext cx="1998566" cy="523220"/>
          </a:xfrm>
          <a:prstGeom prst="rect">
            <a:avLst/>
          </a:prstGeom>
          <a:noFill/>
        </p:spPr>
        <p:txBody>
          <a:bodyPr wrap="square" rtlCol="0">
            <a:spAutoFit/>
          </a:bodyPr>
          <a:lstStyle/>
          <a:p>
            <a:r>
              <a:rPr lang="en-US" sz="2800" i="1" dirty="0"/>
              <a:t>Culture</a:t>
            </a:r>
          </a:p>
        </p:txBody>
      </p:sp>
      <p:sp>
        <p:nvSpPr>
          <p:cNvPr id="9" name="TextBox 8">
            <a:extLst>
              <a:ext uri="{FF2B5EF4-FFF2-40B4-BE49-F238E27FC236}">
                <a16:creationId xmlns:a16="http://schemas.microsoft.com/office/drawing/2014/main" id="{008C832F-C83B-0346-924F-30DFCC3C1586}"/>
              </a:ext>
            </a:extLst>
          </p:cNvPr>
          <p:cNvSpPr txBox="1"/>
          <p:nvPr/>
        </p:nvSpPr>
        <p:spPr>
          <a:xfrm>
            <a:off x="8798027" y="1997583"/>
            <a:ext cx="1273252" cy="523220"/>
          </a:xfrm>
          <a:prstGeom prst="rect">
            <a:avLst/>
          </a:prstGeom>
          <a:noFill/>
        </p:spPr>
        <p:txBody>
          <a:bodyPr wrap="square" rtlCol="0">
            <a:spAutoFit/>
          </a:bodyPr>
          <a:lstStyle/>
          <a:p>
            <a:r>
              <a:rPr lang="en-US" sz="2800" i="1" dirty="0"/>
              <a:t>Law</a:t>
            </a:r>
          </a:p>
        </p:txBody>
      </p:sp>
      <p:sp>
        <p:nvSpPr>
          <p:cNvPr id="10" name="TextBox 9">
            <a:extLst>
              <a:ext uri="{FF2B5EF4-FFF2-40B4-BE49-F238E27FC236}">
                <a16:creationId xmlns:a16="http://schemas.microsoft.com/office/drawing/2014/main" id="{F7CD5F72-4E7F-684F-8DE8-88E406B13514}"/>
              </a:ext>
            </a:extLst>
          </p:cNvPr>
          <p:cNvSpPr txBox="1"/>
          <p:nvPr/>
        </p:nvSpPr>
        <p:spPr>
          <a:xfrm>
            <a:off x="8525905" y="4143331"/>
            <a:ext cx="2136136" cy="523220"/>
          </a:xfrm>
          <a:prstGeom prst="rect">
            <a:avLst/>
          </a:prstGeom>
          <a:noFill/>
        </p:spPr>
        <p:txBody>
          <a:bodyPr wrap="square" rtlCol="0">
            <a:spAutoFit/>
          </a:bodyPr>
          <a:lstStyle/>
          <a:p>
            <a:r>
              <a:rPr lang="en-US" sz="2800" i="1" dirty="0"/>
              <a:t>Language</a:t>
            </a:r>
          </a:p>
        </p:txBody>
      </p:sp>
      <p:sp>
        <p:nvSpPr>
          <p:cNvPr id="11" name="TextBox 10">
            <a:extLst>
              <a:ext uri="{FF2B5EF4-FFF2-40B4-BE49-F238E27FC236}">
                <a16:creationId xmlns:a16="http://schemas.microsoft.com/office/drawing/2014/main" id="{CEB93CF9-3D17-4A49-8883-2EED48C695AA}"/>
              </a:ext>
            </a:extLst>
          </p:cNvPr>
          <p:cNvSpPr txBox="1"/>
          <p:nvPr/>
        </p:nvSpPr>
        <p:spPr>
          <a:xfrm>
            <a:off x="7388467" y="776680"/>
            <a:ext cx="2410690" cy="954107"/>
          </a:xfrm>
          <a:prstGeom prst="rect">
            <a:avLst/>
          </a:prstGeom>
          <a:noFill/>
        </p:spPr>
        <p:txBody>
          <a:bodyPr wrap="square" rtlCol="0">
            <a:spAutoFit/>
          </a:bodyPr>
          <a:lstStyle/>
          <a:p>
            <a:r>
              <a:rPr lang="en-US" sz="2800" i="1" dirty="0"/>
              <a:t>Cognitive schema</a:t>
            </a:r>
          </a:p>
        </p:txBody>
      </p:sp>
      <p:sp>
        <p:nvSpPr>
          <p:cNvPr id="12" name="TextBox 11">
            <a:extLst>
              <a:ext uri="{FF2B5EF4-FFF2-40B4-BE49-F238E27FC236}">
                <a16:creationId xmlns:a16="http://schemas.microsoft.com/office/drawing/2014/main" id="{CCFACEE2-31F5-FF42-9576-7DF9A76F194A}"/>
              </a:ext>
            </a:extLst>
          </p:cNvPr>
          <p:cNvSpPr txBox="1"/>
          <p:nvPr/>
        </p:nvSpPr>
        <p:spPr>
          <a:xfrm>
            <a:off x="7640539" y="5216374"/>
            <a:ext cx="2314976" cy="523220"/>
          </a:xfrm>
          <a:prstGeom prst="rect">
            <a:avLst/>
          </a:prstGeom>
          <a:noFill/>
        </p:spPr>
        <p:txBody>
          <a:bodyPr wrap="square" rtlCol="0">
            <a:spAutoFit/>
          </a:bodyPr>
          <a:lstStyle/>
          <a:p>
            <a:r>
              <a:rPr lang="en-US" sz="2800" i="1" dirty="0"/>
              <a:t>Relationships</a:t>
            </a:r>
          </a:p>
        </p:txBody>
      </p:sp>
    </p:spTree>
    <p:extLst>
      <p:ext uri="{BB962C8B-B14F-4D97-AF65-F5344CB8AC3E}">
        <p14:creationId xmlns:p14="http://schemas.microsoft.com/office/powerpoint/2010/main" val="21391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20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20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2000"/>
                                        <p:tgtEl>
                                          <p:spTgt spid="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20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20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20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Rectangle"/>
          <p:cNvSpPr/>
          <p:nvPr/>
        </p:nvSpPr>
        <p:spPr>
          <a:xfrm>
            <a:off x="3521128" y="2282762"/>
            <a:ext cx="5217924" cy="2292477"/>
          </a:xfrm>
          <a:prstGeom prst="rect">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381" name="noun_1106937_cc.png" descr="noun_1106937_cc.png"/>
          <p:cNvPicPr>
            <a:picLocks noChangeAspect="1"/>
          </p:cNvPicPr>
          <p:nvPr/>
        </p:nvPicPr>
        <p:blipFill>
          <a:blip r:embed="rId2">
            <a:extLst/>
          </a:blip>
          <a:srcRect b="15407"/>
          <a:stretch>
            <a:fillRect/>
          </a:stretch>
        </p:blipFill>
        <p:spPr>
          <a:xfrm>
            <a:off x="4195694" y="2397969"/>
            <a:ext cx="807169" cy="682806"/>
          </a:xfrm>
          <a:prstGeom prst="rect">
            <a:avLst/>
          </a:prstGeom>
          <a:ln w="12700">
            <a:miter lim="400000"/>
          </a:ln>
        </p:spPr>
      </p:pic>
      <p:pic>
        <p:nvPicPr>
          <p:cNvPr id="382" name="pile of boxes.png" descr="pile of boxes.png"/>
          <p:cNvPicPr>
            <a:picLocks noChangeAspect="1"/>
          </p:cNvPicPr>
          <p:nvPr/>
        </p:nvPicPr>
        <p:blipFill>
          <a:blip r:embed="rId3">
            <a:extLst/>
          </a:blip>
          <a:stretch>
            <a:fillRect/>
          </a:stretch>
        </p:blipFill>
        <p:spPr>
          <a:xfrm>
            <a:off x="3430625" y="2968147"/>
            <a:ext cx="921707" cy="921707"/>
          </a:xfrm>
          <a:prstGeom prst="rect">
            <a:avLst/>
          </a:prstGeom>
          <a:ln w="12700">
            <a:miter lim="400000"/>
          </a:ln>
        </p:spPr>
      </p:pic>
      <p:pic>
        <p:nvPicPr>
          <p:cNvPr id="383" name="vasepng.png" descr="vasepng.png"/>
          <p:cNvPicPr>
            <a:picLocks noChangeAspect="1"/>
          </p:cNvPicPr>
          <p:nvPr/>
        </p:nvPicPr>
        <p:blipFill>
          <a:blip r:embed="rId4">
            <a:extLst/>
          </a:blip>
          <a:stretch>
            <a:fillRect/>
          </a:stretch>
        </p:blipFill>
        <p:spPr>
          <a:xfrm>
            <a:off x="5669237" y="2968147"/>
            <a:ext cx="921706" cy="921707"/>
          </a:xfrm>
          <a:prstGeom prst="rect">
            <a:avLst/>
          </a:prstGeom>
          <a:ln w="12700">
            <a:miter lim="400000"/>
          </a:ln>
        </p:spPr>
      </p:pic>
      <p:sp>
        <p:nvSpPr>
          <p:cNvPr id="384" name="Rounded Rectangle"/>
          <p:cNvSpPr/>
          <p:nvPr/>
        </p:nvSpPr>
        <p:spPr>
          <a:xfrm>
            <a:off x="7785092" y="2982516"/>
            <a:ext cx="892969" cy="892969"/>
          </a:xfrm>
          <a:prstGeom prst="roundRect">
            <a:avLst>
              <a:gd name="adj" fmla="val 15000"/>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385" name="Image" descr="Image"/>
          <p:cNvPicPr>
            <a:picLocks noChangeAspect="1"/>
          </p:cNvPicPr>
          <p:nvPr/>
        </p:nvPicPr>
        <p:blipFill>
          <a:blip r:embed="rId5">
            <a:extLst/>
          </a:blip>
          <a:stretch>
            <a:fillRect/>
          </a:stretch>
        </p:blipFill>
        <p:spPr>
          <a:xfrm>
            <a:off x="8060853" y="3237820"/>
            <a:ext cx="289061" cy="293063"/>
          </a:xfrm>
          <a:prstGeom prst="rect">
            <a:avLst/>
          </a:prstGeom>
          <a:ln w="12700">
            <a:miter lim="400000"/>
          </a:ln>
        </p:spPr>
      </p:pic>
      <p:sp>
        <p:nvSpPr>
          <p:cNvPr id="386" name="Line"/>
          <p:cNvSpPr/>
          <p:nvPr/>
        </p:nvSpPr>
        <p:spPr>
          <a:xfrm>
            <a:off x="4495152" y="3470739"/>
            <a:ext cx="3269876" cy="1"/>
          </a:xfrm>
          <a:prstGeom prst="line">
            <a:avLst/>
          </a:prstGeom>
          <a:ln w="38100">
            <a:solidFill>
              <a:srgbClr val="000000"/>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87" name="Dario Amodei et al, “Concrete Problems in AI Safety” (2016)"/>
          <p:cNvSpPr txBox="1"/>
          <p:nvPr/>
        </p:nvSpPr>
        <p:spPr>
          <a:xfrm>
            <a:off x="3235799" y="5581534"/>
            <a:ext cx="452861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0"/>
            </a:lvl1pPr>
          </a:lstStyle>
          <a:p>
            <a:r>
              <a:rPr sz="1266"/>
              <a:t>Dario Amodei et al, “Concrete Problems in AI Safety” (2016)</a:t>
            </a:r>
          </a:p>
        </p:txBody>
      </p:sp>
    </p:spTree>
    <p:extLst>
      <p:ext uri="{BB962C8B-B14F-4D97-AF65-F5344CB8AC3E}">
        <p14:creationId xmlns:p14="http://schemas.microsoft.com/office/powerpoint/2010/main" val="38707938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Rectangle"/>
          <p:cNvSpPr/>
          <p:nvPr/>
        </p:nvSpPr>
        <p:spPr>
          <a:xfrm>
            <a:off x="3521128" y="2324502"/>
            <a:ext cx="5217924" cy="2292476"/>
          </a:xfrm>
          <a:prstGeom prst="rect">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390" name="noun_1106937_cc.png" descr="noun_1106937_cc.png"/>
          <p:cNvPicPr>
            <a:picLocks noChangeAspect="1"/>
          </p:cNvPicPr>
          <p:nvPr/>
        </p:nvPicPr>
        <p:blipFill>
          <a:blip r:embed="rId2">
            <a:extLst/>
          </a:blip>
          <a:srcRect b="15407"/>
          <a:stretch>
            <a:fillRect/>
          </a:stretch>
        </p:blipFill>
        <p:spPr>
          <a:xfrm>
            <a:off x="4195694" y="2397969"/>
            <a:ext cx="807169" cy="682806"/>
          </a:xfrm>
          <a:prstGeom prst="rect">
            <a:avLst/>
          </a:prstGeom>
          <a:ln w="12700">
            <a:miter lim="400000"/>
          </a:ln>
        </p:spPr>
      </p:pic>
      <p:pic>
        <p:nvPicPr>
          <p:cNvPr id="391" name="pile of boxes.png" descr="pile of boxes.png"/>
          <p:cNvPicPr>
            <a:picLocks noChangeAspect="1"/>
          </p:cNvPicPr>
          <p:nvPr/>
        </p:nvPicPr>
        <p:blipFill>
          <a:blip r:embed="rId3">
            <a:extLst/>
          </a:blip>
          <a:stretch>
            <a:fillRect/>
          </a:stretch>
        </p:blipFill>
        <p:spPr>
          <a:xfrm>
            <a:off x="3430625" y="2968147"/>
            <a:ext cx="921707" cy="921707"/>
          </a:xfrm>
          <a:prstGeom prst="rect">
            <a:avLst/>
          </a:prstGeom>
          <a:ln w="12700">
            <a:miter lim="400000"/>
          </a:ln>
        </p:spPr>
      </p:pic>
      <p:pic>
        <p:nvPicPr>
          <p:cNvPr id="392" name="vasepng.png" descr="vasepng.png"/>
          <p:cNvPicPr>
            <a:picLocks noChangeAspect="1"/>
          </p:cNvPicPr>
          <p:nvPr/>
        </p:nvPicPr>
        <p:blipFill>
          <a:blip r:embed="rId4">
            <a:extLst/>
          </a:blip>
          <a:stretch>
            <a:fillRect/>
          </a:stretch>
        </p:blipFill>
        <p:spPr>
          <a:xfrm>
            <a:off x="5669237" y="2968147"/>
            <a:ext cx="921706" cy="921707"/>
          </a:xfrm>
          <a:prstGeom prst="rect">
            <a:avLst/>
          </a:prstGeom>
          <a:ln w="12700">
            <a:miter lim="400000"/>
          </a:ln>
        </p:spPr>
      </p:pic>
      <p:sp>
        <p:nvSpPr>
          <p:cNvPr id="393" name="Rounded Rectangle"/>
          <p:cNvSpPr/>
          <p:nvPr/>
        </p:nvSpPr>
        <p:spPr>
          <a:xfrm>
            <a:off x="7785092" y="2982516"/>
            <a:ext cx="892969" cy="892969"/>
          </a:xfrm>
          <a:prstGeom prst="roundRect">
            <a:avLst>
              <a:gd name="adj" fmla="val 15000"/>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394" name="Image" descr="Image"/>
          <p:cNvPicPr>
            <a:picLocks noChangeAspect="1"/>
          </p:cNvPicPr>
          <p:nvPr/>
        </p:nvPicPr>
        <p:blipFill>
          <a:blip r:embed="rId5">
            <a:extLst/>
          </a:blip>
          <a:stretch>
            <a:fillRect/>
          </a:stretch>
        </p:blipFill>
        <p:spPr>
          <a:xfrm>
            <a:off x="8060853" y="3237820"/>
            <a:ext cx="289061" cy="293063"/>
          </a:xfrm>
          <a:prstGeom prst="rect">
            <a:avLst/>
          </a:prstGeom>
          <a:ln w="12700">
            <a:miter lim="400000"/>
          </a:ln>
        </p:spPr>
      </p:pic>
      <p:sp>
        <p:nvSpPr>
          <p:cNvPr id="395" name="Line"/>
          <p:cNvSpPr/>
          <p:nvPr/>
        </p:nvSpPr>
        <p:spPr>
          <a:xfrm>
            <a:off x="4495152" y="3470739"/>
            <a:ext cx="3269876" cy="1"/>
          </a:xfrm>
          <a:prstGeom prst="line">
            <a:avLst/>
          </a:prstGeom>
          <a:ln w="38100">
            <a:solidFill>
              <a:srgbClr val="000000"/>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
        <p:nvSpPr>
          <p:cNvPr id="396" name="Dario Amodei et al, “Concrete Problems in AI Safety” (2016)"/>
          <p:cNvSpPr txBox="1"/>
          <p:nvPr/>
        </p:nvSpPr>
        <p:spPr>
          <a:xfrm>
            <a:off x="3235799" y="5581534"/>
            <a:ext cx="4528612"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0"/>
            </a:lvl1pPr>
          </a:lstStyle>
          <a:p>
            <a:r>
              <a:rPr sz="1266"/>
              <a:t>Dario Amodei et al, “Concrete Problems in AI Safety” (2016)</a:t>
            </a:r>
          </a:p>
        </p:txBody>
      </p:sp>
    </p:spTree>
    <p:extLst>
      <p:ext uri="{BB962C8B-B14F-4D97-AF65-F5344CB8AC3E}">
        <p14:creationId xmlns:p14="http://schemas.microsoft.com/office/powerpoint/2010/main" val="188848311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8" presetClass="emph" presetSubtype="0" accel="50000" decel="50000" fill="hold" grpId="0" nodeType="clickEffect">
                                  <p:stCondLst>
                                    <p:cond delay="0"/>
                                  </p:stCondLst>
                                  <p:childTnLst>
                                    <p:animRot by="2700000">
                                      <p:cBhvr>
                                        <p:cTn id="6" dur="1000" fill="hold"/>
                                        <p:tgtEl>
                                          <p:spTgt spid="3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Rectangle"/>
          <p:cNvSpPr/>
          <p:nvPr/>
        </p:nvSpPr>
        <p:spPr>
          <a:xfrm>
            <a:off x="3521128" y="2312252"/>
            <a:ext cx="5217924" cy="2292476"/>
          </a:xfrm>
          <a:prstGeom prst="rect">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399" name="pile of boxes.png" descr="pile of boxes.png"/>
          <p:cNvPicPr>
            <a:picLocks noChangeAspect="1"/>
          </p:cNvPicPr>
          <p:nvPr/>
        </p:nvPicPr>
        <p:blipFill>
          <a:blip r:embed="rId2">
            <a:extLst/>
          </a:blip>
          <a:stretch>
            <a:fillRect/>
          </a:stretch>
        </p:blipFill>
        <p:spPr>
          <a:xfrm>
            <a:off x="3430625" y="2997637"/>
            <a:ext cx="921707" cy="921706"/>
          </a:xfrm>
          <a:prstGeom prst="rect">
            <a:avLst/>
          </a:prstGeom>
          <a:ln w="12700">
            <a:miter lim="400000"/>
          </a:ln>
        </p:spPr>
      </p:pic>
      <p:sp>
        <p:nvSpPr>
          <p:cNvPr id="400" name="Rounded Rectangle"/>
          <p:cNvSpPr/>
          <p:nvPr/>
        </p:nvSpPr>
        <p:spPr>
          <a:xfrm>
            <a:off x="7785092" y="3012005"/>
            <a:ext cx="892969" cy="892969"/>
          </a:xfrm>
          <a:prstGeom prst="roundRect">
            <a:avLst>
              <a:gd name="adj" fmla="val 15000"/>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401" name="Image" descr="Image"/>
          <p:cNvPicPr>
            <a:picLocks noChangeAspect="1"/>
          </p:cNvPicPr>
          <p:nvPr/>
        </p:nvPicPr>
        <p:blipFill>
          <a:blip r:embed="rId3">
            <a:extLst/>
          </a:blip>
          <a:stretch>
            <a:fillRect/>
          </a:stretch>
        </p:blipFill>
        <p:spPr>
          <a:xfrm>
            <a:off x="8060853" y="3124435"/>
            <a:ext cx="289061" cy="293063"/>
          </a:xfrm>
          <a:prstGeom prst="rect">
            <a:avLst/>
          </a:prstGeom>
          <a:ln w="12700">
            <a:miter lim="400000"/>
          </a:ln>
        </p:spPr>
      </p:pic>
      <p:pic>
        <p:nvPicPr>
          <p:cNvPr id="402" name="carry boxes.png" descr="carry boxes.png"/>
          <p:cNvPicPr>
            <a:picLocks noChangeAspect="1"/>
          </p:cNvPicPr>
          <p:nvPr/>
        </p:nvPicPr>
        <p:blipFill>
          <a:blip r:embed="rId4">
            <a:extLst/>
          </a:blip>
          <a:stretch>
            <a:fillRect/>
          </a:stretch>
        </p:blipFill>
        <p:spPr>
          <a:xfrm>
            <a:off x="3988001" y="2230948"/>
            <a:ext cx="1054564" cy="1054564"/>
          </a:xfrm>
          <a:prstGeom prst="rect">
            <a:avLst/>
          </a:prstGeom>
          <a:ln w="12700">
            <a:miter lim="400000"/>
          </a:ln>
        </p:spPr>
      </p:pic>
      <p:pic>
        <p:nvPicPr>
          <p:cNvPr id="403" name="vasepng.png" descr="vasepng.png"/>
          <p:cNvPicPr>
            <a:picLocks noChangeAspect="1"/>
          </p:cNvPicPr>
          <p:nvPr/>
        </p:nvPicPr>
        <p:blipFill>
          <a:blip r:embed="rId5">
            <a:extLst/>
          </a:blip>
          <a:stretch>
            <a:fillRect/>
          </a:stretch>
        </p:blipFill>
        <p:spPr>
          <a:xfrm>
            <a:off x="5669237" y="2997637"/>
            <a:ext cx="921706" cy="921706"/>
          </a:xfrm>
          <a:prstGeom prst="rect">
            <a:avLst/>
          </a:prstGeom>
          <a:ln w="12700">
            <a:miter lim="400000"/>
          </a:ln>
        </p:spPr>
      </p:pic>
      <p:sp>
        <p:nvSpPr>
          <p:cNvPr id="406" name="Connection Line"/>
          <p:cNvSpPr/>
          <p:nvPr/>
        </p:nvSpPr>
        <p:spPr>
          <a:xfrm>
            <a:off x="4504762" y="3416853"/>
            <a:ext cx="3238323" cy="602376"/>
          </a:xfrm>
          <a:custGeom>
            <a:avLst/>
            <a:gdLst/>
            <a:ahLst/>
            <a:cxnLst>
              <a:cxn ang="0">
                <a:pos x="wd2" y="hd2"/>
              </a:cxn>
              <a:cxn ang="5400000">
                <a:pos x="wd2" y="hd2"/>
              </a:cxn>
              <a:cxn ang="10800000">
                <a:pos x="wd2" y="hd2"/>
              </a:cxn>
              <a:cxn ang="16200000">
                <a:pos x="wd2" y="hd2"/>
              </a:cxn>
            </a:cxnLst>
            <a:rect l="0" t="0" r="r" b="b"/>
            <a:pathLst>
              <a:path w="21600" h="16211" extrusionOk="0">
                <a:moveTo>
                  <a:pt x="0" y="1613"/>
                </a:moveTo>
                <a:cubicBezTo>
                  <a:pt x="7303" y="21600"/>
                  <a:pt x="14503" y="21062"/>
                  <a:pt x="21600" y="0"/>
                </a:cubicBezTo>
              </a:path>
            </a:pathLst>
          </a:custGeom>
          <a:ln w="38100">
            <a:solidFill>
              <a:srgbClr val="000000"/>
            </a:solidFill>
            <a:custDash>
              <a:ds d="200000" sp="200000"/>
            </a:custDash>
            <a:miter lim="400000"/>
            <a:tailEnd type="triangle"/>
          </a:ln>
        </p:spPr>
        <p:txBody>
          <a:bodyPr/>
          <a:lstStyle/>
          <a:p>
            <a:endParaRPr sz="1266"/>
          </a:p>
        </p:txBody>
      </p:sp>
      <p:sp>
        <p:nvSpPr>
          <p:cNvPr id="405" name="Line"/>
          <p:cNvSpPr/>
          <p:nvPr/>
        </p:nvSpPr>
        <p:spPr>
          <a:xfrm>
            <a:off x="4495152" y="3500229"/>
            <a:ext cx="3269876" cy="1"/>
          </a:xfrm>
          <a:prstGeom prst="line">
            <a:avLst/>
          </a:prstGeom>
          <a:ln w="38100">
            <a:solidFill>
              <a:srgbClr val="000000"/>
            </a:solidFill>
            <a:custDash>
              <a:ds d="200000" sp="200000"/>
            </a:custDash>
            <a:miter lim="400000"/>
            <a:tailEnd type="triangle"/>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spTree>
    <p:extLst>
      <p:ext uri="{BB962C8B-B14F-4D97-AF65-F5344CB8AC3E}">
        <p14:creationId xmlns:p14="http://schemas.microsoft.com/office/powerpoint/2010/main" val="3181129154"/>
      </p:ext>
    </p:extLst>
  </p:cSld>
  <p:clrMapOvr>
    <a:masterClrMapping/>
  </p:clrMapOvr>
  <mc:AlternateContent xmlns:mc="http://schemas.openxmlformats.org/markup-compatibility/2006" xmlns:p14="http://schemas.microsoft.com/office/powerpoint/2010/main">
    <mc:Choice Requires="p14">
      <p:transition p14:dur="300">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06"/>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0" nodeType="afterEffect">
                                  <p:stCondLst>
                                    <p:cond delay="0"/>
                                  </p:stCondLst>
                                  <p:iterate>
                                    <p:tmAbs val="0"/>
                                  </p:iterate>
                                  <p:childTnLst>
                                    <p:set>
                                      <p:cBhvr>
                                        <p:cTn id="13" fill="hold">
                                          <p:stCondLst>
                                            <p:cond delay="0"/>
                                          </p:stCondLst>
                                        </p:cTn>
                                        <p:tgtEl>
                                          <p:spTgt spid="4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advAuto="0"/>
      <p:bldP spid="406" grpId="0" animBg="1" advAuto="0"/>
      <p:bldP spid="405"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How do humans do it?"/>
          <p:cNvSpPr txBox="1"/>
          <p:nvPr/>
        </p:nvSpPr>
        <p:spPr>
          <a:xfrm>
            <a:off x="3789685" y="1907973"/>
            <a:ext cx="4589975" cy="613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5000" b="0"/>
            </a:lvl1pPr>
          </a:lstStyle>
          <a:p>
            <a:r>
              <a:rPr sz="3516"/>
              <a:t>How do humans do it?</a:t>
            </a:r>
          </a:p>
        </p:txBody>
      </p:sp>
      <p:sp>
        <p:nvSpPr>
          <p:cNvPr id="409" name="What makes incomplete contracting rational?"/>
          <p:cNvSpPr txBox="1"/>
          <p:nvPr/>
        </p:nvSpPr>
        <p:spPr>
          <a:xfrm>
            <a:off x="1544092" y="3961801"/>
            <a:ext cx="9348137" cy="613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5000" b="0"/>
            </a:pPr>
            <a:r>
              <a:rPr sz="3516"/>
              <a:t>What makes incomplete contracting </a:t>
            </a:r>
            <a:r>
              <a:rPr sz="3516" i="1"/>
              <a:t>rational</a:t>
            </a:r>
            <a:r>
              <a:rPr sz="3516"/>
              <a:t>?</a:t>
            </a:r>
          </a:p>
        </p:txBody>
      </p:sp>
    </p:spTree>
    <p:extLst>
      <p:ext uri="{BB962C8B-B14F-4D97-AF65-F5344CB8AC3E}">
        <p14:creationId xmlns:p14="http://schemas.microsoft.com/office/powerpoint/2010/main" val="390509604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Rectangle"/>
          <p:cNvSpPr/>
          <p:nvPr/>
        </p:nvSpPr>
        <p:spPr>
          <a:xfrm>
            <a:off x="3521128" y="4087921"/>
            <a:ext cx="5217924" cy="2292477"/>
          </a:xfrm>
          <a:prstGeom prst="rect">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421" name="pile of boxes.png" descr="pile of boxes.png"/>
          <p:cNvPicPr>
            <a:picLocks noChangeAspect="1"/>
          </p:cNvPicPr>
          <p:nvPr/>
        </p:nvPicPr>
        <p:blipFill>
          <a:blip r:embed="rId2">
            <a:extLst/>
          </a:blip>
          <a:stretch>
            <a:fillRect/>
          </a:stretch>
        </p:blipFill>
        <p:spPr>
          <a:xfrm>
            <a:off x="3430625" y="4773307"/>
            <a:ext cx="921707" cy="921706"/>
          </a:xfrm>
          <a:prstGeom prst="rect">
            <a:avLst/>
          </a:prstGeom>
          <a:ln w="12700">
            <a:miter lim="400000"/>
          </a:ln>
        </p:spPr>
      </p:pic>
      <p:sp>
        <p:nvSpPr>
          <p:cNvPr id="422" name="Rounded Rectangle"/>
          <p:cNvSpPr/>
          <p:nvPr/>
        </p:nvSpPr>
        <p:spPr>
          <a:xfrm>
            <a:off x="7785092" y="4787675"/>
            <a:ext cx="892969" cy="892969"/>
          </a:xfrm>
          <a:prstGeom prst="roundRect">
            <a:avLst>
              <a:gd name="adj" fmla="val 15000"/>
            </a:avLst>
          </a:prstGeom>
          <a:ln w="635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423" name="Image" descr="Image"/>
          <p:cNvPicPr>
            <a:picLocks noChangeAspect="1"/>
          </p:cNvPicPr>
          <p:nvPr/>
        </p:nvPicPr>
        <p:blipFill>
          <a:blip r:embed="rId3">
            <a:extLst/>
          </a:blip>
          <a:stretch>
            <a:fillRect/>
          </a:stretch>
        </p:blipFill>
        <p:spPr>
          <a:xfrm>
            <a:off x="8060853" y="4900105"/>
            <a:ext cx="289061" cy="293063"/>
          </a:xfrm>
          <a:prstGeom prst="rect">
            <a:avLst/>
          </a:prstGeom>
          <a:ln w="12700">
            <a:miter lim="400000"/>
          </a:ln>
        </p:spPr>
      </p:pic>
      <p:pic>
        <p:nvPicPr>
          <p:cNvPr id="424" name="carry boxes.png" descr="carry boxes.png"/>
          <p:cNvPicPr>
            <a:picLocks noChangeAspect="1"/>
          </p:cNvPicPr>
          <p:nvPr/>
        </p:nvPicPr>
        <p:blipFill>
          <a:blip r:embed="rId4">
            <a:extLst/>
          </a:blip>
          <a:stretch>
            <a:fillRect/>
          </a:stretch>
        </p:blipFill>
        <p:spPr>
          <a:xfrm>
            <a:off x="3988001" y="4006618"/>
            <a:ext cx="1054564" cy="1054564"/>
          </a:xfrm>
          <a:prstGeom prst="rect">
            <a:avLst/>
          </a:prstGeom>
          <a:ln w="12700">
            <a:miter lim="400000"/>
          </a:ln>
        </p:spPr>
      </p:pic>
      <p:pic>
        <p:nvPicPr>
          <p:cNvPr id="425" name="vasepng.png" descr="vasepng.png"/>
          <p:cNvPicPr>
            <a:picLocks noChangeAspect="1"/>
          </p:cNvPicPr>
          <p:nvPr/>
        </p:nvPicPr>
        <p:blipFill>
          <a:blip r:embed="rId5">
            <a:extLst/>
          </a:blip>
          <a:stretch>
            <a:fillRect/>
          </a:stretch>
        </p:blipFill>
        <p:spPr>
          <a:xfrm>
            <a:off x="5669237" y="4773307"/>
            <a:ext cx="921706" cy="921706"/>
          </a:xfrm>
          <a:prstGeom prst="rect">
            <a:avLst/>
          </a:prstGeom>
          <a:ln w="12700">
            <a:miter lim="400000"/>
          </a:ln>
        </p:spPr>
      </p:pic>
      <p:sp>
        <p:nvSpPr>
          <p:cNvPr id="426" name="Implied terms"/>
          <p:cNvSpPr txBox="1">
            <a:spLocks noGrp="1"/>
          </p:cNvSpPr>
          <p:nvPr>
            <p:ph type="title"/>
          </p:nvPr>
        </p:nvSpPr>
        <p:spPr>
          <a:xfrm>
            <a:off x="2217890" y="-142985"/>
            <a:ext cx="7804548" cy="1518048"/>
          </a:xfrm>
          <a:prstGeom prst="rect">
            <a:avLst/>
          </a:prstGeom>
        </p:spPr>
        <p:txBody>
          <a:bodyPr/>
          <a:lstStyle/>
          <a:p>
            <a:r>
              <a:t>Implied terms</a:t>
            </a:r>
          </a:p>
        </p:txBody>
      </p:sp>
      <p:sp>
        <p:nvSpPr>
          <p:cNvPr id="427" name="Human contracts rely on tons of structure…"/>
          <p:cNvSpPr txBox="1">
            <a:spLocks noGrp="1"/>
          </p:cNvSpPr>
          <p:nvPr>
            <p:ph type="body" sz="half" idx="1"/>
          </p:nvPr>
        </p:nvSpPr>
        <p:spPr>
          <a:xfrm>
            <a:off x="2193727" y="1357608"/>
            <a:ext cx="7804547" cy="2257516"/>
          </a:xfrm>
          <a:prstGeom prst="rect">
            <a:avLst/>
          </a:prstGeom>
        </p:spPr>
        <p:txBody>
          <a:bodyPr anchor="t">
            <a:normAutofit fontScale="62500" lnSpcReduction="20000"/>
          </a:bodyPr>
          <a:lstStyle/>
          <a:p>
            <a:pPr marL="0" indent="0" defTabSz="365568">
              <a:spcBef>
                <a:spcPts val="2601"/>
              </a:spcBef>
              <a:buSzTx/>
              <a:buNone/>
              <a:defRPr sz="2848"/>
            </a:pPr>
            <a:r>
              <a:t>Human contracts rely on </a:t>
            </a:r>
            <a:r>
              <a:rPr i="1"/>
              <a:t>tons</a:t>
            </a:r>
            <a:r>
              <a:t> of structure </a:t>
            </a:r>
          </a:p>
          <a:p>
            <a:pPr marL="556299" lvl="1" indent="-278149" defTabSz="365568">
              <a:spcBef>
                <a:spcPts val="2601"/>
              </a:spcBef>
              <a:defRPr sz="2848"/>
            </a:pPr>
            <a:r>
              <a:t>e.g. “what was it reasonable to think the parties had in mind when they agreed”</a:t>
            </a:r>
          </a:p>
          <a:p>
            <a:pPr marL="556299" lvl="1" indent="-278149" defTabSz="365568">
              <a:spcBef>
                <a:spcPts val="2601"/>
              </a:spcBef>
              <a:defRPr sz="2848"/>
            </a:pPr>
            <a:r>
              <a:t>“reasonable” (and other gap-fillers) provided by institutions (norms, law)</a:t>
            </a:r>
          </a:p>
        </p:txBody>
      </p:sp>
      <p:sp>
        <p:nvSpPr>
          <p:cNvPr id="428" name="Oval"/>
          <p:cNvSpPr/>
          <p:nvPr/>
        </p:nvSpPr>
        <p:spPr>
          <a:xfrm>
            <a:off x="4424842" y="3911782"/>
            <a:ext cx="101415" cy="104946"/>
          </a:xfrm>
          <a:prstGeom prst="ellipse">
            <a:avLst/>
          </a:prstGeom>
          <a:ln w="38100">
            <a:solidFill>
              <a:srgbClr val="000000"/>
            </a:solidFill>
            <a:miter lim="400000"/>
          </a:ln>
        </p:spPr>
        <p:txBody>
          <a:bodyPr lIns="35719" tIns="35719" rIns="35719" bIns="35719" anchor="ctr"/>
          <a:lstStyle/>
          <a:p>
            <a:pPr>
              <a:defRPr b="0">
                <a:solidFill>
                  <a:srgbClr val="FFFFFF"/>
                </a:solidFill>
                <a:latin typeface="Helvetica Light"/>
                <a:ea typeface="Helvetica Light"/>
                <a:cs typeface="Helvetica Light"/>
                <a:sym typeface="Helvetica Light"/>
              </a:defRPr>
            </a:pPr>
            <a:endParaRPr sz="1266"/>
          </a:p>
        </p:txBody>
      </p:sp>
      <p:sp>
        <p:nvSpPr>
          <p:cNvPr id="429" name="Rounded Rectangle"/>
          <p:cNvSpPr/>
          <p:nvPr/>
        </p:nvSpPr>
        <p:spPr>
          <a:xfrm>
            <a:off x="4681527" y="3451508"/>
            <a:ext cx="698679" cy="425242"/>
          </a:xfrm>
          <a:prstGeom prst="roundRect">
            <a:avLst>
              <a:gd name="adj" fmla="val 24645"/>
            </a:avLst>
          </a:prstGeom>
          <a:ln w="38100">
            <a:solidFill>
              <a:srgbClr val="000000"/>
            </a:solidFill>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1547"/>
          </a:p>
        </p:txBody>
      </p:sp>
      <p:pic>
        <p:nvPicPr>
          <p:cNvPr id="430" name="vasepng.png" descr="vasepng.png"/>
          <p:cNvPicPr>
            <a:picLocks noChangeAspect="1"/>
          </p:cNvPicPr>
          <p:nvPr/>
        </p:nvPicPr>
        <p:blipFill>
          <a:blip r:embed="rId5">
            <a:extLst/>
          </a:blip>
          <a:stretch>
            <a:fillRect/>
          </a:stretch>
        </p:blipFill>
        <p:spPr>
          <a:xfrm rot="2340000">
            <a:off x="4881555" y="3514817"/>
            <a:ext cx="298621" cy="298621"/>
          </a:xfrm>
          <a:prstGeom prst="rect">
            <a:avLst/>
          </a:prstGeom>
          <a:ln w="12700">
            <a:miter lim="400000"/>
          </a:ln>
        </p:spPr>
      </p:pic>
      <p:pic>
        <p:nvPicPr>
          <p:cNvPr id="431" name="court gavel.png" descr="court gavel.png"/>
          <p:cNvPicPr>
            <a:picLocks noChangeAspect="1"/>
          </p:cNvPicPr>
          <p:nvPr/>
        </p:nvPicPr>
        <p:blipFill>
          <a:blip r:embed="rId6">
            <a:extLst/>
          </a:blip>
          <a:stretch>
            <a:fillRect/>
          </a:stretch>
        </p:blipFill>
        <p:spPr>
          <a:xfrm>
            <a:off x="9176394" y="4354697"/>
            <a:ext cx="700384" cy="700384"/>
          </a:xfrm>
          <a:prstGeom prst="rect">
            <a:avLst/>
          </a:prstGeom>
          <a:ln w="12700">
            <a:miter lim="400000"/>
          </a:ln>
        </p:spPr>
      </p:pic>
      <p:pic>
        <p:nvPicPr>
          <p:cNvPr id="432" name="Exclusion.png" descr="Exclusion.png"/>
          <p:cNvPicPr>
            <a:picLocks noChangeAspect="1"/>
          </p:cNvPicPr>
          <p:nvPr/>
        </p:nvPicPr>
        <p:blipFill>
          <a:blip r:embed="rId7">
            <a:extLst/>
          </a:blip>
          <a:stretch>
            <a:fillRect/>
          </a:stretch>
        </p:blipFill>
        <p:spPr>
          <a:xfrm>
            <a:off x="9118471" y="5380870"/>
            <a:ext cx="816198" cy="816197"/>
          </a:xfrm>
          <a:prstGeom prst="rect">
            <a:avLst/>
          </a:prstGeom>
          <a:ln w="12700">
            <a:miter lim="400000"/>
          </a:ln>
        </p:spPr>
      </p:pic>
      <p:pic>
        <p:nvPicPr>
          <p:cNvPr id="433" name="Image" descr="Image"/>
          <p:cNvPicPr>
            <a:picLocks noChangeAspect="1"/>
          </p:cNvPicPr>
          <p:nvPr/>
        </p:nvPicPr>
        <p:blipFill>
          <a:blip r:embed="rId8">
            <a:alphaModFix amt="40918"/>
            <a:extLst/>
          </a:blip>
          <a:stretch>
            <a:fillRect/>
          </a:stretch>
        </p:blipFill>
        <p:spPr>
          <a:xfrm>
            <a:off x="7907848" y="5227223"/>
            <a:ext cx="580430" cy="333614"/>
          </a:xfrm>
          <a:prstGeom prst="rect">
            <a:avLst/>
          </a:prstGeom>
          <a:ln w="12700">
            <a:miter lim="400000"/>
          </a:ln>
        </p:spPr>
      </p:pic>
      <p:sp>
        <p:nvSpPr>
          <p:cNvPr id="435" name="Connection Line"/>
          <p:cNvSpPr/>
          <p:nvPr/>
        </p:nvSpPr>
        <p:spPr>
          <a:xfrm>
            <a:off x="4442148" y="5193671"/>
            <a:ext cx="3238323" cy="602376"/>
          </a:xfrm>
          <a:custGeom>
            <a:avLst/>
            <a:gdLst/>
            <a:ahLst/>
            <a:cxnLst>
              <a:cxn ang="0">
                <a:pos x="wd2" y="hd2"/>
              </a:cxn>
              <a:cxn ang="5400000">
                <a:pos x="wd2" y="hd2"/>
              </a:cxn>
              <a:cxn ang="10800000">
                <a:pos x="wd2" y="hd2"/>
              </a:cxn>
              <a:cxn ang="16200000">
                <a:pos x="wd2" y="hd2"/>
              </a:cxn>
            </a:cxnLst>
            <a:rect l="0" t="0" r="r" b="b"/>
            <a:pathLst>
              <a:path w="21600" h="16211" extrusionOk="0">
                <a:moveTo>
                  <a:pt x="0" y="1613"/>
                </a:moveTo>
                <a:cubicBezTo>
                  <a:pt x="7303" y="21600"/>
                  <a:pt x="14503" y="21062"/>
                  <a:pt x="21600" y="0"/>
                </a:cubicBezTo>
              </a:path>
            </a:pathLst>
          </a:custGeom>
          <a:ln w="38100">
            <a:solidFill>
              <a:srgbClr val="000000"/>
            </a:solidFill>
            <a:custDash>
              <a:ds d="200000" sp="200000"/>
            </a:custDash>
            <a:miter lim="400000"/>
            <a:tailEnd type="triangle"/>
          </a:ln>
        </p:spPr>
        <p:txBody>
          <a:bodyPr/>
          <a:lstStyle/>
          <a:p>
            <a:endParaRPr sz="1266"/>
          </a:p>
        </p:txBody>
      </p:sp>
    </p:spTree>
    <p:extLst>
      <p:ext uri="{BB962C8B-B14F-4D97-AF65-F5344CB8AC3E}">
        <p14:creationId xmlns:p14="http://schemas.microsoft.com/office/powerpoint/2010/main" val="1609379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2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30"/>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4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4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4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427">
                                            <p:bg/>
                                          </p:spTgt>
                                        </p:tgtEl>
                                        <p:attrNameLst>
                                          <p:attrName>style.visibility</p:attrName>
                                        </p:attrNameLst>
                                      </p:cBhvr>
                                      <p:to>
                                        <p:strVal val="visible"/>
                                      </p:to>
                                    </p:set>
                                  </p:childTnLst>
                                </p:cTn>
                              </p:par>
                              <p:par>
                                <p:cTn id="37" presetID="1" presetClass="entr" presetSubtype="0" fill="hold" grpId="0" nodeType="withEffect">
                                  <p:stCondLst>
                                    <p:cond delay="0"/>
                                  </p:stCondLst>
                                  <p:iterate>
                                    <p:tmAbs val="0"/>
                                  </p:iterate>
                                  <p:childTnLst>
                                    <p:set>
                                      <p:cBhvr>
                                        <p:cTn id="38" fill="hold"/>
                                        <p:tgtEl>
                                          <p:spTgt spid="427">
                                            <p:txEl>
                                              <p:pRg st="0" end="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iterate>
                                    <p:tmAbs val="0"/>
                                  </p:iterate>
                                  <p:childTnLst>
                                    <p:set>
                                      <p:cBhvr>
                                        <p:cTn id="41" fill="hold"/>
                                        <p:tgtEl>
                                          <p:spTgt spid="427">
                                            <p:txEl>
                                              <p:pRg st="1" end="1"/>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iterate>
                                    <p:tmAbs val="0"/>
                                  </p:iterate>
                                  <p:childTnLst>
                                    <p:set>
                                      <p:cBhvr>
                                        <p:cTn id="44" fill="hold"/>
                                        <p:tgtEl>
                                          <p:spTgt spid="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advAuto="0"/>
      <p:bldP spid="427" grpId="0" build="p" bldLvl="5" animBg="1" advAuto="0"/>
      <p:bldP spid="428" grpId="0" animBg="1" advAuto="0"/>
      <p:bldP spid="429" grpId="0" animBg="1" advAuto="0"/>
      <p:bldP spid="430" grpId="0" animBg="1" advAuto="0"/>
      <p:bldP spid="431" grpId="0" animBg="1" advAuto="0"/>
      <p:bldP spid="432" grpId="0" animBg="1" advAuto="0"/>
      <p:bldP spid="433" grpId="0" animBg="1" advAuto="0"/>
      <p:bldP spid="435"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a:xfrm>
            <a:off x="682567" y="2349925"/>
            <a:ext cx="3804814" cy="2456442"/>
          </a:xfrm>
        </p:spPr>
        <p:txBody>
          <a:bodyPr>
            <a:normAutofit/>
          </a:bodyPr>
          <a:lstStyle/>
          <a:p>
            <a:r>
              <a:rPr lang="en-US" dirty="0"/>
              <a:t>Can we build …</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618186"/>
            <a:ext cx="6281873" cy="4893971"/>
          </a:xfrm>
        </p:spPr>
        <p:txBody>
          <a:bodyPr>
            <a:normAutofit/>
          </a:bodyPr>
          <a:lstStyle/>
          <a:p>
            <a:pPr marL="0" indent="0">
              <a:buNone/>
            </a:pPr>
            <a:r>
              <a:rPr lang="en-US" sz="2400" dirty="0"/>
              <a:t>Robots that can fill in their reward functions like humans do?</a:t>
            </a:r>
          </a:p>
          <a:p>
            <a:r>
              <a:rPr lang="en-US" sz="2000" dirty="0"/>
              <a:t>Replicate human process of reading, imagining, and predicting classification of behaviors? (Smith’s impartial spectator)</a:t>
            </a:r>
          </a:p>
          <a:p>
            <a:r>
              <a:rPr lang="en-US" sz="2000" dirty="0"/>
              <a:t>Assign negative weight to actions classified as sanctionable?</a:t>
            </a:r>
          </a:p>
        </p:txBody>
      </p:sp>
    </p:spTree>
    <p:extLst>
      <p:ext uri="{BB962C8B-B14F-4D97-AF65-F5344CB8AC3E}">
        <p14:creationId xmlns:p14="http://schemas.microsoft.com/office/powerpoint/2010/main" val="96833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a:xfrm>
            <a:off x="682567" y="2349925"/>
            <a:ext cx="3804814" cy="2456442"/>
          </a:xfrm>
        </p:spPr>
        <p:txBody>
          <a:bodyPr>
            <a:normAutofit/>
          </a:bodyPr>
          <a:lstStyle/>
          <a:p>
            <a:r>
              <a:rPr lang="en-US" dirty="0"/>
              <a:t>Can we build …</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4693445" y="618186"/>
            <a:ext cx="6281873" cy="4893971"/>
          </a:xfrm>
        </p:spPr>
        <p:txBody>
          <a:bodyPr>
            <a:normAutofit/>
          </a:bodyPr>
          <a:lstStyle/>
          <a:p>
            <a:pPr marL="0" indent="0">
              <a:buNone/>
            </a:pPr>
            <a:r>
              <a:rPr lang="en-US" sz="2400" dirty="0"/>
              <a:t>Institutions that can support robot normativity?</a:t>
            </a:r>
          </a:p>
        </p:txBody>
      </p:sp>
    </p:spTree>
    <p:extLst>
      <p:ext uri="{BB962C8B-B14F-4D97-AF65-F5344CB8AC3E}">
        <p14:creationId xmlns:p14="http://schemas.microsoft.com/office/powerpoint/2010/main" val="96882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9E41-5B15-6741-B51C-0D27789A2F10}"/>
              </a:ext>
            </a:extLst>
          </p:cNvPr>
          <p:cNvSpPr>
            <a:spLocks noGrp="1"/>
          </p:cNvSpPr>
          <p:nvPr>
            <p:ph type="title"/>
          </p:nvPr>
        </p:nvSpPr>
        <p:spPr/>
        <p:txBody>
          <a:bodyPr/>
          <a:lstStyle/>
          <a:p>
            <a:r>
              <a:rPr lang="en-US" dirty="0"/>
              <a:t>What is the contracting problem?</a:t>
            </a:r>
          </a:p>
        </p:txBody>
      </p:sp>
      <p:sp>
        <p:nvSpPr>
          <p:cNvPr id="3" name="Content Placeholder 2">
            <a:extLst>
              <a:ext uri="{FF2B5EF4-FFF2-40B4-BE49-F238E27FC236}">
                <a16:creationId xmlns:a16="http://schemas.microsoft.com/office/drawing/2014/main" id="{CD1FF354-F421-F74C-9FD9-3D95437148EE}"/>
              </a:ext>
            </a:extLst>
          </p:cNvPr>
          <p:cNvSpPr>
            <a:spLocks noGrp="1"/>
          </p:cNvSpPr>
          <p:nvPr>
            <p:ph idx="1"/>
          </p:nvPr>
        </p:nvSpPr>
        <p:spPr/>
        <p:txBody>
          <a:bodyPr>
            <a:normAutofit/>
          </a:bodyPr>
          <a:lstStyle/>
          <a:p>
            <a:r>
              <a:rPr lang="en-US" sz="2000" dirty="0"/>
              <a:t>How do we get agents to do what we want them to do?</a:t>
            </a:r>
          </a:p>
        </p:txBody>
      </p:sp>
    </p:spTree>
    <p:extLst>
      <p:ext uri="{BB962C8B-B14F-4D97-AF65-F5344CB8AC3E}">
        <p14:creationId xmlns:p14="http://schemas.microsoft.com/office/powerpoint/2010/main" val="345654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9E41-5B15-6741-B51C-0D27789A2F10}"/>
              </a:ext>
            </a:extLst>
          </p:cNvPr>
          <p:cNvSpPr>
            <a:spLocks noGrp="1"/>
          </p:cNvSpPr>
          <p:nvPr>
            <p:ph type="title"/>
          </p:nvPr>
        </p:nvSpPr>
        <p:spPr/>
        <p:txBody>
          <a:bodyPr/>
          <a:lstStyle/>
          <a:p>
            <a:r>
              <a:rPr lang="en-US" dirty="0"/>
              <a:t>(How) are robots like humans?</a:t>
            </a:r>
          </a:p>
        </p:txBody>
      </p:sp>
      <p:sp>
        <p:nvSpPr>
          <p:cNvPr id="3" name="Content Placeholder 2">
            <a:extLst>
              <a:ext uri="{FF2B5EF4-FFF2-40B4-BE49-F238E27FC236}">
                <a16:creationId xmlns:a16="http://schemas.microsoft.com/office/drawing/2014/main" id="{CD1FF354-F421-F74C-9FD9-3D95437148EE}"/>
              </a:ext>
            </a:extLst>
          </p:cNvPr>
          <p:cNvSpPr>
            <a:spLocks noGrp="1"/>
          </p:cNvSpPr>
          <p:nvPr>
            <p:ph idx="1"/>
          </p:nvPr>
        </p:nvSpPr>
        <p:spPr/>
        <p:txBody>
          <a:bodyPr>
            <a:normAutofit/>
          </a:bodyPr>
          <a:lstStyle/>
          <a:p>
            <a:r>
              <a:rPr lang="en-US" sz="2000" dirty="0"/>
              <a:t>Maximizing value functions (on steroids)</a:t>
            </a:r>
          </a:p>
          <a:p>
            <a:pPr lvl="1"/>
            <a:r>
              <a:rPr lang="en-US" sz="1800" dirty="0"/>
              <a:t>“Self-interest-seeking with guile” (Williamson)</a:t>
            </a:r>
          </a:p>
          <a:p>
            <a:r>
              <a:rPr lang="en-US" sz="2000" dirty="0"/>
              <a:t>What do we take for granted in human contracts?</a:t>
            </a:r>
          </a:p>
          <a:p>
            <a:r>
              <a:rPr lang="en-US" sz="2000" dirty="0"/>
              <a:t>What institutions/norms could improve behavior of artificially intelligent agents?</a:t>
            </a:r>
          </a:p>
        </p:txBody>
      </p:sp>
    </p:spTree>
    <p:extLst>
      <p:ext uri="{BB962C8B-B14F-4D97-AF65-F5344CB8AC3E}">
        <p14:creationId xmlns:p14="http://schemas.microsoft.com/office/powerpoint/2010/main" val="83952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AB72-000B-3D47-94FE-40FB4730EE96}"/>
              </a:ext>
            </a:extLst>
          </p:cNvPr>
          <p:cNvSpPr>
            <a:spLocks noGrp="1"/>
          </p:cNvSpPr>
          <p:nvPr>
            <p:ph type="title"/>
          </p:nvPr>
        </p:nvSpPr>
        <p:spPr/>
        <p:txBody>
          <a:bodyPr/>
          <a:lstStyle/>
          <a:p>
            <a:r>
              <a:rPr lang="en-US" dirty="0"/>
              <a:t>What is reinforcement learning?</a:t>
            </a:r>
          </a:p>
        </p:txBody>
      </p:sp>
      <p:sp>
        <p:nvSpPr>
          <p:cNvPr id="3" name="Content Placeholder 2">
            <a:extLst>
              <a:ext uri="{FF2B5EF4-FFF2-40B4-BE49-F238E27FC236}">
                <a16:creationId xmlns:a16="http://schemas.microsoft.com/office/drawing/2014/main" id="{7D4EB75A-2B3A-2A42-8F6D-3A4ECA3A1210}"/>
              </a:ext>
            </a:extLst>
          </p:cNvPr>
          <p:cNvSpPr>
            <a:spLocks noGrp="1"/>
          </p:cNvSpPr>
          <p:nvPr>
            <p:ph idx="1"/>
          </p:nvPr>
        </p:nvSpPr>
        <p:spPr>
          <a:xfrm>
            <a:off x="5118447" y="803186"/>
            <a:ext cx="6836486" cy="5248622"/>
          </a:xfrm>
        </p:spPr>
        <p:txBody>
          <a:bodyPr>
            <a:normAutofit/>
          </a:bodyPr>
          <a:lstStyle/>
          <a:p>
            <a:r>
              <a:rPr lang="en-US" sz="2000" dirty="0"/>
              <a:t>What RL is not: a human programming </a:t>
            </a:r>
            <a:r>
              <a:rPr lang="en-US" sz="2000" i="1" dirty="0"/>
              <a:t>a</a:t>
            </a:r>
            <a:r>
              <a:rPr lang="en-US" sz="2000" dirty="0"/>
              <a:t> for all states </a:t>
            </a:r>
            <a:r>
              <a:rPr lang="en-US" sz="2000" i="1" dirty="0"/>
              <a:t>s</a:t>
            </a:r>
          </a:p>
          <a:p>
            <a:r>
              <a:rPr lang="en-US" sz="2000" dirty="0"/>
              <a:t>Give agent (robot/algorithm) reward function </a:t>
            </a:r>
            <a:r>
              <a:rPr lang="en-US" sz="2000" i="1" dirty="0"/>
              <a:t>R(s, a)</a:t>
            </a:r>
          </a:p>
          <a:p>
            <a:r>
              <a:rPr lang="en-US" sz="2000" dirty="0"/>
              <a:t>Train agent on data:  observe state, take action, observe new state &amp; reward, update model/algorithm, repeat</a:t>
            </a:r>
          </a:p>
          <a:p>
            <a:r>
              <a:rPr lang="en-US" sz="2000" b="1" dirty="0"/>
              <a:t>Search, exploration, discovery </a:t>
            </a:r>
            <a:r>
              <a:rPr lang="en-US" sz="2000" dirty="0"/>
              <a:t>of optimal policy (best action in each state)</a:t>
            </a:r>
          </a:p>
          <a:p>
            <a:r>
              <a:rPr lang="en-US" sz="2000" b="1" dirty="0"/>
              <a:t>UNEXPECTED BEHAVIOR:  robot figures out things the human (planner/designer) didn’t think about </a:t>
            </a:r>
          </a:p>
        </p:txBody>
      </p:sp>
    </p:spTree>
    <p:extLst>
      <p:ext uri="{BB962C8B-B14F-4D97-AF65-F5344CB8AC3E}">
        <p14:creationId xmlns:p14="http://schemas.microsoft.com/office/powerpoint/2010/main" val="35376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What, me worry?</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p:txBody>
          <a:bodyPr>
            <a:normAutofit/>
          </a:bodyPr>
          <a:lstStyle/>
          <a:p>
            <a:pPr marL="0" indent="0" algn="ctr">
              <a:buNone/>
            </a:pPr>
            <a:r>
              <a:rPr lang="en-US" sz="2400" dirty="0">
                <a:hlinkClick r:id="rId2"/>
              </a:rPr>
              <a:t>Sneaky robot</a:t>
            </a:r>
            <a:endParaRPr lang="en-US" sz="2400" dirty="0"/>
          </a:p>
        </p:txBody>
      </p:sp>
    </p:spTree>
    <p:extLst>
      <p:ext uri="{BB962C8B-B14F-4D97-AF65-F5344CB8AC3E}">
        <p14:creationId xmlns:p14="http://schemas.microsoft.com/office/powerpoint/2010/main" val="305371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How should we regulate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a:bodyPr>
          <a:lstStyle/>
          <a:p>
            <a:r>
              <a:rPr lang="en-US" sz="2400" dirty="0"/>
              <a:t>AI ethics</a:t>
            </a:r>
          </a:p>
          <a:p>
            <a:r>
              <a:rPr lang="en-US" sz="2400" dirty="0"/>
              <a:t>AI liability</a:t>
            </a:r>
          </a:p>
          <a:p>
            <a:r>
              <a:rPr lang="en-US" sz="2400" dirty="0"/>
              <a:t>Algorithmic fairness</a:t>
            </a:r>
          </a:p>
          <a:p>
            <a:r>
              <a:rPr lang="en-US" sz="2400" dirty="0"/>
              <a:t>Autonomous weapons treaties</a:t>
            </a:r>
          </a:p>
        </p:txBody>
      </p:sp>
    </p:spTree>
    <p:extLst>
      <p:ext uri="{BB962C8B-B14F-4D97-AF65-F5344CB8AC3E}">
        <p14:creationId xmlns:p14="http://schemas.microsoft.com/office/powerpoint/2010/main" val="37469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E5C8-6FCC-FE44-9F8C-F6D282CE330C}"/>
              </a:ext>
            </a:extLst>
          </p:cNvPr>
          <p:cNvSpPr>
            <a:spLocks noGrp="1"/>
          </p:cNvSpPr>
          <p:nvPr>
            <p:ph type="title"/>
          </p:nvPr>
        </p:nvSpPr>
        <p:spPr/>
        <p:txBody>
          <a:bodyPr/>
          <a:lstStyle/>
          <a:p>
            <a:r>
              <a:rPr lang="en-US" dirty="0"/>
              <a:t>How CAN we regulate AI?</a:t>
            </a:r>
          </a:p>
        </p:txBody>
      </p:sp>
      <p:sp>
        <p:nvSpPr>
          <p:cNvPr id="3" name="Content Placeholder 2">
            <a:extLst>
              <a:ext uri="{FF2B5EF4-FFF2-40B4-BE49-F238E27FC236}">
                <a16:creationId xmlns:a16="http://schemas.microsoft.com/office/drawing/2014/main" id="{6D19E3B2-6E90-714E-B2E9-E004B08DBDB6}"/>
              </a:ext>
            </a:extLst>
          </p:cNvPr>
          <p:cNvSpPr>
            <a:spLocks noGrp="1"/>
          </p:cNvSpPr>
          <p:nvPr>
            <p:ph idx="1"/>
          </p:nvPr>
        </p:nvSpPr>
        <p:spPr>
          <a:xfrm>
            <a:off x="5105568" y="1687133"/>
            <a:ext cx="6281873" cy="3308608"/>
          </a:xfrm>
        </p:spPr>
        <p:txBody>
          <a:bodyPr>
            <a:normAutofit/>
          </a:bodyPr>
          <a:lstStyle/>
          <a:p>
            <a:r>
              <a:rPr lang="en-US" sz="2400" dirty="0"/>
              <a:t>How do we get artificial agents (built using machine learning) to do what we want them to do?</a:t>
            </a:r>
          </a:p>
        </p:txBody>
      </p:sp>
    </p:spTree>
    <p:extLst>
      <p:ext uri="{BB962C8B-B14F-4D97-AF65-F5344CB8AC3E}">
        <p14:creationId xmlns:p14="http://schemas.microsoft.com/office/powerpoint/2010/main" val="382285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721</TotalTime>
  <Words>1222</Words>
  <Application>Microsoft Macintosh PowerPoint</Application>
  <PresentationFormat>Widescreen</PresentationFormat>
  <Paragraphs>151</Paragraphs>
  <Slides>39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vt:lpstr>
      <vt:lpstr>Calibri Light</vt:lpstr>
      <vt:lpstr>Helvetica Light</vt:lpstr>
      <vt:lpstr>Helvetica Neue</vt:lpstr>
      <vt:lpstr>Helvetica Neue Medium</vt:lpstr>
      <vt:lpstr>Rockwell</vt:lpstr>
      <vt:lpstr>Wingdings</vt:lpstr>
      <vt:lpstr>Atlas</vt:lpstr>
      <vt:lpstr>Incomplete Contracting and  AI Alignment  Gillian K. Hadfield U of T Law and Management, Vector Institute, CHAI, OpenAI  Dylan Hadfield-Menell UC Berkeley Computer Science, CHAI</vt:lpstr>
      <vt:lpstr>What is the AI alignment problem?</vt:lpstr>
      <vt:lpstr>What is the AI alignment problem?</vt:lpstr>
      <vt:lpstr>What is the contracting problem?</vt:lpstr>
      <vt:lpstr>(How) are robots like humans?</vt:lpstr>
      <vt:lpstr>What is reinforcement learning?</vt:lpstr>
      <vt:lpstr>What, me worry?</vt:lpstr>
      <vt:lpstr>How should we regulate AI?</vt:lpstr>
      <vt:lpstr>How CAN we regulate AI?</vt:lpstr>
      <vt:lpstr>PowerPoint Presentation</vt:lpstr>
      <vt:lpstr>How CAN we regulate AI?</vt:lpstr>
      <vt:lpstr>How CAN we regulate AI?</vt:lpstr>
      <vt:lpstr>PowerPoint Presentation</vt:lpstr>
      <vt:lpstr>PowerPoint Presentation</vt:lpstr>
      <vt:lpstr>PowerPoint Presentation</vt:lpstr>
      <vt:lpstr>Reward Engineering is Hard</vt:lpstr>
      <vt:lpstr>Reward Engineering is Hard</vt:lpstr>
      <vt:lpstr>Contract Design is Hard</vt:lpstr>
      <vt:lpstr>Misalignment</vt:lpstr>
      <vt:lpstr>Incomplete contract</vt:lpstr>
      <vt:lpstr>Misaligned reward function</vt:lpstr>
      <vt:lpstr>Strategic robots?</vt:lpstr>
      <vt:lpstr>Why are contracts incomplete?</vt:lpstr>
      <vt:lpstr>Insights from econ theory:   weakly strategic AI</vt:lpstr>
      <vt:lpstr>Insights from econ theory:   weakly strategic AI</vt:lpstr>
      <vt:lpstr>Insights from econ theory:   weakly strategic AI</vt:lpstr>
      <vt:lpstr>Insights from econ theory:   weakly strategic AI</vt:lpstr>
      <vt:lpstr>Insights from econ theory:   strongly strategic AI</vt:lpstr>
      <vt:lpstr>Insights from econ theory:   strongly strategic AI</vt:lpstr>
      <vt:lpstr>Insights from econ theory:   strongly strategic AI</vt:lpstr>
      <vt:lpstr>Insights from relational contracting</vt:lpstr>
      <vt:lpstr>Insights from relational contracting</vt:lpstr>
      <vt:lpstr>PowerPoint Presentation</vt:lpstr>
      <vt:lpstr>PowerPoint Presentation</vt:lpstr>
      <vt:lpstr>PowerPoint Presentation</vt:lpstr>
      <vt:lpstr>PowerPoint Presentation</vt:lpstr>
      <vt:lpstr>Implied terms</vt:lpstr>
      <vt:lpstr>Can we build …</vt:lpstr>
      <vt:lpstr>Can we build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Incomplete Contracting and  AI Alignment</dc:title>
  <dc:creator>Gillian Hadfield</dc:creator>
  <cp:lastModifiedBy>Gillian Hadfield</cp:lastModifiedBy>
  <cp:revision>24</cp:revision>
  <dcterms:created xsi:type="dcterms:W3CDTF">2018-07-18T00:24:06Z</dcterms:created>
  <dcterms:modified xsi:type="dcterms:W3CDTF">2018-09-12T18:39:22Z</dcterms:modified>
</cp:coreProperties>
</file>