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1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7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3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8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8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63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6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3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2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3D3D-1270-4913-B9A8-128D0FDD90F0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835BD-7689-41EC-BE13-99D96443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7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/>
          <a:lstStyle/>
          <a:p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Two Kinds of Robots </a:t>
            </a:r>
            <a:r>
              <a:rPr lang="en-US" b="1" smtClean="0">
                <a:latin typeface="Cambria Math" panose="02040503050406030204" pitchFamily="18" charset="0"/>
                <a:ea typeface="Cambria Math" panose="02040503050406030204" pitchFamily="18" charset="0"/>
              </a:rPr>
              <a:t/>
            </a:r>
            <a:br>
              <a:rPr lang="en-US" b="1" smtClean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en-US" b="1" smtClean="0">
                <a:latin typeface="Cambria Math" panose="02040503050406030204" pitchFamily="18" charset="0"/>
                <a:ea typeface="Cambria Math" panose="02040503050406030204" pitchFamily="18" charset="0"/>
              </a:rPr>
              <a:t>in Growth </a:t>
            </a:r>
            <a:r>
              <a:rPr lang="en-US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Models</a:t>
            </a:r>
            <a:endParaRPr lang="en-US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933" y="4495800"/>
            <a:ext cx="9144000" cy="1752600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Economics of Artificial Intelligence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Toronto, ON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September 13, 2018</a:t>
            </a:r>
            <a:endParaRPr lang="en-US" sz="2000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53821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Edmund Phelps</a:t>
            </a:r>
          </a:p>
        </p:txBody>
      </p:sp>
    </p:spTree>
    <p:extLst>
      <p:ext uri="{BB962C8B-B14F-4D97-AF65-F5344CB8AC3E}">
        <p14:creationId xmlns:p14="http://schemas.microsoft.com/office/powerpoint/2010/main" val="24803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04800" y="341489"/>
                <a:ext cx="6934200" cy="61432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Model</a:t>
                </a:r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(1)   </a:t>
                </a:r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n-US" sz="1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γ</a:t>
                </a:r>
                <a:r>
                  <a:rPr lang="en-US" sz="1600" i="1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  <a:endParaRPr lang="en-US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(2)  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</m:acc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 </a:t>
                </a:r>
                <a:r>
                  <a:rPr lang="en-US" sz="16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δ</a:t>
                </a:r>
                <a:r>
                  <a:rPr lang="en-US" sz="1600" i="1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θ (R + H°).</a:t>
                </a:r>
              </a:p>
              <a:p>
                <a:pPr marL="342900" indent="-342900">
                  <a:buAutoNum type="arabicParenBoth" startAt="3"/>
                </a:pPr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R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Λ H</a:t>
                </a:r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°.</a:t>
                </a:r>
              </a:p>
              <a:p>
                <a:endParaRPr lang="en-US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 </a:t>
                </a:r>
                <a:r>
                  <a:rPr lang="en-US" sz="1600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SS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in which  </a:t>
                </a:r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bar>
                      <m:barPr>
                        <m:pos m:val="top"/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</m:bar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δ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</m:bar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θ (R + H°),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(2′)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</m:bar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(R + H</a:t>
                </a:r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°)</a:t>
                </a:r>
              </a:p>
              <a:p>
                <a:endParaRPr lang="en-US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Now let R be given by Λ H°, Λ=1, 2,….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Examples:  </a:t>
                </a:r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Λ=1, so labor is doubled, </a:t>
                </a:r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rises to twice its initial SS level.</a:t>
                </a:r>
              </a:p>
              <a:p>
                <a:pPr marL="971550"/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Λ=2, so labor triples, </a:t>
                </a:r>
                <a:r>
                  <a:rPr lang="en-US" sz="16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rises to 3 times its initial SS level.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(3′) 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</m:bar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</m:den>
                    </m:f>
                  </m:oMath>
                </a14:m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((Λ + 1) H°). </a:t>
                </a: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 </a:t>
                </a:r>
              </a:p>
              <a:p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When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labor is multiplied, steady state capital and consumption are increased </a:t>
                </a:r>
                <a:r>
                  <a:rPr lang="en-US" sz="1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proportionally and the pay rate for labor, human or robotic, is back to its original level.</a:t>
                </a:r>
              </a:p>
              <a:p>
                <a:endParaRPr lang="en-US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See Figure 1.</a:t>
                </a:r>
              </a:p>
              <a:p>
                <a:endParaRPr lang="en-US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41489"/>
                <a:ext cx="6934200" cy="6143285"/>
              </a:xfrm>
              <a:prstGeom prst="rect">
                <a:avLst/>
              </a:prstGeom>
              <a:blipFill rotWithShape="1">
                <a:blip r:embed="rId2"/>
                <a:stretch>
                  <a:fillRect l="-3076" t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619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d Phelps\Desktop\fig 1 toronoto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658479"/>
            <a:ext cx="6858000" cy="61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364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99156" y="1143000"/>
                <a:ext cx="8382000" cy="44993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 addition, letting 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denote the price of a unit of capital, we 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have in familiar notation,</a:t>
                </a:r>
              </a:p>
              <a:p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(4)   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– δ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̇"/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e>
                        </m:acc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where r is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total net rate of return.</a:t>
                </a: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 </a:t>
                </a:r>
                <a:r>
                  <a:rPr lang="en-US" u="sng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SS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</a:p>
              <a:p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4′)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</m:e>
                    </m:acc>
                  </m:oMath>
                </a14:m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en-US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</m:t>
                            </m:r>
                          </m:e>
                        </m:acc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δ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further argument would imply that on impact, when Λ jumps from 0 to 1, </a:t>
                </a:r>
                <a:r>
                  <a:rPr lang="en-US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drops 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instantly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from point </a:t>
                </a:r>
                <a:r>
                  <a:rPr lang="en-US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to point </a:t>
                </a:r>
                <a:r>
                  <a:rPr lang="en-US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then proceeds up the new saddle path</a:t>
                </a:r>
                <a:r>
                  <a:rPr lang="en-US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</a:t>
                </a:r>
              </a:p>
              <a:p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See Figure 2.</a:t>
                </a:r>
              </a:p>
              <a:p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 </a:t>
                </a:r>
              </a:p>
              <a:p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56" y="1143000"/>
                <a:ext cx="8382000" cy="4499373"/>
              </a:xfrm>
              <a:prstGeom prst="rect">
                <a:avLst/>
              </a:prstGeom>
              <a:blipFill rotWithShape="1">
                <a:blip r:embed="rId2"/>
                <a:stretch>
                  <a:fillRect l="-582" t="-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63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Ned Phelps\Desktop\FIG 2 TORONTO copy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22"/>
          <a:stretch/>
        </p:blipFill>
        <p:spPr bwMode="auto">
          <a:xfrm>
            <a:off x="1137355" y="381000"/>
            <a:ext cx="6671733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832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67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Two Kinds of Robots  in Growth Models</vt:lpstr>
      <vt:lpstr>PowerPoint Presentation</vt:lpstr>
      <vt:lpstr>PowerPoint Presentation</vt:lpstr>
      <vt:lpstr>PowerPoint Presentation</vt:lpstr>
      <vt:lpstr>PowerPoint Presentation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Columbia University</cp:lastModifiedBy>
  <cp:revision>15</cp:revision>
  <cp:lastPrinted>2018-09-12T21:44:40Z</cp:lastPrinted>
  <dcterms:created xsi:type="dcterms:W3CDTF">2018-09-11T21:14:56Z</dcterms:created>
  <dcterms:modified xsi:type="dcterms:W3CDTF">2018-09-12T22:40:12Z</dcterms:modified>
</cp:coreProperties>
</file>