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notesSlides/notesSlide1.xml" ContentType="application/vnd.openxmlformats-officedocument.presentationml.notesSlide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60" r:id="rId1"/>
  </p:sldMasterIdLst>
  <p:notesMasterIdLst>
    <p:notesMasterId r:id="rId21"/>
  </p:notesMasterIdLst>
  <p:sldIdLst>
    <p:sldId id="421" r:id="rId2"/>
    <p:sldId id="423" r:id="rId3"/>
    <p:sldId id="430" r:id="rId4"/>
    <p:sldId id="429" r:id="rId5"/>
    <p:sldId id="431" r:id="rId6"/>
    <p:sldId id="425" r:id="rId7"/>
    <p:sldId id="426" r:id="rId8"/>
    <p:sldId id="427" r:id="rId9"/>
    <p:sldId id="428" r:id="rId10"/>
    <p:sldId id="424" r:id="rId11"/>
    <p:sldId id="432" r:id="rId12"/>
    <p:sldId id="433" r:id="rId13"/>
    <p:sldId id="434" r:id="rId14"/>
    <p:sldId id="435" r:id="rId15"/>
    <p:sldId id="436" r:id="rId16"/>
    <p:sldId id="437" r:id="rId17"/>
    <p:sldId id="438" r:id="rId18"/>
    <p:sldId id="440" r:id="rId19"/>
    <p:sldId id="441" r:id="rId20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76"/>
  </p:normalViewPr>
  <p:slideViewPr>
    <p:cSldViewPr snapToGrid="0" snapToObjects="1">
      <p:cViewPr varScale="1">
        <p:scale>
          <a:sx n="141" d="100"/>
          <a:sy n="141" d="100"/>
        </p:scale>
        <p:origin x="800" y="176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jamesbessen:Google%20Drive:BUmydoc:surveys:05-GlobalAI_Aug6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jamesbessen:Google%20Drive:BUmydoc:surveys:05-GlobalAI_Aug6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jamesbessen:Google%20Drive:BUmydoc:surveys:05-GlobalAI_Aug6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/Users\jbessen\Google%20Drive\BUmydoc\surveys\bds_f_sz_release.xlsx" TargetMode="Externa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/Users\jbessen\Google%20Drive\BUmydoc\surveys\bds_f_sz_release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/Users\jbessen\Google%20Drive\BUmydoc\surveys\bds_f_sz_release.xlsx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jamesbessen:Google%20Drive:BUmydoc:surveys:bds_f_sz_release.xlsx" TargetMode="Externa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jamesbessen:Google%20Drive:BUmydoc:surveys:bds_f_sz_release.xlsx" TargetMode="Externa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oleObject" Target="file:////Users\jbessen\Google%20Drive\BUmydoc\surveys\bds_f_sz_release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rgbClr val="3366FF"/>
            </a:solidFill>
            <a:ln>
              <a:noFill/>
            </a:ln>
            <a:effectLst/>
          </c:spPr>
          <c:invertIfNegative val="0"/>
          <c:cat>
            <c:strRef>
              <c:f>'Q2'!$C$7:$C$11</c:f>
              <c:strCache>
                <c:ptCount val="5"/>
                <c:pt idx="0">
                  <c:v>1-10</c:v>
                </c:pt>
                <c:pt idx="1">
                  <c:v>11-50</c:v>
                </c:pt>
                <c:pt idx="2">
                  <c:v>51-100</c:v>
                </c:pt>
                <c:pt idx="3">
                  <c:v>101-250</c:v>
                </c:pt>
                <c:pt idx="4">
                  <c:v>250+</c:v>
                </c:pt>
              </c:strCache>
            </c:strRef>
          </c:cat>
          <c:val>
            <c:numRef>
              <c:f>'Q2'!$D$7:$D$11</c:f>
              <c:numCache>
                <c:formatCode>General</c:formatCode>
                <c:ptCount val="5"/>
                <c:pt idx="0">
                  <c:v>65</c:v>
                </c:pt>
                <c:pt idx="1">
                  <c:v>84</c:v>
                </c:pt>
                <c:pt idx="2">
                  <c:v>13</c:v>
                </c:pt>
                <c:pt idx="3">
                  <c:v>6</c:v>
                </c:pt>
                <c:pt idx="4">
                  <c:v>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A8C-AE4A-A568-7D4CA936E02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61111936"/>
        <c:axId val="163745256"/>
      </c:barChart>
      <c:catAx>
        <c:axId val="16111193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63745256"/>
        <c:crosses val="autoZero"/>
        <c:auto val="1"/>
        <c:lblAlgn val="ctr"/>
        <c:lblOffset val="100"/>
        <c:noMultiLvlLbl val="0"/>
      </c:catAx>
      <c:valAx>
        <c:axId val="16374525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6111193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spPr>
            <a:solidFill>
              <a:srgbClr val="3366FF"/>
            </a:solidFill>
            <a:ln>
              <a:noFill/>
            </a:ln>
            <a:effectLst/>
          </c:spPr>
          <c:invertIfNegative val="0"/>
          <c:cat>
            <c:strRef>
              <c:f>'Q7'!$B$10:$B$22</c:f>
              <c:strCache>
                <c:ptCount val="13"/>
                <c:pt idx="0">
                  <c:v>Individual consumers (not industry)</c:v>
                </c:pt>
                <c:pt idx="1">
                  <c:v>Agriculture, forestry, fishing, mining</c:v>
                </c:pt>
                <c:pt idx="2">
                  <c:v>Manufacturing</c:v>
                </c:pt>
                <c:pt idx="3">
                  <c:v>Communications &amp; media</c:v>
                </c:pt>
                <c:pt idx="4">
                  <c:v>Utilities &amp; transportation</c:v>
                </c:pt>
                <c:pt idx="5">
                  <c:v>Retail / wholesale trade</c:v>
                </c:pt>
                <c:pt idx="6">
                  <c:v>Finance, banking, insurance</c:v>
                </c:pt>
                <c:pt idx="7">
                  <c:v>Software &amp; IT</c:v>
                </c:pt>
                <c:pt idx="8">
                  <c:v>Education</c:v>
                </c:pt>
                <c:pt idx="9">
                  <c:v>Healthcare</c:v>
                </c:pt>
                <c:pt idx="10">
                  <c:v>Services</c:v>
                </c:pt>
                <c:pt idx="11">
                  <c:v>Law enforcement</c:v>
                </c:pt>
                <c:pt idx="12">
                  <c:v>Other government</c:v>
                </c:pt>
              </c:strCache>
            </c:strRef>
          </c:cat>
          <c:val>
            <c:numRef>
              <c:f>'Q7'!$C$10:$C$22</c:f>
              <c:numCache>
                <c:formatCode>General</c:formatCode>
                <c:ptCount val="13"/>
                <c:pt idx="0">
                  <c:v>35</c:v>
                </c:pt>
                <c:pt idx="1">
                  <c:v>18</c:v>
                </c:pt>
                <c:pt idx="2">
                  <c:v>40</c:v>
                </c:pt>
                <c:pt idx="3">
                  <c:v>58</c:v>
                </c:pt>
                <c:pt idx="4">
                  <c:v>42</c:v>
                </c:pt>
                <c:pt idx="5">
                  <c:v>72</c:v>
                </c:pt>
                <c:pt idx="6">
                  <c:v>75</c:v>
                </c:pt>
                <c:pt idx="7">
                  <c:v>66</c:v>
                </c:pt>
                <c:pt idx="8">
                  <c:v>29</c:v>
                </c:pt>
                <c:pt idx="9">
                  <c:v>60</c:v>
                </c:pt>
                <c:pt idx="10">
                  <c:v>51</c:v>
                </c:pt>
                <c:pt idx="11">
                  <c:v>17</c:v>
                </c:pt>
                <c:pt idx="12">
                  <c:v>28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1EA-F547-8353-4451CBA1097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axId val="163268488"/>
        <c:axId val="163095960"/>
      </c:barChart>
      <c:catAx>
        <c:axId val="163268488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63095960"/>
        <c:crosses val="autoZero"/>
        <c:auto val="1"/>
        <c:lblAlgn val="ctr"/>
        <c:lblOffset val="100"/>
        <c:noMultiLvlLbl val="0"/>
      </c:catAx>
      <c:valAx>
        <c:axId val="163095960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6326848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spPr>
            <a:solidFill>
              <a:srgbClr val="3366FF"/>
            </a:solidFill>
            <a:ln>
              <a:noFill/>
            </a:ln>
            <a:effectLst/>
          </c:spPr>
          <c:invertIfNegative val="0"/>
          <c:cat>
            <c:strRef>
              <c:f>'Q8'!$C$10:$C$15</c:f>
              <c:strCache>
                <c:ptCount val="6"/>
                <c:pt idx="0">
                  <c:v>Managers</c:v>
                </c:pt>
                <c:pt idx="1">
                  <c:v>Professionals</c:v>
                </c:pt>
                <c:pt idx="2">
                  <c:v>Front-line service workers</c:v>
                </c:pt>
                <c:pt idx="3">
                  <c:v>Manual workers (production, drivers, warehouse, etc.)</c:v>
                </c:pt>
                <c:pt idx="4">
                  <c:v>Clerical, administrative workers</c:v>
                </c:pt>
                <c:pt idx="5">
                  <c:v>Sales and marketing personnel</c:v>
                </c:pt>
              </c:strCache>
            </c:strRef>
          </c:cat>
          <c:val>
            <c:numRef>
              <c:f>'Q8'!$D$10:$D$15</c:f>
              <c:numCache>
                <c:formatCode>General</c:formatCode>
                <c:ptCount val="6"/>
                <c:pt idx="0">
                  <c:v>89</c:v>
                </c:pt>
                <c:pt idx="1">
                  <c:v>113</c:v>
                </c:pt>
                <c:pt idx="2">
                  <c:v>39</c:v>
                </c:pt>
                <c:pt idx="3">
                  <c:v>24</c:v>
                </c:pt>
                <c:pt idx="4">
                  <c:v>35</c:v>
                </c:pt>
                <c:pt idx="5">
                  <c:v>65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10A-1040-B0D4-CD6DBF0C7E3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axId val="163100488"/>
        <c:axId val="163194912"/>
      </c:barChart>
      <c:catAx>
        <c:axId val="163100488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63194912"/>
        <c:crosses val="autoZero"/>
        <c:auto val="1"/>
        <c:lblAlgn val="ctr"/>
        <c:lblOffset val="100"/>
        <c:noMultiLvlLbl val="0"/>
      </c:catAx>
      <c:valAx>
        <c:axId val="163194912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6310048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'Firm Size'!$E$590</c:f>
              <c:strCache>
                <c:ptCount val="1"/>
                <c:pt idx="0">
                  <c:v>Share of Employment (LBD)</c:v>
                </c:pt>
              </c:strCache>
            </c:strRef>
          </c:tx>
          <c:spPr>
            <a:solidFill>
              <a:srgbClr val="0070C0"/>
            </a:solidFill>
          </c:spPr>
          <c:invertIfNegative val="0"/>
          <c:cat>
            <c:strRef>
              <c:f>'Firm Size'!$D$591:$D$593</c:f>
              <c:strCache>
                <c:ptCount val="3"/>
                <c:pt idx="0">
                  <c:v>1 - 50</c:v>
                </c:pt>
                <c:pt idx="1">
                  <c:v>51 - 1000</c:v>
                </c:pt>
                <c:pt idx="2">
                  <c:v>1000+</c:v>
                </c:pt>
              </c:strCache>
            </c:strRef>
          </c:cat>
          <c:val>
            <c:numRef>
              <c:f>'Firm Size'!$E$591:$E$593</c:f>
              <c:numCache>
                <c:formatCode>0%</c:formatCode>
                <c:ptCount val="3"/>
                <c:pt idx="0">
                  <c:v>0.27394275253224293</c:v>
                </c:pt>
                <c:pt idx="1">
                  <c:v>0.26326274479775513</c:v>
                </c:pt>
                <c:pt idx="2">
                  <c:v>0.46279450267000194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EF8-4F4D-A86D-A209A52A89E4}"/>
            </c:ext>
          </c:extLst>
        </c:ser>
        <c:ser>
          <c:idx val="1"/>
          <c:order val="1"/>
          <c:tx>
            <c:strRef>
              <c:f>'Firm Size'!$F$590</c:f>
              <c:strCache>
                <c:ptCount val="1"/>
                <c:pt idx="0">
                  <c:v>Share of Customers (survey)</c:v>
                </c:pt>
              </c:strCache>
            </c:strRef>
          </c:tx>
          <c:spPr>
            <a:solidFill>
              <a:srgbClr val="FF0000"/>
            </a:solidFill>
          </c:spPr>
          <c:invertIfNegative val="0"/>
          <c:cat>
            <c:strRef>
              <c:f>'Firm Size'!$D$591:$D$593</c:f>
              <c:strCache>
                <c:ptCount val="3"/>
                <c:pt idx="0">
                  <c:v>1 - 50</c:v>
                </c:pt>
                <c:pt idx="1">
                  <c:v>51 - 1000</c:v>
                </c:pt>
                <c:pt idx="2">
                  <c:v>1000+</c:v>
                </c:pt>
              </c:strCache>
            </c:strRef>
          </c:cat>
          <c:val>
            <c:numRef>
              <c:f>'Firm Size'!$F$591:$F$593</c:f>
              <c:numCache>
                <c:formatCode>0%</c:formatCode>
                <c:ptCount val="3"/>
                <c:pt idx="0">
                  <c:v>0.18437500000000001</c:v>
                </c:pt>
                <c:pt idx="1">
                  <c:v>0.45624999999999999</c:v>
                </c:pt>
                <c:pt idx="2">
                  <c:v>0.359375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EF8-4F4D-A86D-A209A52A89E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63098392"/>
        <c:axId val="164084976"/>
      </c:barChart>
      <c:catAx>
        <c:axId val="163098392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 sz="1400"/>
                  <a:t>Firm Size</a:t>
                </a:r>
              </a:p>
            </c:rich>
          </c:tx>
          <c:overlay val="0"/>
        </c:title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164084976"/>
        <c:crosses val="autoZero"/>
        <c:auto val="1"/>
        <c:lblAlgn val="ctr"/>
        <c:lblOffset val="100"/>
        <c:noMultiLvlLbl val="0"/>
      </c:catAx>
      <c:valAx>
        <c:axId val="164084976"/>
        <c:scaling>
          <c:orientation val="minMax"/>
        </c:scaling>
        <c:delete val="0"/>
        <c:axPos val="l"/>
        <c:majorGridlines/>
        <c:numFmt formatCode="0%" sourceLinked="1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163098392"/>
        <c:crosses val="autoZero"/>
        <c:crossBetween val="between"/>
        <c:majorUnit val="0.1"/>
      </c:valAx>
    </c:plotArea>
    <c:legend>
      <c:legendPos val="r"/>
      <c:overlay val="0"/>
      <c:txPr>
        <a:bodyPr/>
        <a:lstStyle/>
        <a:p>
          <a:pPr>
            <a:defRPr sz="1400"/>
          </a:pPr>
          <a:endParaRPr lang="en-US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rgbClr val="00B0F0"/>
            </a:solidFill>
            <a:ln>
              <a:noFill/>
            </a:ln>
            <a:effectLst/>
          </c:spPr>
          <c:invertIfNegative val="0"/>
          <c:cat>
            <c:strRef>
              <c:f>data!$A$3:$A$6</c:f>
              <c:strCache>
                <c:ptCount val="4"/>
                <c:pt idx="0">
                  <c:v>Customer data</c:v>
                </c:pt>
                <c:pt idx="1">
                  <c:v>Other data</c:v>
                </c:pt>
                <c:pt idx="2">
                  <c:v>Own data</c:v>
                </c:pt>
                <c:pt idx="3">
                  <c:v>Only own data</c:v>
                </c:pt>
              </c:strCache>
            </c:strRef>
          </c:cat>
          <c:val>
            <c:numRef>
              <c:f>data!$C$3:$C$6</c:f>
              <c:numCache>
                <c:formatCode>0%</c:formatCode>
                <c:ptCount val="4"/>
                <c:pt idx="0">
                  <c:v>0.79661020000000005</c:v>
                </c:pt>
                <c:pt idx="1">
                  <c:v>0.63841809999999999</c:v>
                </c:pt>
                <c:pt idx="2">
                  <c:v>0.5147929</c:v>
                </c:pt>
                <c:pt idx="3">
                  <c:v>7.6923076923076927E-2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26C-624C-8AEF-F8116DE82FF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60478744"/>
        <c:axId val="160479136"/>
      </c:barChart>
      <c:catAx>
        <c:axId val="16047874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60479136"/>
        <c:crosses val="autoZero"/>
        <c:auto val="1"/>
        <c:lblAlgn val="ctr"/>
        <c:lblOffset val="100"/>
        <c:noMultiLvlLbl val="0"/>
      </c:catAx>
      <c:valAx>
        <c:axId val="16047913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60478744"/>
        <c:crosses val="autoZero"/>
        <c:crossBetween val="between"/>
        <c:majorUnit val="0.2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rgbClr val="0070C0"/>
            </a:solidFill>
          </c:spPr>
          <c:invertIfNegative val="0"/>
          <c:dPt>
            <c:idx val="3"/>
            <c:invertIfNegative val="0"/>
            <c:bubble3D val="0"/>
            <c:spPr>
              <a:solidFill>
                <a:srgbClr val="FF0000"/>
              </a:solidFill>
            </c:spPr>
            <c:extLst>
              <c:ext xmlns:c16="http://schemas.microsoft.com/office/drawing/2014/chart" uri="{C3380CC4-5D6E-409C-BE32-E72D297353CC}">
                <c16:uniqueId val="{00000002-47C0-1B48-8188-34B91EF07593}"/>
              </c:ext>
            </c:extLst>
          </c:dPt>
          <c:dPt>
            <c:idx val="4"/>
            <c:invertIfNegative val="0"/>
            <c:bubble3D val="0"/>
            <c:spPr>
              <a:solidFill>
                <a:srgbClr val="FF0000"/>
              </a:solidFill>
            </c:spPr>
            <c:extLst>
              <c:ext xmlns:c16="http://schemas.microsoft.com/office/drawing/2014/chart" uri="{C3380CC4-5D6E-409C-BE32-E72D297353CC}">
                <c16:uniqueId val="{00000001-47C0-1B48-8188-34B91EF07593}"/>
              </c:ext>
            </c:extLst>
          </c:dPt>
          <c:cat>
            <c:strRef>
              <c:f>augrep!$A$9:$A$18</c:f>
              <c:strCache>
                <c:ptCount val="10"/>
                <c:pt idx="0">
                  <c:v>Make better predictions or decisions</c:v>
                </c:pt>
                <c:pt idx="1">
                  <c:v>Manage and understand data better</c:v>
                </c:pt>
                <c:pt idx="2">
                  <c:v>Gain new capabilities to improve services or provide new products</c:v>
                </c:pt>
                <c:pt idx="3">
                  <c:v>Automate routine tasks</c:v>
                </c:pt>
                <c:pt idx="4">
                  <c:v>Reduce labor costs</c:v>
                </c:pt>
                <c:pt idx="5">
                  <c:v>Improve marketing or sales</c:v>
                </c:pt>
                <c:pt idx="6">
                  <c:v>Reduce other product costs</c:v>
                </c:pt>
                <c:pt idx="7">
                  <c:v>Identify potential customers</c:v>
                </c:pt>
                <c:pt idx="8">
                  <c:v>Improve customer support</c:v>
                </c:pt>
                <c:pt idx="9">
                  <c:v>Locate documents or media more readily</c:v>
                </c:pt>
              </c:strCache>
            </c:strRef>
          </c:cat>
          <c:val>
            <c:numRef>
              <c:f>augrep!$D$9:$D$18</c:f>
              <c:numCache>
                <c:formatCode>0%</c:formatCode>
                <c:ptCount val="10"/>
                <c:pt idx="0">
                  <c:v>0.71241829999999995</c:v>
                </c:pt>
                <c:pt idx="1">
                  <c:v>0.71153849999999996</c:v>
                </c:pt>
                <c:pt idx="2">
                  <c:v>0.69620249999999995</c:v>
                </c:pt>
                <c:pt idx="3">
                  <c:v>0.54</c:v>
                </c:pt>
                <c:pt idx="4">
                  <c:v>0.50666670000000003</c:v>
                </c:pt>
                <c:pt idx="5">
                  <c:v>0.49206349999999999</c:v>
                </c:pt>
                <c:pt idx="6">
                  <c:v>0.37878790000000001</c:v>
                </c:pt>
                <c:pt idx="7">
                  <c:v>0.37272729999999998</c:v>
                </c:pt>
                <c:pt idx="8">
                  <c:v>0.35</c:v>
                </c:pt>
                <c:pt idx="9">
                  <c:v>0.3333333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7C0-1B48-8188-34B91EF0759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60479920"/>
        <c:axId val="160480312"/>
      </c:barChart>
      <c:catAx>
        <c:axId val="16047992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160480312"/>
        <c:crosses val="autoZero"/>
        <c:auto val="1"/>
        <c:lblAlgn val="ctr"/>
        <c:lblOffset val="100"/>
        <c:noMultiLvlLbl val="0"/>
      </c:catAx>
      <c:valAx>
        <c:axId val="160480312"/>
        <c:scaling>
          <c:orientation val="minMax"/>
        </c:scaling>
        <c:delete val="0"/>
        <c:axPos val="l"/>
        <c:numFmt formatCode="0%" sourceLinked="1"/>
        <c:majorTickMark val="out"/>
        <c:minorTickMark val="none"/>
        <c:tickLblPos val="nextTo"/>
        <c:crossAx val="160479920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rgbClr val="3366FF"/>
            </a:solidFill>
          </c:spPr>
          <c:invertIfNegative val="0"/>
          <c:dPt>
            <c:idx val="1"/>
            <c:invertIfNegative val="0"/>
            <c:bubble3D val="0"/>
            <c:spPr>
              <a:solidFill>
                <a:srgbClr val="FF0000"/>
              </a:solidFill>
            </c:spPr>
            <c:extLst>
              <c:ext xmlns:c16="http://schemas.microsoft.com/office/drawing/2014/chart" uri="{C3380CC4-5D6E-409C-BE32-E72D297353CC}">
                <c16:uniqueId val="{00000001-3EEE-C34B-AD16-050E676E371E}"/>
              </c:ext>
            </c:extLst>
          </c:dPt>
          <c:cat>
            <c:strRef>
              <c:f>augrep!$A$3:$A$4</c:f>
              <c:strCache>
                <c:ptCount val="2"/>
                <c:pt idx="0">
                  <c:v>Augment</c:v>
                </c:pt>
                <c:pt idx="1">
                  <c:v>Replace</c:v>
                </c:pt>
              </c:strCache>
            </c:strRef>
          </c:cat>
          <c:val>
            <c:numRef>
              <c:f>augrep!$C$3:$C$4</c:f>
              <c:numCache>
                <c:formatCode>0%</c:formatCode>
                <c:ptCount val="2"/>
                <c:pt idx="0">
                  <c:v>0.97674420000000017</c:v>
                </c:pt>
                <c:pt idx="1">
                  <c:v>0.55232560000000008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EEE-C34B-AD16-050E676E371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60481096"/>
        <c:axId val="160481488"/>
      </c:barChart>
      <c:catAx>
        <c:axId val="160481096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160481488"/>
        <c:crosses val="autoZero"/>
        <c:auto val="1"/>
        <c:lblAlgn val="ctr"/>
        <c:lblOffset val="100"/>
        <c:noMultiLvlLbl val="0"/>
      </c:catAx>
      <c:valAx>
        <c:axId val="160481488"/>
        <c:scaling>
          <c:orientation val="minMax"/>
          <c:max val="1"/>
        </c:scaling>
        <c:delete val="0"/>
        <c:axPos val="l"/>
        <c:majorGridlines/>
        <c:numFmt formatCode="0%" sourceLinked="1"/>
        <c:majorTickMark val="out"/>
        <c:minorTickMark val="none"/>
        <c:tickLblPos val="nextTo"/>
        <c:crossAx val="160481096"/>
        <c:crosses val="autoZero"/>
        <c:crossBetween val="between"/>
        <c:majorUnit val="0.2"/>
      </c:valAx>
    </c:plotArea>
    <c:plotVisOnly val="1"/>
    <c:dispBlanksAs val="gap"/>
    <c:showDLblsOverMax val="0"/>
  </c:chart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0"/>
    <c:plotArea>
      <c:layout>
        <c:manualLayout>
          <c:layoutTarget val="inner"/>
          <c:xMode val="edge"/>
          <c:yMode val="edge"/>
          <c:x val="7.3264308885989227E-2"/>
          <c:y val="0.26402955788246107"/>
          <c:w val="0.89237585694106503"/>
          <c:h val="0.5339988950788772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jobs!$H$2</c:f>
              <c:strCache>
                <c:ptCount val="1"/>
                <c:pt idx="0">
                  <c:v>Create jobs</c:v>
                </c:pt>
              </c:strCache>
            </c:strRef>
          </c:tx>
          <c:spPr>
            <a:solidFill>
              <a:srgbClr val="3366FF"/>
            </a:solidFill>
          </c:spPr>
          <c:invertIfNegative val="0"/>
          <c:cat>
            <c:strRef>
              <c:f>jobs!$A$3:$A$8</c:f>
              <c:strCache>
                <c:ptCount val="6"/>
                <c:pt idx="0">
                  <c:v>Managers</c:v>
                </c:pt>
                <c:pt idx="1">
                  <c:v>Professionals</c:v>
                </c:pt>
                <c:pt idx="2">
                  <c:v>Front-line service workers</c:v>
                </c:pt>
                <c:pt idx="3">
                  <c:v>Manual workers</c:v>
                </c:pt>
                <c:pt idx="4">
                  <c:v>Clerical administrative workers</c:v>
                </c:pt>
                <c:pt idx="5">
                  <c:v>Sales and marketing personnel</c:v>
                </c:pt>
              </c:strCache>
            </c:strRef>
          </c:cat>
          <c:val>
            <c:numRef>
              <c:f>jobs!$H$3:$H$8</c:f>
              <c:numCache>
                <c:formatCode>0%</c:formatCode>
                <c:ptCount val="6"/>
                <c:pt idx="0">
                  <c:v>0.37168141592920412</c:v>
                </c:pt>
                <c:pt idx="1">
                  <c:v>0.442477892035398</c:v>
                </c:pt>
                <c:pt idx="2">
                  <c:v>0.10619468053097303</c:v>
                </c:pt>
                <c:pt idx="3">
                  <c:v>5.3097353982300907E-2</c:v>
                </c:pt>
                <c:pt idx="4">
                  <c:v>3.5398234513274299E-2</c:v>
                </c:pt>
                <c:pt idx="5">
                  <c:v>0.30088497433628314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A2F-D940-BC34-9FA3D7A7E093}"/>
            </c:ext>
          </c:extLst>
        </c:ser>
        <c:ser>
          <c:idx val="1"/>
          <c:order val="1"/>
          <c:tx>
            <c:strRef>
              <c:f>jobs!$I$2</c:f>
              <c:strCache>
                <c:ptCount val="1"/>
                <c:pt idx="0">
                  <c:v>Eliminate jobs</c:v>
                </c:pt>
              </c:strCache>
            </c:strRef>
          </c:tx>
          <c:spPr>
            <a:solidFill>
              <a:srgbClr val="FF0000"/>
            </a:solidFill>
          </c:spPr>
          <c:invertIfNegative val="0"/>
          <c:cat>
            <c:strRef>
              <c:f>jobs!$A$3:$A$8</c:f>
              <c:strCache>
                <c:ptCount val="6"/>
                <c:pt idx="0">
                  <c:v>Managers</c:v>
                </c:pt>
                <c:pt idx="1">
                  <c:v>Professionals</c:v>
                </c:pt>
                <c:pt idx="2">
                  <c:v>Front-line service workers</c:v>
                </c:pt>
                <c:pt idx="3">
                  <c:v>Manual workers</c:v>
                </c:pt>
                <c:pt idx="4">
                  <c:v>Clerical administrative workers</c:v>
                </c:pt>
                <c:pt idx="5">
                  <c:v>Sales and marketing personnel</c:v>
                </c:pt>
              </c:strCache>
            </c:strRef>
          </c:cat>
          <c:val>
            <c:numRef>
              <c:f>jobs!$I$3:$I$8</c:f>
              <c:numCache>
                <c:formatCode>0%</c:formatCode>
                <c:ptCount val="6"/>
                <c:pt idx="0">
                  <c:v>9.7345132743362817E-2</c:v>
                </c:pt>
                <c:pt idx="1">
                  <c:v>0.26548672212389407</c:v>
                </c:pt>
                <c:pt idx="2">
                  <c:v>0.30088495840708007</c:v>
                </c:pt>
                <c:pt idx="3">
                  <c:v>0.26548673893805308</c:v>
                </c:pt>
                <c:pt idx="4">
                  <c:v>0.36283185398230106</c:v>
                </c:pt>
                <c:pt idx="5">
                  <c:v>0.141592907079646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A2F-D940-BC34-9FA3D7A7E09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36716528"/>
        <c:axId val="236716920"/>
      </c:barChart>
      <c:catAx>
        <c:axId val="23671652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236716920"/>
        <c:crosses val="autoZero"/>
        <c:auto val="1"/>
        <c:lblAlgn val="ctr"/>
        <c:lblOffset val="100"/>
        <c:noMultiLvlLbl val="0"/>
      </c:catAx>
      <c:valAx>
        <c:axId val="236716920"/>
        <c:scaling>
          <c:orientation val="minMax"/>
        </c:scaling>
        <c:delete val="0"/>
        <c:axPos val="l"/>
        <c:numFmt formatCode="0%" sourceLinked="1"/>
        <c:majorTickMark val="out"/>
        <c:minorTickMark val="none"/>
        <c:tickLblPos val="nextTo"/>
        <c:crossAx val="236716528"/>
        <c:crosses val="autoZero"/>
        <c:crossBetween val="between"/>
        <c:majorUnit val="0.1"/>
      </c:valAx>
    </c:plotArea>
    <c:legend>
      <c:legendPos val="r"/>
      <c:layout>
        <c:manualLayout>
          <c:xMode val="edge"/>
          <c:yMode val="edge"/>
          <c:x val="0.81182789440395409"/>
          <c:y val="0.19105734490932802"/>
          <c:w val="0.17473219838431903"/>
          <c:h val="0.123486945530867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400"/>
      </a:pPr>
      <a:endParaRPr lang="en-US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0070C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BA41-7C41-8B2D-6FFC0363C260}"/>
              </c:ext>
            </c:extLst>
          </c:dPt>
          <c:dPt>
            <c:idx val="1"/>
            <c:invertIfNegative val="0"/>
            <c:bubble3D val="0"/>
            <c:spPr>
              <a:solidFill>
                <a:srgbClr val="7030A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2-BA41-7C41-8B2D-6FFC0363C260}"/>
              </c:ext>
            </c:extLst>
          </c:dPt>
          <c:dPt>
            <c:idx val="2"/>
            <c:invertIfNegative val="0"/>
            <c:bubble3D val="0"/>
            <c:spPr>
              <a:solidFill>
                <a:srgbClr val="FF0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BA41-7C41-8B2D-6FFC0363C260}"/>
              </c:ext>
            </c:extLst>
          </c:dPt>
          <c:cat>
            <c:strRef>
              <c:f>jobs!$A$31:$A$33</c:f>
              <c:strCache>
                <c:ptCount val="3"/>
                <c:pt idx="0">
                  <c:v>Only create jobs</c:v>
                </c:pt>
                <c:pt idx="1">
                  <c:v>Create and eliminate</c:v>
                </c:pt>
                <c:pt idx="2">
                  <c:v>Only eliminate jobs</c:v>
                </c:pt>
              </c:strCache>
            </c:strRef>
          </c:cat>
          <c:val>
            <c:numRef>
              <c:f>jobs!$C$31:$C$33</c:f>
              <c:numCache>
                <c:formatCode>0%</c:formatCode>
                <c:ptCount val="3"/>
                <c:pt idx="0">
                  <c:v>0.25663716814159293</c:v>
                </c:pt>
                <c:pt idx="1">
                  <c:v>0.46017699115044247</c:v>
                </c:pt>
                <c:pt idx="2">
                  <c:v>0.2831858407079646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A41-7C41-8B2D-6FFC0363C26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36717704"/>
        <c:axId val="236718096"/>
      </c:barChart>
      <c:catAx>
        <c:axId val="23671770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36718096"/>
        <c:crosses val="autoZero"/>
        <c:auto val="1"/>
        <c:lblAlgn val="ctr"/>
        <c:lblOffset val="100"/>
        <c:noMultiLvlLbl val="0"/>
      </c:catAx>
      <c:valAx>
        <c:axId val="23671809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3671770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4" name="Shape 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 sz="1100"/>
            </a:lvl1pPr>
            <a:lvl2pPr lvl="1">
              <a:spcBef>
                <a:spcPts val="0"/>
              </a:spcBef>
              <a:defRPr sz="1100"/>
            </a:lvl2pPr>
            <a:lvl3pPr lvl="2">
              <a:spcBef>
                <a:spcPts val="0"/>
              </a:spcBef>
              <a:defRPr sz="1100"/>
            </a:lvl3pPr>
            <a:lvl4pPr lvl="3">
              <a:spcBef>
                <a:spcPts val="0"/>
              </a:spcBef>
              <a:defRPr sz="1100"/>
            </a:lvl4pPr>
            <a:lvl5pPr lvl="4">
              <a:spcBef>
                <a:spcPts val="0"/>
              </a:spcBef>
              <a:defRPr sz="1100"/>
            </a:lvl5pPr>
            <a:lvl6pPr lvl="5">
              <a:spcBef>
                <a:spcPts val="0"/>
              </a:spcBef>
              <a:defRPr sz="1100"/>
            </a:lvl6pPr>
            <a:lvl7pPr lvl="6">
              <a:spcBef>
                <a:spcPts val="0"/>
              </a:spcBef>
              <a:defRPr sz="1100"/>
            </a:lvl7pPr>
            <a:lvl8pPr lvl="7">
              <a:spcBef>
                <a:spcPts val="0"/>
              </a:spcBef>
              <a:defRPr sz="1100"/>
            </a:lvl8pPr>
            <a:lvl9pPr lvl="8">
              <a:spcBef>
                <a:spcPts val="0"/>
              </a:spcBef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375675322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74775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028700"/>
            <a:ext cx="7848600" cy="1445419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2628900"/>
            <a:ext cx="6400800" cy="131445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A432C8-69A7-458B-9684-2BFA64B31948}" type="datetime2">
              <a:rPr lang="en-US" smtClean="0"/>
              <a:pPr/>
              <a:t>Friday, September 7, 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algn="r">
              <a:spcBef>
                <a:spcPts val="0"/>
              </a:spcBef>
              <a:buNone/>
            </a:pPr>
            <a:fld id="{00000000-1234-1234-1234-123412341234}" type="slidenum">
              <a:rPr lang="en" sz="1000" smtClean="0">
                <a:solidFill>
                  <a:schemeClr val="dk2"/>
                </a:solidFill>
              </a:rPr>
              <a:pPr lvl="0" algn="r">
                <a:spcBef>
                  <a:spcPts val="0"/>
                </a:spcBef>
                <a:buNone/>
              </a:pPr>
              <a:t>‹#›</a:t>
            </a:fld>
            <a:endParaRPr lang="en" sz="1000">
              <a:solidFill>
                <a:schemeClr val="dk2"/>
              </a:solidFill>
            </a:endParaRPr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2548890"/>
            <a:ext cx="7848600" cy="1191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057FC-95B6-4D89-AFDA-ABA33EE921E5}" type="datetime2">
              <a:rPr lang="en-US" smtClean="0"/>
              <a:pPr/>
              <a:t>Friday, September 7, 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algn="r">
              <a:spcBef>
                <a:spcPts val="0"/>
              </a:spcBef>
              <a:buNone/>
            </a:pPr>
            <a:fld id="{00000000-1234-1234-1234-123412341234}" type="slidenum">
              <a:rPr lang="en" sz="1000" smtClean="0">
                <a:solidFill>
                  <a:schemeClr val="dk2"/>
                </a:solidFill>
              </a:rPr>
              <a:pPr lvl="0" algn="r">
                <a:spcBef>
                  <a:spcPts val="0"/>
                </a:spcBef>
                <a:buNone/>
              </a:pPr>
              <a:t>‹#›</a:t>
            </a:fld>
            <a:endParaRPr lang="en" sz="1000">
              <a:solidFill>
                <a:schemeClr val="dk2"/>
              </a:solidFill>
            </a:endParaRPr>
          </a:p>
        </p:txBody>
      </p:sp>
    </p:spTree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457200"/>
            <a:ext cx="2057400" cy="4400550"/>
          </a:xfrm>
        </p:spPr>
        <p:txBody>
          <a:bodyPr vert="eaVert" anchor="b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457200"/>
            <a:ext cx="6019800" cy="44005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4549AC-EB31-477F-92A9-B1988E232878}" type="datetime2">
              <a:rPr lang="en-US" smtClean="0"/>
              <a:pPr/>
              <a:t>Friday, September 7, 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algn="r">
              <a:spcBef>
                <a:spcPts val="0"/>
              </a:spcBef>
              <a:buNone/>
            </a:pPr>
            <a:fld id="{00000000-1234-1234-1234-123412341234}" type="slidenum">
              <a:rPr lang="en" sz="1000" smtClean="0">
                <a:solidFill>
                  <a:schemeClr val="dk2"/>
                </a:solidFill>
              </a:rPr>
              <a:pPr lvl="0" algn="r">
                <a:spcBef>
                  <a:spcPts val="0"/>
                </a:spcBef>
                <a:buNone/>
              </a:pPr>
              <a:t>‹#›</a:t>
            </a:fld>
            <a:endParaRPr lang="en" sz="1000">
              <a:solidFill>
                <a:schemeClr val="dk2"/>
              </a:solidFill>
            </a:endParaRPr>
          </a:p>
        </p:txBody>
      </p:sp>
    </p:spTree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6A3A3-94A6-4E5B-AF39-173ACA3E61CC}" type="datetime2">
              <a:rPr lang="en-US" smtClean="0"/>
              <a:pPr/>
              <a:t>Friday, September 7, 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algn="r">
              <a:spcBef>
                <a:spcPts val="0"/>
              </a:spcBef>
              <a:buNone/>
            </a:pPr>
            <a:fld id="{00000000-1234-1234-1234-123412341234}" type="slidenum">
              <a:rPr lang="en" sz="1000" smtClean="0">
                <a:solidFill>
                  <a:schemeClr val="dk2"/>
                </a:solidFill>
              </a:rPr>
              <a:pPr lvl="0" algn="r">
                <a:spcBef>
                  <a:spcPts val="0"/>
                </a:spcBef>
                <a:buNone/>
              </a:pPr>
              <a:t>‹#›</a:t>
            </a:fld>
            <a:endParaRPr lang="en" sz="1000">
              <a:solidFill>
                <a:schemeClr val="dk2"/>
              </a:solidFill>
            </a:endParaRPr>
          </a:p>
        </p:txBody>
      </p:sp>
    </p:spTree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771651"/>
            <a:ext cx="7772400" cy="1650206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470149"/>
            <a:ext cx="7772400" cy="1125140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33D019-A32C-4EAD-B8E6-DBDA699692FD}" type="datetime2">
              <a:rPr lang="en-US" smtClean="0"/>
              <a:pPr/>
              <a:t>Friday, September 7, 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algn="r">
              <a:spcBef>
                <a:spcPts val="0"/>
              </a:spcBef>
              <a:buNone/>
            </a:pPr>
            <a:fld id="{00000000-1234-1234-1234-123412341234}" type="slidenum">
              <a:rPr lang="en" sz="1000" smtClean="0">
                <a:solidFill>
                  <a:schemeClr val="dk2"/>
                </a:solidFill>
              </a:rPr>
              <a:pPr lvl="0" algn="r">
                <a:spcBef>
                  <a:spcPts val="0"/>
                </a:spcBef>
                <a:buNone/>
              </a:pPr>
              <a:t>‹#›</a:t>
            </a:fld>
            <a:endParaRPr lang="en" sz="1000">
              <a:solidFill>
                <a:schemeClr val="dk2"/>
              </a:solidFill>
            </a:endParaRPr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3449574"/>
            <a:ext cx="7848600" cy="1191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55014"/>
            <a:ext cx="4038600" cy="35387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55014"/>
            <a:ext cx="4038600" cy="35387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BA98F-560C-4997-81C4-81D4D9187EAB}" type="datetime2">
              <a:rPr lang="en-US" smtClean="0"/>
              <a:pPr/>
              <a:t>Friday, September 7, 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algn="r">
              <a:spcBef>
                <a:spcPts val="0"/>
              </a:spcBef>
              <a:buNone/>
            </a:pPr>
            <a:fld id="{00000000-1234-1234-1234-123412341234}" type="slidenum">
              <a:rPr lang="en" sz="1000" smtClean="0">
                <a:solidFill>
                  <a:schemeClr val="dk2"/>
                </a:solidFill>
              </a:rPr>
              <a:pPr lvl="0" algn="r">
                <a:spcBef>
                  <a:spcPts val="0"/>
                </a:spcBef>
                <a:buNone/>
              </a:pPr>
              <a:t>‹#›</a:t>
            </a:fld>
            <a:endParaRPr lang="en" sz="1000">
              <a:solidFill>
                <a:schemeClr val="dk2"/>
              </a:solidFill>
            </a:endParaRPr>
          </a:p>
        </p:txBody>
      </p:sp>
    </p:spTree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57300"/>
            <a:ext cx="3931920" cy="47982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828800"/>
            <a:ext cx="3931920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257300"/>
            <a:ext cx="3931920" cy="47982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1828800"/>
            <a:ext cx="3931920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0972B2-CA5C-437D-87D0-8081271A9E4B}" type="datetime2">
              <a:rPr lang="en-US" smtClean="0"/>
              <a:pPr/>
              <a:t>Friday, September 7, 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algn="r">
              <a:spcBef>
                <a:spcPts val="0"/>
              </a:spcBef>
              <a:buNone/>
            </a:pPr>
            <a:fld id="{00000000-1234-1234-1234-123412341234}" type="slidenum">
              <a:rPr lang="en" sz="1000" smtClean="0">
                <a:solidFill>
                  <a:schemeClr val="dk2"/>
                </a:solidFill>
              </a:rPr>
              <a:pPr lvl="0" algn="r">
                <a:spcBef>
                  <a:spcPts val="0"/>
                </a:spcBef>
                <a:buNone/>
              </a:pPr>
              <a:t>‹#›</a:t>
            </a:fld>
            <a:endParaRPr lang="en" sz="1000">
              <a:solidFill>
                <a:schemeClr val="dk2"/>
              </a:solidFill>
            </a:endParaRPr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806462" y="3034268"/>
            <a:ext cx="353187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D4847-11EF-4466-A8AD-85CDB7B49118}" type="datetime2">
              <a:rPr lang="en-US" smtClean="0"/>
              <a:pPr/>
              <a:t>Friday, September 7, 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algn="r">
              <a:spcBef>
                <a:spcPts val="0"/>
              </a:spcBef>
              <a:buNone/>
            </a:pPr>
            <a:fld id="{00000000-1234-1234-1234-123412341234}" type="slidenum">
              <a:rPr lang="en" sz="1000" smtClean="0">
                <a:solidFill>
                  <a:schemeClr val="dk2"/>
                </a:solidFill>
              </a:rPr>
              <a:pPr lvl="0" algn="r">
                <a:spcBef>
                  <a:spcPts val="0"/>
                </a:spcBef>
                <a:buNone/>
              </a:pPr>
              <a:t>‹#›</a:t>
            </a:fld>
            <a:endParaRPr lang="en" sz="1000">
              <a:solidFill>
                <a:schemeClr val="dk2"/>
              </a:solidFill>
            </a:endParaRPr>
          </a:p>
        </p:txBody>
      </p:sp>
    </p:spTree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68457A-3AB9-4880-8A0C-9F8524491207}" type="datetime2">
              <a:rPr lang="en-US" smtClean="0"/>
              <a:pPr/>
              <a:t>Friday, September 7, 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 smtClean="0"/>
              <a:pPr lvl="0">
                <a:spcBef>
                  <a:spcPts val="0"/>
                </a:spcBef>
                <a:buNone/>
              </a:pPr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060"/>
            <a:ext cx="2139696" cy="946404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594060"/>
            <a:ext cx="5715000" cy="418338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597915"/>
            <a:ext cx="2139696" cy="318271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E976D3-5B7F-4300-ABED-C91F1B2AE209}" type="datetime2">
              <a:rPr lang="en-US" smtClean="0"/>
              <a:pPr/>
              <a:t>Friday, September 7, 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algn="r">
              <a:spcBef>
                <a:spcPts val="0"/>
              </a:spcBef>
              <a:buNone/>
            </a:pPr>
            <a:fld id="{00000000-1234-1234-1234-123412341234}" type="slidenum">
              <a:rPr lang="en" sz="1000" smtClean="0">
                <a:solidFill>
                  <a:schemeClr val="dk2"/>
                </a:solidFill>
              </a:rPr>
              <a:pPr lvl="0" algn="r">
                <a:spcBef>
                  <a:spcPts val="0"/>
                </a:spcBef>
                <a:buNone/>
              </a:pPr>
              <a:t>‹#›</a:t>
            </a:fld>
            <a:endParaRPr lang="en" sz="1000">
              <a:solidFill>
                <a:schemeClr val="dk2"/>
              </a:solidFill>
            </a:endParaRPr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684114" y="2684956"/>
            <a:ext cx="418338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60"/>
            <a:ext cx="2142680" cy="94869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628651"/>
            <a:ext cx="5904390" cy="4125342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600200"/>
            <a:ext cx="2139696" cy="31821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DC1E59-17DD-41CE-97CA-624A472382D4}" type="datetime2">
              <a:rPr lang="en-US" smtClean="0"/>
              <a:pPr/>
              <a:t>Friday, September 7, 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algn="r">
              <a:spcBef>
                <a:spcPts val="0"/>
              </a:spcBef>
              <a:buNone/>
            </a:pPr>
            <a:fld id="{00000000-1234-1234-1234-123412341234}" type="slidenum">
              <a:rPr lang="en" sz="1000" smtClean="0">
                <a:solidFill>
                  <a:schemeClr val="dk2"/>
                </a:solidFill>
              </a:rPr>
              <a:pPr lvl="0" algn="r">
                <a:spcBef>
                  <a:spcPts val="0"/>
                </a:spcBef>
                <a:buNone/>
              </a:pPr>
              <a:t>‹#›</a:t>
            </a:fld>
            <a:endParaRPr lang="en" sz="1000">
              <a:solidFill>
                <a:schemeClr val="dk2"/>
              </a:solidFill>
            </a:endParaRPr>
          </a:p>
        </p:txBody>
      </p:sp>
    </p:spTree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165590"/>
            <a:ext cx="9144000" cy="17145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400050"/>
            <a:ext cx="8229600" cy="7429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0"/>
            <a:ext cx="8229600" cy="3657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2743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3716"/>
            <a:ext cx="2895600" cy="2468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A80CB818-7379-467D-8E76-EF9D9074A26C}" type="datetime2">
              <a:rPr lang="en-US" smtClean="0"/>
              <a:pPr/>
              <a:t>Friday, September 7, 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3716"/>
            <a:ext cx="4114800" cy="2468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pPr algn="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3716"/>
            <a:ext cx="1066800" cy="2468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pPr lvl="0" algn="r">
              <a:spcBef>
                <a:spcPts val="0"/>
              </a:spcBef>
              <a:buNone/>
            </a:pPr>
            <a:fld id="{00000000-1234-1234-1234-123412341234}" type="slidenum">
              <a:rPr lang="en" sz="1000" smtClean="0">
                <a:solidFill>
                  <a:schemeClr val="dk2"/>
                </a:solidFill>
              </a:rPr>
              <a:pPr lvl="0" algn="r">
                <a:spcBef>
                  <a:spcPts val="0"/>
                </a:spcBef>
                <a:buNone/>
              </a:pPr>
              <a:t>‹#›</a:t>
            </a:fld>
            <a:endParaRPr lang="en" sz="1000">
              <a:solidFill>
                <a:schemeClr val="dk2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3600" b="1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66725" y="1028700"/>
            <a:ext cx="8258175" cy="1473159"/>
          </a:xfrm>
        </p:spPr>
        <p:txBody>
          <a:bodyPr/>
          <a:lstStyle/>
          <a:p>
            <a:pPr algn="ctr"/>
            <a:r>
              <a:rPr lang="en-US" sz="4000" dirty="0"/>
              <a:t>The Business of </a:t>
            </a:r>
            <a:r>
              <a:rPr lang="en-US" sz="4000" dirty="0" err="1"/>
              <a:t>ai</a:t>
            </a:r>
            <a:endParaRPr lang="en-US" sz="4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799" y="2600469"/>
            <a:ext cx="7853971" cy="1546017"/>
          </a:xfrm>
        </p:spPr>
        <p:txBody>
          <a:bodyPr>
            <a:normAutofit/>
          </a:bodyPr>
          <a:lstStyle/>
          <a:p>
            <a:r>
              <a:rPr lang="en-US" sz="1600" dirty="0"/>
              <a:t>James </a:t>
            </a:r>
            <a:r>
              <a:rPr lang="en-US" sz="1600" dirty="0" err="1"/>
              <a:t>Bessen</a:t>
            </a:r>
            <a:r>
              <a:rPr lang="en-US" sz="1600" dirty="0"/>
              <a:t>, Technology &amp; Policy Research Initiative, BU School of Law</a:t>
            </a:r>
          </a:p>
          <a:p>
            <a:r>
              <a:rPr lang="en-US" sz="1600" dirty="0"/>
              <a:t>Lydia </a:t>
            </a:r>
            <a:r>
              <a:rPr lang="en-US" sz="1600" dirty="0" err="1"/>
              <a:t>Reichensperger</a:t>
            </a:r>
            <a:r>
              <a:rPr lang="en-US" sz="1600" dirty="0"/>
              <a:t>, Technology &amp; Policy Research Initiative</a:t>
            </a:r>
          </a:p>
          <a:p>
            <a:r>
              <a:rPr lang="en-US" sz="1600" dirty="0"/>
              <a:t>Robert </a:t>
            </a:r>
            <a:r>
              <a:rPr lang="en-US" sz="1600" dirty="0" err="1"/>
              <a:t>Seamans</a:t>
            </a:r>
            <a:r>
              <a:rPr lang="en-US" sz="1600" dirty="0"/>
              <a:t>, NYU</a:t>
            </a:r>
          </a:p>
          <a:p>
            <a:endParaRPr lang="en-US" dirty="0"/>
          </a:p>
          <a:p>
            <a:r>
              <a:rPr lang="en-US" sz="1400" b="1" dirty="0"/>
              <a:t>Preliminary Results</a:t>
            </a:r>
          </a:p>
        </p:txBody>
      </p:sp>
    </p:spTree>
    <p:extLst>
      <p:ext uri="{BB962C8B-B14F-4D97-AF65-F5344CB8AC3E}">
        <p14:creationId xmlns:p14="http://schemas.microsoft.com/office/powerpoint/2010/main" val="316749841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3 questions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481949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Is AI for Big Firms Only?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Large firms make largest investments</a:t>
            </a:r>
          </a:p>
          <a:p>
            <a:pPr lvl="1"/>
            <a:r>
              <a:rPr lang="en-US" dirty="0"/>
              <a:t>Investment in AI-related projects by established firms $18 - $27B (McKinsey 2017)</a:t>
            </a:r>
          </a:p>
          <a:p>
            <a:endParaRPr lang="en-US" dirty="0"/>
          </a:p>
          <a:p>
            <a:r>
              <a:rPr lang="en-US" dirty="0"/>
              <a:t>Access to customer data as barrier to entry for AI startups?</a:t>
            </a:r>
          </a:p>
          <a:p>
            <a:pPr lvl="1"/>
            <a:r>
              <a:rPr lang="en-US" dirty="0"/>
              <a:t>AI startups need access to relevant training data</a:t>
            </a:r>
          </a:p>
          <a:p>
            <a:pPr lvl="1"/>
            <a:r>
              <a:rPr lang="en-US" dirty="0"/>
              <a:t>Large tech firms have big data, but little evidence of increasing returns to data (e.g., Varian; </a:t>
            </a:r>
            <a:r>
              <a:rPr lang="en-US" dirty="0" err="1"/>
              <a:t>Bajari</a:t>
            </a:r>
            <a:r>
              <a:rPr lang="en-US" dirty="0"/>
              <a:t> et al; </a:t>
            </a:r>
            <a:r>
              <a:rPr lang="en-US" dirty="0" err="1"/>
              <a:t>Chiou</a:t>
            </a:r>
            <a:r>
              <a:rPr lang="en-US" dirty="0"/>
              <a:t> and Tucker)</a:t>
            </a:r>
          </a:p>
          <a:p>
            <a:pPr lvl="1"/>
            <a:r>
              <a:rPr lang="en-US" dirty="0"/>
              <a:t>And, newer algorithms relying on Bayesian methods need less data</a:t>
            </a:r>
          </a:p>
        </p:txBody>
      </p:sp>
    </p:spTree>
    <p:extLst>
      <p:ext uri="{BB962C8B-B14F-4D97-AF65-F5344CB8AC3E}">
        <p14:creationId xmlns:p14="http://schemas.microsoft.com/office/powerpoint/2010/main" val="244829575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66627"/>
            <a:ext cx="8229600" cy="545701"/>
          </a:xfrm>
        </p:spPr>
        <p:txBody>
          <a:bodyPr>
            <a:normAutofit fontScale="90000"/>
          </a:bodyPr>
          <a:lstStyle/>
          <a:p>
            <a:r>
              <a:rPr lang="en-US" dirty="0"/>
              <a:t>Startups serve mid-size firms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BF207184-1AEC-7148-9F66-1BE96FD84D74}"/>
              </a:ext>
            </a:extLst>
          </p:cNvPr>
          <p:cNvSpPr/>
          <p:nvPr/>
        </p:nvSpPr>
        <p:spPr>
          <a:xfrm>
            <a:off x="5657148" y="4881890"/>
            <a:ext cx="348685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100" dirty="0"/>
              <a:t>Source: US Census, Longitudinal Business Database</a:t>
            </a:r>
          </a:p>
        </p:txBody>
      </p:sp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00000000-0008-0000-0000-00000200000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41318377"/>
              </p:ext>
            </p:extLst>
          </p:nvPr>
        </p:nvGraphicFramePr>
        <p:xfrm>
          <a:off x="722840" y="945751"/>
          <a:ext cx="8096867" cy="43311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95451581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Data not always a barrier</a:t>
            </a:r>
          </a:p>
        </p:txBody>
      </p:sp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FC67ED94-3FC5-5943-88F1-A3AFEAFE4DB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52879636"/>
              </p:ext>
            </p:extLst>
          </p:nvPr>
        </p:nvGraphicFramePr>
        <p:xfrm>
          <a:off x="1835590" y="1200150"/>
          <a:ext cx="5472820" cy="354386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1329688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5622"/>
            <a:ext cx="8229600" cy="503717"/>
          </a:xfrm>
        </p:spPr>
        <p:txBody>
          <a:bodyPr>
            <a:normAutofit fontScale="90000"/>
          </a:bodyPr>
          <a:lstStyle/>
          <a:p>
            <a:r>
              <a:rPr lang="en-US" dirty="0"/>
              <a:t>Augment or Replace humans?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2FBE42C-B503-B944-AB1F-4AA55E6BA436}"/>
              </a:ext>
            </a:extLst>
          </p:cNvPr>
          <p:cNvSpPr txBox="1"/>
          <p:nvPr/>
        </p:nvSpPr>
        <p:spPr>
          <a:xfrm>
            <a:off x="5305121" y="1060171"/>
            <a:ext cx="3586961" cy="46166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1200" dirty="0"/>
              <a:t>Q: How does your technology help your customers? *“strongly agree”</a:t>
            </a:r>
          </a:p>
        </p:txBody>
      </p:sp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00000000-0008-0000-0400-00000200000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94653553"/>
              </p:ext>
            </p:extLst>
          </p:nvPr>
        </p:nvGraphicFramePr>
        <p:xfrm>
          <a:off x="263588" y="787287"/>
          <a:ext cx="8628494" cy="43562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06415445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Augment or Replace humans?</a:t>
            </a:r>
          </a:p>
        </p:txBody>
      </p:sp>
      <p:graphicFrame>
        <p:nvGraphicFramePr>
          <p:cNvPr id="3" name="Chart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44242114"/>
              </p:ext>
            </p:extLst>
          </p:nvPr>
        </p:nvGraphicFramePr>
        <p:xfrm>
          <a:off x="1592025" y="1200149"/>
          <a:ext cx="5959950" cy="376566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5055568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Create or Destroy Jobs?</a:t>
            </a:r>
          </a:p>
        </p:txBody>
      </p:sp>
      <p:graphicFrame>
        <p:nvGraphicFramePr>
          <p:cNvPr id="3" name="Chart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11195473"/>
              </p:ext>
            </p:extLst>
          </p:nvPr>
        </p:nvGraphicFramePr>
        <p:xfrm>
          <a:off x="281679" y="314196"/>
          <a:ext cx="8504523" cy="48293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457200" y="4757323"/>
            <a:ext cx="217771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* “strongly agree”</a:t>
            </a:r>
          </a:p>
        </p:txBody>
      </p:sp>
    </p:spTree>
    <p:extLst>
      <p:ext uri="{BB962C8B-B14F-4D97-AF65-F5344CB8AC3E}">
        <p14:creationId xmlns:p14="http://schemas.microsoft.com/office/powerpoint/2010/main" val="349246198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Create or Destroy Jobs?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4757323"/>
            <a:ext cx="217771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* “strongly agree”</a:t>
            </a:r>
          </a:p>
        </p:txBody>
      </p:sp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A1DB64DB-400F-1747-9CD2-6D62BBF7462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5528394"/>
              </p:ext>
            </p:extLst>
          </p:nvPr>
        </p:nvGraphicFramePr>
        <p:xfrm>
          <a:off x="2285999" y="1200150"/>
          <a:ext cx="6145619" cy="38649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01912019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AA3806-CCB1-864F-A3CB-B8C951C62A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Conclusion: AI Startups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8B088CC7-96F3-F141-9AA5-A30C13EAD013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dirty="0"/>
                  <a:t>Tend to serve mid-sized firms</a:t>
                </a:r>
                <a:br>
                  <a:rPr lang="en-US" dirty="0"/>
                </a:br>
                <a:endParaRPr lang="en-US" dirty="0"/>
              </a:p>
              <a:p>
                <a:r>
                  <a:rPr lang="en-US" dirty="0"/>
                  <a:t>Use other people’s data</a:t>
                </a:r>
              </a:p>
              <a:p>
                <a:pPr lvl="1"/>
                <a:r>
                  <a:rPr lang="en-US" dirty="0"/>
                  <a:t>Little evidence of data as an entry barrier</a:t>
                </a:r>
                <a:br>
                  <a:rPr lang="en-US" dirty="0"/>
                </a:br>
                <a:endParaRPr lang="en-US" dirty="0"/>
              </a:p>
              <a:p>
                <a:r>
                  <a:rPr lang="en-US" dirty="0"/>
                  <a:t>Customer benefit: augment &gt; replace</a:t>
                </a:r>
                <a:br>
                  <a:rPr lang="en-US" dirty="0"/>
                </a:br>
                <a:endParaRPr lang="en-US" dirty="0"/>
              </a:p>
              <a:p>
                <a:r>
                  <a:rPr lang="en-US" dirty="0"/>
                  <a:t>Net jobs: eliminate </a:t>
                </a:r>
                <a14:m>
                  <m:oMath xmlns:m="http://schemas.openxmlformats.org/officeDocument/2006/math">
                    <m:r>
                      <a:rPr lang="en-US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≈</m:t>
                    </m:r>
                  </m:oMath>
                </a14:m>
                <a:r>
                  <a:rPr lang="en-US" dirty="0"/>
                  <a:t> replace</a:t>
                </a:r>
              </a:p>
              <a:p>
                <a:pPr lvl="1"/>
                <a:r>
                  <a:rPr lang="en-US" dirty="0"/>
                  <a:t>Professional, managers, sales </a:t>
                </a:r>
                <a:r>
                  <a:rPr lang="en-US" sz="1800" b="1" dirty="0">
                    <a:solidFill>
                      <a:srgbClr val="00B0F0"/>
                    </a:solidFill>
                  </a:rPr>
                  <a:t>+</a:t>
                </a:r>
                <a:endParaRPr lang="en-US" b="1" dirty="0"/>
              </a:p>
              <a:p>
                <a:pPr lvl="1"/>
                <a:r>
                  <a:rPr lang="en-US" dirty="0"/>
                  <a:t>Clerical, manual, frontline service </a:t>
                </a:r>
                <a:r>
                  <a:rPr lang="en-US" sz="1800" b="1" dirty="0">
                    <a:solidFill>
                      <a:srgbClr val="FF0000"/>
                    </a:solidFill>
                  </a:rPr>
                  <a:t>-</a:t>
                </a:r>
                <a:endParaRPr lang="en-US" b="1" dirty="0"/>
              </a:p>
              <a:p>
                <a:pPr lvl="2"/>
                <a:endParaRPr lang="en-US" dirty="0"/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8B088CC7-96F3-F141-9AA5-A30C13EAD013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463" t="-103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0516055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66725" y="1028700"/>
            <a:ext cx="8258175" cy="1473159"/>
          </a:xfrm>
        </p:spPr>
        <p:txBody>
          <a:bodyPr/>
          <a:lstStyle/>
          <a:p>
            <a:pPr algn="ctr"/>
            <a:r>
              <a:rPr lang="en-US" sz="4000" dirty="0"/>
              <a:t>The Business of </a:t>
            </a:r>
            <a:r>
              <a:rPr lang="en-US" sz="4000" dirty="0" err="1"/>
              <a:t>ai</a:t>
            </a:r>
            <a:endParaRPr lang="en-US" sz="4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799" y="2600469"/>
            <a:ext cx="7853971" cy="1546017"/>
          </a:xfrm>
        </p:spPr>
        <p:txBody>
          <a:bodyPr>
            <a:normAutofit/>
          </a:bodyPr>
          <a:lstStyle/>
          <a:p>
            <a:r>
              <a:rPr lang="en-US" sz="1600" dirty="0"/>
              <a:t>James </a:t>
            </a:r>
            <a:r>
              <a:rPr lang="en-US" sz="1600" dirty="0" err="1"/>
              <a:t>Bessen</a:t>
            </a:r>
            <a:r>
              <a:rPr lang="en-US" sz="1600" dirty="0"/>
              <a:t>, Technology &amp; Policy Research Initiative, BU School of Law</a:t>
            </a:r>
          </a:p>
          <a:p>
            <a:r>
              <a:rPr lang="en-US" sz="1600" dirty="0"/>
              <a:t>Lydia </a:t>
            </a:r>
            <a:r>
              <a:rPr lang="en-US" sz="1600" dirty="0" err="1"/>
              <a:t>Reichensperger</a:t>
            </a:r>
            <a:r>
              <a:rPr lang="en-US" sz="1600" dirty="0"/>
              <a:t>, Technology &amp; Policy Research Initiative</a:t>
            </a:r>
          </a:p>
          <a:p>
            <a:r>
              <a:rPr lang="en-US" sz="1600" dirty="0"/>
              <a:t>Robert </a:t>
            </a:r>
            <a:r>
              <a:rPr lang="en-US" sz="1600" dirty="0" err="1"/>
              <a:t>Seamans</a:t>
            </a:r>
            <a:r>
              <a:rPr lang="en-US" sz="1600" dirty="0"/>
              <a:t>, NYU</a:t>
            </a:r>
          </a:p>
          <a:p>
            <a:endParaRPr lang="en-US" dirty="0"/>
          </a:p>
          <a:p>
            <a:r>
              <a:rPr lang="en-US" sz="1400" b="1" dirty="0"/>
              <a:t>Preliminary Results</a:t>
            </a:r>
          </a:p>
        </p:txBody>
      </p:sp>
    </p:spTree>
    <p:extLst>
      <p:ext uri="{BB962C8B-B14F-4D97-AF65-F5344CB8AC3E}">
        <p14:creationId xmlns:p14="http://schemas.microsoft.com/office/powerpoint/2010/main" val="30419324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Survey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34001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10683"/>
            <a:ext cx="8229600" cy="742950"/>
          </a:xfrm>
        </p:spPr>
        <p:txBody>
          <a:bodyPr/>
          <a:lstStyle/>
          <a:p>
            <a:r>
              <a:rPr lang="en-US" dirty="0"/>
              <a:t>Sample Sources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200000"/>
              </a:lnSpc>
            </a:pPr>
            <a:r>
              <a:rPr lang="en-US" dirty="0" err="1"/>
              <a:t>Crunchbase</a:t>
            </a:r>
            <a:endParaRPr lang="en-US" dirty="0"/>
          </a:p>
          <a:p>
            <a:pPr>
              <a:lnSpc>
                <a:spcPct val="200000"/>
              </a:lnSpc>
            </a:pPr>
            <a:r>
              <a:rPr lang="en-US" dirty="0"/>
              <a:t>Creative Destruction Lab</a:t>
            </a:r>
          </a:p>
          <a:p>
            <a:pPr>
              <a:lnSpc>
                <a:spcPct val="200000"/>
              </a:lnSpc>
            </a:pPr>
            <a:r>
              <a:rPr lang="en-US" dirty="0"/>
              <a:t>Website (promoted by O’Reilly Media), other 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24D6E789-9BDB-2846-B2A0-EE339B3B338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0870" y="3753291"/>
            <a:ext cx="1600406" cy="717255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AD90F560-828B-6843-B278-80CC917867F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68029" y="3753291"/>
            <a:ext cx="2163726" cy="755587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AA6DE876-724A-EA4C-8484-A88C1763535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16819" y="3784116"/>
            <a:ext cx="2514259" cy="693935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8C1CAB5F-AC99-7B4E-B8A7-F5AE0F506FB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009787" y="3543446"/>
            <a:ext cx="1562100" cy="927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4417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Questionnaire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Firm </a:t>
            </a:r>
            <a:r>
              <a:rPr lang="en-US" sz="1600" dirty="0"/>
              <a:t>(size, location)</a:t>
            </a:r>
          </a:p>
          <a:p>
            <a:r>
              <a:rPr lang="en-US" dirty="0"/>
              <a:t>Customer </a:t>
            </a:r>
            <a:r>
              <a:rPr lang="en-US" sz="1600" dirty="0"/>
              <a:t>(size, location, industry, occupation)</a:t>
            </a:r>
          </a:p>
          <a:p>
            <a:r>
              <a:rPr lang="en-US" dirty="0"/>
              <a:t>Product/technology </a:t>
            </a:r>
            <a:r>
              <a:rPr lang="en-US" sz="1600" dirty="0"/>
              <a:t>(speech recognition, image recognition, natural language translation, </a:t>
            </a:r>
            <a:r>
              <a:rPr lang="en-US" sz="1600" dirty="0" err="1"/>
              <a:t>etc</a:t>
            </a:r>
            <a:r>
              <a:rPr lang="en-US" sz="1600" dirty="0"/>
              <a:t>; developed internally vs external vendor)</a:t>
            </a:r>
          </a:p>
          <a:p>
            <a:r>
              <a:rPr lang="en-US" dirty="0"/>
              <a:t>Data</a:t>
            </a:r>
          </a:p>
          <a:p>
            <a:pPr lvl="1"/>
            <a:r>
              <a:rPr lang="en-US" sz="2000" dirty="0"/>
              <a:t>Type </a:t>
            </a:r>
            <a:r>
              <a:rPr lang="en-US" dirty="0"/>
              <a:t>(transactions, unstructured text, images)</a:t>
            </a:r>
          </a:p>
          <a:p>
            <a:pPr lvl="1"/>
            <a:r>
              <a:rPr lang="en-US" sz="2000" dirty="0"/>
              <a:t>Source </a:t>
            </a:r>
            <a:r>
              <a:rPr lang="en-US" dirty="0"/>
              <a:t>(firm, customer, public)</a:t>
            </a:r>
          </a:p>
          <a:p>
            <a:pPr lvl="1"/>
            <a:r>
              <a:rPr lang="en-US" sz="2000" dirty="0"/>
              <a:t>Protections </a:t>
            </a:r>
            <a:r>
              <a:rPr lang="en-US" dirty="0"/>
              <a:t>(legal contracts, APIs, data encryption)</a:t>
            </a:r>
          </a:p>
          <a:p>
            <a:r>
              <a:rPr lang="en-US" dirty="0"/>
              <a:t>Customer benefits/costs</a:t>
            </a:r>
          </a:p>
          <a:p>
            <a:r>
              <a:rPr lang="en-US" dirty="0"/>
              <a:t>Skill &amp; training requirements</a:t>
            </a:r>
          </a:p>
          <a:p>
            <a:r>
              <a:rPr lang="en-US" dirty="0"/>
              <a:t>Impact on jobs by occupation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82615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Crunchbase</a:t>
            </a:r>
            <a:r>
              <a:rPr lang="en-US" dirty="0"/>
              <a:t> Response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Interim responses: 177 </a:t>
            </a:r>
            <a:br>
              <a:rPr lang="en-US" dirty="0"/>
            </a:br>
            <a:endParaRPr lang="en-US" dirty="0"/>
          </a:p>
          <a:p>
            <a:r>
              <a:rPr lang="en-US" dirty="0" err="1"/>
              <a:t>Crunchbase</a:t>
            </a:r>
            <a:r>
              <a:rPr lang="en-US" dirty="0"/>
              <a:t> response rate: 7%</a:t>
            </a:r>
            <a:br>
              <a:rPr lang="en-US" dirty="0"/>
            </a:br>
            <a:endParaRPr lang="en-US" dirty="0"/>
          </a:p>
          <a:p>
            <a:r>
              <a:rPr lang="en-US" dirty="0"/>
              <a:t>Comparison of </a:t>
            </a:r>
            <a:r>
              <a:rPr lang="en-US" dirty="0" err="1"/>
              <a:t>Crunchbase</a:t>
            </a:r>
            <a:r>
              <a:rPr lang="en-US" dirty="0"/>
              <a:t> respondents / live non-respondents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13785677"/>
              </p:ext>
            </p:extLst>
          </p:nvPr>
        </p:nvGraphicFramePr>
        <p:xfrm>
          <a:off x="1223452" y="3115664"/>
          <a:ext cx="6707384" cy="176403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66166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5783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4715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4073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2860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sng" strike="noStrike" dirty="0">
                          <a:effectLst/>
                        </a:rPr>
                        <a:t>Variable</a:t>
                      </a:r>
                      <a:endParaRPr lang="en-US" sz="1600" b="1" i="0" u="sng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sng" strike="noStrike" dirty="0">
                          <a:effectLst/>
                        </a:rPr>
                        <a:t>Not in Survey</a:t>
                      </a:r>
                      <a:endParaRPr lang="en-US" sz="1600" b="1" i="0" u="sng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sng" strike="noStrike" dirty="0">
                          <a:effectLst/>
                        </a:rPr>
                        <a:t>Survey</a:t>
                      </a:r>
                      <a:endParaRPr lang="en-US" sz="1600" b="1" i="0" u="sng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H0: Diff = 0</a:t>
                      </a:r>
                    </a:p>
                    <a:p>
                      <a:pPr algn="r" fontAlgn="b"/>
                      <a:r>
                        <a:rPr lang="en-US" sz="1600" u="sng" strike="noStrike" dirty="0" err="1">
                          <a:effectLst/>
                        </a:rPr>
                        <a:t>Prob</a:t>
                      </a:r>
                      <a:endParaRPr lang="en-US" sz="1600" u="sng" strike="noStrike" dirty="0">
                        <a:effectLst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4617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Number of Employees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1.85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1.64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0.052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48529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Founding Year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2013.4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2013.6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0.525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48529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No. of Rounds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2.27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2.27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0.996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48529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No. of Investors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2.5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2.3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0.118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2902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Money Raised ($M)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10.5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4.2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0.312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142126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Customer Location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3AC9EA4C-ECD8-AD49-A73E-A4D03346F68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21657" y="1143000"/>
            <a:ext cx="5500687" cy="4000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59888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Small Firms</a:t>
            </a:r>
          </a:p>
        </p:txBody>
      </p:sp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7F5C020C-CF32-8240-B6BC-0372C366A63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51918040"/>
              </p:ext>
            </p:extLst>
          </p:nvPr>
        </p:nvGraphicFramePr>
        <p:xfrm>
          <a:off x="1133475" y="1391316"/>
          <a:ext cx="6877050" cy="33464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3220869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Selling across sectors</a:t>
            </a:r>
          </a:p>
        </p:txBody>
      </p:sp>
      <p:graphicFrame>
        <p:nvGraphicFramePr>
          <p:cNvPr id="3" name="Chart 2">
            <a:extLst>
              <a:ext uri="{FF2B5EF4-FFF2-40B4-BE49-F238E27FC236}">
                <a16:creationId xmlns:a16="http://schemas.microsoft.com/office/drawing/2014/main" id="{7F6A083F-B10E-F34F-8D0F-B52190A4284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37722380"/>
              </p:ext>
            </p:extLst>
          </p:nvPr>
        </p:nvGraphicFramePr>
        <p:xfrm>
          <a:off x="450141" y="1421510"/>
          <a:ext cx="8236659" cy="356554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99984263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White collar users</a:t>
            </a:r>
          </a:p>
        </p:txBody>
      </p:sp>
      <p:graphicFrame>
        <p:nvGraphicFramePr>
          <p:cNvPr id="3" name="Chart 2">
            <a:extLst>
              <a:ext uri="{FF2B5EF4-FFF2-40B4-BE49-F238E27FC236}">
                <a16:creationId xmlns:a16="http://schemas.microsoft.com/office/drawing/2014/main" id="{E94EE9B2-08FD-CD48-9A8F-DD5A02E420F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31939755"/>
              </p:ext>
            </p:extLst>
          </p:nvPr>
        </p:nvGraphicFramePr>
        <p:xfrm>
          <a:off x="111125" y="1260996"/>
          <a:ext cx="8921750" cy="36639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9401908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ty">
  <a:themeElements>
    <a:clrScheme name="Clarity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Clarity.thmx</Template>
  <TotalTime>11721</TotalTime>
  <Words>380</Words>
  <Application>Microsoft Macintosh PowerPoint</Application>
  <PresentationFormat>On-screen Show (16:9)</PresentationFormat>
  <Paragraphs>89</Paragraphs>
  <Slides>19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3" baseType="lpstr">
      <vt:lpstr>Arial</vt:lpstr>
      <vt:lpstr>Cambria Math</vt:lpstr>
      <vt:lpstr>Times New Roman</vt:lpstr>
      <vt:lpstr>Clarity</vt:lpstr>
      <vt:lpstr>The Business of ai</vt:lpstr>
      <vt:lpstr>Survey</vt:lpstr>
      <vt:lpstr>Sample Sources</vt:lpstr>
      <vt:lpstr>Questionnaire</vt:lpstr>
      <vt:lpstr>Crunchbase Response</vt:lpstr>
      <vt:lpstr>Customer Location</vt:lpstr>
      <vt:lpstr>Small Firms</vt:lpstr>
      <vt:lpstr>Selling across sectors</vt:lpstr>
      <vt:lpstr>White collar users</vt:lpstr>
      <vt:lpstr>3 questions</vt:lpstr>
      <vt:lpstr>Is AI for Big Firms Only?</vt:lpstr>
      <vt:lpstr>Startups serve mid-size firms</vt:lpstr>
      <vt:lpstr>Data not always a barrier</vt:lpstr>
      <vt:lpstr>Augment or Replace humans?</vt:lpstr>
      <vt:lpstr>Augment or Replace humans?</vt:lpstr>
      <vt:lpstr>Create or Destroy Jobs?</vt:lpstr>
      <vt:lpstr>Create or Destroy Jobs?</vt:lpstr>
      <vt:lpstr>Conclusion: AI Startups</vt:lpstr>
      <vt:lpstr>The Business of ai</vt:lpstr>
    </vt:vector>
  </TitlesOfParts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How Computer Automation Affects Occupations: Technology, jobs, and skills</dc:title>
  <dc:creator>rseamans</dc:creator>
  <cp:lastModifiedBy>Microsoft Office User</cp:lastModifiedBy>
  <cp:revision>304</cp:revision>
  <cp:lastPrinted>2018-04-21T14:01:41Z</cp:lastPrinted>
  <dcterms:modified xsi:type="dcterms:W3CDTF">2018-09-07T10:14:31Z</dcterms:modified>
</cp:coreProperties>
</file>