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9" r:id="rId3"/>
    <p:sldId id="276" r:id="rId4"/>
    <p:sldId id="298" r:id="rId5"/>
    <p:sldId id="274" r:id="rId6"/>
    <p:sldId id="291" r:id="rId7"/>
    <p:sldId id="292" r:id="rId8"/>
    <p:sldId id="281" r:id="rId9"/>
    <p:sldId id="294" r:id="rId10"/>
    <p:sldId id="279" r:id="rId11"/>
    <p:sldId id="269" r:id="rId12"/>
    <p:sldId id="284" r:id="rId13"/>
    <p:sldId id="283" r:id="rId14"/>
    <p:sldId id="295" r:id="rId15"/>
    <p:sldId id="296" r:id="rId16"/>
    <p:sldId id="275" r:id="rId17"/>
    <p:sldId id="262" r:id="rId18"/>
    <p:sldId id="277" r:id="rId19"/>
    <p:sldId id="268" r:id="rId20"/>
    <p:sldId id="285" r:id="rId21"/>
    <p:sldId id="287" r:id="rId22"/>
    <p:sldId id="290" r:id="rId23"/>
    <p:sldId id="297" r:id="rId24"/>
    <p:sldId id="28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12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1F9088-B5DE-42F1-8FF0-F5F5F9870028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B6C3ECA5-73EF-4ED4-9D9E-926CAE5E4D9F}" type="pres">
      <dgm:prSet presAssocID="{591F9088-B5DE-42F1-8FF0-F5F5F987002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</dgm:ptLst>
  <dgm:cxnLst>
    <dgm:cxn modelId="{8B01EF5C-9206-41F9-9717-015367A28CEC}" type="presOf" srcId="{591F9088-B5DE-42F1-8FF0-F5F5F9870028}" destId="{B6C3ECA5-73EF-4ED4-9D9E-926CAE5E4D9F}" srcOrd="0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6" y="504000"/>
            <a:ext cx="5941025" cy="1512000"/>
          </a:xfrm>
        </p:spPr>
        <p:txBody>
          <a:bodyPr/>
          <a:lstStyle>
            <a:lvl1pPr>
              <a:lnSpc>
                <a:spcPts val="4500"/>
              </a:lnSpc>
              <a:defRPr sz="525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6" y="2133600"/>
            <a:ext cx="5350475" cy="108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Subtitel </a:t>
            </a:r>
            <a:r>
              <a:rPr lang="nl-NL" dirty="0"/>
              <a:t>bewerken</a:t>
            </a:r>
          </a:p>
        </p:txBody>
      </p:sp>
    </p:spTree>
    <p:extLst>
      <p:ext uri="{BB962C8B-B14F-4D97-AF65-F5344CB8AC3E}">
        <p14:creationId xmlns:p14="http://schemas.microsoft.com/office/powerpoint/2010/main" val="1347686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553BF-AC30-484E-9E0B-3C5F4FFDA36C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9D338-01E9-4C98-BE76-9D52BC337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065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 met bij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 hasCustomPrompt="1"/>
          </p:nvPr>
        </p:nvSpPr>
        <p:spPr>
          <a:xfrm>
            <a:off x="491525" y="900000"/>
            <a:ext cx="8172000" cy="461815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Klik op het icoon om een foto</a:t>
            </a:r>
            <a:br>
              <a:rPr lang="nl-NL" dirty="0"/>
            </a:br>
            <a:r>
              <a:rPr lang="nl-NL" dirty="0"/>
              <a:t>toe te 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360000"/>
          </a:xfrm>
        </p:spPr>
        <p:txBody>
          <a:bodyPr anchor="t" anchorCtr="0"/>
          <a:lstStyle>
            <a:lvl1pPr algn="l">
              <a:lnSpc>
                <a:spcPts val="1875"/>
              </a:lnSpc>
              <a:defRPr sz="15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553BF-AC30-484E-9E0B-3C5F4FFDA36C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9D338-01E9-4C98-BE76-9D52BC337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012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 Afbeeld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6" y="504000"/>
            <a:ext cx="4874225" cy="1512000"/>
          </a:xfrm>
        </p:spPr>
        <p:txBody>
          <a:bodyPr/>
          <a:lstStyle>
            <a:lvl1pPr>
              <a:lnSpc>
                <a:spcPts val="4500"/>
              </a:lnSpc>
              <a:defRPr sz="525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6" y="2133600"/>
            <a:ext cx="4874225" cy="108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Plaats een foto en zet die op de achtergrond met rechtermuisknop</a:t>
            </a:r>
            <a:br>
              <a:rPr lang="nl-NL" dirty="0"/>
            </a:br>
            <a:r>
              <a:rPr lang="nl-NL" dirty="0"/>
              <a:t> &gt; </a:t>
            </a:r>
            <a:r>
              <a:rPr lang="nl-NL" dirty="0" err="1"/>
              <a:t>send</a:t>
            </a:r>
            <a:r>
              <a:rPr lang="nl-NL" dirty="0"/>
              <a:t> to back</a:t>
            </a:r>
          </a:p>
        </p:txBody>
      </p:sp>
    </p:spTree>
    <p:extLst>
      <p:ext uri="{BB962C8B-B14F-4D97-AF65-F5344CB8AC3E}">
        <p14:creationId xmlns:p14="http://schemas.microsoft.com/office/powerpoint/2010/main" val="41240406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553BF-AC30-484E-9E0B-3C5F4FFDA36C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9D338-01E9-4C98-BE76-9D52BC337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3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 baseline="0"/>
            </a:lvl5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553BF-AC30-484E-9E0B-3C5F4FFDA36C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9D338-01E9-4C98-BE76-9D52BC337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54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93200" y="1296000"/>
            <a:ext cx="4014000" cy="46800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48201" y="1295999"/>
            <a:ext cx="4015325" cy="46800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553BF-AC30-484E-9E0B-3C5F4FFDA36C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9D338-01E9-4C98-BE76-9D52BC337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298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1500" b="0" i="0">
                <a:latin typeface="Museo Sans 900"/>
                <a:cs typeface="Museo Sans 90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dirty="0"/>
              <a:t>Klik om de 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296000"/>
            <a:ext cx="4014000" cy="355000"/>
          </a:xfrm>
        </p:spPr>
        <p:txBody>
          <a:bodyPr anchor="t" anchorCtr="0"/>
          <a:lstStyle>
            <a:lvl1pPr marL="0" indent="0">
              <a:buNone/>
              <a:defRPr sz="1500" b="0" i="0">
                <a:latin typeface="Museo Sans 900"/>
                <a:cs typeface="Museo Sans 90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dirty="0"/>
              <a:t>Klik om de 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645025" y="1600200"/>
            <a:ext cx="4014000" cy="43758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553BF-AC30-484E-9E0B-3C5F4FFDA36C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9D338-01E9-4C98-BE76-9D52BC337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518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 en afbeeld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6" y="396000"/>
            <a:ext cx="3999599" cy="828000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1500" b="0" i="0">
                <a:latin typeface="Museo Sans 900"/>
                <a:cs typeface="Museo Sans 90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dirty="0"/>
              <a:t>Klik om de 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553BF-AC30-484E-9E0B-3C5F4FFDA36C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9D338-01E9-4C98-BE76-9D52BC33744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488950"/>
            <a:ext cx="4014000" cy="50292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200" baseline="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Klik op het icoon om een foto</a:t>
            </a:r>
            <a:br>
              <a:rPr lang="nl-NL" dirty="0"/>
            </a:br>
            <a:r>
              <a:rPr lang="nl-NL" dirty="0"/>
              <a:t>toe te voegen</a:t>
            </a:r>
          </a:p>
        </p:txBody>
      </p:sp>
    </p:spTree>
    <p:extLst>
      <p:ext uri="{BB962C8B-B14F-4D97-AF65-F5344CB8AC3E}">
        <p14:creationId xmlns:p14="http://schemas.microsoft.com/office/powerpoint/2010/main" val="27436786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 en 2 afbeelding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6" y="396000"/>
            <a:ext cx="3999599" cy="828000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1500" b="0" i="0">
                <a:solidFill>
                  <a:schemeClr val="tx1"/>
                </a:solidFill>
                <a:latin typeface="Museo Sans 900"/>
                <a:cs typeface="Museo Sans 90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 om de tekst te bewerken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553BF-AC30-484E-9E0B-3C5F4FFDA36C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9D338-01E9-4C98-BE76-9D52BC33744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488950"/>
            <a:ext cx="4014000" cy="2430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200" baseline="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Klik op het icoon om een foto</a:t>
            </a:r>
            <a:br>
              <a:rPr lang="nl-NL" dirty="0"/>
            </a:br>
            <a:r>
              <a:rPr lang="nl-NL" dirty="0"/>
              <a:t>toe te voegen</a:t>
            </a:r>
          </a:p>
          <a:p>
            <a:endParaRPr lang="nl-NL" dirty="0"/>
          </a:p>
        </p:txBody>
      </p:sp>
      <p:sp>
        <p:nvSpPr>
          <p:cNvPr id="11" name="Tijdelijke aanduiding voor afbeelding 2"/>
          <p:cNvSpPr>
            <a:spLocks noGrp="1"/>
          </p:cNvSpPr>
          <p:nvPr>
            <p:ph type="pic" idx="14" hasCustomPrompt="1"/>
          </p:nvPr>
        </p:nvSpPr>
        <p:spPr>
          <a:xfrm>
            <a:off x="4643999" y="3088800"/>
            <a:ext cx="4014000" cy="2430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Klik op het icoon om een foto</a:t>
            </a:r>
            <a:br>
              <a:rPr lang="nl-NL" dirty="0"/>
            </a:br>
            <a:r>
              <a:rPr lang="nl-NL" dirty="0"/>
              <a:t>toe te voegen</a:t>
            </a:r>
          </a:p>
        </p:txBody>
      </p:sp>
    </p:spTree>
    <p:extLst>
      <p:ext uri="{BB962C8B-B14F-4D97-AF65-F5344CB8AC3E}">
        <p14:creationId xmlns:p14="http://schemas.microsoft.com/office/powerpoint/2010/main" val="5166107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553BF-AC30-484E-9E0B-3C5F4FFDA36C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9D338-01E9-4C98-BE76-9D52BC337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292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91525" y="396000"/>
            <a:ext cx="8172000" cy="82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1524" y="1295401"/>
            <a:ext cx="8172000" cy="46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17200" y="6217570"/>
            <a:ext cx="75600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750">
                <a:solidFill>
                  <a:schemeClr val="tx1"/>
                </a:solidFill>
                <a:latin typeface="Museo Sans 100"/>
                <a:cs typeface="Museo Sans 100"/>
              </a:defRPr>
            </a:lvl1pPr>
          </a:lstStyle>
          <a:p>
            <a:fld id="{14F553BF-AC30-484E-9E0B-3C5F4FFDA36C}" type="datetimeFigureOut">
              <a:rPr lang="en-US" smtClean="0"/>
              <a:t>7/27/2018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573200" y="6217570"/>
            <a:ext cx="510292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750" b="0" i="0">
                <a:solidFill>
                  <a:schemeClr val="tx2"/>
                </a:solidFill>
                <a:latin typeface="+mn-lt"/>
                <a:cs typeface="Museo Sans 500"/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91525" y="6217570"/>
            <a:ext cx="32400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750" b="0" i="0">
                <a:solidFill>
                  <a:schemeClr val="tx2"/>
                </a:solidFill>
                <a:latin typeface="+mn-lt"/>
                <a:cs typeface="Museo Sans 500"/>
              </a:defRPr>
            </a:lvl1pPr>
          </a:lstStyle>
          <a:p>
            <a:fld id="{F859D338-01E9-4C98-BE76-9D52BC33744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Afbeelding 6" descr="EU_Logo_Groen_300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308000" y="6012002"/>
            <a:ext cx="1432608" cy="576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575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42900" rtl="0" eaLnBrk="1" latinLnBrk="0" hangingPunct="1">
        <a:lnSpc>
          <a:spcPts val="2400"/>
        </a:lnSpc>
        <a:spcBef>
          <a:spcPct val="0"/>
        </a:spcBef>
        <a:buNone/>
        <a:defRPr sz="2100" b="0" i="0" kern="1200">
          <a:solidFill>
            <a:schemeClr val="tx2"/>
          </a:solidFill>
          <a:latin typeface="+mj-lt"/>
          <a:ea typeface="+mj-ea"/>
          <a:cs typeface="Museo Sans 700"/>
        </a:defRPr>
      </a:lvl1pPr>
    </p:titleStyle>
    <p:bodyStyle>
      <a:lvl1pPr marL="216000" indent="-216000" algn="l" defTabSz="342900" rtl="0" eaLnBrk="1" latinLnBrk="0" hangingPunct="1">
        <a:lnSpc>
          <a:spcPts val="1875"/>
        </a:lnSpc>
        <a:spcBef>
          <a:spcPts val="0"/>
        </a:spcBef>
        <a:buSzPct val="130000"/>
        <a:buFont typeface="Arial"/>
        <a:buChar char="•"/>
        <a:defRPr sz="1500" b="0" i="0" kern="1200">
          <a:solidFill>
            <a:schemeClr val="tx1"/>
          </a:solidFill>
          <a:latin typeface="+mn-lt"/>
          <a:ea typeface="+mn-ea"/>
          <a:cs typeface="Museo Sans 500"/>
        </a:defRPr>
      </a:lvl1pPr>
      <a:lvl2pPr marL="432000" indent="-216000" algn="l" defTabSz="342900" rtl="0" eaLnBrk="1" latinLnBrk="0" hangingPunct="1">
        <a:lnSpc>
          <a:spcPts val="1875"/>
        </a:lnSpc>
        <a:spcBef>
          <a:spcPts val="0"/>
        </a:spcBef>
        <a:buSzPct val="130000"/>
        <a:buFont typeface="Arial"/>
        <a:buChar char="•"/>
        <a:defRPr sz="1500" b="0" i="0" kern="1200">
          <a:solidFill>
            <a:schemeClr val="tx1"/>
          </a:solidFill>
          <a:latin typeface="+mn-lt"/>
          <a:ea typeface="+mn-ea"/>
          <a:cs typeface="Museo Sans 500"/>
        </a:defRPr>
      </a:lvl2pPr>
      <a:lvl3pPr marL="648000" indent="-216000" algn="l" defTabSz="342900" rtl="0" eaLnBrk="1" latinLnBrk="0" hangingPunct="1">
        <a:lnSpc>
          <a:spcPts val="1875"/>
        </a:lnSpc>
        <a:spcBef>
          <a:spcPts val="0"/>
        </a:spcBef>
        <a:buSzPct val="130000"/>
        <a:buFont typeface="Arial"/>
        <a:buChar char="•"/>
        <a:defRPr sz="1500" b="0" i="0" kern="1200">
          <a:solidFill>
            <a:schemeClr val="tx1"/>
          </a:solidFill>
          <a:latin typeface="+mn-lt"/>
          <a:ea typeface="+mn-ea"/>
          <a:cs typeface="Museo Sans 500"/>
        </a:defRPr>
      </a:lvl3pPr>
      <a:lvl4pPr marL="864000" indent="-216000" algn="l" defTabSz="342900" rtl="0" eaLnBrk="1" latinLnBrk="0" hangingPunct="1">
        <a:lnSpc>
          <a:spcPts val="1875"/>
        </a:lnSpc>
        <a:spcBef>
          <a:spcPts val="0"/>
        </a:spcBef>
        <a:buSzPct val="130000"/>
        <a:buFont typeface="Arial"/>
        <a:buChar char="•"/>
        <a:defRPr sz="1500" b="0" i="0" kern="1200">
          <a:solidFill>
            <a:schemeClr val="tx1"/>
          </a:solidFill>
          <a:latin typeface="+mn-lt"/>
          <a:ea typeface="+mn-ea"/>
          <a:cs typeface="Museo Sans 500"/>
        </a:defRPr>
      </a:lvl4pPr>
      <a:lvl5pPr marL="1080000" indent="-216000" algn="l" defTabSz="342900" rtl="0" eaLnBrk="1" latinLnBrk="0" hangingPunct="1">
        <a:lnSpc>
          <a:spcPts val="1875"/>
        </a:lnSpc>
        <a:spcBef>
          <a:spcPts val="0"/>
        </a:spcBef>
        <a:buSzPct val="130000"/>
        <a:buFont typeface="Arial"/>
        <a:buChar char="•"/>
        <a:defRPr sz="1500" b="0" i="0" kern="1200">
          <a:solidFill>
            <a:schemeClr val="tx1"/>
          </a:solidFill>
          <a:latin typeface="+mn-lt"/>
          <a:ea typeface="+mn-ea"/>
          <a:cs typeface="Museo Sans 500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ts val="6000"/>
              </a:lnSpc>
            </a:pPr>
            <a:r>
              <a:rPr lang="nl-NL" sz="7200" dirty="0" err="1"/>
              <a:t>Can</a:t>
            </a:r>
            <a:r>
              <a:rPr lang="nl-NL" sz="7200" dirty="0"/>
              <a:t> time </a:t>
            </a:r>
            <a:r>
              <a:rPr lang="nl-NL" sz="7200" dirty="0" err="1"/>
              <a:t>heal</a:t>
            </a:r>
            <a:r>
              <a:rPr lang="nl-NL" sz="7200" dirty="0"/>
              <a:t> </a:t>
            </a:r>
            <a:r>
              <a:rPr lang="nl-NL" sz="7200" dirty="0" err="1"/>
              <a:t>all</a:t>
            </a:r>
            <a:r>
              <a:rPr lang="nl-NL" sz="7200" dirty="0"/>
              <a:t> </a:t>
            </a:r>
            <a:r>
              <a:rPr lang="nl-NL" sz="7200" dirty="0" err="1"/>
              <a:t>wounds</a:t>
            </a:r>
            <a:r>
              <a:rPr lang="nl-NL" sz="7200" dirty="0"/>
              <a:t>?</a:t>
            </a:r>
            <a:endParaRPr lang="en-US" sz="7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B8DD2B3-5698-411A-8D82-1943BF27FECC}"/>
              </a:ext>
            </a:extLst>
          </p:cNvPr>
          <p:cNvSpPr/>
          <p:nvPr/>
        </p:nvSpPr>
        <p:spPr>
          <a:xfrm>
            <a:off x="6980903" y="5820697"/>
            <a:ext cx="1917291" cy="89473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4479756"/>
            <a:ext cx="7219090" cy="10800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4000" b="1" dirty="0"/>
              <a:t>Anne de </a:t>
            </a:r>
            <a:r>
              <a:rPr lang="en-US" sz="4000" b="1" dirty="0" err="1"/>
              <a:t>Hond</a:t>
            </a:r>
            <a:endParaRPr lang="en-US" sz="4000" b="1" dirty="0"/>
          </a:p>
          <a:p>
            <a:pPr>
              <a:lnSpc>
                <a:spcPct val="100000"/>
              </a:lnSpc>
            </a:pPr>
            <a:r>
              <a:rPr lang="en-US" sz="4000" b="1" dirty="0"/>
              <a:t>Pieter </a:t>
            </a:r>
            <a:r>
              <a:rPr lang="en-US" sz="4000" b="1" dirty="0" err="1"/>
              <a:t>Bakx</a:t>
            </a:r>
            <a:endParaRPr lang="en-US" sz="4000" b="1" dirty="0"/>
          </a:p>
          <a:p>
            <a:pPr>
              <a:lnSpc>
                <a:spcPct val="100000"/>
              </a:lnSpc>
            </a:pPr>
            <a:r>
              <a:rPr lang="en-US" sz="4000" b="1" dirty="0"/>
              <a:t>Matthijs </a:t>
            </a:r>
            <a:r>
              <a:rPr lang="en-US" sz="4000" b="1" dirty="0" err="1"/>
              <a:t>Versteegh</a:t>
            </a:r>
            <a:endParaRPr lang="en-US" sz="4000" b="1" dirty="0"/>
          </a:p>
          <a:p>
            <a:endParaRPr lang="en-US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18352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F3E3E-E7BD-407B-B3C3-B66AF9A41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There are many pathways/domains through which functional limitations may affect life satisfaction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98202-74B4-43BB-BBA6-025376C10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Source: adapted (…) from </a:t>
            </a:r>
            <a:r>
              <a:rPr lang="en-US" dirty="0" err="1"/>
              <a:t>Powdthavee</a:t>
            </a:r>
            <a:r>
              <a:rPr lang="en-US" dirty="0"/>
              <a:t> 2009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D55CF2-A957-4474-B13B-260FEE6BB1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1638" y="2413820"/>
            <a:ext cx="5980723" cy="235482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BA76144-6152-493B-B5A9-5473B71C5AF0}"/>
              </a:ext>
            </a:extLst>
          </p:cNvPr>
          <p:cNvSpPr/>
          <p:nvPr/>
        </p:nvSpPr>
        <p:spPr>
          <a:xfrm>
            <a:off x="7325032" y="5948516"/>
            <a:ext cx="1494503" cy="7079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825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8709AF-14BE-4004-8036-50FE93141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800" dirty="0"/>
              <a:t>Adaptation </a:t>
            </a:r>
            <a:r>
              <a:rPr lang="nl-NL" sz="2800" dirty="0" err="1"/>
              <a:t>may</a:t>
            </a:r>
            <a:r>
              <a:rPr lang="nl-NL" sz="2800" dirty="0"/>
              <a:t> happen in </a:t>
            </a:r>
            <a:r>
              <a:rPr lang="nl-NL" sz="2800" dirty="0" err="1"/>
              <a:t>three</a:t>
            </a:r>
            <a:r>
              <a:rPr lang="nl-NL" sz="2800" dirty="0"/>
              <a:t> </a:t>
            </a:r>
            <a:r>
              <a:rPr lang="nl-NL" sz="2800" dirty="0" err="1"/>
              <a:t>ways</a:t>
            </a:r>
            <a:endParaRPr lang="nl-NL" sz="2800" dirty="0"/>
          </a:p>
        </p:txBody>
      </p:sp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342B794B-4A44-4FFD-8F38-9E0285BA0A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0192739"/>
              </p:ext>
            </p:extLst>
          </p:nvPr>
        </p:nvGraphicFramePr>
        <p:xfrm>
          <a:off x="973137" y="1553785"/>
          <a:ext cx="8170863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hthoek 5">
            <a:extLst>
              <a:ext uri="{FF2B5EF4-FFF2-40B4-BE49-F238E27FC236}">
                <a16:creationId xmlns:a16="http://schemas.microsoft.com/office/drawing/2014/main" id="{ADC0FE61-F72D-4D37-81C8-9A82AAB8D071}"/>
              </a:ext>
            </a:extLst>
          </p:cNvPr>
          <p:cNvSpPr/>
          <p:nvPr/>
        </p:nvSpPr>
        <p:spPr>
          <a:xfrm>
            <a:off x="1509066" y="1773052"/>
            <a:ext cx="650929" cy="3652434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nl-NL" dirty="0"/>
              <a:t>Adaptation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02BBACF5-2306-4532-A2B9-CF1EB4C676A2}"/>
              </a:ext>
            </a:extLst>
          </p:cNvPr>
          <p:cNvSpPr/>
          <p:nvPr/>
        </p:nvSpPr>
        <p:spPr>
          <a:xfrm>
            <a:off x="3074253" y="2314431"/>
            <a:ext cx="2831023" cy="539858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err="1"/>
              <a:t>Reconceptualization</a:t>
            </a:r>
            <a:endParaRPr lang="nl-NL" dirty="0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CB02A4E2-413C-4BAF-AC24-ED9A50A7AAF7}"/>
              </a:ext>
            </a:extLst>
          </p:cNvPr>
          <p:cNvSpPr/>
          <p:nvPr/>
        </p:nvSpPr>
        <p:spPr>
          <a:xfrm>
            <a:off x="3074254" y="3262180"/>
            <a:ext cx="2831022" cy="539858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err="1"/>
              <a:t>Changing</a:t>
            </a:r>
            <a:r>
              <a:rPr lang="nl-NL" dirty="0"/>
              <a:t> </a:t>
            </a:r>
            <a:r>
              <a:rPr lang="nl-NL" dirty="0" err="1"/>
              <a:t>values</a:t>
            </a:r>
            <a:endParaRPr lang="nl-NL" dirty="0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8426E914-1086-483C-BCCF-B8FC31BA7D68}"/>
              </a:ext>
            </a:extLst>
          </p:cNvPr>
          <p:cNvSpPr/>
          <p:nvPr/>
        </p:nvSpPr>
        <p:spPr>
          <a:xfrm>
            <a:off x="3074255" y="4229593"/>
            <a:ext cx="2831021" cy="539858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err="1"/>
              <a:t>S</a:t>
            </a:r>
            <a:r>
              <a:rPr lang="nl-NL" dirty="0" err="1">
                <a:solidFill>
                  <a:schemeClr val="bg1"/>
                </a:solidFill>
              </a:rPr>
              <a:t>cale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recalibration</a:t>
            </a:r>
            <a:endParaRPr lang="nl-NL" dirty="0">
              <a:solidFill>
                <a:schemeClr val="bg1"/>
              </a:solidFill>
            </a:endParaRPr>
          </a:p>
          <a:p>
            <a:pPr algn="ctr"/>
            <a:r>
              <a:rPr lang="nl-NL" dirty="0">
                <a:solidFill>
                  <a:schemeClr val="bg1"/>
                </a:solidFill>
              </a:rPr>
              <a:t>(</a:t>
            </a:r>
            <a:r>
              <a:rPr lang="nl-NL" dirty="0" err="1">
                <a:solidFill>
                  <a:schemeClr val="bg1"/>
                </a:solidFill>
              </a:rPr>
              <a:t>changing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standards</a:t>
            </a:r>
            <a:r>
              <a:rPr lang="nl-NL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50686477-1019-4F19-9364-5EBC0AA0E934}"/>
              </a:ext>
            </a:extLst>
          </p:cNvPr>
          <p:cNvSpPr/>
          <p:nvPr/>
        </p:nvSpPr>
        <p:spPr>
          <a:xfrm>
            <a:off x="6819536" y="1773052"/>
            <a:ext cx="650929" cy="3652434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nl-NL" dirty="0"/>
              <a:t>Response shift</a:t>
            </a:r>
          </a:p>
        </p:txBody>
      </p:sp>
      <p:cxnSp>
        <p:nvCxnSpPr>
          <p:cNvPr id="12" name="Rechte verbindingslijn 11">
            <a:extLst>
              <a:ext uri="{FF2B5EF4-FFF2-40B4-BE49-F238E27FC236}">
                <a16:creationId xmlns:a16="http://schemas.microsoft.com/office/drawing/2014/main" id="{AFF09818-6AC3-4136-8197-C19AB790E7DC}"/>
              </a:ext>
            </a:extLst>
          </p:cNvPr>
          <p:cNvCxnSpPr>
            <a:cxnSpLocks/>
          </p:cNvCxnSpPr>
          <p:nvPr/>
        </p:nvCxnSpPr>
        <p:spPr>
          <a:xfrm>
            <a:off x="2159995" y="3532109"/>
            <a:ext cx="44888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Rechte verbindingslijn 16">
            <a:extLst>
              <a:ext uri="{FF2B5EF4-FFF2-40B4-BE49-F238E27FC236}">
                <a16:creationId xmlns:a16="http://schemas.microsoft.com/office/drawing/2014/main" id="{58F765B6-863E-48F6-8251-055A03CF069A}"/>
              </a:ext>
            </a:extLst>
          </p:cNvPr>
          <p:cNvCxnSpPr/>
          <p:nvPr/>
        </p:nvCxnSpPr>
        <p:spPr>
          <a:xfrm>
            <a:off x="2614047" y="2529961"/>
            <a:ext cx="0" cy="20042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met pijl 18">
            <a:extLst>
              <a:ext uri="{FF2B5EF4-FFF2-40B4-BE49-F238E27FC236}">
                <a16:creationId xmlns:a16="http://schemas.microsoft.com/office/drawing/2014/main" id="{4DD1AC60-150A-4299-9567-DFED5C4CB7E7}"/>
              </a:ext>
            </a:extLst>
          </p:cNvPr>
          <p:cNvCxnSpPr/>
          <p:nvPr/>
        </p:nvCxnSpPr>
        <p:spPr>
          <a:xfrm>
            <a:off x="2608881" y="4534256"/>
            <a:ext cx="39779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Rechte verbindingslijn met pijl 19">
            <a:extLst>
              <a:ext uri="{FF2B5EF4-FFF2-40B4-BE49-F238E27FC236}">
                <a16:creationId xmlns:a16="http://schemas.microsoft.com/office/drawing/2014/main" id="{C30A7219-2574-4C66-A45A-A359C3DDC7AD}"/>
              </a:ext>
            </a:extLst>
          </p:cNvPr>
          <p:cNvCxnSpPr/>
          <p:nvPr/>
        </p:nvCxnSpPr>
        <p:spPr>
          <a:xfrm>
            <a:off x="2614047" y="3532109"/>
            <a:ext cx="39779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Rechte verbindingslijn met pijl 20">
            <a:extLst>
              <a:ext uri="{FF2B5EF4-FFF2-40B4-BE49-F238E27FC236}">
                <a16:creationId xmlns:a16="http://schemas.microsoft.com/office/drawing/2014/main" id="{E04B90C6-7095-4CFC-B4E6-F637FBDD0C68}"/>
              </a:ext>
            </a:extLst>
          </p:cNvPr>
          <p:cNvCxnSpPr/>
          <p:nvPr/>
        </p:nvCxnSpPr>
        <p:spPr>
          <a:xfrm>
            <a:off x="2608881" y="2529961"/>
            <a:ext cx="39779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Rechte verbindingslijn 54">
            <a:extLst>
              <a:ext uri="{FF2B5EF4-FFF2-40B4-BE49-F238E27FC236}">
                <a16:creationId xmlns:a16="http://schemas.microsoft.com/office/drawing/2014/main" id="{CEDEE84F-CE96-405F-9072-D309F03B1B21}"/>
              </a:ext>
            </a:extLst>
          </p:cNvPr>
          <p:cNvCxnSpPr/>
          <p:nvPr/>
        </p:nvCxnSpPr>
        <p:spPr>
          <a:xfrm>
            <a:off x="6370650" y="2564696"/>
            <a:ext cx="0" cy="20042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Rechte verbindingslijn 58">
            <a:extLst>
              <a:ext uri="{FF2B5EF4-FFF2-40B4-BE49-F238E27FC236}">
                <a16:creationId xmlns:a16="http://schemas.microsoft.com/office/drawing/2014/main" id="{A9F9FF0B-CB6E-4980-B1F5-EFBA1BE8E700}"/>
              </a:ext>
            </a:extLst>
          </p:cNvPr>
          <p:cNvCxnSpPr>
            <a:cxnSpLocks/>
          </p:cNvCxnSpPr>
          <p:nvPr/>
        </p:nvCxnSpPr>
        <p:spPr>
          <a:xfrm flipV="1">
            <a:off x="5967693" y="2558848"/>
            <a:ext cx="417142" cy="58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Rechte verbindingslijn 60">
            <a:extLst>
              <a:ext uri="{FF2B5EF4-FFF2-40B4-BE49-F238E27FC236}">
                <a16:creationId xmlns:a16="http://schemas.microsoft.com/office/drawing/2014/main" id="{63ABC4D8-E299-448F-9235-4C25DB8EB0C7}"/>
              </a:ext>
            </a:extLst>
          </p:cNvPr>
          <p:cNvCxnSpPr>
            <a:cxnSpLocks/>
          </p:cNvCxnSpPr>
          <p:nvPr/>
        </p:nvCxnSpPr>
        <p:spPr>
          <a:xfrm flipV="1">
            <a:off x="5967693" y="3527140"/>
            <a:ext cx="404127" cy="49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Rechte verbindingslijn 63">
            <a:extLst>
              <a:ext uri="{FF2B5EF4-FFF2-40B4-BE49-F238E27FC236}">
                <a16:creationId xmlns:a16="http://schemas.microsoft.com/office/drawing/2014/main" id="{23502468-54CD-4934-B2BC-B409145DB8AC}"/>
              </a:ext>
            </a:extLst>
          </p:cNvPr>
          <p:cNvCxnSpPr>
            <a:cxnSpLocks/>
          </p:cNvCxnSpPr>
          <p:nvPr/>
        </p:nvCxnSpPr>
        <p:spPr>
          <a:xfrm flipV="1">
            <a:off x="5954678" y="4556836"/>
            <a:ext cx="417142" cy="58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Rechte verbindingslijn met pijl 64">
            <a:extLst>
              <a:ext uri="{FF2B5EF4-FFF2-40B4-BE49-F238E27FC236}">
                <a16:creationId xmlns:a16="http://schemas.microsoft.com/office/drawing/2014/main" id="{E93566CE-180E-4619-84E3-DDC594C37CA6}"/>
              </a:ext>
            </a:extLst>
          </p:cNvPr>
          <p:cNvCxnSpPr/>
          <p:nvPr/>
        </p:nvCxnSpPr>
        <p:spPr>
          <a:xfrm>
            <a:off x="6370650" y="3527140"/>
            <a:ext cx="39779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kstvak 65">
            <a:extLst>
              <a:ext uri="{FF2B5EF4-FFF2-40B4-BE49-F238E27FC236}">
                <a16:creationId xmlns:a16="http://schemas.microsoft.com/office/drawing/2014/main" id="{E3629AE2-6A9B-4CC2-B268-573EBEE4FDC4}"/>
              </a:ext>
            </a:extLst>
          </p:cNvPr>
          <p:cNvSpPr txBox="1"/>
          <p:nvPr/>
        </p:nvSpPr>
        <p:spPr>
          <a:xfrm>
            <a:off x="6700434" y="5505507"/>
            <a:ext cx="235142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300" dirty="0">
                <a:solidFill>
                  <a:schemeClr val="tx2">
                    <a:lumMod val="75000"/>
                  </a:schemeClr>
                </a:solidFill>
              </a:rPr>
              <a:t>(Peeters &amp; </a:t>
            </a:r>
            <a:r>
              <a:rPr lang="nl-NL" sz="1300" dirty="0" err="1">
                <a:solidFill>
                  <a:schemeClr val="tx2">
                    <a:lumMod val="75000"/>
                  </a:schemeClr>
                </a:solidFill>
              </a:rPr>
              <a:t>Stiggelbout</a:t>
            </a:r>
            <a:r>
              <a:rPr lang="nl-NL" sz="1300" dirty="0">
                <a:solidFill>
                  <a:schemeClr val="tx2">
                    <a:lumMod val="75000"/>
                  </a:schemeClr>
                </a:solidFill>
              </a:rPr>
              <a:t>, 2013)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50E72B7-317B-4B3D-9692-FBEA5B3D41A8}"/>
              </a:ext>
            </a:extLst>
          </p:cNvPr>
          <p:cNvSpPr/>
          <p:nvPr/>
        </p:nvSpPr>
        <p:spPr>
          <a:xfrm>
            <a:off x="7325032" y="5948516"/>
            <a:ext cx="1494503" cy="7079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1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C5EB7-21E8-48BD-B2AC-685EA627A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Data: sample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AD8CE-E16A-4848-A458-6D1EB6260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2000" dirty="0"/>
              <a:t>Survey on Health, Ageing and Retirement in Europe (SHARE)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5 regular waves (1, 2, 4-6) in the period 2004-2015;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19 countries;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290.000 observations for 50+ respondents.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Study sample has: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Initially no problems with Instrumental Activities of Daily Living (IADL);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Had a chronic illness;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Developed and continued to report ≥ 1 IADL problem.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dirty="0"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sym typeface="Wingdings" panose="05000000000000000000" pitchFamily="2" charset="2"/>
              </a:rPr>
              <a:t> 15,826 observations (6.1% of total).</a:t>
            </a:r>
            <a:endParaRPr lang="en-US" sz="2000" dirty="0"/>
          </a:p>
          <a:p>
            <a:pPr marL="0" indent="0">
              <a:lnSpc>
                <a:spcPct val="100000"/>
              </a:lnSpc>
              <a:buNone/>
            </a:pPr>
            <a:endParaRPr lang="en-US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4F175E5-4B91-4541-863D-D493231F9272}"/>
              </a:ext>
            </a:extLst>
          </p:cNvPr>
          <p:cNvSpPr/>
          <p:nvPr/>
        </p:nvSpPr>
        <p:spPr>
          <a:xfrm>
            <a:off x="7325032" y="5948516"/>
            <a:ext cx="1494503" cy="7079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742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C5EB7-21E8-48BD-B2AC-685EA627A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Data: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AD8CE-E16A-4848-A458-6D1EB6260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2000" dirty="0"/>
              <a:t>Life satisfaction: “On a scale from 0 to 10 where 0 means completely dissatisfied and 10 means completely satisfied, how satisfied are you with your life?”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>
              <a:lnSpc>
                <a:spcPct val="100000"/>
              </a:lnSpc>
            </a:pPr>
            <a:r>
              <a:rPr lang="en-US" sz="2000" dirty="0"/>
              <a:t>Self-rated health: “how would you describe your health in general?” with five answer categories: Poor, Fair, Good, Very good and Excellent.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>
              <a:lnSpc>
                <a:spcPct val="100000"/>
              </a:lnSpc>
            </a:pPr>
            <a:endParaRPr lang="en-US" sz="2000" dirty="0"/>
          </a:p>
          <a:p>
            <a:pPr marL="0" indent="0">
              <a:lnSpc>
                <a:spcPct val="100000"/>
              </a:lnSpc>
              <a:buNone/>
            </a:pPr>
            <a:endParaRPr lang="en-US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018789-2D7A-46E6-9E6C-9FFFCB32B61A}"/>
              </a:ext>
            </a:extLst>
          </p:cNvPr>
          <p:cNvSpPr/>
          <p:nvPr/>
        </p:nvSpPr>
        <p:spPr>
          <a:xfrm>
            <a:off x="7325032" y="5985233"/>
            <a:ext cx="1494503" cy="7079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757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C5EB7-21E8-48BD-B2AC-685EA627A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Data: Instrumental Activities of Daily Living 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AD8CE-E16A-4848-A458-6D1EB6260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2000" dirty="0">
                <a:sym typeface="Wingdings" panose="05000000000000000000" pitchFamily="2" charset="2"/>
              </a:rPr>
              <a:t>Using a map;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ym typeface="Wingdings" panose="05000000000000000000" pitchFamily="2" charset="2"/>
              </a:rPr>
              <a:t>Preparing a hot meal;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ym typeface="Wingdings" panose="05000000000000000000" pitchFamily="2" charset="2"/>
              </a:rPr>
              <a:t>Shopping for groceries;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ym typeface="Wingdings" panose="05000000000000000000" pitchFamily="2" charset="2"/>
              </a:rPr>
              <a:t>Making telephone calls;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ym typeface="Wingdings" panose="05000000000000000000" pitchFamily="2" charset="2"/>
              </a:rPr>
              <a:t>Taking medications;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ym typeface="Wingdings" panose="05000000000000000000" pitchFamily="2" charset="2"/>
              </a:rPr>
              <a:t>Doing work around the house or garden;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ym typeface="Wingdings" panose="05000000000000000000" pitchFamily="2" charset="2"/>
              </a:rPr>
              <a:t>Managing money, such as paying bills and keeping track of expenses;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ym typeface="Wingdings" panose="05000000000000000000" pitchFamily="2" charset="2"/>
              </a:rPr>
              <a:t>Leaving the house independently and accessing transportation services;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ym typeface="Wingdings" panose="05000000000000000000" pitchFamily="2" charset="2"/>
              </a:rPr>
              <a:t>Doing personal laundry.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>
              <a:lnSpc>
                <a:spcPct val="100000"/>
              </a:lnSpc>
            </a:pPr>
            <a:endParaRPr lang="en-US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018789-2D7A-46E6-9E6C-9FFFCB32B61A}"/>
              </a:ext>
            </a:extLst>
          </p:cNvPr>
          <p:cNvSpPr/>
          <p:nvPr/>
        </p:nvSpPr>
        <p:spPr>
          <a:xfrm>
            <a:off x="7325032" y="5985233"/>
            <a:ext cx="1494503" cy="7079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894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C5EB7-21E8-48BD-B2AC-685EA627A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Data: Instrumental Activities of Daily Living 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AD8CE-E16A-4848-A458-6D1EB6260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We use: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2000" dirty="0"/>
              <a:t>An indicator of having ≥ 1 IADL problem for the first time;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2000" dirty="0"/>
              <a:t>Duration indicators: the time since onset in years.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2000" dirty="0"/>
              <a:t>Severity: the number of limitations;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endParaRPr lang="en-US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018789-2D7A-46E6-9E6C-9FFFCB32B61A}"/>
              </a:ext>
            </a:extLst>
          </p:cNvPr>
          <p:cNvSpPr/>
          <p:nvPr/>
        </p:nvSpPr>
        <p:spPr>
          <a:xfrm>
            <a:off x="7325032" y="5985233"/>
            <a:ext cx="1494503" cy="7079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012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CFB66F3-D015-4D0D-9AC4-9635EB584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Methods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9C278B63-27AB-45EB-8024-9C399CB422E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lnSpc>
                    <a:spcPct val="1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𝑖𝑡</m:t>
                          </m:r>
                        </m:sub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𝑖𝑡</m:t>
                          </m:r>
                        </m:sub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sz="2000" i="1">
                          <a:latin typeface="Cambria Math" panose="02040503050406030204" pitchFamily="18" charset="0"/>
                        </a:rPr>
                        <m:t>𝛿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𝐼𝐴𝐷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𝑖𝑡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𝛾</m:t>
                      </m:r>
                      <m:sSubSup>
                        <m:sSub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+ 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𝑖𝑡</m:t>
                          </m:r>
                        </m:sub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sz="2000" i="1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0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𝑖𝑡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  <a:p>
                <a:pPr marL="285750" indent="-285750">
                  <a:lnSpc>
                    <a:spcPct val="100000"/>
                  </a:lnSpc>
                  <a:buFont typeface="Arial" panose="020B0604020202020204" pitchFamily="34" charset="0"/>
                  <a:buChar char="•"/>
                </a:pPr>
                <a:endParaRPr lang="en-US" sz="2000" dirty="0"/>
              </a:p>
              <a:p>
                <a:pPr marL="285750" indent="-285750">
                  <a:lnSpc>
                    <a:spcPct val="100000"/>
                  </a:lnSpc>
                  <a:buFont typeface="Arial" panose="020B0604020202020204" pitchFamily="34" charset="0"/>
                  <a:buChar char="•"/>
                </a:pPr>
                <a:endParaRPr lang="en-US" sz="2000" dirty="0"/>
              </a:p>
              <a:p>
                <a:pPr marL="285750" indent="-285750">
                  <a:lnSpc>
                    <a:spcPct val="100000"/>
                  </a:lnSpc>
                  <a:buFont typeface="Arial" panose="020B0604020202020204" pitchFamily="34" charset="0"/>
                  <a:buChar char="•"/>
                </a:pPr>
                <a:r>
                  <a:rPr lang="en-US" sz="2000" dirty="0"/>
                  <a:t>Fixed-effects ordered logit models (</a:t>
                </a:r>
                <a:r>
                  <a:rPr lang="en-US" sz="2000" dirty="0" err="1"/>
                  <a:t>Baetschmann</a:t>
                </a:r>
                <a:r>
                  <a:rPr lang="en-US" sz="2000" dirty="0"/>
                  <a:t> et al. 2015 blow-up and cluster estimator);</a:t>
                </a:r>
              </a:p>
              <a:p>
                <a:pPr marL="285750" indent="-285750">
                  <a:lnSpc>
                    <a:spcPct val="100000"/>
                  </a:lnSpc>
                  <a:buFont typeface="Arial" panose="020B0604020202020204" pitchFamily="34" charset="0"/>
                  <a:buChar char="•"/>
                </a:pPr>
                <a:r>
                  <a:rPr lang="en-US" sz="2000" dirty="0"/>
                  <a:t>Include covariates to account for other life events;</a:t>
                </a:r>
              </a:p>
              <a:p>
                <a:pPr marL="285750" indent="-285750">
                  <a:lnSpc>
                    <a:spcPct val="100000"/>
                  </a:lnSpc>
                  <a:buFont typeface="Arial" panose="020B0604020202020204" pitchFamily="34" charset="0"/>
                  <a:buChar char="•"/>
                </a:pPr>
                <a:r>
                  <a:rPr lang="en-US" sz="2000" dirty="0"/>
                  <a:t>Fully descriptive, no exogenous variation.</a:t>
                </a:r>
              </a:p>
            </p:txBody>
          </p:sp>
        </mc:Choice>
        <mc:Fallback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9C278B63-27AB-45EB-8024-9C399CB422E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3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2B180362-93E4-45BB-AC84-5AE7EE6E3FDB}"/>
              </a:ext>
            </a:extLst>
          </p:cNvPr>
          <p:cNvSpPr/>
          <p:nvPr/>
        </p:nvSpPr>
        <p:spPr>
          <a:xfrm>
            <a:off x="7325032" y="5948516"/>
            <a:ext cx="1494503" cy="7079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2142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91525" y="337007"/>
            <a:ext cx="8172000" cy="828000"/>
          </a:xfrm>
        </p:spPr>
        <p:txBody>
          <a:bodyPr/>
          <a:lstStyle/>
          <a:p>
            <a:r>
              <a:rPr lang="nl-NL" sz="2800" dirty="0"/>
              <a:t>Distribution life </a:t>
            </a:r>
            <a:r>
              <a:rPr lang="nl-NL" sz="2800" dirty="0" err="1"/>
              <a:t>satisfaction</a:t>
            </a:r>
            <a:r>
              <a:rPr lang="nl-NL" sz="2800" dirty="0"/>
              <a:t>, </a:t>
            </a:r>
            <a:r>
              <a:rPr lang="nl-NL" sz="2800" dirty="0" err="1"/>
              <a:t>by</a:t>
            </a:r>
            <a:r>
              <a:rPr lang="nl-NL" sz="2800" dirty="0"/>
              <a:t> </a:t>
            </a:r>
            <a:r>
              <a:rPr lang="nl-NL" sz="2800" dirty="0" err="1"/>
              <a:t>duration</a:t>
            </a:r>
            <a:endParaRPr lang="nl-NL" sz="2800" dirty="0"/>
          </a:p>
        </p:txBody>
      </p:sp>
      <p:pic>
        <p:nvPicPr>
          <p:cNvPr id="3" name="Tijdelijke aanduiding voor inhoud 2">
            <a:extLst>
              <a:ext uri="{FF2B5EF4-FFF2-40B4-BE49-F238E27FC236}">
                <a16:creationId xmlns:a16="http://schemas.microsoft.com/office/drawing/2014/main" id="{05A02659-39E6-4C83-84B5-F729CA0DAE8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0475" y="1174839"/>
            <a:ext cx="3998913" cy="4013806"/>
          </a:xfr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81C2C1B-639B-4DE6-A868-5A1ACF910E6B}"/>
              </a:ext>
            </a:extLst>
          </p:cNvPr>
          <p:cNvSpPr/>
          <p:nvPr/>
        </p:nvSpPr>
        <p:spPr>
          <a:xfrm>
            <a:off x="7325032" y="5948516"/>
            <a:ext cx="1494503" cy="7079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91525" y="366503"/>
            <a:ext cx="8172000" cy="828000"/>
          </a:xfrm>
        </p:spPr>
        <p:txBody>
          <a:bodyPr/>
          <a:lstStyle/>
          <a:p>
            <a:r>
              <a:rPr lang="nl-NL" sz="2800" dirty="0"/>
              <a:t>Distribution </a:t>
            </a:r>
            <a:r>
              <a:rPr lang="nl-NL" sz="2800" dirty="0" err="1"/>
              <a:t>self-reported</a:t>
            </a:r>
            <a:r>
              <a:rPr lang="nl-NL" sz="2800" dirty="0"/>
              <a:t> health, </a:t>
            </a:r>
            <a:r>
              <a:rPr lang="nl-NL" sz="2800" dirty="0" err="1"/>
              <a:t>by</a:t>
            </a:r>
            <a:r>
              <a:rPr lang="nl-NL" sz="2800" dirty="0"/>
              <a:t> </a:t>
            </a:r>
            <a:r>
              <a:rPr lang="nl-NL" sz="2800" dirty="0" err="1"/>
              <a:t>duration</a:t>
            </a:r>
            <a:endParaRPr lang="nl-NL" sz="2800" dirty="0"/>
          </a:p>
        </p:txBody>
      </p:sp>
      <p:pic>
        <p:nvPicPr>
          <p:cNvPr id="3" name="Tijdelijke aanduiding voor inhoud 2">
            <a:extLst>
              <a:ext uri="{FF2B5EF4-FFF2-40B4-BE49-F238E27FC236}">
                <a16:creationId xmlns:a16="http://schemas.microsoft.com/office/drawing/2014/main" id="{05A02659-39E6-4C83-84B5-F729CA0DAE8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2125" y="1950734"/>
            <a:ext cx="3998913" cy="4013806"/>
          </a:xfrm>
        </p:spPr>
      </p:pic>
      <p:sp>
        <p:nvSpPr>
          <p:cNvPr id="8" name="Tijdelijke aanduiding voor tekst 7"/>
          <p:cNvSpPr>
            <a:spLocks noGrp="1"/>
          </p:cNvSpPr>
          <p:nvPr>
            <p:ph type="body" sz="quarter" idx="3"/>
          </p:nvPr>
        </p:nvSpPr>
        <p:spPr>
          <a:xfrm>
            <a:off x="4645026" y="1296000"/>
            <a:ext cx="4014000" cy="643942"/>
          </a:xfrm>
        </p:spPr>
        <p:txBody>
          <a:bodyPr/>
          <a:lstStyle/>
          <a:p>
            <a:r>
              <a:rPr lang="nl-NL" sz="2000" dirty="0" err="1"/>
              <a:t>Self-reported</a:t>
            </a:r>
            <a:r>
              <a:rPr lang="nl-NL" sz="2000" dirty="0"/>
              <a:t> health</a:t>
            </a:r>
          </a:p>
        </p:txBody>
      </p:sp>
      <p:pic>
        <p:nvPicPr>
          <p:cNvPr id="10" name="Tijdelijke aanduiding voor inhoud 9">
            <a:extLst>
              <a:ext uri="{FF2B5EF4-FFF2-40B4-BE49-F238E27FC236}">
                <a16:creationId xmlns:a16="http://schemas.microsoft.com/office/drawing/2014/main" id="{60A3A291-9B22-4F9E-BA38-0AB0E1A7EA87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645025" y="1942767"/>
            <a:ext cx="4014788" cy="4029740"/>
          </a:xfr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0D0ED31-F556-4F3F-AAC5-45B9DA02B911}"/>
              </a:ext>
            </a:extLst>
          </p:cNvPr>
          <p:cNvSpPr/>
          <p:nvPr/>
        </p:nvSpPr>
        <p:spPr>
          <a:xfrm>
            <a:off x="7325032" y="5948516"/>
            <a:ext cx="1494503" cy="7079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556128-CCB2-4B62-B1E9-3107197AE4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Life satisfaction</a:t>
            </a:r>
          </a:p>
        </p:txBody>
      </p:sp>
    </p:spTree>
    <p:extLst>
      <p:ext uri="{BB962C8B-B14F-4D97-AF65-F5344CB8AC3E}">
        <p14:creationId xmlns:p14="http://schemas.microsoft.com/office/powerpoint/2010/main" val="21970667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800" dirty="0" err="1"/>
              <a:t>Results</a:t>
            </a:r>
            <a:r>
              <a:rPr lang="nl-NL" sz="2800" dirty="0"/>
              <a:t>: </a:t>
            </a:r>
            <a:r>
              <a:rPr lang="nl-NL" sz="2800" dirty="0" err="1"/>
              <a:t>marginal</a:t>
            </a:r>
            <a:r>
              <a:rPr lang="nl-NL" sz="2800" dirty="0"/>
              <a:t> </a:t>
            </a:r>
            <a:r>
              <a:rPr lang="nl-NL" sz="2800" dirty="0" err="1"/>
              <a:t>effects</a:t>
            </a:r>
            <a:endParaRPr lang="nl-NL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ijdelijke aanduiding voor tekst 5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493200" y="1295999"/>
                <a:ext cx="3997924" cy="643943"/>
              </a:xfrm>
            </p:spPr>
            <p:txBody>
              <a:bodyPr/>
              <a:lstStyle/>
              <a:p>
                <a:r>
                  <a:rPr lang="nl-NL" sz="1400" dirty="0"/>
                  <a:t>Average </a:t>
                </a:r>
                <a:r>
                  <a:rPr lang="nl-NL" sz="1400" dirty="0" err="1"/>
                  <a:t>marginal</a:t>
                </a:r>
                <a:r>
                  <a:rPr lang="nl-NL" sz="1400" dirty="0"/>
                  <a:t> </a:t>
                </a:r>
                <a:r>
                  <a:rPr lang="nl-NL" sz="1400" dirty="0" err="1"/>
                  <a:t>effects</a:t>
                </a:r>
                <a:r>
                  <a:rPr lang="nl-NL" sz="1400" dirty="0"/>
                  <a:t> </a:t>
                </a:r>
                <a:r>
                  <a:rPr lang="nl-NL" sz="1400" dirty="0" err="1"/>
                  <a:t>for</a:t>
                </a:r>
                <a:r>
                  <a:rPr lang="nl-NL" sz="1400" dirty="0"/>
                  <a:t> </a:t>
                </a:r>
                <a:r>
                  <a:rPr lang="nl-NL" sz="1400" dirty="0" err="1"/>
                  <a:t>disability</a:t>
                </a:r>
                <a:r>
                  <a:rPr lang="nl-NL" sz="1400" dirty="0"/>
                  <a:t> </a:t>
                </a:r>
                <a:r>
                  <a:rPr lang="nl-NL" sz="1400" dirty="0" err="1"/>
                  <a:t>duration</a:t>
                </a:r>
                <a:r>
                  <a:rPr lang="nl-NL" sz="1400" dirty="0"/>
                  <a:t> on </a:t>
                </a:r>
                <a:r>
                  <a:rPr lang="nl-NL" sz="1400" dirty="0" err="1"/>
                  <a:t>the</a:t>
                </a:r>
                <a:r>
                  <a:rPr lang="nl-NL" sz="1400" dirty="0"/>
                  <a:t> </a:t>
                </a:r>
                <a:r>
                  <a:rPr lang="nl-NL" sz="1400" dirty="0" err="1"/>
                  <a:t>probability</a:t>
                </a:r>
                <a:r>
                  <a:rPr lang="nl-NL" sz="1400" dirty="0"/>
                  <a:t> of </a:t>
                </a:r>
                <a:r>
                  <a:rPr lang="nl-NL" sz="1400" dirty="0" err="1"/>
                  <a:t>reporting</a:t>
                </a:r>
                <a:r>
                  <a:rPr lang="nl-NL" sz="1400" dirty="0"/>
                  <a:t> </a:t>
                </a:r>
                <a14:m>
                  <m:oMath xmlns:m="http://schemas.openxmlformats.org/officeDocument/2006/math">
                    <m:r>
                      <a:rPr lang="nl-NL" sz="1400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nl-NL" sz="1400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nl-NL" sz="1400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nl-NL" sz="1400" dirty="0"/>
                  <a:t> </a:t>
                </a:r>
                <a:r>
                  <a:rPr lang="nl-NL" sz="1400" dirty="0" err="1"/>
                  <a:t>for</a:t>
                </a:r>
                <a:r>
                  <a:rPr lang="nl-NL" sz="1400" dirty="0"/>
                  <a:t> life </a:t>
                </a:r>
                <a:r>
                  <a:rPr lang="nl-NL" sz="1400" dirty="0" err="1"/>
                  <a:t>satisfaction</a:t>
                </a:r>
                <a:endParaRPr lang="nl-NL" sz="1400" dirty="0"/>
              </a:p>
            </p:txBody>
          </p:sp>
        </mc:Choice>
        <mc:Fallback xmlns="">
          <p:sp>
            <p:nvSpPr>
              <p:cNvPr id="6" name="Tijdelijke aanduiding voor tekst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93200" y="1295999"/>
                <a:ext cx="3997924" cy="643943"/>
              </a:xfrm>
              <a:blipFill>
                <a:blip r:embed="rId2"/>
                <a:stretch>
                  <a:fillRect l="-2744" b="-1142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Tijdelijke aanduiding voor inhoud 8">
            <a:extLst>
              <a:ext uri="{FF2B5EF4-FFF2-40B4-BE49-F238E27FC236}">
                <a16:creationId xmlns:a16="http://schemas.microsoft.com/office/drawing/2014/main" id="{CAE8E93A-0D60-4112-A49D-6161F7AB066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93689" y="1931746"/>
            <a:ext cx="3796946" cy="3920601"/>
          </a:xfr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AF38E-B32F-4B43-9BA7-6ED02226D0E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9E2CA25-9171-4B73-8963-BEF4231B6B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1D0AB32-0ADC-4D6A-B5EE-B4D87F9C2D1E}"/>
              </a:ext>
            </a:extLst>
          </p:cNvPr>
          <p:cNvSpPr/>
          <p:nvPr/>
        </p:nvSpPr>
        <p:spPr>
          <a:xfrm>
            <a:off x="7325032" y="5948516"/>
            <a:ext cx="1494503" cy="7079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131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DF8B98E-8477-4391-92D3-16D493CB29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475" y="396000"/>
            <a:ext cx="3571875" cy="58197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DFC7E9D-8832-48ED-9072-5587FCAD6A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5032" y="396000"/>
            <a:ext cx="3343275" cy="37338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47DA84E-7EDD-45B7-8D5C-384E13B6A49C}"/>
              </a:ext>
            </a:extLst>
          </p:cNvPr>
          <p:cNvSpPr/>
          <p:nvPr/>
        </p:nvSpPr>
        <p:spPr>
          <a:xfrm>
            <a:off x="7325032" y="5948516"/>
            <a:ext cx="1494503" cy="7079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234A1E-1120-41C3-A4DA-9F3EB3F536A8}"/>
              </a:ext>
            </a:extLst>
          </p:cNvPr>
          <p:cNvSpPr txBox="1"/>
          <p:nvPr/>
        </p:nvSpPr>
        <p:spPr>
          <a:xfrm>
            <a:off x="4385032" y="5846443"/>
            <a:ext cx="4100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Clark (Rev Income Wealth 2018)</a:t>
            </a:r>
          </a:p>
        </p:txBody>
      </p:sp>
    </p:spTree>
    <p:extLst>
      <p:ext uri="{BB962C8B-B14F-4D97-AF65-F5344CB8AC3E}">
        <p14:creationId xmlns:p14="http://schemas.microsoft.com/office/powerpoint/2010/main" val="24170034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91525" y="366503"/>
            <a:ext cx="8172000" cy="828000"/>
          </a:xfrm>
        </p:spPr>
        <p:txBody>
          <a:bodyPr/>
          <a:lstStyle/>
          <a:p>
            <a:r>
              <a:rPr lang="nl-NL" sz="2800" dirty="0" err="1"/>
              <a:t>Results</a:t>
            </a:r>
            <a:r>
              <a:rPr lang="nl-NL" sz="2800" dirty="0"/>
              <a:t>: </a:t>
            </a:r>
            <a:r>
              <a:rPr lang="nl-NL" sz="2800" dirty="0" err="1"/>
              <a:t>marginal</a:t>
            </a:r>
            <a:r>
              <a:rPr lang="nl-NL" sz="2800" dirty="0"/>
              <a:t> </a:t>
            </a:r>
            <a:r>
              <a:rPr lang="nl-NL" sz="2800" dirty="0" err="1"/>
              <a:t>effects</a:t>
            </a:r>
            <a:endParaRPr lang="nl-NL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ijdelijke aanduiding voor tekst 5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493200" y="1295999"/>
                <a:ext cx="3997924" cy="643943"/>
              </a:xfrm>
            </p:spPr>
            <p:txBody>
              <a:bodyPr/>
              <a:lstStyle/>
              <a:p>
                <a:r>
                  <a:rPr lang="nl-NL" sz="1400" dirty="0"/>
                  <a:t>Average </a:t>
                </a:r>
                <a:r>
                  <a:rPr lang="nl-NL" sz="1400" dirty="0" err="1"/>
                  <a:t>marginal</a:t>
                </a:r>
                <a:r>
                  <a:rPr lang="nl-NL" sz="1400" dirty="0"/>
                  <a:t> </a:t>
                </a:r>
                <a:r>
                  <a:rPr lang="nl-NL" sz="1400" dirty="0" err="1"/>
                  <a:t>effects</a:t>
                </a:r>
                <a:r>
                  <a:rPr lang="nl-NL" sz="1400" dirty="0"/>
                  <a:t> </a:t>
                </a:r>
                <a:r>
                  <a:rPr lang="nl-NL" sz="1400" dirty="0" err="1"/>
                  <a:t>for</a:t>
                </a:r>
                <a:r>
                  <a:rPr lang="nl-NL" sz="1400" dirty="0"/>
                  <a:t> </a:t>
                </a:r>
                <a:r>
                  <a:rPr lang="nl-NL" sz="1400" dirty="0" err="1"/>
                  <a:t>disability</a:t>
                </a:r>
                <a:r>
                  <a:rPr lang="nl-NL" sz="1400" dirty="0"/>
                  <a:t> </a:t>
                </a:r>
                <a:r>
                  <a:rPr lang="nl-NL" sz="1400" dirty="0" err="1"/>
                  <a:t>duration</a:t>
                </a:r>
                <a:r>
                  <a:rPr lang="nl-NL" sz="1400" dirty="0"/>
                  <a:t> on </a:t>
                </a:r>
                <a:r>
                  <a:rPr lang="nl-NL" sz="1400" dirty="0" err="1"/>
                  <a:t>the</a:t>
                </a:r>
                <a:r>
                  <a:rPr lang="nl-NL" sz="1400" dirty="0"/>
                  <a:t> </a:t>
                </a:r>
                <a:r>
                  <a:rPr lang="nl-NL" sz="1400" dirty="0" err="1"/>
                  <a:t>probability</a:t>
                </a:r>
                <a:r>
                  <a:rPr lang="nl-NL" sz="1400" dirty="0"/>
                  <a:t> of </a:t>
                </a:r>
                <a:r>
                  <a:rPr lang="nl-NL" sz="1400" dirty="0" err="1"/>
                  <a:t>reporting</a:t>
                </a:r>
                <a:r>
                  <a:rPr lang="nl-NL" sz="1400" dirty="0"/>
                  <a:t> </a:t>
                </a:r>
                <a14:m>
                  <m:oMath xmlns:m="http://schemas.openxmlformats.org/officeDocument/2006/math">
                    <m:r>
                      <a:rPr lang="nl-NL" sz="1400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nl-NL" sz="1400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nl-NL" sz="1400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nl-NL" sz="1400" dirty="0"/>
                  <a:t> </a:t>
                </a:r>
                <a:r>
                  <a:rPr lang="nl-NL" sz="1400" dirty="0" err="1"/>
                  <a:t>for</a:t>
                </a:r>
                <a:r>
                  <a:rPr lang="nl-NL" sz="1400" dirty="0"/>
                  <a:t> life </a:t>
                </a:r>
                <a:r>
                  <a:rPr lang="nl-NL" sz="1400" dirty="0" err="1"/>
                  <a:t>satisfaction</a:t>
                </a:r>
                <a:endParaRPr lang="nl-NL" sz="1400" dirty="0"/>
              </a:p>
            </p:txBody>
          </p:sp>
        </mc:Choice>
        <mc:Fallback xmlns="">
          <p:sp>
            <p:nvSpPr>
              <p:cNvPr id="6" name="Tijdelijke aanduiding voor tekst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93200" y="1295999"/>
                <a:ext cx="3997924" cy="643943"/>
              </a:xfrm>
              <a:blipFill>
                <a:blip r:embed="rId2"/>
                <a:stretch>
                  <a:fillRect l="-2744" b="-1142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ijdelijke aanduiding voor tekst 7"/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4645026" y="1296000"/>
                <a:ext cx="4014000" cy="643942"/>
              </a:xfrm>
            </p:spPr>
            <p:txBody>
              <a:bodyPr/>
              <a:lstStyle/>
              <a:p>
                <a:r>
                  <a:rPr lang="nl-NL" sz="1400" dirty="0"/>
                  <a:t>Average </a:t>
                </a:r>
                <a:r>
                  <a:rPr lang="nl-NL" sz="1400" dirty="0" err="1"/>
                  <a:t>marginal</a:t>
                </a:r>
                <a:r>
                  <a:rPr lang="nl-NL" sz="1400" dirty="0"/>
                  <a:t> </a:t>
                </a:r>
                <a:r>
                  <a:rPr lang="nl-NL" sz="1400" dirty="0" err="1"/>
                  <a:t>effects</a:t>
                </a:r>
                <a:r>
                  <a:rPr lang="nl-NL" sz="1400" dirty="0"/>
                  <a:t> </a:t>
                </a:r>
                <a:r>
                  <a:rPr lang="nl-NL" sz="1400" dirty="0" err="1"/>
                  <a:t>for</a:t>
                </a:r>
                <a:r>
                  <a:rPr lang="nl-NL" sz="1400" dirty="0"/>
                  <a:t> </a:t>
                </a:r>
                <a:r>
                  <a:rPr lang="nl-NL" sz="1400" dirty="0" err="1"/>
                  <a:t>disability</a:t>
                </a:r>
                <a:r>
                  <a:rPr lang="nl-NL" sz="1400" dirty="0"/>
                  <a:t> </a:t>
                </a:r>
                <a:r>
                  <a:rPr lang="nl-NL" sz="1400" dirty="0" err="1"/>
                  <a:t>duration</a:t>
                </a:r>
                <a:r>
                  <a:rPr lang="nl-NL" sz="1400" dirty="0"/>
                  <a:t> on </a:t>
                </a:r>
                <a:r>
                  <a:rPr lang="nl-NL" sz="1400" dirty="0" err="1"/>
                  <a:t>the</a:t>
                </a:r>
                <a:r>
                  <a:rPr lang="nl-NL" sz="1400" dirty="0"/>
                  <a:t> </a:t>
                </a:r>
                <a:r>
                  <a:rPr lang="nl-NL" sz="1400" dirty="0" err="1"/>
                  <a:t>probability</a:t>
                </a:r>
                <a:r>
                  <a:rPr lang="nl-NL" sz="1400" dirty="0"/>
                  <a:t> of </a:t>
                </a:r>
                <a:r>
                  <a:rPr lang="nl-NL" sz="1400" dirty="0" err="1"/>
                  <a:t>reportin</a:t>
                </a:r>
                <a:r>
                  <a:rPr lang="nl-NL" sz="1400" dirty="0"/>
                  <a:t> </a:t>
                </a:r>
                <a14:m>
                  <m:oMath xmlns:m="http://schemas.openxmlformats.org/officeDocument/2006/math">
                    <m:r>
                      <a:rPr lang="nl-NL" sz="1400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nl-NL" sz="1400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nl-NL" sz="1400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nl-NL" sz="1400" dirty="0"/>
                  <a:t> </a:t>
                </a:r>
                <a:r>
                  <a:rPr lang="nl-NL" sz="1400" dirty="0" err="1"/>
                  <a:t>for</a:t>
                </a:r>
                <a:r>
                  <a:rPr lang="nl-NL" sz="1400" dirty="0"/>
                  <a:t> </a:t>
                </a:r>
                <a:r>
                  <a:rPr lang="nl-NL" sz="1400" dirty="0" err="1"/>
                  <a:t>self-reported</a:t>
                </a:r>
                <a:r>
                  <a:rPr lang="nl-NL" sz="1400" dirty="0"/>
                  <a:t> health</a:t>
                </a:r>
              </a:p>
            </p:txBody>
          </p:sp>
        </mc:Choice>
        <mc:Fallback xmlns="">
          <p:sp>
            <p:nvSpPr>
              <p:cNvPr id="8" name="Tijdelijke aanduiding voor tekst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4645026" y="1296000"/>
                <a:ext cx="4014000" cy="643942"/>
              </a:xfrm>
              <a:blipFill>
                <a:blip r:embed="rId3"/>
                <a:stretch>
                  <a:fillRect l="-2736" b="-1142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Tijdelijke aanduiding voor inhoud 8">
            <a:extLst>
              <a:ext uri="{FF2B5EF4-FFF2-40B4-BE49-F238E27FC236}">
                <a16:creationId xmlns:a16="http://schemas.microsoft.com/office/drawing/2014/main" id="{CAE8E93A-0D60-4112-A49D-6161F7AB066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593689" y="1931746"/>
            <a:ext cx="3796946" cy="3920601"/>
          </a:xfrm>
        </p:spPr>
      </p:pic>
      <p:pic>
        <p:nvPicPr>
          <p:cNvPr id="18" name="Tijdelijke aanduiding voor inhoud 17">
            <a:extLst>
              <a:ext uri="{FF2B5EF4-FFF2-40B4-BE49-F238E27FC236}">
                <a16:creationId xmlns:a16="http://schemas.microsoft.com/office/drawing/2014/main" id="{99CBA37C-A3AA-40B9-825B-B23AFC03C726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5"/>
          <a:stretch>
            <a:fillRect/>
          </a:stretch>
        </p:blipFill>
        <p:spPr>
          <a:xfrm>
            <a:off x="4753553" y="1931746"/>
            <a:ext cx="3796946" cy="3920602"/>
          </a:xfr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2EC7DF5-39EA-4509-8893-4D882EDBE7D5}"/>
              </a:ext>
            </a:extLst>
          </p:cNvPr>
          <p:cNvSpPr/>
          <p:nvPr/>
        </p:nvSpPr>
        <p:spPr>
          <a:xfrm>
            <a:off x="7325032" y="5948516"/>
            <a:ext cx="1494503" cy="7079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1373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CFDF0E2-078D-4AE0-A287-F32803191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Robustness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8F4EE1F-B837-4FA9-8EFB-BE2242DCB84F}"/>
              </a:ext>
            </a:extLst>
          </p:cNvPr>
          <p:cNvSpPr/>
          <p:nvPr/>
        </p:nvSpPr>
        <p:spPr>
          <a:xfrm>
            <a:off x="7325032" y="5948516"/>
            <a:ext cx="1494503" cy="7079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8E0BC757-A195-4519-AB95-41F6433DC3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809523"/>
              </p:ext>
            </p:extLst>
          </p:nvPr>
        </p:nvGraphicFramePr>
        <p:xfrm>
          <a:off x="372929" y="1792357"/>
          <a:ext cx="8446606" cy="4510120"/>
        </p:xfrm>
        <a:graphic>
          <a:graphicData uri="http://schemas.openxmlformats.org/drawingml/2006/table">
            <a:tbl>
              <a:tblPr firstRow="1" firstCol="1" bandRow="1">
                <a:tableStyleId>{1FECB4D8-DB02-4DC6-A0A2-4F2EBAE1DC90}</a:tableStyleId>
              </a:tblPr>
              <a:tblGrid>
                <a:gridCol w="3941750">
                  <a:extLst>
                    <a:ext uri="{9D8B030D-6E8A-4147-A177-3AD203B41FA5}">
                      <a16:colId xmlns:a16="http://schemas.microsoft.com/office/drawing/2014/main" val="174188301"/>
                    </a:ext>
                  </a:extLst>
                </a:gridCol>
                <a:gridCol w="2335661">
                  <a:extLst>
                    <a:ext uri="{9D8B030D-6E8A-4147-A177-3AD203B41FA5}">
                      <a16:colId xmlns:a16="http://schemas.microsoft.com/office/drawing/2014/main" val="2642069566"/>
                    </a:ext>
                  </a:extLst>
                </a:gridCol>
                <a:gridCol w="2169195">
                  <a:extLst>
                    <a:ext uri="{9D8B030D-6E8A-4147-A177-3AD203B41FA5}">
                      <a16:colId xmlns:a16="http://schemas.microsoft.com/office/drawing/2014/main" val="2489227113"/>
                    </a:ext>
                  </a:extLst>
                </a:gridCol>
              </a:tblGrid>
              <a:tr h="504048"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dirty="0"/>
                        <a:t>Effect of </a:t>
                      </a:r>
                      <a:r>
                        <a:rPr lang="nl-NL" sz="1800" dirty="0" err="1"/>
                        <a:t>duration</a:t>
                      </a:r>
                      <a:r>
                        <a:rPr lang="nl-NL" sz="1800" dirty="0"/>
                        <a:t> on life </a:t>
                      </a:r>
                      <a:r>
                        <a:rPr lang="nl-NL" sz="1800" dirty="0" err="1"/>
                        <a:t>satisfaction</a:t>
                      </a:r>
                      <a:endParaRPr lang="nl-N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dirty="0"/>
                        <a:t>Effect of </a:t>
                      </a:r>
                      <a:r>
                        <a:rPr lang="nl-NL" sz="1800" dirty="0" err="1"/>
                        <a:t>duration</a:t>
                      </a:r>
                      <a:r>
                        <a:rPr lang="nl-NL" sz="1800" dirty="0"/>
                        <a:t> on </a:t>
                      </a:r>
                      <a:r>
                        <a:rPr lang="nl-NL" sz="1800" dirty="0" err="1"/>
                        <a:t>self-perceived</a:t>
                      </a:r>
                      <a:r>
                        <a:rPr lang="nl-NL" sz="1800" dirty="0"/>
                        <a:t> health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7840377"/>
                  </a:ext>
                </a:extLst>
              </a:tr>
              <a:tr h="37167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dirty="0" err="1"/>
                        <a:t>Linear</a:t>
                      </a:r>
                      <a:r>
                        <a:rPr lang="nl-NL" sz="1800" b="0" dirty="0"/>
                        <a:t> model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418990"/>
                  </a:ext>
                </a:extLst>
              </a:tr>
              <a:tr h="37167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dirty="0" err="1"/>
                        <a:t>Continuous</a:t>
                      </a:r>
                      <a:r>
                        <a:rPr lang="nl-NL" sz="1800" b="0" dirty="0"/>
                        <a:t> </a:t>
                      </a:r>
                      <a:r>
                        <a:rPr lang="nl-NL" sz="1800" b="0" dirty="0" err="1"/>
                        <a:t>duration</a:t>
                      </a:r>
                      <a:r>
                        <a:rPr lang="nl-NL" sz="1800" b="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8801339"/>
                  </a:ext>
                </a:extLst>
              </a:tr>
              <a:tr h="37167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dirty="0" err="1"/>
                        <a:t>Subgroup</a:t>
                      </a:r>
                      <a:r>
                        <a:rPr lang="nl-NL" sz="1800" b="0" dirty="0"/>
                        <a:t> IADL </a:t>
                      </a:r>
                      <a:r>
                        <a:rPr lang="nl-NL" sz="1800" b="0" dirty="0" err="1"/>
                        <a:t>limitation</a:t>
                      </a:r>
                      <a:r>
                        <a:rPr lang="nl-NL" sz="1800" b="0" dirty="0"/>
                        <a:t> ≥ 3 waves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552316"/>
                  </a:ext>
                </a:extLst>
              </a:tr>
              <a:tr h="37167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dirty="0"/>
                        <a:t>ADL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6433"/>
                  </a:ext>
                </a:extLst>
              </a:tr>
              <a:tr h="37167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dirty="0" err="1"/>
                        <a:t>Mobility</a:t>
                      </a:r>
                      <a:endParaRPr lang="nl-NL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8615525"/>
                  </a:ext>
                </a:extLst>
              </a:tr>
              <a:tr h="29784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dirty="0"/>
                        <a:t>Complete </a:t>
                      </a:r>
                      <a:r>
                        <a:rPr lang="nl-NL" sz="1800" b="0" dirty="0" err="1"/>
                        <a:t>observations</a:t>
                      </a:r>
                      <a:r>
                        <a:rPr lang="nl-NL" sz="1800" b="0" dirty="0"/>
                        <a:t> IADL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8398873"/>
                  </a:ext>
                </a:extLst>
              </a:tr>
              <a:tr h="29784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dirty="0"/>
                        <a:t>Complete </a:t>
                      </a:r>
                      <a:r>
                        <a:rPr lang="nl-NL" sz="1800" b="0" dirty="0" err="1"/>
                        <a:t>observations</a:t>
                      </a:r>
                      <a:r>
                        <a:rPr lang="nl-NL" sz="1800" b="0" dirty="0"/>
                        <a:t> ADL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927778"/>
                  </a:ext>
                </a:extLst>
              </a:tr>
              <a:tr h="29784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b="0" dirty="0"/>
                        <a:t>Complete </a:t>
                      </a:r>
                      <a:r>
                        <a:rPr lang="nl-NL" sz="1800" b="0" dirty="0" err="1"/>
                        <a:t>observations</a:t>
                      </a:r>
                      <a:r>
                        <a:rPr lang="nl-NL" sz="1800" b="0" dirty="0"/>
                        <a:t> </a:t>
                      </a:r>
                      <a:r>
                        <a:rPr lang="nl-NL" sz="1800" b="0" dirty="0" err="1"/>
                        <a:t>mobility</a:t>
                      </a:r>
                      <a:endParaRPr lang="nl-NL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868288"/>
                  </a:ext>
                </a:extLst>
              </a:tr>
              <a:tr h="733161"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dirty="0" err="1"/>
                        <a:t>Note</a:t>
                      </a:r>
                      <a:r>
                        <a:rPr lang="nl-NL" sz="1800" dirty="0"/>
                        <a:t>. + </a:t>
                      </a:r>
                      <a:r>
                        <a:rPr lang="nl-NL" sz="1800" dirty="0" err="1"/>
                        <a:t>indicates</a:t>
                      </a:r>
                      <a:r>
                        <a:rPr lang="nl-NL" sz="1800" dirty="0"/>
                        <a:t> a </a:t>
                      </a:r>
                      <a:r>
                        <a:rPr lang="nl-NL" sz="1800" dirty="0" err="1"/>
                        <a:t>positive</a:t>
                      </a:r>
                      <a:r>
                        <a:rPr lang="nl-NL" sz="1800" dirty="0"/>
                        <a:t> significant effect </a:t>
                      </a:r>
                      <a:r>
                        <a:rPr lang="nl-NL" sz="1800" dirty="0" err="1"/>
                        <a:t>for</a:t>
                      </a:r>
                      <a:r>
                        <a:rPr lang="nl-NL" sz="1800" dirty="0"/>
                        <a:t> at </a:t>
                      </a:r>
                      <a:r>
                        <a:rPr lang="nl-NL" sz="1800" dirty="0" err="1"/>
                        <a:t>least</a:t>
                      </a:r>
                      <a:r>
                        <a:rPr lang="nl-NL" sz="1800" dirty="0"/>
                        <a:t> </a:t>
                      </a:r>
                      <a:r>
                        <a:rPr lang="nl-NL" sz="1800" dirty="0" err="1"/>
                        <a:t>one</a:t>
                      </a:r>
                      <a:r>
                        <a:rPr lang="nl-NL" sz="1800" dirty="0"/>
                        <a:t> of </a:t>
                      </a:r>
                      <a:r>
                        <a:rPr lang="nl-NL" sz="1800" dirty="0" err="1"/>
                        <a:t>the</a:t>
                      </a:r>
                      <a:r>
                        <a:rPr lang="nl-NL" sz="1800" dirty="0"/>
                        <a:t> </a:t>
                      </a:r>
                      <a:r>
                        <a:rPr lang="nl-NL" sz="1800" dirty="0" err="1"/>
                        <a:t>duration</a:t>
                      </a:r>
                      <a:r>
                        <a:rPr lang="nl-NL" sz="1800" dirty="0"/>
                        <a:t> </a:t>
                      </a:r>
                      <a:r>
                        <a:rPr lang="nl-NL" sz="1800" dirty="0" err="1"/>
                        <a:t>dummies</a:t>
                      </a:r>
                      <a:r>
                        <a:rPr lang="nl-NL" sz="1800" dirty="0"/>
                        <a:t>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dirty="0"/>
                        <a:t>           -  </a:t>
                      </a:r>
                      <a:r>
                        <a:rPr lang="nl-NL" sz="1800" dirty="0" err="1"/>
                        <a:t>indicates</a:t>
                      </a:r>
                      <a:r>
                        <a:rPr lang="nl-NL" sz="1800" dirty="0"/>
                        <a:t> a </a:t>
                      </a:r>
                      <a:r>
                        <a:rPr lang="nl-NL" sz="1800" dirty="0" err="1"/>
                        <a:t>negative</a:t>
                      </a:r>
                      <a:r>
                        <a:rPr lang="nl-NL" sz="1800" dirty="0"/>
                        <a:t> significant effect </a:t>
                      </a:r>
                      <a:r>
                        <a:rPr lang="nl-NL" sz="1800" dirty="0" err="1"/>
                        <a:t>for</a:t>
                      </a:r>
                      <a:r>
                        <a:rPr lang="nl-NL" sz="1800" dirty="0"/>
                        <a:t> at </a:t>
                      </a:r>
                      <a:r>
                        <a:rPr lang="nl-NL" sz="1800" dirty="0" err="1"/>
                        <a:t>least</a:t>
                      </a:r>
                      <a:r>
                        <a:rPr lang="nl-NL" sz="1800" dirty="0"/>
                        <a:t> </a:t>
                      </a:r>
                      <a:r>
                        <a:rPr lang="nl-NL" sz="1800" dirty="0" err="1"/>
                        <a:t>one</a:t>
                      </a:r>
                      <a:r>
                        <a:rPr lang="nl-NL" sz="1800" dirty="0"/>
                        <a:t> of </a:t>
                      </a:r>
                      <a:r>
                        <a:rPr lang="nl-NL" sz="1800" dirty="0" err="1"/>
                        <a:t>the</a:t>
                      </a:r>
                      <a:r>
                        <a:rPr lang="nl-NL" sz="1800" dirty="0"/>
                        <a:t> </a:t>
                      </a:r>
                      <a:r>
                        <a:rPr lang="nl-NL" sz="1800" dirty="0" err="1"/>
                        <a:t>duration</a:t>
                      </a:r>
                      <a:r>
                        <a:rPr lang="nl-NL" sz="1800" dirty="0"/>
                        <a:t> </a:t>
                      </a:r>
                      <a:r>
                        <a:rPr lang="nl-NL" sz="1800" dirty="0" err="1"/>
                        <a:t>dummies</a:t>
                      </a:r>
                      <a:r>
                        <a:rPr lang="nl-NL" sz="1800" dirty="0"/>
                        <a:t>.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dirty="0"/>
                        <a:t>           0 </a:t>
                      </a:r>
                      <a:r>
                        <a:rPr lang="nl-NL" sz="1800" dirty="0" err="1"/>
                        <a:t>indicates</a:t>
                      </a:r>
                      <a:r>
                        <a:rPr lang="nl-NL" sz="1800" dirty="0"/>
                        <a:t> no significant effect </a:t>
                      </a:r>
                      <a:r>
                        <a:rPr lang="nl-NL" sz="1800" dirty="0" err="1"/>
                        <a:t>for</a:t>
                      </a:r>
                      <a:r>
                        <a:rPr lang="nl-NL" sz="1800" dirty="0"/>
                        <a:t> </a:t>
                      </a:r>
                      <a:r>
                        <a:rPr lang="nl-NL" sz="1800" dirty="0" err="1"/>
                        <a:t>any</a:t>
                      </a:r>
                      <a:r>
                        <a:rPr lang="nl-NL" sz="1800" dirty="0"/>
                        <a:t> </a:t>
                      </a:r>
                      <a:r>
                        <a:rPr lang="nl-NL" sz="1800" dirty="0" err="1"/>
                        <a:t>duration</a:t>
                      </a:r>
                      <a:r>
                        <a:rPr lang="nl-NL" sz="1800" dirty="0"/>
                        <a:t> </a:t>
                      </a:r>
                      <a:r>
                        <a:rPr lang="nl-NL" sz="1800" dirty="0" err="1"/>
                        <a:t>dummies</a:t>
                      </a:r>
                      <a:r>
                        <a:rPr lang="nl-NL" sz="1800" dirty="0"/>
                        <a:t>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0915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51600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0CDD3-9EC1-4B1B-B3D3-C3C1C58D1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8CCDB-D270-41EB-8E9D-0D3F2C649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524" y="1295401"/>
            <a:ext cx="8172000" cy="4680000"/>
          </a:xfrm>
        </p:spPr>
        <p:txBody>
          <a:bodyPr/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No evidence of adaptation in self-rated health following a health-induced setback;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Yet, life satisfaction returns to its original level; 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>
              <a:lnSpc>
                <a:spcPct val="100000"/>
              </a:lnSpc>
            </a:pPr>
            <a:r>
              <a:rPr lang="en-US" sz="2000" dirty="0"/>
              <a:t>Assuming no scale recalibration, this could be consistent with both: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à"/>
            </a:pPr>
            <a:r>
              <a:rPr lang="en-US" sz="2000" dirty="0">
                <a:sym typeface="Wingdings" panose="05000000000000000000" pitchFamily="2" charset="2"/>
              </a:rPr>
              <a:t>The adaptation comes from other domains (cf. </a:t>
            </a:r>
            <a:r>
              <a:rPr lang="en-US" sz="2000" dirty="0" err="1">
                <a:sym typeface="Wingdings" panose="05000000000000000000" pitchFamily="2" charset="2"/>
              </a:rPr>
              <a:t>Powdthavee</a:t>
            </a:r>
            <a:r>
              <a:rPr lang="en-US" sz="2000" dirty="0">
                <a:sym typeface="Wingdings" panose="05000000000000000000" pitchFamily="2" charset="2"/>
              </a:rPr>
              <a:t> 2009)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à"/>
            </a:pPr>
            <a:r>
              <a:rPr lang="en-US" sz="2000" dirty="0"/>
              <a:t>The onset leads one to completely rethink what matters (cf. </a:t>
            </a:r>
            <a:r>
              <a:rPr lang="en-US" sz="2000" dirty="0" err="1"/>
              <a:t>Peeters</a:t>
            </a:r>
            <a:r>
              <a:rPr lang="en-US" sz="2000" dirty="0"/>
              <a:t> and </a:t>
            </a:r>
            <a:r>
              <a:rPr lang="en-US" sz="2000" dirty="0" err="1"/>
              <a:t>Stiggelbout</a:t>
            </a:r>
            <a:r>
              <a:rPr lang="en-US" sz="2000" dirty="0"/>
              <a:t> 2013)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Level-specific marginal effects adaptation occurs across the entire distribution;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Broader measures of well-being show more adaptation to functional limitations show his broader measure of well-being </a:t>
            </a:r>
            <a:r>
              <a:rPr lang="en-US" sz="2000" dirty="0">
                <a:sym typeface="Wingdings" panose="05000000000000000000" pitchFamily="2" charset="2"/>
              </a:rPr>
              <a:t> in evaluating health policies</a:t>
            </a:r>
            <a:endParaRPr lang="en-US" sz="2000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B9D0F2E-F820-4AD9-AF3F-89C1084F7D03}"/>
              </a:ext>
            </a:extLst>
          </p:cNvPr>
          <p:cNvSpPr/>
          <p:nvPr/>
        </p:nvSpPr>
        <p:spPr>
          <a:xfrm>
            <a:off x="7325032" y="5985233"/>
            <a:ext cx="1494503" cy="7079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501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0CDD3-9EC1-4B1B-B3D3-C3C1C58D1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Next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8CCDB-D270-41EB-8E9D-0D3F2C649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524" y="1295401"/>
            <a:ext cx="8172000" cy="4680000"/>
          </a:xfrm>
        </p:spPr>
        <p:txBody>
          <a:bodyPr/>
          <a:lstStyle/>
          <a:p>
            <a:pPr marL="2857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Satisfaction with additional subdomains of life satisfaction</a:t>
            </a:r>
            <a:r>
              <a:rPr lang="en-US" sz="2000" dirty="0">
                <a:sym typeface="Wingdings" panose="05000000000000000000" pitchFamily="2" charset="2"/>
              </a:rPr>
              <a:t> distinguish between explanations;</a:t>
            </a:r>
            <a:endParaRPr lang="en-US" sz="2000" dirty="0"/>
          </a:p>
          <a:p>
            <a:pPr marL="2857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Cross-country differences </a:t>
            </a:r>
            <a:r>
              <a:rPr lang="en-US" sz="2000" dirty="0">
                <a:sym typeface="Wingdings" panose="05000000000000000000" pitchFamily="2" charset="2"/>
              </a:rPr>
              <a:t> what helps to speed up recovery?</a:t>
            </a:r>
            <a:endParaRPr lang="en-US" sz="2000" dirty="0"/>
          </a:p>
          <a:p>
            <a:pPr marL="285750" lvl="1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Test for scale recalibration by looking if cut-offs from the ordinal logit differ by duration (Bond and Lang 2018);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B9D0F2E-F820-4AD9-AF3F-89C1084F7D03}"/>
              </a:ext>
            </a:extLst>
          </p:cNvPr>
          <p:cNvSpPr/>
          <p:nvPr/>
        </p:nvSpPr>
        <p:spPr>
          <a:xfrm>
            <a:off x="7325032" y="5985233"/>
            <a:ext cx="1494503" cy="7079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766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7A499-E11F-459B-9D8B-DD5A52F8F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Future work: the promise of linked survey and admin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1F44E-CCF8-4E37-A70E-EC293DF3F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2000" dirty="0"/>
              <a:t>SHARE is being linked to a wealth of admin data in an increasing number of countries, including the Netherlands;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These admin data contain information on employment, income, health spending and mortality, among other things;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/>
              <a:t>This enables: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Better definition of events;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Ruling out other ;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Looking at whether unsatisfied people act differently, </a:t>
            </a:r>
            <a:r>
              <a:rPr lang="en-US" sz="2000" dirty="0">
                <a:sym typeface="Wingdings" panose="05000000000000000000" pitchFamily="2" charset="2"/>
              </a:rPr>
              <a:t>w.r.t. health care use, including medication, among other things;</a:t>
            </a:r>
            <a:endParaRPr lang="en-US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EED20CB-C122-4AD6-BE85-C8B8AF01556D}"/>
              </a:ext>
            </a:extLst>
          </p:cNvPr>
          <p:cNvSpPr/>
          <p:nvPr/>
        </p:nvSpPr>
        <p:spPr>
          <a:xfrm>
            <a:off x="7325032" y="5948516"/>
            <a:ext cx="1494503" cy="7079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39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868B5-C53A-48F9-9D5E-20FD9E9F2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525" y="366503"/>
            <a:ext cx="8172000" cy="828000"/>
          </a:xfrm>
        </p:spPr>
        <p:txBody>
          <a:bodyPr/>
          <a:lstStyle/>
          <a:p>
            <a:r>
              <a:rPr lang="en-US" sz="2800" dirty="0"/>
              <a:t>Issue for policy analysts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9F52-75A6-411C-85C0-BD3AFD6049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Whose preferences should be guiding when evaluating interventions?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F8D221-B37E-4D4F-A571-78635BEC629F}"/>
              </a:ext>
            </a:extLst>
          </p:cNvPr>
          <p:cNvSpPr/>
          <p:nvPr/>
        </p:nvSpPr>
        <p:spPr>
          <a:xfrm>
            <a:off x="7325032" y="5948516"/>
            <a:ext cx="1494503" cy="7079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504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ts val="6000"/>
              </a:lnSpc>
            </a:pPr>
            <a:r>
              <a:rPr lang="nl-NL" sz="7200" dirty="0" err="1"/>
              <a:t>Can</a:t>
            </a:r>
            <a:r>
              <a:rPr lang="nl-NL" sz="7200" dirty="0"/>
              <a:t> time </a:t>
            </a:r>
            <a:r>
              <a:rPr lang="nl-NL" sz="7200" dirty="0" err="1"/>
              <a:t>heal</a:t>
            </a:r>
            <a:r>
              <a:rPr lang="nl-NL" sz="7200" dirty="0"/>
              <a:t> </a:t>
            </a:r>
            <a:r>
              <a:rPr lang="nl-NL" sz="7200" dirty="0" err="1"/>
              <a:t>all</a:t>
            </a:r>
            <a:r>
              <a:rPr lang="nl-NL" sz="7200" dirty="0"/>
              <a:t> </a:t>
            </a:r>
            <a:r>
              <a:rPr lang="nl-NL" sz="7200" dirty="0" err="1"/>
              <a:t>wounds</a:t>
            </a:r>
            <a:r>
              <a:rPr lang="nl-NL" sz="7200" dirty="0"/>
              <a:t>?</a:t>
            </a:r>
            <a:endParaRPr lang="en-US" sz="7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B8DD2B3-5698-411A-8D82-1943BF27FECC}"/>
              </a:ext>
            </a:extLst>
          </p:cNvPr>
          <p:cNvSpPr/>
          <p:nvPr/>
        </p:nvSpPr>
        <p:spPr>
          <a:xfrm>
            <a:off x="6980903" y="5820697"/>
            <a:ext cx="1917291" cy="89473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4479756"/>
            <a:ext cx="7219090" cy="10800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4000" b="1" dirty="0"/>
              <a:t>Anne de </a:t>
            </a:r>
            <a:r>
              <a:rPr lang="en-US" sz="4000" b="1" dirty="0" err="1"/>
              <a:t>Hond</a:t>
            </a:r>
            <a:endParaRPr lang="en-US" sz="4000" b="1" dirty="0"/>
          </a:p>
          <a:p>
            <a:pPr>
              <a:lnSpc>
                <a:spcPct val="100000"/>
              </a:lnSpc>
            </a:pPr>
            <a:r>
              <a:rPr lang="en-US" sz="4000" b="1" dirty="0"/>
              <a:t>Pieter </a:t>
            </a:r>
            <a:r>
              <a:rPr lang="en-US" sz="4000" b="1" dirty="0" err="1"/>
              <a:t>Bakx</a:t>
            </a:r>
            <a:endParaRPr lang="en-US" sz="4000" b="1" dirty="0"/>
          </a:p>
          <a:p>
            <a:pPr>
              <a:lnSpc>
                <a:spcPct val="100000"/>
              </a:lnSpc>
            </a:pPr>
            <a:r>
              <a:rPr lang="en-US" sz="4000" b="1" dirty="0"/>
              <a:t>Matthijs </a:t>
            </a:r>
            <a:r>
              <a:rPr lang="en-US" sz="4000" b="1" dirty="0" err="1"/>
              <a:t>Versteegh</a:t>
            </a:r>
            <a:endParaRPr lang="en-US" sz="4000" b="1" dirty="0"/>
          </a:p>
          <a:p>
            <a:endParaRPr lang="en-US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69316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2A70E67-4B9C-499A-BE32-B7EF690B1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28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660F848-D2BE-4F39-B080-7818194FC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525" y="1268516"/>
            <a:ext cx="8172000" cy="4680000"/>
          </a:xfrm>
        </p:spPr>
        <p:txBody>
          <a:bodyPr/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Health issues occur frequently at old age;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Not all of them have an immediate impact on what the person is still capable of doing;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But when they do, it’s likely permanent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lnSpc>
                <a:spcPct val="100000"/>
              </a:lnSpc>
            </a:pPr>
            <a:r>
              <a:rPr lang="en-US" sz="2000" dirty="0">
                <a:sym typeface="Wingdings" panose="05000000000000000000" pitchFamily="2" charset="2"/>
              </a:rPr>
              <a:t> </a:t>
            </a:r>
            <a:r>
              <a:rPr lang="en-US" sz="2000" dirty="0"/>
              <a:t>Do elderly adapt to these functional limitations?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5150AB-062A-4ED9-82B6-216913445CE6}"/>
              </a:ext>
            </a:extLst>
          </p:cNvPr>
          <p:cNvSpPr/>
          <p:nvPr/>
        </p:nvSpPr>
        <p:spPr>
          <a:xfrm>
            <a:off x="7325032" y="5948516"/>
            <a:ext cx="1494503" cy="7079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979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17DDD-6C4D-44F3-97C8-196C7BCB9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Oswald and </a:t>
            </a:r>
            <a:r>
              <a:rPr lang="en-US" sz="2800" dirty="0" err="1"/>
              <a:t>Powdthavee</a:t>
            </a:r>
            <a:r>
              <a:rPr lang="en-US" sz="2800" dirty="0"/>
              <a:t> (J Pub Econ 2008) for disability or long-term illness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DD1AF-9159-439D-B096-F2531A1E1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600" dirty="0"/>
          </a:p>
          <a:p>
            <a:r>
              <a:rPr lang="en-US" sz="1600" dirty="0"/>
              <a:t>“[T]he data do not support (…) a return to the old well-being level (…) we estimate the degree of adaptation to be of the order of 30% to 50%”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FE7FE0-4087-4EF5-95E7-A58ED232DC17}"/>
              </a:ext>
            </a:extLst>
          </p:cNvPr>
          <p:cNvSpPr/>
          <p:nvPr/>
        </p:nvSpPr>
        <p:spPr>
          <a:xfrm>
            <a:off x="7325032" y="5948516"/>
            <a:ext cx="1494503" cy="7079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32E0759-E902-4B4A-B375-57644A7263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8300" y="1369391"/>
            <a:ext cx="5867400" cy="302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433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17DDD-6C4D-44F3-97C8-196C7BCB9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/>
              <a:t>Powdthavee</a:t>
            </a:r>
            <a:r>
              <a:rPr lang="en-US" sz="2800" dirty="0"/>
              <a:t> (2009): disability without (left) and with (right) consequences for functional 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DD1AF-9159-439D-B096-F2531A1E1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FE7FE0-4087-4EF5-95E7-A58ED232DC17}"/>
              </a:ext>
            </a:extLst>
          </p:cNvPr>
          <p:cNvSpPr/>
          <p:nvPr/>
        </p:nvSpPr>
        <p:spPr>
          <a:xfrm>
            <a:off x="7325032" y="5948516"/>
            <a:ext cx="1494503" cy="7079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B37B2E-64D0-491B-B1B7-12AE6FA2A2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862137"/>
            <a:ext cx="7543800" cy="313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997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E4972-EE5C-4015-807B-F56B80C35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What is new?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8BD6E-E2E6-46E3-B434-C8DDCDF56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Focus on </a:t>
            </a:r>
            <a:r>
              <a:rPr lang="en-US" sz="2000" b="1" dirty="0"/>
              <a:t>elderly: </a:t>
            </a:r>
            <a:r>
              <a:rPr lang="en-US" sz="2000" dirty="0"/>
              <a:t>mean age is 72;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Larger study sample: 15000 observations for 5000 individuals with functional limitations;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Because of its focus on middle-aged and elderly, SHARE has more </a:t>
            </a:r>
            <a:r>
              <a:rPr lang="en-US" sz="2000" b="1" dirty="0"/>
              <a:t>standard measures of functional limitations</a:t>
            </a:r>
            <a:r>
              <a:rPr lang="en-US" sz="2000" dirty="0"/>
              <a:t>.</a:t>
            </a:r>
          </a:p>
          <a:p>
            <a:pPr>
              <a:lnSpc>
                <a:spcPct val="100000"/>
              </a:lnSpc>
            </a:pPr>
            <a:endParaRPr lang="en-US" sz="2000" dirty="0"/>
          </a:p>
          <a:p>
            <a:pPr>
              <a:lnSpc>
                <a:spcPct val="100000"/>
              </a:lnSpc>
            </a:pPr>
            <a:r>
              <a:rPr lang="en-US" sz="2000" dirty="0"/>
              <a:t>In the near future, we set out to uncover: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b="1" dirty="0"/>
              <a:t>How </a:t>
            </a:r>
            <a:r>
              <a:rPr lang="en-US" sz="2000" dirty="0"/>
              <a:t>the adaptation occurs;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b="1" dirty="0"/>
              <a:t>Where in the distribution </a:t>
            </a:r>
            <a:r>
              <a:rPr lang="en-US" sz="2000" dirty="0"/>
              <a:t>of life satisfaction the adaptation occurs;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b="1" dirty="0"/>
              <a:t>Cross-country differences </a:t>
            </a:r>
            <a:r>
              <a:rPr lang="en-US" sz="2000" dirty="0"/>
              <a:t>exist, and link these to the role of family and the state.</a:t>
            </a:r>
          </a:p>
          <a:p>
            <a:pPr>
              <a:lnSpc>
                <a:spcPct val="100000"/>
              </a:lnSpc>
            </a:pPr>
            <a:endParaRPr lang="en-US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A60AF4-E14D-410A-9631-DAE4E8C396DE}"/>
              </a:ext>
            </a:extLst>
          </p:cNvPr>
          <p:cNvSpPr/>
          <p:nvPr/>
        </p:nvSpPr>
        <p:spPr>
          <a:xfrm>
            <a:off x="7325032" y="5958348"/>
            <a:ext cx="1494503" cy="7079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066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E4972-EE5C-4015-807B-F56B80C35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Key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8BD6E-E2E6-46E3-B434-C8DDCDF56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Full adaptation in life satisfaction;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Which appears to occur across the full distribution. 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And is not caused by a return in self-rated health to original levels;</a:t>
            </a:r>
            <a:endParaRPr lang="en-US" sz="2000" dirty="0"/>
          </a:p>
          <a:p>
            <a:pPr>
              <a:lnSpc>
                <a:spcPct val="100000"/>
              </a:lnSpc>
            </a:pPr>
            <a:endParaRPr lang="en-US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A60AF4-E14D-410A-9631-DAE4E8C396DE}"/>
              </a:ext>
            </a:extLst>
          </p:cNvPr>
          <p:cNvSpPr/>
          <p:nvPr/>
        </p:nvSpPr>
        <p:spPr>
          <a:xfrm>
            <a:off x="7325032" y="5958348"/>
            <a:ext cx="1494503" cy="70792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10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sentatie1">
  <a:themeElements>
    <a:clrScheme name="Erasmus_Corporate">
      <a:dk1>
        <a:srgbClr val="002328"/>
      </a:dk1>
      <a:lt1>
        <a:sysClr val="window" lastClr="FFFFFF"/>
      </a:lt1>
      <a:dk2>
        <a:srgbClr val="00B969"/>
      </a:dk2>
      <a:lt2>
        <a:srgbClr val="9C9C9C"/>
      </a:lt2>
      <a:accent1>
        <a:srgbClr val="E3DAD8"/>
      </a:accent1>
      <a:accent2>
        <a:srgbClr val="00B4D2"/>
      </a:accent2>
      <a:accent3>
        <a:srgbClr val="00A22E"/>
      </a:accent3>
      <a:accent4>
        <a:srgbClr val="FFD700"/>
      </a:accent4>
      <a:accent5>
        <a:srgbClr val="FF9E00"/>
      </a:accent5>
      <a:accent6>
        <a:srgbClr val="BC0436"/>
      </a:accent6>
      <a:hlink>
        <a:srgbClr val="000000"/>
      </a:hlink>
      <a:folHlink>
        <a:srgbClr val="000000"/>
      </a:folHlink>
    </a:clrScheme>
    <a:fontScheme name="Erasmus_500-700">
      <a:majorFont>
        <a:latin typeface="Museo Sans 700"/>
        <a:ea typeface=""/>
        <a:cs typeface=""/>
      </a:majorFont>
      <a:minorFont>
        <a:latin typeface="Museo Sans 500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e2.potx" id="{91A6F19B-1627-48DA-98E7-F14FDCD95BC8}" vid="{9E373E47-EBED-4C2E-81E9-7C35F947BC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Erasmus_corporate_template_NL</Template>
  <TotalTime>1745</TotalTime>
  <Words>1008</Words>
  <Application>Microsoft Office PowerPoint</Application>
  <PresentationFormat>On-screen Show (4:3)</PresentationFormat>
  <Paragraphs>177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Cambria Math</vt:lpstr>
      <vt:lpstr>Museo Sans 100</vt:lpstr>
      <vt:lpstr>Museo Sans 500</vt:lpstr>
      <vt:lpstr>Museo Sans 700</vt:lpstr>
      <vt:lpstr>Museo Sans 900</vt:lpstr>
      <vt:lpstr>Wingdings</vt:lpstr>
      <vt:lpstr>Presentatie1</vt:lpstr>
      <vt:lpstr>Can time heal all wounds?</vt:lpstr>
      <vt:lpstr>PowerPoint Presentation</vt:lpstr>
      <vt:lpstr>Issue for policy analysts</vt:lpstr>
      <vt:lpstr>Can time heal all wounds?</vt:lpstr>
      <vt:lpstr>PowerPoint Presentation</vt:lpstr>
      <vt:lpstr>Oswald and Powdthavee (J Pub Econ 2008) for disability or long-term illness</vt:lpstr>
      <vt:lpstr>Powdthavee (2009): disability without (left) and with (right) consequences for functional limitations</vt:lpstr>
      <vt:lpstr>What is new?</vt:lpstr>
      <vt:lpstr>Key findings</vt:lpstr>
      <vt:lpstr>There are many pathways/domains through which functional limitations may affect life satisfaction</vt:lpstr>
      <vt:lpstr>Adaptation may happen in three ways</vt:lpstr>
      <vt:lpstr>Data: sample selection</vt:lpstr>
      <vt:lpstr>Data: outcomes</vt:lpstr>
      <vt:lpstr>Data: Instrumental Activities of Daily Living  </vt:lpstr>
      <vt:lpstr>Data: Instrumental Activities of Daily Living  </vt:lpstr>
      <vt:lpstr>Methods</vt:lpstr>
      <vt:lpstr>Distribution life satisfaction, by duration</vt:lpstr>
      <vt:lpstr>Distribution self-reported health, by duration</vt:lpstr>
      <vt:lpstr>Results: marginal effects</vt:lpstr>
      <vt:lpstr>Results: marginal effects</vt:lpstr>
      <vt:lpstr>Robustness</vt:lpstr>
      <vt:lpstr>Conclusions</vt:lpstr>
      <vt:lpstr>Next up</vt:lpstr>
      <vt:lpstr>Future work: the promise of linked survey and admin data</vt:lpstr>
    </vt:vector>
  </TitlesOfParts>
  <Company>EUR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voordelen van hoge zorguitgaven</dc:title>
  <dc:creator>Pieter Bakx</dc:creator>
  <cp:lastModifiedBy>User</cp:lastModifiedBy>
  <cp:revision>67</cp:revision>
  <dcterms:created xsi:type="dcterms:W3CDTF">2018-06-06T13:37:43Z</dcterms:created>
  <dcterms:modified xsi:type="dcterms:W3CDTF">2018-07-28T11:54:09Z</dcterms:modified>
</cp:coreProperties>
</file>