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670" r:id="rId2"/>
    <p:sldMasterId id="2147483672" r:id="rId3"/>
  </p:sldMasterIdLst>
  <p:handoutMasterIdLst>
    <p:handoutMasterId r:id="rId27"/>
  </p:handoutMasterIdLst>
  <p:sldIdLst>
    <p:sldId id="260" r:id="rId4"/>
    <p:sldId id="281" r:id="rId5"/>
    <p:sldId id="282" r:id="rId6"/>
    <p:sldId id="283" r:id="rId7"/>
    <p:sldId id="284" r:id="rId8"/>
    <p:sldId id="294" r:id="rId9"/>
    <p:sldId id="276" r:id="rId10"/>
    <p:sldId id="295" r:id="rId11"/>
    <p:sldId id="300" r:id="rId12"/>
    <p:sldId id="302" r:id="rId13"/>
    <p:sldId id="299" r:id="rId14"/>
    <p:sldId id="293" r:id="rId15"/>
    <p:sldId id="292" r:id="rId16"/>
    <p:sldId id="297" r:id="rId17"/>
    <p:sldId id="301" r:id="rId18"/>
    <p:sldId id="298" r:id="rId19"/>
    <p:sldId id="285" r:id="rId20"/>
    <p:sldId id="290" r:id="rId21"/>
    <p:sldId id="280" r:id="rId22"/>
    <p:sldId id="288" r:id="rId23"/>
    <p:sldId id="279" r:id="rId24"/>
    <p:sldId id="303" r:id="rId25"/>
    <p:sldId id="259" r:id="rId26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63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395"/>
    </p:cViewPr>
  </p:sorterViewPr>
  <p:notesViewPr>
    <p:cSldViewPr snapToGrid="0" showGuides="1">
      <p:cViewPr varScale="1">
        <p:scale>
          <a:sx n="63" d="100"/>
          <a:sy n="63" d="100"/>
        </p:scale>
        <p:origin x="254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r6\ipp\bigdata\Output\Tab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r6\ipp\bigdata\Output\Stratum_Q0033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 smtClean="0"/>
              <a:t>Cumulative Percentages for Coefficients of </a:t>
            </a:r>
            <a:r>
              <a:rPr lang="en-US" sz="1600" baseline="0" dirty="0"/>
              <a:t>Variation of Transaction Prices </a:t>
            </a:r>
            <a:endParaRPr lang="en-US" sz="1600" baseline="0" dirty="0" smtClean="0"/>
          </a:p>
          <a:p>
            <a:pPr>
              <a:defRPr/>
            </a:pPr>
            <a:r>
              <a:rPr lang="en-US" sz="1600" baseline="0" dirty="0" smtClean="0"/>
              <a:t>by Item Key</a:t>
            </a:r>
            <a:endParaRPr lang="en-US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Sheet5!$B$1</c:f>
              <c:strCache>
                <c:ptCount val="1"/>
                <c:pt idx="0">
                  <c:v>ESZCDQRH</c:v>
                </c:pt>
              </c:strCache>
            </c:strRef>
          </c:tx>
          <c:spPr>
            <a:ln w="28575" cap="rnd">
              <a:solidFill>
                <a:schemeClr val="bg2">
                  <a:lumMod val="1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Sheet5!$A$2:$A$15</c:f>
              <c:strCache>
                <c:ptCount val="14"/>
                <c:pt idx="0">
                  <c:v>0-2.49</c:v>
                </c:pt>
                <c:pt idx="1">
                  <c:v>2.5-7.49</c:v>
                </c:pt>
                <c:pt idx="2">
                  <c:v>7.5-12.49</c:v>
                </c:pt>
                <c:pt idx="3">
                  <c:v>12.5-17.49</c:v>
                </c:pt>
                <c:pt idx="4">
                  <c:v>17.5-22.49</c:v>
                </c:pt>
                <c:pt idx="5">
                  <c:v>22.5-27.49</c:v>
                </c:pt>
                <c:pt idx="6">
                  <c:v>27.5-32.49</c:v>
                </c:pt>
                <c:pt idx="7">
                  <c:v>32.5-37.49</c:v>
                </c:pt>
                <c:pt idx="8">
                  <c:v>37.5-42.49</c:v>
                </c:pt>
                <c:pt idx="9">
                  <c:v>42.5-47.49</c:v>
                </c:pt>
                <c:pt idx="10">
                  <c:v>47.5-52.49</c:v>
                </c:pt>
                <c:pt idx="11">
                  <c:v>72.5-77.49</c:v>
                </c:pt>
                <c:pt idx="12">
                  <c:v>97.5-102.49</c:v>
                </c:pt>
                <c:pt idx="13">
                  <c:v>&gt; =102.5</c:v>
                </c:pt>
              </c:strCache>
            </c:strRef>
          </c:cat>
          <c:val>
            <c:numRef>
              <c:f>Sheet5!$B$2:$B$15</c:f>
              <c:numCache>
                <c:formatCode>0.0</c:formatCode>
                <c:ptCount val="14"/>
                <c:pt idx="0">
                  <c:v>45.7</c:v>
                </c:pt>
                <c:pt idx="1">
                  <c:v>67.8</c:v>
                </c:pt>
                <c:pt idx="2">
                  <c:v>77.599999999999994</c:v>
                </c:pt>
                <c:pt idx="3">
                  <c:v>83.5</c:v>
                </c:pt>
                <c:pt idx="4">
                  <c:v>87.6</c:v>
                </c:pt>
                <c:pt idx="5">
                  <c:v>90.3</c:v>
                </c:pt>
                <c:pt idx="6">
                  <c:v>92.2</c:v>
                </c:pt>
                <c:pt idx="7">
                  <c:v>93.8</c:v>
                </c:pt>
                <c:pt idx="8">
                  <c:v>95.2</c:v>
                </c:pt>
                <c:pt idx="9">
                  <c:v>96.1</c:v>
                </c:pt>
                <c:pt idx="10">
                  <c:v>96.8</c:v>
                </c:pt>
                <c:pt idx="11">
                  <c:v>98.7</c:v>
                </c:pt>
                <c:pt idx="12">
                  <c:v>99.1</c:v>
                </c:pt>
                <c:pt idx="13">
                  <c:v>100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Sheet5!$C$1</c:f>
              <c:strCache>
                <c:ptCount val="1"/>
                <c:pt idx="0">
                  <c:v>ESZQRH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Sheet5!$A$2:$A$15</c:f>
              <c:strCache>
                <c:ptCount val="14"/>
                <c:pt idx="0">
                  <c:v>0-2.49</c:v>
                </c:pt>
                <c:pt idx="1">
                  <c:v>2.5-7.49</c:v>
                </c:pt>
                <c:pt idx="2">
                  <c:v>7.5-12.49</c:v>
                </c:pt>
                <c:pt idx="3">
                  <c:v>12.5-17.49</c:v>
                </c:pt>
                <c:pt idx="4">
                  <c:v>17.5-22.49</c:v>
                </c:pt>
                <c:pt idx="5">
                  <c:v>22.5-27.49</c:v>
                </c:pt>
                <c:pt idx="6">
                  <c:v>27.5-32.49</c:v>
                </c:pt>
                <c:pt idx="7">
                  <c:v>32.5-37.49</c:v>
                </c:pt>
                <c:pt idx="8">
                  <c:v>37.5-42.49</c:v>
                </c:pt>
                <c:pt idx="9">
                  <c:v>42.5-47.49</c:v>
                </c:pt>
                <c:pt idx="10">
                  <c:v>47.5-52.49</c:v>
                </c:pt>
                <c:pt idx="11">
                  <c:v>72.5-77.49</c:v>
                </c:pt>
                <c:pt idx="12">
                  <c:v>97.5-102.49</c:v>
                </c:pt>
                <c:pt idx="13">
                  <c:v>&gt; =102.5</c:v>
                </c:pt>
              </c:strCache>
            </c:strRef>
          </c:cat>
          <c:val>
            <c:numRef>
              <c:f>Sheet5!$C$2:$C$15</c:f>
              <c:numCache>
                <c:formatCode>0.0</c:formatCode>
                <c:ptCount val="14"/>
                <c:pt idx="0">
                  <c:v>35.6</c:v>
                </c:pt>
                <c:pt idx="1">
                  <c:v>57.3</c:v>
                </c:pt>
                <c:pt idx="2">
                  <c:v>69.5</c:v>
                </c:pt>
                <c:pt idx="3">
                  <c:v>77.2</c:v>
                </c:pt>
                <c:pt idx="4">
                  <c:v>82.2</c:v>
                </c:pt>
                <c:pt idx="5">
                  <c:v>85.9</c:v>
                </c:pt>
                <c:pt idx="6">
                  <c:v>88.6</c:v>
                </c:pt>
                <c:pt idx="7">
                  <c:v>90.8</c:v>
                </c:pt>
                <c:pt idx="8">
                  <c:v>92.5</c:v>
                </c:pt>
                <c:pt idx="9">
                  <c:v>94</c:v>
                </c:pt>
                <c:pt idx="10">
                  <c:v>95</c:v>
                </c:pt>
                <c:pt idx="11">
                  <c:v>97.6</c:v>
                </c:pt>
                <c:pt idx="12">
                  <c:v>98.4</c:v>
                </c:pt>
                <c:pt idx="13">
                  <c:v>100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Sheet5!$D$1</c:f>
              <c:strCache>
                <c:ptCount val="1"/>
                <c:pt idx="0">
                  <c:v>ESQRH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x"/>
            <c:size val="5"/>
            <c:spPr>
              <a:noFill/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Sheet5!$A$2:$A$15</c:f>
              <c:strCache>
                <c:ptCount val="14"/>
                <c:pt idx="0">
                  <c:v>0-2.49</c:v>
                </c:pt>
                <c:pt idx="1">
                  <c:v>2.5-7.49</c:v>
                </c:pt>
                <c:pt idx="2">
                  <c:v>7.5-12.49</c:v>
                </c:pt>
                <c:pt idx="3">
                  <c:v>12.5-17.49</c:v>
                </c:pt>
                <c:pt idx="4">
                  <c:v>17.5-22.49</c:v>
                </c:pt>
                <c:pt idx="5">
                  <c:v>22.5-27.49</c:v>
                </c:pt>
                <c:pt idx="6">
                  <c:v>27.5-32.49</c:v>
                </c:pt>
                <c:pt idx="7">
                  <c:v>32.5-37.49</c:v>
                </c:pt>
                <c:pt idx="8">
                  <c:v>37.5-42.49</c:v>
                </c:pt>
                <c:pt idx="9">
                  <c:v>42.5-47.49</c:v>
                </c:pt>
                <c:pt idx="10">
                  <c:v>47.5-52.49</c:v>
                </c:pt>
                <c:pt idx="11">
                  <c:v>72.5-77.49</c:v>
                </c:pt>
                <c:pt idx="12">
                  <c:v>97.5-102.49</c:v>
                </c:pt>
                <c:pt idx="13">
                  <c:v>&gt; =102.5</c:v>
                </c:pt>
              </c:strCache>
            </c:strRef>
          </c:cat>
          <c:val>
            <c:numRef>
              <c:f>Sheet5!$D$2:$D$15</c:f>
              <c:numCache>
                <c:formatCode>0.0</c:formatCode>
                <c:ptCount val="14"/>
                <c:pt idx="0">
                  <c:v>33.299999999999997</c:v>
                </c:pt>
                <c:pt idx="1">
                  <c:v>54.6</c:v>
                </c:pt>
                <c:pt idx="2">
                  <c:v>67.099999999999994</c:v>
                </c:pt>
                <c:pt idx="3">
                  <c:v>75.099999999999994</c:v>
                </c:pt>
                <c:pt idx="4">
                  <c:v>80.599999999999994</c:v>
                </c:pt>
                <c:pt idx="5">
                  <c:v>84.6</c:v>
                </c:pt>
                <c:pt idx="6">
                  <c:v>87.5</c:v>
                </c:pt>
                <c:pt idx="7">
                  <c:v>89.8</c:v>
                </c:pt>
                <c:pt idx="8">
                  <c:v>91.7</c:v>
                </c:pt>
                <c:pt idx="9">
                  <c:v>93.4</c:v>
                </c:pt>
                <c:pt idx="10">
                  <c:v>94.4</c:v>
                </c:pt>
                <c:pt idx="11">
                  <c:v>97.2</c:v>
                </c:pt>
                <c:pt idx="12">
                  <c:v>98.3</c:v>
                </c:pt>
                <c:pt idx="13">
                  <c:v>100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Sheet5!$E$1</c:f>
              <c:strCache>
                <c:ptCount val="1"/>
                <c:pt idx="0">
                  <c:v>EQRH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Sheet5!$A$2:$A$15</c:f>
              <c:strCache>
                <c:ptCount val="14"/>
                <c:pt idx="0">
                  <c:v>0-2.49</c:v>
                </c:pt>
                <c:pt idx="1">
                  <c:v>2.5-7.49</c:v>
                </c:pt>
                <c:pt idx="2">
                  <c:v>7.5-12.49</c:v>
                </c:pt>
                <c:pt idx="3">
                  <c:v>12.5-17.49</c:v>
                </c:pt>
                <c:pt idx="4">
                  <c:v>17.5-22.49</c:v>
                </c:pt>
                <c:pt idx="5">
                  <c:v>22.5-27.49</c:v>
                </c:pt>
                <c:pt idx="6">
                  <c:v>27.5-32.49</c:v>
                </c:pt>
                <c:pt idx="7">
                  <c:v>32.5-37.49</c:v>
                </c:pt>
                <c:pt idx="8">
                  <c:v>37.5-42.49</c:v>
                </c:pt>
                <c:pt idx="9">
                  <c:v>42.5-47.49</c:v>
                </c:pt>
                <c:pt idx="10">
                  <c:v>47.5-52.49</c:v>
                </c:pt>
                <c:pt idx="11">
                  <c:v>72.5-77.49</c:v>
                </c:pt>
                <c:pt idx="12">
                  <c:v>97.5-102.49</c:v>
                </c:pt>
                <c:pt idx="13">
                  <c:v>&gt; =102.5</c:v>
                </c:pt>
              </c:strCache>
            </c:strRef>
          </c:cat>
          <c:val>
            <c:numRef>
              <c:f>Sheet5!$E$2:$E$15</c:f>
              <c:numCache>
                <c:formatCode>0.0</c:formatCode>
                <c:ptCount val="14"/>
                <c:pt idx="0">
                  <c:v>29.7</c:v>
                </c:pt>
                <c:pt idx="1">
                  <c:v>49.7</c:v>
                </c:pt>
                <c:pt idx="2">
                  <c:v>62.4</c:v>
                </c:pt>
                <c:pt idx="3">
                  <c:v>70.7</c:v>
                </c:pt>
                <c:pt idx="4">
                  <c:v>76.8</c:v>
                </c:pt>
                <c:pt idx="5">
                  <c:v>81.5</c:v>
                </c:pt>
                <c:pt idx="6">
                  <c:v>85.3</c:v>
                </c:pt>
                <c:pt idx="7">
                  <c:v>88</c:v>
                </c:pt>
                <c:pt idx="8">
                  <c:v>90.3</c:v>
                </c:pt>
                <c:pt idx="9">
                  <c:v>92.1</c:v>
                </c:pt>
                <c:pt idx="10">
                  <c:v>93.4</c:v>
                </c:pt>
                <c:pt idx="11">
                  <c:v>96.7</c:v>
                </c:pt>
                <c:pt idx="12">
                  <c:v>97.9</c:v>
                </c:pt>
                <c:pt idx="13">
                  <c:v>100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Sheet5!$F$1</c:f>
              <c:strCache>
                <c:ptCount val="1"/>
                <c:pt idx="0">
                  <c:v>QRH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Sheet5!$A$2:$A$15</c:f>
              <c:strCache>
                <c:ptCount val="14"/>
                <c:pt idx="0">
                  <c:v>0-2.49</c:v>
                </c:pt>
                <c:pt idx="1">
                  <c:v>2.5-7.49</c:v>
                </c:pt>
                <c:pt idx="2">
                  <c:v>7.5-12.49</c:v>
                </c:pt>
                <c:pt idx="3">
                  <c:v>12.5-17.49</c:v>
                </c:pt>
                <c:pt idx="4">
                  <c:v>17.5-22.49</c:v>
                </c:pt>
                <c:pt idx="5">
                  <c:v>22.5-27.49</c:v>
                </c:pt>
                <c:pt idx="6">
                  <c:v>27.5-32.49</c:v>
                </c:pt>
                <c:pt idx="7">
                  <c:v>32.5-37.49</c:v>
                </c:pt>
                <c:pt idx="8">
                  <c:v>37.5-42.49</c:v>
                </c:pt>
                <c:pt idx="9">
                  <c:v>42.5-47.49</c:v>
                </c:pt>
                <c:pt idx="10">
                  <c:v>47.5-52.49</c:v>
                </c:pt>
                <c:pt idx="11">
                  <c:v>72.5-77.49</c:v>
                </c:pt>
                <c:pt idx="12">
                  <c:v>97.5-102.49</c:v>
                </c:pt>
                <c:pt idx="13">
                  <c:v>&gt; =102.5</c:v>
                </c:pt>
              </c:strCache>
            </c:strRef>
          </c:cat>
          <c:val>
            <c:numRef>
              <c:f>Sheet5!$F$2:$F$15</c:f>
              <c:numCache>
                <c:formatCode>0.0</c:formatCode>
                <c:ptCount val="14"/>
                <c:pt idx="0">
                  <c:v>5.6</c:v>
                </c:pt>
                <c:pt idx="1">
                  <c:v>9.8000000000000007</c:v>
                </c:pt>
                <c:pt idx="2">
                  <c:v>13</c:v>
                </c:pt>
                <c:pt idx="3">
                  <c:v>18</c:v>
                </c:pt>
                <c:pt idx="4">
                  <c:v>23.8</c:v>
                </c:pt>
                <c:pt idx="5">
                  <c:v>29.3</c:v>
                </c:pt>
                <c:pt idx="6">
                  <c:v>36.200000000000003</c:v>
                </c:pt>
                <c:pt idx="7">
                  <c:v>44.2</c:v>
                </c:pt>
                <c:pt idx="8">
                  <c:v>51.7</c:v>
                </c:pt>
                <c:pt idx="9">
                  <c:v>57.6</c:v>
                </c:pt>
                <c:pt idx="10">
                  <c:v>63.6</c:v>
                </c:pt>
                <c:pt idx="11">
                  <c:v>79.8</c:v>
                </c:pt>
                <c:pt idx="12">
                  <c:v>85.2</c:v>
                </c:pt>
                <c:pt idx="13">
                  <c:v>100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Sheet5!$G$1</c:f>
              <c:strCache>
                <c:ptCount val="1"/>
                <c:pt idx="0">
                  <c:v>H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6"/>
              </a:solidFill>
              <a:ln w="9525"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</c:marker>
          <c:cat>
            <c:strRef>
              <c:f>Sheet5!$A$2:$A$15</c:f>
              <c:strCache>
                <c:ptCount val="14"/>
                <c:pt idx="0">
                  <c:v>0-2.49</c:v>
                </c:pt>
                <c:pt idx="1">
                  <c:v>2.5-7.49</c:v>
                </c:pt>
                <c:pt idx="2">
                  <c:v>7.5-12.49</c:v>
                </c:pt>
                <c:pt idx="3">
                  <c:v>12.5-17.49</c:v>
                </c:pt>
                <c:pt idx="4">
                  <c:v>17.5-22.49</c:v>
                </c:pt>
                <c:pt idx="5">
                  <c:v>22.5-27.49</c:v>
                </c:pt>
                <c:pt idx="6">
                  <c:v>27.5-32.49</c:v>
                </c:pt>
                <c:pt idx="7">
                  <c:v>32.5-37.49</c:v>
                </c:pt>
                <c:pt idx="8">
                  <c:v>37.5-42.49</c:v>
                </c:pt>
                <c:pt idx="9">
                  <c:v>42.5-47.49</c:v>
                </c:pt>
                <c:pt idx="10">
                  <c:v>47.5-52.49</c:v>
                </c:pt>
                <c:pt idx="11">
                  <c:v>72.5-77.49</c:v>
                </c:pt>
                <c:pt idx="12">
                  <c:v>97.5-102.49</c:v>
                </c:pt>
                <c:pt idx="13">
                  <c:v>&gt; =102.5</c:v>
                </c:pt>
              </c:strCache>
            </c:strRef>
          </c:cat>
          <c:val>
            <c:numRef>
              <c:f>Sheet5!$G$2:$G$15</c:f>
              <c:numCache>
                <c:formatCode>0.0</c:formatCode>
                <c:ptCount val="14"/>
                <c:pt idx="0">
                  <c:v>0.9</c:v>
                </c:pt>
                <c:pt idx="1">
                  <c:v>1.6</c:v>
                </c:pt>
                <c:pt idx="2">
                  <c:v>2.8</c:v>
                </c:pt>
                <c:pt idx="3">
                  <c:v>4.8</c:v>
                </c:pt>
                <c:pt idx="4">
                  <c:v>9.3000000000000007</c:v>
                </c:pt>
                <c:pt idx="5">
                  <c:v>15.6</c:v>
                </c:pt>
                <c:pt idx="6">
                  <c:v>21.1</c:v>
                </c:pt>
                <c:pt idx="7">
                  <c:v>28.2</c:v>
                </c:pt>
                <c:pt idx="8">
                  <c:v>35.200000000000003</c:v>
                </c:pt>
                <c:pt idx="9">
                  <c:v>41</c:v>
                </c:pt>
                <c:pt idx="10">
                  <c:v>48.6</c:v>
                </c:pt>
                <c:pt idx="11">
                  <c:v>71.2</c:v>
                </c:pt>
                <c:pt idx="12">
                  <c:v>79.7</c:v>
                </c:pt>
                <c:pt idx="13">
                  <c:v>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072816"/>
        <c:axId val="83075616"/>
      </c:lineChart>
      <c:catAx>
        <c:axId val="830728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Categories of Coefficients</a:t>
                </a:r>
                <a:r>
                  <a:rPr lang="en-US" baseline="0" dirty="0"/>
                  <a:t> of Variation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075616"/>
        <c:crosses val="autoZero"/>
        <c:auto val="1"/>
        <c:lblAlgn val="ctr"/>
        <c:lblOffset val="100"/>
        <c:noMultiLvlLbl val="0"/>
      </c:catAx>
      <c:valAx>
        <c:axId val="8307561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 dirty="0"/>
                  <a:t>Percentage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072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BEA</a:t>
            </a:r>
            <a:r>
              <a:rPr lang="en-US" baseline="0" dirty="0"/>
              <a:t> Classification </a:t>
            </a:r>
            <a:r>
              <a:rPr lang="en-US" baseline="0" dirty="0" smtClean="0"/>
              <a:t>00330 (Vegetables &amp; Veg. Preparations and Juices) 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Graph!$B$1</c:f>
              <c:strCache>
                <c:ptCount val="1"/>
                <c:pt idx="0">
                  <c:v>CPI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accent1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Graph!$A$2:$A$25</c:f>
              <c:strCache>
                <c:ptCount val="24"/>
                <c:pt idx="0">
                  <c:v>201501</c:v>
                </c:pt>
                <c:pt idx="1">
                  <c:v>201502</c:v>
                </c:pt>
                <c:pt idx="2">
                  <c:v>201503</c:v>
                </c:pt>
                <c:pt idx="3">
                  <c:v>201504</c:v>
                </c:pt>
                <c:pt idx="4">
                  <c:v>201505</c:v>
                </c:pt>
                <c:pt idx="5">
                  <c:v>201506</c:v>
                </c:pt>
                <c:pt idx="6">
                  <c:v>201507</c:v>
                </c:pt>
                <c:pt idx="7">
                  <c:v>201508</c:v>
                </c:pt>
                <c:pt idx="8">
                  <c:v>201509</c:v>
                </c:pt>
                <c:pt idx="9">
                  <c:v>201510</c:v>
                </c:pt>
                <c:pt idx="10">
                  <c:v>201511</c:v>
                </c:pt>
                <c:pt idx="11">
                  <c:v>201512</c:v>
                </c:pt>
                <c:pt idx="12">
                  <c:v>201601</c:v>
                </c:pt>
                <c:pt idx="13">
                  <c:v>201602</c:v>
                </c:pt>
                <c:pt idx="14">
                  <c:v>201603</c:v>
                </c:pt>
                <c:pt idx="15">
                  <c:v>201604</c:v>
                </c:pt>
                <c:pt idx="16">
                  <c:v>201605</c:v>
                </c:pt>
                <c:pt idx="17">
                  <c:v>201606</c:v>
                </c:pt>
                <c:pt idx="18">
                  <c:v>201607</c:v>
                </c:pt>
                <c:pt idx="19">
                  <c:v>201608</c:v>
                </c:pt>
                <c:pt idx="20">
                  <c:v>201609</c:v>
                </c:pt>
                <c:pt idx="21">
                  <c:v>201610</c:v>
                </c:pt>
                <c:pt idx="22">
                  <c:v>201611</c:v>
                </c:pt>
                <c:pt idx="23">
                  <c:v>201612</c:v>
                </c:pt>
              </c:strCache>
            </c:strRef>
          </c:cat>
          <c:val>
            <c:numRef>
              <c:f>Graph!$B$2:$B$25</c:f>
              <c:numCache>
                <c:formatCode>0.00</c:formatCode>
                <c:ptCount val="24"/>
                <c:pt idx="0">
                  <c:v>99.999999999999986</c:v>
                </c:pt>
                <c:pt idx="1">
                  <c:v>97.384057689026434</c:v>
                </c:pt>
                <c:pt idx="2">
                  <c:v>96.070249381112163</c:v>
                </c:pt>
                <c:pt idx="3">
                  <c:v>94.751950955945958</c:v>
                </c:pt>
                <c:pt idx="4">
                  <c:v>94.543908856606592</c:v>
                </c:pt>
                <c:pt idx="5">
                  <c:v>94.372087036432802</c:v>
                </c:pt>
                <c:pt idx="6">
                  <c:v>93.418984814423439</c:v>
                </c:pt>
                <c:pt idx="7">
                  <c:v>94.189788276004492</c:v>
                </c:pt>
                <c:pt idx="8">
                  <c:v>95.861009917172296</c:v>
                </c:pt>
                <c:pt idx="9">
                  <c:v>96.832072608189364</c:v>
                </c:pt>
                <c:pt idx="10">
                  <c:v>97.916286253955036</c:v>
                </c:pt>
                <c:pt idx="11">
                  <c:v>99.207344634459545</c:v>
                </c:pt>
                <c:pt idx="12">
                  <c:v>103.94621438214489</c:v>
                </c:pt>
                <c:pt idx="13">
                  <c:v>102.50159399162442</c:v>
                </c:pt>
                <c:pt idx="14">
                  <c:v>98.541909257723745</c:v>
                </c:pt>
                <c:pt idx="15">
                  <c:v>96.068752675361523</c:v>
                </c:pt>
                <c:pt idx="16">
                  <c:v>94.537323351303769</c:v>
                </c:pt>
                <c:pt idx="17">
                  <c:v>94.606171815833335</c:v>
                </c:pt>
                <c:pt idx="18">
                  <c:v>94.389748164290381</c:v>
                </c:pt>
                <c:pt idx="19">
                  <c:v>93.982943541265669</c:v>
                </c:pt>
                <c:pt idx="20">
                  <c:v>93.749158103015247</c:v>
                </c:pt>
                <c:pt idx="21">
                  <c:v>94.176317924248721</c:v>
                </c:pt>
                <c:pt idx="22">
                  <c:v>93.991624434619396</c:v>
                </c:pt>
                <c:pt idx="23">
                  <c:v>94.228403284371083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Graph!$C$1</c:f>
              <c:strCache>
                <c:ptCount val="1"/>
                <c:pt idx="0">
                  <c:v>LT4 ESZCDQRH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rgbClr val="FFC000"/>
                </a:solidFill>
              </a:ln>
              <a:effectLst/>
            </c:spPr>
          </c:marker>
          <c:cat>
            <c:strRef>
              <c:f>Graph!$A$2:$A$25</c:f>
              <c:strCache>
                <c:ptCount val="24"/>
                <c:pt idx="0">
                  <c:v>201501</c:v>
                </c:pt>
                <c:pt idx="1">
                  <c:v>201502</c:v>
                </c:pt>
                <c:pt idx="2">
                  <c:v>201503</c:v>
                </c:pt>
                <c:pt idx="3">
                  <c:v>201504</c:v>
                </c:pt>
                <c:pt idx="4">
                  <c:v>201505</c:v>
                </c:pt>
                <c:pt idx="5">
                  <c:v>201506</c:v>
                </c:pt>
                <c:pt idx="6">
                  <c:v>201507</c:v>
                </c:pt>
                <c:pt idx="7">
                  <c:v>201508</c:v>
                </c:pt>
                <c:pt idx="8">
                  <c:v>201509</c:v>
                </c:pt>
                <c:pt idx="9">
                  <c:v>201510</c:v>
                </c:pt>
                <c:pt idx="10">
                  <c:v>201511</c:v>
                </c:pt>
                <c:pt idx="11">
                  <c:v>201512</c:v>
                </c:pt>
                <c:pt idx="12">
                  <c:v>201601</c:v>
                </c:pt>
                <c:pt idx="13">
                  <c:v>201602</c:v>
                </c:pt>
                <c:pt idx="14">
                  <c:v>201603</c:v>
                </c:pt>
                <c:pt idx="15">
                  <c:v>201604</c:v>
                </c:pt>
                <c:pt idx="16">
                  <c:v>201605</c:v>
                </c:pt>
                <c:pt idx="17">
                  <c:v>201606</c:v>
                </c:pt>
                <c:pt idx="18">
                  <c:v>201607</c:v>
                </c:pt>
                <c:pt idx="19">
                  <c:v>201608</c:v>
                </c:pt>
                <c:pt idx="20">
                  <c:v>201609</c:v>
                </c:pt>
                <c:pt idx="21">
                  <c:v>201610</c:v>
                </c:pt>
                <c:pt idx="22">
                  <c:v>201611</c:v>
                </c:pt>
                <c:pt idx="23">
                  <c:v>201612</c:v>
                </c:pt>
              </c:strCache>
            </c:strRef>
          </c:cat>
          <c:val>
            <c:numRef>
              <c:f>Graph!$C$2:$C$25</c:f>
              <c:numCache>
                <c:formatCode>0.00</c:formatCode>
                <c:ptCount val="24"/>
                <c:pt idx="0">
                  <c:v>100</c:v>
                </c:pt>
                <c:pt idx="1">
                  <c:v>97.409405311438306</c:v>
                </c:pt>
                <c:pt idx="2">
                  <c:v>99.639753165743699</c:v>
                </c:pt>
                <c:pt idx="3">
                  <c:v>99.542431529403899</c:v>
                </c:pt>
                <c:pt idx="4">
                  <c:v>100.01036541237001</c:v>
                </c:pt>
                <c:pt idx="5">
                  <c:v>99.800907762331505</c:v>
                </c:pt>
                <c:pt idx="6">
                  <c:v>101.187723554385</c:v>
                </c:pt>
                <c:pt idx="7">
                  <c:v>102.110459394367</c:v>
                </c:pt>
                <c:pt idx="8">
                  <c:v>101.81318440963</c:v>
                </c:pt>
                <c:pt idx="9">
                  <c:v>103.075877058424</c:v>
                </c:pt>
                <c:pt idx="10">
                  <c:v>103.487612706853</c:v>
                </c:pt>
                <c:pt idx="11">
                  <c:v>106.593040559307</c:v>
                </c:pt>
                <c:pt idx="12">
                  <c:v>106.429148891856</c:v>
                </c:pt>
                <c:pt idx="13">
                  <c:v>101.607158800139</c:v>
                </c:pt>
                <c:pt idx="14">
                  <c:v>100.545719148698</c:v>
                </c:pt>
                <c:pt idx="15">
                  <c:v>99.184521258659501</c:v>
                </c:pt>
                <c:pt idx="16">
                  <c:v>99.099793415232298</c:v>
                </c:pt>
                <c:pt idx="17">
                  <c:v>99.079249029357001</c:v>
                </c:pt>
                <c:pt idx="18">
                  <c:v>98.779218184500095</c:v>
                </c:pt>
                <c:pt idx="19">
                  <c:v>97.581576521620207</c:v>
                </c:pt>
                <c:pt idx="20">
                  <c:v>98.710684052809597</c:v>
                </c:pt>
                <c:pt idx="21">
                  <c:v>98.082156618895695</c:v>
                </c:pt>
                <c:pt idx="22">
                  <c:v>96.936284160524494</c:v>
                </c:pt>
                <c:pt idx="23">
                  <c:v>97.084523697029795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Graph!$D$1</c:f>
              <c:strCache>
                <c:ptCount val="1"/>
                <c:pt idx="0">
                  <c:v>LT462 ESZCDQRH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3"/>
              </a:solidFill>
              <a:ln w="9525">
                <a:solidFill>
                  <a:srgbClr val="00B0F0"/>
                </a:solidFill>
              </a:ln>
              <a:effectLst/>
            </c:spPr>
          </c:marker>
          <c:cat>
            <c:strRef>
              <c:f>Graph!$A$2:$A$25</c:f>
              <c:strCache>
                <c:ptCount val="24"/>
                <c:pt idx="0">
                  <c:v>201501</c:v>
                </c:pt>
                <c:pt idx="1">
                  <c:v>201502</c:v>
                </c:pt>
                <c:pt idx="2">
                  <c:v>201503</c:v>
                </c:pt>
                <c:pt idx="3">
                  <c:v>201504</c:v>
                </c:pt>
                <c:pt idx="4">
                  <c:v>201505</c:v>
                </c:pt>
                <c:pt idx="5">
                  <c:v>201506</c:v>
                </c:pt>
                <c:pt idx="6">
                  <c:v>201507</c:v>
                </c:pt>
                <c:pt idx="7">
                  <c:v>201508</c:v>
                </c:pt>
                <c:pt idx="8">
                  <c:v>201509</c:v>
                </c:pt>
                <c:pt idx="9">
                  <c:v>201510</c:v>
                </c:pt>
                <c:pt idx="10">
                  <c:v>201511</c:v>
                </c:pt>
                <c:pt idx="11">
                  <c:v>201512</c:v>
                </c:pt>
                <c:pt idx="12">
                  <c:v>201601</c:v>
                </c:pt>
                <c:pt idx="13">
                  <c:v>201602</c:v>
                </c:pt>
                <c:pt idx="14">
                  <c:v>201603</c:v>
                </c:pt>
                <c:pt idx="15">
                  <c:v>201604</c:v>
                </c:pt>
                <c:pt idx="16">
                  <c:v>201605</c:v>
                </c:pt>
                <c:pt idx="17">
                  <c:v>201606</c:v>
                </c:pt>
                <c:pt idx="18">
                  <c:v>201607</c:v>
                </c:pt>
                <c:pt idx="19">
                  <c:v>201608</c:v>
                </c:pt>
                <c:pt idx="20">
                  <c:v>201609</c:v>
                </c:pt>
                <c:pt idx="21">
                  <c:v>201610</c:v>
                </c:pt>
                <c:pt idx="22">
                  <c:v>201611</c:v>
                </c:pt>
                <c:pt idx="23">
                  <c:v>201612</c:v>
                </c:pt>
              </c:strCache>
            </c:strRef>
          </c:cat>
          <c:val>
            <c:numRef>
              <c:f>Graph!$D$2:$D$25</c:f>
              <c:numCache>
                <c:formatCode>0.00</c:formatCode>
                <c:ptCount val="24"/>
                <c:pt idx="0">
                  <c:v>100</c:v>
                </c:pt>
                <c:pt idx="1">
                  <c:v>96.988508784621999</c:v>
                </c:pt>
                <c:pt idx="2">
                  <c:v>98.827505745115303</c:v>
                </c:pt>
                <c:pt idx="3">
                  <c:v>99.260701605398793</c:v>
                </c:pt>
                <c:pt idx="4">
                  <c:v>99.309920630014503</c:v>
                </c:pt>
                <c:pt idx="5">
                  <c:v>99.263429176165801</c:v>
                </c:pt>
                <c:pt idx="6">
                  <c:v>100.521849846942</c:v>
                </c:pt>
                <c:pt idx="7">
                  <c:v>102.029185061771</c:v>
                </c:pt>
                <c:pt idx="8">
                  <c:v>101.646130472612</c:v>
                </c:pt>
                <c:pt idx="9">
                  <c:v>102.77830945393799</c:v>
                </c:pt>
                <c:pt idx="10">
                  <c:v>102.615826253227</c:v>
                </c:pt>
                <c:pt idx="11">
                  <c:v>105.97173813346301</c:v>
                </c:pt>
                <c:pt idx="12">
                  <c:v>106.89267883479199</c:v>
                </c:pt>
                <c:pt idx="13">
                  <c:v>102.69639810306801</c:v>
                </c:pt>
                <c:pt idx="14">
                  <c:v>101.200629142823</c:v>
                </c:pt>
                <c:pt idx="15">
                  <c:v>99.345884659720497</c:v>
                </c:pt>
                <c:pt idx="16">
                  <c:v>99.246998476353298</c:v>
                </c:pt>
                <c:pt idx="17">
                  <c:v>99.325728726908395</c:v>
                </c:pt>
                <c:pt idx="18">
                  <c:v>98.827237628133702</c:v>
                </c:pt>
                <c:pt idx="19">
                  <c:v>97.268910145628595</c:v>
                </c:pt>
                <c:pt idx="20">
                  <c:v>98.350480312513</c:v>
                </c:pt>
                <c:pt idx="21">
                  <c:v>97.716229964873804</c:v>
                </c:pt>
                <c:pt idx="22">
                  <c:v>96.270333099489406</c:v>
                </c:pt>
                <c:pt idx="23">
                  <c:v>96.425349921511398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Graph!$E$1</c:f>
              <c:strCache>
                <c:ptCount val="1"/>
                <c:pt idx="0">
                  <c:v>LT462 ESZQRH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Graph!$A$2:$A$25</c:f>
              <c:strCache>
                <c:ptCount val="24"/>
                <c:pt idx="0">
                  <c:v>201501</c:v>
                </c:pt>
                <c:pt idx="1">
                  <c:v>201502</c:v>
                </c:pt>
                <c:pt idx="2">
                  <c:v>201503</c:v>
                </c:pt>
                <c:pt idx="3">
                  <c:v>201504</c:v>
                </c:pt>
                <c:pt idx="4">
                  <c:v>201505</c:v>
                </c:pt>
                <c:pt idx="5">
                  <c:v>201506</c:v>
                </c:pt>
                <c:pt idx="6">
                  <c:v>201507</c:v>
                </c:pt>
                <c:pt idx="7">
                  <c:v>201508</c:v>
                </c:pt>
                <c:pt idx="8">
                  <c:v>201509</c:v>
                </c:pt>
                <c:pt idx="9">
                  <c:v>201510</c:v>
                </c:pt>
                <c:pt idx="10">
                  <c:v>201511</c:v>
                </c:pt>
                <c:pt idx="11">
                  <c:v>201512</c:v>
                </c:pt>
                <c:pt idx="12">
                  <c:v>201601</c:v>
                </c:pt>
                <c:pt idx="13">
                  <c:v>201602</c:v>
                </c:pt>
                <c:pt idx="14">
                  <c:v>201603</c:v>
                </c:pt>
                <c:pt idx="15">
                  <c:v>201604</c:v>
                </c:pt>
                <c:pt idx="16">
                  <c:v>201605</c:v>
                </c:pt>
                <c:pt idx="17">
                  <c:v>201606</c:v>
                </c:pt>
                <c:pt idx="18">
                  <c:v>201607</c:v>
                </c:pt>
                <c:pt idx="19">
                  <c:v>201608</c:v>
                </c:pt>
                <c:pt idx="20">
                  <c:v>201609</c:v>
                </c:pt>
                <c:pt idx="21">
                  <c:v>201610</c:v>
                </c:pt>
                <c:pt idx="22">
                  <c:v>201611</c:v>
                </c:pt>
                <c:pt idx="23">
                  <c:v>201612</c:v>
                </c:pt>
              </c:strCache>
            </c:strRef>
          </c:cat>
          <c:val>
            <c:numRef>
              <c:f>Graph!$E$2:$E$25</c:f>
              <c:numCache>
                <c:formatCode>0.00</c:formatCode>
                <c:ptCount val="24"/>
                <c:pt idx="0">
                  <c:v>100</c:v>
                </c:pt>
                <c:pt idx="1">
                  <c:v>98.0149527283086</c:v>
                </c:pt>
                <c:pt idx="2">
                  <c:v>100.046778571912</c:v>
                </c:pt>
                <c:pt idx="3">
                  <c:v>100.537409633861</c:v>
                </c:pt>
                <c:pt idx="4">
                  <c:v>100.492997880069</c:v>
                </c:pt>
                <c:pt idx="5">
                  <c:v>101.070894971127</c:v>
                </c:pt>
                <c:pt idx="6">
                  <c:v>101.23862322681499</c:v>
                </c:pt>
                <c:pt idx="7">
                  <c:v>102.669967640998</c:v>
                </c:pt>
                <c:pt idx="8">
                  <c:v>102.551602565637</c:v>
                </c:pt>
                <c:pt idx="9">
                  <c:v>103.44101304318301</c:v>
                </c:pt>
                <c:pt idx="10">
                  <c:v>104.47971762639899</c:v>
                </c:pt>
                <c:pt idx="11">
                  <c:v>108.071696977664</c:v>
                </c:pt>
                <c:pt idx="12">
                  <c:v>108.61438074408601</c:v>
                </c:pt>
                <c:pt idx="13">
                  <c:v>104.941987250342</c:v>
                </c:pt>
                <c:pt idx="14">
                  <c:v>103.107952700425</c:v>
                </c:pt>
                <c:pt idx="15">
                  <c:v>101.849618768993</c:v>
                </c:pt>
                <c:pt idx="16">
                  <c:v>102.36464977861699</c:v>
                </c:pt>
                <c:pt idx="17">
                  <c:v>102.823428144128</c:v>
                </c:pt>
                <c:pt idx="18">
                  <c:v>102.813860733235</c:v>
                </c:pt>
                <c:pt idx="19">
                  <c:v>101.189107123817</c:v>
                </c:pt>
                <c:pt idx="20">
                  <c:v>102.134965502147</c:v>
                </c:pt>
                <c:pt idx="21">
                  <c:v>101.664575572858</c:v>
                </c:pt>
                <c:pt idx="22">
                  <c:v>100.054689900561</c:v>
                </c:pt>
                <c:pt idx="23">
                  <c:v>100.549009090034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Graph!$F$1</c:f>
              <c:strCache>
                <c:ptCount val="1"/>
                <c:pt idx="0">
                  <c:v>LT46 ESQRH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5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Graph!$A$2:$A$25</c:f>
              <c:strCache>
                <c:ptCount val="24"/>
                <c:pt idx="0">
                  <c:v>201501</c:v>
                </c:pt>
                <c:pt idx="1">
                  <c:v>201502</c:v>
                </c:pt>
                <c:pt idx="2">
                  <c:v>201503</c:v>
                </c:pt>
                <c:pt idx="3">
                  <c:v>201504</c:v>
                </c:pt>
                <c:pt idx="4">
                  <c:v>201505</c:v>
                </c:pt>
                <c:pt idx="5">
                  <c:v>201506</c:v>
                </c:pt>
                <c:pt idx="6">
                  <c:v>201507</c:v>
                </c:pt>
                <c:pt idx="7">
                  <c:v>201508</c:v>
                </c:pt>
                <c:pt idx="8">
                  <c:v>201509</c:v>
                </c:pt>
                <c:pt idx="9">
                  <c:v>201510</c:v>
                </c:pt>
                <c:pt idx="10">
                  <c:v>201511</c:v>
                </c:pt>
                <c:pt idx="11">
                  <c:v>201512</c:v>
                </c:pt>
                <c:pt idx="12">
                  <c:v>201601</c:v>
                </c:pt>
                <c:pt idx="13">
                  <c:v>201602</c:v>
                </c:pt>
                <c:pt idx="14">
                  <c:v>201603</c:v>
                </c:pt>
                <c:pt idx="15">
                  <c:v>201604</c:v>
                </c:pt>
                <c:pt idx="16">
                  <c:v>201605</c:v>
                </c:pt>
                <c:pt idx="17">
                  <c:v>201606</c:v>
                </c:pt>
                <c:pt idx="18">
                  <c:v>201607</c:v>
                </c:pt>
                <c:pt idx="19">
                  <c:v>201608</c:v>
                </c:pt>
                <c:pt idx="20">
                  <c:v>201609</c:v>
                </c:pt>
                <c:pt idx="21">
                  <c:v>201610</c:v>
                </c:pt>
                <c:pt idx="22">
                  <c:v>201611</c:v>
                </c:pt>
                <c:pt idx="23">
                  <c:v>201612</c:v>
                </c:pt>
              </c:strCache>
            </c:strRef>
          </c:cat>
          <c:val>
            <c:numRef>
              <c:f>Graph!$F$2:$F$25</c:f>
              <c:numCache>
                <c:formatCode>0.00</c:formatCode>
                <c:ptCount val="24"/>
                <c:pt idx="0">
                  <c:v>100</c:v>
                </c:pt>
                <c:pt idx="1">
                  <c:v>98.802390484885507</c:v>
                </c:pt>
                <c:pt idx="2">
                  <c:v>100.91071872792099</c:v>
                </c:pt>
                <c:pt idx="3">
                  <c:v>101.12002536086101</c:v>
                </c:pt>
                <c:pt idx="4">
                  <c:v>101.267543934274</c:v>
                </c:pt>
                <c:pt idx="5">
                  <c:v>100.682523102128</c:v>
                </c:pt>
                <c:pt idx="6">
                  <c:v>101.939235396806</c:v>
                </c:pt>
                <c:pt idx="7">
                  <c:v>102.733905744011</c:v>
                </c:pt>
                <c:pt idx="8">
                  <c:v>102.454751197772</c:v>
                </c:pt>
                <c:pt idx="9">
                  <c:v>103.434864762795</c:v>
                </c:pt>
                <c:pt idx="10">
                  <c:v>104.238212250873</c:v>
                </c:pt>
                <c:pt idx="11">
                  <c:v>108.00982890908701</c:v>
                </c:pt>
                <c:pt idx="12">
                  <c:v>107.999977027773</c:v>
                </c:pt>
                <c:pt idx="13">
                  <c:v>103.46072939982101</c:v>
                </c:pt>
                <c:pt idx="14">
                  <c:v>101.86941095282199</c:v>
                </c:pt>
                <c:pt idx="15">
                  <c:v>100.372683205646</c:v>
                </c:pt>
                <c:pt idx="16">
                  <c:v>100.56218914026699</c:v>
                </c:pt>
                <c:pt idx="17">
                  <c:v>100.600696320328</c:v>
                </c:pt>
                <c:pt idx="18">
                  <c:v>101.097530388807</c:v>
                </c:pt>
                <c:pt idx="19">
                  <c:v>99.909566109462702</c:v>
                </c:pt>
                <c:pt idx="20">
                  <c:v>100.555214929252</c:v>
                </c:pt>
                <c:pt idx="21">
                  <c:v>99.548183557288098</c:v>
                </c:pt>
                <c:pt idx="22">
                  <c:v>98.1169066272425</c:v>
                </c:pt>
                <c:pt idx="23">
                  <c:v>98.457351887463304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Graph!$G$1</c:f>
              <c:strCache>
                <c:ptCount val="1"/>
                <c:pt idx="0">
                  <c:v>LT462 ESQRH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6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Graph!$A$2:$A$25</c:f>
              <c:strCache>
                <c:ptCount val="24"/>
                <c:pt idx="0">
                  <c:v>201501</c:v>
                </c:pt>
                <c:pt idx="1">
                  <c:v>201502</c:v>
                </c:pt>
                <c:pt idx="2">
                  <c:v>201503</c:v>
                </c:pt>
                <c:pt idx="3">
                  <c:v>201504</c:v>
                </c:pt>
                <c:pt idx="4">
                  <c:v>201505</c:v>
                </c:pt>
                <c:pt idx="5">
                  <c:v>201506</c:v>
                </c:pt>
                <c:pt idx="6">
                  <c:v>201507</c:v>
                </c:pt>
                <c:pt idx="7">
                  <c:v>201508</c:v>
                </c:pt>
                <c:pt idx="8">
                  <c:v>201509</c:v>
                </c:pt>
                <c:pt idx="9">
                  <c:v>201510</c:v>
                </c:pt>
                <c:pt idx="10">
                  <c:v>201511</c:v>
                </c:pt>
                <c:pt idx="11">
                  <c:v>201512</c:v>
                </c:pt>
                <c:pt idx="12">
                  <c:v>201601</c:v>
                </c:pt>
                <c:pt idx="13">
                  <c:v>201602</c:v>
                </c:pt>
                <c:pt idx="14">
                  <c:v>201603</c:v>
                </c:pt>
                <c:pt idx="15">
                  <c:v>201604</c:v>
                </c:pt>
                <c:pt idx="16">
                  <c:v>201605</c:v>
                </c:pt>
                <c:pt idx="17">
                  <c:v>201606</c:v>
                </c:pt>
                <c:pt idx="18">
                  <c:v>201607</c:v>
                </c:pt>
                <c:pt idx="19">
                  <c:v>201608</c:v>
                </c:pt>
                <c:pt idx="20">
                  <c:v>201609</c:v>
                </c:pt>
                <c:pt idx="21">
                  <c:v>201610</c:v>
                </c:pt>
                <c:pt idx="22">
                  <c:v>201611</c:v>
                </c:pt>
                <c:pt idx="23">
                  <c:v>201612</c:v>
                </c:pt>
              </c:strCache>
            </c:strRef>
          </c:cat>
          <c:val>
            <c:numRef>
              <c:f>Graph!$G$2:$G$25</c:f>
              <c:numCache>
                <c:formatCode>0.00</c:formatCode>
                <c:ptCount val="24"/>
                <c:pt idx="0">
                  <c:v>100</c:v>
                </c:pt>
                <c:pt idx="1">
                  <c:v>98.226709815566096</c:v>
                </c:pt>
                <c:pt idx="2">
                  <c:v>100.113224860098</c:v>
                </c:pt>
                <c:pt idx="3">
                  <c:v>100.641624310187</c:v>
                </c:pt>
                <c:pt idx="4">
                  <c:v>100.517130071613</c:v>
                </c:pt>
                <c:pt idx="5">
                  <c:v>100.999766260293</c:v>
                </c:pt>
                <c:pt idx="6">
                  <c:v>100.96654955222</c:v>
                </c:pt>
                <c:pt idx="7">
                  <c:v>102.57705805416499</c:v>
                </c:pt>
                <c:pt idx="8">
                  <c:v>102.602705038529</c:v>
                </c:pt>
                <c:pt idx="9">
                  <c:v>103.349522265601</c:v>
                </c:pt>
                <c:pt idx="10">
                  <c:v>104.05791421153</c:v>
                </c:pt>
                <c:pt idx="11">
                  <c:v>108.07428437736201</c:v>
                </c:pt>
                <c:pt idx="12">
                  <c:v>108.572590269005</c:v>
                </c:pt>
                <c:pt idx="13">
                  <c:v>104.531923638406</c:v>
                </c:pt>
                <c:pt idx="14">
                  <c:v>102.26806797145299</c:v>
                </c:pt>
                <c:pt idx="15">
                  <c:v>100.75535481422</c:v>
                </c:pt>
                <c:pt idx="16">
                  <c:v>101.64014363579599</c:v>
                </c:pt>
                <c:pt idx="17">
                  <c:v>101.265721860887</c:v>
                </c:pt>
                <c:pt idx="18">
                  <c:v>102.078297607099</c:v>
                </c:pt>
                <c:pt idx="19">
                  <c:v>100.502478957199</c:v>
                </c:pt>
                <c:pt idx="20">
                  <c:v>101.21289593461699</c:v>
                </c:pt>
                <c:pt idx="21">
                  <c:v>100.454934744482</c:v>
                </c:pt>
                <c:pt idx="22">
                  <c:v>98.644122388496996</c:v>
                </c:pt>
                <c:pt idx="23">
                  <c:v>99.324523663215302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122208"/>
        <c:axId val="228122768"/>
      </c:lineChart>
      <c:catAx>
        <c:axId val="2281222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8122768"/>
        <c:crosses val="autoZero"/>
        <c:auto val="1"/>
        <c:lblAlgn val="ctr"/>
        <c:lblOffset val="100"/>
        <c:noMultiLvlLbl val="0"/>
      </c:catAx>
      <c:valAx>
        <c:axId val="228122768"/>
        <c:scaling>
          <c:orientation val="minMax"/>
          <c:max val="115"/>
          <c:min val="8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Index Value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8122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340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0"/>
            <a:ext cx="3037840" cy="46340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353D39A-FB07-40D8-B455-E5E7D563DE76}" type="datetimeFigureOut">
              <a:rPr lang="en-US" smtClean="0"/>
              <a:t>3/12/2019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670"/>
            <a:ext cx="3037840" cy="46340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772670"/>
            <a:ext cx="3037840" cy="46340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A58EA67-873D-465F-B78C-7C9FBF3A95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004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1970531"/>
            <a:ext cx="8229600" cy="1175005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spcBef>
                <a:spcPts val="600"/>
              </a:spcBef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43483"/>
            <a:ext cx="8229600" cy="1527048"/>
          </a:xfrm>
          <a:prstGeom prst="rect">
            <a:avLst/>
          </a:prstGeom>
        </p:spPr>
        <p:txBody>
          <a:bodyPr/>
          <a:lstStyle>
            <a:lvl1pPr>
              <a:lnSpc>
                <a:spcPts val="5700"/>
              </a:lnSpc>
              <a:spcBef>
                <a:spcPts val="600"/>
              </a:spcBef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Click,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16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8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04672"/>
          </a:xfrm>
        </p:spPr>
        <p:txBody>
          <a:bodyPr/>
          <a:lstStyle>
            <a:lvl1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3992563"/>
          </a:xfrm>
        </p:spPr>
        <p:txBody>
          <a:bodyPr/>
          <a:lstStyle>
            <a:lvl1pPr>
              <a:defRPr baseline="0"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E1126"/>
              </a:buCl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(not recommended)</a:t>
            </a: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4509417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5472">
          <p15:clr>
            <a:srgbClr val="FBAE40"/>
          </p15:clr>
        </p15:guide>
        <p15:guide id="3" orient="horz" pos="28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11163" y="1689100"/>
            <a:ext cx="4122737" cy="4564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767263" y="1689100"/>
            <a:ext cx="4122737" cy="4564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655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033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2093913"/>
            <a:ext cx="3871913" cy="40560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814887" y="2093913"/>
            <a:ext cx="3871913" cy="4056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608138"/>
            <a:ext cx="3871913" cy="485775"/>
          </a:xfr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 dirty="0" smtClean="0"/>
              <a:t>Compare title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4886" y="1608138"/>
            <a:ext cx="3871913" cy="485775"/>
          </a:xfr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 dirty="0" smtClean="0"/>
              <a:t>Compare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95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8316" y="2516393"/>
            <a:ext cx="8229600" cy="1096962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1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429000" y="722672"/>
            <a:ext cx="5235677" cy="525744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398464" y="1526458"/>
            <a:ext cx="3030536" cy="445365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98464" y="722672"/>
            <a:ext cx="3030536" cy="738188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053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86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33" r="4623"/>
          <a:stretch/>
        </p:blipFill>
        <p:spPr>
          <a:xfrm>
            <a:off x="-175491" y="0"/>
            <a:ext cx="9319491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1368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105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180725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 userDrawn="1">
          <p15:clr>
            <a:srgbClr val="F26B43"/>
          </p15:clr>
        </p15:guide>
        <p15:guide id="2" pos="5472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98" y="5899731"/>
            <a:ext cx="8439702" cy="976557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57200" y="274638"/>
            <a:ext cx="8229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title</a:t>
            </a:r>
          </a:p>
        </p:txBody>
      </p:sp>
      <p:sp>
        <p:nvSpPr>
          <p:cNvPr id="1027" name="Text Placeholder 2"/>
          <p:cNvSpPr>
            <a:spLocks noGrp="1"/>
          </p:cNvSpPr>
          <p:nvPr userDrawn="1">
            <p:ph type="body" idx="1"/>
          </p:nvPr>
        </p:nvSpPr>
        <p:spPr bwMode="auto">
          <a:xfrm>
            <a:off x="457200" y="1752601"/>
            <a:ext cx="8229600" cy="396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(not recommended)</a:t>
            </a:r>
          </a:p>
          <a:p>
            <a:pPr lvl="4"/>
            <a:endParaRPr lang="en-US" dirty="0" smtClean="0"/>
          </a:p>
          <a:p>
            <a:pPr lvl="3"/>
            <a:endParaRPr lang="en-US" dirty="0" smtClean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498" y="6199678"/>
            <a:ext cx="1017423" cy="608940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168648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1" r:id="rId2"/>
    <p:sldLayoutId id="2147483690" r:id="rId3"/>
    <p:sldLayoutId id="2147483695" r:id="rId4"/>
    <p:sldLayoutId id="2147483692" r:id="rId5"/>
    <p:sldLayoutId id="2147483693" r:id="rId6"/>
    <p:sldLayoutId id="2147483694" r:id="rId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19216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80000"/>
        <a:buFont typeface="Wingdings" pitchFamily="2" charset="2"/>
        <a:buChar char=""/>
        <a:defRPr sz="32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Font typeface="Wingdings 3" pitchFamily="18" charset="2"/>
        <a:buChar char=""/>
        <a:defRPr sz="28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Font typeface="Calibri" pitchFamily="34" charset="0"/>
        <a:buChar char="–"/>
        <a:defRPr sz="24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125000"/>
        <a:buFont typeface="Arial" charset="0"/>
        <a:buChar char="•"/>
        <a:defRPr sz="20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000" kern="12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" r="9955"/>
          <a:stretch/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57200" y="466344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Contact Information</a:t>
            </a:r>
            <a:endParaRPr lang="en-US" sz="5400" b="1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8441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4294967295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Measuring Export Price Movements With Administrative Trade Data 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3114261"/>
            <a:ext cx="8229600" cy="302149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300"/>
              </a:lnSpc>
            </a:pPr>
            <a:r>
              <a:rPr lang="en-US" sz="2400" dirty="0" smtClean="0"/>
              <a:t>Don Fast and Susan Fleck</a:t>
            </a:r>
          </a:p>
          <a:p>
            <a:pPr>
              <a:lnSpc>
                <a:spcPts val="3300"/>
              </a:lnSpc>
            </a:pPr>
            <a:r>
              <a:rPr lang="en-US" sz="2400" b="0" dirty="0" smtClean="0"/>
              <a:t>International Price Program</a:t>
            </a:r>
          </a:p>
          <a:p>
            <a:pPr>
              <a:lnSpc>
                <a:spcPts val="3300"/>
              </a:lnSpc>
            </a:pPr>
            <a:r>
              <a:rPr lang="en-US" sz="2400" b="0" dirty="0" smtClean="0"/>
              <a:t>Office of Prices and Living Conditions</a:t>
            </a:r>
          </a:p>
          <a:p>
            <a:pPr>
              <a:lnSpc>
                <a:spcPts val="3300"/>
              </a:lnSpc>
            </a:pPr>
            <a:r>
              <a:rPr lang="en-US" sz="2400" b="0" dirty="0" smtClean="0"/>
              <a:t>U.S. Bureau of Labor Statistics</a:t>
            </a:r>
          </a:p>
          <a:p>
            <a:pPr>
              <a:lnSpc>
                <a:spcPts val="3300"/>
              </a:lnSpc>
            </a:pPr>
            <a:r>
              <a:rPr lang="en-US" sz="2400" b="0" dirty="0" smtClean="0"/>
              <a:t>Big Data for 21</a:t>
            </a:r>
            <a:r>
              <a:rPr lang="en-US" sz="2400" b="0" baseline="30000" dirty="0" smtClean="0"/>
              <a:t>st</a:t>
            </a:r>
            <a:r>
              <a:rPr lang="en-US" sz="2400" b="0" dirty="0" smtClean="0"/>
              <a:t> Century Economic Statistics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Any opinions and conclusions expressed herein are those of the authors and do not necessarily represent the view of the U.S. Bureau of Labor Statistics.</a:t>
            </a:r>
          </a:p>
          <a:p>
            <a:pPr>
              <a:lnSpc>
                <a:spcPts val="3300"/>
              </a:lnSpc>
            </a:pP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399625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Value Bias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Price Dispersion</a:t>
            </a:r>
          </a:p>
          <a:p>
            <a:pPr lvl="1"/>
            <a:r>
              <a:rPr lang="en-US" dirty="0" smtClean="0"/>
              <a:t>Coefficient of Variation</a:t>
            </a:r>
          </a:p>
          <a:p>
            <a:r>
              <a:rPr lang="en-US" dirty="0" smtClean="0"/>
              <a:t>Cross-Month Comparisons</a:t>
            </a:r>
          </a:p>
          <a:p>
            <a:r>
              <a:rPr lang="en-US" dirty="0" smtClean="0"/>
              <a:t>Clustering</a:t>
            </a:r>
          </a:p>
          <a:p>
            <a:pPr lvl="1"/>
            <a:r>
              <a:rPr lang="en-US" dirty="0" smtClean="0"/>
              <a:t>Ward minimum variance method</a:t>
            </a:r>
          </a:p>
          <a:p>
            <a:pPr lvl="1"/>
            <a:r>
              <a:rPr lang="en-US" dirty="0" smtClean="0"/>
              <a:t>SAS clustering method 1</a:t>
            </a:r>
          </a:p>
          <a:p>
            <a:r>
              <a:rPr lang="en-US" dirty="0" smtClean="0"/>
              <a:t>Results shown for </a:t>
            </a:r>
            <a:r>
              <a:rPr lang="en-US" b="1" dirty="0" smtClean="0"/>
              <a:t>Dairy Products and Eggs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726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Dispersion </a:t>
            </a:r>
            <a:r>
              <a:rPr lang="en-US" dirty="0" smtClean="0"/>
              <a:t>Test</a:t>
            </a:r>
            <a:br>
              <a:rPr lang="en-US" dirty="0" smtClean="0"/>
            </a:b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589142"/>
              </p:ext>
            </p:extLst>
          </p:nvPr>
        </p:nvGraphicFramePr>
        <p:xfrm>
          <a:off x="457200" y="1328984"/>
          <a:ext cx="8384796" cy="5151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662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Month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9687"/>
            <a:ext cx="8229600" cy="457531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Price Percentage Change Comparisons by Item Key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805440"/>
              </p:ext>
            </p:extLst>
          </p:nvPr>
        </p:nvGraphicFramePr>
        <p:xfrm>
          <a:off x="457201" y="1944361"/>
          <a:ext cx="8130207" cy="3913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9808"/>
                <a:gridCol w="735124"/>
                <a:gridCol w="920935"/>
                <a:gridCol w="529048"/>
                <a:gridCol w="529048"/>
                <a:gridCol w="522516"/>
                <a:gridCol w="522516"/>
                <a:gridCol w="522516"/>
                <a:gridCol w="522516"/>
                <a:gridCol w="522516"/>
                <a:gridCol w="522516"/>
                <a:gridCol w="580574"/>
                <a:gridCol w="580574"/>
              </a:tblGrid>
              <a:tr h="261704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Percent Change Category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ESZCDQRH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ESZQRH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ESQRH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EQRH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QRH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09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Percent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Cumulative Percent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Cum. 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Cum. 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Cum. 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Cum. 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Cum. Pct.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0-2.49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36.2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36.2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31.0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31.0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29.8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29.8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27.6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27.6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19.2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19.2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22.0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22.0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2.5-7.49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24.5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60.7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56.4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55.2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24.9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52.5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44.3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27.7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49.7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7.5-12.49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73.0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69.5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68.5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66.2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59.6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17.1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66.9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12.5-17.49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80.4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77.7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76.9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74.9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69.0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77.1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17.5-22.49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85.1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82.8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81.9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80.2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76.7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84.0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22.5-27.49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88.3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86.5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85.7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84.2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81.1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88.1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27.5-32.49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90.5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89.0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88.4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87.1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84.5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91.0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32.5-37.49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92.4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90.9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90.5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89.4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86.3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92.8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37.5-42.49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93.6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92.5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92.0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91.0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88.3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94.6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42.5-47.49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94.7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93.7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93.3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92.3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89.8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95.8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47.5-52.49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95.4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94.6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94.2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93.5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90.5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96.0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&gt; =52.5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63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Clustering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734" y="1378226"/>
            <a:ext cx="8364744" cy="433677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Price Clusters by Index Key </a:t>
            </a:r>
          </a:p>
          <a:p>
            <a:pPr marL="0" indent="0">
              <a:buNone/>
            </a:pPr>
            <a:r>
              <a:rPr lang="en-US" sz="2400" dirty="0" smtClean="0"/>
              <a:t>using Ward’s Minimum-Variance Method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347882"/>
              </p:ext>
            </p:extLst>
          </p:nvPr>
        </p:nvGraphicFramePr>
        <p:xfrm>
          <a:off x="646734" y="2727499"/>
          <a:ext cx="7699529" cy="2667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5661"/>
                <a:gridCol w="586989"/>
                <a:gridCol w="586989"/>
                <a:gridCol w="586989"/>
                <a:gridCol w="586989"/>
                <a:gridCol w="586989"/>
                <a:gridCol w="586989"/>
                <a:gridCol w="586989"/>
                <a:gridCol w="586989"/>
                <a:gridCol w="586989"/>
                <a:gridCol w="586989"/>
                <a:gridCol w="586989"/>
                <a:gridCol w="586989"/>
              </a:tblGrid>
              <a:tr h="38105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# of </a:t>
                      </a:r>
                      <a:r>
                        <a:rPr lang="en-US" sz="1400" dirty="0" smtClean="0">
                          <a:effectLst/>
                        </a:rPr>
                        <a:t>Clus-ters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ESZCDQRH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ESZQRH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10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191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82.33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225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77.05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232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78.38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224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80.00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82.76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88.57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10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16.44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15.54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13.93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8.62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2.86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10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3.45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4.11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4.39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3.57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5.17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2.86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10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0.86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1.79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1.72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2.86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10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&gt;4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0.86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1.71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1.01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0.71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1.72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2.86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95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0418"/>
            <a:ext cx="8013700" cy="4694584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600" dirty="0" smtClean="0"/>
              <a:t>Clustering based on Density Estimation with Euclidean distance = 1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C</a:t>
            </a:r>
            <a:r>
              <a:rPr lang="en-US" sz="1600" dirty="0" smtClean="0"/>
              <a:t>lustering based </a:t>
            </a:r>
            <a:r>
              <a:rPr lang="en-US" sz="1600" dirty="0"/>
              <a:t>on Density </a:t>
            </a:r>
            <a:r>
              <a:rPr lang="en-US" sz="1600" dirty="0" smtClean="0"/>
              <a:t>Estimation </a:t>
            </a:r>
            <a:r>
              <a:rPr lang="en-US" sz="1600" dirty="0"/>
              <a:t>with Euclidean distance = </a:t>
            </a:r>
            <a:r>
              <a:rPr lang="en-US" sz="1600" dirty="0" smtClean="0"/>
              <a:t>1, </a:t>
            </a:r>
            <a:r>
              <a:rPr lang="en-US" sz="1600" b="1" dirty="0" smtClean="0"/>
              <a:t>within </a:t>
            </a:r>
            <a:r>
              <a:rPr lang="en-US" sz="1600" b="1" dirty="0"/>
              <a:t>±2 </a:t>
            </a:r>
            <a:r>
              <a:rPr lang="en-US" sz="1600" b="1" dirty="0" smtClean="0"/>
              <a:t>standard deviations</a:t>
            </a:r>
            <a:r>
              <a:rPr lang="en-US" sz="1600" dirty="0" smtClean="0"/>
              <a:t>.</a:t>
            </a:r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312324"/>
              </p:ext>
            </p:extLst>
          </p:nvPr>
        </p:nvGraphicFramePr>
        <p:xfrm>
          <a:off x="470441" y="1825087"/>
          <a:ext cx="7586881" cy="1908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6069"/>
                <a:gridCol w="578401"/>
                <a:gridCol w="578401"/>
                <a:gridCol w="578401"/>
                <a:gridCol w="578401"/>
                <a:gridCol w="578401"/>
                <a:gridCol w="578401"/>
                <a:gridCol w="578401"/>
                <a:gridCol w="578401"/>
                <a:gridCol w="578401"/>
                <a:gridCol w="578401"/>
                <a:gridCol w="578401"/>
                <a:gridCol w="578401"/>
              </a:tblGrid>
              <a:tr h="36152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# of </a:t>
                      </a:r>
                      <a:r>
                        <a:rPr lang="en-US" sz="1400" dirty="0" smtClean="0">
                          <a:effectLst/>
                        </a:rPr>
                        <a:t>Clus-ters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ESZCDQRH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ESZQRH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4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63.09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63.01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63.51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39.66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31.43</a:t>
                      </a:r>
                    </a:p>
                  </a:txBody>
                  <a:tcPr marL="9525" marR="9525" marT="9525" marB="0" anchor="ctr"/>
                </a:tc>
              </a:tr>
              <a:tr h="244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31.76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31.51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31.42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34.64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44.83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37.14</a:t>
                      </a:r>
                    </a:p>
                  </a:txBody>
                  <a:tcPr marL="9525" marR="9525" marT="9525" marB="0" anchor="ctr"/>
                </a:tc>
              </a:tr>
              <a:tr h="244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4.29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4.45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4.05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4.29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13.79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28.57</a:t>
                      </a:r>
                    </a:p>
                  </a:txBody>
                  <a:tcPr marL="9525" marR="9525" marT="9525" marB="0" anchor="ctr"/>
                </a:tc>
              </a:tr>
              <a:tr h="244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2.86</a:t>
                      </a:r>
                    </a:p>
                  </a:txBody>
                  <a:tcPr marL="9525" marR="9525" marT="9525" marB="0" anchor="ctr"/>
                </a:tc>
              </a:tr>
              <a:tr h="244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&gt;4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329293"/>
              </p:ext>
            </p:extLst>
          </p:nvPr>
        </p:nvGraphicFramePr>
        <p:xfrm>
          <a:off x="457200" y="4267198"/>
          <a:ext cx="7202553" cy="1844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3341"/>
                <a:gridCol w="549101"/>
                <a:gridCol w="549101"/>
                <a:gridCol w="549101"/>
                <a:gridCol w="549101"/>
                <a:gridCol w="549101"/>
                <a:gridCol w="549101"/>
                <a:gridCol w="549101"/>
                <a:gridCol w="549101"/>
                <a:gridCol w="549101"/>
                <a:gridCol w="549101"/>
                <a:gridCol w="549101"/>
                <a:gridCol w="549101"/>
              </a:tblGrid>
              <a:tr h="33130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# of </a:t>
                      </a:r>
                      <a:r>
                        <a:rPr lang="en-US" sz="1400" dirty="0" smtClean="0">
                          <a:effectLst/>
                        </a:rPr>
                        <a:t>Clus-ters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ESZCDQRH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ESZQRH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9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Pct.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1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78.11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79.11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79.73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83.93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91.43</a:t>
                      </a:r>
                    </a:p>
                  </a:txBody>
                  <a:tcPr marL="9525" marR="9525" marT="9525" marB="0" anchor="ctr"/>
                </a:tc>
              </a:tr>
              <a:tr h="231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20.17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19.18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18.24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14.64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10.34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5.71</a:t>
                      </a:r>
                    </a:p>
                  </a:txBody>
                  <a:tcPr marL="9525" marR="9525" marT="9525" marB="0" anchor="ctr"/>
                </a:tc>
              </a:tr>
              <a:tr h="231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1.72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2.86</a:t>
                      </a:r>
                    </a:p>
                  </a:txBody>
                  <a:tcPr marL="9525" marR="9525" marT="9525" marB="0" anchor="ctr"/>
                </a:tc>
              </a:tr>
              <a:tr h="231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</a:tr>
              <a:tr h="231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&gt;4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62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Index Methodologies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different prices &amp; indexes </a:t>
            </a:r>
          </a:p>
          <a:p>
            <a:pPr lvl="1"/>
            <a:r>
              <a:rPr lang="en-US" dirty="0"/>
              <a:t>For IPP </a:t>
            </a:r>
            <a:r>
              <a:rPr lang="en-US" dirty="0" smtClean="0"/>
              <a:t>10-digit Category </a:t>
            </a:r>
            <a:r>
              <a:rPr lang="en-US" dirty="0"/>
              <a:t>G</a:t>
            </a:r>
            <a:r>
              <a:rPr lang="en-US" dirty="0" smtClean="0"/>
              <a:t>roup </a:t>
            </a:r>
            <a:r>
              <a:rPr lang="en-US" dirty="0"/>
              <a:t>Indexes</a:t>
            </a:r>
          </a:p>
          <a:p>
            <a:pPr lvl="2"/>
            <a:r>
              <a:rPr lang="en-US" dirty="0"/>
              <a:t>Laspeyres or Tornqvist index formula</a:t>
            </a:r>
          </a:p>
          <a:p>
            <a:pPr lvl="1"/>
            <a:r>
              <a:rPr lang="en-US" dirty="0" smtClean="0"/>
              <a:t>For Proxy Items</a:t>
            </a:r>
          </a:p>
          <a:p>
            <a:pPr lvl="2"/>
            <a:r>
              <a:rPr lang="en-US" dirty="0" smtClean="0"/>
              <a:t>Cell mean imputation</a:t>
            </a:r>
          </a:p>
          <a:p>
            <a:pPr lvl="3"/>
            <a:r>
              <a:rPr lang="en-US" dirty="0" smtClean="0"/>
              <a:t>Continuous vs. limited</a:t>
            </a:r>
          </a:p>
          <a:p>
            <a:pPr lvl="2"/>
            <a:r>
              <a:rPr lang="en-US" dirty="0"/>
              <a:t>Inconsistent trade</a:t>
            </a:r>
          </a:p>
          <a:p>
            <a:pPr lvl="3"/>
            <a:r>
              <a:rPr lang="en-US" dirty="0"/>
              <a:t>No limit vs. limit</a:t>
            </a:r>
          </a:p>
          <a:p>
            <a:pPr lvl="2"/>
            <a:r>
              <a:rPr lang="en-US" dirty="0" smtClean="0"/>
              <a:t>Removal of outliers</a:t>
            </a:r>
          </a:p>
          <a:p>
            <a:pPr lvl="3"/>
            <a:r>
              <a:rPr lang="en-US" dirty="0" smtClean="0"/>
              <a:t>No limit vs. limit based on standard deviations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77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Keys </a:t>
            </a:r>
            <a:r>
              <a:rPr lang="en-US" sz="3200" dirty="0" smtClean="0"/>
              <a:t>(e.g. LT462)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586249"/>
              </p:ext>
            </p:extLst>
          </p:nvPr>
        </p:nvGraphicFramePr>
        <p:xfrm>
          <a:off x="781877" y="1431237"/>
          <a:ext cx="7527235" cy="4392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3016"/>
                <a:gridCol w="6374219"/>
              </a:tblGrid>
              <a:tr h="5282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</a:rPr>
                        <a:t>Index Key </a:t>
                      </a:r>
                      <a:r>
                        <a:rPr lang="en-US" sz="1600" u="none" strike="noStrike" dirty="0" smtClean="0">
                          <a:effectLst/>
                        </a:rPr>
                        <a:t>Value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 smtClean="0">
                          <a:effectLst/>
                        </a:rPr>
                        <a:t>Description of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Methodological Approach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5967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</a:rPr>
                        <a:t>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baseline="0" dirty="0" smtClean="0">
                          <a:effectLst/>
                        </a:rPr>
                        <a:t>The first character shows that the </a:t>
                      </a:r>
                      <a:r>
                        <a:rPr lang="en-US" sz="1600" b="1" u="none" strike="noStrike" dirty="0" err="1" smtClean="0">
                          <a:effectLst/>
                        </a:rPr>
                        <a:t>L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aspeyres</a:t>
                      </a:r>
                      <a:r>
                        <a:rPr lang="en-US" sz="1600" u="none" strike="noStrike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>
                          <a:effectLst/>
                        </a:rPr>
                        <a:t>index formula was </a:t>
                      </a:r>
                      <a:r>
                        <a:rPr lang="en-US" sz="1600" u="none" strike="noStrike" dirty="0" smtClean="0">
                          <a:effectLst/>
                        </a:rPr>
                        <a:t>always used </a:t>
                      </a:r>
                      <a:r>
                        <a:rPr lang="en-US" sz="1600" u="none" strike="noStrike" dirty="0">
                          <a:effectLst/>
                        </a:rPr>
                        <a:t>to calculate the stratum </a:t>
                      </a:r>
                      <a:r>
                        <a:rPr lang="en-US" sz="1600" u="none" strike="noStrike" dirty="0" smtClean="0">
                          <a:effectLst/>
                        </a:rPr>
                        <a:t>lower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(higher-level index)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6592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</a:rPr>
                        <a:t>L or 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 smtClean="0">
                          <a:effectLst/>
                        </a:rPr>
                        <a:t>The second character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is the index formula (</a:t>
                      </a:r>
                      <a:r>
                        <a:rPr lang="en-US" sz="1600" b="1" u="none" strike="noStrike" dirty="0" err="1" smtClean="0">
                          <a:effectLst/>
                        </a:rPr>
                        <a:t>L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aspeyres</a:t>
                      </a:r>
                      <a:r>
                        <a:rPr lang="en-US" sz="1600" u="none" strike="noStrike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>
                          <a:effectLst/>
                        </a:rPr>
                        <a:t>or </a:t>
                      </a:r>
                      <a:r>
                        <a:rPr lang="en-US" sz="1600" b="1" u="none" strike="noStrike" dirty="0" err="1" smtClean="0">
                          <a:effectLst/>
                        </a:rPr>
                        <a:t>T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ornqvist</a:t>
                      </a:r>
                      <a:r>
                        <a:rPr lang="en-US" sz="1600" u="none" strike="noStrike" dirty="0" smtClean="0">
                          <a:effectLst/>
                        </a:rPr>
                        <a:t>) used </a:t>
                      </a:r>
                      <a:r>
                        <a:rPr lang="en-US" sz="1600" u="none" strike="noStrike" dirty="0">
                          <a:effectLst/>
                        </a:rPr>
                        <a:t>to </a:t>
                      </a:r>
                      <a:r>
                        <a:rPr lang="en-US" sz="1600" u="none" strike="noStrike" dirty="0" smtClean="0">
                          <a:effectLst/>
                        </a:rPr>
                        <a:t>calculate </a:t>
                      </a:r>
                      <a:r>
                        <a:rPr lang="en-US" sz="1600" u="none" strike="noStrike" dirty="0">
                          <a:effectLst/>
                        </a:rPr>
                        <a:t>the classification </a:t>
                      </a:r>
                      <a:r>
                        <a:rPr lang="en-US" sz="1600" u="none" strike="noStrike" dirty="0" smtClean="0">
                          <a:effectLst/>
                        </a:rPr>
                        <a:t>groups (elementary index)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64193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 smtClean="0">
                          <a:effectLst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 smtClean="0">
                          <a:effectLst/>
                        </a:rPr>
                        <a:t>Limit Cell Mean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Imputation: </a:t>
                      </a:r>
                      <a:r>
                        <a:rPr lang="en-US" sz="1600" u="none" strike="noStrike" dirty="0" smtClean="0">
                          <a:effectLst/>
                        </a:rPr>
                        <a:t>If </a:t>
                      </a:r>
                      <a:r>
                        <a:rPr lang="en-US" sz="1600" u="none" strike="noStrike" dirty="0">
                          <a:effectLst/>
                        </a:rPr>
                        <a:t>an item </a:t>
                      </a:r>
                      <a:r>
                        <a:rPr lang="en-US" sz="1600" u="none" strike="noStrike" dirty="0" smtClean="0">
                          <a:effectLst/>
                        </a:rPr>
                        <a:t>is missing prices for </a:t>
                      </a:r>
                      <a:r>
                        <a:rPr lang="en-US" sz="1600" b="1" u="none" strike="noStrike" dirty="0" smtClean="0">
                          <a:effectLst/>
                        </a:rPr>
                        <a:t>4</a:t>
                      </a:r>
                      <a:r>
                        <a:rPr lang="en-US" sz="1600" u="none" strike="noStrike" dirty="0" smtClean="0">
                          <a:effectLst/>
                        </a:rPr>
                        <a:t> consecutive months, then its item series ends after the third </a:t>
                      </a:r>
                      <a:r>
                        <a:rPr lang="en-US" sz="1600" u="none" strike="noStrike" dirty="0">
                          <a:effectLst/>
                        </a:rPr>
                        <a:t>month of </a:t>
                      </a:r>
                      <a:r>
                        <a:rPr lang="en-US" sz="1600" u="none" strike="noStrike" dirty="0" smtClean="0">
                          <a:effectLst/>
                        </a:rPr>
                        <a:t>imputation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67962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 smtClean="0">
                          <a:effectLst/>
                        </a:rPr>
                        <a:t>Limit Inconsistent Trade: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Exclude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items with fewer than </a:t>
                      </a:r>
                      <a:r>
                        <a:rPr lang="en-US" sz="1600" b="1" u="none" strike="noStrike" dirty="0" smtClean="0">
                          <a:effectLst/>
                        </a:rPr>
                        <a:t>6</a:t>
                      </a:r>
                      <a:r>
                        <a:rPr lang="en-US" sz="1600" u="none" strike="noStrike" dirty="0" smtClean="0">
                          <a:effectLst/>
                        </a:rPr>
                        <a:t> usable prices within the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calendar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year (</a:t>
                      </a:r>
                      <a:r>
                        <a:rPr lang="en-US" sz="1600" u="none" strike="noStrike" dirty="0" smtClean="0">
                          <a:effectLst/>
                        </a:rPr>
                        <a:t>2015 or 2016)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65948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 smtClean="0">
                          <a:effectLst/>
                        </a:rPr>
                        <a:t>Exclude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item </a:t>
                      </a:r>
                      <a:r>
                        <a:rPr lang="en-US" sz="1600" u="none" strike="noStrike" dirty="0">
                          <a:effectLst/>
                        </a:rPr>
                        <a:t>price outliers (price changes) </a:t>
                      </a:r>
                      <a:r>
                        <a:rPr lang="en-US" sz="1600" u="none" strike="noStrike" dirty="0" smtClean="0">
                          <a:effectLst/>
                        </a:rPr>
                        <a:t>more than </a:t>
                      </a:r>
                      <a:r>
                        <a:rPr lang="en-US" sz="1600" b="1" u="none" strike="noStrike" dirty="0" smtClean="0">
                          <a:effectLst/>
                        </a:rPr>
                        <a:t>2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standard deviations away from the mean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5282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u="none" strike="noStrike" dirty="0" smtClean="0">
                          <a:effectLst/>
                        </a:rPr>
                        <a:t>Exclude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item price outliers (price changes) more than </a:t>
                      </a:r>
                      <a:r>
                        <a:rPr lang="en-US" sz="1600" b="1" u="none" strike="noStrike" dirty="0" smtClean="0">
                          <a:effectLst/>
                        </a:rPr>
                        <a:t>3</a:t>
                      </a:r>
                      <a:r>
                        <a:rPr lang="en-US" sz="1600" u="none" strike="noStrike" dirty="0" smtClean="0">
                          <a:effectLst/>
                        </a:rPr>
                        <a:t> standard deviations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away from the mean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51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723"/>
            <a:ext cx="8229600" cy="1127648"/>
          </a:xfrm>
        </p:spPr>
        <p:txBody>
          <a:bodyPr/>
          <a:lstStyle/>
          <a:p>
            <a:r>
              <a:rPr lang="en-US" sz="4000" dirty="0" smtClean="0"/>
              <a:t>Benchmark Comparison </a:t>
            </a:r>
            <a:br>
              <a:rPr lang="en-US" sz="4000" dirty="0" smtClean="0"/>
            </a:br>
            <a:r>
              <a:rPr lang="en-US" sz="2800" dirty="0" smtClean="0"/>
              <a:t>00310 - Dairy Products and Eggs vs. Unpublished XPI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7600"/>
            <a:ext cx="8229600" cy="459740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Correlation Coefficients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Mean </a:t>
            </a:r>
            <a:r>
              <a:rPr lang="en-US" sz="1800" dirty="0"/>
              <a:t>Absolute </a:t>
            </a:r>
            <a:r>
              <a:rPr lang="en-US" sz="1800" dirty="0" smtClean="0"/>
              <a:t>Errors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025385"/>
              </p:ext>
            </p:extLst>
          </p:nvPr>
        </p:nvGraphicFramePr>
        <p:xfrm>
          <a:off x="755374" y="1507276"/>
          <a:ext cx="7076662" cy="2137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5366"/>
                <a:gridCol w="1205366"/>
                <a:gridCol w="933186"/>
                <a:gridCol w="933186"/>
                <a:gridCol w="933186"/>
                <a:gridCol w="933186"/>
                <a:gridCol w="933186"/>
              </a:tblGrid>
              <a:tr h="3110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Index Key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ESZCDQRH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ESZQRH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8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0.39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0.33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0.34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0.35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0.18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0.46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18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LL4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0.46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0.47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0.39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0.19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0.47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8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LT4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0.48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8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LT42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8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LT43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8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LT46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0.48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8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LT462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8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LT463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054481"/>
              </p:ext>
            </p:extLst>
          </p:nvPr>
        </p:nvGraphicFramePr>
        <p:xfrm>
          <a:off x="755374" y="4140205"/>
          <a:ext cx="6679096" cy="2193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0561"/>
                <a:gridCol w="1235074"/>
                <a:gridCol w="887895"/>
                <a:gridCol w="834887"/>
                <a:gridCol w="861392"/>
                <a:gridCol w="901147"/>
                <a:gridCol w="848140"/>
              </a:tblGrid>
              <a:tr h="3170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Index Key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ESZCDQRH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ESZQRH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QRH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4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2.08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2.06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1.99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4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LL4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1.97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1.77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1.83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3.78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LT4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1.44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1.35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1.45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2.07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LT42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1.47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2.09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LT43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1.43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2.06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LT46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1.48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LT462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1.65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5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LT463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1.67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1.63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58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556217"/>
              </p:ext>
            </p:extLst>
          </p:nvPr>
        </p:nvGraphicFramePr>
        <p:xfrm>
          <a:off x="457200" y="1404485"/>
          <a:ext cx="8229600" cy="443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76837"/>
            <a:ext cx="8229600" cy="1127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192168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r>
              <a:rPr lang="en-US" sz="4000" dirty="0" smtClean="0"/>
              <a:t>Benchmark Comparison </a:t>
            </a:r>
            <a:br>
              <a:rPr lang="en-US" sz="4000" dirty="0" smtClean="0"/>
            </a:br>
            <a:r>
              <a:rPr lang="en-US" sz="2800" dirty="0" smtClean="0"/>
              <a:t>00330 – Vegetables et. al. vs. CPI </a:t>
            </a:r>
            <a:r>
              <a:rPr lang="en-US" sz="2800" dirty="0" smtClean="0"/>
              <a:t>Vegetables (NSA)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4173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200"/>
            <a:ext cx="8448261" cy="804672"/>
          </a:xfrm>
        </p:spPr>
        <p:txBody>
          <a:bodyPr/>
          <a:lstStyle/>
          <a:p>
            <a:r>
              <a:rPr lang="en-US" dirty="0" smtClean="0"/>
              <a:t>Potential for Expanded Publication </a:t>
            </a:r>
            <a:r>
              <a:rPr lang="en-US" sz="1600" dirty="0"/>
              <a:t>Item Key </a:t>
            </a:r>
            <a:r>
              <a:rPr lang="en-US" sz="1600" dirty="0" smtClean="0"/>
              <a:t>ESZCDQRH’s </a:t>
            </a:r>
            <a:r>
              <a:rPr lang="en-US" sz="1600" dirty="0"/>
              <a:t>Coefficient of Variation Tests </a:t>
            </a:r>
            <a:r>
              <a:rPr lang="en-US" sz="1600" dirty="0" smtClean="0"/>
              <a:t>for Export </a:t>
            </a:r>
            <a:r>
              <a:rPr lang="en-US" sz="1600" dirty="0"/>
              <a:t>Five-Digit BEA Classifications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321191"/>
              </p:ext>
            </p:extLst>
          </p:nvPr>
        </p:nvGraphicFramePr>
        <p:xfrm>
          <a:off x="861390" y="1498599"/>
          <a:ext cx="6822926" cy="4216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1099"/>
                <a:gridCol w="1420609"/>
                <a:gridCol w="1420609"/>
                <a:gridCol w="1420609"/>
              </a:tblGrid>
              <a:tr h="8632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Five-digit </a:t>
                      </a:r>
                      <a:r>
                        <a:rPr lang="en-US" sz="1200" dirty="0">
                          <a:effectLst/>
                        </a:rPr>
                        <a:t>BEA Classification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Pass Coefficient of Variation </a:t>
                      </a:r>
                      <a:r>
                        <a:rPr lang="en-US" sz="1200" dirty="0" smtClean="0">
                          <a:effectLst/>
                        </a:rPr>
                        <a:t>tests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Marginal Results for Coefficient of Variation Tests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Fail </a:t>
                      </a:r>
                      <a:r>
                        <a:rPr lang="en-US" sz="1200" dirty="0" smtClean="0">
                          <a:effectLst/>
                        </a:rPr>
                        <a:t>Coefficient </a:t>
                      </a:r>
                      <a:r>
                        <a:rPr lang="en-US" sz="1200" dirty="0">
                          <a:effectLst/>
                        </a:rPr>
                        <a:t>of Variation Tests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44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0 Classification - Foods, Feeds, &amp; Beverages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44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1 Classification - Industrial Supplies &amp; Materials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43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2 Classification - Capital Goods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814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3 Classification - Automotive Vehicles, Parts &amp; Engines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44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4 Classification - Consumer Goods, Excluding Automotives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67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Price Program (IPP)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1873"/>
            <a:ext cx="8229600" cy="4453128"/>
          </a:xfrm>
        </p:spPr>
        <p:txBody>
          <a:bodyPr/>
          <a:lstStyle/>
          <a:p>
            <a:r>
              <a:rPr lang="en-US" dirty="0"/>
              <a:t>Covers most merchandise trade</a:t>
            </a:r>
          </a:p>
          <a:p>
            <a:r>
              <a:rPr lang="en-US" dirty="0"/>
              <a:t>Produces </a:t>
            </a:r>
            <a:r>
              <a:rPr lang="en-US" dirty="0" smtClean="0"/>
              <a:t>U.S. monthly </a:t>
            </a:r>
            <a:r>
              <a:rPr lang="en-US" dirty="0"/>
              <a:t>import and export price indexes</a:t>
            </a:r>
          </a:p>
          <a:p>
            <a:r>
              <a:rPr lang="en-US" dirty="0"/>
              <a:t>Primary use to deflate </a:t>
            </a:r>
          </a:p>
          <a:p>
            <a:pPr lvl="1"/>
            <a:r>
              <a:rPr lang="en-US" sz="2400" dirty="0" smtClean="0"/>
              <a:t>Real GDP (BEA) </a:t>
            </a:r>
          </a:p>
          <a:p>
            <a:pPr lvl="1"/>
            <a:r>
              <a:rPr lang="en-US" sz="2400" dirty="0" smtClean="0"/>
              <a:t>Trade balance (Census)</a:t>
            </a:r>
          </a:p>
          <a:p>
            <a:r>
              <a:rPr lang="en-US" dirty="0" smtClean="0"/>
              <a:t>Publishes 60 of 129 export 5-digit BEA End Use product categories</a:t>
            </a:r>
          </a:p>
        </p:txBody>
      </p:sp>
    </p:spTree>
    <p:extLst>
      <p:ext uri="{BB962C8B-B14F-4D97-AF65-F5344CB8AC3E}">
        <p14:creationId xmlns:p14="http://schemas.microsoft.com/office/powerpoint/2010/main" val="95458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for Expanded Publication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6435"/>
            <a:ext cx="8229600" cy="4588566"/>
          </a:xfrm>
        </p:spPr>
        <p:txBody>
          <a:bodyPr/>
          <a:lstStyle/>
          <a:p>
            <a:pPr marL="0" indent="0" algn="ctr">
              <a:buNone/>
            </a:pPr>
            <a:r>
              <a:rPr lang="en-US" sz="1600" b="1" dirty="0"/>
              <a:t>Item Key </a:t>
            </a:r>
            <a:r>
              <a:rPr lang="en-US" sz="1600" b="1" dirty="0" smtClean="0"/>
              <a:t>EQRH’s </a:t>
            </a:r>
            <a:r>
              <a:rPr lang="en-US" sz="1600" b="1" dirty="0"/>
              <a:t>Coefficient of Variation Tests for </a:t>
            </a:r>
            <a:r>
              <a:rPr lang="en-US" sz="1600" b="1" dirty="0" smtClean="0"/>
              <a:t>Export </a:t>
            </a:r>
            <a:r>
              <a:rPr lang="en-US" sz="1600" b="1" dirty="0"/>
              <a:t>Five-Digit BEA Classifications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829969"/>
              </p:ext>
            </p:extLst>
          </p:nvPr>
        </p:nvGraphicFramePr>
        <p:xfrm>
          <a:off x="689115" y="1537253"/>
          <a:ext cx="6827420" cy="44251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2785"/>
                <a:gridCol w="1421545"/>
                <a:gridCol w="1421545"/>
                <a:gridCol w="1421545"/>
              </a:tblGrid>
              <a:tr h="10163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Five-digit BEA Classification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Pass Coefficient of Variation </a:t>
                      </a:r>
                      <a:r>
                        <a:rPr lang="en-US" sz="1200" dirty="0" smtClean="0">
                          <a:effectLst/>
                        </a:rPr>
                        <a:t>tests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Marginal Results for Coefficient of Variation tests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Fail </a:t>
                      </a:r>
                      <a:r>
                        <a:rPr lang="en-US" sz="1200" dirty="0" smtClean="0">
                          <a:effectLst/>
                        </a:rPr>
                        <a:t>Coefficient </a:t>
                      </a:r>
                      <a:r>
                        <a:rPr lang="en-US" sz="1200" dirty="0">
                          <a:effectLst/>
                        </a:rPr>
                        <a:t>of Variation Tests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175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0 Classification - Foods, Feeds, &amp; Beverages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175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1 Classification - Industrial Supplies &amp; Materials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53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2 Classification - Capital Goods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30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3 Classification - Automotive Vehicles, Parts &amp; Engines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130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BEA 4 Classification - Consumer Goods, Excluding Automotives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21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30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7618"/>
            <a:ext cx="8229600" cy="3766930"/>
          </a:xfrm>
        </p:spPr>
        <p:txBody>
          <a:bodyPr/>
          <a:lstStyle/>
          <a:p>
            <a:r>
              <a:rPr lang="en-US" dirty="0"/>
              <a:t>More detailed item keys </a:t>
            </a:r>
            <a:r>
              <a:rPr lang="en-US" dirty="0" smtClean="0"/>
              <a:t>more closely fit the matched </a:t>
            </a:r>
            <a:r>
              <a:rPr lang="en-US" dirty="0"/>
              <a:t>item model approach.</a:t>
            </a:r>
          </a:p>
          <a:p>
            <a:pPr lvl="0"/>
            <a:r>
              <a:rPr lang="en-US" dirty="0"/>
              <a:t>The Tornqvist index formula </a:t>
            </a:r>
            <a:r>
              <a:rPr lang="en-US" dirty="0" smtClean="0"/>
              <a:t>showed better fit in  benchmark comparisons</a:t>
            </a:r>
          </a:p>
          <a:p>
            <a:pPr lvl="1"/>
            <a:r>
              <a:rPr lang="en-US" dirty="0" smtClean="0"/>
              <a:t>Addresses product substitution/trade patterns</a:t>
            </a:r>
          </a:p>
          <a:p>
            <a:pPr lvl="0"/>
            <a:r>
              <a:rPr lang="en-US" dirty="0" smtClean="0"/>
              <a:t>Apply approach to more homogeneous product categories.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816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7618"/>
            <a:ext cx="8229600" cy="3766930"/>
          </a:xfrm>
        </p:spPr>
        <p:txBody>
          <a:bodyPr/>
          <a:lstStyle/>
          <a:p>
            <a:r>
              <a:rPr lang="en-US" dirty="0" smtClean="0"/>
              <a:t>Test 50 promising BEA end use export categories</a:t>
            </a:r>
          </a:p>
          <a:p>
            <a:pPr lvl="1"/>
            <a:r>
              <a:rPr lang="en-US" sz="2400" dirty="0" smtClean="0"/>
              <a:t>Against stronger benchmarks</a:t>
            </a:r>
          </a:p>
          <a:p>
            <a:pPr lvl="1"/>
            <a:r>
              <a:rPr lang="en-US" sz="2400" dirty="0" smtClean="0"/>
              <a:t>As deflators for GDP (with BEA)</a:t>
            </a:r>
          </a:p>
          <a:p>
            <a:r>
              <a:rPr lang="en-US" dirty="0" smtClean="0"/>
              <a:t>Extend to imports</a:t>
            </a:r>
          </a:p>
          <a:p>
            <a:r>
              <a:rPr lang="en-US" dirty="0" smtClean="0"/>
              <a:t>Determine whether feasible for monthly production</a:t>
            </a:r>
          </a:p>
        </p:txBody>
      </p:sp>
    </p:spTree>
    <p:extLst>
      <p:ext uri="{BB962C8B-B14F-4D97-AF65-F5344CB8AC3E}">
        <p14:creationId xmlns:p14="http://schemas.microsoft.com/office/powerpoint/2010/main" val="278489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57200" y="1828800"/>
            <a:ext cx="3794760" cy="381138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700"/>
              </a:lnSpc>
            </a:pPr>
            <a:r>
              <a:rPr lang="en-US" sz="2800" dirty="0" smtClean="0"/>
              <a:t>Don Fast</a:t>
            </a:r>
          </a:p>
          <a:p>
            <a:pPr>
              <a:lnSpc>
                <a:spcPts val="3700"/>
              </a:lnSpc>
            </a:pPr>
            <a:r>
              <a:rPr lang="en-US" sz="2800" b="0" dirty="0" smtClean="0"/>
              <a:t>202-691-7147</a:t>
            </a:r>
          </a:p>
          <a:p>
            <a:pPr>
              <a:lnSpc>
                <a:spcPts val="3700"/>
              </a:lnSpc>
            </a:pPr>
            <a:r>
              <a:rPr lang="en-US" sz="2800" b="0" dirty="0" smtClean="0"/>
              <a:t>Fast.Don@bls.gov</a:t>
            </a:r>
            <a:endParaRPr lang="en-US" sz="2800" b="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366260" y="1828800"/>
            <a:ext cx="3794760" cy="381138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700"/>
              </a:lnSpc>
            </a:pPr>
            <a:r>
              <a:rPr lang="en-US" sz="2800" dirty="0" smtClean="0"/>
              <a:t>Susan Fleck</a:t>
            </a:r>
          </a:p>
          <a:p>
            <a:pPr>
              <a:lnSpc>
                <a:spcPts val="3700"/>
              </a:lnSpc>
            </a:pPr>
            <a:r>
              <a:rPr lang="en-US" sz="2800" b="0" dirty="0" smtClean="0"/>
              <a:t>202-691-6043</a:t>
            </a:r>
          </a:p>
          <a:p>
            <a:pPr>
              <a:lnSpc>
                <a:spcPts val="3700"/>
              </a:lnSpc>
            </a:pPr>
            <a:r>
              <a:rPr lang="en-US" sz="2800" b="0" dirty="0" smtClean="0"/>
              <a:t>Fleck.Susan@bls.gov</a:t>
            </a:r>
            <a:endParaRPr lang="en-US" sz="2800" b="0" dirty="0"/>
          </a:p>
        </p:txBody>
      </p:sp>
    </p:spTree>
    <p:extLst>
      <p:ext uri="{BB962C8B-B14F-4D97-AF65-F5344CB8AC3E}">
        <p14:creationId xmlns:p14="http://schemas.microsoft.com/office/powerpoint/2010/main" val="153521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and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2694" y="1342239"/>
            <a:ext cx="7056783" cy="4386013"/>
          </a:xfrm>
        </p:spPr>
        <p:txBody>
          <a:bodyPr/>
          <a:lstStyle/>
          <a:p>
            <a:r>
              <a:rPr lang="en-US" sz="3600" dirty="0" smtClean="0"/>
              <a:t>Constraints</a:t>
            </a:r>
          </a:p>
          <a:p>
            <a:pPr lvl="1"/>
            <a:r>
              <a:rPr lang="en-US" dirty="0" smtClean="0"/>
              <a:t>Limited sample size</a:t>
            </a:r>
          </a:p>
          <a:p>
            <a:pPr lvl="1"/>
            <a:r>
              <a:rPr lang="en-US" dirty="0" smtClean="0"/>
              <a:t>High cost of data collection</a:t>
            </a:r>
          </a:p>
          <a:p>
            <a:pPr lvl="1"/>
            <a:r>
              <a:rPr lang="en-US" dirty="0" smtClean="0"/>
              <a:t>Challenges maintaining respondent cooperation</a:t>
            </a:r>
            <a:endParaRPr lang="en-US" dirty="0"/>
          </a:p>
          <a:p>
            <a:r>
              <a:rPr lang="en-US" dirty="0" smtClean="0"/>
              <a:t>Opportunity</a:t>
            </a:r>
            <a:endParaRPr lang="en-US" dirty="0" smtClean="0"/>
          </a:p>
          <a:p>
            <a:pPr lvl="1"/>
            <a:r>
              <a:rPr lang="en-US" dirty="0" smtClean="0"/>
              <a:t>Administrative Trade Records</a:t>
            </a:r>
          </a:p>
          <a:p>
            <a:pPr lvl="2"/>
            <a:r>
              <a:rPr lang="en-US" dirty="0" smtClean="0"/>
              <a:t>Exports (Census)</a:t>
            </a:r>
          </a:p>
          <a:p>
            <a:pPr lvl="2"/>
            <a:r>
              <a:rPr lang="en-US" dirty="0" smtClean="0"/>
              <a:t>Imports (Customs)</a:t>
            </a:r>
          </a:p>
        </p:txBody>
      </p:sp>
    </p:spTree>
    <p:extLst>
      <p:ext uri="{BB962C8B-B14F-4D97-AF65-F5344CB8AC3E}">
        <p14:creationId xmlns:p14="http://schemas.microsoft.com/office/powerpoint/2010/main" val="38303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3357"/>
            <a:ext cx="8229600" cy="3541643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/>
              <a:t>Can Administrative </a:t>
            </a:r>
            <a:r>
              <a:rPr lang="en-US" sz="3600" dirty="0"/>
              <a:t>Trade Data (</a:t>
            </a:r>
            <a:r>
              <a:rPr lang="en-US" sz="3600" dirty="0" smtClean="0"/>
              <a:t>Census export transaction data) be used to calculate indexes for </a:t>
            </a:r>
            <a:r>
              <a:rPr lang="en-US" sz="3600" u="sng" dirty="0" smtClean="0"/>
              <a:t>more homogeneous </a:t>
            </a:r>
            <a:r>
              <a:rPr lang="en-US" sz="3600" dirty="0"/>
              <a:t>BEA End Use </a:t>
            </a:r>
            <a:r>
              <a:rPr lang="en-US" sz="3600" dirty="0" smtClean="0"/>
              <a:t>categories?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9269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Value Bias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8557"/>
            <a:ext cx="8229600" cy="3846443"/>
          </a:xfrm>
        </p:spPr>
        <p:txBody>
          <a:bodyPr/>
          <a:lstStyle/>
          <a:p>
            <a:r>
              <a:rPr lang="en-US" sz="3600" dirty="0"/>
              <a:t>IPP founded </a:t>
            </a:r>
            <a:r>
              <a:rPr lang="en-US" sz="3600" dirty="0" smtClean="0"/>
              <a:t>in part to </a:t>
            </a:r>
            <a:r>
              <a:rPr lang="en-US" sz="3600" dirty="0"/>
              <a:t>replace Census Bureau’s unit value price indexes</a:t>
            </a:r>
          </a:p>
          <a:p>
            <a:r>
              <a:rPr lang="en-US" sz="3600" dirty="0" smtClean="0"/>
              <a:t>Unit Value Bias – product mix instead of price change driving movement in price indexes</a:t>
            </a:r>
          </a:p>
          <a:p>
            <a:r>
              <a:rPr lang="en-US" sz="3600" dirty="0" smtClean="0"/>
              <a:t>When can unit value indexes be used?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5890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Monthly Number of </a:t>
            </a:r>
            <a:r>
              <a:rPr lang="en-US" dirty="0" smtClean="0"/>
              <a:t>Export Prices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210916"/>
              </p:ext>
            </p:extLst>
          </p:nvPr>
        </p:nvGraphicFramePr>
        <p:xfrm>
          <a:off x="1253281" y="2302909"/>
          <a:ext cx="6955053" cy="2097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5221"/>
                <a:gridCol w="2360428"/>
                <a:gridCol w="2679404"/>
              </a:tblGrid>
              <a:tr h="39161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u="none" strike="noStrike" dirty="0" smtClean="0">
                          <a:effectLst/>
                        </a:rPr>
                        <a:t>IPP Survey</a:t>
                      </a:r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u="none" strike="noStrike" dirty="0">
                          <a:effectLst/>
                        </a:rPr>
                        <a:t>Admin Data Price Records</a:t>
                      </a:r>
                      <a:endParaRPr lang="en-US" sz="2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23805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u="none" strike="noStrike" dirty="0" smtClean="0">
                          <a:effectLst/>
                        </a:rPr>
                        <a:t>Items in Index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u="none" strike="noStrike" dirty="0" smtClean="0">
                          <a:effectLst/>
                        </a:rPr>
                        <a:t>Transactions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 for </a:t>
                      </a:r>
                      <a:r>
                        <a:rPr lang="en-US" sz="2000" u="none" strike="noStrike" dirty="0" smtClean="0">
                          <a:effectLst/>
                        </a:rPr>
                        <a:t>00310 </a:t>
                      </a:r>
                      <a:r>
                        <a:rPr lang="en-US" sz="2000" u="none" strike="noStrike" dirty="0">
                          <a:effectLst/>
                        </a:rPr>
                        <a:t>Dairy Products and Eggs 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u="none" strike="noStrike" dirty="0" smtClean="0">
                          <a:effectLst/>
                        </a:rPr>
                        <a:t>Transactions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 for </a:t>
                      </a:r>
                      <a:r>
                        <a:rPr lang="en-US" sz="2000" u="none" strike="noStrike" dirty="0" smtClean="0">
                          <a:effectLst/>
                        </a:rPr>
                        <a:t>00330 </a:t>
                      </a:r>
                      <a:r>
                        <a:rPr lang="en-US" sz="2000" u="none" strike="noStrike" dirty="0">
                          <a:effectLst/>
                        </a:rPr>
                        <a:t>Vegetables and Vegetable Preparations and Juices</a:t>
                      </a:r>
                      <a:endParaRPr lang="en-US" sz="20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  <a:tr h="382062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u="none" strike="noStrike">
                          <a:effectLst/>
                        </a:rPr>
                        <a:t>8,000</a:t>
                      </a:r>
                      <a:endParaRPr lang="en-US" sz="2400" b="0" i="0" u="none" strike="noStrike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u="none" strike="noStrike" dirty="0">
                          <a:effectLst/>
                        </a:rPr>
                        <a:t>6,839</a:t>
                      </a:r>
                      <a:endParaRPr lang="en-US" sz="2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u="none" strike="noStrike" dirty="0">
                          <a:effectLst/>
                        </a:rPr>
                        <a:t>32,430</a:t>
                      </a:r>
                      <a:endParaRPr lang="en-US" sz="2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98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60501"/>
            <a:ext cx="8448261" cy="4254500"/>
          </a:xfrm>
        </p:spPr>
        <p:txBody>
          <a:bodyPr/>
          <a:lstStyle/>
          <a:p>
            <a:r>
              <a:rPr lang="en-US" dirty="0"/>
              <a:t>Product category characteristics </a:t>
            </a:r>
            <a:r>
              <a:rPr lang="en-US" dirty="0" smtClean="0"/>
              <a:t>starting with the </a:t>
            </a:r>
            <a:r>
              <a:rPr lang="en-US" dirty="0"/>
              <a:t>HS </a:t>
            </a:r>
            <a:r>
              <a:rPr lang="en-US" dirty="0" smtClean="0"/>
              <a:t>10–digit </a:t>
            </a:r>
            <a:r>
              <a:rPr lang="en-US" dirty="0"/>
              <a:t>category </a:t>
            </a:r>
            <a:r>
              <a:rPr lang="en-US" dirty="0" smtClean="0"/>
              <a:t>(Schedule B)</a:t>
            </a:r>
            <a:endParaRPr lang="en-US" dirty="0"/>
          </a:p>
          <a:p>
            <a:r>
              <a:rPr lang="en-US" dirty="0" smtClean="0"/>
              <a:t>For each Schedule B</a:t>
            </a:r>
          </a:p>
          <a:p>
            <a:pPr lvl="1"/>
            <a:r>
              <a:rPr lang="en-US" sz="2400" dirty="0" smtClean="0"/>
              <a:t>Employer ID Number of exporter </a:t>
            </a:r>
            <a:r>
              <a:rPr lang="en-US" sz="2000" dirty="0" smtClean="0"/>
              <a:t>(U.S. Principal Party of Interest)</a:t>
            </a:r>
          </a:p>
          <a:p>
            <a:pPr lvl="1"/>
            <a:r>
              <a:rPr lang="en-US" sz="2400" dirty="0" smtClean="0"/>
              <a:t>State of Origin</a:t>
            </a:r>
          </a:p>
          <a:p>
            <a:pPr lvl="1"/>
            <a:r>
              <a:rPr lang="en-US" sz="2400" dirty="0" smtClean="0"/>
              <a:t>Zip Code of </a:t>
            </a:r>
            <a:r>
              <a:rPr lang="en-US" sz="2400" dirty="0"/>
              <a:t>exporter </a:t>
            </a:r>
            <a:r>
              <a:rPr lang="en-US" sz="2000" dirty="0"/>
              <a:t>(U.S. Principal Party of Interest)</a:t>
            </a:r>
            <a:endParaRPr lang="en-US" sz="2000" dirty="0" smtClean="0"/>
          </a:p>
          <a:p>
            <a:pPr lvl="1"/>
            <a:r>
              <a:rPr lang="en-US" sz="2400" dirty="0" smtClean="0"/>
              <a:t>Country of Destination</a:t>
            </a:r>
          </a:p>
          <a:p>
            <a:pPr lvl="1"/>
            <a:r>
              <a:rPr lang="en-US" sz="2400" dirty="0" smtClean="0"/>
              <a:t>U.S. Port Code</a:t>
            </a:r>
          </a:p>
          <a:p>
            <a:pPr lvl="1"/>
            <a:r>
              <a:rPr lang="en-US" sz="2400" dirty="0"/>
              <a:t>Unit of </a:t>
            </a:r>
            <a:r>
              <a:rPr lang="en-US" sz="2400" dirty="0" smtClean="0"/>
              <a:t>Measure</a:t>
            </a:r>
          </a:p>
          <a:p>
            <a:pPr lvl="1"/>
            <a:r>
              <a:rPr lang="en-US" sz="2400" dirty="0" smtClean="0"/>
              <a:t>Market Sale/Related Transaction</a:t>
            </a:r>
          </a:p>
        </p:txBody>
      </p:sp>
    </p:spTree>
    <p:extLst>
      <p:ext uri="{BB962C8B-B14F-4D97-AF65-F5344CB8AC3E}">
        <p14:creationId xmlns:p14="http://schemas.microsoft.com/office/powerpoint/2010/main" val="65160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Keys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585917"/>
              </p:ext>
            </p:extLst>
          </p:nvPr>
        </p:nvGraphicFramePr>
        <p:xfrm>
          <a:off x="569843" y="1484243"/>
          <a:ext cx="7710557" cy="4306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5159"/>
                <a:gridCol w="5745398"/>
              </a:tblGrid>
              <a:tr h="383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Item Keys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Description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94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ESZCDQRH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EIN, State of Origin, Zip Code, Country of Destination, U.S. Port, Unit of measure, Related, 10-digit HS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90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ESZQRH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EIN, State of Origin, Zip Code, Unit of measure, Related, 10-digit HS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90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ESQRH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EIN, State of Origin, Unit of measure, Related, 10-digit HS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3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EQRH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EIN, Unit of measure, Related, 10-digit HS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3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QRH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Unit of measure, Related, 10-digit HS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3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10-digit HS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99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should we test for Unit Value Bias?</a:t>
            </a:r>
          </a:p>
          <a:p>
            <a:pPr lvl="1"/>
            <a:r>
              <a:rPr lang="en-US" dirty="0" smtClean="0"/>
              <a:t>Three statistical tests</a:t>
            </a:r>
          </a:p>
          <a:p>
            <a:r>
              <a:rPr lang="en-US" dirty="0" smtClean="0"/>
              <a:t>How do we determine the quality of the index?</a:t>
            </a:r>
          </a:p>
          <a:p>
            <a:pPr lvl="1"/>
            <a:r>
              <a:rPr lang="en-US" dirty="0" smtClean="0"/>
              <a:t>Compare price indexes using alternative index methodologies to benchmark official price indexes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52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g_Data_Slides.potx" id="{00A349F5-7F69-488E-BF08-33A7BFC4A993}" vid="{B2CD37E8-BA2E-49C4-9528-A04004053DF1}"/>
    </a:ext>
  </a:extLst>
</a:theme>
</file>

<file path=ppt/theme/theme2.xml><?xml version="1.0" encoding="utf-8"?>
<a:theme xmlns:a="http://schemas.openxmlformats.org/drawingml/2006/main" name="BLS Trendline Content Slide">
  <a:themeElements>
    <a:clrScheme name="Custom 1">
      <a:dk1>
        <a:srgbClr val="002060"/>
      </a:dk1>
      <a:lt1>
        <a:sysClr val="window" lastClr="FFFFFF"/>
      </a:lt1>
      <a:dk2>
        <a:srgbClr val="002060"/>
      </a:dk2>
      <a:lt2>
        <a:srgbClr val="FFFFFF"/>
      </a:lt2>
      <a:accent1>
        <a:srgbClr val="3E3F67"/>
      </a:accent1>
      <a:accent2>
        <a:srgbClr val="FFC000"/>
      </a:accent2>
      <a:accent3>
        <a:srgbClr val="C00000"/>
      </a:accent3>
      <a:accent4>
        <a:srgbClr val="00B0F0"/>
      </a:accent4>
      <a:accent5>
        <a:srgbClr val="92D050"/>
      </a:accent5>
      <a:accent6>
        <a:srgbClr val="244448"/>
      </a:accent6>
      <a:hlink>
        <a:srgbClr val="00B0F0"/>
      </a:hlink>
      <a:folHlink>
        <a:srgbClr val="00B0F0"/>
      </a:folHlink>
    </a:clrScheme>
    <a:fontScheme name="BLS Font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Tahoma" pitchFamily="34" charset="0"/>
            <a:ea typeface="+mj-ea"/>
            <a:cs typeface="Tahoma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ig_Data_Slides.potx" id="{00A349F5-7F69-488E-BF08-33A7BFC4A993}" vid="{B57329E0-B647-466C-BF31-042D51E63996}"/>
    </a:ext>
  </a:extLst>
</a:theme>
</file>

<file path=ppt/theme/theme3.xml><?xml version="1.0" encoding="utf-8"?>
<a:theme xmlns:a="http://schemas.openxmlformats.org/drawingml/2006/main" name="Contact Information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g_Data_Slides.potx" id="{00A349F5-7F69-488E-BF08-33A7BFC4A993}" vid="{7AEDC19A-689C-46BB-8BC6-F49CDF512191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Big_Data_Slides</Template>
  <TotalTime>2289</TotalTime>
  <Words>1609</Words>
  <Application>Microsoft Office PowerPoint</Application>
  <PresentationFormat>On-screen Show (4:3)</PresentationFormat>
  <Paragraphs>768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Calibri</vt:lpstr>
      <vt:lpstr>Century Gothic</vt:lpstr>
      <vt:lpstr>Tahoma</vt:lpstr>
      <vt:lpstr>Times New Roman</vt:lpstr>
      <vt:lpstr>Wingdings</vt:lpstr>
      <vt:lpstr>Wingdings 3</vt:lpstr>
      <vt:lpstr>Custom Design</vt:lpstr>
      <vt:lpstr>BLS Trendline Content Slide</vt:lpstr>
      <vt:lpstr>Contact Information</vt:lpstr>
      <vt:lpstr>Measuring Export Price Movements With Administrative Trade Data </vt:lpstr>
      <vt:lpstr>International Price Program (IPP)</vt:lpstr>
      <vt:lpstr>Constraints and Opportunities</vt:lpstr>
      <vt:lpstr>Research Question</vt:lpstr>
      <vt:lpstr>Unit Value Bias</vt:lpstr>
      <vt:lpstr>Average Monthly Number of Export Prices</vt:lpstr>
      <vt:lpstr>Item Characteristics</vt:lpstr>
      <vt:lpstr>Item Keys</vt:lpstr>
      <vt:lpstr>Two Research Questions</vt:lpstr>
      <vt:lpstr>Unit Value Bias Tests</vt:lpstr>
      <vt:lpstr>Price Dispersion Test  </vt:lpstr>
      <vt:lpstr>Cross Month Test</vt:lpstr>
      <vt:lpstr>Price Clustering </vt:lpstr>
      <vt:lpstr>Price Clustering</vt:lpstr>
      <vt:lpstr>Alternative Index Methodologies</vt:lpstr>
      <vt:lpstr>Index Keys (e.g. LT462)</vt:lpstr>
      <vt:lpstr>Benchmark Comparison  00310 - Dairy Products and Eggs vs. Unpublished XPI </vt:lpstr>
      <vt:lpstr>PowerPoint Presentation</vt:lpstr>
      <vt:lpstr>Potential for Expanded Publication Item Key ESZCDQRH’s Coefficient of Variation Tests for Export Five-Digit BEA Classifications  </vt:lpstr>
      <vt:lpstr>Potential for Expanded Publication</vt:lpstr>
      <vt:lpstr>Conclusions</vt:lpstr>
      <vt:lpstr>Next Steps</vt:lpstr>
      <vt:lpstr>PowerPoint Presentation</vt:lpstr>
    </vt:vector>
  </TitlesOfParts>
  <Company>Bureau of Labor Statistics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Import and Export Price Movements With Administrative Data</dc:title>
  <dc:creator>Fast, Don - BLS</dc:creator>
  <cp:lastModifiedBy>Fast, Don - BLS</cp:lastModifiedBy>
  <cp:revision>169</cp:revision>
  <cp:lastPrinted>2019-03-08T18:40:30Z</cp:lastPrinted>
  <dcterms:created xsi:type="dcterms:W3CDTF">2018-06-26T18:52:25Z</dcterms:created>
  <dcterms:modified xsi:type="dcterms:W3CDTF">2019-03-12T18:59:14Z</dcterms:modified>
</cp:coreProperties>
</file>