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4"/>
    <p:sldMasterId id="2147483670" r:id="rId5"/>
    <p:sldMasterId id="2147483672" r:id="rId6"/>
  </p:sldMasterIdLst>
  <p:notesMasterIdLst>
    <p:notesMasterId r:id="rId33"/>
  </p:notesMasterIdLst>
  <p:handoutMasterIdLst>
    <p:handoutMasterId r:id="rId34"/>
  </p:handoutMasterIdLst>
  <p:sldIdLst>
    <p:sldId id="260" r:id="rId7"/>
    <p:sldId id="263" r:id="rId8"/>
    <p:sldId id="264" r:id="rId9"/>
    <p:sldId id="265" r:id="rId10"/>
    <p:sldId id="266" r:id="rId11"/>
    <p:sldId id="267" r:id="rId12"/>
    <p:sldId id="290" r:id="rId13"/>
    <p:sldId id="268" r:id="rId14"/>
    <p:sldId id="269" r:id="rId15"/>
    <p:sldId id="270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2" r:id="rId25"/>
    <p:sldId id="284" r:id="rId26"/>
    <p:sldId id="285" r:id="rId27"/>
    <p:sldId id="283" r:id="rId28"/>
    <p:sldId id="286" r:id="rId29"/>
    <p:sldId id="287" r:id="rId30"/>
    <p:sldId id="288" r:id="rId31"/>
    <p:sldId id="259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87663" autoAdjust="0"/>
  </p:normalViewPr>
  <p:slideViewPr>
    <p:cSldViewPr snapToGrid="0" showGuides="1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3062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presProps" Target="pres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ppssrv3\cet\Industry%20input%20indexes\IPP%20data\Inputs%20to%20automobiles%20with%20import%20data%20-version%2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'total input index calc'!$X$2</c:f>
              <c:strCache>
                <c:ptCount val="1"/>
                <c:pt idx="0">
                  <c:v>Total inputs to automobile manufacturing index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'total input index calc'!$W$3:$W$36</c:f>
              <c:numCache>
                <c:formatCode>General</c:formatCode>
                <c:ptCount val="34"/>
                <c:pt idx="0">
                  <c:v>201303</c:v>
                </c:pt>
                <c:pt idx="1">
                  <c:v>201304</c:v>
                </c:pt>
                <c:pt idx="2">
                  <c:v>201305</c:v>
                </c:pt>
                <c:pt idx="3">
                  <c:v>201306</c:v>
                </c:pt>
                <c:pt idx="4">
                  <c:v>201307</c:v>
                </c:pt>
                <c:pt idx="5">
                  <c:v>201308</c:v>
                </c:pt>
                <c:pt idx="6">
                  <c:v>201309</c:v>
                </c:pt>
                <c:pt idx="7">
                  <c:v>201310</c:v>
                </c:pt>
                <c:pt idx="8">
                  <c:v>201311</c:v>
                </c:pt>
                <c:pt idx="9">
                  <c:v>201312</c:v>
                </c:pt>
                <c:pt idx="10">
                  <c:v>201401</c:v>
                </c:pt>
                <c:pt idx="11">
                  <c:v>201402</c:v>
                </c:pt>
                <c:pt idx="12">
                  <c:v>201403</c:v>
                </c:pt>
                <c:pt idx="13">
                  <c:v>201404</c:v>
                </c:pt>
                <c:pt idx="14">
                  <c:v>201405</c:v>
                </c:pt>
                <c:pt idx="15">
                  <c:v>201406</c:v>
                </c:pt>
                <c:pt idx="16">
                  <c:v>201407</c:v>
                </c:pt>
                <c:pt idx="17">
                  <c:v>201408</c:v>
                </c:pt>
                <c:pt idx="18">
                  <c:v>201409</c:v>
                </c:pt>
                <c:pt idx="19">
                  <c:v>201410</c:v>
                </c:pt>
                <c:pt idx="20">
                  <c:v>201411</c:v>
                </c:pt>
                <c:pt idx="21">
                  <c:v>201412</c:v>
                </c:pt>
                <c:pt idx="22">
                  <c:v>201501</c:v>
                </c:pt>
                <c:pt idx="23">
                  <c:v>201502</c:v>
                </c:pt>
                <c:pt idx="24">
                  <c:v>201503</c:v>
                </c:pt>
                <c:pt idx="25">
                  <c:v>201504</c:v>
                </c:pt>
                <c:pt idx="26">
                  <c:v>201505</c:v>
                </c:pt>
                <c:pt idx="27">
                  <c:v>201506</c:v>
                </c:pt>
                <c:pt idx="28">
                  <c:v>201507</c:v>
                </c:pt>
                <c:pt idx="29">
                  <c:v>201508</c:v>
                </c:pt>
                <c:pt idx="30">
                  <c:v>201509</c:v>
                </c:pt>
                <c:pt idx="31">
                  <c:v>201510</c:v>
                </c:pt>
                <c:pt idx="32">
                  <c:v>201511</c:v>
                </c:pt>
                <c:pt idx="33">
                  <c:v>201512</c:v>
                </c:pt>
              </c:numCache>
            </c:numRef>
          </c:cat>
          <c:val>
            <c:numRef>
              <c:f>'total input index calc'!$X$3:$X$36</c:f>
              <c:numCache>
                <c:formatCode>0.0</c:formatCode>
                <c:ptCount val="34"/>
                <c:pt idx="0">
                  <c:v>100</c:v>
                </c:pt>
                <c:pt idx="1">
                  <c:v>100</c:v>
                </c:pt>
                <c:pt idx="2">
                  <c:v>99.8</c:v>
                </c:pt>
                <c:pt idx="3">
                  <c:v>99.8</c:v>
                </c:pt>
                <c:pt idx="4">
                  <c:v>99.8</c:v>
                </c:pt>
                <c:pt idx="5">
                  <c:v>99.9</c:v>
                </c:pt>
                <c:pt idx="6">
                  <c:v>100.1</c:v>
                </c:pt>
                <c:pt idx="7">
                  <c:v>100</c:v>
                </c:pt>
                <c:pt idx="8">
                  <c:v>100</c:v>
                </c:pt>
                <c:pt idx="9">
                  <c:v>99.8</c:v>
                </c:pt>
                <c:pt idx="10">
                  <c:v>99.8</c:v>
                </c:pt>
                <c:pt idx="11">
                  <c:v>99.6</c:v>
                </c:pt>
                <c:pt idx="12">
                  <c:v>99.7</c:v>
                </c:pt>
                <c:pt idx="13">
                  <c:v>99.6</c:v>
                </c:pt>
                <c:pt idx="14">
                  <c:v>100</c:v>
                </c:pt>
                <c:pt idx="15">
                  <c:v>100</c:v>
                </c:pt>
                <c:pt idx="16">
                  <c:v>100.1</c:v>
                </c:pt>
                <c:pt idx="17">
                  <c:v>100.1</c:v>
                </c:pt>
                <c:pt idx="18">
                  <c:v>100.3</c:v>
                </c:pt>
                <c:pt idx="19">
                  <c:v>100.7</c:v>
                </c:pt>
                <c:pt idx="20">
                  <c:v>100.6</c:v>
                </c:pt>
                <c:pt idx="21">
                  <c:v>100.5</c:v>
                </c:pt>
                <c:pt idx="22">
                  <c:v>100.6</c:v>
                </c:pt>
                <c:pt idx="23" formatCode="General">
                  <c:v>100.2</c:v>
                </c:pt>
                <c:pt idx="24" formatCode="General">
                  <c:v>100.4</c:v>
                </c:pt>
                <c:pt idx="25" formatCode="General">
                  <c:v>100.5</c:v>
                </c:pt>
                <c:pt idx="26" formatCode="General">
                  <c:v>100.5</c:v>
                </c:pt>
                <c:pt idx="27" formatCode="General">
                  <c:v>100.1</c:v>
                </c:pt>
                <c:pt idx="28" formatCode="General">
                  <c:v>100.1</c:v>
                </c:pt>
                <c:pt idx="29" formatCode="General">
                  <c:v>100</c:v>
                </c:pt>
                <c:pt idx="30" formatCode="General">
                  <c:v>100.1</c:v>
                </c:pt>
                <c:pt idx="31" formatCode="General">
                  <c:v>100.1</c:v>
                </c:pt>
                <c:pt idx="32" formatCode="General">
                  <c:v>100</c:v>
                </c:pt>
                <c:pt idx="33" formatCode="General">
                  <c:v>99.9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'total input index calc'!$Y$2</c:f>
              <c:strCache>
                <c:ptCount val="1"/>
                <c:pt idx="0">
                  <c:v>Domestic inputs to automobile manufacturing index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'total input index calc'!$W$3:$W$36</c:f>
              <c:numCache>
                <c:formatCode>General</c:formatCode>
                <c:ptCount val="34"/>
                <c:pt idx="0">
                  <c:v>201303</c:v>
                </c:pt>
                <c:pt idx="1">
                  <c:v>201304</c:v>
                </c:pt>
                <c:pt idx="2">
                  <c:v>201305</c:v>
                </c:pt>
                <c:pt idx="3">
                  <c:v>201306</c:v>
                </c:pt>
                <c:pt idx="4">
                  <c:v>201307</c:v>
                </c:pt>
                <c:pt idx="5">
                  <c:v>201308</c:v>
                </c:pt>
                <c:pt idx="6">
                  <c:v>201309</c:v>
                </c:pt>
                <c:pt idx="7">
                  <c:v>201310</c:v>
                </c:pt>
                <c:pt idx="8">
                  <c:v>201311</c:v>
                </c:pt>
                <c:pt idx="9">
                  <c:v>201312</c:v>
                </c:pt>
                <c:pt idx="10">
                  <c:v>201401</c:v>
                </c:pt>
                <c:pt idx="11">
                  <c:v>201402</c:v>
                </c:pt>
                <c:pt idx="12">
                  <c:v>201403</c:v>
                </c:pt>
                <c:pt idx="13">
                  <c:v>201404</c:v>
                </c:pt>
                <c:pt idx="14">
                  <c:v>201405</c:v>
                </c:pt>
                <c:pt idx="15">
                  <c:v>201406</c:v>
                </c:pt>
                <c:pt idx="16">
                  <c:v>201407</c:v>
                </c:pt>
                <c:pt idx="17">
                  <c:v>201408</c:v>
                </c:pt>
                <c:pt idx="18">
                  <c:v>201409</c:v>
                </c:pt>
                <c:pt idx="19">
                  <c:v>201410</c:v>
                </c:pt>
                <c:pt idx="20">
                  <c:v>201411</c:v>
                </c:pt>
                <c:pt idx="21">
                  <c:v>201412</c:v>
                </c:pt>
                <c:pt idx="22">
                  <c:v>201501</c:v>
                </c:pt>
                <c:pt idx="23">
                  <c:v>201502</c:v>
                </c:pt>
                <c:pt idx="24">
                  <c:v>201503</c:v>
                </c:pt>
                <c:pt idx="25">
                  <c:v>201504</c:v>
                </c:pt>
                <c:pt idx="26">
                  <c:v>201505</c:v>
                </c:pt>
                <c:pt idx="27">
                  <c:v>201506</c:v>
                </c:pt>
                <c:pt idx="28">
                  <c:v>201507</c:v>
                </c:pt>
                <c:pt idx="29">
                  <c:v>201508</c:v>
                </c:pt>
                <c:pt idx="30">
                  <c:v>201509</c:v>
                </c:pt>
                <c:pt idx="31">
                  <c:v>201510</c:v>
                </c:pt>
                <c:pt idx="32">
                  <c:v>201511</c:v>
                </c:pt>
                <c:pt idx="33">
                  <c:v>201512</c:v>
                </c:pt>
              </c:numCache>
            </c:numRef>
          </c:cat>
          <c:val>
            <c:numRef>
              <c:f>'total input index calc'!$Y$3:$Y$36</c:f>
              <c:numCache>
                <c:formatCode>#0.0</c:formatCode>
                <c:ptCount val="34"/>
                <c:pt idx="0">
                  <c:v>100</c:v>
                </c:pt>
                <c:pt idx="1">
                  <c:v>100.1</c:v>
                </c:pt>
                <c:pt idx="2">
                  <c:v>99.8</c:v>
                </c:pt>
                <c:pt idx="3">
                  <c:v>100</c:v>
                </c:pt>
                <c:pt idx="4">
                  <c:v>100</c:v>
                </c:pt>
                <c:pt idx="5">
                  <c:v>100.2</c:v>
                </c:pt>
                <c:pt idx="6">
                  <c:v>100.4</c:v>
                </c:pt>
                <c:pt idx="7">
                  <c:v>100.4</c:v>
                </c:pt>
                <c:pt idx="8">
                  <c:v>100.4</c:v>
                </c:pt>
                <c:pt idx="9">
                  <c:v>100.2</c:v>
                </c:pt>
                <c:pt idx="10">
                  <c:v>100.1</c:v>
                </c:pt>
                <c:pt idx="11">
                  <c:v>100</c:v>
                </c:pt>
                <c:pt idx="12">
                  <c:v>100</c:v>
                </c:pt>
                <c:pt idx="13">
                  <c:v>99.9</c:v>
                </c:pt>
                <c:pt idx="14">
                  <c:v>100.4</c:v>
                </c:pt>
                <c:pt idx="15">
                  <c:v>100.4</c:v>
                </c:pt>
                <c:pt idx="16">
                  <c:v>100.5</c:v>
                </c:pt>
                <c:pt idx="17">
                  <c:v>100.5</c:v>
                </c:pt>
                <c:pt idx="18">
                  <c:v>100.7</c:v>
                </c:pt>
                <c:pt idx="19">
                  <c:v>101.2</c:v>
                </c:pt>
                <c:pt idx="20">
                  <c:v>101.1</c:v>
                </c:pt>
                <c:pt idx="21">
                  <c:v>101</c:v>
                </c:pt>
                <c:pt idx="22">
                  <c:v>101.3</c:v>
                </c:pt>
                <c:pt idx="23">
                  <c:v>101</c:v>
                </c:pt>
                <c:pt idx="24">
                  <c:v>101.2</c:v>
                </c:pt>
                <c:pt idx="25">
                  <c:v>101.3</c:v>
                </c:pt>
                <c:pt idx="26">
                  <c:v>101.5</c:v>
                </c:pt>
                <c:pt idx="27">
                  <c:v>101</c:v>
                </c:pt>
                <c:pt idx="28">
                  <c:v>101.1</c:v>
                </c:pt>
                <c:pt idx="29">
                  <c:v>101</c:v>
                </c:pt>
                <c:pt idx="30">
                  <c:v>101.1</c:v>
                </c:pt>
                <c:pt idx="31">
                  <c:v>101.2</c:v>
                </c:pt>
                <c:pt idx="32">
                  <c:v>101.1</c:v>
                </c:pt>
                <c:pt idx="33">
                  <c:v>100.8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'total input index calc'!$Z$2</c:f>
              <c:strCache>
                <c:ptCount val="1"/>
                <c:pt idx="0">
                  <c:v>Imported inputs to automobile manufacturing index</c:v>
                </c:pt>
              </c:strCache>
            </c:strRef>
          </c:tx>
          <c:spPr>
            <a:ln w="28575" cap="rnd">
              <a:solidFill>
                <a:srgbClr val="92D05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'total input index calc'!$W$3:$W$36</c:f>
              <c:numCache>
                <c:formatCode>General</c:formatCode>
                <c:ptCount val="34"/>
                <c:pt idx="0">
                  <c:v>201303</c:v>
                </c:pt>
                <c:pt idx="1">
                  <c:v>201304</c:v>
                </c:pt>
                <c:pt idx="2">
                  <c:v>201305</c:v>
                </c:pt>
                <c:pt idx="3">
                  <c:v>201306</c:v>
                </c:pt>
                <c:pt idx="4">
                  <c:v>201307</c:v>
                </c:pt>
                <c:pt idx="5">
                  <c:v>201308</c:v>
                </c:pt>
                <c:pt idx="6">
                  <c:v>201309</c:v>
                </c:pt>
                <c:pt idx="7">
                  <c:v>201310</c:v>
                </c:pt>
                <c:pt idx="8">
                  <c:v>201311</c:v>
                </c:pt>
                <c:pt idx="9">
                  <c:v>201312</c:v>
                </c:pt>
                <c:pt idx="10">
                  <c:v>201401</c:v>
                </c:pt>
                <c:pt idx="11">
                  <c:v>201402</c:v>
                </c:pt>
                <c:pt idx="12">
                  <c:v>201403</c:v>
                </c:pt>
                <c:pt idx="13">
                  <c:v>201404</c:v>
                </c:pt>
                <c:pt idx="14">
                  <c:v>201405</c:v>
                </c:pt>
                <c:pt idx="15">
                  <c:v>201406</c:v>
                </c:pt>
                <c:pt idx="16">
                  <c:v>201407</c:v>
                </c:pt>
                <c:pt idx="17">
                  <c:v>201408</c:v>
                </c:pt>
                <c:pt idx="18">
                  <c:v>201409</c:v>
                </c:pt>
                <c:pt idx="19">
                  <c:v>201410</c:v>
                </c:pt>
                <c:pt idx="20">
                  <c:v>201411</c:v>
                </c:pt>
                <c:pt idx="21">
                  <c:v>201412</c:v>
                </c:pt>
                <c:pt idx="22">
                  <c:v>201501</c:v>
                </c:pt>
                <c:pt idx="23">
                  <c:v>201502</c:v>
                </c:pt>
                <c:pt idx="24">
                  <c:v>201503</c:v>
                </c:pt>
                <c:pt idx="25">
                  <c:v>201504</c:v>
                </c:pt>
                <c:pt idx="26">
                  <c:v>201505</c:v>
                </c:pt>
                <c:pt idx="27">
                  <c:v>201506</c:v>
                </c:pt>
                <c:pt idx="28">
                  <c:v>201507</c:v>
                </c:pt>
                <c:pt idx="29">
                  <c:v>201508</c:v>
                </c:pt>
                <c:pt idx="30">
                  <c:v>201509</c:v>
                </c:pt>
                <c:pt idx="31">
                  <c:v>201510</c:v>
                </c:pt>
                <c:pt idx="32">
                  <c:v>201511</c:v>
                </c:pt>
                <c:pt idx="33">
                  <c:v>201512</c:v>
                </c:pt>
              </c:numCache>
            </c:numRef>
          </c:cat>
          <c:val>
            <c:numRef>
              <c:f>'total input index calc'!$Z$3:$Z$36</c:f>
              <c:numCache>
                <c:formatCode>0.0</c:formatCode>
                <c:ptCount val="34"/>
                <c:pt idx="0">
                  <c:v>100</c:v>
                </c:pt>
                <c:pt idx="1">
                  <c:v>99.9</c:v>
                </c:pt>
                <c:pt idx="2">
                  <c:v>99.5</c:v>
                </c:pt>
                <c:pt idx="3">
                  <c:v>99.1</c:v>
                </c:pt>
                <c:pt idx="4">
                  <c:v>98.7</c:v>
                </c:pt>
                <c:pt idx="5">
                  <c:v>98.5</c:v>
                </c:pt>
                <c:pt idx="6">
                  <c:v>98.4</c:v>
                </c:pt>
                <c:pt idx="7">
                  <c:v>98.3</c:v>
                </c:pt>
                <c:pt idx="8">
                  <c:v>98.3</c:v>
                </c:pt>
                <c:pt idx="9">
                  <c:v>98.2</c:v>
                </c:pt>
                <c:pt idx="10">
                  <c:v>98.1</c:v>
                </c:pt>
                <c:pt idx="11">
                  <c:v>98</c:v>
                </c:pt>
                <c:pt idx="12">
                  <c:v>98.2</c:v>
                </c:pt>
                <c:pt idx="13">
                  <c:v>98.4</c:v>
                </c:pt>
                <c:pt idx="14">
                  <c:v>98.4</c:v>
                </c:pt>
                <c:pt idx="15">
                  <c:v>98.4</c:v>
                </c:pt>
                <c:pt idx="16">
                  <c:v>98.2</c:v>
                </c:pt>
                <c:pt idx="17">
                  <c:v>98.2</c:v>
                </c:pt>
                <c:pt idx="18">
                  <c:v>98.2</c:v>
                </c:pt>
                <c:pt idx="19">
                  <c:v>98.2</c:v>
                </c:pt>
                <c:pt idx="20">
                  <c:v>98.1</c:v>
                </c:pt>
                <c:pt idx="21">
                  <c:v>97.9</c:v>
                </c:pt>
                <c:pt idx="22">
                  <c:v>97.2</c:v>
                </c:pt>
                <c:pt idx="23">
                  <c:v>96.8</c:v>
                </c:pt>
                <c:pt idx="24">
                  <c:v>96.6</c:v>
                </c:pt>
                <c:pt idx="25">
                  <c:v>96.4</c:v>
                </c:pt>
                <c:pt idx="26">
                  <c:v>96.4</c:v>
                </c:pt>
                <c:pt idx="27">
                  <c:v>95.8</c:v>
                </c:pt>
                <c:pt idx="28">
                  <c:v>95.7</c:v>
                </c:pt>
                <c:pt idx="29">
                  <c:v>95.4</c:v>
                </c:pt>
                <c:pt idx="30">
                  <c:v>95.4</c:v>
                </c:pt>
                <c:pt idx="31">
                  <c:v>95</c:v>
                </c:pt>
                <c:pt idx="32">
                  <c:v>95</c:v>
                </c:pt>
                <c:pt idx="33">
                  <c:v>94.8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9670480"/>
        <c:axId val="149671040"/>
      </c:lineChart>
      <c:catAx>
        <c:axId val="14967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671040"/>
        <c:crosses val="autoZero"/>
        <c:auto val="1"/>
        <c:lblAlgn val="ctr"/>
        <c:lblOffset val="100"/>
        <c:noMultiLvlLbl val="0"/>
      </c:catAx>
      <c:valAx>
        <c:axId val="149671040"/>
        <c:scaling>
          <c:orientation val="minMax"/>
          <c:min val="9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67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3D39A-FB07-40D8-B455-E5E7D563DE7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58EA67-873D-465F-B78C-7C9FBF3A9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04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A02C4-2C91-48E7-AB3F-86B6D2E735E4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2B809-20C1-41F8-9CA6-774A98FCC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8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C6223D-39D7-40D9-A3CF-CA4FE755EF6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60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0F5BA8-9944-47E7-9247-E55C537F1087}" type="slidenum">
              <a:rPr lang="en-US" smtClean="0"/>
              <a:pPr/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67923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Replaced escalation with price adjustment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2B809-20C1-41F8-9CA6-774A98FCC3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11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2B809-20C1-41F8-9CA6-774A98FCC3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19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2B809-20C1-41F8-9CA6-774A98FCC3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00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2B809-20C1-41F8-9CA6-774A98FCC3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11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2B809-20C1-41F8-9CA6-774A98FCC3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4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2B809-20C1-41F8-9CA6-774A98FCC31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51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Edited to reflect</a:t>
            </a:r>
            <a:r>
              <a:rPr lang="en-US" baseline="0" dirty="0" smtClean="0"/>
              <a:t> BLS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2B809-20C1-41F8-9CA6-774A98FCC31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97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2B809-20C1-41F8-9CA6-774A98FCC31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5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4294967295"/>
          </p:nvPr>
        </p:nvSpPr>
        <p:spPr>
          <a:xfrm>
            <a:off x="495300" y="1970532"/>
            <a:ext cx="11201400" cy="1175005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spcBef>
                <a:spcPts val="600"/>
              </a:spcBef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443483"/>
            <a:ext cx="11201400" cy="1527048"/>
          </a:xfrm>
          <a:prstGeom prst="rect">
            <a:avLst/>
          </a:prstGeom>
        </p:spPr>
        <p:txBody>
          <a:bodyPr/>
          <a:lstStyle>
            <a:lvl1pPr>
              <a:lnSpc>
                <a:spcPts val="5700"/>
              </a:lnSpc>
              <a:spcBef>
                <a:spcPts val="600"/>
              </a:spcBef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Click,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16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86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5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11201400" cy="804672"/>
          </a:xfrm>
        </p:spPr>
        <p:txBody>
          <a:bodyPr/>
          <a:lstStyle>
            <a:lvl1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722438"/>
            <a:ext cx="11201400" cy="3992563"/>
          </a:xfrm>
        </p:spPr>
        <p:txBody>
          <a:bodyPr/>
          <a:lstStyle>
            <a:lvl1pPr>
              <a:defRPr baseline="0"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Clr>
                <a:srgbClr val="CE1126"/>
              </a:buClr>
              <a:buNone/>
              <a:defRPr>
                <a:solidFill>
                  <a:srgbClr val="000000"/>
                </a:solidFill>
              </a:defRPr>
            </a:lvl5pPr>
            <a:lvl9pPr marL="3657600" indent="0">
              <a:buNone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(not recommended)</a:t>
            </a:r>
          </a:p>
        </p:txBody>
      </p:sp>
    </p:spTree>
    <p:extLst>
      <p:ext uri="{BB962C8B-B14F-4D97-AF65-F5344CB8AC3E}">
        <p14:creationId xmlns:p14="http://schemas.microsoft.com/office/powerpoint/2010/main" val="4509417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orient="horz" pos="28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89635" y="1641021"/>
            <a:ext cx="5314950" cy="4401004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>
              <a:buSzPct val="9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381750" y="1641021"/>
            <a:ext cx="5314950" cy="4401004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>
              <a:buSzPct val="9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482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5962" y="1958975"/>
            <a:ext cx="5314950" cy="4083050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>
              <a:buSzPct val="9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381750" y="1958975"/>
            <a:ext cx="5314950" cy="4083050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>
              <a:buSzPct val="90000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05967" y="1493838"/>
            <a:ext cx="5314950" cy="358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381750" y="1493837"/>
            <a:ext cx="5314950" cy="358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30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2552471"/>
            <a:ext cx="11201400" cy="182358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section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82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58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955721" y="555625"/>
            <a:ext cx="6702879" cy="54213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15925" y="555172"/>
            <a:ext cx="4522788" cy="800100"/>
          </a:xfrm>
        </p:spPr>
        <p:txBody>
          <a:bodyPr/>
          <a:lstStyle>
            <a:lvl1pPr marL="0" indent="0">
              <a:buNone/>
              <a:defRPr/>
            </a:lvl1pPr>
            <a:lvl2pPr marL="457200" indent="0" algn="l">
              <a:buNone/>
              <a:defRPr sz="2400">
                <a:solidFill>
                  <a:schemeClr val="tx1"/>
                </a:solidFill>
              </a:defRPr>
            </a:lvl2pPr>
          </a:lstStyle>
          <a:p>
            <a:pPr lvl="0"/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15925" y="1355725"/>
            <a:ext cx="4522788" cy="4621213"/>
          </a:xfrm>
        </p:spPr>
        <p:txBody>
          <a:bodyPr/>
          <a:lstStyle>
            <a:lvl1pPr>
              <a:buSzPct val="90000"/>
              <a:defRPr/>
            </a:lvl1pPr>
            <a:lvl2pPr>
              <a:buSzPct val="90000"/>
              <a:defRPr/>
            </a:lvl2pPr>
            <a:lvl3pPr>
              <a:buSzPct val="90000"/>
              <a:defRPr/>
            </a:lvl3pPr>
            <a:lvl4pPr>
              <a:buSzPct val="90000"/>
              <a:defRPr/>
            </a:lvl4pPr>
            <a:lvl5pPr marL="1828800" indent="0">
              <a:buSzPct val="90000"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805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 userDrawn="1">
            <p:ph type="dt" sz="half" idx="10"/>
          </p:nvPr>
        </p:nvSpPr>
        <p:spPr>
          <a:xfrm>
            <a:off x="9144000" y="6324601"/>
            <a:ext cx="152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1219200" y="6324601"/>
            <a:ext cx="792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10668000" y="63246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07E64-D858-4686-BEC9-9DE3BFFDA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7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3" r="4623"/>
          <a:stretch/>
        </p:blipFill>
        <p:spPr>
          <a:xfrm>
            <a:off x="-233988" y="0"/>
            <a:ext cx="1242598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11201400" cy="1368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25625"/>
            <a:ext cx="11201400" cy="105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495300" y="6335377"/>
            <a:ext cx="7754833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569" y="6176385"/>
            <a:ext cx="1065034" cy="63743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26" y="5828258"/>
            <a:ext cx="11178308" cy="101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25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12" userDrawn="1">
          <p15:clr>
            <a:srgbClr val="F26B43"/>
          </p15:clr>
        </p15:guide>
        <p15:guide id="2" pos="7368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95300" y="274638"/>
            <a:ext cx="11201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title</a:t>
            </a:r>
          </a:p>
        </p:txBody>
      </p:sp>
      <p:sp>
        <p:nvSpPr>
          <p:cNvPr id="1027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495300" y="1752601"/>
            <a:ext cx="11201400" cy="396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(not recommended)</a:t>
            </a:r>
          </a:p>
          <a:p>
            <a:pPr lvl="4"/>
            <a:endParaRPr lang="en-US" dirty="0" smtClean="0"/>
          </a:p>
          <a:p>
            <a:pPr lvl="3"/>
            <a:endParaRPr lang="en-US" dirty="0" smtClean="0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88043" y="6335377"/>
            <a:ext cx="774939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550" y="6172200"/>
            <a:ext cx="1098497" cy="65746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41" y="5829624"/>
            <a:ext cx="11212286" cy="102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48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1" r:id="rId2"/>
    <p:sldLayoutId id="2147483690" r:id="rId3"/>
    <p:sldLayoutId id="2147483692" r:id="rId4"/>
    <p:sldLayoutId id="2147483693" r:id="rId5"/>
    <p:sldLayoutId id="2147483694" r:id="rId6"/>
    <p:sldLayoutId id="2147483695" r:id="rId7"/>
    <p:sldLayoutId id="2147483697" r:id="rId8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1921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Wingdings" pitchFamily="2" charset="2"/>
        <a:buChar char=""/>
        <a:defRPr sz="32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Wingdings 3" pitchFamily="18" charset="2"/>
        <a:buChar char=""/>
        <a:defRPr sz="28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Calibri" pitchFamily="34" charset="0"/>
        <a:buChar char="–"/>
        <a:defRPr sz="24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90000"/>
        <a:buFont typeface="Arial" charset="0"/>
        <a:buChar char="•"/>
        <a:defRPr sz="20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000" kern="12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12" userDrawn="1">
          <p15:clr>
            <a:srgbClr val="F26B43"/>
          </p15:clr>
        </p15:guide>
        <p15:guide id="2" pos="7368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" r="9955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95300" y="466344"/>
            <a:ext cx="1120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Contact Information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95300" y="6335377"/>
            <a:ext cx="7754833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26" y="5828258"/>
            <a:ext cx="11178308" cy="10197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569" y="6176385"/>
            <a:ext cx="1065034" cy="63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1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12" userDrawn="1">
          <p15:clr>
            <a:srgbClr val="F26B43"/>
          </p15:clr>
        </p15:guide>
        <p15:guide id="2" pos="7368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95300" y="443483"/>
            <a:ext cx="11201400" cy="1527048"/>
          </a:xfrm>
        </p:spPr>
        <p:txBody>
          <a:bodyPr/>
          <a:lstStyle/>
          <a:p>
            <a:r>
              <a:rPr lang="en-US" dirty="0" smtClean="0"/>
              <a:t>Inputs to Industry Price indexes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81200" y="3145536"/>
            <a:ext cx="8229600" cy="256946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300"/>
              </a:lnSpc>
            </a:pPr>
            <a:r>
              <a:rPr lang="en-US" dirty="0" smtClean="0"/>
              <a:t>Jonathan Weinhagen</a:t>
            </a:r>
            <a:endParaRPr lang="en-US" dirty="0"/>
          </a:p>
          <a:p>
            <a:pPr>
              <a:lnSpc>
                <a:spcPts val="3300"/>
              </a:lnSpc>
            </a:pPr>
            <a:r>
              <a:rPr lang="en-US" b="0" dirty="0" smtClean="0"/>
              <a:t>Producer Price Index</a:t>
            </a:r>
          </a:p>
          <a:p>
            <a:pPr>
              <a:lnSpc>
                <a:spcPts val="3300"/>
              </a:lnSpc>
            </a:pPr>
            <a:r>
              <a:rPr lang="en-US" b="0" dirty="0" smtClean="0"/>
              <a:t>Bureau of Labor Statistics</a:t>
            </a:r>
            <a:endParaRPr lang="en-US" b="0" dirty="0"/>
          </a:p>
          <a:p>
            <a:pPr>
              <a:lnSpc>
                <a:spcPts val="3300"/>
              </a:lnSpc>
            </a:pPr>
            <a:r>
              <a:rPr lang="en-US" b="0" dirty="0" smtClean="0"/>
              <a:t>7/17/2018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99625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Methodology: product </a:t>
            </a:r>
            <a:r>
              <a:rPr lang="en-US" sz="3200" dirty="0"/>
              <a:t>selection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IO data is matched with PPI commodity data for domestic portion of index, some “translation” is necessary</a:t>
            </a:r>
          </a:p>
          <a:p>
            <a:endParaRPr lang="en-US" dirty="0" smtClean="0"/>
          </a:p>
          <a:p>
            <a:r>
              <a:rPr lang="en-US" dirty="0"/>
              <a:t>IO </a:t>
            </a:r>
            <a:r>
              <a:rPr lang="en-US" dirty="0" smtClean="0"/>
              <a:t>data </a:t>
            </a:r>
            <a:r>
              <a:rPr lang="en-US" dirty="0"/>
              <a:t>and MPI </a:t>
            </a:r>
            <a:r>
              <a:rPr lang="en-US" dirty="0" smtClean="0"/>
              <a:t>data are </a:t>
            </a:r>
            <a:r>
              <a:rPr lang="en-US" dirty="0"/>
              <a:t>both </a:t>
            </a:r>
            <a:r>
              <a:rPr lang="en-US" dirty="0" smtClean="0"/>
              <a:t>NAICS-based</a:t>
            </a:r>
            <a:r>
              <a:rPr lang="en-US" dirty="0"/>
              <a:t>, so translation between them is generally </a:t>
            </a:r>
            <a:r>
              <a:rPr lang="en-US" dirty="0" smtClean="0"/>
              <a:t>unnecessary in order to match up</a:t>
            </a:r>
          </a:p>
          <a:p>
            <a:endParaRPr lang="en-US" dirty="0"/>
          </a:p>
          <a:p>
            <a:r>
              <a:rPr lang="en-US" dirty="0" smtClean="0"/>
              <a:t>The PPI and MPI index data used are not necessarily published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09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11201400" cy="1112982"/>
          </a:xfrm>
        </p:spPr>
        <p:txBody>
          <a:bodyPr/>
          <a:lstStyle/>
          <a:p>
            <a:r>
              <a:rPr lang="en-US" sz="3200" dirty="0"/>
              <a:t>Methodology: product selection </a:t>
            </a:r>
            <a:r>
              <a:rPr lang="en-US" sz="3200" dirty="0" smtClean="0"/>
              <a:t>–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IO to </a:t>
            </a:r>
            <a:r>
              <a:rPr lang="en-US" sz="3200" dirty="0" smtClean="0"/>
              <a:t>MPI to PPI concordance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C6E8F7-90E9-4234-8F5E-1A49D680347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370939"/>
              </p:ext>
            </p:extLst>
          </p:nvPr>
        </p:nvGraphicFramePr>
        <p:xfrm>
          <a:off x="1224366" y="2138521"/>
          <a:ext cx="9097507" cy="3434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5813"/>
                <a:gridCol w="1371087"/>
                <a:gridCol w="641276"/>
                <a:gridCol w="1339980"/>
                <a:gridCol w="1316940"/>
                <a:gridCol w="3832411"/>
              </a:tblGrid>
              <a:tr h="48577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IO code (NAICS)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IO title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MPI code (NAICS)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MPI title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PPI code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PPI title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326210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Tire manufacturing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326210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Tire manufacturing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071201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Tires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071203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Tread rubber, tire sundries, and repair materials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333618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Other engine equipment manufacturing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333618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Other engine equipment manufacturing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119408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Diesel, semidiesel, &amp; dual-fuel engines, automotive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119413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Parts and accessories for internal combustion engines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119419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Miscellaneous engine equipment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334413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Semiconductor and related device manufacturing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334413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Semiconductor and related device manufacturing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117839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Integrated microcircuits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117847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Other semiconductor and related devices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484000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Truck transportation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N/A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N/A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301201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Local motor carrying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7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301202</a:t>
                      </a:r>
                      <a:endParaRPr lang="en-US" sz="14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Long-distance motor carrying</a:t>
                      </a:r>
                      <a:endParaRPr lang="en-US" sz="14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84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202A84"/>
                </a:solidFill>
              </a:rPr>
              <a:t>Methodology</a:t>
            </a:r>
            <a:r>
              <a:rPr lang="en-US" sz="3200" dirty="0">
                <a:solidFill>
                  <a:srgbClr val="202A84"/>
                </a:solidFill>
              </a:rPr>
              <a:t>: weights</a:t>
            </a:r>
            <a:endParaRPr lang="en-US" sz="3600" dirty="0">
              <a:solidFill>
                <a:srgbClr val="202A84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61741" y="1722438"/>
            <a:ext cx="11153670" cy="4525962"/>
          </a:xfrm>
        </p:spPr>
        <p:txBody>
          <a:bodyPr/>
          <a:lstStyle/>
          <a:p>
            <a:r>
              <a:rPr lang="en-US" sz="2800" dirty="0"/>
              <a:t>After the set of </a:t>
            </a:r>
            <a:r>
              <a:rPr lang="en-US" sz="2800" dirty="0" smtClean="0"/>
              <a:t>domestically-produced </a:t>
            </a:r>
            <a:r>
              <a:rPr lang="en-US" sz="2800" dirty="0"/>
              <a:t>and imported commodities consumed by the industry are determined, </a:t>
            </a:r>
            <a:r>
              <a:rPr lang="en-US" sz="2800" dirty="0" smtClean="0"/>
              <a:t>BLS </a:t>
            </a:r>
            <a:r>
              <a:rPr lang="en-US" sz="2800" dirty="0"/>
              <a:t>develops weights for each PPI and </a:t>
            </a:r>
            <a:r>
              <a:rPr lang="en-US" sz="2800" dirty="0" smtClean="0"/>
              <a:t>MPI index </a:t>
            </a:r>
            <a:r>
              <a:rPr lang="en-US" sz="2800" dirty="0"/>
              <a:t>included in the industry input index</a:t>
            </a:r>
          </a:p>
          <a:p>
            <a:endParaRPr lang="en-US" sz="2800" dirty="0"/>
          </a:p>
          <a:p>
            <a:r>
              <a:rPr lang="en-US" sz="2800" dirty="0"/>
              <a:t>The weight for a given commodity within the industry reflects the relative share of the commodity in relation to total industry inputs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525000" y="6324601"/>
            <a:ext cx="6858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45A918-485B-43EB-91CE-0BCB51AEA68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714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Methodology: </a:t>
            </a:r>
            <a:r>
              <a:rPr lang="en-US" sz="3200" dirty="0" smtClean="0"/>
              <a:t>domestic </a:t>
            </a:r>
            <a:r>
              <a:rPr lang="en-US" sz="3200" dirty="0"/>
              <a:t>weights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Weights are derived from: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BEA’s </a:t>
            </a:r>
            <a:r>
              <a:rPr lang="en-US" dirty="0"/>
              <a:t>“Use of Commodities by Industries”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Census’ wherever-made (WEM) value of shipments (VOS) </a:t>
            </a:r>
            <a:r>
              <a:rPr lang="en-US" dirty="0"/>
              <a:t>data</a:t>
            </a:r>
          </a:p>
          <a:p>
            <a:pPr lvl="2"/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09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Methodology: weights – domestic inputs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000" dirty="0"/>
                  <a:t> 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𝐷𝑜𝑚𝑒𝑠𝑡𝑖𝑐𝑊𝑒𝑖𝑔h𝑡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𝑈𝑠𝑒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/(</m:t>
                    </m:r>
                    <m:nary>
                      <m:naryPr>
                        <m:chr m:val="∑"/>
                        <m:limLoc m:val="undOvr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𝑈𝑠𝑒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)∗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𝑊𝐸𝑀𝑉𝑂𝑆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                 </m:t>
                        </m:r>
                      </m:e>
                    </m:nary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where</a:t>
                </a:r>
              </a:p>
              <a:p>
                <a:pPr lvl="1"/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𝐷𝑜𝑚𝑒𝑠𝑡𝑖𝑐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𝑊𝑒𝑖𝑔h𝑡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refers to the domestically produced weight of commodity c in the input index for industry </a:t>
                </a:r>
                <a:r>
                  <a:rPr lang="en-US" sz="2000" dirty="0" err="1"/>
                  <a:t>i</a:t>
                </a:r>
                <a:endParaRPr lang="en-US" sz="200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𝑈𝑠𝑒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baseline="-25000" dirty="0"/>
                  <a:t> </a:t>
                </a:r>
                <a:r>
                  <a:rPr lang="en-US" sz="2000" dirty="0"/>
                  <a:t>refers to use of commodity c by the industry </a:t>
                </a:r>
                <a:r>
                  <a:rPr lang="en-US" sz="2000" dirty="0" err="1"/>
                  <a:t>i</a:t>
                </a:r>
                <a:endParaRPr lang="en-US" sz="2000" dirty="0"/>
              </a:p>
              <a:p>
                <a:pPr lvl="1"/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𝑈𝑠𝑒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 is the total use of commodity c by all 1 through n  industries included in the use table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𝑊𝐸𝑀𝑉𝑂𝑆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is the domestic wherever-made value of shipments for commodity c.   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84" t="-10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3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525000" y="6324601"/>
            <a:ext cx="6858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4C6AE5-BB1B-41D2-83BE-6577AAD7C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smtClean="0"/>
          </a:p>
        </p:txBody>
      </p:sp>
      <p:sp>
        <p:nvSpPr>
          <p:cNvPr id="2253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202A84"/>
                </a:solidFill>
              </a:rPr>
              <a:t>Methodology: </a:t>
            </a:r>
            <a:r>
              <a:rPr lang="en-US" sz="3200" dirty="0" smtClean="0">
                <a:solidFill>
                  <a:srgbClr val="202A84"/>
                </a:solidFill>
              </a:rPr>
              <a:t>weights</a:t>
            </a:r>
            <a:r>
              <a:rPr lang="en-US" sz="3200" dirty="0"/>
              <a:t> – </a:t>
            </a:r>
            <a:r>
              <a:rPr lang="en-US" sz="3200" dirty="0" smtClean="0">
                <a:solidFill>
                  <a:srgbClr val="202A84"/>
                </a:solidFill>
              </a:rPr>
              <a:t>domestic </a:t>
            </a:r>
            <a:r>
              <a:rPr lang="en-US" sz="3200" dirty="0">
                <a:solidFill>
                  <a:srgbClr val="202A84"/>
                </a:solidFill>
              </a:rPr>
              <a:t>inputs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2" name="Rectangle 3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98902" y="1752601"/>
                <a:ext cx="9311898" cy="4373563"/>
              </a:xfrm>
            </p:spPr>
            <p:txBody>
              <a:bodyPr/>
              <a:lstStyle/>
              <a:p>
                <a:r>
                  <a:rPr lang="en-US" sz="2000" dirty="0"/>
                  <a:t>Example: gross weight of domestically produced tires to inputs to automobile manufacturing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𝐷𝑜𝑚𝑊𝑡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𝑎𝑚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𝑈𝑠𝑒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𝑎𝑚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/(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𝑈𝑠𝑒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)∗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𝑊𝐸𝑀𝑉𝑂𝑆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                 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		</a:t>
                </a:r>
                <a:r>
                  <a:rPr lang="en-US" sz="2000" dirty="0"/>
                  <a:t>=        888 / 27,020  * $15,841,959,000</a:t>
                </a:r>
              </a:p>
              <a:p>
                <a:pPr marL="0" indent="0">
                  <a:buNone/>
                </a:pPr>
                <a:r>
                  <a:rPr lang="en-US" sz="2000" dirty="0"/>
                  <a:t>		=       0.0329 * $15,841,959,000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:r>
                  <a:rPr lang="en-US" sz="2000" dirty="0"/>
                  <a:t>=             $521,200,451  </a:t>
                </a:r>
              </a:p>
              <a:p>
                <a:endParaRPr lang="en-US" dirty="0" smtClean="0">
                  <a:solidFill>
                    <a:srgbClr val="192168"/>
                  </a:solidFill>
                </a:endParaRPr>
              </a:p>
            </p:txBody>
          </p:sp>
        </mc:Choice>
        <mc:Fallback xmlns="">
          <p:sp>
            <p:nvSpPr>
              <p:cNvPr id="2253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98902" y="1752601"/>
                <a:ext cx="9311898" cy="4373563"/>
              </a:xfrm>
              <a:blipFill rotWithShape="0">
                <a:blip r:embed="rId2"/>
                <a:stretch>
                  <a:fillRect l="-393" t="-8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72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Methodology: </a:t>
            </a:r>
            <a:r>
              <a:rPr lang="en-US" sz="3200" dirty="0" smtClean="0"/>
              <a:t>imported weights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Weights are derived from: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BEA’s </a:t>
            </a:r>
            <a:r>
              <a:rPr lang="en-US" dirty="0"/>
              <a:t>“Use of Commodities by Industries”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Census’ </a:t>
            </a:r>
            <a:r>
              <a:rPr lang="en-US" dirty="0"/>
              <a:t>import trade VOS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1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Methodology: weights – imported inputs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000" dirty="0"/>
                  <a:t> 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𝐼𝑚𝑝𝑜𝑟𝑡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𝑊𝑒𝑖𝑔h𝑡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𝑈𝑠𝑒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/(</m:t>
                    </m:r>
                    <m:nary>
                      <m:naryPr>
                        <m:chr m:val="∑"/>
                        <m:limLoc m:val="undOvr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𝑈𝑠𝑒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)∗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𝑉𝑂𝐼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                 </m:t>
                        </m:r>
                      </m:e>
                    </m:nary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where</a:t>
                </a:r>
              </a:p>
              <a:p>
                <a:pPr lvl="1"/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𝐼𝑚𝑝𝑜𝑟𝑡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𝑊𝑒𝑖𝑔h𝑡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refers to the foreign produced weight of commodity c in the input index for industry </a:t>
                </a:r>
                <a:r>
                  <a:rPr lang="en-US" sz="2000" dirty="0" err="1"/>
                  <a:t>i</a:t>
                </a:r>
                <a:endParaRPr lang="en-US" sz="200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𝑈𝑠𝑒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baseline="-25000" dirty="0"/>
                  <a:t> </a:t>
                </a:r>
                <a:r>
                  <a:rPr lang="en-US" sz="2000" dirty="0"/>
                  <a:t>refers to use of commodity c by the industry </a:t>
                </a:r>
                <a:r>
                  <a:rPr lang="en-US" sz="2000" dirty="0" err="1"/>
                  <a:t>i</a:t>
                </a:r>
                <a:endParaRPr lang="en-US" sz="2000" dirty="0"/>
              </a:p>
              <a:p>
                <a:pPr lvl="1"/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𝑈𝑠𝑒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 is the total use of commodity c by all 1 through n  industries included in the use table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𝑉𝑂𝐼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is the value of imports for commodity c.   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84" t="-10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2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525000" y="6324601"/>
            <a:ext cx="6858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4C6AE5-BB1B-41D2-83BE-6577AAD7C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smtClean="0"/>
          </a:p>
        </p:txBody>
      </p:sp>
      <p:sp>
        <p:nvSpPr>
          <p:cNvPr id="2253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202A84"/>
                </a:solidFill>
              </a:rPr>
              <a:t>Methodology: </a:t>
            </a:r>
            <a:r>
              <a:rPr lang="en-US" sz="3200" dirty="0" smtClean="0">
                <a:solidFill>
                  <a:srgbClr val="202A84"/>
                </a:solidFill>
              </a:rPr>
              <a:t>weights</a:t>
            </a:r>
            <a:r>
              <a:rPr lang="en-US" sz="3200" dirty="0"/>
              <a:t> – </a:t>
            </a:r>
            <a:r>
              <a:rPr lang="en-US" sz="3200" dirty="0" smtClean="0">
                <a:solidFill>
                  <a:srgbClr val="202A84"/>
                </a:solidFill>
              </a:rPr>
              <a:t>imported inputs</a:t>
            </a:r>
            <a:endParaRPr lang="en-US" sz="3200" dirty="0">
              <a:solidFill>
                <a:srgbClr val="202A8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2" name="Rectangle 3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115878" y="1752601"/>
                <a:ext cx="9094922" cy="4373563"/>
              </a:xfrm>
            </p:spPr>
            <p:txBody>
              <a:bodyPr/>
              <a:lstStyle/>
              <a:p>
                <a:r>
                  <a:rPr lang="en-US" sz="2000" dirty="0"/>
                  <a:t>Example: gross weight of domestically produced tires to inputs to automobile manufacturing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𝐼𝑚𝑝𝑡𝑊𝑡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𝑎𝑚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𝑈𝑠𝑒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𝑎𝑚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/(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𝑈𝑠𝑒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)∗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𝑉𝑂𝐼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                 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		</a:t>
                </a:r>
                <a:r>
                  <a:rPr lang="en-US" sz="2000" dirty="0"/>
                  <a:t>=        888 / 27,020  * $ 9,654,937,994 </a:t>
                </a:r>
              </a:p>
              <a:p>
                <a:pPr marL="0" indent="0">
                  <a:buNone/>
                </a:pPr>
                <a:r>
                  <a:rPr lang="en-US" sz="2000" dirty="0"/>
                  <a:t>		=       0.0329 * $ 9,654,937,994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:r>
                  <a:rPr lang="en-US" sz="2000" dirty="0"/>
                  <a:t>=             $ 317,647,460  </a:t>
                </a:r>
              </a:p>
              <a:p>
                <a:endParaRPr lang="en-US" dirty="0" smtClean="0">
                  <a:solidFill>
                    <a:srgbClr val="192168"/>
                  </a:solidFill>
                </a:endParaRPr>
              </a:p>
            </p:txBody>
          </p:sp>
        </mc:Choice>
        <mc:Fallback xmlns="">
          <p:sp>
            <p:nvSpPr>
              <p:cNvPr id="2253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115878" y="1752601"/>
                <a:ext cx="9094922" cy="4373563"/>
              </a:xfrm>
              <a:blipFill rotWithShape="0">
                <a:blip r:embed="rId2"/>
                <a:stretch>
                  <a:fillRect l="-402" t="-8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173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525000" y="6324601"/>
            <a:ext cx="6858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C427A0C-AE80-4673-B913-9E3469E266F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mtClean="0"/>
          </a:p>
        </p:txBody>
      </p:sp>
      <p:sp>
        <p:nvSpPr>
          <p:cNvPr id="3686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Methodology: </a:t>
            </a:r>
            <a:r>
              <a:rPr lang="en-US" sz="3200" dirty="0" smtClean="0"/>
              <a:t>net weights</a:t>
            </a:r>
            <a:endParaRPr lang="en-US" sz="3200" dirty="0"/>
          </a:p>
        </p:txBody>
      </p:sp>
      <p:sp>
        <p:nvSpPr>
          <p:cNvPr id="36868" name="Rectangle 3"/>
          <p:cNvSpPr>
            <a:spLocks noGrp="1"/>
          </p:cNvSpPr>
          <p:nvPr>
            <p:ph type="body" idx="1"/>
          </p:nvPr>
        </p:nvSpPr>
        <p:spPr>
          <a:xfrm>
            <a:off x="592853" y="1752601"/>
            <a:ext cx="10711543" cy="4373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As a final step, weights are converted to net weights by multiplying the gross weights by net output ratios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Net output ratios reflect the portion of the value of commodity that is produced outside of the industry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Applying net output ratio eliminates multiple counting by removing intra-industry transactions</a:t>
            </a:r>
            <a:endParaRPr lang="en-US" sz="2800" dirty="0"/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marL="457200" lvl="1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669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Introduction: </a:t>
            </a:r>
            <a:r>
              <a:rPr lang="en-US" sz="3200" dirty="0" smtClean="0"/>
              <a:t>output versus input price indexes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800" dirty="0" smtClean="0"/>
              <a:t>Industry output indexes</a:t>
            </a:r>
            <a:endParaRPr lang="en-US" sz="2800" dirty="0"/>
          </a:p>
          <a:p>
            <a:pPr lvl="1"/>
            <a:r>
              <a:rPr lang="en-US" sz="2400" dirty="0"/>
              <a:t>measure the average change in prices for </a:t>
            </a:r>
            <a:r>
              <a:rPr lang="en-US" sz="2400" dirty="0" smtClean="0"/>
              <a:t>outputs produced by </a:t>
            </a:r>
            <a:r>
              <a:rPr lang="en-US" sz="2400" dirty="0"/>
              <a:t>domestic industries</a:t>
            </a:r>
          </a:p>
          <a:p>
            <a:endParaRPr lang="en-US" sz="2800" dirty="0" smtClean="0"/>
          </a:p>
          <a:p>
            <a:r>
              <a:rPr lang="en-US" sz="2800" dirty="0" smtClean="0"/>
              <a:t>Input </a:t>
            </a:r>
            <a:r>
              <a:rPr lang="en-US" sz="2800" dirty="0"/>
              <a:t>to industry indexes</a:t>
            </a:r>
          </a:p>
          <a:p>
            <a:pPr lvl="1"/>
            <a:r>
              <a:rPr lang="en-US" sz="2400" dirty="0"/>
              <a:t>measure the average change in prices for inputs consumed by domestic industries</a:t>
            </a:r>
          </a:p>
          <a:p>
            <a:pPr marL="457200" lvl="1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C6E8F7-90E9-4234-8F5E-1A49D680347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0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5300" y="457199"/>
            <a:ext cx="11201400" cy="929473"/>
          </a:xfrm>
        </p:spPr>
        <p:txBody>
          <a:bodyPr/>
          <a:lstStyle/>
          <a:p>
            <a:r>
              <a:rPr lang="en-US" sz="2800" dirty="0" smtClean="0"/>
              <a:t>Example: Automobile manufacturing- Selected PPI commodity indexes included in inputs to automobile manufacturing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9192"/>
              </p:ext>
            </p:extLst>
          </p:nvPr>
        </p:nvGraphicFramePr>
        <p:xfrm>
          <a:off x="1549150" y="2059072"/>
          <a:ext cx="8152109" cy="3518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8025"/>
                <a:gridCol w="5353557"/>
                <a:gridCol w="1420527"/>
              </a:tblGrid>
              <a:tr h="9691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 smtClean="0">
                          <a:effectLst/>
                        </a:rPr>
                        <a:t>PPI Code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Title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Relative importance (to overall input </a:t>
                      </a:r>
                      <a:r>
                        <a:rPr lang="en-US" sz="1600" b="1" u="none" strike="noStrike" dirty="0" smtClean="0">
                          <a:effectLst/>
                        </a:rPr>
                        <a:t>index)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141205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Motor vehicles parts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36.601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108905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Other metal products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9.973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301202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Long-distance motor carrying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1.26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119408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Diesel, </a:t>
                      </a:r>
                      <a:r>
                        <a:rPr lang="en-US" sz="1600" u="none" strike="noStrike" dirty="0" err="1">
                          <a:effectLst/>
                        </a:rPr>
                        <a:t>semidiesel</a:t>
                      </a:r>
                      <a:r>
                        <a:rPr lang="en-US" sz="1600" u="none" strike="noStrike" dirty="0">
                          <a:effectLst/>
                        </a:rPr>
                        <a:t>, &amp; dual-fuel engines, automotive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1.054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117906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Other motor vehicle electrical and electronic equipment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0.84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071201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Tires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0.838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131107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Specialty glass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0.771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118401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Fluid meters and counting devices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0.666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117839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Integrated microcircuits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0.54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072B01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Consumer, institutional, and commercial products, </a:t>
                      </a:r>
                      <a:r>
                        <a:rPr lang="en-US" sz="1600" u="none" strike="noStrike" dirty="0" err="1">
                          <a:effectLst/>
                        </a:rPr>
                        <a:t>n.e.c</a:t>
                      </a:r>
                      <a:r>
                        <a:rPr lang="en-US" sz="1600" u="none" strike="noStrike" dirty="0">
                          <a:effectLst/>
                        </a:rPr>
                        <a:t>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0.539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3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Example: Automobile manufacturing- Selected import </a:t>
            </a:r>
            <a:r>
              <a:rPr lang="en-US" sz="2800" dirty="0"/>
              <a:t>indexes included in inputs to automobile manufacturing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239760"/>
              </p:ext>
            </p:extLst>
          </p:nvPr>
        </p:nvGraphicFramePr>
        <p:xfrm>
          <a:off x="2209800" y="1698116"/>
          <a:ext cx="7315200" cy="4190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3789"/>
                <a:gridCol w="4656106"/>
                <a:gridCol w="1215305"/>
              </a:tblGrid>
              <a:tr h="12499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 smtClean="0">
                          <a:effectLst/>
                        </a:rPr>
                        <a:t>MPI (NAICS) Code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Title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Relative importance (to overall input </a:t>
                      </a:r>
                      <a:r>
                        <a:rPr lang="en-US" sz="1600" b="1" u="none" strike="noStrike" dirty="0" smtClean="0">
                          <a:effectLst/>
                        </a:rPr>
                        <a:t>index)</a:t>
                      </a:r>
                    </a:p>
                  </a:txBody>
                  <a:tcPr marL="9525" marR="9525" marT="9525" marB="0" anchor="ctr"/>
                </a:tc>
              </a:tr>
              <a:tr h="3502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33631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Motor vehicle gasoline engine and engine parts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3.739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33635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Motor vehicle transmission and power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2.994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33639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Other motor vehicle parts manufacturing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2.873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33636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Motor vehicle seating and interior trim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1.643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854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Audio and video equipment manufacturing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1.525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33634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Motor vehicle brake system manufacturing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0.729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33633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Motor vehicle steering and suspension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0.674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333618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Other engine equipment manufacturing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0.614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33632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Motor vehicle electrical and electronic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0.604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26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32621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Tire manufacturing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0.472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43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Example: </a:t>
            </a:r>
            <a:r>
              <a:rPr lang="en-US" sz="3200" dirty="0" smtClean="0"/>
              <a:t>Automobile </a:t>
            </a:r>
            <a:r>
              <a:rPr lang="en-US" sz="3200" dirty="0"/>
              <a:t>manufacturing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276600" y="2209801"/>
          <a:ext cx="5791200" cy="27920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1784"/>
                <a:gridCol w="2069416"/>
              </a:tblGrid>
              <a:tr h="57031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Index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Relative importance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03226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Inputs to automobile manufacturing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100.0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7031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Domestic inputs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82.5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7031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Imported inputs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</a:rPr>
                        <a:t>17.5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C6E8F7-90E9-4234-8F5E-1A49D680347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7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Example: Automobile manufacturing: Index for inputs </a:t>
            </a:r>
            <a:r>
              <a:rPr lang="en-US" sz="3200" dirty="0"/>
              <a:t>to automobile manufacturing and components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342061509"/>
              </p:ext>
            </p:extLst>
          </p:nvPr>
        </p:nvGraphicFramePr>
        <p:xfrm>
          <a:off x="2367225" y="1752601"/>
          <a:ext cx="7010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331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Index limitations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71800" y="1905000"/>
            <a:ext cx="6858000" cy="39624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endParaRPr lang="en-US" sz="3600" dirty="0">
              <a:solidFill>
                <a:schemeClr val="bg1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95299" y="1752601"/>
            <a:ext cx="10859337" cy="43735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8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125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Tahoma" pitchFamily="34" charset="0"/>
                <a:ea typeface="+mn-ea"/>
                <a:cs typeface="Tahoma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800" dirty="0" smtClean="0">
                <a:latin typeface="+mn-lt"/>
              </a:rPr>
              <a:t>Excludes </a:t>
            </a:r>
            <a:r>
              <a:rPr lang="en-US" sz="2800" dirty="0">
                <a:latin typeface="+mn-lt"/>
              </a:rPr>
              <a:t>labor and capital investment </a:t>
            </a:r>
          </a:p>
          <a:p>
            <a:pPr>
              <a:lnSpc>
                <a:spcPct val="90000"/>
              </a:lnSpc>
            </a:pPr>
            <a:endParaRPr lang="en-US" sz="2800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+mn-lt"/>
              </a:rPr>
              <a:t>Excludes </a:t>
            </a:r>
            <a:r>
              <a:rPr lang="en-US" sz="2800" dirty="0">
                <a:latin typeface="+mn-lt"/>
              </a:rPr>
              <a:t>imported services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+mn-lt"/>
              </a:rPr>
              <a:t>Excludes </a:t>
            </a:r>
            <a:r>
              <a:rPr lang="en-US" sz="2800" dirty="0">
                <a:latin typeface="+mn-lt"/>
              </a:rPr>
              <a:t>any domestically produced services that BLS does not publish PPIs for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+mn-lt"/>
              </a:rPr>
              <a:t>Not a true buyers’ price indexes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805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Future steps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Increase coverage to the 3-digit NAICS level</a:t>
            </a:r>
          </a:p>
          <a:p>
            <a:endParaRPr lang="en-US" sz="2800" dirty="0" smtClean="0"/>
          </a:p>
          <a:p>
            <a:r>
              <a:rPr lang="en-US" sz="2800" dirty="0" smtClean="0"/>
              <a:t>Include domestically-produced and imported inputs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277600" y="6324600"/>
            <a:ext cx="914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64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95300" y="1828800"/>
            <a:ext cx="11201400" cy="381138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700"/>
              </a:lnSpc>
            </a:pPr>
            <a:r>
              <a:rPr lang="en-US" sz="3600" dirty="0" smtClean="0"/>
              <a:t>Jonathan Weinhagen</a:t>
            </a:r>
            <a:endParaRPr lang="en-US" sz="3600" dirty="0"/>
          </a:p>
          <a:p>
            <a:pPr>
              <a:lnSpc>
                <a:spcPts val="3700"/>
              </a:lnSpc>
            </a:pPr>
            <a:r>
              <a:rPr lang="en-US" sz="3600" b="0" dirty="0" smtClean="0"/>
              <a:t>Economist </a:t>
            </a:r>
            <a:endParaRPr lang="en-US" sz="3600" b="0" dirty="0"/>
          </a:p>
          <a:p>
            <a:pPr>
              <a:lnSpc>
                <a:spcPts val="3700"/>
              </a:lnSpc>
            </a:pPr>
            <a:r>
              <a:rPr lang="en-US" sz="3600" b="0" dirty="0" smtClean="0"/>
              <a:t>Producer Price Index</a:t>
            </a:r>
            <a:endParaRPr lang="en-US" sz="3600" b="0" dirty="0"/>
          </a:p>
          <a:p>
            <a:pPr>
              <a:lnSpc>
                <a:spcPts val="3700"/>
              </a:lnSpc>
            </a:pPr>
            <a:r>
              <a:rPr lang="en-US" sz="3600" b="0" dirty="0" smtClean="0"/>
              <a:t>www.bls.gov/ppi</a:t>
            </a:r>
            <a:endParaRPr lang="en-US" sz="3600" b="0" dirty="0"/>
          </a:p>
          <a:p>
            <a:pPr>
              <a:lnSpc>
                <a:spcPts val="3700"/>
              </a:lnSpc>
            </a:pPr>
            <a:r>
              <a:rPr lang="en-US" sz="3600" b="0" dirty="0" smtClean="0"/>
              <a:t>202-691-7709</a:t>
            </a:r>
            <a:endParaRPr lang="en-US" sz="3600" b="0" dirty="0"/>
          </a:p>
          <a:p>
            <a:pPr>
              <a:lnSpc>
                <a:spcPts val="3700"/>
              </a:lnSpc>
            </a:pPr>
            <a:r>
              <a:rPr lang="en-US" sz="3600" b="0" dirty="0" smtClean="0"/>
              <a:t>weinhagen.jonathan@bls.gov</a:t>
            </a:r>
            <a:endParaRPr lang="en-US" sz="3600" b="0" dirty="0"/>
          </a:p>
        </p:txBody>
      </p:sp>
    </p:spTree>
    <p:extLst>
      <p:ext uri="{BB962C8B-B14F-4D97-AF65-F5344CB8AC3E}">
        <p14:creationId xmlns:p14="http://schemas.microsoft.com/office/powerpoint/2010/main" val="153521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Introduction: potential uses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Potential uses </a:t>
            </a:r>
            <a:r>
              <a:rPr lang="en-US" sz="2800" dirty="0" smtClean="0"/>
              <a:t>include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dirty="0" smtClean="0"/>
              <a:t>Industry level analysis</a:t>
            </a:r>
          </a:p>
          <a:p>
            <a:pPr lvl="1"/>
            <a:r>
              <a:rPr lang="en-US" dirty="0" smtClean="0"/>
              <a:t>Contract price adjustment</a:t>
            </a:r>
          </a:p>
          <a:p>
            <a:pPr lvl="1"/>
            <a:r>
              <a:rPr lang="en-US" dirty="0" smtClean="0"/>
              <a:t>Price transmission analysis </a:t>
            </a:r>
          </a:p>
          <a:p>
            <a:pPr lvl="1"/>
            <a:r>
              <a:rPr lang="en-US" dirty="0" smtClean="0"/>
              <a:t>Productivity</a:t>
            </a:r>
          </a:p>
          <a:p>
            <a:pPr lvl="1"/>
            <a:endParaRPr lang="en-US" dirty="0" smtClean="0"/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99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Introduction: background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981" y="1261872"/>
            <a:ext cx="11445073" cy="4883259"/>
          </a:xfrm>
        </p:spPr>
        <p:txBody>
          <a:bodyPr/>
          <a:lstStyle/>
          <a:p>
            <a:r>
              <a:rPr lang="en-US" sz="2800" dirty="0" smtClean="0"/>
              <a:t>BLS </a:t>
            </a:r>
            <a:r>
              <a:rPr lang="en-US" sz="2800" dirty="0"/>
              <a:t>began publishing </a:t>
            </a:r>
            <a:r>
              <a:rPr lang="en-US" sz="2800" dirty="0" smtClean="0"/>
              <a:t>PPI inputs </a:t>
            </a:r>
            <a:r>
              <a:rPr lang="en-US" sz="2800" dirty="0"/>
              <a:t>to construction industries indexes in 1980s </a:t>
            </a:r>
            <a:endParaRPr lang="en-US" sz="2800" dirty="0" smtClean="0"/>
          </a:p>
          <a:p>
            <a:pPr lvl="1"/>
            <a:r>
              <a:rPr lang="en-US" sz="2400" dirty="0" smtClean="0"/>
              <a:t>These indexes excluded imports, labor, capital investment, and services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BLS </a:t>
            </a:r>
            <a:r>
              <a:rPr lang="en-US" sz="2800" dirty="0"/>
              <a:t>introduced a set of new </a:t>
            </a:r>
            <a:r>
              <a:rPr lang="en-US" sz="2800" dirty="0" smtClean="0"/>
              <a:t>PPI input </a:t>
            </a:r>
            <a:r>
              <a:rPr lang="en-US" sz="2800" dirty="0"/>
              <a:t>indexes in January </a:t>
            </a:r>
            <a:r>
              <a:rPr lang="en-US" sz="2800" dirty="0" smtClean="0"/>
              <a:t>2015</a:t>
            </a:r>
            <a:endParaRPr lang="en-US" dirty="0" smtClean="0"/>
          </a:p>
          <a:p>
            <a:pPr lvl="1"/>
            <a:r>
              <a:rPr lang="en-US" dirty="0" smtClean="0"/>
              <a:t>Expanded coverage by adding input indexes for selected </a:t>
            </a:r>
            <a:r>
              <a:rPr lang="en-US" dirty="0"/>
              <a:t>manufacturing and services </a:t>
            </a:r>
            <a:r>
              <a:rPr lang="en-US" dirty="0" smtClean="0"/>
              <a:t>industries</a:t>
            </a:r>
          </a:p>
          <a:p>
            <a:pPr lvl="2"/>
            <a:r>
              <a:rPr lang="en-US" dirty="0" smtClean="0"/>
              <a:t>Paint manufacturing, offices of physicians, etc.</a:t>
            </a:r>
          </a:p>
          <a:p>
            <a:pPr lvl="1"/>
            <a:r>
              <a:rPr lang="en-US" dirty="0" smtClean="0"/>
              <a:t>Improved methodology , including addition of services inputs</a:t>
            </a:r>
          </a:p>
          <a:p>
            <a:pPr lvl="1"/>
            <a:endParaRPr lang="en-US" sz="2000" dirty="0" smtClean="0"/>
          </a:p>
          <a:p>
            <a:r>
              <a:rPr lang="en-US" sz="2800" dirty="0"/>
              <a:t>www.bls.gov/opub/mlr/2015/article/new-ppi-net-inputs-to-industry-indexes.htm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C6E8F7-90E9-4234-8F5E-1A49D680347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8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Introduction: </a:t>
            </a:r>
            <a:r>
              <a:rPr lang="en-US" sz="3200" dirty="0" smtClean="0"/>
              <a:t>including imports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261872"/>
            <a:ext cx="11201400" cy="4814188"/>
          </a:xfrm>
        </p:spPr>
        <p:txBody>
          <a:bodyPr/>
          <a:lstStyle/>
          <a:p>
            <a:r>
              <a:rPr lang="en-US" sz="2800" dirty="0"/>
              <a:t>A limitation of the current </a:t>
            </a:r>
            <a:r>
              <a:rPr lang="en-US" sz="2800" dirty="0" smtClean="0"/>
              <a:t>PPI input </a:t>
            </a:r>
            <a:r>
              <a:rPr lang="en-US" sz="2800" dirty="0" smtClean="0"/>
              <a:t>to industry indexes </a:t>
            </a:r>
            <a:r>
              <a:rPr lang="en-US" sz="2800" dirty="0"/>
              <a:t>is that they exclude imported inputs</a:t>
            </a:r>
          </a:p>
          <a:p>
            <a:endParaRPr lang="en-US" sz="2800" dirty="0"/>
          </a:p>
          <a:p>
            <a:r>
              <a:rPr lang="en-US" sz="2800" dirty="0"/>
              <a:t>A number of key data users have requested that </a:t>
            </a:r>
            <a:r>
              <a:rPr lang="en-US" sz="2800" dirty="0" smtClean="0"/>
              <a:t>BLS </a:t>
            </a:r>
            <a:r>
              <a:rPr lang="en-US" sz="2800" dirty="0"/>
              <a:t>add imported inputs to the indexes</a:t>
            </a:r>
          </a:p>
          <a:p>
            <a:pPr lvl="1"/>
            <a:r>
              <a:rPr lang="en-US" dirty="0"/>
              <a:t>especially important in cases where the industry is a heavy user of imports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BLS </a:t>
            </a:r>
            <a:r>
              <a:rPr lang="en-US" sz="2800" dirty="0"/>
              <a:t>developed a methodology to add imports </a:t>
            </a:r>
            <a:r>
              <a:rPr lang="en-US" sz="2800" dirty="0"/>
              <a:t>to its inputs to industry indexes using </a:t>
            </a:r>
            <a:r>
              <a:rPr lang="en-US" sz="2800" dirty="0" smtClean="0"/>
              <a:t>BLS </a:t>
            </a:r>
            <a:r>
              <a:rPr lang="en-US" sz="2800" dirty="0" smtClean="0"/>
              <a:t>import price indexes (MPIs)</a:t>
            </a:r>
            <a:endParaRPr lang="en-US" sz="28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C6E8F7-90E9-4234-8F5E-1A49D680347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98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</a:t>
            </a:r>
            <a:r>
              <a:rPr lang="en-US" sz="3200" dirty="0" smtClean="0"/>
              <a:t>ource data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5300" y="1722438"/>
            <a:ext cx="11201400" cy="4397008"/>
          </a:xfrm>
        </p:spPr>
        <p:txBody>
          <a:bodyPr/>
          <a:lstStyle/>
          <a:p>
            <a:r>
              <a:rPr lang="en-US" dirty="0" smtClean="0"/>
              <a:t>BLS PPI commodity indexes to measure price change for domestically produced industry inputs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BLS NAICS-based import indexes (MPIs) to measure price change for imported industry inputs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95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Index </a:t>
            </a:r>
            <a:r>
              <a:rPr lang="en-US" sz="3200" dirty="0"/>
              <a:t>limitations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71800" y="1905000"/>
            <a:ext cx="6858000" cy="39624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endParaRPr lang="en-US" sz="3600" dirty="0">
              <a:solidFill>
                <a:schemeClr val="bg1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301451" y="1169289"/>
            <a:ext cx="11595797" cy="533787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80000"/>
              <a:buFont typeface="Wingdings" pitchFamily="2" charset="2"/>
              <a:buChar char=""/>
              <a:defRPr sz="3200" kern="1200">
                <a:solidFill>
                  <a:srgbClr val="192168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Font typeface="Wingdings 3" pitchFamily="18" charset="2"/>
              <a:buChar char=""/>
              <a:defRPr sz="2800" kern="1200">
                <a:solidFill>
                  <a:srgbClr val="192168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Font typeface="Calibri" pitchFamily="34" charset="0"/>
              <a:buChar char="–"/>
              <a:defRPr sz="2400" kern="1200">
                <a:solidFill>
                  <a:srgbClr val="192168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Pct val="125000"/>
              <a:buFont typeface="Arial" charset="0"/>
              <a:buChar char="•"/>
              <a:defRPr sz="2000" kern="1200">
                <a:solidFill>
                  <a:srgbClr val="192168"/>
                </a:solidFill>
                <a:latin typeface="Tahoma" pitchFamily="34" charset="0"/>
                <a:ea typeface="+mn-ea"/>
                <a:cs typeface="Tahoma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 kern="120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 dirty="0" smtClean="0">
                <a:latin typeface="+mn-lt"/>
              </a:rPr>
              <a:t>Excludes </a:t>
            </a:r>
            <a:r>
              <a:rPr lang="en-US" sz="2400" dirty="0">
                <a:latin typeface="+mn-lt"/>
              </a:rPr>
              <a:t>labor and capital investment </a:t>
            </a:r>
            <a:endParaRPr lang="en-US" sz="2400" dirty="0" smtClean="0">
              <a:latin typeface="+mn-lt"/>
            </a:endParaRPr>
          </a:p>
          <a:p>
            <a:pPr>
              <a:lnSpc>
                <a:spcPct val="90000"/>
              </a:lnSpc>
            </a:pPr>
            <a:endParaRPr lang="en-US" sz="2400" dirty="0" smtClean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+mn-lt"/>
              </a:rPr>
              <a:t>Excludes imported services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+mn-lt"/>
              </a:rPr>
              <a:t>BLS does not produce MPIs for all but a very few services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+mn-lt"/>
              </a:rPr>
              <a:t>Excludes any domestically-produced services for which BLS does not publish PPIs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+mn-lt"/>
              </a:rPr>
              <a:t>Currently, PPI covers approximately 72 percent of services industries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+mn-lt"/>
              </a:rPr>
              <a:t>Not a true buyers</a:t>
            </a:r>
            <a:r>
              <a:rPr lang="en-US" sz="2400" dirty="0">
                <a:latin typeface="+mn-lt"/>
              </a:rPr>
              <a:t>’ price </a:t>
            </a:r>
            <a:r>
              <a:rPr lang="en-US" sz="2400" dirty="0" smtClean="0">
                <a:latin typeface="+mn-lt"/>
              </a:rPr>
              <a:t>indexes</a:t>
            </a:r>
            <a:endParaRPr lang="en-US" sz="2400" dirty="0">
              <a:latin typeface="+mn-lt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+mn-lt"/>
              </a:rPr>
              <a:t>Output data is used as a proxy for what a manufacturer actually </a:t>
            </a:r>
            <a:r>
              <a:rPr lang="en-US" sz="2400" dirty="0" smtClean="0">
                <a:latin typeface="+mn-lt"/>
              </a:rPr>
              <a:t>procures</a:t>
            </a:r>
            <a:endParaRPr lang="en-US" sz="2400" dirty="0">
              <a:latin typeface="+mn-lt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+mn-lt"/>
              </a:rPr>
              <a:t>Does not capture price changes due to purchaser substitution to lower cost </a:t>
            </a:r>
            <a:r>
              <a:rPr lang="en-US" sz="2400" dirty="0" smtClean="0">
                <a:latin typeface="+mn-lt"/>
              </a:rPr>
              <a:t>imports</a:t>
            </a:r>
            <a:endParaRPr lang="en-US" sz="2400" dirty="0">
              <a:latin typeface="+mn-lt"/>
            </a:endParaRPr>
          </a:p>
          <a:p>
            <a:pPr>
              <a:lnSpc>
                <a:spcPct val="90000"/>
              </a:lnSpc>
            </a:pPr>
            <a:endParaRPr lang="en-US" sz="2800" dirty="0">
              <a:latin typeface="+mn-lt"/>
            </a:endParaRP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864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Methodology: product selection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Bureau of Economic Analysis (BEA) Input-Output “Use of Commodities by Industries” table </a:t>
            </a:r>
            <a:r>
              <a:rPr lang="en-US" dirty="0" smtClean="0"/>
              <a:t>used to determine inputs to an industry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2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Methodology: product selection –</a:t>
            </a:r>
            <a:br>
              <a:rPr lang="en-US" sz="3200" dirty="0"/>
            </a:br>
            <a:r>
              <a:rPr lang="en-US" sz="3200" dirty="0"/>
              <a:t>Use table, selected values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9525000" y="6324601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007E64-D858-4686-BEC9-9DE3BFFDA9C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404764"/>
              </p:ext>
            </p:extLst>
          </p:nvPr>
        </p:nvGraphicFramePr>
        <p:xfrm>
          <a:off x="907943" y="1732317"/>
          <a:ext cx="9770388" cy="45577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0304"/>
                <a:gridCol w="1968136"/>
                <a:gridCol w="853881"/>
                <a:gridCol w="5527763"/>
                <a:gridCol w="710304"/>
              </a:tblGrid>
              <a:tr h="5287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IO </a:t>
                      </a:r>
                      <a:r>
                        <a:rPr lang="en-US" sz="1200" b="1" u="none" strike="noStrike" dirty="0" smtClean="0">
                          <a:effectLst/>
                        </a:rPr>
                        <a:t>industry</a:t>
                      </a:r>
                      <a:r>
                        <a:rPr lang="en-US" sz="1200" b="1" u="none" strike="noStrike" baseline="0" dirty="0" smtClean="0">
                          <a:effectLst/>
                        </a:rPr>
                        <a:t> (NAICS)</a:t>
                      </a:r>
                      <a:r>
                        <a:rPr lang="en-US" sz="1200" b="1" u="none" strike="noStrike" dirty="0" smtClean="0">
                          <a:effectLst/>
                        </a:rPr>
                        <a:t>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 smtClean="0">
                          <a:effectLst/>
                        </a:rPr>
                        <a:t>industry </a:t>
                      </a:r>
                      <a:r>
                        <a:rPr lang="en-US" sz="1200" b="1" u="none" strike="noStrike" dirty="0">
                          <a:effectLst/>
                        </a:rPr>
                        <a:t>title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IO </a:t>
                      </a:r>
                      <a:r>
                        <a:rPr lang="en-US" sz="1200" b="1" u="none" strike="noStrike" dirty="0" smtClean="0">
                          <a:effectLst/>
                        </a:rPr>
                        <a:t>Commodity (NAICS)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 smtClean="0">
                          <a:effectLst/>
                        </a:rPr>
                        <a:t>Commodity </a:t>
                      </a:r>
                      <a:r>
                        <a:rPr lang="en-US" sz="1200" b="1" u="none" strike="noStrike" dirty="0">
                          <a:effectLst/>
                        </a:rPr>
                        <a:t>title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Industry Use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336111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326210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Tire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888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336111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327200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Glass and glass product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1688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Automobile manufacturing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332720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Turned product and screw, nut, and bolt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408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Automobile manufacturing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333415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Air conditioning, refrigeration, and warm air heating equipment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332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Automobile manufacturing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334300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Audio and video equipment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1202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334413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Semiconductor and related device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512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334514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Totalizing fluid meter and counting device manufacturing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516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336211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Motor vehicle body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1098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336310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Motor vehicle gasoline engine and engine parts manufacturing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9128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336320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Motor vehicle electrical and electronic equipment manufacturing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1101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336350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Motor vehicle transmission and power train parts manufacturing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8081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336360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Motor vehicle seating and interior trim manufacturing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5328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336370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Motor vehicle metal stamping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</a:rPr>
                        <a:t>6222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  <a:tr h="2857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336111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Automobile manufacturing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484000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Truck transportation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</a:rPr>
                        <a:t>906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32" marR="8832" marT="883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4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-Brand_core-widescreen-slides.potx" id="{EF0090F2-93A8-4A4D-B539-A380A752E5F4}" vid="{A599D729-591D-4759-9ED8-301693338D9F}"/>
    </a:ext>
  </a:extLst>
</a:theme>
</file>

<file path=ppt/theme/theme2.xml><?xml version="1.0" encoding="utf-8"?>
<a:theme xmlns:a="http://schemas.openxmlformats.org/drawingml/2006/main" name="BLS Trendline Content Slide">
  <a:themeElements>
    <a:clrScheme name="Custom 1">
      <a:dk1>
        <a:srgbClr val="002060"/>
      </a:dk1>
      <a:lt1>
        <a:sysClr val="window" lastClr="FFFFFF"/>
      </a:lt1>
      <a:dk2>
        <a:srgbClr val="002060"/>
      </a:dk2>
      <a:lt2>
        <a:srgbClr val="FFFFFF"/>
      </a:lt2>
      <a:accent1>
        <a:srgbClr val="3E3F67"/>
      </a:accent1>
      <a:accent2>
        <a:srgbClr val="FFC000"/>
      </a:accent2>
      <a:accent3>
        <a:srgbClr val="C00000"/>
      </a:accent3>
      <a:accent4>
        <a:srgbClr val="00B0F0"/>
      </a:accent4>
      <a:accent5>
        <a:srgbClr val="92D050"/>
      </a:accent5>
      <a:accent6>
        <a:srgbClr val="244448"/>
      </a:accent6>
      <a:hlink>
        <a:srgbClr val="00B0F0"/>
      </a:hlink>
      <a:folHlink>
        <a:srgbClr val="00B0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Tahoma" pitchFamily="34" charset="0"/>
            <a:ea typeface="+mj-ea"/>
            <a:cs typeface="Tahom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S-Brand_core-widescreen-slides.potx" id="{EF0090F2-93A8-4A4D-B539-A380A752E5F4}" vid="{67D88B36-7266-430C-9E3B-FDFC33C298B7}"/>
    </a:ext>
  </a:extLst>
</a:theme>
</file>

<file path=ppt/theme/theme3.xml><?xml version="1.0" encoding="utf-8"?>
<a:theme xmlns:a="http://schemas.openxmlformats.org/drawingml/2006/main" name="Contact Information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-Brand_core-widescreen-slides.potx" id="{EF0090F2-93A8-4A4D-B539-A380A752E5F4}" vid="{F8C32204-564B-4169-9AB5-0F771E180D6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618DA66BF54F4EA0C2EC35AA6094F4" ma:contentTypeVersion="0" ma:contentTypeDescription="Create a new document." ma:contentTypeScope="" ma:versionID="812a628ee1de80b8d852ddecb54e3de9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E47A7B0C-0821-433A-8EA6-FE22DFCAEA69}">
  <ds:schemaRefs>
    <ds:schemaRef ds:uri="http://purl.org/dc/terms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5D57739-CFE2-489B-80E7-1402192F26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705258-90B1-409C-84EC-11C8EA6D2D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BLS_Brand_core_widescreen_slides</Template>
  <TotalTime>963</TotalTime>
  <Words>1206</Words>
  <Application>Microsoft Office PowerPoint</Application>
  <PresentationFormat>Widescreen</PresentationFormat>
  <Paragraphs>378</Paragraphs>
  <Slides>26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Calibri</vt:lpstr>
      <vt:lpstr>Cambria Math</vt:lpstr>
      <vt:lpstr>Century Gothic</vt:lpstr>
      <vt:lpstr>Tahoma</vt:lpstr>
      <vt:lpstr>Wingdings</vt:lpstr>
      <vt:lpstr>Wingdings 3</vt:lpstr>
      <vt:lpstr>Custom Design</vt:lpstr>
      <vt:lpstr>BLS Trendline Content Slide</vt:lpstr>
      <vt:lpstr>Contact Information</vt:lpstr>
      <vt:lpstr>Inputs to Industry Price indexes</vt:lpstr>
      <vt:lpstr>Introduction: output versus input price indexes</vt:lpstr>
      <vt:lpstr>Introduction: potential uses</vt:lpstr>
      <vt:lpstr>Introduction: background</vt:lpstr>
      <vt:lpstr>Introduction: including imports</vt:lpstr>
      <vt:lpstr>Source data</vt:lpstr>
      <vt:lpstr>Index limitations</vt:lpstr>
      <vt:lpstr>Methodology: product selection</vt:lpstr>
      <vt:lpstr>Methodology: product selection – Use table, selected values</vt:lpstr>
      <vt:lpstr>Methodology: product selection</vt:lpstr>
      <vt:lpstr>Methodology: product selection – IO to MPI to PPI concordance</vt:lpstr>
      <vt:lpstr>Methodology: weights</vt:lpstr>
      <vt:lpstr>Methodology: domestic weights</vt:lpstr>
      <vt:lpstr>Methodology: weights – domestic inputs</vt:lpstr>
      <vt:lpstr>Methodology: weights – domestic inputs</vt:lpstr>
      <vt:lpstr>Methodology: imported weights</vt:lpstr>
      <vt:lpstr>Methodology: weights – imported inputs</vt:lpstr>
      <vt:lpstr>Methodology: weights – imported inputs</vt:lpstr>
      <vt:lpstr>Methodology: net weights</vt:lpstr>
      <vt:lpstr>Example: Automobile manufacturing- Selected PPI commodity indexes included in inputs to automobile manufacturing</vt:lpstr>
      <vt:lpstr>Example: Automobile manufacturing- Selected import indexes included in inputs to automobile manufacturing</vt:lpstr>
      <vt:lpstr>Example: Automobile manufacturing</vt:lpstr>
      <vt:lpstr>Example: Automobile manufacturing: Index for inputs to automobile manufacturing and components</vt:lpstr>
      <vt:lpstr>Index limitations</vt:lpstr>
      <vt:lpstr>Future steps</vt:lpstr>
      <vt:lpstr>PowerPoint Presentation</vt:lpstr>
    </vt:vector>
  </TitlesOfParts>
  <Company>Bureau of Labor Statistics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Weinhagen, Jonathan - BLS</dc:creator>
  <cp:lastModifiedBy>Weinhagen, Jonathan - BLS</cp:lastModifiedBy>
  <cp:revision>52</cp:revision>
  <dcterms:created xsi:type="dcterms:W3CDTF">2016-07-25T15:16:03Z</dcterms:created>
  <dcterms:modified xsi:type="dcterms:W3CDTF">2018-07-13T17:20:02Z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0x010100AA618DA66BF54F4EA0C2EC35AA6094F4</vt:lpwstr>
  </property>
</Properties>
</file>