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322" r:id="rId4"/>
    <p:sldId id="270" r:id="rId5"/>
    <p:sldId id="263" r:id="rId6"/>
    <p:sldId id="316" r:id="rId7"/>
    <p:sldId id="333" r:id="rId8"/>
    <p:sldId id="274" r:id="rId9"/>
    <p:sldId id="325" r:id="rId10"/>
    <p:sldId id="336" r:id="rId11"/>
    <p:sldId id="337" r:id="rId12"/>
    <p:sldId id="327" r:id="rId13"/>
    <p:sldId id="323" r:id="rId14"/>
    <p:sldId id="279" r:id="rId15"/>
    <p:sldId id="329" r:id="rId16"/>
    <p:sldId id="330" r:id="rId17"/>
    <p:sldId id="331" r:id="rId18"/>
    <p:sldId id="334" r:id="rId19"/>
    <p:sldId id="332" r:id="rId20"/>
    <p:sldId id="319" r:id="rId21"/>
    <p:sldId id="286" r:id="rId22"/>
    <p:sldId id="324" r:id="rId2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24" userDrawn="1">
          <p15:clr>
            <a:srgbClr val="A4A3A4"/>
          </p15:clr>
        </p15:guide>
        <p15:guide id="2" pos="768" userDrawn="1">
          <p15:clr>
            <a:srgbClr val="A4A3A4"/>
          </p15:clr>
        </p15:guide>
      </p15:sldGuideLst>
    </p:ext>
    <p:ext uri="{2D200454-40CA-4A62-9FC3-DE9A4176ACB9}">
      <p15:notesGuideLst xmlns=""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5" clrIdx="0"/>
  <p:cmAuthor id="1" name="Soloveichik, Rachel" initials="SR" lastIdx="7" clrIdx="1"/>
  <p:cmAuthor id="2" name="Ann Norris" initials="AN" lastIdx="1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6018"/>
    <a:srgbClr val="9EA2A2"/>
    <a:srgbClr val="FFFFFF"/>
    <a:srgbClr val="004C97"/>
    <a:srgbClr val="DCDEDF"/>
    <a:srgbClr val="F2A900"/>
    <a:srgbClr val="ECECEC"/>
    <a:srgbClr val="C1C4C5"/>
    <a:srgbClr val="2DCC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5266" autoAdjust="0"/>
  </p:normalViewPr>
  <p:slideViewPr>
    <p:cSldViewPr>
      <p:cViewPr varScale="1">
        <p:scale>
          <a:sx n="102" d="100"/>
          <a:sy n="102" d="100"/>
        </p:scale>
        <p:origin x="-114" y="-126"/>
      </p:cViewPr>
      <p:guideLst>
        <p:guide orient="horz" pos="624"/>
        <p:guide pos="768"/>
      </p:guideLst>
    </p:cSldViewPr>
  </p:slideViewPr>
  <p:notesTextViewPr>
    <p:cViewPr>
      <p:scale>
        <a:sx n="1" d="1"/>
        <a:sy n="1" d="1"/>
      </p:scale>
      <p:origin x="0" y="0"/>
    </p:cViewPr>
  </p:notesTextViewPr>
  <p:sorterViewPr>
    <p:cViewPr>
      <p:scale>
        <a:sx n="100" d="100"/>
        <a:sy n="100" d="100"/>
      </p:scale>
      <p:origin x="0" y="582"/>
    </p:cViewPr>
  </p:sorterViewPr>
  <p:notesViewPr>
    <p:cSldViewPr>
      <p:cViewPr varScale="1">
        <p:scale>
          <a:sx n="81" d="100"/>
          <a:sy n="81" d="100"/>
        </p:scale>
        <p:origin x="-3114"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03B4D0C4-7024-4373-968B-5B037CBD15AE}" type="datetimeFigureOut">
              <a:rPr lang="en-US" smtClean="0"/>
              <a:t>5/30/2018</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83ACE189-E9ED-497A-9824-AF843ACBBBAE}" type="slidenum">
              <a:rPr lang="en-US" smtClean="0"/>
              <a:t>‹#›</a:t>
            </a:fld>
            <a:endParaRPr lang="en-US"/>
          </a:p>
        </p:txBody>
      </p:sp>
    </p:spTree>
    <p:extLst>
      <p:ext uri="{BB962C8B-B14F-4D97-AF65-F5344CB8AC3E}">
        <p14:creationId xmlns:p14="http://schemas.microsoft.com/office/powerpoint/2010/main" val="438356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0" tIns="46655" rIns="93310" bIns="46655"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10" tIns="46655" rIns="93310" bIns="46655" rtlCol="0"/>
          <a:lstStyle>
            <a:lvl1pPr algn="r">
              <a:defRPr sz="1200"/>
            </a:lvl1pPr>
          </a:lstStyle>
          <a:p>
            <a:fld id="{6F9B66D8-D586-6B46-ABB6-773E4FC7525F}" type="datetimeFigureOut">
              <a:rPr lang="en-US" smtClean="0"/>
              <a:t>5/30/2018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0" tIns="46655" rIns="93310" bIns="46655" rtlCol="0" anchor="ctr"/>
          <a:lstStyle/>
          <a:p>
            <a:endParaRPr lang="en-US"/>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310" tIns="46655" rIns="93310" bIns="466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10" tIns="46655" rIns="93310" bIns="46655"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10" tIns="46655" rIns="93310" bIns="46655" rtlCol="0" anchor="b"/>
          <a:lstStyle>
            <a:lvl1pPr algn="r">
              <a:defRPr sz="1200"/>
            </a:lvl1pPr>
          </a:lstStyle>
          <a:p>
            <a:fld id="{5CEB353C-816D-A442-BDDB-FEC34ABCCCAA}" type="slidenum">
              <a:rPr lang="en-US" smtClean="0"/>
              <a:t>‹#›</a:t>
            </a:fld>
            <a:endParaRPr lang="en-US"/>
          </a:p>
        </p:txBody>
      </p:sp>
    </p:spTree>
    <p:extLst>
      <p:ext uri="{BB962C8B-B14F-4D97-AF65-F5344CB8AC3E}">
        <p14:creationId xmlns:p14="http://schemas.microsoft.com/office/powerpoint/2010/main" val="195043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B353C-816D-A442-BDDB-FEC34ABCCCAA}" type="slidenum">
              <a:rPr lang="en-US" smtClean="0"/>
              <a:t>1</a:t>
            </a:fld>
            <a:endParaRPr lang="en-US"/>
          </a:p>
        </p:txBody>
      </p:sp>
    </p:spTree>
    <p:extLst>
      <p:ext uri="{BB962C8B-B14F-4D97-AF65-F5344CB8AC3E}">
        <p14:creationId xmlns:p14="http://schemas.microsoft.com/office/powerpoint/2010/main" val="280065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source software is a well-known sales opportunity cost.</a:t>
            </a:r>
          </a:p>
          <a:p>
            <a:endParaRPr lang="en-US" b="1" dirty="0"/>
          </a:p>
        </p:txBody>
      </p:sp>
      <p:sp>
        <p:nvSpPr>
          <p:cNvPr id="4" name="Slide Number Placeholder 3"/>
          <p:cNvSpPr>
            <a:spLocks noGrp="1"/>
          </p:cNvSpPr>
          <p:nvPr>
            <p:ph type="sldNum" sz="quarter" idx="10"/>
          </p:nvPr>
        </p:nvSpPr>
        <p:spPr/>
        <p:txBody>
          <a:bodyPr/>
          <a:lstStyle/>
          <a:p>
            <a:fld id="{5CEB353C-816D-A442-BDDB-FEC34ABCCCAA}" type="slidenum">
              <a:rPr lang="en-US" smtClean="0"/>
              <a:t>10</a:t>
            </a:fld>
            <a:endParaRPr lang="en-US"/>
          </a:p>
        </p:txBody>
      </p:sp>
    </p:spTree>
    <p:extLst>
      <p:ext uri="{BB962C8B-B14F-4D97-AF65-F5344CB8AC3E}">
        <p14:creationId xmlns:p14="http://schemas.microsoft.com/office/powerpoint/2010/main" val="750127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a:t>In the past, retailers generally resold customer returns at their original price.  However, inspection and repair is very labor intensive.  So, they’ve switched to reselling the items to specialty liquidators for 15 to 30 cents on the dollar.</a:t>
            </a:r>
          </a:p>
        </p:txBody>
      </p:sp>
      <p:sp>
        <p:nvSpPr>
          <p:cNvPr id="4" name="Slide Number Placeholder 3"/>
          <p:cNvSpPr>
            <a:spLocks noGrp="1"/>
          </p:cNvSpPr>
          <p:nvPr>
            <p:ph type="sldNum" sz="quarter" idx="10"/>
          </p:nvPr>
        </p:nvSpPr>
        <p:spPr/>
        <p:txBody>
          <a:bodyPr/>
          <a:lstStyle/>
          <a:p>
            <a:fld id="{5CEB353C-816D-A442-BDDB-FEC34ABCCCAA}" type="slidenum">
              <a:rPr lang="en-US" smtClean="0"/>
              <a:t>11</a:t>
            </a:fld>
            <a:endParaRPr lang="en-US"/>
          </a:p>
        </p:txBody>
      </p:sp>
    </p:spTree>
    <p:extLst>
      <p:ext uri="{BB962C8B-B14F-4D97-AF65-F5344CB8AC3E}">
        <p14:creationId xmlns:p14="http://schemas.microsoft.com/office/powerpoint/2010/main" val="2074289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Be</a:t>
            </a:r>
            <a:r>
              <a:rPr lang="en-US" baseline="0" dirty="0"/>
              <a:t> quick with this slide.</a:t>
            </a:r>
            <a:endParaRPr lang="en-US" dirty="0"/>
          </a:p>
        </p:txBody>
      </p:sp>
      <p:sp>
        <p:nvSpPr>
          <p:cNvPr id="4" name="Slide Number Placeholder 3"/>
          <p:cNvSpPr>
            <a:spLocks noGrp="1"/>
          </p:cNvSpPr>
          <p:nvPr>
            <p:ph type="sldNum" sz="quarter" idx="10"/>
          </p:nvPr>
        </p:nvSpPr>
        <p:spPr/>
        <p:txBody>
          <a:bodyPr/>
          <a:lstStyle/>
          <a:p>
            <a:fld id="{5CEB353C-816D-A442-BDDB-FEC34ABCCCAA}" type="slidenum">
              <a:rPr lang="en-US" smtClean="0"/>
              <a:t>12</a:t>
            </a:fld>
            <a:endParaRPr lang="en-US"/>
          </a:p>
        </p:txBody>
      </p:sp>
    </p:spTree>
    <p:extLst>
      <p:ext uri="{BB962C8B-B14F-4D97-AF65-F5344CB8AC3E}">
        <p14:creationId xmlns:p14="http://schemas.microsoft.com/office/powerpoint/2010/main" val="766272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baseline="0" dirty="0"/>
          </a:p>
        </p:txBody>
      </p:sp>
      <p:sp>
        <p:nvSpPr>
          <p:cNvPr id="4" name="Slide Number Placeholder 3"/>
          <p:cNvSpPr>
            <a:spLocks noGrp="1"/>
          </p:cNvSpPr>
          <p:nvPr>
            <p:ph type="sldNum" sz="quarter" idx="10"/>
          </p:nvPr>
        </p:nvSpPr>
        <p:spPr/>
        <p:txBody>
          <a:bodyPr/>
          <a:lstStyle/>
          <a:p>
            <a:fld id="{5CEB353C-816D-A442-BDDB-FEC34ABCCCAA}" type="slidenum">
              <a:rPr lang="en-US" smtClean="0"/>
              <a:t>13</a:t>
            </a:fld>
            <a:endParaRPr lang="en-US"/>
          </a:p>
        </p:txBody>
      </p:sp>
    </p:spTree>
    <p:extLst>
      <p:ext uri="{BB962C8B-B14F-4D97-AF65-F5344CB8AC3E}">
        <p14:creationId xmlns:p14="http://schemas.microsoft.com/office/powerpoint/2010/main" val="104855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5CEB353C-816D-A442-BDDB-FEC34ABCCCAA}" type="slidenum">
              <a:rPr lang="en-US" smtClean="0"/>
              <a:t>14</a:t>
            </a:fld>
            <a:endParaRPr lang="en-US"/>
          </a:p>
        </p:txBody>
      </p:sp>
    </p:spTree>
    <p:extLst>
      <p:ext uri="{BB962C8B-B14F-4D97-AF65-F5344CB8AC3E}">
        <p14:creationId xmlns:p14="http://schemas.microsoft.com/office/powerpoint/2010/main" val="2961361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5CEB353C-816D-A442-BDDB-FEC34ABCCCAA}" type="slidenum">
              <a:rPr lang="en-US" smtClean="0"/>
              <a:t>15</a:t>
            </a:fld>
            <a:endParaRPr lang="en-US"/>
          </a:p>
        </p:txBody>
      </p:sp>
    </p:spTree>
    <p:extLst>
      <p:ext uri="{BB962C8B-B14F-4D97-AF65-F5344CB8AC3E}">
        <p14:creationId xmlns:p14="http://schemas.microsoft.com/office/powerpoint/2010/main" val="3944962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lvl="1"/>
            <a:r>
              <a:rPr lang="en-US" dirty="0"/>
              <a:t>The historical data tracks activities better than location, so I use that.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I have no data on attention supplied per hour, so I hold it fixed</a:t>
            </a:r>
          </a:p>
          <a:p>
            <a:pPr lvl="1"/>
            <a:endParaRPr lang="en-US" dirty="0"/>
          </a:p>
        </p:txBody>
      </p:sp>
      <p:sp>
        <p:nvSpPr>
          <p:cNvPr id="4" name="Slide Number Placeholder 3"/>
          <p:cNvSpPr>
            <a:spLocks noGrp="1"/>
          </p:cNvSpPr>
          <p:nvPr>
            <p:ph type="sldNum" sz="quarter" idx="10"/>
          </p:nvPr>
        </p:nvSpPr>
        <p:spPr/>
        <p:txBody>
          <a:bodyPr/>
          <a:lstStyle/>
          <a:p>
            <a:fld id="{5CEB353C-816D-A442-BDDB-FEC34ABCCCAA}" type="slidenum">
              <a:rPr lang="en-US" smtClean="0"/>
              <a:t>16</a:t>
            </a:fld>
            <a:endParaRPr lang="en-US"/>
          </a:p>
        </p:txBody>
      </p:sp>
    </p:spTree>
    <p:extLst>
      <p:ext uri="{BB962C8B-B14F-4D97-AF65-F5344CB8AC3E}">
        <p14:creationId xmlns:p14="http://schemas.microsoft.com/office/powerpoint/2010/main" val="1322503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5CEB353C-816D-A442-BDDB-FEC34ABCCCAA}" type="slidenum">
              <a:rPr lang="en-US" smtClean="0"/>
              <a:t>17</a:t>
            </a:fld>
            <a:endParaRPr lang="en-US"/>
          </a:p>
        </p:txBody>
      </p:sp>
    </p:spTree>
    <p:extLst>
      <p:ext uri="{BB962C8B-B14F-4D97-AF65-F5344CB8AC3E}">
        <p14:creationId xmlns:p14="http://schemas.microsoft.com/office/powerpoint/2010/main" val="1201868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5CEB353C-816D-A442-BDDB-FEC34ABCCCAA}" type="slidenum">
              <a:rPr lang="en-US" smtClean="0"/>
              <a:t>18</a:t>
            </a:fld>
            <a:endParaRPr lang="en-US"/>
          </a:p>
        </p:txBody>
      </p:sp>
    </p:spTree>
    <p:extLst>
      <p:ext uri="{BB962C8B-B14F-4D97-AF65-F5344CB8AC3E}">
        <p14:creationId xmlns:p14="http://schemas.microsoft.com/office/powerpoint/2010/main" val="1201868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5CEB353C-816D-A442-BDDB-FEC34ABCCCAA}" type="slidenum">
              <a:rPr lang="en-US" smtClean="0"/>
              <a:t>19</a:t>
            </a:fld>
            <a:endParaRPr lang="en-US"/>
          </a:p>
        </p:txBody>
      </p:sp>
    </p:spTree>
    <p:extLst>
      <p:ext uri="{BB962C8B-B14F-4D97-AF65-F5344CB8AC3E}">
        <p14:creationId xmlns:p14="http://schemas.microsoft.com/office/powerpoint/2010/main" val="209352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000" dirty="0"/>
              <a:t>Improved experiences cost more to provide – and so measured productivity in the wholesale and retail sector appears to fall.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30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3000" dirty="0"/>
              <a:t>Brick and mortar retailers provide in-person help at their physical stores.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3000" dirty="0"/>
              <a:t>Traveling salespeople give demonstrations at industry conferences.  They may also visit clients at their homes or businesses.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3000" dirty="0"/>
              <a:t>E-commerce retailers provide help remotely and ship goods for trial.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3000" dirty="0"/>
          </a:p>
          <a:p>
            <a:pPr marL="0" indent="0">
              <a:buNone/>
            </a:pPr>
            <a:endParaRPr lang="en-US" baseline="0" dirty="0"/>
          </a:p>
        </p:txBody>
      </p:sp>
      <p:sp>
        <p:nvSpPr>
          <p:cNvPr id="4" name="Slide Number Placeholder 3"/>
          <p:cNvSpPr>
            <a:spLocks noGrp="1"/>
          </p:cNvSpPr>
          <p:nvPr>
            <p:ph type="sldNum" sz="quarter" idx="10"/>
          </p:nvPr>
        </p:nvSpPr>
        <p:spPr/>
        <p:txBody>
          <a:bodyPr/>
          <a:lstStyle/>
          <a:p>
            <a:fld id="{5CEB353C-816D-A442-BDDB-FEC34ABCCCAA}" type="slidenum">
              <a:rPr lang="en-US" smtClean="0"/>
              <a:t>2</a:t>
            </a:fld>
            <a:endParaRPr lang="en-US"/>
          </a:p>
        </p:txBody>
      </p:sp>
    </p:spTree>
    <p:extLst>
      <p:ext uri="{BB962C8B-B14F-4D97-AF65-F5344CB8AC3E}">
        <p14:creationId xmlns:p14="http://schemas.microsoft.com/office/powerpoint/2010/main" val="1779396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353C-816D-A442-BDDB-FEC34ABCCCAA}" type="slidenum">
              <a:rPr lang="en-US" smtClean="0"/>
              <a:t>20</a:t>
            </a:fld>
            <a:endParaRPr lang="en-US"/>
          </a:p>
        </p:txBody>
      </p:sp>
    </p:spTree>
    <p:extLst>
      <p:ext uri="{BB962C8B-B14F-4D97-AF65-F5344CB8AC3E}">
        <p14:creationId xmlns:p14="http://schemas.microsoft.com/office/powerpoint/2010/main" val="1779396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353C-816D-A442-BDDB-FEC34ABCCCAA}" type="slidenum">
              <a:rPr lang="en-US" smtClean="0"/>
              <a:t>21</a:t>
            </a:fld>
            <a:endParaRPr lang="en-US"/>
          </a:p>
        </p:txBody>
      </p:sp>
    </p:spTree>
    <p:extLst>
      <p:ext uri="{BB962C8B-B14F-4D97-AF65-F5344CB8AC3E}">
        <p14:creationId xmlns:p14="http://schemas.microsoft.com/office/powerpoint/2010/main" val="3714399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353C-816D-A442-BDDB-FEC34ABCCCAA}" type="slidenum">
              <a:rPr lang="en-US" smtClean="0"/>
              <a:t>22</a:t>
            </a:fld>
            <a:endParaRPr lang="en-US"/>
          </a:p>
        </p:txBody>
      </p:sp>
    </p:spTree>
    <p:extLst>
      <p:ext uri="{BB962C8B-B14F-4D97-AF65-F5344CB8AC3E}">
        <p14:creationId xmlns:p14="http://schemas.microsoft.com/office/powerpoint/2010/main" val="177939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353C-816D-A442-BDDB-FEC34ABCCCAA}" type="slidenum">
              <a:rPr lang="en-US" smtClean="0"/>
              <a:t>3</a:t>
            </a:fld>
            <a:endParaRPr lang="en-US"/>
          </a:p>
        </p:txBody>
      </p:sp>
    </p:spTree>
    <p:extLst>
      <p:ext uri="{BB962C8B-B14F-4D97-AF65-F5344CB8AC3E}">
        <p14:creationId xmlns:p14="http://schemas.microsoft.com/office/powerpoint/2010/main" val="2655226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228600" indent="-228600">
              <a:buAutoNum type="arabicParenR"/>
            </a:pPr>
            <a:endParaRPr lang="en-US" baseline="0" dirty="0"/>
          </a:p>
        </p:txBody>
      </p:sp>
      <p:sp>
        <p:nvSpPr>
          <p:cNvPr id="4" name="Slide Number Placeholder 3"/>
          <p:cNvSpPr>
            <a:spLocks noGrp="1"/>
          </p:cNvSpPr>
          <p:nvPr>
            <p:ph type="sldNum" sz="quarter" idx="10"/>
          </p:nvPr>
        </p:nvSpPr>
        <p:spPr/>
        <p:txBody>
          <a:bodyPr/>
          <a:lstStyle/>
          <a:p>
            <a:fld id="{5CEB353C-816D-A442-BDDB-FEC34ABCCCAA}" type="slidenum">
              <a:rPr lang="en-US" smtClean="0"/>
              <a:t>4</a:t>
            </a:fld>
            <a:endParaRPr lang="en-US"/>
          </a:p>
        </p:txBody>
      </p:sp>
    </p:spTree>
    <p:extLst>
      <p:ext uri="{BB962C8B-B14F-4D97-AF65-F5344CB8AC3E}">
        <p14:creationId xmlns:p14="http://schemas.microsoft.com/office/powerpoint/2010/main" val="177939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a:t>Recent research uses Google consumer surveys to estimate consumer surplus directly.  It finds very large values for the Internet, health care, plumbing and other items.</a:t>
            </a:r>
            <a:endParaRPr lang="en-US" dirty="0"/>
          </a:p>
        </p:txBody>
      </p:sp>
      <p:sp>
        <p:nvSpPr>
          <p:cNvPr id="4" name="Slide Number Placeholder 3"/>
          <p:cNvSpPr>
            <a:spLocks noGrp="1"/>
          </p:cNvSpPr>
          <p:nvPr>
            <p:ph type="sldNum" sz="quarter" idx="10"/>
          </p:nvPr>
        </p:nvSpPr>
        <p:spPr/>
        <p:txBody>
          <a:bodyPr/>
          <a:lstStyle/>
          <a:p>
            <a:fld id="{5CEB353C-816D-A442-BDDB-FEC34ABCCCAA}" type="slidenum">
              <a:rPr lang="en-US" smtClean="0"/>
              <a:t>5</a:t>
            </a:fld>
            <a:endParaRPr lang="en-US"/>
          </a:p>
        </p:txBody>
      </p:sp>
    </p:spTree>
    <p:extLst>
      <p:ext uri="{BB962C8B-B14F-4D97-AF65-F5344CB8AC3E}">
        <p14:creationId xmlns:p14="http://schemas.microsoft.com/office/powerpoint/2010/main" val="25485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228600" indent="-228600">
              <a:buAutoNum type="arabicParenR"/>
            </a:pPr>
            <a:endParaRPr lang="en-US" baseline="0" dirty="0"/>
          </a:p>
        </p:txBody>
      </p:sp>
      <p:sp>
        <p:nvSpPr>
          <p:cNvPr id="4" name="Slide Number Placeholder 3"/>
          <p:cNvSpPr>
            <a:spLocks noGrp="1"/>
          </p:cNvSpPr>
          <p:nvPr>
            <p:ph type="sldNum" sz="quarter" idx="10"/>
          </p:nvPr>
        </p:nvSpPr>
        <p:spPr/>
        <p:txBody>
          <a:bodyPr/>
          <a:lstStyle/>
          <a:p>
            <a:fld id="{5CEB353C-816D-A442-BDDB-FEC34ABCCCAA}" type="slidenum">
              <a:rPr lang="en-US" smtClean="0"/>
              <a:t>6</a:t>
            </a:fld>
            <a:endParaRPr lang="en-US"/>
          </a:p>
        </p:txBody>
      </p:sp>
    </p:spTree>
    <p:extLst>
      <p:ext uri="{BB962C8B-B14F-4D97-AF65-F5344CB8AC3E}">
        <p14:creationId xmlns:p14="http://schemas.microsoft.com/office/powerpoint/2010/main" val="1779396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228600" indent="-228600">
              <a:buAutoNum type="arabicParenR"/>
            </a:pPr>
            <a:r>
              <a:rPr lang="en-US" dirty="0"/>
              <a:t>For product variety, discuss how shelf-space</a:t>
            </a:r>
            <a:r>
              <a:rPr lang="en-US" baseline="0" dirty="0"/>
              <a:t> directly impacts sales.  As a result, an increase in category sales associated with an increased number of products may not necessarily suggest huge gains from product variety.  For example, creating a large endcap of a single product also increases sales.</a:t>
            </a:r>
            <a:endParaRPr lang="en-US" dirty="0"/>
          </a:p>
        </p:txBody>
      </p:sp>
      <p:sp>
        <p:nvSpPr>
          <p:cNvPr id="4" name="Slide Number Placeholder 3"/>
          <p:cNvSpPr>
            <a:spLocks noGrp="1"/>
          </p:cNvSpPr>
          <p:nvPr>
            <p:ph type="sldNum" sz="quarter" idx="10"/>
          </p:nvPr>
        </p:nvSpPr>
        <p:spPr/>
        <p:txBody>
          <a:bodyPr/>
          <a:lstStyle/>
          <a:p>
            <a:fld id="{5CEB353C-816D-A442-BDDB-FEC34ABCCCAA}" type="slidenum">
              <a:rPr lang="en-US" smtClean="0"/>
              <a:t>7</a:t>
            </a:fld>
            <a:endParaRPr lang="en-US"/>
          </a:p>
        </p:txBody>
      </p:sp>
    </p:spTree>
    <p:extLst>
      <p:ext uri="{BB962C8B-B14F-4D97-AF65-F5344CB8AC3E}">
        <p14:creationId xmlns:p14="http://schemas.microsoft.com/office/powerpoint/2010/main" val="344141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Be</a:t>
            </a:r>
            <a:r>
              <a:rPr lang="en-US" baseline="0" dirty="0"/>
              <a:t> quick with this slide.</a:t>
            </a:r>
            <a:endParaRPr lang="en-US" dirty="0"/>
          </a:p>
        </p:txBody>
      </p:sp>
      <p:sp>
        <p:nvSpPr>
          <p:cNvPr id="4" name="Slide Number Placeholder 3"/>
          <p:cNvSpPr>
            <a:spLocks noGrp="1"/>
          </p:cNvSpPr>
          <p:nvPr>
            <p:ph type="sldNum" sz="quarter" idx="10"/>
          </p:nvPr>
        </p:nvSpPr>
        <p:spPr/>
        <p:txBody>
          <a:bodyPr/>
          <a:lstStyle/>
          <a:p>
            <a:fld id="{5CEB353C-816D-A442-BDDB-FEC34ABCCCAA}" type="slidenum">
              <a:rPr lang="en-US" smtClean="0"/>
              <a:t>8</a:t>
            </a:fld>
            <a:endParaRPr lang="en-US"/>
          </a:p>
        </p:txBody>
      </p:sp>
    </p:spTree>
    <p:extLst>
      <p:ext uri="{BB962C8B-B14F-4D97-AF65-F5344CB8AC3E}">
        <p14:creationId xmlns:p14="http://schemas.microsoft.com/office/powerpoint/2010/main" val="1779396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a:t>These expenses include a return on capital, so they are larger than reported operating expenses.</a:t>
            </a:r>
          </a:p>
        </p:txBody>
      </p:sp>
      <p:sp>
        <p:nvSpPr>
          <p:cNvPr id="4" name="Slide Number Placeholder 3"/>
          <p:cNvSpPr>
            <a:spLocks noGrp="1"/>
          </p:cNvSpPr>
          <p:nvPr>
            <p:ph type="sldNum" sz="quarter" idx="10"/>
          </p:nvPr>
        </p:nvSpPr>
        <p:spPr/>
        <p:txBody>
          <a:bodyPr/>
          <a:lstStyle/>
          <a:p>
            <a:fld id="{5CEB353C-816D-A442-BDDB-FEC34ABCCCAA}" type="slidenum">
              <a:rPr lang="en-US" smtClean="0"/>
              <a:t>9</a:t>
            </a:fld>
            <a:endParaRPr lang="en-US"/>
          </a:p>
        </p:txBody>
      </p:sp>
    </p:spTree>
    <p:extLst>
      <p:ext uri="{BB962C8B-B14F-4D97-AF65-F5344CB8AC3E}">
        <p14:creationId xmlns:p14="http://schemas.microsoft.com/office/powerpoint/2010/main" val="3580983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209808"/>
            <a:ext cx="8534400" cy="685799"/>
          </a:xfrm>
        </p:spPr>
        <p:txBody>
          <a:bodyPr anchor="t"/>
          <a:lstStyle>
            <a:lvl1pPr algn="ctr">
              <a:defRPr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2971800"/>
            <a:ext cx="8534400" cy="457200"/>
          </a:xfrm>
        </p:spPr>
        <p:txBody>
          <a:bodyPr anchor="ct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6584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D1B2E3-3E40-5040-904C-5D9B1F512E40}" type="datetime1">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C37F8-DB9F-4D58-B490-F5ECA928CAA2}" type="slidenum">
              <a:rPr lang="en-US" smtClean="0"/>
              <a:t>‹#›</a:t>
            </a:fld>
            <a:endParaRPr lang="en-US"/>
          </a:p>
        </p:txBody>
      </p:sp>
    </p:spTree>
    <p:extLst>
      <p:ext uri="{BB962C8B-B14F-4D97-AF65-F5344CB8AC3E}">
        <p14:creationId xmlns:p14="http://schemas.microsoft.com/office/powerpoint/2010/main" val="72623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0"/>
            <a:ext cx="53848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47800"/>
            <a:ext cx="53848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CB230B-F642-8349-A125-BF1F59E38F31}" type="datetime1">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C37F8-DB9F-4D58-B490-F5ECA928CAA2}" type="slidenum">
              <a:rPr lang="en-US" smtClean="0"/>
              <a:t>‹#›</a:t>
            </a:fld>
            <a:endParaRPr lang="en-US"/>
          </a:p>
        </p:txBody>
      </p:sp>
    </p:spTree>
    <p:extLst>
      <p:ext uri="{BB962C8B-B14F-4D97-AF65-F5344CB8AC3E}">
        <p14:creationId xmlns:p14="http://schemas.microsoft.com/office/powerpoint/2010/main" val="322927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71600"/>
            <a:ext cx="5386917"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57405"/>
            <a:ext cx="5386917" cy="4068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2" y="1371600"/>
            <a:ext cx="5389033"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057405"/>
            <a:ext cx="5389033" cy="4068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626EB9-9C7D-3A49-A17C-A84D39731E9F}" type="datetime1">
              <a:rPr lang="en-US" smtClean="0"/>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2C37F8-DB9F-4D58-B490-F5ECA928CAA2}" type="slidenum">
              <a:rPr lang="en-US" smtClean="0"/>
              <a:t>‹#›</a:t>
            </a:fld>
            <a:endParaRPr lang="en-US"/>
          </a:p>
        </p:txBody>
      </p:sp>
    </p:spTree>
    <p:extLst>
      <p:ext uri="{BB962C8B-B14F-4D97-AF65-F5344CB8AC3E}">
        <p14:creationId xmlns:p14="http://schemas.microsoft.com/office/powerpoint/2010/main" val="59919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1AAD25-49FD-FA48-8544-F37D530E0C71}" type="datetime1">
              <a:rPr lang="en-US" smtClean="0"/>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2C37F8-DB9F-4D58-B490-F5ECA928CAA2}" type="slidenum">
              <a:rPr lang="en-US" smtClean="0"/>
              <a:t>‹#›</a:t>
            </a:fld>
            <a:endParaRPr lang="en-US"/>
          </a:p>
        </p:txBody>
      </p:sp>
    </p:spTree>
    <p:extLst>
      <p:ext uri="{BB962C8B-B14F-4D97-AF65-F5344CB8AC3E}">
        <p14:creationId xmlns:p14="http://schemas.microsoft.com/office/powerpoint/2010/main" val="22615224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9144000" cy="914400"/>
          </a:xfrm>
          <a:prstGeom prst="rect">
            <a:avLst/>
          </a:prstGeom>
        </p:spPr>
        <p:txBody>
          <a:bodyPr vert="horz" lIns="91440" tIns="45720" rIns="9144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447800"/>
            <a:ext cx="10972800" cy="4678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61600" y="6613532"/>
            <a:ext cx="1320800" cy="168275"/>
          </a:xfrm>
          <a:prstGeom prst="rect">
            <a:avLst/>
          </a:prstGeom>
        </p:spPr>
        <p:txBody>
          <a:bodyPr vert="horz" lIns="91440" tIns="45720" rIns="91440" bIns="45720" rtlCol="0" anchor="ctr"/>
          <a:lstStyle>
            <a:lvl1pPr algn="r">
              <a:defRPr sz="1200">
                <a:solidFill>
                  <a:schemeClr val="tx1">
                    <a:tint val="75000"/>
                  </a:schemeClr>
                </a:solidFill>
              </a:defRPr>
            </a:lvl1pPr>
          </a:lstStyle>
          <a:p>
            <a:fld id="{D27CA874-385D-7D40-8483-886A8DD3C4DA}" type="datetime1">
              <a:rPr lang="en-US" smtClean="0"/>
              <a:t>5/30/2018</a:t>
            </a:fld>
            <a:endParaRPr lang="en-US" dirty="0"/>
          </a:p>
        </p:txBody>
      </p:sp>
      <p:sp>
        <p:nvSpPr>
          <p:cNvPr id="5" name="Footer Placeholder 4"/>
          <p:cNvSpPr>
            <a:spLocks noGrp="1"/>
          </p:cNvSpPr>
          <p:nvPr>
            <p:ph type="ftr" sz="quarter" idx="3"/>
          </p:nvPr>
        </p:nvSpPr>
        <p:spPr>
          <a:xfrm>
            <a:off x="609600" y="6356357"/>
            <a:ext cx="8737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871200" y="6340475"/>
            <a:ext cx="711200" cy="196850"/>
          </a:xfrm>
          <a:prstGeom prst="rect">
            <a:avLst/>
          </a:prstGeom>
        </p:spPr>
        <p:txBody>
          <a:bodyPr vert="horz" lIns="91440" tIns="45720" rIns="91440" bIns="45720" rtlCol="0" anchor="ctr"/>
          <a:lstStyle>
            <a:lvl1pPr algn="r">
              <a:defRPr sz="1200">
                <a:solidFill>
                  <a:schemeClr val="tx1">
                    <a:tint val="75000"/>
                  </a:schemeClr>
                </a:solidFill>
              </a:defRPr>
            </a:lvl1pPr>
          </a:lstStyle>
          <a:p>
            <a:fld id="{2F2C37F8-DB9F-4D58-B490-F5ECA928CAA2}" type="slidenum">
              <a:rPr lang="en-US" smtClean="0"/>
              <a:t>‹#›</a:t>
            </a:fld>
            <a:endParaRPr lang="en-US"/>
          </a:p>
        </p:txBody>
      </p:sp>
    </p:spTree>
    <p:extLst>
      <p:ext uri="{BB962C8B-B14F-4D97-AF65-F5344CB8AC3E}">
        <p14:creationId xmlns:p14="http://schemas.microsoft.com/office/powerpoint/2010/main" val="2298051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ftr="0"/>
  <p:txStyles>
    <p:titleStyle>
      <a:lvl1pPr algn="l" defTabSz="914400" rtl="0" eaLnBrk="1" latinLnBrk="0" hangingPunct="1">
        <a:spcBef>
          <a:spcPct val="0"/>
        </a:spcBef>
        <a:buNone/>
        <a:defRPr sz="3600" b="0" kern="1200">
          <a:solidFill>
            <a:schemeClr val="accent6"/>
          </a:solidFill>
          <a:latin typeface="+mj-lt"/>
          <a:ea typeface="+mj-ea"/>
          <a:cs typeface="+mj-cs"/>
        </a:defRPr>
      </a:lvl1pPr>
    </p:titleStyle>
    <p:bodyStyle>
      <a:lvl1pPr marL="230188" indent="-222250" algn="l" defTabSz="914400" rtl="0" eaLnBrk="1" latinLnBrk="0" hangingPunct="1">
        <a:spcBef>
          <a:spcPts val="300"/>
        </a:spcBef>
        <a:spcAft>
          <a:spcPts val="600"/>
        </a:spcAft>
        <a:buFont typeface="Arial" panose="020B0604020202020204" pitchFamily="34" charset="0"/>
        <a:buChar char="•"/>
        <a:tabLst/>
        <a:defRPr sz="3200" kern="1200">
          <a:solidFill>
            <a:schemeClr val="tx1"/>
          </a:solidFill>
          <a:latin typeface="+mn-lt"/>
          <a:ea typeface="+mn-ea"/>
          <a:cs typeface="+mn-cs"/>
        </a:defRPr>
      </a:lvl1pPr>
      <a:lvl2pPr marL="685800" indent="-287338" algn="l" defTabSz="914400" rtl="0" eaLnBrk="1" latinLnBrk="0" hangingPunct="1">
        <a:spcBef>
          <a:spcPts val="300"/>
        </a:spcBef>
        <a:spcAft>
          <a:spcPts val="600"/>
        </a:spcAft>
        <a:buFont typeface="Arial" panose="020B0604020202020204"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ts val="3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3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3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package" Target="../embeddings/Microsoft_Word_Document2.docx"/><Relationship Id="rId3" Type="http://schemas.openxmlformats.org/officeDocument/2006/relationships/notesSlide" Target="../notesSlides/notesSlide20.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package" Target="../embeddings/Microsoft_Word_Document1.docx"/><Relationship Id="rId4" Type="http://schemas.openxmlformats.org/officeDocument/2006/relationships/oleObject" Target="../embeddings/oleObject1.bin"/><Relationship Id="rId9"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11430000" cy="1219200"/>
          </a:xfrm>
        </p:spPr>
        <p:txBody>
          <a:bodyPr>
            <a:normAutofit fontScale="90000"/>
          </a:bodyPr>
          <a:lstStyle/>
          <a:p>
            <a:r>
              <a:rPr lang="en-US" sz="4000" dirty="0"/>
              <a:t>How E-Commerce Improves Brick and Mortar Stores</a:t>
            </a:r>
            <a:br>
              <a:rPr lang="en-US" sz="4000" dirty="0"/>
            </a:br>
            <a:r>
              <a:rPr lang="en-US" sz="2700" dirty="0"/>
              <a:t>Explaining the Post-2002 Productivity Slowdown</a:t>
            </a:r>
            <a:br>
              <a:rPr lang="en-US" sz="2700" dirty="0"/>
            </a:br>
            <a:endParaRPr lang="en-US" sz="2700" dirty="0"/>
          </a:p>
        </p:txBody>
      </p:sp>
      <p:sp>
        <p:nvSpPr>
          <p:cNvPr id="6" name="Subtitle 2"/>
          <p:cNvSpPr txBox="1">
            <a:spLocks/>
          </p:cNvSpPr>
          <p:nvPr/>
        </p:nvSpPr>
        <p:spPr>
          <a:xfrm>
            <a:off x="2590801" y="4953000"/>
            <a:ext cx="7343118" cy="1665184"/>
          </a:xfrm>
          <a:prstGeom prst="rect">
            <a:avLst/>
          </a:prstGeom>
        </p:spPr>
        <p:txBody>
          <a:bodyPr vert="horz" lIns="91440" tIns="45720" rIns="91440" bIns="45720" rtlCol="0" anchor="ctr">
            <a:normAutofit/>
          </a:bodyPr>
          <a:lstStyle>
            <a:lvl1pPr marL="0" indent="0" algn="ctr" defTabSz="914400" rtl="0" eaLnBrk="1" latinLnBrk="0" hangingPunct="1">
              <a:spcBef>
                <a:spcPts val="300"/>
              </a:spcBef>
              <a:spcAft>
                <a:spcPts val="600"/>
              </a:spcAft>
              <a:buFont typeface="Arial" panose="020B0604020202020204" pitchFamily="34" charset="0"/>
              <a:buNone/>
              <a:tabLst/>
              <a:defRPr sz="1800" kern="1200">
                <a:solidFill>
                  <a:schemeClr val="tx1">
                    <a:tint val="75000"/>
                  </a:schemeClr>
                </a:solidFill>
                <a:latin typeface="+mn-lt"/>
                <a:ea typeface="+mn-ea"/>
                <a:cs typeface="+mn-cs"/>
              </a:defRPr>
            </a:lvl1pPr>
            <a:lvl2pPr marL="457200" indent="0" algn="ctr" defTabSz="914400" rtl="0" eaLnBrk="1" latinLnBrk="0" hangingPunct="1">
              <a:spcBef>
                <a:spcPts val="300"/>
              </a:spcBef>
              <a:spcAft>
                <a:spcPts val="600"/>
              </a:spcAft>
              <a:buFont typeface="Arial" panose="020B0604020202020204"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ts val="300"/>
              </a:spcBef>
              <a:spcAft>
                <a:spcPts val="60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ts val="300"/>
              </a:spcBef>
              <a:spcAft>
                <a:spcPts val="60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ts val="300"/>
              </a:spcBef>
              <a:spcAft>
                <a:spcPts val="60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ct val="50000"/>
              </a:spcBef>
            </a:pPr>
            <a:r>
              <a:rPr lang="en-US" sz="2400" b="1" dirty="0">
                <a:solidFill>
                  <a:schemeClr val="tx1"/>
                </a:solidFill>
                <a:latin typeface="Constantia" pitchFamily="18" charset="0"/>
              </a:rPr>
              <a:t>Rachel Soloveichik</a:t>
            </a:r>
          </a:p>
        </p:txBody>
      </p:sp>
    </p:spTree>
    <p:extLst>
      <p:ext uri="{BB962C8B-B14F-4D97-AF65-F5344CB8AC3E}">
        <p14:creationId xmlns:p14="http://schemas.microsoft.com/office/powerpoint/2010/main" val="3792284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9525000" cy="762000"/>
          </a:xfrm>
        </p:spPr>
        <p:txBody>
          <a:bodyPr>
            <a:noAutofit/>
          </a:bodyPr>
          <a:lstStyle/>
          <a:p>
            <a:r>
              <a:rPr lang="en-US" sz="4000" dirty="0"/>
              <a:t>Sales Opportunity Costs</a:t>
            </a:r>
          </a:p>
        </p:txBody>
      </p:sp>
      <p:sp>
        <p:nvSpPr>
          <p:cNvPr id="3" name="Content Placeholder 2"/>
          <p:cNvSpPr>
            <a:spLocks noGrp="1"/>
          </p:cNvSpPr>
          <p:nvPr>
            <p:ph idx="1"/>
          </p:nvPr>
        </p:nvSpPr>
        <p:spPr>
          <a:xfrm>
            <a:off x="381000" y="1295400"/>
            <a:ext cx="11506200" cy="5562600"/>
          </a:xfrm>
        </p:spPr>
        <p:txBody>
          <a:bodyPr>
            <a:noAutofit/>
          </a:bodyPr>
          <a:lstStyle/>
          <a:p>
            <a:pPr>
              <a:lnSpc>
                <a:spcPct val="90000"/>
              </a:lnSpc>
            </a:pPr>
            <a:r>
              <a:rPr lang="en-US" dirty="0"/>
              <a:t>Sellers frequently provide “free” trials to potential customers</a:t>
            </a:r>
          </a:p>
          <a:p>
            <a:pPr lvl="1">
              <a:lnSpc>
                <a:spcPct val="90000"/>
              </a:lnSpc>
            </a:pPr>
            <a:r>
              <a:rPr lang="en-US" dirty="0"/>
              <a:t>Generally accepted accounting practice (GAAP) generally does not count lost revenue from unsold or discounted items.</a:t>
            </a:r>
          </a:p>
          <a:p>
            <a:pPr lvl="1">
              <a:lnSpc>
                <a:spcPct val="90000"/>
              </a:lnSpc>
            </a:pPr>
            <a:endParaRPr lang="en-US" sz="800" dirty="0"/>
          </a:p>
          <a:p>
            <a:pPr>
              <a:lnSpc>
                <a:spcPct val="90000"/>
              </a:lnSpc>
            </a:pPr>
            <a:r>
              <a:rPr lang="en-US" dirty="0"/>
              <a:t>I estimate sales opportunity costs for consumer goods:</a:t>
            </a:r>
          </a:p>
          <a:p>
            <a:pPr lvl="1">
              <a:lnSpc>
                <a:spcPct val="90000"/>
              </a:lnSpc>
            </a:pPr>
            <a:r>
              <a:rPr lang="en-US" dirty="0"/>
              <a:t>Customer returns which are discounted for resale.</a:t>
            </a:r>
          </a:p>
          <a:p>
            <a:pPr lvl="1">
              <a:lnSpc>
                <a:spcPct val="90000"/>
              </a:lnSpc>
            </a:pPr>
            <a:r>
              <a:rPr lang="en-US" dirty="0"/>
              <a:t>Customer shoplifting.</a:t>
            </a:r>
          </a:p>
          <a:p>
            <a:pPr lvl="1">
              <a:lnSpc>
                <a:spcPct val="90000"/>
              </a:lnSpc>
            </a:pPr>
            <a:r>
              <a:rPr lang="en-US" dirty="0"/>
              <a:t>Food wastage from customer handling.</a:t>
            </a:r>
          </a:p>
          <a:p>
            <a:pPr lvl="1">
              <a:lnSpc>
                <a:spcPct val="90000"/>
              </a:lnSpc>
            </a:pPr>
            <a:endParaRPr lang="en-US" sz="800" dirty="0"/>
          </a:p>
          <a:p>
            <a:pPr>
              <a:lnSpc>
                <a:spcPct val="90000"/>
              </a:lnSpc>
            </a:pPr>
            <a:r>
              <a:rPr lang="en-US" dirty="0"/>
              <a:t>I impute sales opportunity costs for business goods, consumer services and business services.</a:t>
            </a:r>
          </a:p>
        </p:txBody>
      </p:sp>
    </p:spTree>
    <p:extLst>
      <p:ext uri="{BB962C8B-B14F-4D97-AF65-F5344CB8AC3E}">
        <p14:creationId xmlns:p14="http://schemas.microsoft.com/office/powerpoint/2010/main" val="561257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10972800" cy="551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0"/>
            <a:ext cx="9372600" cy="990600"/>
          </a:xfrm>
        </p:spPr>
        <p:txBody>
          <a:bodyPr>
            <a:noAutofit/>
          </a:bodyPr>
          <a:lstStyle/>
          <a:p>
            <a:r>
              <a:rPr lang="en-US" sz="4000" dirty="0"/>
              <a:t>Total Sales Opportunity Costs</a:t>
            </a:r>
            <a:endParaRPr lang="en-US" sz="2200" dirty="0"/>
          </a:p>
        </p:txBody>
      </p:sp>
      <p:sp>
        <p:nvSpPr>
          <p:cNvPr id="3" name="TextBox 2"/>
          <p:cNvSpPr txBox="1"/>
          <p:nvPr/>
        </p:nvSpPr>
        <p:spPr>
          <a:xfrm>
            <a:off x="3429000" y="1066800"/>
            <a:ext cx="5486400" cy="461665"/>
          </a:xfrm>
          <a:prstGeom prst="rect">
            <a:avLst/>
          </a:prstGeom>
          <a:noFill/>
        </p:spPr>
        <p:txBody>
          <a:bodyPr wrap="square" rtlCol="0">
            <a:spAutoFit/>
          </a:bodyPr>
          <a:lstStyle/>
          <a:p>
            <a:r>
              <a:rPr lang="en-US" sz="2400" b="1" dirty="0"/>
              <a:t>Share of Total Nominal GDP</a:t>
            </a:r>
          </a:p>
        </p:txBody>
      </p:sp>
    </p:spTree>
    <p:extLst>
      <p:ext uri="{BB962C8B-B14F-4D97-AF65-F5344CB8AC3E}">
        <p14:creationId xmlns:p14="http://schemas.microsoft.com/office/powerpoint/2010/main" val="328680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9525000" cy="762000"/>
          </a:xfrm>
        </p:spPr>
        <p:txBody>
          <a:bodyPr>
            <a:noAutofit/>
          </a:bodyPr>
          <a:lstStyle/>
          <a:p>
            <a:r>
              <a:rPr lang="en-US" sz="4000" dirty="0"/>
              <a:t>Valuing “Free” Consumer Experiences</a:t>
            </a:r>
          </a:p>
        </p:txBody>
      </p:sp>
      <p:sp>
        <p:nvSpPr>
          <p:cNvPr id="3" name="Content Placeholder 2"/>
          <p:cNvSpPr>
            <a:spLocks noGrp="1"/>
          </p:cNvSpPr>
          <p:nvPr>
            <p:ph idx="1"/>
          </p:nvPr>
        </p:nvSpPr>
        <p:spPr>
          <a:xfrm>
            <a:off x="914400" y="1143000"/>
            <a:ext cx="10972800" cy="5562600"/>
          </a:xfrm>
        </p:spPr>
        <p:txBody>
          <a:bodyPr>
            <a:noAutofit/>
          </a:bodyPr>
          <a:lstStyle/>
          <a:p>
            <a:pPr>
              <a:lnSpc>
                <a:spcPct val="90000"/>
              </a:lnSpc>
            </a:pPr>
            <a:r>
              <a:rPr lang="en-US" dirty="0"/>
              <a:t>I use BEA’s pre-existing I-O tables to allocate </a:t>
            </a:r>
            <a:r>
              <a:rPr lang="en-US" dirty="0" smtClean="0"/>
              <a:t>shopping between consumers, government and businesses.</a:t>
            </a:r>
            <a:endParaRPr lang="en-US" dirty="0"/>
          </a:p>
          <a:p>
            <a:pPr lvl="1">
              <a:lnSpc>
                <a:spcPct val="90000"/>
              </a:lnSpc>
            </a:pPr>
            <a:r>
              <a:rPr lang="en-US" dirty="0"/>
              <a:t>For the wholesale and retail sector, I used the Economic Census to get more detailed industry data than the published I-O tables</a:t>
            </a:r>
            <a:r>
              <a:rPr lang="en-US" dirty="0" smtClean="0"/>
              <a:t>.</a:t>
            </a:r>
          </a:p>
          <a:p>
            <a:pPr lvl="1">
              <a:lnSpc>
                <a:spcPct val="90000"/>
              </a:lnSpc>
            </a:pPr>
            <a:r>
              <a:rPr lang="en-US" dirty="0" smtClean="0"/>
              <a:t>I allocate sales expenses and sales opportunity costs similarly. </a:t>
            </a:r>
            <a:endParaRPr lang="en-US" sz="1400" dirty="0" smtClean="0"/>
          </a:p>
          <a:p>
            <a:pPr marL="398462" lvl="1" indent="0">
              <a:lnSpc>
                <a:spcPct val="90000"/>
              </a:lnSpc>
              <a:buNone/>
            </a:pPr>
            <a:endParaRPr lang="en-US" sz="1400" dirty="0" smtClean="0"/>
          </a:p>
          <a:p>
            <a:pPr>
              <a:lnSpc>
                <a:spcPct val="90000"/>
              </a:lnSpc>
            </a:pPr>
            <a:r>
              <a:rPr lang="en-US" dirty="0" smtClean="0"/>
              <a:t>“</a:t>
            </a:r>
            <a:r>
              <a:rPr lang="en-US" dirty="0"/>
              <a:t>Free” experiences benefit the ultimate user of a good.</a:t>
            </a:r>
          </a:p>
          <a:p>
            <a:pPr lvl="1">
              <a:lnSpc>
                <a:spcPct val="90000"/>
              </a:lnSpc>
            </a:pPr>
            <a:r>
              <a:rPr lang="en-US" dirty="0"/>
              <a:t>Wholesalers stock retail shelves, set up promotional displays, etc.</a:t>
            </a:r>
          </a:p>
          <a:p>
            <a:pPr lvl="1">
              <a:lnSpc>
                <a:spcPct val="90000"/>
              </a:lnSpc>
            </a:pPr>
            <a:r>
              <a:rPr lang="en-US" dirty="0"/>
              <a:t>I allocate “free” experiences provided to paid experts (doctors,  investment brokers, etc.) to their client’s industry.</a:t>
            </a:r>
          </a:p>
          <a:p>
            <a:pPr lvl="1">
              <a:lnSpc>
                <a:spcPct val="90000"/>
              </a:lnSpc>
            </a:pPr>
            <a:endParaRPr lang="en-US" sz="1400" dirty="0"/>
          </a:p>
          <a:p>
            <a:pPr>
              <a:lnSpc>
                <a:spcPct val="90000"/>
              </a:lnSpc>
            </a:pPr>
            <a:r>
              <a:rPr lang="en-US" dirty="0"/>
              <a:t>I value “free” experiences at 50% of total sales output.</a:t>
            </a:r>
          </a:p>
        </p:txBody>
      </p:sp>
    </p:spTree>
    <p:extLst>
      <p:ext uri="{BB962C8B-B14F-4D97-AF65-F5344CB8AC3E}">
        <p14:creationId xmlns:p14="http://schemas.microsoft.com/office/powerpoint/2010/main" val="1939730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11506200" cy="551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0"/>
            <a:ext cx="9372600" cy="990600"/>
          </a:xfrm>
        </p:spPr>
        <p:txBody>
          <a:bodyPr>
            <a:noAutofit/>
          </a:bodyPr>
          <a:lstStyle/>
          <a:p>
            <a:r>
              <a:rPr lang="en-US" sz="4000" dirty="0"/>
              <a:t>Value of “Free” Consumer Experiences</a:t>
            </a:r>
            <a:endParaRPr lang="en-US" sz="2200" dirty="0"/>
          </a:p>
        </p:txBody>
      </p:sp>
      <p:sp>
        <p:nvSpPr>
          <p:cNvPr id="3" name="TextBox 2"/>
          <p:cNvSpPr txBox="1"/>
          <p:nvPr/>
        </p:nvSpPr>
        <p:spPr>
          <a:xfrm>
            <a:off x="3429000" y="1066800"/>
            <a:ext cx="5486400" cy="461665"/>
          </a:xfrm>
          <a:prstGeom prst="rect">
            <a:avLst/>
          </a:prstGeom>
          <a:noFill/>
        </p:spPr>
        <p:txBody>
          <a:bodyPr wrap="square" rtlCol="0">
            <a:spAutoFit/>
          </a:bodyPr>
          <a:lstStyle/>
          <a:p>
            <a:r>
              <a:rPr lang="en-US" sz="2400" b="1" dirty="0"/>
              <a:t>Share of Total Nominal GDP</a:t>
            </a:r>
          </a:p>
        </p:txBody>
      </p:sp>
    </p:spTree>
    <p:extLst>
      <p:ext uri="{BB962C8B-B14F-4D97-AF65-F5344CB8AC3E}">
        <p14:creationId xmlns:p14="http://schemas.microsoft.com/office/powerpoint/2010/main" val="688114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9144000" cy="609600"/>
          </a:xfrm>
        </p:spPr>
        <p:txBody>
          <a:bodyPr>
            <a:normAutofit fontScale="90000"/>
          </a:bodyPr>
          <a:lstStyle/>
          <a:p>
            <a:r>
              <a:rPr lang="en-US" sz="4000" dirty="0"/>
              <a:t>Prices for Display and Verbal Shopping</a:t>
            </a:r>
            <a:br>
              <a:rPr lang="en-US" sz="4000" dirty="0"/>
            </a:br>
            <a:endParaRPr lang="en-US" sz="2400" dirty="0"/>
          </a:p>
        </p:txBody>
      </p:sp>
      <p:sp>
        <p:nvSpPr>
          <p:cNvPr id="8" name="Content Placeholder 2"/>
          <p:cNvSpPr txBox="1">
            <a:spLocks/>
          </p:cNvSpPr>
          <p:nvPr/>
        </p:nvSpPr>
        <p:spPr>
          <a:xfrm>
            <a:off x="8686800" y="1545972"/>
            <a:ext cx="3429000" cy="5007228"/>
          </a:xfrm>
          <a:prstGeom prst="rect">
            <a:avLst/>
          </a:prstGeom>
        </p:spPr>
        <p:txBody>
          <a:bodyPr vert="horz" lIns="91440" tIns="45720" rIns="91440" bIns="45720" rtlCol="0">
            <a:noAutofit/>
          </a:bodyPr>
          <a:lstStyle>
            <a:lvl1pPr marL="230188" indent="-222250" algn="l" defTabSz="914400" rtl="0" eaLnBrk="1" latinLnBrk="0" hangingPunct="1">
              <a:spcBef>
                <a:spcPts val="300"/>
              </a:spcBef>
              <a:spcAft>
                <a:spcPts val="600"/>
              </a:spcAft>
              <a:buFont typeface="Arial" panose="020B0604020202020204" pitchFamily="34" charset="0"/>
              <a:buChar char="•"/>
              <a:tabLst/>
              <a:defRPr sz="3200" kern="1200">
                <a:solidFill>
                  <a:schemeClr val="tx1"/>
                </a:solidFill>
                <a:latin typeface="+mn-lt"/>
                <a:ea typeface="+mn-ea"/>
                <a:cs typeface="+mn-cs"/>
              </a:defRPr>
            </a:lvl1pPr>
            <a:lvl2pPr marL="685800" indent="-287338" algn="l" defTabSz="914400" rtl="0" eaLnBrk="1" latinLnBrk="0" hangingPunct="1">
              <a:spcBef>
                <a:spcPts val="300"/>
              </a:spcBef>
              <a:spcAft>
                <a:spcPts val="600"/>
              </a:spcAft>
              <a:buFont typeface="Arial" panose="020B0604020202020204"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ts val="3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3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3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38" indent="0">
              <a:buNone/>
            </a:pPr>
            <a:r>
              <a:rPr lang="en-US" sz="2400" dirty="0"/>
              <a:t>My verbal price index is based on sales labor costs and space rental costs.</a:t>
            </a:r>
          </a:p>
          <a:p>
            <a:pPr marL="7938" indent="0">
              <a:buNone/>
            </a:pPr>
            <a:endParaRPr lang="en-US" sz="800" dirty="0"/>
          </a:p>
          <a:p>
            <a:pPr marL="7938" indent="0">
              <a:buNone/>
            </a:pPr>
            <a:r>
              <a:rPr lang="en-US" sz="2400" dirty="0"/>
              <a:t>My display price index is based </a:t>
            </a:r>
            <a:r>
              <a:rPr lang="en-US" sz="2400" dirty="0" smtClean="0"/>
              <a:t>on sign manufacturing PPI’s and  </a:t>
            </a:r>
            <a:r>
              <a:rPr lang="en-US" sz="2400" dirty="0"/>
              <a:t>space rental costs.</a:t>
            </a:r>
          </a:p>
          <a:p>
            <a:pPr marL="7938" indent="0">
              <a:buNone/>
            </a:pPr>
            <a:endParaRPr lang="en-US" sz="800" dirty="0"/>
          </a:p>
          <a:p>
            <a:pPr marL="7938" indent="0">
              <a:buNone/>
            </a:pPr>
            <a:r>
              <a:rPr lang="en-US" sz="2400" dirty="0"/>
              <a:t>My tactile price index is based on the cost of the “free” goods and services.</a:t>
            </a:r>
          </a:p>
        </p:txBody>
      </p:sp>
      <p:sp>
        <p:nvSpPr>
          <p:cNvPr id="3" name="TextBox 2"/>
          <p:cNvSpPr txBox="1"/>
          <p:nvPr/>
        </p:nvSpPr>
        <p:spPr>
          <a:xfrm>
            <a:off x="161925" y="1145863"/>
            <a:ext cx="8763000" cy="400110"/>
          </a:xfrm>
          <a:prstGeom prst="rect">
            <a:avLst/>
          </a:prstGeom>
          <a:noFill/>
        </p:spPr>
        <p:txBody>
          <a:bodyPr wrap="square" rtlCol="0">
            <a:spAutoFit/>
          </a:bodyPr>
          <a:lstStyle/>
          <a:p>
            <a:r>
              <a:rPr lang="en-US" sz="2000" b="1" dirty="0"/>
              <a:t>Ratio of “Free” Experience Prices to Overall GDP Prices, 2009 Base Year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45973"/>
            <a:ext cx="7848600" cy="500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972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1"/>
            <a:ext cx="8915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381000"/>
            <a:ext cx="9144000" cy="609600"/>
          </a:xfrm>
        </p:spPr>
        <p:txBody>
          <a:bodyPr>
            <a:normAutofit fontScale="90000"/>
          </a:bodyPr>
          <a:lstStyle/>
          <a:p>
            <a:r>
              <a:rPr lang="en-US" sz="4000" dirty="0"/>
              <a:t>Changes to Real GDP from “Free” Experiences</a:t>
            </a:r>
            <a:br>
              <a:rPr lang="en-US" sz="4000" dirty="0"/>
            </a:br>
            <a:endParaRPr lang="en-US" sz="2400" dirty="0"/>
          </a:p>
        </p:txBody>
      </p:sp>
      <p:sp>
        <p:nvSpPr>
          <p:cNvPr id="3" name="TextBox 2"/>
          <p:cNvSpPr txBox="1"/>
          <p:nvPr/>
        </p:nvSpPr>
        <p:spPr>
          <a:xfrm>
            <a:off x="1600200" y="1347472"/>
            <a:ext cx="6172200" cy="707886"/>
          </a:xfrm>
          <a:prstGeom prst="rect">
            <a:avLst/>
          </a:prstGeom>
          <a:noFill/>
        </p:spPr>
        <p:txBody>
          <a:bodyPr wrap="square" rtlCol="0">
            <a:spAutoFit/>
          </a:bodyPr>
          <a:lstStyle/>
          <a:p>
            <a:pPr algn="ctr"/>
            <a:r>
              <a:rPr lang="en-US" sz="2000" b="1" dirty="0"/>
              <a:t>(Change to Quantity Index from “Free” Experiences</a:t>
            </a:r>
            <a:r>
              <a:rPr lang="en-US" sz="2000" b="1" dirty="0" smtClean="0"/>
              <a:t>)/</a:t>
            </a:r>
          </a:p>
          <a:p>
            <a:pPr algn="ctr"/>
            <a:r>
              <a:rPr lang="en-US" sz="2000" b="1" dirty="0" smtClean="0"/>
              <a:t>(</a:t>
            </a:r>
            <a:r>
              <a:rPr lang="en-US" sz="2000" b="1" dirty="0"/>
              <a:t>Overall </a:t>
            </a:r>
            <a:r>
              <a:rPr lang="en-US" sz="2000" b="1" dirty="0" smtClean="0"/>
              <a:t>Quantity Index)</a:t>
            </a:r>
            <a:endParaRPr lang="en-US" sz="2000" b="1" dirty="0"/>
          </a:p>
        </p:txBody>
      </p:sp>
      <p:sp>
        <p:nvSpPr>
          <p:cNvPr id="9" name="Content Placeholder 2"/>
          <p:cNvSpPr txBox="1">
            <a:spLocks/>
          </p:cNvSpPr>
          <p:nvPr/>
        </p:nvSpPr>
        <p:spPr>
          <a:xfrm>
            <a:off x="9448800" y="1345917"/>
            <a:ext cx="2514600" cy="5007228"/>
          </a:xfrm>
          <a:prstGeom prst="rect">
            <a:avLst/>
          </a:prstGeom>
        </p:spPr>
        <p:txBody>
          <a:bodyPr vert="horz" lIns="91440" tIns="45720" rIns="91440" bIns="45720" rtlCol="0">
            <a:noAutofit/>
          </a:bodyPr>
          <a:lstStyle>
            <a:lvl1pPr marL="230188" indent="-222250" algn="l" defTabSz="914400" rtl="0" eaLnBrk="1" latinLnBrk="0" hangingPunct="1">
              <a:spcBef>
                <a:spcPts val="300"/>
              </a:spcBef>
              <a:spcAft>
                <a:spcPts val="600"/>
              </a:spcAft>
              <a:buFont typeface="Arial" panose="020B0604020202020204" pitchFamily="34" charset="0"/>
              <a:buChar char="•"/>
              <a:tabLst/>
              <a:defRPr sz="3200" kern="1200">
                <a:solidFill>
                  <a:schemeClr val="tx1"/>
                </a:solidFill>
                <a:latin typeface="+mn-lt"/>
                <a:ea typeface="+mn-ea"/>
                <a:cs typeface="+mn-cs"/>
              </a:defRPr>
            </a:lvl1pPr>
            <a:lvl2pPr marL="685800" indent="-287338" algn="l" defTabSz="914400" rtl="0" eaLnBrk="1" latinLnBrk="0" hangingPunct="1">
              <a:spcBef>
                <a:spcPts val="300"/>
              </a:spcBef>
              <a:spcAft>
                <a:spcPts val="600"/>
              </a:spcAft>
              <a:buFont typeface="Arial" panose="020B0604020202020204"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ts val="3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3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3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38" indent="0">
              <a:buNone/>
            </a:pPr>
            <a:r>
              <a:rPr lang="en-US" sz="2800" dirty="0"/>
              <a:t>The pre-1995 and post-1995 trends are both robust.</a:t>
            </a:r>
          </a:p>
          <a:p>
            <a:pPr lvl="1"/>
            <a:r>
              <a:rPr lang="en-US" sz="2400" dirty="0"/>
              <a:t>However, the short-term </a:t>
            </a:r>
            <a:r>
              <a:rPr lang="en-US" sz="2400" dirty="0" smtClean="0"/>
              <a:t>fluctuations are partially due to my imputation methods.</a:t>
            </a:r>
            <a:endParaRPr lang="en-US" sz="2400" dirty="0"/>
          </a:p>
        </p:txBody>
      </p:sp>
    </p:spTree>
    <p:extLst>
      <p:ext uri="{BB962C8B-B14F-4D97-AF65-F5344CB8AC3E}">
        <p14:creationId xmlns:p14="http://schemas.microsoft.com/office/powerpoint/2010/main" val="471254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Tracking Sales Attention Over Time</a:t>
            </a:r>
          </a:p>
        </p:txBody>
      </p:sp>
      <p:sp>
        <p:nvSpPr>
          <p:cNvPr id="3" name="Content Placeholder 2"/>
          <p:cNvSpPr>
            <a:spLocks noGrp="1"/>
          </p:cNvSpPr>
          <p:nvPr>
            <p:ph idx="1"/>
          </p:nvPr>
        </p:nvSpPr>
        <p:spPr>
          <a:xfrm>
            <a:off x="609600" y="1219200"/>
            <a:ext cx="11277600" cy="5410200"/>
          </a:xfrm>
        </p:spPr>
        <p:txBody>
          <a:bodyPr>
            <a:noAutofit/>
          </a:bodyPr>
          <a:lstStyle/>
          <a:p>
            <a:r>
              <a:rPr lang="en-US" dirty="0"/>
              <a:t>Input prices needed to calculate total factor productivity (TFP)</a:t>
            </a:r>
          </a:p>
          <a:p>
            <a:pPr lvl="1"/>
            <a:r>
              <a:rPr lang="en-US" sz="2200" dirty="0"/>
              <a:t>TFP Impact = (Attention Input Price)/(“Free” Experience Output Price)</a:t>
            </a:r>
            <a:endParaRPr lang="en-US" sz="800" dirty="0"/>
          </a:p>
          <a:p>
            <a:pPr lvl="1"/>
            <a:r>
              <a:rPr lang="en-US" sz="2000" dirty="0"/>
              <a:t>Attention </a:t>
            </a:r>
            <a:r>
              <a:rPr lang="en-US" sz="2000" dirty="0" err="1"/>
              <a:t>Price</a:t>
            </a:r>
            <a:r>
              <a:rPr lang="en-US" sz="2000" baseline="-25000" dirty="0" err="1"/>
              <a:t>t</a:t>
            </a:r>
            <a:r>
              <a:rPr lang="en-US" sz="2000" dirty="0"/>
              <a:t> = (Sales </a:t>
            </a:r>
            <a:r>
              <a:rPr lang="en-US" sz="2000" dirty="0" err="1"/>
              <a:t>Output</a:t>
            </a:r>
            <a:r>
              <a:rPr lang="en-US" sz="2000" baseline="-25000" dirty="0" err="1"/>
              <a:t>t</a:t>
            </a:r>
            <a:r>
              <a:rPr lang="en-US" sz="2000" dirty="0"/>
              <a:t>)/(Attention </a:t>
            </a:r>
            <a:r>
              <a:rPr lang="en-US" sz="2000" dirty="0" err="1"/>
              <a:t>Quantity</a:t>
            </a:r>
            <a:r>
              <a:rPr lang="en-US" sz="2000" baseline="-25000" dirty="0" err="1"/>
              <a:t>t</a:t>
            </a:r>
            <a:r>
              <a:rPr lang="en-US" sz="2000" dirty="0"/>
              <a:t>)</a:t>
            </a:r>
          </a:p>
          <a:p>
            <a:endParaRPr lang="en-US" sz="800" dirty="0"/>
          </a:p>
          <a:p>
            <a:r>
              <a:rPr lang="en-US" dirty="0"/>
              <a:t>The American Time Use Survey (ATUS) provides my main dataset.</a:t>
            </a:r>
          </a:p>
          <a:p>
            <a:pPr lvl="1"/>
            <a:r>
              <a:rPr lang="en-US" dirty="0"/>
              <a:t>The ATUS has been providing high quality time diary data since 2003.</a:t>
            </a:r>
          </a:p>
          <a:p>
            <a:pPr lvl="1"/>
            <a:r>
              <a:rPr lang="en-US" dirty="0"/>
              <a:t>Online shopping experiences are part of “free” digital content, so I focus on the ATUS’s reported location rather than reported activity.</a:t>
            </a:r>
          </a:p>
          <a:p>
            <a:pPr marL="398462" lvl="1" indent="0">
              <a:buNone/>
            </a:pPr>
            <a:endParaRPr lang="en-US" sz="800" dirty="0"/>
          </a:p>
          <a:p>
            <a:r>
              <a:rPr lang="en-US" dirty="0"/>
              <a:t>The historical time diary data is much spottier, but I located samples from 1939, 1954, 1965, 1975, 1985 and 1993.</a:t>
            </a:r>
          </a:p>
        </p:txBody>
      </p:sp>
    </p:spTree>
    <p:extLst>
      <p:ext uri="{BB962C8B-B14F-4D97-AF65-F5344CB8AC3E}">
        <p14:creationId xmlns:p14="http://schemas.microsoft.com/office/powerpoint/2010/main" val="2435878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9144000" cy="609600"/>
          </a:xfrm>
        </p:spPr>
        <p:txBody>
          <a:bodyPr>
            <a:normAutofit fontScale="90000"/>
          </a:bodyPr>
          <a:lstStyle/>
          <a:p>
            <a:r>
              <a:rPr lang="en-US" sz="4000" dirty="0"/>
              <a:t>Shopping Time, Per Adult Per Day</a:t>
            </a:r>
            <a:endParaRPr lang="en-US" sz="24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11201400" cy="551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426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9144000" cy="609600"/>
          </a:xfrm>
        </p:spPr>
        <p:txBody>
          <a:bodyPr>
            <a:normAutofit fontScale="90000"/>
          </a:bodyPr>
          <a:lstStyle/>
          <a:p>
            <a:r>
              <a:rPr lang="en-US" sz="4000" dirty="0"/>
              <a:t>Shopping Time, Relative to Goods </a:t>
            </a:r>
            <a:r>
              <a:rPr lang="en-US" sz="4000" dirty="0" smtClean="0"/>
              <a:t>Purchased</a:t>
            </a:r>
            <a:endParaRPr lang="en-US" sz="24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11430000" cy="535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15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5863"/>
            <a:ext cx="11734800" cy="543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381000"/>
            <a:ext cx="9144000" cy="609600"/>
          </a:xfrm>
        </p:spPr>
        <p:txBody>
          <a:bodyPr>
            <a:normAutofit fontScale="90000"/>
          </a:bodyPr>
          <a:lstStyle/>
          <a:p>
            <a:r>
              <a:rPr lang="en-US" sz="4000" dirty="0"/>
              <a:t>Prices for Sales Attention Over Time</a:t>
            </a:r>
            <a:endParaRPr lang="en-US" sz="2400" dirty="0"/>
          </a:p>
        </p:txBody>
      </p:sp>
      <p:sp>
        <p:nvSpPr>
          <p:cNvPr id="3" name="TextBox 2"/>
          <p:cNvSpPr txBox="1"/>
          <p:nvPr/>
        </p:nvSpPr>
        <p:spPr>
          <a:xfrm>
            <a:off x="2971800" y="1447800"/>
            <a:ext cx="8763000" cy="400110"/>
          </a:xfrm>
          <a:prstGeom prst="rect">
            <a:avLst/>
          </a:prstGeom>
          <a:noFill/>
        </p:spPr>
        <p:txBody>
          <a:bodyPr wrap="square" rtlCol="0">
            <a:spAutoFit/>
          </a:bodyPr>
          <a:lstStyle/>
          <a:p>
            <a:r>
              <a:rPr lang="en-US" sz="2000" b="1" dirty="0"/>
              <a:t>(Hourly “Earnings” for Sales Attention)/(Mean Employee Wage)</a:t>
            </a:r>
          </a:p>
        </p:txBody>
      </p:sp>
    </p:spTree>
    <p:extLst>
      <p:ext uri="{BB962C8B-B14F-4D97-AF65-F5344CB8AC3E}">
        <p14:creationId xmlns:p14="http://schemas.microsoft.com/office/powerpoint/2010/main" val="160322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a:xfrm>
            <a:off x="762000" y="1219200"/>
            <a:ext cx="10896600" cy="5486400"/>
          </a:xfrm>
        </p:spPr>
        <p:txBody>
          <a:bodyPr>
            <a:normAutofit/>
          </a:bodyPr>
          <a:lstStyle/>
          <a:p>
            <a:pPr>
              <a:lnSpc>
                <a:spcPct val="120000"/>
              </a:lnSpc>
            </a:pPr>
            <a:r>
              <a:rPr lang="en-US" sz="3800" dirty="0"/>
              <a:t>“Free” shopping experiences are currently excluded from industry output, final output and GDP.</a:t>
            </a:r>
          </a:p>
          <a:p>
            <a:pPr lvl="1">
              <a:lnSpc>
                <a:spcPct val="120000"/>
              </a:lnSpc>
            </a:pPr>
            <a:r>
              <a:rPr lang="en-US" sz="3000" dirty="0"/>
              <a:t>I assume a barter transaction: shoppers give sales attention in return for experiences.</a:t>
            </a:r>
          </a:p>
          <a:p>
            <a:pPr lvl="1">
              <a:lnSpc>
                <a:spcPct val="120000"/>
              </a:lnSpc>
            </a:pPr>
            <a:r>
              <a:rPr lang="en-US" sz="3000" dirty="0"/>
              <a:t>Both consumers and businesses shop to get information.</a:t>
            </a:r>
          </a:p>
          <a:p>
            <a:pPr lvl="1">
              <a:lnSpc>
                <a:spcPct val="120000"/>
              </a:lnSpc>
            </a:pPr>
            <a:endParaRPr lang="en-US" sz="1300" dirty="0"/>
          </a:p>
          <a:p>
            <a:pPr>
              <a:lnSpc>
                <a:spcPct val="120000"/>
              </a:lnSpc>
            </a:pPr>
            <a:r>
              <a:rPr lang="en-US" sz="3800" dirty="0"/>
              <a:t>Many different types of sellers provide “free” shopping experiences.</a:t>
            </a:r>
          </a:p>
        </p:txBody>
      </p:sp>
    </p:spTree>
    <p:extLst>
      <p:ext uri="{BB962C8B-B14F-4D97-AF65-F5344CB8AC3E}">
        <p14:creationId xmlns:p14="http://schemas.microsoft.com/office/powerpoint/2010/main" val="3647667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p:cNvGraphicFramePr>
          <p:nvPr>
            <p:extLst>
              <p:ext uri="{D42A27DB-BD31-4B8C-83A1-F6EECF244321}">
                <p14:modId xmlns:p14="http://schemas.microsoft.com/office/powerpoint/2010/main" val="634471043"/>
              </p:ext>
            </p:extLst>
          </p:nvPr>
        </p:nvGraphicFramePr>
        <p:xfrm>
          <a:off x="992187" y="1748226"/>
          <a:ext cx="5259387" cy="4301737"/>
        </p:xfrm>
        <a:graphic>
          <a:graphicData uri="http://schemas.openxmlformats.org/presentationml/2006/ole">
            <mc:AlternateContent xmlns:mc="http://schemas.openxmlformats.org/markup-compatibility/2006">
              <mc:Choice xmlns:v="urn:schemas-microsoft-com:vml" Requires="v">
                <p:oleObj spid="_x0000_s12675" name="Document" r:id="rId5" imgW="6069909" imgH="4794498" progId="Word.Document.12">
                  <p:embed/>
                </p:oleObj>
              </mc:Choice>
              <mc:Fallback>
                <p:oleObj name="Document" r:id="rId5" imgW="6069909" imgH="4794498" progId="Word.Document.12">
                  <p:embed/>
                  <p:pic>
                    <p:nvPicPr>
                      <p:cNvPr id="0" name=""/>
                      <p:cNvPicPr>
                        <a:picLocks noChangeAspect="1" noChangeArrowheads="1"/>
                      </p:cNvPicPr>
                      <p:nvPr/>
                    </p:nvPicPr>
                    <p:blipFill>
                      <a:blip r:embed="rId6"/>
                      <a:srcRect/>
                      <a:stretch>
                        <a:fillRect/>
                      </a:stretch>
                    </p:blipFill>
                    <p:spPr bwMode="auto">
                      <a:xfrm>
                        <a:off x="992187" y="1748226"/>
                        <a:ext cx="5259387" cy="4301737"/>
                      </a:xfrm>
                      <a:prstGeom prst="rect">
                        <a:avLst/>
                      </a:prstGeom>
                      <a:noFill/>
                      <a:ln>
                        <a:noFill/>
                      </a:ln>
                      <a:extLst/>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89958167"/>
              </p:ext>
            </p:extLst>
          </p:nvPr>
        </p:nvGraphicFramePr>
        <p:xfrm>
          <a:off x="5486400" y="5943600"/>
          <a:ext cx="2667000" cy="533400"/>
        </p:xfrm>
        <a:graphic>
          <a:graphicData uri="http://schemas.openxmlformats.org/drawingml/2006/table">
            <a:tbl>
              <a:tblPr firstRow="1" firstCol="1" bandRow="1">
                <a:tableStyleId>{5C22544A-7EE6-4342-B048-85BDC9FD1C3A}</a:tableStyleId>
              </a:tblPr>
              <a:tblGrid>
                <a:gridCol w="2667000">
                  <a:extLst>
                    <a:ext uri="{9D8B030D-6E8A-4147-A177-3AD203B41FA5}">
                      <a16:colId xmlns="" xmlns:a16="http://schemas.microsoft.com/office/drawing/2014/main" val="20000"/>
                    </a:ext>
                  </a:extLst>
                </a:gridCol>
              </a:tblGrid>
              <a:tr h="533400">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nchor="b">
                    <a:solidFill>
                      <a:srgbClr val="2DCCD3"/>
                    </a:solidFill>
                  </a:tcPr>
                </a:tc>
                <a:extLst>
                  <a:ext uri="{0D108BD9-81ED-4DB2-BD59-A6C34878D82A}">
                    <a16:rowId xmlns=""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740326181"/>
              </p:ext>
            </p:extLst>
          </p:nvPr>
        </p:nvGraphicFramePr>
        <p:xfrm>
          <a:off x="8793480" y="6004560"/>
          <a:ext cx="1676400" cy="457200"/>
        </p:xfrm>
        <a:graphic>
          <a:graphicData uri="http://schemas.openxmlformats.org/drawingml/2006/table">
            <a:tbl>
              <a:tblPr firstRow="1" firstCol="1" bandRow="1">
                <a:tableStyleId>{5C22544A-7EE6-4342-B048-85BDC9FD1C3A}</a:tableStyleId>
              </a:tblPr>
              <a:tblGrid>
                <a:gridCol w="1676400">
                  <a:extLst>
                    <a:ext uri="{9D8B030D-6E8A-4147-A177-3AD203B41FA5}">
                      <a16:colId xmlns="" xmlns:a16="http://schemas.microsoft.com/office/drawing/2014/main" val="20000"/>
                    </a:ext>
                  </a:extLst>
                </a:gridCol>
              </a:tblGrid>
              <a:tr h="457200">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nchor="b">
                    <a:solidFill>
                      <a:srgbClr val="F2A900"/>
                    </a:solidFill>
                  </a:tcPr>
                </a:tc>
                <a:extLst>
                  <a:ext uri="{0D108BD9-81ED-4DB2-BD59-A6C34878D82A}">
                    <a16:rowId xmlns="" xmlns:a16="http://schemas.microsoft.com/office/drawing/2014/main" val="10000"/>
                  </a:ext>
                </a:extLst>
              </a:tr>
            </a:tbl>
          </a:graphicData>
        </a:graphic>
      </p:graphicFrame>
      <p:graphicFrame>
        <p:nvGraphicFramePr>
          <p:cNvPr id="9" name="Object 8"/>
          <p:cNvGraphicFramePr>
            <a:graphicFrameLocks/>
          </p:cNvGraphicFramePr>
          <p:nvPr>
            <p:extLst>
              <p:ext uri="{D42A27DB-BD31-4B8C-83A1-F6EECF244321}">
                <p14:modId xmlns:p14="http://schemas.microsoft.com/office/powerpoint/2010/main" val="4055782415"/>
              </p:ext>
            </p:extLst>
          </p:nvPr>
        </p:nvGraphicFramePr>
        <p:xfrm>
          <a:off x="6556375" y="1751013"/>
          <a:ext cx="5330825" cy="4298950"/>
        </p:xfrm>
        <a:graphic>
          <a:graphicData uri="http://schemas.openxmlformats.org/presentationml/2006/ole">
            <mc:AlternateContent xmlns:mc="http://schemas.openxmlformats.org/markup-compatibility/2006">
              <mc:Choice xmlns:v="urn:schemas-microsoft-com:vml" Requires="v">
                <p:oleObj spid="_x0000_s12676" name="Document" r:id="rId8" imgW="6069909" imgH="4917111" progId="Word.Document.12">
                  <p:embed/>
                </p:oleObj>
              </mc:Choice>
              <mc:Fallback>
                <p:oleObj name="Document" r:id="rId8" imgW="6069909" imgH="4917111" progId="Word.Document.12">
                  <p:embed/>
                  <p:pic>
                    <p:nvPicPr>
                      <p:cNvPr id="0" name=""/>
                      <p:cNvPicPr/>
                      <p:nvPr/>
                    </p:nvPicPr>
                    <p:blipFill>
                      <a:blip r:embed="rId9"/>
                      <a:stretch>
                        <a:fillRect/>
                      </a:stretch>
                    </p:blipFill>
                    <p:spPr>
                      <a:xfrm>
                        <a:off x="6556375" y="1751013"/>
                        <a:ext cx="5330825" cy="4298950"/>
                      </a:xfrm>
                      <a:prstGeom prst="rect">
                        <a:avLst/>
                      </a:prstGeom>
                    </p:spPr>
                  </p:pic>
                </p:oleObj>
              </mc:Fallback>
            </mc:AlternateContent>
          </a:graphicData>
        </a:graphic>
      </p:graphicFrame>
      <p:sp>
        <p:nvSpPr>
          <p:cNvPr id="10" name="Content Placeholder 2"/>
          <p:cNvSpPr>
            <a:spLocks noGrp="1"/>
          </p:cNvSpPr>
          <p:nvPr>
            <p:ph idx="1"/>
          </p:nvPr>
        </p:nvSpPr>
        <p:spPr>
          <a:xfrm>
            <a:off x="328261" y="5943600"/>
            <a:ext cx="12232310" cy="533400"/>
          </a:xfrm>
        </p:spPr>
        <p:txBody>
          <a:bodyPr>
            <a:noAutofit/>
          </a:bodyPr>
          <a:lstStyle/>
          <a:p>
            <a:pPr marL="7938" indent="0">
              <a:buNone/>
            </a:pPr>
            <a:r>
              <a:rPr lang="en-US" sz="2800" dirty="0"/>
              <a:t>New output and input by industry: “free” experiences and attention</a:t>
            </a:r>
          </a:p>
        </p:txBody>
      </p:sp>
      <p:sp>
        <p:nvSpPr>
          <p:cNvPr id="2" name="Title 1"/>
          <p:cNvSpPr>
            <a:spLocks noGrp="1"/>
          </p:cNvSpPr>
          <p:nvPr>
            <p:ph type="title"/>
          </p:nvPr>
        </p:nvSpPr>
        <p:spPr>
          <a:xfrm>
            <a:off x="381000" y="98102"/>
            <a:ext cx="9372600" cy="914400"/>
          </a:xfrm>
        </p:spPr>
        <p:txBody>
          <a:bodyPr>
            <a:normAutofit fontScale="90000"/>
          </a:bodyPr>
          <a:lstStyle/>
          <a:p>
            <a:r>
              <a:rPr lang="en-US" sz="4000" dirty="0"/>
              <a:t>Constructing Industry-Level Production Accounts</a:t>
            </a:r>
            <a:endParaRPr lang="en-US" sz="2400" dirty="0"/>
          </a:p>
        </p:txBody>
      </p:sp>
      <p:sp>
        <p:nvSpPr>
          <p:cNvPr id="12" name="Content Placeholder 2"/>
          <p:cNvSpPr txBox="1">
            <a:spLocks/>
          </p:cNvSpPr>
          <p:nvPr/>
        </p:nvSpPr>
        <p:spPr>
          <a:xfrm>
            <a:off x="297781" y="1068421"/>
            <a:ext cx="5791200" cy="685800"/>
          </a:xfrm>
          <a:prstGeom prst="rect">
            <a:avLst/>
          </a:prstGeom>
        </p:spPr>
        <p:txBody>
          <a:bodyPr vert="horz" lIns="91440" tIns="45720" rIns="91440" bIns="45720" rtlCol="0">
            <a:noAutofit/>
          </a:bodyPr>
          <a:lstStyle>
            <a:lvl1pPr marL="230188" indent="-222250" algn="l" defTabSz="914400" rtl="0" eaLnBrk="1" latinLnBrk="0" hangingPunct="1">
              <a:spcBef>
                <a:spcPts val="300"/>
              </a:spcBef>
              <a:spcAft>
                <a:spcPts val="600"/>
              </a:spcAft>
              <a:buFont typeface="Arial" panose="020B0604020202020204" pitchFamily="34" charset="0"/>
              <a:buChar char="•"/>
              <a:tabLst/>
              <a:defRPr sz="3200" kern="1200">
                <a:solidFill>
                  <a:schemeClr val="tx1"/>
                </a:solidFill>
                <a:latin typeface="+mn-lt"/>
                <a:ea typeface="+mn-ea"/>
                <a:cs typeface="+mn-cs"/>
              </a:defRPr>
            </a:lvl1pPr>
            <a:lvl2pPr marL="685800" indent="-287338" algn="l" defTabSz="914400" rtl="0" eaLnBrk="1" latinLnBrk="0" hangingPunct="1">
              <a:spcBef>
                <a:spcPts val="300"/>
              </a:spcBef>
              <a:spcAft>
                <a:spcPts val="600"/>
              </a:spcAft>
              <a:buFont typeface="Arial" panose="020B0604020202020204"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ts val="3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3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3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38" indent="0" algn="ctr">
              <a:buNone/>
            </a:pPr>
            <a:r>
              <a:rPr lang="en-US" sz="2800" u="sng" dirty="0"/>
              <a:t>Current</a:t>
            </a:r>
            <a:r>
              <a:rPr lang="en-US" sz="3600" u="sng" dirty="0"/>
              <a:t> </a:t>
            </a:r>
            <a:r>
              <a:rPr lang="en-US" sz="2800" u="sng" dirty="0"/>
              <a:t>Methodology</a:t>
            </a:r>
            <a:endParaRPr lang="en-US" sz="3600" u="sng" dirty="0"/>
          </a:p>
        </p:txBody>
      </p:sp>
      <p:sp>
        <p:nvSpPr>
          <p:cNvPr id="14" name="Content Placeholder 2"/>
          <p:cNvSpPr txBox="1">
            <a:spLocks/>
          </p:cNvSpPr>
          <p:nvPr/>
        </p:nvSpPr>
        <p:spPr>
          <a:xfrm>
            <a:off x="214563" y="5207876"/>
            <a:ext cx="11748837" cy="1143000"/>
          </a:xfrm>
          <a:prstGeom prst="rect">
            <a:avLst/>
          </a:prstGeom>
        </p:spPr>
        <p:txBody>
          <a:bodyPr vert="horz" lIns="91440" tIns="45720" rIns="91440" bIns="45720" rtlCol="0">
            <a:noAutofit/>
          </a:bodyPr>
          <a:lstStyle>
            <a:lvl1pPr marL="230188" indent="-222250" algn="l" defTabSz="914400" rtl="0" eaLnBrk="1" latinLnBrk="0" hangingPunct="1">
              <a:spcBef>
                <a:spcPts val="300"/>
              </a:spcBef>
              <a:spcAft>
                <a:spcPts val="600"/>
              </a:spcAft>
              <a:buFont typeface="Arial" panose="020B0604020202020204" pitchFamily="34" charset="0"/>
              <a:buChar char="•"/>
              <a:tabLst/>
              <a:defRPr sz="3200" kern="1200">
                <a:solidFill>
                  <a:schemeClr val="tx1"/>
                </a:solidFill>
                <a:latin typeface="+mn-lt"/>
                <a:ea typeface="+mn-ea"/>
                <a:cs typeface="+mn-cs"/>
              </a:defRPr>
            </a:lvl1pPr>
            <a:lvl2pPr marL="685800" indent="-287338" algn="l" defTabSz="914400" rtl="0" eaLnBrk="1" latinLnBrk="0" hangingPunct="1">
              <a:spcBef>
                <a:spcPts val="300"/>
              </a:spcBef>
              <a:spcAft>
                <a:spcPts val="600"/>
              </a:spcAft>
              <a:buFont typeface="Arial" panose="020B0604020202020204"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ts val="3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3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3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en-US" sz="2600" dirty="0"/>
          </a:p>
        </p:txBody>
      </p:sp>
      <p:sp>
        <p:nvSpPr>
          <p:cNvPr id="11" name="Content Placeholder 2"/>
          <p:cNvSpPr txBox="1">
            <a:spLocks/>
          </p:cNvSpPr>
          <p:nvPr/>
        </p:nvSpPr>
        <p:spPr>
          <a:xfrm>
            <a:off x="5867400" y="1114289"/>
            <a:ext cx="5791200" cy="685800"/>
          </a:xfrm>
          <a:prstGeom prst="rect">
            <a:avLst/>
          </a:prstGeom>
        </p:spPr>
        <p:txBody>
          <a:bodyPr vert="horz" lIns="91440" tIns="45720" rIns="91440" bIns="45720" rtlCol="0">
            <a:noAutofit/>
          </a:bodyPr>
          <a:lstStyle>
            <a:lvl1pPr marL="230188" indent="-222250" algn="l" defTabSz="914400" rtl="0" eaLnBrk="1" latinLnBrk="0" hangingPunct="1">
              <a:spcBef>
                <a:spcPts val="300"/>
              </a:spcBef>
              <a:spcAft>
                <a:spcPts val="600"/>
              </a:spcAft>
              <a:buFont typeface="Arial" panose="020B0604020202020204" pitchFamily="34" charset="0"/>
              <a:buChar char="•"/>
              <a:tabLst/>
              <a:defRPr sz="3200" kern="1200">
                <a:solidFill>
                  <a:schemeClr val="tx1"/>
                </a:solidFill>
                <a:latin typeface="+mn-lt"/>
                <a:ea typeface="+mn-ea"/>
                <a:cs typeface="+mn-cs"/>
              </a:defRPr>
            </a:lvl1pPr>
            <a:lvl2pPr marL="685800" indent="-287338" algn="l" defTabSz="914400" rtl="0" eaLnBrk="1" latinLnBrk="0" hangingPunct="1">
              <a:spcBef>
                <a:spcPts val="300"/>
              </a:spcBef>
              <a:spcAft>
                <a:spcPts val="600"/>
              </a:spcAft>
              <a:buFont typeface="Arial" panose="020B0604020202020204"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ts val="3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3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3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38" indent="0" algn="ctr">
              <a:buNone/>
            </a:pPr>
            <a:r>
              <a:rPr lang="en-US" sz="2800" u="sng" dirty="0"/>
              <a:t>Experimental Methodology</a:t>
            </a:r>
          </a:p>
        </p:txBody>
      </p:sp>
    </p:spTree>
    <p:extLst>
      <p:ext uri="{BB962C8B-B14F-4D97-AF65-F5344CB8AC3E}">
        <p14:creationId xmlns:p14="http://schemas.microsoft.com/office/powerpoint/2010/main" val="367653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11582400" cy="551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533400"/>
            <a:ext cx="9601200" cy="533400"/>
          </a:xfrm>
        </p:spPr>
        <p:txBody>
          <a:bodyPr>
            <a:normAutofit fontScale="90000"/>
          </a:bodyPr>
          <a:lstStyle/>
          <a:p>
            <a:pPr algn="ctr"/>
            <a:r>
              <a:rPr lang="en-US" sz="4000" dirty="0"/>
              <a:t>“Free” Experiences Reduce the TFP Slowdown</a:t>
            </a:r>
            <a:r>
              <a:rPr lang="en-US" sz="4400" dirty="0"/>
              <a:t/>
            </a:r>
            <a:br>
              <a:rPr lang="en-US" sz="4400" dirty="0"/>
            </a:br>
            <a:r>
              <a:rPr lang="en-US" sz="2400" dirty="0"/>
              <a:t/>
            </a:r>
            <a:br>
              <a:rPr lang="en-US" sz="2400" dirty="0"/>
            </a:br>
            <a:endParaRPr lang="en-US" sz="2400" dirty="0"/>
          </a:p>
        </p:txBody>
      </p:sp>
      <p:sp>
        <p:nvSpPr>
          <p:cNvPr id="3" name="TextBox 2"/>
          <p:cNvSpPr txBox="1"/>
          <p:nvPr/>
        </p:nvSpPr>
        <p:spPr>
          <a:xfrm>
            <a:off x="2057400" y="1295400"/>
            <a:ext cx="7696200" cy="461665"/>
          </a:xfrm>
          <a:prstGeom prst="rect">
            <a:avLst/>
          </a:prstGeom>
          <a:noFill/>
        </p:spPr>
        <p:txBody>
          <a:bodyPr wrap="square" rtlCol="0">
            <a:spAutoFit/>
          </a:bodyPr>
          <a:lstStyle/>
          <a:p>
            <a:r>
              <a:rPr lang="en-US" sz="2400" b="1" dirty="0"/>
              <a:t>(Change in TFP Index)/(Overall TFP Index), 2009 Base Year</a:t>
            </a:r>
          </a:p>
        </p:txBody>
      </p:sp>
    </p:spTree>
    <p:extLst>
      <p:ext uri="{BB962C8B-B14F-4D97-AF65-F5344CB8AC3E}">
        <p14:creationId xmlns:p14="http://schemas.microsoft.com/office/powerpoint/2010/main" val="740232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Conclusion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23830412"/>
              </p:ext>
            </p:extLst>
          </p:nvPr>
        </p:nvGraphicFramePr>
        <p:xfrm>
          <a:off x="609600" y="1219200"/>
          <a:ext cx="10515600" cy="2377521"/>
        </p:xfrm>
        <a:graphic>
          <a:graphicData uri="http://schemas.openxmlformats.org/drawingml/2006/table">
            <a:tbl>
              <a:tblPr firstRow="1" bandRow="1">
                <a:tableStyleId>{5C22544A-7EE6-4342-B048-85BDC9FD1C3A}</a:tableStyleId>
              </a:tblPr>
              <a:tblGrid>
                <a:gridCol w="4001845">
                  <a:extLst>
                    <a:ext uri="{9D8B030D-6E8A-4147-A177-3AD203B41FA5}">
                      <a16:colId xmlns="" xmlns:a16="http://schemas.microsoft.com/office/drawing/2014/main" val="20000"/>
                    </a:ext>
                  </a:extLst>
                </a:gridCol>
                <a:gridCol w="2170355">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579039">
                <a:tc>
                  <a:txBody>
                    <a:bodyPr/>
                    <a:lstStyle/>
                    <a:p>
                      <a:pPr algn="ctr"/>
                      <a:r>
                        <a:rPr lang="en-US" sz="2800" dirty="0"/>
                        <a:t>Overall GDP</a:t>
                      </a:r>
                      <a:endParaRPr lang="en-US" sz="2800" baseline="0" dirty="0"/>
                    </a:p>
                    <a:p>
                      <a:pPr algn="ctr"/>
                      <a:r>
                        <a:rPr lang="en-US" sz="1500" baseline="0" dirty="0"/>
                        <a:t>Percent points per year (</a:t>
                      </a:r>
                      <a:r>
                        <a:rPr lang="en-US" sz="1500" baseline="0" dirty="0" err="1"/>
                        <a:t>ppy</a:t>
                      </a:r>
                      <a:r>
                        <a:rPr lang="en-US" sz="1500" baseline="0" dirty="0"/>
                        <a:t>)</a:t>
                      </a:r>
                      <a:endParaRPr lang="en-US" sz="1500" dirty="0"/>
                    </a:p>
                  </a:txBody>
                  <a:tcPr>
                    <a:solidFill>
                      <a:srgbClr val="D86018"/>
                    </a:solidFill>
                  </a:tcPr>
                </a:tc>
                <a:tc>
                  <a:txBody>
                    <a:bodyPr/>
                    <a:lstStyle/>
                    <a:p>
                      <a:pPr algn="ctr"/>
                      <a:r>
                        <a:rPr lang="en-US" sz="2800" dirty="0"/>
                        <a:t>2002-2016</a:t>
                      </a:r>
                    </a:p>
                  </a:txBody>
                  <a:tcPr>
                    <a:solidFill>
                      <a:srgbClr val="D86018"/>
                    </a:solidFill>
                  </a:tcPr>
                </a:tc>
                <a:tc>
                  <a:txBody>
                    <a:bodyPr/>
                    <a:lstStyle/>
                    <a:p>
                      <a:pPr algn="ctr"/>
                      <a:r>
                        <a:rPr lang="en-US" sz="2800" dirty="0"/>
                        <a:t>1975-2002</a:t>
                      </a:r>
                    </a:p>
                  </a:txBody>
                  <a:tcPr>
                    <a:solidFill>
                      <a:srgbClr val="D86018"/>
                    </a:solidFill>
                  </a:tcPr>
                </a:tc>
                <a:tc>
                  <a:txBody>
                    <a:bodyPr/>
                    <a:lstStyle/>
                    <a:p>
                      <a:pPr algn="ctr"/>
                      <a:r>
                        <a:rPr lang="en-US" sz="2800" dirty="0"/>
                        <a:t>1929-1975</a:t>
                      </a:r>
                    </a:p>
                  </a:txBody>
                  <a:tcPr>
                    <a:solidFill>
                      <a:srgbClr val="D86018"/>
                    </a:solidFill>
                  </a:tcPr>
                </a:tc>
                <a:extLst>
                  <a:ext uri="{0D108BD9-81ED-4DB2-BD59-A6C34878D82A}">
                    <a16:rowId xmlns="" xmlns:a16="http://schemas.microsoft.com/office/drawing/2014/main" val="10000"/>
                  </a:ext>
                </a:extLst>
              </a:tr>
              <a:tr h="543587">
                <a:tc>
                  <a:txBody>
                    <a:bodyPr/>
                    <a:lstStyle/>
                    <a:p>
                      <a:pPr algn="ctr"/>
                      <a:r>
                        <a:rPr lang="en-US" sz="2800" dirty="0"/>
                        <a:t>Nominal </a:t>
                      </a:r>
                      <a:r>
                        <a:rPr lang="en-US" sz="2800" baseline="0" dirty="0"/>
                        <a:t> GDP growth</a:t>
                      </a:r>
                    </a:p>
                  </a:txBody>
                  <a:tcPr>
                    <a:solidFill>
                      <a:schemeClr val="accent4">
                        <a:lumMod val="40000"/>
                        <a:lumOff val="60000"/>
                      </a:schemeClr>
                    </a:solidFill>
                  </a:tcPr>
                </a:tc>
                <a:tc>
                  <a:txBody>
                    <a:bodyPr/>
                    <a:lstStyle/>
                    <a:p>
                      <a:pPr algn="ctr"/>
                      <a:r>
                        <a:rPr lang="en-US" sz="2800" dirty="0"/>
                        <a:t>3.81%</a:t>
                      </a:r>
                    </a:p>
                  </a:txBody>
                  <a:tcPr>
                    <a:solidFill>
                      <a:schemeClr val="accent4">
                        <a:lumMod val="40000"/>
                        <a:lumOff val="60000"/>
                      </a:schemeClr>
                    </a:solidFill>
                  </a:tcPr>
                </a:tc>
                <a:tc>
                  <a:txBody>
                    <a:bodyPr/>
                    <a:lstStyle/>
                    <a:p>
                      <a:pPr algn="ctr"/>
                      <a:r>
                        <a:rPr lang="en-US" sz="2800" dirty="0"/>
                        <a:t>7.18%</a:t>
                      </a:r>
                    </a:p>
                  </a:txBody>
                  <a:tcPr>
                    <a:solidFill>
                      <a:schemeClr val="accent4">
                        <a:lumMod val="40000"/>
                        <a:lumOff val="60000"/>
                      </a:schemeClr>
                    </a:solidFill>
                  </a:tcPr>
                </a:tc>
                <a:tc>
                  <a:txBody>
                    <a:bodyPr/>
                    <a:lstStyle/>
                    <a:p>
                      <a:pPr algn="ctr"/>
                      <a:r>
                        <a:rPr lang="en-US" sz="2800" dirty="0"/>
                        <a:t>5.09%</a:t>
                      </a:r>
                    </a:p>
                  </a:txBody>
                  <a:tcPr>
                    <a:solidFill>
                      <a:schemeClr val="accent4">
                        <a:lumMod val="40000"/>
                        <a:lumOff val="60000"/>
                      </a:schemeClr>
                    </a:solidFill>
                  </a:tcPr>
                </a:tc>
                <a:extLst>
                  <a:ext uri="{0D108BD9-81ED-4DB2-BD59-A6C34878D82A}">
                    <a16:rowId xmlns="" xmlns:a16="http://schemas.microsoft.com/office/drawing/2014/main" val="10001"/>
                  </a:ext>
                </a:extLst>
              </a:tr>
              <a:tr h="543587">
                <a:tc>
                  <a:txBody>
                    <a:bodyPr/>
                    <a:lstStyle/>
                    <a:p>
                      <a:pPr algn="ctr"/>
                      <a:r>
                        <a:rPr lang="en-US" sz="2800" dirty="0"/>
                        <a:t>Real GDP growth</a:t>
                      </a:r>
                    </a:p>
                  </a:txBody>
                  <a:tcPr>
                    <a:solidFill>
                      <a:schemeClr val="accent4">
                        <a:lumMod val="20000"/>
                        <a:lumOff val="80000"/>
                      </a:schemeClr>
                    </a:solidFill>
                  </a:tcPr>
                </a:tc>
                <a:tc>
                  <a:txBody>
                    <a:bodyPr/>
                    <a:lstStyle/>
                    <a:p>
                      <a:pPr algn="ctr"/>
                      <a:r>
                        <a:rPr lang="en-US" sz="2800" dirty="0"/>
                        <a:t>1.83%</a:t>
                      </a:r>
                    </a:p>
                  </a:txBody>
                  <a:tcPr>
                    <a:solidFill>
                      <a:schemeClr val="accent4">
                        <a:lumMod val="20000"/>
                        <a:lumOff val="80000"/>
                      </a:schemeClr>
                    </a:solidFill>
                  </a:tcPr>
                </a:tc>
                <a:tc>
                  <a:txBody>
                    <a:bodyPr/>
                    <a:lstStyle/>
                    <a:p>
                      <a:pPr algn="ctr"/>
                      <a:r>
                        <a:rPr lang="en-US" sz="2800" dirty="0"/>
                        <a:t>3.29%</a:t>
                      </a:r>
                    </a:p>
                  </a:txBody>
                  <a:tcPr>
                    <a:solidFill>
                      <a:schemeClr val="accent4">
                        <a:lumMod val="20000"/>
                        <a:lumOff val="80000"/>
                      </a:schemeClr>
                    </a:solidFill>
                  </a:tcPr>
                </a:tc>
                <a:tc>
                  <a:txBody>
                    <a:bodyPr/>
                    <a:lstStyle/>
                    <a:p>
                      <a:pPr algn="ctr"/>
                      <a:r>
                        <a:rPr lang="en-US" sz="2800" dirty="0"/>
                        <a:t>2.95%</a:t>
                      </a:r>
                    </a:p>
                  </a:txBody>
                  <a:tcPr>
                    <a:solidFill>
                      <a:schemeClr val="accent4">
                        <a:lumMod val="20000"/>
                        <a:lumOff val="80000"/>
                      </a:schemeClr>
                    </a:solidFill>
                  </a:tcPr>
                </a:tc>
                <a:extLst>
                  <a:ext uri="{0D108BD9-81ED-4DB2-BD59-A6C34878D82A}">
                    <a16:rowId xmlns="" xmlns:a16="http://schemas.microsoft.com/office/drawing/2014/main" val="10002"/>
                  </a:ext>
                </a:extLst>
              </a:tr>
              <a:tr h="543587">
                <a:tc>
                  <a:txBody>
                    <a:bodyPr/>
                    <a:lstStyle/>
                    <a:p>
                      <a:pPr algn="ctr"/>
                      <a:r>
                        <a:rPr lang="en-US" sz="2800" dirty="0"/>
                        <a:t>TFP growth</a:t>
                      </a:r>
                    </a:p>
                  </a:txBody>
                  <a:tcPr>
                    <a:solidFill>
                      <a:schemeClr val="accent4">
                        <a:lumMod val="40000"/>
                        <a:lumOff val="60000"/>
                      </a:schemeClr>
                    </a:solidFill>
                  </a:tcPr>
                </a:tc>
                <a:tc>
                  <a:txBody>
                    <a:bodyPr/>
                    <a:lstStyle/>
                    <a:p>
                      <a:pPr algn="ctr"/>
                      <a:r>
                        <a:rPr lang="en-US" sz="2800" dirty="0"/>
                        <a:t>0.27%</a:t>
                      </a:r>
                    </a:p>
                  </a:txBody>
                  <a:tcPr>
                    <a:solidFill>
                      <a:schemeClr val="accent4">
                        <a:lumMod val="40000"/>
                        <a:lumOff val="60000"/>
                      </a:schemeClr>
                    </a:solidFill>
                  </a:tcPr>
                </a:tc>
                <a:tc>
                  <a:txBody>
                    <a:bodyPr/>
                    <a:lstStyle/>
                    <a:p>
                      <a:pPr algn="ctr"/>
                      <a:r>
                        <a:rPr lang="en-US" sz="2800" dirty="0"/>
                        <a:t>0.54%</a:t>
                      </a:r>
                    </a:p>
                  </a:txBody>
                  <a:tcPr>
                    <a:solidFill>
                      <a:schemeClr val="accent4">
                        <a:lumMod val="40000"/>
                        <a:lumOff val="60000"/>
                      </a:schemeClr>
                    </a:solidFill>
                  </a:tcPr>
                </a:tc>
                <a:tc>
                  <a:txBody>
                    <a:bodyPr/>
                    <a:lstStyle/>
                    <a:p>
                      <a:pPr algn="ctr"/>
                      <a:r>
                        <a:rPr lang="en-US" sz="2800" dirty="0"/>
                        <a:t>1.22%</a:t>
                      </a:r>
                    </a:p>
                  </a:txBody>
                  <a:tcPr>
                    <a:solidFill>
                      <a:schemeClr val="accent4">
                        <a:lumMod val="40000"/>
                        <a:lumOff val="60000"/>
                      </a:schemeClr>
                    </a:solidFill>
                  </a:tcPr>
                </a:tc>
                <a:extLst>
                  <a:ext uri="{0D108BD9-81ED-4DB2-BD59-A6C34878D82A}">
                    <a16:rowId xmlns=""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64157882"/>
              </p:ext>
            </p:extLst>
          </p:nvPr>
        </p:nvGraphicFramePr>
        <p:xfrm>
          <a:off x="609600" y="3962400"/>
          <a:ext cx="10515600" cy="2377521"/>
        </p:xfrm>
        <a:graphic>
          <a:graphicData uri="http://schemas.openxmlformats.org/drawingml/2006/table">
            <a:tbl>
              <a:tblPr firstRow="1" bandRow="1">
                <a:tableStyleId>{5C22544A-7EE6-4342-B048-85BDC9FD1C3A}</a:tableStyleId>
              </a:tblPr>
              <a:tblGrid>
                <a:gridCol w="4001845">
                  <a:extLst>
                    <a:ext uri="{9D8B030D-6E8A-4147-A177-3AD203B41FA5}">
                      <a16:colId xmlns="" xmlns:a16="http://schemas.microsoft.com/office/drawing/2014/main" val="20000"/>
                    </a:ext>
                  </a:extLst>
                </a:gridCol>
                <a:gridCol w="2170355">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579039">
                <a:tc>
                  <a:txBody>
                    <a:bodyPr/>
                    <a:lstStyle/>
                    <a:p>
                      <a:pPr algn="ctr"/>
                      <a:r>
                        <a:rPr lang="en-US" sz="2800" dirty="0"/>
                        <a:t>“Free” Experience</a:t>
                      </a:r>
                      <a:r>
                        <a:rPr lang="en-US" sz="2800" baseline="0" dirty="0"/>
                        <a:t> Impact</a:t>
                      </a:r>
                    </a:p>
                    <a:p>
                      <a:pPr algn="ctr"/>
                      <a:r>
                        <a:rPr lang="en-US" sz="1500" baseline="0" dirty="0"/>
                        <a:t>Percent points per year (</a:t>
                      </a:r>
                      <a:r>
                        <a:rPr lang="en-US" sz="1500" baseline="0" dirty="0" err="1"/>
                        <a:t>ppy</a:t>
                      </a:r>
                      <a:r>
                        <a:rPr lang="en-US" sz="1500" baseline="0" dirty="0"/>
                        <a:t>)</a:t>
                      </a:r>
                      <a:endParaRPr lang="en-US" sz="1500" dirty="0"/>
                    </a:p>
                  </a:txBody>
                  <a:tcPr/>
                </a:tc>
                <a:tc>
                  <a:txBody>
                    <a:bodyPr/>
                    <a:lstStyle/>
                    <a:p>
                      <a:pPr algn="ctr"/>
                      <a:r>
                        <a:rPr lang="en-US" sz="2800" dirty="0"/>
                        <a:t>2002-2016</a:t>
                      </a:r>
                    </a:p>
                  </a:txBody>
                  <a:tcPr/>
                </a:tc>
                <a:tc>
                  <a:txBody>
                    <a:bodyPr/>
                    <a:lstStyle/>
                    <a:p>
                      <a:pPr algn="ctr"/>
                      <a:r>
                        <a:rPr lang="en-US" sz="2800" dirty="0"/>
                        <a:t>1975-2002</a:t>
                      </a:r>
                    </a:p>
                  </a:txBody>
                  <a:tcPr/>
                </a:tc>
                <a:tc>
                  <a:txBody>
                    <a:bodyPr/>
                    <a:lstStyle/>
                    <a:p>
                      <a:pPr algn="ctr"/>
                      <a:r>
                        <a:rPr lang="en-US" sz="2800" dirty="0"/>
                        <a:t>1929-1975</a:t>
                      </a:r>
                    </a:p>
                  </a:txBody>
                  <a:tcPr/>
                </a:tc>
                <a:extLst>
                  <a:ext uri="{0D108BD9-81ED-4DB2-BD59-A6C34878D82A}">
                    <a16:rowId xmlns="" xmlns:a16="http://schemas.microsoft.com/office/drawing/2014/main" val="10000"/>
                  </a:ext>
                </a:extLst>
              </a:tr>
              <a:tr h="543587">
                <a:tc>
                  <a:txBody>
                    <a:bodyPr/>
                    <a:lstStyle/>
                    <a:p>
                      <a:pPr algn="ctr"/>
                      <a:r>
                        <a:rPr lang="en-US" sz="2800" dirty="0"/>
                        <a:t>Nominal </a:t>
                      </a:r>
                      <a:r>
                        <a:rPr lang="en-US" sz="2800" baseline="0" dirty="0"/>
                        <a:t> GDP growth</a:t>
                      </a:r>
                    </a:p>
                  </a:txBody>
                  <a:tcPr/>
                </a:tc>
                <a:tc>
                  <a:txBody>
                    <a:bodyPr/>
                    <a:lstStyle/>
                    <a:p>
                      <a:pPr algn="ctr"/>
                      <a:r>
                        <a:rPr lang="en-US" sz="2800" dirty="0" smtClean="0"/>
                        <a:t>0.03%</a:t>
                      </a:r>
                      <a:endParaRPr lang="en-US" sz="2800" dirty="0"/>
                    </a:p>
                  </a:txBody>
                  <a:tcPr/>
                </a:tc>
                <a:tc>
                  <a:txBody>
                    <a:bodyPr/>
                    <a:lstStyle/>
                    <a:p>
                      <a:pPr algn="ctr"/>
                      <a:r>
                        <a:rPr lang="en-US" sz="2800" dirty="0" smtClean="0"/>
                        <a:t>0.02%</a:t>
                      </a:r>
                      <a:endParaRPr lang="en-US" sz="2800" dirty="0"/>
                    </a:p>
                  </a:txBody>
                  <a:tcPr/>
                </a:tc>
                <a:tc>
                  <a:txBody>
                    <a:bodyPr/>
                    <a:lstStyle/>
                    <a:p>
                      <a:pPr algn="ctr"/>
                      <a:r>
                        <a:rPr lang="en-US" sz="2800"/>
                        <a:t>-</a:t>
                      </a:r>
                      <a:r>
                        <a:rPr lang="en-US" sz="2800" smtClean="0"/>
                        <a:t>0.04%</a:t>
                      </a:r>
                      <a:endParaRPr lang="en-US" sz="2800" dirty="0"/>
                    </a:p>
                  </a:txBody>
                  <a:tcPr/>
                </a:tc>
                <a:extLst>
                  <a:ext uri="{0D108BD9-81ED-4DB2-BD59-A6C34878D82A}">
                    <a16:rowId xmlns="" xmlns:a16="http://schemas.microsoft.com/office/drawing/2014/main" val="10001"/>
                  </a:ext>
                </a:extLst>
              </a:tr>
              <a:tr h="543587">
                <a:tc>
                  <a:txBody>
                    <a:bodyPr/>
                    <a:lstStyle/>
                    <a:p>
                      <a:pPr algn="ctr"/>
                      <a:r>
                        <a:rPr lang="en-US" sz="2800" dirty="0"/>
                        <a:t>Real GDP growth</a:t>
                      </a:r>
                    </a:p>
                  </a:txBody>
                  <a:tcPr/>
                </a:tc>
                <a:tc>
                  <a:txBody>
                    <a:bodyPr/>
                    <a:lstStyle/>
                    <a:p>
                      <a:pPr algn="ctr"/>
                      <a:r>
                        <a:rPr lang="en-US" sz="2800" dirty="0" smtClean="0"/>
                        <a:t>0.06%</a:t>
                      </a:r>
                      <a:endParaRPr lang="en-US" sz="2800" dirty="0"/>
                    </a:p>
                  </a:txBody>
                  <a:tcPr/>
                </a:tc>
                <a:tc>
                  <a:txBody>
                    <a:bodyPr/>
                    <a:lstStyle/>
                    <a:p>
                      <a:pPr algn="ctr"/>
                      <a:r>
                        <a:rPr lang="en-US" sz="2800" dirty="0"/>
                        <a:t>0.01%</a:t>
                      </a:r>
                    </a:p>
                  </a:txBody>
                  <a:tcPr/>
                </a:tc>
                <a:tc>
                  <a:txBody>
                    <a:bodyPr/>
                    <a:lstStyle/>
                    <a:p>
                      <a:pPr algn="ctr"/>
                      <a:r>
                        <a:rPr lang="en-US" sz="2800" dirty="0"/>
                        <a:t>-0.01%</a:t>
                      </a:r>
                    </a:p>
                  </a:txBody>
                  <a:tcPr/>
                </a:tc>
                <a:extLst>
                  <a:ext uri="{0D108BD9-81ED-4DB2-BD59-A6C34878D82A}">
                    <a16:rowId xmlns="" xmlns:a16="http://schemas.microsoft.com/office/drawing/2014/main" val="10002"/>
                  </a:ext>
                </a:extLst>
              </a:tr>
              <a:tr h="543587">
                <a:tc>
                  <a:txBody>
                    <a:bodyPr/>
                    <a:lstStyle/>
                    <a:p>
                      <a:pPr algn="ctr"/>
                      <a:r>
                        <a:rPr lang="en-US" sz="2800" dirty="0"/>
                        <a:t>TFP growth</a:t>
                      </a:r>
                    </a:p>
                  </a:txBody>
                  <a:tcPr/>
                </a:tc>
                <a:tc>
                  <a:txBody>
                    <a:bodyPr/>
                    <a:lstStyle/>
                    <a:p>
                      <a:pPr algn="ctr"/>
                      <a:r>
                        <a:rPr lang="en-US" sz="2800" dirty="0" smtClean="0"/>
                        <a:t>0.11%</a:t>
                      </a:r>
                      <a:endParaRPr lang="en-US" sz="2800" dirty="0"/>
                    </a:p>
                  </a:txBody>
                  <a:tcPr/>
                </a:tc>
                <a:tc>
                  <a:txBody>
                    <a:bodyPr/>
                    <a:lstStyle/>
                    <a:p>
                      <a:pPr algn="ctr"/>
                      <a:r>
                        <a:rPr lang="en-US" sz="2800" dirty="0" smtClean="0"/>
                        <a:t>0.05%</a:t>
                      </a:r>
                      <a:endParaRPr lang="en-US" sz="2800" dirty="0"/>
                    </a:p>
                  </a:txBody>
                  <a:tcPr/>
                </a:tc>
                <a:tc>
                  <a:txBody>
                    <a:bodyPr/>
                    <a:lstStyle/>
                    <a:p>
                      <a:pPr algn="ctr"/>
                      <a:r>
                        <a:rPr lang="en-US" sz="2800" dirty="0" smtClean="0"/>
                        <a:t>-0.10%</a:t>
                      </a:r>
                      <a:endParaRPr lang="en-US" sz="2800"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483082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09600" y="152400"/>
            <a:ext cx="9144000" cy="914400"/>
          </a:xfrm>
          <a:prstGeom prst="rect">
            <a:avLst/>
          </a:prstGeom>
        </p:spPr>
        <p:txBody>
          <a:bodyPr vert="horz" lIns="91440" tIns="45720" rIns="91440" bIns="0" rtlCol="0" anchor="ctr">
            <a:noAutofit/>
          </a:bodyPr>
          <a:lstStyle>
            <a:lvl1pPr algn="l" defTabSz="914400" rtl="0" eaLnBrk="1" latinLnBrk="0" hangingPunct="1">
              <a:spcBef>
                <a:spcPct val="0"/>
              </a:spcBef>
              <a:buNone/>
              <a:defRPr sz="3600" b="0" kern="1200">
                <a:solidFill>
                  <a:schemeClr val="accent6"/>
                </a:solidFill>
                <a:latin typeface="+mj-lt"/>
                <a:ea typeface="+mj-ea"/>
                <a:cs typeface="+mj-cs"/>
              </a:defRPr>
            </a:lvl1pPr>
          </a:lstStyle>
          <a:p>
            <a:r>
              <a:rPr lang="en-US" sz="3400" dirty="0"/>
              <a:t>How Have Shopping Experiences Changed?</a:t>
            </a:r>
          </a:p>
        </p:txBody>
      </p:sp>
      <p:pic>
        <p:nvPicPr>
          <p:cNvPr id="7" name="Picture 6">
            <a:extLst>
              <a:ext uri="{FF2B5EF4-FFF2-40B4-BE49-F238E27FC236}">
                <a16:creationId xmlns="" xmlns:a16="http://schemas.microsoft.com/office/drawing/2014/main" id="{B7FCECD5-E986-4AD1-A4FF-88266AB61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19200"/>
            <a:ext cx="5638800" cy="4267200"/>
          </a:xfrm>
          <a:prstGeom prst="rect">
            <a:avLst/>
          </a:prstGeom>
        </p:spPr>
      </p:pic>
      <p:pic>
        <p:nvPicPr>
          <p:cNvPr id="13" name="Picture 12">
            <a:extLst>
              <a:ext uri="{FF2B5EF4-FFF2-40B4-BE49-F238E27FC236}">
                <a16:creationId xmlns="" xmlns:a16="http://schemas.microsoft.com/office/drawing/2014/main" id="{8F8FD0AC-52F6-4CD6-B9DA-A5ECCDBFCB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2590800"/>
            <a:ext cx="5867400" cy="4267200"/>
          </a:xfrm>
          <a:prstGeom prst="rect">
            <a:avLst/>
          </a:prstGeom>
        </p:spPr>
      </p:pic>
      <p:sp>
        <p:nvSpPr>
          <p:cNvPr id="14" name="Content Placeholder 2">
            <a:extLst>
              <a:ext uri="{FF2B5EF4-FFF2-40B4-BE49-F238E27FC236}">
                <a16:creationId xmlns="" xmlns:a16="http://schemas.microsoft.com/office/drawing/2014/main" id="{B6B9D04A-9F4F-4D84-9555-CA7FBC17A27B}"/>
              </a:ext>
            </a:extLst>
          </p:cNvPr>
          <p:cNvSpPr>
            <a:spLocks noGrp="1"/>
          </p:cNvSpPr>
          <p:nvPr>
            <p:ph idx="1"/>
          </p:nvPr>
        </p:nvSpPr>
        <p:spPr>
          <a:xfrm>
            <a:off x="381000" y="5486400"/>
            <a:ext cx="5334000" cy="1371600"/>
          </a:xfrm>
        </p:spPr>
        <p:txBody>
          <a:bodyPr>
            <a:normAutofit fontScale="77500" lnSpcReduction="20000"/>
          </a:bodyPr>
          <a:lstStyle/>
          <a:p>
            <a:pPr marL="7938" indent="0" algn="ctr">
              <a:lnSpc>
                <a:spcPct val="120000"/>
              </a:lnSpc>
              <a:buNone/>
            </a:pPr>
            <a:r>
              <a:rPr lang="en-US" sz="3900" dirty="0"/>
              <a:t>Older stores had lots of staff to help shoppers find items quickly.  </a:t>
            </a:r>
          </a:p>
        </p:txBody>
      </p:sp>
      <p:sp>
        <p:nvSpPr>
          <p:cNvPr id="16" name="Content Placeholder 2">
            <a:extLst>
              <a:ext uri="{FF2B5EF4-FFF2-40B4-BE49-F238E27FC236}">
                <a16:creationId xmlns="" xmlns:a16="http://schemas.microsoft.com/office/drawing/2014/main" id="{C89D71C9-488A-4959-A0D0-845786DEA211}"/>
              </a:ext>
            </a:extLst>
          </p:cNvPr>
          <p:cNvSpPr txBox="1">
            <a:spLocks/>
          </p:cNvSpPr>
          <p:nvPr/>
        </p:nvSpPr>
        <p:spPr>
          <a:xfrm>
            <a:off x="6477000" y="1143000"/>
            <a:ext cx="5257800" cy="1371600"/>
          </a:xfrm>
          <a:prstGeom prst="rect">
            <a:avLst/>
          </a:prstGeom>
        </p:spPr>
        <p:txBody>
          <a:bodyPr vert="horz" lIns="91440" tIns="45720" rIns="91440" bIns="45720" rtlCol="0">
            <a:normAutofit fontScale="70000" lnSpcReduction="20000"/>
          </a:bodyPr>
          <a:lstStyle>
            <a:lvl1pPr marL="230188" indent="-222250" algn="l" defTabSz="914400" rtl="0" eaLnBrk="1" latinLnBrk="0" hangingPunct="1">
              <a:spcBef>
                <a:spcPts val="300"/>
              </a:spcBef>
              <a:spcAft>
                <a:spcPts val="600"/>
              </a:spcAft>
              <a:buFont typeface="Arial" panose="020B0604020202020204" pitchFamily="34" charset="0"/>
              <a:buChar char="•"/>
              <a:tabLst/>
              <a:defRPr sz="3200" kern="1200">
                <a:solidFill>
                  <a:schemeClr val="tx1"/>
                </a:solidFill>
                <a:latin typeface="+mn-lt"/>
                <a:ea typeface="+mn-ea"/>
                <a:cs typeface="+mn-cs"/>
              </a:defRPr>
            </a:lvl1pPr>
            <a:lvl2pPr marL="685800" indent="-287338" algn="l" defTabSz="914400" rtl="0" eaLnBrk="1" latinLnBrk="0" hangingPunct="1">
              <a:spcBef>
                <a:spcPts val="300"/>
              </a:spcBef>
              <a:spcAft>
                <a:spcPts val="600"/>
              </a:spcAft>
              <a:buFont typeface="Arial" panose="020B0604020202020204"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ts val="3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3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3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38" indent="0" algn="ctr">
              <a:lnSpc>
                <a:spcPct val="120000"/>
              </a:lnSpc>
              <a:buFont typeface="Arial" panose="020B0604020202020204" pitchFamily="34" charset="0"/>
              <a:buNone/>
            </a:pPr>
            <a:r>
              <a:rPr lang="en-US" sz="3900" dirty="0"/>
              <a:t>Modern stores have layouts carefully planned to slow shopping, and few staff to help.</a:t>
            </a:r>
          </a:p>
        </p:txBody>
      </p:sp>
    </p:spTree>
    <p:extLst>
      <p:ext uri="{BB962C8B-B14F-4D97-AF65-F5344CB8AC3E}">
        <p14:creationId xmlns:p14="http://schemas.microsoft.com/office/powerpoint/2010/main" val="240716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9144000" cy="914400"/>
          </a:xfrm>
        </p:spPr>
        <p:txBody>
          <a:bodyPr>
            <a:normAutofit/>
          </a:bodyPr>
          <a:lstStyle/>
          <a:p>
            <a:r>
              <a:rPr lang="en-US" sz="4000" dirty="0"/>
              <a:t>Preview of Talk</a:t>
            </a:r>
          </a:p>
        </p:txBody>
      </p:sp>
      <p:sp>
        <p:nvSpPr>
          <p:cNvPr id="3" name="Content Placeholder 2"/>
          <p:cNvSpPr>
            <a:spLocks noGrp="1"/>
          </p:cNvSpPr>
          <p:nvPr>
            <p:ph idx="1"/>
          </p:nvPr>
        </p:nvSpPr>
        <p:spPr>
          <a:xfrm>
            <a:off x="228600" y="1143000"/>
            <a:ext cx="11887200" cy="5715000"/>
          </a:xfrm>
        </p:spPr>
        <p:txBody>
          <a:bodyPr>
            <a:normAutofit/>
          </a:bodyPr>
          <a:lstStyle/>
          <a:p>
            <a:pPr marL="7938" indent="0">
              <a:lnSpc>
                <a:spcPct val="90000"/>
              </a:lnSpc>
              <a:buNone/>
            </a:pPr>
            <a:endParaRPr lang="en-US" dirty="0"/>
          </a:p>
          <a:p>
            <a:pPr marL="7938" indent="0">
              <a:lnSpc>
                <a:spcPct val="90000"/>
              </a:lnSpc>
              <a:buNone/>
            </a:pPr>
            <a:endParaRPr lang="en-US" sz="3900" dirty="0"/>
          </a:p>
          <a:p>
            <a:pPr>
              <a:lnSpc>
                <a:spcPct val="90000"/>
              </a:lnSpc>
            </a:pPr>
            <a:endParaRPr lang="en-US" sz="1100" dirty="0"/>
          </a:p>
          <a:p>
            <a:pPr lvl="1">
              <a:lnSpc>
                <a:spcPct val="90000"/>
              </a:lnSpc>
            </a:pPr>
            <a:endParaRPr lang="en-US" sz="3500" dirty="0"/>
          </a:p>
          <a:p>
            <a:pPr lvl="1">
              <a:lnSpc>
                <a:spcPct val="90000"/>
              </a:lnSpc>
            </a:pPr>
            <a:endParaRPr lang="en-US" sz="3500" dirty="0"/>
          </a:p>
          <a:p>
            <a:pPr lvl="1">
              <a:lnSpc>
                <a:spcPct val="90000"/>
              </a:lnSpc>
            </a:pPr>
            <a:endParaRPr lang="en-US" sz="1100" dirty="0"/>
          </a:p>
          <a:p>
            <a:pPr marL="398462" lvl="1" indent="0">
              <a:lnSpc>
                <a:spcPct val="90000"/>
              </a:lnSpc>
              <a:buNone/>
            </a:pPr>
            <a:endParaRPr lang="en-US" sz="3500" dirty="0"/>
          </a:p>
        </p:txBody>
      </p:sp>
      <p:graphicFrame>
        <p:nvGraphicFramePr>
          <p:cNvPr id="4" name="Table 3"/>
          <p:cNvGraphicFramePr>
            <a:graphicFrameLocks noGrp="1"/>
          </p:cNvGraphicFramePr>
          <p:nvPr>
            <p:extLst>
              <p:ext uri="{D42A27DB-BD31-4B8C-83A1-F6EECF244321}">
                <p14:modId xmlns:p14="http://schemas.microsoft.com/office/powerpoint/2010/main" val="4096163111"/>
              </p:ext>
            </p:extLst>
          </p:nvPr>
        </p:nvGraphicFramePr>
        <p:xfrm>
          <a:off x="304800" y="1219200"/>
          <a:ext cx="11734800" cy="1280160"/>
        </p:xfrm>
        <a:graphic>
          <a:graphicData uri="http://schemas.openxmlformats.org/drawingml/2006/table">
            <a:tbl>
              <a:tblPr firstRow="1" bandRow="1">
                <a:tableStyleId>{5C22544A-7EE6-4342-B048-85BDC9FD1C3A}</a:tableStyleId>
              </a:tblPr>
              <a:tblGrid>
                <a:gridCol w="4876800">
                  <a:extLst>
                    <a:ext uri="{9D8B030D-6E8A-4147-A177-3AD203B41FA5}">
                      <a16:colId xmlns="" xmlns:a16="http://schemas.microsoft.com/office/drawing/2014/main" val="20000"/>
                    </a:ext>
                  </a:extLst>
                </a:gridCol>
                <a:gridCol w="2133600">
                  <a:extLst>
                    <a:ext uri="{9D8B030D-6E8A-4147-A177-3AD203B41FA5}">
                      <a16:colId xmlns="" xmlns:a16="http://schemas.microsoft.com/office/drawing/2014/main" val="20001"/>
                    </a:ext>
                  </a:extLst>
                </a:gridCol>
                <a:gridCol w="2133600">
                  <a:extLst>
                    <a:ext uri="{9D8B030D-6E8A-4147-A177-3AD203B41FA5}">
                      <a16:colId xmlns="" xmlns:a16="http://schemas.microsoft.com/office/drawing/2014/main" val="20002"/>
                    </a:ext>
                  </a:extLst>
                </a:gridCol>
                <a:gridCol w="2590800">
                  <a:extLst>
                    <a:ext uri="{9D8B030D-6E8A-4147-A177-3AD203B41FA5}">
                      <a16:colId xmlns="" xmlns:a16="http://schemas.microsoft.com/office/drawing/2014/main" val="20003"/>
                    </a:ext>
                  </a:extLst>
                </a:gridCol>
              </a:tblGrid>
              <a:tr h="370840">
                <a:tc>
                  <a:txBody>
                    <a:bodyPr/>
                    <a:lstStyle/>
                    <a:p>
                      <a:pPr algn="ctr"/>
                      <a:r>
                        <a:rPr lang="en-US" sz="3600" dirty="0">
                          <a:solidFill>
                            <a:schemeClr val="tx1"/>
                          </a:solidFill>
                        </a:rPr>
                        <a:t>Shopping Category</a:t>
                      </a:r>
                    </a:p>
                  </a:txBody>
                  <a:tcPr>
                    <a:solidFill>
                      <a:srgbClr val="F2A900"/>
                    </a:solidFill>
                  </a:tcPr>
                </a:tc>
                <a:tc>
                  <a:txBody>
                    <a:bodyPr/>
                    <a:lstStyle/>
                    <a:p>
                      <a:pPr algn="ctr"/>
                      <a:r>
                        <a:rPr lang="en-US" sz="3400" dirty="0">
                          <a:solidFill>
                            <a:schemeClr val="tx1"/>
                          </a:solidFill>
                        </a:rPr>
                        <a:t>Verbal</a:t>
                      </a:r>
                    </a:p>
                  </a:txBody>
                  <a:tcPr>
                    <a:solidFill>
                      <a:srgbClr val="F2A900"/>
                    </a:solidFill>
                  </a:tcPr>
                </a:tc>
                <a:tc>
                  <a:txBody>
                    <a:bodyPr/>
                    <a:lstStyle/>
                    <a:p>
                      <a:pPr algn="ctr"/>
                      <a:r>
                        <a:rPr lang="en-US" sz="3400" dirty="0">
                          <a:solidFill>
                            <a:schemeClr val="tx1"/>
                          </a:solidFill>
                        </a:rPr>
                        <a:t>Display</a:t>
                      </a:r>
                    </a:p>
                  </a:txBody>
                  <a:tcPr>
                    <a:solidFill>
                      <a:srgbClr val="F2A900"/>
                    </a:solidFill>
                  </a:tcPr>
                </a:tc>
                <a:tc>
                  <a:txBody>
                    <a:bodyPr/>
                    <a:lstStyle/>
                    <a:p>
                      <a:pPr algn="ctr"/>
                      <a:r>
                        <a:rPr lang="en-US" sz="3400" dirty="0">
                          <a:solidFill>
                            <a:schemeClr val="tx1"/>
                          </a:solidFill>
                        </a:rPr>
                        <a:t>Tactile</a:t>
                      </a:r>
                    </a:p>
                  </a:txBody>
                  <a:tcPr>
                    <a:solidFill>
                      <a:srgbClr val="F2A900"/>
                    </a:solidFill>
                  </a:tcPr>
                </a:tc>
                <a:extLst>
                  <a:ext uri="{0D108BD9-81ED-4DB2-BD59-A6C34878D82A}">
                    <a16:rowId xmlns="" xmlns:a16="http://schemas.microsoft.com/office/drawing/2014/main" val="10000"/>
                  </a:ext>
                </a:extLst>
              </a:tr>
              <a:tr h="370840">
                <a:tc>
                  <a:txBody>
                    <a:bodyPr/>
                    <a:lstStyle/>
                    <a:p>
                      <a:pPr algn="ctr"/>
                      <a:r>
                        <a:rPr lang="en-US" sz="2800" dirty="0">
                          <a:solidFill>
                            <a:schemeClr val="tx1"/>
                          </a:solidFill>
                        </a:rPr>
                        <a:t>Nominal GDP Impact in 2016</a:t>
                      </a:r>
                    </a:p>
                  </a:txBody>
                  <a:tcPr>
                    <a:solidFill>
                      <a:schemeClr val="accent5">
                        <a:lumMod val="40000"/>
                        <a:lumOff val="60000"/>
                      </a:schemeClr>
                    </a:solidFill>
                  </a:tcPr>
                </a:tc>
                <a:tc>
                  <a:txBody>
                    <a:bodyPr/>
                    <a:lstStyle/>
                    <a:p>
                      <a:pPr algn="ctr"/>
                      <a:r>
                        <a:rPr lang="en-US" sz="3600" dirty="0"/>
                        <a:t>$</a:t>
                      </a:r>
                      <a:r>
                        <a:rPr lang="en-US" sz="3600" dirty="0" smtClean="0"/>
                        <a:t>220B</a:t>
                      </a:r>
                      <a:endParaRPr lang="en-US" sz="3600" dirty="0"/>
                    </a:p>
                  </a:txBody>
                  <a:tcPr>
                    <a:solidFill>
                      <a:schemeClr val="accent5">
                        <a:lumMod val="40000"/>
                        <a:lumOff val="60000"/>
                      </a:schemeClr>
                    </a:solidFill>
                  </a:tcPr>
                </a:tc>
                <a:tc>
                  <a:txBody>
                    <a:bodyPr/>
                    <a:lstStyle/>
                    <a:p>
                      <a:pPr algn="ctr"/>
                      <a:r>
                        <a:rPr lang="en-US" sz="3600" dirty="0"/>
                        <a:t>$</a:t>
                      </a:r>
                      <a:r>
                        <a:rPr lang="en-US" sz="3600" dirty="0" smtClean="0"/>
                        <a:t>264B</a:t>
                      </a:r>
                      <a:endParaRPr lang="en-US" sz="3600" dirty="0"/>
                    </a:p>
                  </a:txBody>
                  <a:tcPr>
                    <a:solidFill>
                      <a:schemeClr val="accent5">
                        <a:lumMod val="40000"/>
                        <a:lumOff val="60000"/>
                      </a:schemeClr>
                    </a:solidFill>
                  </a:tcPr>
                </a:tc>
                <a:tc>
                  <a:txBody>
                    <a:bodyPr/>
                    <a:lstStyle/>
                    <a:p>
                      <a:pPr algn="ctr"/>
                      <a:r>
                        <a:rPr lang="en-US" sz="3600" dirty="0"/>
                        <a:t>$211B</a:t>
                      </a:r>
                    </a:p>
                  </a:txBody>
                  <a:tcPr>
                    <a:solidFill>
                      <a:schemeClr val="accent5">
                        <a:lumMod val="40000"/>
                        <a:lumOff val="60000"/>
                      </a:schemeClr>
                    </a:solidFill>
                  </a:tcPr>
                </a:tc>
                <a:extLst>
                  <a:ext uri="{0D108BD9-81ED-4DB2-BD59-A6C34878D82A}">
                    <a16:rowId xmlns=""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20467882"/>
              </p:ext>
            </p:extLst>
          </p:nvPr>
        </p:nvGraphicFramePr>
        <p:xfrm>
          <a:off x="304800" y="2590800"/>
          <a:ext cx="11734800" cy="1920240"/>
        </p:xfrm>
        <a:graphic>
          <a:graphicData uri="http://schemas.openxmlformats.org/drawingml/2006/table">
            <a:tbl>
              <a:tblPr firstRow="1" bandRow="1">
                <a:tableStyleId>{5C22544A-7EE6-4342-B048-85BDC9FD1C3A}</a:tableStyleId>
              </a:tblPr>
              <a:tblGrid>
                <a:gridCol w="2971800">
                  <a:extLst>
                    <a:ext uri="{9D8B030D-6E8A-4147-A177-3AD203B41FA5}">
                      <a16:colId xmlns="" xmlns:a16="http://schemas.microsoft.com/office/drawing/2014/main" val="20000"/>
                    </a:ext>
                  </a:extLst>
                </a:gridCol>
                <a:gridCol w="1905000">
                  <a:extLst>
                    <a:ext uri="{9D8B030D-6E8A-4147-A177-3AD203B41FA5}">
                      <a16:colId xmlns="" xmlns:a16="http://schemas.microsoft.com/office/drawing/2014/main" val="20001"/>
                    </a:ext>
                  </a:extLst>
                </a:gridCol>
                <a:gridCol w="2133600">
                  <a:extLst>
                    <a:ext uri="{9D8B030D-6E8A-4147-A177-3AD203B41FA5}">
                      <a16:colId xmlns="" xmlns:a16="http://schemas.microsoft.com/office/drawing/2014/main" val="20002"/>
                    </a:ext>
                  </a:extLst>
                </a:gridCol>
                <a:gridCol w="2133600">
                  <a:extLst>
                    <a:ext uri="{9D8B030D-6E8A-4147-A177-3AD203B41FA5}">
                      <a16:colId xmlns="" xmlns:a16="http://schemas.microsoft.com/office/drawing/2014/main" val="20003"/>
                    </a:ext>
                  </a:extLst>
                </a:gridCol>
                <a:gridCol w="2590800">
                  <a:extLst>
                    <a:ext uri="{9D8B030D-6E8A-4147-A177-3AD203B41FA5}">
                      <a16:colId xmlns="" xmlns:a16="http://schemas.microsoft.com/office/drawing/2014/main" val="20004"/>
                    </a:ext>
                  </a:extLst>
                </a:gridCol>
              </a:tblGrid>
              <a:tr h="609600">
                <a:tc rowSpan="3">
                  <a:txBody>
                    <a:bodyPr/>
                    <a:lstStyle/>
                    <a:p>
                      <a:r>
                        <a:rPr lang="en-US" sz="3400" b="0" dirty="0"/>
                        <a:t>Real GDP growth impact</a:t>
                      </a:r>
                    </a:p>
                    <a:p>
                      <a:r>
                        <a:rPr lang="en-US" sz="1800" dirty="0"/>
                        <a:t>percentage points per year</a:t>
                      </a:r>
                    </a:p>
                  </a:txBody>
                  <a:tcPr/>
                </a:tc>
                <a:tc>
                  <a:txBody>
                    <a:bodyPr/>
                    <a:lstStyle/>
                    <a:p>
                      <a:pPr algn="ctr"/>
                      <a:r>
                        <a:rPr lang="en-US" sz="2800" b="0" dirty="0"/>
                        <a:t>2002-2016</a:t>
                      </a:r>
                    </a:p>
                  </a:txBody>
                  <a:tcPr/>
                </a:tc>
                <a:tc>
                  <a:txBody>
                    <a:bodyPr/>
                    <a:lstStyle/>
                    <a:p>
                      <a:pPr algn="ctr"/>
                      <a:r>
                        <a:rPr lang="en-US" sz="3600" dirty="0" smtClean="0"/>
                        <a:t>0.01%</a:t>
                      </a:r>
                      <a:endParaRPr lang="en-US" sz="3600" dirty="0"/>
                    </a:p>
                  </a:txBody>
                  <a:tcPr/>
                </a:tc>
                <a:tc>
                  <a:txBody>
                    <a:bodyPr/>
                    <a:lstStyle/>
                    <a:p>
                      <a:pPr algn="ctr"/>
                      <a:r>
                        <a:rPr lang="en-US" sz="3600" dirty="0"/>
                        <a:t>0.01%</a:t>
                      </a:r>
                    </a:p>
                  </a:txBody>
                  <a:tcPr/>
                </a:tc>
                <a:tc>
                  <a:txBody>
                    <a:bodyPr/>
                    <a:lstStyle/>
                    <a:p>
                      <a:pPr algn="ctr"/>
                      <a:r>
                        <a:rPr lang="en-US" sz="3600" dirty="0"/>
                        <a:t>0.04%</a:t>
                      </a:r>
                    </a:p>
                  </a:txBody>
                  <a:tcPr/>
                </a:tc>
                <a:extLst>
                  <a:ext uri="{0D108BD9-81ED-4DB2-BD59-A6C34878D82A}">
                    <a16:rowId xmlns="" xmlns:a16="http://schemas.microsoft.com/office/drawing/2014/main" val="10000"/>
                  </a:ext>
                </a:extLst>
              </a:tr>
              <a:tr h="495300">
                <a:tc vMerge="1">
                  <a:txBody>
                    <a:bodyPr/>
                    <a:lstStyle/>
                    <a:p>
                      <a:endParaRPr lang="en-US" sz="2400" dirty="0"/>
                    </a:p>
                  </a:txBody>
                  <a:tcPr/>
                </a:tc>
                <a:tc>
                  <a:txBody>
                    <a:bodyPr/>
                    <a:lstStyle/>
                    <a:p>
                      <a:pPr algn="ctr"/>
                      <a:r>
                        <a:rPr lang="en-US" sz="2800" b="0" dirty="0"/>
                        <a:t>1975-2002</a:t>
                      </a:r>
                    </a:p>
                  </a:txBody>
                  <a:tcPr/>
                </a:tc>
                <a:tc>
                  <a:txBody>
                    <a:bodyPr/>
                    <a:lstStyle/>
                    <a:p>
                      <a:pPr algn="ctr"/>
                      <a:r>
                        <a:rPr lang="en-US" sz="3600" b="1" dirty="0"/>
                        <a:t>-</a:t>
                      </a:r>
                      <a:r>
                        <a:rPr lang="en-US" sz="3600" b="1" dirty="0" smtClean="0"/>
                        <a:t>0.01%</a:t>
                      </a:r>
                      <a:endParaRPr lang="en-US" sz="3600" b="1" dirty="0"/>
                    </a:p>
                  </a:txBody>
                  <a:tcPr/>
                </a:tc>
                <a:tc>
                  <a:txBody>
                    <a:bodyPr/>
                    <a:lstStyle/>
                    <a:p>
                      <a:pPr algn="ctr"/>
                      <a:r>
                        <a:rPr lang="en-US" sz="3600" b="1" dirty="0"/>
                        <a:t>0.00%</a:t>
                      </a:r>
                    </a:p>
                  </a:txBody>
                  <a:tcPr/>
                </a:tc>
                <a:tc>
                  <a:txBody>
                    <a:bodyPr/>
                    <a:lstStyle/>
                    <a:p>
                      <a:pPr algn="ctr"/>
                      <a:r>
                        <a:rPr lang="en-US" sz="3600" b="1" dirty="0"/>
                        <a:t>0.02%</a:t>
                      </a:r>
                    </a:p>
                  </a:txBody>
                  <a:tcPr/>
                </a:tc>
                <a:extLst>
                  <a:ext uri="{0D108BD9-81ED-4DB2-BD59-A6C34878D82A}">
                    <a16:rowId xmlns="" xmlns:a16="http://schemas.microsoft.com/office/drawing/2014/main" val="10001"/>
                  </a:ext>
                </a:extLst>
              </a:tr>
              <a:tr h="495300">
                <a:tc vMerge="1">
                  <a:txBody>
                    <a:bodyPr/>
                    <a:lstStyle/>
                    <a:p>
                      <a:endParaRPr lang="en-US"/>
                    </a:p>
                  </a:txBody>
                  <a:tcPr/>
                </a:tc>
                <a:tc>
                  <a:txBody>
                    <a:bodyPr/>
                    <a:lstStyle/>
                    <a:p>
                      <a:pPr algn="ctr"/>
                      <a:r>
                        <a:rPr lang="en-US" sz="2800" b="0" dirty="0">
                          <a:solidFill>
                            <a:srgbClr val="FFFFFF"/>
                          </a:solidFill>
                        </a:rPr>
                        <a:t>1929-1975</a:t>
                      </a:r>
                    </a:p>
                  </a:txBody>
                  <a:tcPr>
                    <a:solidFill>
                      <a:srgbClr val="004C97"/>
                    </a:solidFill>
                  </a:tcPr>
                </a:tc>
                <a:tc>
                  <a:txBody>
                    <a:bodyPr/>
                    <a:lstStyle/>
                    <a:p>
                      <a:pPr algn="ctr"/>
                      <a:r>
                        <a:rPr lang="en-US" sz="3600" b="1" dirty="0">
                          <a:solidFill>
                            <a:srgbClr val="FFFFFF"/>
                          </a:solidFill>
                        </a:rPr>
                        <a:t>-0.03%</a:t>
                      </a:r>
                    </a:p>
                  </a:txBody>
                  <a:tcPr>
                    <a:solidFill>
                      <a:srgbClr val="004C97"/>
                    </a:solidFill>
                  </a:tcPr>
                </a:tc>
                <a:tc>
                  <a:txBody>
                    <a:bodyPr/>
                    <a:lstStyle/>
                    <a:p>
                      <a:pPr algn="ctr"/>
                      <a:r>
                        <a:rPr lang="en-US" sz="3600" b="1" dirty="0">
                          <a:solidFill>
                            <a:srgbClr val="FFFFFF"/>
                          </a:solidFill>
                        </a:rPr>
                        <a:t>0.02%</a:t>
                      </a:r>
                    </a:p>
                  </a:txBody>
                  <a:tcPr>
                    <a:solidFill>
                      <a:srgbClr val="004C97"/>
                    </a:solidFill>
                  </a:tcPr>
                </a:tc>
                <a:tc>
                  <a:txBody>
                    <a:bodyPr/>
                    <a:lstStyle/>
                    <a:p>
                      <a:pPr algn="ctr"/>
                      <a:r>
                        <a:rPr lang="en-US" sz="3600" b="1" dirty="0">
                          <a:solidFill>
                            <a:srgbClr val="FFFFFF"/>
                          </a:solidFill>
                        </a:rPr>
                        <a:t>0.00%</a:t>
                      </a:r>
                    </a:p>
                  </a:txBody>
                  <a:tcPr>
                    <a:solidFill>
                      <a:srgbClr val="004C97"/>
                    </a:solidFill>
                  </a:tcPr>
                </a:tc>
                <a:extLst>
                  <a:ext uri="{0D108BD9-81ED-4DB2-BD59-A6C34878D82A}">
                    <a16:rowId xmlns=""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60322758"/>
              </p:ext>
            </p:extLst>
          </p:nvPr>
        </p:nvGraphicFramePr>
        <p:xfrm>
          <a:off x="304800" y="4648200"/>
          <a:ext cx="11734798" cy="1920240"/>
        </p:xfrm>
        <a:graphic>
          <a:graphicData uri="http://schemas.openxmlformats.org/drawingml/2006/table">
            <a:tbl>
              <a:tblPr firstRow="1" bandRow="1">
                <a:tableStyleId>{5C22544A-7EE6-4342-B048-85BDC9FD1C3A}</a:tableStyleId>
              </a:tblPr>
              <a:tblGrid>
                <a:gridCol w="2971799">
                  <a:extLst>
                    <a:ext uri="{9D8B030D-6E8A-4147-A177-3AD203B41FA5}">
                      <a16:colId xmlns="" xmlns:a16="http://schemas.microsoft.com/office/drawing/2014/main" val="20000"/>
                    </a:ext>
                  </a:extLst>
                </a:gridCol>
                <a:gridCol w="1905001">
                  <a:extLst>
                    <a:ext uri="{9D8B030D-6E8A-4147-A177-3AD203B41FA5}">
                      <a16:colId xmlns="" xmlns:a16="http://schemas.microsoft.com/office/drawing/2014/main" val="20001"/>
                    </a:ext>
                  </a:extLst>
                </a:gridCol>
                <a:gridCol w="2133599">
                  <a:extLst>
                    <a:ext uri="{9D8B030D-6E8A-4147-A177-3AD203B41FA5}">
                      <a16:colId xmlns="" xmlns:a16="http://schemas.microsoft.com/office/drawing/2014/main" val="20002"/>
                    </a:ext>
                  </a:extLst>
                </a:gridCol>
                <a:gridCol w="2133600">
                  <a:extLst>
                    <a:ext uri="{9D8B030D-6E8A-4147-A177-3AD203B41FA5}">
                      <a16:colId xmlns="" xmlns:a16="http://schemas.microsoft.com/office/drawing/2014/main" val="20003"/>
                    </a:ext>
                  </a:extLst>
                </a:gridCol>
                <a:gridCol w="2590799">
                  <a:extLst>
                    <a:ext uri="{9D8B030D-6E8A-4147-A177-3AD203B41FA5}">
                      <a16:colId xmlns="" xmlns:a16="http://schemas.microsoft.com/office/drawing/2014/main" val="20004"/>
                    </a:ext>
                  </a:extLst>
                </a:gridCol>
              </a:tblGrid>
              <a:tr h="609600">
                <a:tc rowSpan="3">
                  <a:txBody>
                    <a:bodyPr/>
                    <a:lstStyle/>
                    <a:p>
                      <a:r>
                        <a:rPr lang="en-US" sz="3400" b="0" dirty="0"/>
                        <a:t>TFP growth impact</a:t>
                      </a:r>
                    </a:p>
                    <a:p>
                      <a:r>
                        <a:rPr lang="en-US" sz="1800" dirty="0"/>
                        <a:t>percentage points</a:t>
                      </a:r>
                      <a:r>
                        <a:rPr lang="en-US" sz="1800" baseline="0" dirty="0"/>
                        <a:t> </a:t>
                      </a:r>
                      <a:r>
                        <a:rPr lang="en-US" sz="1800" dirty="0"/>
                        <a:t>per year</a:t>
                      </a:r>
                    </a:p>
                  </a:txBody>
                  <a:tcPr>
                    <a:solidFill>
                      <a:srgbClr val="9EA2A2"/>
                    </a:solidFill>
                  </a:tcPr>
                </a:tc>
                <a:tc>
                  <a:txBody>
                    <a:bodyPr/>
                    <a:lstStyle/>
                    <a:p>
                      <a:pPr algn="ctr"/>
                      <a:r>
                        <a:rPr lang="en-US" sz="2800" b="0" dirty="0"/>
                        <a:t>2002-2014</a:t>
                      </a:r>
                    </a:p>
                  </a:txBody>
                  <a:tcPr>
                    <a:solidFill>
                      <a:srgbClr val="9EA2A2"/>
                    </a:solidFill>
                  </a:tcPr>
                </a:tc>
                <a:tc>
                  <a:txBody>
                    <a:bodyPr/>
                    <a:lstStyle/>
                    <a:p>
                      <a:pPr algn="ctr"/>
                      <a:r>
                        <a:rPr lang="en-US" sz="3600" dirty="0" smtClean="0"/>
                        <a:t>0.03%</a:t>
                      </a:r>
                      <a:endParaRPr lang="en-US" sz="3600" dirty="0"/>
                    </a:p>
                  </a:txBody>
                  <a:tcPr>
                    <a:solidFill>
                      <a:srgbClr val="9EA2A2"/>
                    </a:solidFill>
                  </a:tcPr>
                </a:tc>
                <a:tc>
                  <a:txBody>
                    <a:bodyPr/>
                    <a:lstStyle/>
                    <a:p>
                      <a:pPr algn="ctr"/>
                      <a:r>
                        <a:rPr lang="en-US" sz="3600" dirty="0" smtClean="0"/>
                        <a:t>0.05%</a:t>
                      </a:r>
                      <a:endParaRPr lang="en-US" sz="3600" dirty="0"/>
                    </a:p>
                  </a:txBody>
                  <a:tcPr>
                    <a:solidFill>
                      <a:srgbClr val="9EA2A2"/>
                    </a:solidFill>
                  </a:tcPr>
                </a:tc>
                <a:tc>
                  <a:txBody>
                    <a:bodyPr/>
                    <a:lstStyle/>
                    <a:p>
                      <a:pPr algn="ctr"/>
                      <a:r>
                        <a:rPr lang="en-US" sz="3600" dirty="0" smtClean="0"/>
                        <a:t>0.03%</a:t>
                      </a:r>
                      <a:endParaRPr lang="en-US" sz="3600" dirty="0"/>
                    </a:p>
                  </a:txBody>
                  <a:tcPr>
                    <a:solidFill>
                      <a:srgbClr val="9EA2A2"/>
                    </a:solidFill>
                  </a:tcPr>
                </a:tc>
                <a:extLst>
                  <a:ext uri="{0D108BD9-81ED-4DB2-BD59-A6C34878D82A}">
                    <a16:rowId xmlns="" xmlns:a16="http://schemas.microsoft.com/office/drawing/2014/main" val="10000"/>
                  </a:ext>
                </a:extLst>
              </a:tr>
              <a:tr h="320040">
                <a:tc vMerge="1">
                  <a:txBody>
                    <a:bodyPr/>
                    <a:lstStyle/>
                    <a:p>
                      <a:endParaRPr lang="en-US" sz="2400" dirty="0"/>
                    </a:p>
                  </a:txBody>
                  <a:tcPr/>
                </a:tc>
                <a:tc>
                  <a:txBody>
                    <a:bodyPr/>
                    <a:lstStyle/>
                    <a:p>
                      <a:pPr algn="ctr"/>
                      <a:r>
                        <a:rPr lang="en-US" sz="2800" b="0" dirty="0"/>
                        <a:t>1975-2002</a:t>
                      </a:r>
                    </a:p>
                  </a:txBody>
                  <a:tcPr>
                    <a:solidFill>
                      <a:srgbClr val="DCDEDF"/>
                    </a:solidFill>
                  </a:tcPr>
                </a:tc>
                <a:tc>
                  <a:txBody>
                    <a:bodyPr/>
                    <a:lstStyle/>
                    <a:p>
                      <a:pPr algn="ctr"/>
                      <a:r>
                        <a:rPr lang="en-US" sz="3600" b="1" dirty="0" smtClean="0"/>
                        <a:t>0.01%</a:t>
                      </a:r>
                      <a:endParaRPr lang="en-US" sz="3600" b="1" dirty="0"/>
                    </a:p>
                  </a:txBody>
                  <a:tcPr>
                    <a:solidFill>
                      <a:srgbClr val="DCDEDF"/>
                    </a:solidFill>
                  </a:tcPr>
                </a:tc>
                <a:tc>
                  <a:txBody>
                    <a:bodyPr/>
                    <a:lstStyle/>
                    <a:p>
                      <a:pPr algn="ctr"/>
                      <a:r>
                        <a:rPr lang="en-US" sz="3600" b="1" dirty="0" smtClean="0"/>
                        <a:t>0.02%</a:t>
                      </a:r>
                      <a:endParaRPr lang="en-US" sz="3600" b="1" dirty="0"/>
                    </a:p>
                  </a:txBody>
                  <a:tcPr>
                    <a:solidFill>
                      <a:srgbClr val="DCDEDF"/>
                    </a:solidFill>
                  </a:tcPr>
                </a:tc>
                <a:tc>
                  <a:txBody>
                    <a:bodyPr/>
                    <a:lstStyle/>
                    <a:p>
                      <a:pPr algn="ctr"/>
                      <a:r>
                        <a:rPr lang="en-US" sz="3600" b="1" dirty="0" smtClean="0"/>
                        <a:t>0.02%</a:t>
                      </a:r>
                      <a:endParaRPr lang="en-US" sz="3600" b="1" dirty="0"/>
                    </a:p>
                  </a:txBody>
                  <a:tcPr>
                    <a:solidFill>
                      <a:srgbClr val="DCDEDF"/>
                    </a:solidFill>
                  </a:tcPr>
                </a:tc>
                <a:extLst>
                  <a:ext uri="{0D108BD9-81ED-4DB2-BD59-A6C34878D82A}">
                    <a16:rowId xmlns="" xmlns:a16="http://schemas.microsoft.com/office/drawing/2014/main" val="10001"/>
                  </a:ext>
                </a:extLst>
              </a:tr>
              <a:tr h="320040">
                <a:tc vMerge="1">
                  <a:txBody>
                    <a:bodyPr/>
                    <a:lstStyle/>
                    <a:p>
                      <a:endParaRPr lang="en-US"/>
                    </a:p>
                  </a:txBody>
                  <a:tcPr/>
                </a:tc>
                <a:tc>
                  <a:txBody>
                    <a:bodyPr/>
                    <a:lstStyle/>
                    <a:p>
                      <a:pPr algn="ctr"/>
                      <a:r>
                        <a:rPr lang="en-US" sz="2800" b="0" dirty="0" smtClean="0">
                          <a:solidFill>
                            <a:srgbClr val="FFFFFF"/>
                          </a:solidFill>
                        </a:rPr>
                        <a:t>1948-1975</a:t>
                      </a:r>
                      <a:endParaRPr lang="en-US" sz="2800" b="0" dirty="0">
                        <a:solidFill>
                          <a:srgbClr val="FFFFFF"/>
                        </a:solidFill>
                      </a:endParaRPr>
                    </a:p>
                  </a:txBody>
                  <a:tcPr>
                    <a:solidFill>
                      <a:srgbClr val="9EA2A2"/>
                    </a:solidFill>
                  </a:tcPr>
                </a:tc>
                <a:tc>
                  <a:txBody>
                    <a:bodyPr/>
                    <a:lstStyle/>
                    <a:p>
                      <a:pPr algn="ctr"/>
                      <a:r>
                        <a:rPr lang="en-US" sz="3600" b="1" dirty="0" smtClean="0">
                          <a:solidFill>
                            <a:srgbClr val="FFFFFF"/>
                          </a:solidFill>
                        </a:rPr>
                        <a:t>-0.05%</a:t>
                      </a:r>
                      <a:endParaRPr lang="en-US" sz="3600" b="1" dirty="0">
                        <a:solidFill>
                          <a:srgbClr val="FFFFFF"/>
                        </a:solidFill>
                      </a:endParaRPr>
                    </a:p>
                  </a:txBody>
                  <a:tcPr>
                    <a:solidFill>
                      <a:srgbClr val="9EA2A2"/>
                    </a:solidFill>
                  </a:tcPr>
                </a:tc>
                <a:tc>
                  <a:txBody>
                    <a:bodyPr/>
                    <a:lstStyle/>
                    <a:p>
                      <a:pPr algn="ctr"/>
                      <a:r>
                        <a:rPr lang="en-US" sz="3600" b="1" dirty="0" smtClean="0">
                          <a:solidFill>
                            <a:srgbClr val="FFFFFF"/>
                          </a:solidFill>
                        </a:rPr>
                        <a:t>-0.04%</a:t>
                      </a:r>
                      <a:endParaRPr lang="en-US" sz="3600" b="1" dirty="0">
                        <a:solidFill>
                          <a:srgbClr val="FFFFFF"/>
                        </a:solidFill>
                      </a:endParaRPr>
                    </a:p>
                  </a:txBody>
                  <a:tcPr>
                    <a:solidFill>
                      <a:srgbClr val="9EA2A2"/>
                    </a:solidFill>
                  </a:tcPr>
                </a:tc>
                <a:tc>
                  <a:txBody>
                    <a:bodyPr/>
                    <a:lstStyle/>
                    <a:p>
                      <a:pPr algn="ctr"/>
                      <a:r>
                        <a:rPr lang="en-US" sz="3600" b="1" dirty="0" smtClean="0">
                          <a:solidFill>
                            <a:srgbClr val="FFFFFF"/>
                          </a:solidFill>
                        </a:rPr>
                        <a:t>-0.00%</a:t>
                      </a:r>
                      <a:endParaRPr lang="en-US" sz="3600" b="1" dirty="0">
                        <a:solidFill>
                          <a:srgbClr val="FFFFFF"/>
                        </a:solidFill>
                      </a:endParaRPr>
                    </a:p>
                  </a:txBody>
                  <a:tcPr>
                    <a:solidFill>
                      <a:srgbClr val="9EA2A2"/>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48509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27" y="1219200"/>
            <a:ext cx="6553199" cy="5489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6847726" y="1219200"/>
            <a:ext cx="5268074" cy="5603794"/>
          </a:xfrm>
          <a:prstGeom prst="rect">
            <a:avLst/>
          </a:prstGeom>
        </p:spPr>
        <p:txBody>
          <a:bodyPr vert="horz" lIns="91440" tIns="45720" rIns="91440" bIns="45720" rtlCol="0">
            <a:noAutofit/>
          </a:bodyPr>
          <a:lstStyle>
            <a:lvl1pPr marL="230188" indent="-222250" algn="l" defTabSz="914400" rtl="0" eaLnBrk="1" latinLnBrk="0" hangingPunct="1">
              <a:spcBef>
                <a:spcPts val="300"/>
              </a:spcBef>
              <a:spcAft>
                <a:spcPts val="600"/>
              </a:spcAft>
              <a:buFont typeface="Arial" panose="020B0604020202020204" pitchFamily="34" charset="0"/>
              <a:buChar char="•"/>
              <a:tabLst/>
              <a:defRPr sz="3200" kern="1200">
                <a:solidFill>
                  <a:schemeClr val="tx1"/>
                </a:solidFill>
                <a:latin typeface="+mn-lt"/>
                <a:ea typeface="+mn-ea"/>
                <a:cs typeface="+mn-cs"/>
              </a:defRPr>
            </a:lvl1pPr>
            <a:lvl2pPr marL="685800" indent="-287338" algn="l" defTabSz="914400" rtl="0" eaLnBrk="1" latinLnBrk="0" hangingPunct="1">
              <a:spcBef>
                <a:spcPts val="300"/>
              </a:spcBef>
              <a:spcAft>
                <a:spcPts val="600"/>
              </a:spcAft>
              <a:buFont typeface="Arial" panose="020B0604020202020204"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ts val="3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3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3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dirty="0"/>
              <a:t>Blue rectangle shows consumer spending</a:t>
            </a:r>
          </a:p>
          <a:p>
            <a:pPr lvl="1">
              <a:lnSpc>
                <a:spcPct val="90000"/>
              </a:lnSpc>
            </a:pPr>
            <a:r>
              <a:rPr lang="en-US" dirty="0"/>
              <a:t>Planned and unplanned purchases are valued equally.</a:t>
            </a:r>
          </a:p>
          <a:p>
            <a:pPr lvl="1">
              <a:lnSpc>
                <a:spcPct val="90000"/>
              </a:lnSpc>
            </a:pPr>
            <a:r>
              <a:rPr lang="en-US" dirty="0"/>
              <a:t>“Free” shopping experiences are not included in GDP</a:t>
            </a:r>
          </a:p>
          <a:p>
            <a:pPr marL="7938" indent="0">
              <a:lnSpc>
                <a:spcPct val="90000"/>
              </a:lnSpc>
              <a:buNone/>
            </a:pPr>
            <a:endParaRPr lang="en-US" sz="1200" dirty="0"/>
          </a:p>
          <a:p>
            <a:pPr>
              <a:lnSpc>
                <a:spcPct val="90000"/>
              </a:lnSpc>
            </a:pPr>
            <a:r>
              <a:rPr lang="en-US" dirty="0"/>
              <a:t>Red area, consumer surplus, is out of scope for GDP measurement.</a:t>
            </a:r>
          </a:p>
        </p:txBody>
      </p:sp>
      <p:sp>
        <p:nvSpPr>
          <p:cNvPr id="17" name="Title 1"/>
          <p:cNvSpPr>
            <a:spLocks noGrp="1"/>
          </p:cNvSpPr>
          <p:nvPr>
            <p:ph type="title"/>
          </p:nvPr>
        </p:nvSpPr>
        <p:spPr>
          <a:xfrm>
            <a:off x="449580" y="228600"/>
            <a:ext cx="9105900" cy="685800"/>
          </a:xfrm>
        </p:spPr>
        <p:txBody>
          <a:bodyPr>
            <a:normAutofit/>
          </a:bodyPr>
          <a:lstStyle/>
          <a:p>
            <a:r>
              <a:rPr lang="en-US" sz="4000" dirty="0"/>
              <a:t>GDP Theory</a:t>
            </a:r>
          </a:p>
        </p:txBody>
      </p:sp>
      <p:sp>
        <p:nvSpPr>
          <p:cNvPr id="2" name="Rectangle 1"/>
          <p:cNvSpPr/>
          <p:nvPr/>
        </p:nvSpPr>
        <p:spPr>
          <a:xfrm>
            <a:off x="648953" y="3429000"/>
            <a:ext cx="2399047" cy="2938048"/>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468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10800" cy="1066800"/>
          </a:xfrm>
        </p:spPr>
        <p:txBody>
          <a:bodyPr>
            <a:noAutofit/>
          </a:bodyPr>
          <a:lstStyle/>
          <a:p>
            <a:pPr algn="ctr"/>
            <a:r>
              <a:rPr lang="en-US" sz="4000" dirty="0"/>
              <a:t>Current </a:t>
            </a:r>
            <a:r>
              <a:rPr lang="en-US" sz="4000" dirty="0" smtClean="0"/>
              <a:t>vs. Experimental Methodology</a:t>
            </a:r>
            <a:endParaRPr lang="en-US" sz="2200" dirty="0"/>
          </a:p>
        </p:txBody>
      </p:sp>
      <p:sp>
        <p:nvSpPr>
          <p:cNvPr id="3" name="Content Placeholder 2"/>
          <p:cNvSpPr>
            <a:spLocks noGrp="1"/>
          </p:cNvSpPr>
          <p:nvPr>
            <p:ph idx="1"/>
          </p:nvPr>
        </p:nvSpPr>
        <p:spPr>
          <a:xfrm>
            <a:off x="638174" y="1219200"/>
            <a:ext cx="11325225" cy="4800600"/>
          </a:xfrm>
        </p:spPr>
        <p:txBody>
          <a:bodyPr>
            <a:normAutofit fontScale="92500" lnSpcReduction="20000"/>
          </a:bodyPr>
          <a:lstStyle/>
          <a:p>
            <a:r>
              <a:rPr lang="en-US" sz="3600" dirty="0" smtClean="0"/>
              <a:t>Current Treatment of “Free” Shopping Experiences:</a:t>
            </a:r>
          </a:p>
          <a:p>
            <a:pPr lvl="1"/>
            <a:r>
              <a:rPr lang="en-US" dirty="0" smtClean="0"/>
              <a:t>They’re not tracked as industry </a:t>
            </a:r>
            <a:r>
              <a:rPr lang="en-US" dirty="0"/>
              <a:t>output, industry input or personal </a:t>
            </a:r>
            <a:r>
              <a:rPr lang="en-US" dirty="0" smtClean="0"/>
              <a:t>consumption.</a:t>
            </a:r>
          </a:p>
          <a:p>
            <a:pPr lvl="1"/>
            <a:r>
              <a:rPr lang="en-US" dirty="0" smtClean="0"/>
              <a:t>Measured GDP rises when “free” consumer shopping experiences are replaced by paid consumer shopping experiences.</a:t>
            </a:r>
            <a:endParaRPr lang="en-US" dirty="0"/>
          </a:p>
          <a:p>
            <a:endParaRPr lang="en-US" sz="800" dirty="0"/>
          </a:p>
          <a:p>
            <a:endParaRPr lang="en-US" sz="800" dirty="0"/>
          </a:p>
          <a:p>
            <a:r>
              <a:rPr lang="en-US" sz="3600" dirty="0" smtClean="0"/>
              <a:t>Experimental Treatment of “Free” Shopping Experiences”</a:t>
            </a:r>
          </a:p>
          <a:p>
            <a:pPr lvl="1"/>
            <a:r>
              <a:rPr lang="en-US" dirty="0" smtClean="0"/>
              <a:t>Just like paid shopping experiences, they’re tracked as industry output, industry input or personal consumption.</a:t>
            </a:r>
          </a:p>
          <a:p>
            <a:pPr lvl="1"/>
            <a:r>
              <a:rPr lang="en-US" dirty="0"/>
              <a:t>“Free” experiences are valued based on production cost.</a:t>
            </a:r>
          </a:p>
          <a:p>
            <a:pPr lvl="1"/>
            <a:r>
              <a:rPr lang="en-US" dirty="0" smtClean="0"/>
              <a:t>Value </a:t>
            </a:r>
            <a:r>
              <a:rPr lang="en-US" dirty="0"/>
              <a:t>of sales attention = value of “free” </a:t>
            </a:r>
            <a:r>
              <a:rPr lang="en-US" dirty="0" smtClean="0"/>
              <a:t>experiences.</a:t>
            </a:r>
          </a:p>
        </p:txBody>
      </p:sp>
    </p:spTree>
    <p:extLst>
      <p:ext uri="{BB962C8B-B14F-4D97-AF65-F5344CB8AC3E}">
        <p14:creationId xmlns:p14="http://schemas.microsoft.com/office/powerpoint/2010/main" val="406742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10800" cy="1066800"/>
          </a:xfrm>
        </p:spPr>
        <p:txBody>
          <a:bodyPr>
            <a:noAutofit/>
          </a:bodyPr>
          <a:lstStyle/>
          <a:p>
            <a:pPr algn="ctr"/>
            <a:r>
              <a:rPr lang="en-US" sz="4000" dirty="0"/>
              <a:t>Many Literatures Study Shopping</a:t>
            </a:r>
            <a:endParaRPr lang="en-US" sz="2200" dirty="0"/>
          </a:p>
        </p:txBody>
      </p:sp>
      <p:sp>
        <p:nvSpPr>
          <p:cNvPr id="3" name="Content Placeholder 2"/>
          <p:cNvSpPr>
            <a:spLocks noGrp="1"/>
          </p:cNvSpPr>
          <p:nvPr>
            <p:ph idx="1"/>
          </p:nvPr>
        </p:nvSpPr>
        <p:spPr>
          <a:xfrm>
            <a:off x="533400" y="1219200"/>
            <a:ext cx="11277600" cy="5410200"/>
          </a:xfrm>
        </p:spPr>
        <p:txBody>
          <a:bodyPr>
            <a:normAutofit fontScale="70000" lnSpcReduction="20000"/>
          </a:bodyPr>
          <a:lstStyle/>
          <a:p>
            <a:r>
              <a:rPr lang="en-US" sz="4000" dirty="0"/>
              <a:t>Consumer Shopping as Household Production</a:t>
            </a:r>
          </a:p>
          <a:p>
            <a:pPr lvl="1"/>
            <a:r>
              <a:rPr lang="en-US" dirty="0"/>
              <a:t>(</a:t>
            </a:r>
            <a:r>
              <a:rPr lang="en-US" dirty="0" err="1"/>
              <a:t>Aguiar</a:t>
            </a:r>
            <a:r>
              <a:rPr lang="en-US" dirty="0"/>
              <a:t> and Hurst 2007), (Griffith, et al. 2009), (</a:t>
            </a:r>
            <a:r>
              <a:rPr lang="en-US" dirty="0" err="1"/>
              <a:t>Nevo</a:t>
            </a:r>
            <a:r>
              <a:rPr lang="en-US" dirty="0"/>
              <a:t> and Wong 2015), etc. </a:t>
            </a:r>
          </a:p>
          <a:p>
            <a:pPr lvl="1"/>
            <a:endParaRPr lang="en-US" sz="900" dirty="0"/>
          </a:p>
          <a:p>
            <a:r>
              <a:rPr lang="en-US" sz="4000" dirty="0"/>
              <a:t>Product Variety</a:t>
            </a:r>
          </a:p>
          <a:p>
            <a:pPr lvl="1"/>
            <a:r>
              <a:rPr lang="en-US" dirty="0"/>
              <a:t>Benefits: (</a:t>
            </a:r>
            <a:r>
              <a:rPr lang="en-US" dirty="0" err="1"/>
              <a:t>Hausman</a:t>
            </a:r>
            <a:r>
              <a:rPr lang="en-US" dirty="0"/>
              <a:t> 1996),(</a:t>
            </a:r>
            <a:r>
              <a:rPr lang="en-US" dirty="0" err="1"/>
              <a:t>Petrin</a:t>
            </a:r>
            <a:r>
              <a:rPr lang="en-US" dirty="0"/>
              <a:t> 2002), (</a:t>
            </a:r>
            <a:r>
              <a:rPr lang="en-US" dirty="0" err="1"/>
              <a:t>Lecznar</a:t>
            </a:r>
            <a:r>
              <a:rPr lang="en-US" dirty="0"/>
              <a:t> and Smith 2017), etc.</a:t>
            </a:r>
          </a:p>
          <a:p>
            <a:pPr lvl="1"/>
            <a:r>
              <a:rPr lang="en-US" dirty="0"/>
              <a:t>Costs:  (</a:t>
            </a:r>
            <a:r>
              <a:rPr lang="en-US" dirty="0" err="1"/>
              <a:t>Iyenger</a:t>
            </a:r>
            <a:r>
              <a:rPr lang="en-US" dirty="0"/>
              <a:t> and </a:t>
            </a:r>
            <a:r>
              <a:rPr lang="en-US" dirty="0" err="1"/>
              <a:t>Lepper</a:t>
            </a:r>
            <a:r>
              <a:rPr lang="en-US" dirty="0"/>
              <a:t> 2000), (</a:t>
            </a:r>
            <a:r>
              <a:rPr lang="en-US" dirty="0" err="1"/>
              <a:t>Sinaiko</a:t>
            </a:r>
            <a:r>
              <a:rPr lang="en-US" dirty="0"/>
              <a:t> and </a:t>
            </a:r>
            <a:r>
              <a:rPr lang="en-US" dirty="0" err="1"/>
              <a:t>Hirth</a:t>
            </a:r>
            <a:r>
              <a:rPr lang="en-US" dirty="0"/>
              <a:t> 2011).  </a:t>
            </a:r>
          </a:p>
          <a:p>
            <a:pPr lvl="1"/>
            <a:endParaRPr lang="en-US" sz="900" dirty="0"/>
          </a:p>
          <a:p>
            <a:r>
              <a:rPr lang="en-US" sz="4000" dirty="0"/>
              <a:t>Spillovers from Shopping</a:t>
            </a:r>
          </a:p>
          <a:p>
            <a:pPr lvl="1"/>
            <a:r>
              <a:rPr lang="en-US" dirty="0"/>
              <a:t>Within a Store: (FTC 2003), (White, et al. 2000), (Hui, et al. 2013)</a:t>
            </a:r>
          </a:p>
          <a:p>
            <a:pPr lvl="1"/>
            <a:r>
              <a:rPr lang="en-US" dirty="0"/>
              <a:t>Between Stores: (</a:t>
            </a:r>
            <a:r>
              <a:rPr lang="en-US" dirty="0" err="1"/>
              <a:t>Koster</a:t>
            </a:r>
            <a:r>
              <a:rPr lang="en-US" dirty="0"/>
              <a:t>, et al. 2017), (Gould, et al. 2005), (</a:t>
            </a:r>
            <a:r>
              <a:rPr lang="en-US" dirty="0" err="1"/>
              <a:t>Jardim</a:t>
            </a:r>
            <a:r>
              <a:rPr lang="en-US" dirty="0"/>
              <a:t> 2016), (Brooks and Strange 2011)</a:t>
            </a:r>
          </a:p>
          <a:p>
            <a:pPr lvl="1"/>
            <a:r>
              <a:rPr lang="en-US" sz="2900" dirty="0"/>
              <a:t>Resale Price Maintenance: (Klein 2009), (</a:t>
            </a:r>
            <a:r>
              <a:rPr lang="en-US" sz="2900" dirty="0" err="1"/>
              <a:t>Gundlach</a:t>
            </a:r>
            <a:r>
              <a:rPr lang="en-US" sz="2900" dirty="0"/>
              <a:t>, et al. 2014), (</a:t>
            </a:r>
            <a:r>
              <a:rPr lang="en-US" sz="2900" dirty="0" err="1"/>
              <a:t>Kalyanam</a:t>
            </a:r>
            <a:r>
              <a:rPr lang="en-US" sz="2900" dirty="0"/>
              <a:t> and </a:t>
            </a:r>
            <a:r>
              <a:rPr lang="en-US" sz="2900" dirty="0" err="1"/>
              <a:t>Tsay</a:t>
            </a:r>
            <a:r>
              <a:rPr lang="en-US" sz="2900" dirty="0"/>
              <a:t> 2013), (Winter 1983), (Overstreet 1983), etc.</a:t>
            </a:r>
          </a:p>
          <a:p>
            <a:pPr lvl="1"/>
            <a:endParaRPr lang="en-US" sz="900" dirty="0"/>
          </a:p>
          <a:p>
            <a:r>
              <a:rPr lang="en-US" sz="4000" dirty="0"/>
              <a:t>“Free” Digital, Audiovisual and Print Content</a:t>
            </a:r>
          </a:p>
          <a:p>
            <a:pPr lvl="1"/>
            <a:r>
              <a:rPr lang="en-US" dirty="0"/>
              <a:t>(Nakamura, Samuels and Soloveichik 2017), (Samuels and Soloveichik 2018), (</a:t>
            </a:r>
            <a:r>
              <a:rPr lang="en-US" dirty="0" err="1"/>
              <a:t>Brynjolfsson</a:t>
            </a:r>
            <a:r>
              <a:rPr lang="en-US" dirty="0"/>
              <a:t> and Oh 2012),  (Dean, et al. 2012) (</a:t>
            </a:r>
            <a:r>
              <a:rPr lang="en-US" dirty="0" err="1"/>
              <a:t>Brynjolfsson</a:t>
            </a:r>
            <a:r>
              <a:rPr lang="en-US" dirty="0"/>
              <a:t>, et al. 2017) , (Noll 1973), etc.</a:t>
            </a:r>
          </a:p>
        </p:txBody>
      </p:sp>
    </p:spTree>
    <p:extLst>
      <p:ext uri="{BB962C8B-B14F-4D97-AF65-F5344CB8AC3E}">
        <p14:creationId xmlns:p14="http://schemas.microsoft.com/office/powerpoint/2010/main" val="1058820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9525000" cy="762000"/>
          </a:xfrm>
        </p:spPr>
        <p:txBody>
          <a:bodyPr>
            <a:noAutofit/>
          </a:bodyPr>
          <a:lstStyle/>
          <a:p>
            <a:r>
              <a:rPr lang="en-US" sz="4000" dirty="0"/>
              <a:t>Sales Expenses by Retailers and Wholesalers</a:t>
            </a:r>
          </a:p>
        </p:txBody>
      </p:sp>
      <p:sp>
        <p:nvSpPr>
          <p:cNvPr id="3" name="Content Placeholder 2"/>
          <p:cNvSpPr>
            <a:spLocks noGrp="1"/>
          </p:cNvSpPr>
          <p:nvPr>
            <p:ph idx="1"/>
          </p:nvPr>
        </p:nvSpPr>
        <p:spPr>
          <a:xfrm>
            <a:off x="381000" y="1143000"/>
            <a:ext cx="11506200" cy="5562600"/>
          </a:xfrm>
        </p:spPr>
        <p:txBody>
          <a:bodyPr>
            <a:noAutofit/>
          </a:bodyPr>
          <a:lstStyle/>
          <a:p>
            <a:pPr>
              <a:lnSpc>
                <a:spcPct val="90000"/>
              </a:lnSpc>
            </a:pPr>
            <a:r>
              <a:rPr lang="en-US" dirty="0"/>
              <a:t>The Occupational Employment Survey (OES) provides data on earnings by occupation and industry.</a:t>
            </a:r>
          </a:p>
          <a:p>
            <a:pPr marL="7938" indent="0" algn="ctr">
              <a:buNone/>
            </a:pPr>
            <a:r>
              <a:rPr lang="en-US" sz="2400" dirty="0"/>
              <a:t>(Sales Labor Share) = (Earnings for Definitely Sales Workers)/</a:t>
            </a:r>
          </a:p>
          <a:p>
            <a:pPr marL="7938" indent="0" algn="ctr">
              <a:buNone/>
            </a:pPr>
            <a:r>
              <a:rPr lang="en-US" sz="2400" dirty="0"/>
              <a:t>[(Earnings for Definitely Sales Workers) + (Earnings for Definitely Non-Sales Workers)]</a:t>
            </a:r>
          </a:p>
          <a:p>
            <a:pPr marL="7938" indent="0" algn="ctr">
              <a:buNone/>
            </a:pPr>
            <a:endParaRPr lang="en-US" sz="800" dirty="0"/>
          </a:p>
          <a:p>
            <a:pPr>
              <a:lnSpc>
                <a:spcPct val="90000"/>
              </a:lnSpc>
            </a:pPr>
            <a:r>
              <a:rPr lang="en-US" dirty="0"/>
              <a:t>The Annual Wholesale and Retail Trade Surveys provide some data on non-sales intermediate expenses.  </a:t>
            </a:r>
          </a:p>
          <a:p>
            <a:pPr marL="7938" indent="0" algn="ctr">
              <a:buNone/>
            </a:pPr>
            <a:r>
              <a:rPr lang="en-US" sz="2400" dirty="0"/>
              <a:t>(Sales Share) =(Sales Labor Share)*[1-(Packaging Share)-(Delivery Share) – </a:t>
            </a:r>
          </a:p>
          <a:p>
            <a:pPr marL="7938" indent="0" algn="ctr">
              <a:buNone/>
            </a:pPr>
            <a:r>
              <a:rPr lang="en-US" sz="2400" dirty="0"/>
              <a:t> (Sales Commission Share) – (Advertising and Marketing Share) – (Bad Debt Share)]</a:t>
            </a:r>
          </a:p>
          <a:p>
            <a:pPr marL="7938" indent="0" algn="ctr">
              <a:buNone/>
            </a:pPr>
            <a:endParaRPr lang="en-US" sz="800" dirty="0"/>
          </a:p>
          <a:p>
            <a:pPr>
              <a:lnSpc>
                <a:spcPct val="90000"/>
              </a:lnSpc>
            </a:pPr>
            <a:r>
              <a:rPr lang="en-US" dirty="0"/>
              <a:t>For other industries, I use sales earnings to impute sales expenses.</a:t>
            </a:r>
          </a:p>
          <a:p>
            <a:pPr lvl="1">
              <a:lnSpc>
                <a:spcPct val="90000"/>
              </a:lnSpc>
            </a:pPr>
            <a:r>
              <a:rPr lang="en-US" sz="2400" dirty="0"/>
              <a:t>My sales expense numbers include an imputed return on capital.</a:t>
            </a:r>
          </a:p>
        </p:txBody>
      </p:sp>
    </p:spTree>
    <p:extLst>
      <p:ext uri="{BB962C8B-B14F-4D97-AF65-F5344CB8AC3E}">
        <p14:creationId xmlns:p14="http://schemas.microsoft.com/office/powerpoint/2010/main" val="2406634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11429999" cy="550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0"/>
            <a:ext cx="9372600" cy="990600"/>
          </a:xfrm>
        </p:spPr>
        <p:txBody>
          <a:bodyPr>
            <a:noAutofit/>
          </a:bodyPr>
          <a:lstStyle/>
          <a:p>
            <a:r>
              <a:rPr lang="en-US" sz="4000" dirty="0"/>
              <a:t>Total Sales Expenses</a:t>
            </a:r>
            <a:endParaRPr lang="en-US" sz="2200" dirty="0"/>
          </a:p>
        </p:txBody>
      </p:sp>
      <p:sp>
        <p:nvSpPr>
          <p:cNvPr id="3" name="TextBox 2"/>
          <p:cNvSpPr txBox="1"/>
          <p:nvPr/>
        </p:nvSpPr>
        <p:spPr>
          <a:xfrm>
            <a:off x="3429000" y="1066800"/>
            <a:ext cx="5486400" cy="461665"/>
          </a:xfrm>
          <a:prstGeom prst="rect">
            <a:avLst/>
          </a:prstGeom>
          <a:noFill/>
        </p:spPr>
        <p:txBody>
          <a:bodyPr wrap="square" rtlCol="0">
            <a:spAutoFit/>
          </a:bodyPr>
          <a:lstStyle/>
          <a:p>
            <a:r>
              <a:rPr lang="en-US" sz="2400" b="1" dirty="0"/>
              <a:t>Share of Total Nominal GDP</a:t>
            </a:r>
          </a:p>
        </p:txBody>
      </p:sp>
    </p:spTree>
    <p:extLst>
      <p:ext uri="{BB962C8B-B14F-4D97-AF65-F5344CB8AC3E}">
        <p14:creationId xmlns:p14="http://schemas.microsoft.com/office/powerpoint/2010/main" val="3006706915"/>
      </p:ext>
    </p:extLst>
  </p:cSld>
  <p:clrMapOvr>
    <a:masterClrMapping/>
  </p:clrMapOvr>
</p:sld>
</file>

<file path=ppt/theme/theme1.xml><?xml version="1.0" encoding="utf-8"?>
<a:theme xmlns:a="http://schemas.openxmlformats.org/drawingml/2006/main" name="BEA-PPT-ArtDeco-Style">
  <a:themeElements>
    <a:clrScheme name="BEA-Colors-2016 1">
      <a:dk1>
        <a:srgbClr val="000000"/>
      </a:dk1>
      <a:lt1>
        <a:srgbClr val="FFFFFF"/>
      </a:lt1>
      <a:dk2>
        <a:srgbClr val="004C97"/>
      </a:dk2>
      <a:lt2>
        <a:srgbClr val="FFE9C3"/>
      </a:lt2>
      <a:accent1>
        <a:srgbClr val="004C97"/>
      </a:accent1>
      <a:accent2>
        <a:srgbClr val="0097A9"/>
      </a:accent2>
      <a:accent3>
        <a:srgbClr val="2DCCD3"/>
      </a:accent3>
      <a:accent4>
        <a:srgbClr val="D86018"/>
      </a:accent4>
      <a:accent5>
        <a:srgbClr val="F2A900"/>
      </a:accent5>
      <a:accent6>
        <a:srgbClr val="9EA2A2"/>
      </a:accent6>
      <a:hlink>
        <a:srgbClr val="6CACE4"/>
      </a:hlink>
      <a:folHlink>
        <a:srgbClr val="B5255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2" id="{DBF52633-3455-B44F-8B2F-B841AE4E5D5D}" vid="{D50747F6-7093-5144-936F-CB3C0D1AC7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14396</TotalTime>
  <Words>1531</Words>
  <Application>Microsoft Office PowerPoint</Application>
  <PresentationFormat>Custom</PresentationFormat>
  <Paragraphs>224</Paragraphs>
  <Slides>22</Slides>
  <Notes>22</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BEA-PPT-ArtDeco-Style</vt:lpstr>
      <vt:lpstr>Document</vt:lpstr>
      <vt:lpstr>How E-Commerce Improves Brick and Mortar Stores Explaining the Post-2002 Productivity Slowdown </vt:lpstr>
      <vt:lpstr>Introduction</vt:lpstr>
      <vt:lpstr>PowerPoint Presentation</vt:lpstr>
      <vt:lpstr>Preview of Talk</vt:lpstr>
      <vt:lpstr>GDP Theory</vt:lpstr>
      <vt:lpstr>Current vs. Experimental Methodology</vt:lpstr>
      <vt:lpstr>Many Literatures Study Shopping</vt:lpstr>
      <vt:lpstr>Sales Expenses by Retailers and Wholesalers</vt:lpstr>
      <vt:lpstr>Total Sales Expenses</vt:lpstr>
      <vt:lpstr>Sales Opportunity Costs</vt:lpstr>
      <vt:lpstr>Total Sales Opportunity Costs</vt:lpstr>
      <vt:lpstr>Valuing “Free” Consumer Experiences</vt:lpstr>
      <vt:lpstr>Value of “Free” Consumer Experiences</vt:lpstr>
      <vt:lpstr>Prices for Display and Verbal Shopping </vt:lpstr>
      <vt:lpstr>Changes to Real GDP from “Free” Experiences </vt:lpstr>
      <vt:lpstr>Tracking Sales Attention Over Time</vt:lpstr>
      <vt:lpstr>Shopping Time, Per Adult Per Day</vt:lpstr>
      <vt:lpstr>Shopping Time, Relative to Goods Purchased</vt:lpstr>
      <vt:lpstr>Prices for Sales Attention Over Time</vt:lpstr>
      <vt:lpstr>Constructing Industry-Level Production Accounts</vt:lpstr>
      <vt:lpstr>“Free” Experiences Reduce the TFP Slowdown  </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 101</dc:title>
  <dc:creator>Windows User</dc:creator>
  <cp:lastModifiedBy>Windows User</cp:lastModifiedBy>
  <cp:revision>537</cp:revision>
  <cp:lastPrinted>2017-11-13T19:52:27Z</cp:lastPrinted>
  <dcterms:created xsi:type="dcterms:W3CDTF">2016-06-30T13:51:24Z</dcterms:created>
  <dcterms:modified xsi:type="dcterms:W3CDTF">2018-05-30T16:01:54Z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949050648</vt:i4>
  </property>
  <property fmtid="{D5CDD505-2E9C-101B-9397-08002B2CF9AE}" pid="3" name="_NewReviewCycle">
    <vt:lpwstr/>
  </property>
  <property fmtid="{D5CDD505-2E9C-101B-9397-08002B2CF9AE}" pid="4" name="_EmailSubject">
    <vt:lpwstr>Work for Tomorrow</vt:lpwstr>
  </property>
  <property fmtid="{D5CDD505-2E9C-101B-9397-08002B2CF9AE}" pid="5" name="_AuthorEmail">
    <vt:lpwstr>Rachel.Soloveichik@bea.gov</vt:lpwstr>
  </property>
  <property fmtid="{D5CDD505-2E9C-101B-9397-08002B2CF9AE}" pid="6" name="_AuthorEmailDisplayName">
    <vt:lpwstr>Soloveichik, Rachel</vt:lpwstr>
  </property>
  <property fmtid="{D5CDD505-2E9C-101B-9397-08002B2CF9AE}" pid="7" name="_PreviousAdHocReviewCycleID">
    <vt:i4>751336532</vt:i4>
  </property>
</Properties>
</file>