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theme/themeOverride1.xml" ContentType="application/vnd.openxmlformats-officedocument.themeOverride+xml"/>
  <Override PartName="/ppt/charts/chart9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10.xml" ContentType="application/vnd.openxmlformats-officedocument.drawingml.chart+xml"/>
  <Override PartName="/ppt/charts/chart11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theme/themeOverride2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84" r:id="rId1"/>
  </p:sldMasterIdLst>
  <p:notesMasterIdLst>
    <p:notesMasterId r:id="rId26"/>
  </p:notesMasterIdLst>
  <p:sldIdLst>
    <p:sldId id="256" r:id="rId2"/>
    <p:sldId id="257" r:id="rId3"/>
    <p:sldId id="292" r:id="rId4"/>
    <p:sldId id="291" r:id="rId5"/>
    <p:sldId id="281" r:id="rId6"/>
    <p:sldId id="258" r:id="rId7"/>
    <p:sldId id="294" r:id="rId8"/>
    <p:sldId id="287" r:id="rId9"/>
    <p:sldId id="290" r:id="rId10"/>
    <p:sldId id="277" r:id="rId11"/>
    <p:sldId id="262" r:id="rId12"/>
    <p:sldId id="265" r:id="rId13"/>
    <p:sldId id="266" r:id="rId14"/>
    <p:sldId id="293" r:id="rId15"/>
    <p:sldId id="271" r:id="rId16"/>
    <p:sldId id="282" r:id="rId17"/>
    <p:sldId id="275" r:id="rId18"/>
    <p:sldId id="280" r:id="rId19"/>
    <p:sldId id="288" r:id="rId20"/>
    <p:sldId id="279" r:id="rId21"/>
    <p:sldId id="284" r:id="rId22"/>
    <p:sldId id="285" r:id="rId23"/>
    <p:sldId id="286" r:id="rId24"/>
    <p:sldId id="274" r:id="rId2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99"/>
    <a:srgbClr val="F1C7CC"/>
    <a:srgbClr val="FF3399"/>
    <a:srgbClr val="FF81FF"/>
    <a:srgbClr val="E68ED9"/>
    <a:srgbClr val="FF9999"/>
    <a:srgbClr val="FF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06" autoAdjust="0"/>
    <p:restoredTop sz="94660"/>
  </p:normalViewPr>
  <p:slideViewPr>
    <p:cSldViewPr>
      <p:cViewPr varScale="1">
        <p:scale>
          <a:sx n="86" d="100"/>
          <a:sy n="86" d="100"/>
        </p:scale>
        <p:origin x="207" y="5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oleObject" Target="../embeddings/oleObject5.bin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2.xml"/><Relationship Id="rId2" Type="http://schemas.microsoft.com/office/2011/relationships/chartColorStyle" Target="colors4.xml"/><Relationship Id="rId1" Type="http://schemas.microsoft.com/office/2011/relationships/chartStyle" Target="style4.xml"/><Relationship Id="rId4" Type="http://schemas.openxmlformats.org/officeDocument/2006/relationships/package" Target="../embeddings/Microsoft_Excel_Worksheet5.xlsx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../embeddings/oleObject2.bin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../embeddings/oleObject3.bin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8.xml.rels><?xml version="1.0" encoding="UTF-8" standalone="yes"?>
<Relationships xmlns="http://schemas.openxmlformats.org/package/2006/relationships"><Relationship Id="rId2" Type="http://schemas.openxmlformats.org/officeDocument/2006/relationships/oleObject" Target="../embeddings/oleObject4.bin"/><Relationship Id="rId1" Type="http://schemas.openxmlformats.org/officeDocument/2006/relationships/themeOverride" Target="../theme/themeOverride1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'[Chart in Microsoft PowerPoint]Sheet1'!$A$2:$A$8</c:f>
              <c:strCache>
                <c:ptCount val="7"/>
                <c:pt idx="0">
                  <c:v>Charitable contribution deduction in at least one year</c:v>
                </c:pt>
                <c:pt idx="1">
                  <c:v>Extraordinary medical expense in at least one year</c:v>
                </c:pt>
                <c:pt idx="2">
                  <c:v>No personal residence</c:v>
                </c:pt>
                <c:pt idx="3">
                  <c:v>Dependents/trust/gift tax</c:v>
                </c:pt>
                <c:pt idx="4">
                  <c:v>Married at death</c:v>
                </c:pt>
                <c:pt idx="5">
                  <c:v>Male</c:v>
                </c:pt>
                <c:pt idx="6">
                  <c:v>Age at death 70 years or older</c:v>
                </c:pt>
              </c:strCache>
            </c:strRef>
          </c:cat>
          <c:val>
            <c:numRef>
              <c:f>'[Chart in Microsoft PowerPoint]Sheet1'!$B$2:$B$8</c:f>
              <c:numCache>
                <c:formatCode>General</c:formatCode>
                <c:ptCount val="7"/>
                <c:pt idx="0">
                  <c:v>87</c:v>
                </c:pt>
                <c:pt idx="1">
                  <c:v>51</c:v>
                </c:pt>
                <c:pt idx="2">
                  <c:v>31</c:v>
                </c:pt>
                <c:pt idx="3">
                  <c:v>66</c:v>
                </c:pt>
                <c:pt idx="4">
                  <c:v>49</c:v>
                </c:pt>
                <c:pt idx="5">
                  <c:v>57</c:v>
                </c:pt>
                <c:pt idx="6">
                  <c:v>80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878-4666-ADBF-CC14E349818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1639700895"/>
        <c:axId val="1639702559"/>
      </c:barChart>
      <c:catAx>
        <c:axId val="1639700895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639702559"/>
        <c:crosses val="autoZero"/>
        <c:auto val="1"/>
        <c:lblAlgn val="ctr"/>
        <c:lblOffset val="100"/>
        <c:noMultiLvlLbl val="0"/>
      </c:catAx>
      <c:valAx>
        <c:axId val="1639702559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639700895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716907261592301"/>
          <c:y val="5.1400554097404488E-2"/>
          <c:w val="0.81274514435695533"/>
          <c:h val="0.80954270139309503"/>
        </c:manualLayout>
      </c:layout>
      <c:lineChart>
        <c:grouping val="standard"/>
        <c:varyColors val="0"/>
        <c:ser>
          <c:idx val="0"/>
          <c:order val="0"/>
          <c:tx>
            <c:v>Imputed Corporate Tax (Treasury assumption of 18% labor, 82% capital)</c:v>
          </c:tx>
          <c:spPr>
            <a:ln>
              <a:solidFill>
                <a:schemeClr val="tx1"/>
              </a:solidFill>
            </a:ln>
          </c:spPr>
          <c:marker>
            <c:symbol val="none"/>
          </c:marker>
          <c:cat>
            <c:strRef>
              <c:f>'[means with alt corp and ss 11-30-17 (1).xlsx]Sheet1'!$K$2:$O$2</c:f>
              <c:strCache>
                <c:ptCount val="5"/>
                <c:pt idx="0">
                  <c:v>$2-4 million</c:v>
                </c:pt>
                <c:pt idx="1">
                  <c:v>$4-7 million</c:v>
                </c:pt>
                <c:pt idx="2">
                  <c:v>$7-10 million</c:v>
                </c:pt>
                <c:pt idx="3">
                  <c:v>$10-50 million</c:v>
                </c:pt>
                <c:pt idx="4">
                  <c:v>&gt;$50 million</c:v>
                </c:pt>
              </c:strCache>
            </c:strRef>
          </c:cat>
          <c:val>
            <c:numRef>
              <c:f>'[means with alt corp and ss 11-30-17 (1).xlsx]Sheet1'!$K$5:$O$5</c:f>
              <c:numCache>
                <c:formatCode>General</c:formatCode>
                <c:ptCount val="5"/>
                <c:pt idx="0">
                  <c:v>3.9802532492561977E-3</c:v>
                </c:pt>
                <c:pt idx="1">
                  <c:v>4.4171994197528828E-3</c:v>
                </c:pt>
                <c:pt idx="2">
                  <c:v>6.391353876959412E-3</c:v>
                </c:pt>
                <c:pt idx="3">
                  <c:v>6.8574719096636816E-3</c:v>
                </c:pt>
                <c:pt idx="4">
                  <c:v>4.2699840414767379E-3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61ED-421E-BF04-26FB494E4358}"/>
            </c:ext>
          </c:extLst>
        </c:ser>
        <c:ser>
          <c:idx val="1"/>
          <c:order val="1"/>
          <c:tx>
            <c:v>Imputed Corporate Tax (100% Labor)</c:v>
          </c:tx>
          <c:spPr>
            <a:ln>
              <a:solidFill>
                <a:schemeClr val="tx1"/>
              </a:solidFill>
              <a:prstDash val="dash"/>
            </a:ln>
          </c:spPr>
          <c:marker>
            <c:symbol val="none"/>
          </c:marker>
          <c:cat>
            <c:strRef>
              <c:f>'[means with alt corp and ss 11-30-17 (1).xlsx]Sheet1'!$K$2:$O$2</c:f>
              <c:strCache>
                <c:ptCount val="5"/>
                <c:pt idx="0">
                  <c:v>$2-4 million</c:v>
                </c:pt>
                <c:pt idx="1">
                  <c:v>$4-7 million</c:v>
                </c:pt>
                <c:pt idx="2">
                  <c:v>$7-10 million</c:v>
                </c:pt>
                <c:pt idx="3">
                  <c:v>$10-50 million</c:v>
                </c:pt>
                <c:pt idx="4">
                  <c:v>&gt;$50 million</c:v>
                </c:pt>
              </c:strCache>
            </c:strRef>
          </c:cat>
          <c:val>
            <c:numRef>
              <c:f>'[means with alt corp and ss 11-30-17 (1).xlsx]Sheet1'!$K$6:$O$6</c:f>
              <c:numCache>
                <c:formatCode>General</c:formatCode>
                <c:ptCount val="5"/>
                <c:pt idx="0">
                  <c:v>6.6708276582797725E-4</c:v>
                </c:pt>
                <c:pt idx="1">
                  <c:v>7.9279796438396139E-4</c:v>
                </c:pt>
                <c:pt idx="2">
                  <c:v>4.7230007535159133E-4</c:v>
                </c:pt>
                <c:pt idx="3">
                  <c:v>5.9020304353431317E-4</c:v>
                </c:pt>
                <c:pt idx="4">
                  <c:v>1.131922145448336E-4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61ED-421E-BF04-26FB494E4358}"/>
            </c:ext>
          </c:extLst>
        </c:ser>
        <c:ser>
          <c:idx val="2"/>
          <c:order val="2"/>
          <c:tx>
            <c:v>State and Local Income Tax</c:v>
          </c:tx>
          <c:spPr>
            <a:ln>
              <a:solidFill>
                <a:schemeClr val="bg2">
                  <a:lumMod val="50000"/>
                </a:schemeClr>
              </a:solidFill>
            </a:ln>
          </c:spPr>
          <c:marker>
            <c:symbol val="none"/>
          </c:marker>
          <c:val>
            <c:numRef>
              <c:f>'[means with alt corp and ss 11-30-17 (1).xlsx]Sheet1'!$K$12:$O$12</c:f>
              <c:numCache>
                <c:formatCode>General</c:formatCode>
                <c:ptCount val="5"/>
                <c:pt idx="0">
                  <c:v>2.6563788281157262E-3</c:v>
                </c:pt>
                <c:pt idx="1">
                  <c:v>3.1654233246178227E-3</c:v>
                </c:pt>
                <c:pt idx="2">
                  <c:v>2.4866423294882273E-3</c:v>
                </c:pt>
                <c:pt idx="3">
                  <c:v>3.1362376440353936E-3</c:v>
                </c:pt>
                <c:pt idx="4">
                  <c:v>2.1948698776434327E-3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61ED-421E-BF04-26FB494E4358}"/>
            </c:ext>
          </c:extLst>
        </c:ser>
        <c:ser>
          <c:idx val="3"/>
          <c:order val="3"/>
          <c:tx>
            <c:v>Real Estate Tax</c:v>
          </c:tx>
          <c:spPr>
            <a:ln>
              <a:solidFill>
                <a:schemeClr val="bg2">
                  <a:lumMod val="90000"/>
                </a:schemeClr>
              </a:solidFill>
              <a:prstDash val="dash"/>
            </a:ln>
          </c:spPr>
          <c:marker>
            <c:symbol val="none"/>
          </c:marker>
          <c:val>
            <c:numRef>
              <c:f>'[means with alt corp and ss 11-30-17 (1).xlsx]Sheet1'!$K$13:$O$13</c:f>
              <c:numCache>
                <c:formatCode>General</c:formatCode>
                <c:ptCount val="5"/>
                <c:pt idx="0">
                  <c:v>1.5156817409800918E-3</c:v>
                </c:pt>
                <c:pt idx="1">
                  <c:v>1.1956187748205288E-3</c:v>
                </c:pt>
                <c:pt idx="2">
                  <c:v>1.1112937277887635E-3</c:v>
                </c:pt>
                <c:pt idx="3">
                  <c:v>9.1398714797635274E-4</c:v>
                </c:pt>
                <c:pt idx="4">
                  <c:v>2.2780544466869464E-4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61ED-421E-BF04-26FB494E435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58402816"/>
        <c:axId val="127697280"/>
      </c:lineChart>
      <c:catAx>
        <c:axId val="158402816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sz="1800" baseline="0"/>
                </a:pPr>
                <a:r>
                  <a:rPr lang="en-US" sz="1800" baseline="0" dirty="0"/>
                  <a:t>Wealth</a:t>
                </a:r>
              </a:p>
            </c:rich>
          </c:tx>
          <c:layout/>
          <c:overlay val="0"/>
        </c:title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600" baseline="0"/>
            </a:pPr>
            <a:endParaRPr lang="en-US"/>
          </a:p>
        </c:txPr>
        <c:crossAx val="127697280"/>
        <c:crosses val="autoZero"/>
        <c:auto val="1"/>
        <c:lblAlgn val="ctr"/>
        <c:lblOffset val="100"/>
        <c:noMultiLvlLbl val="0"/>
      </c:catAx>
      <c:valAx>
        <c:axId val="127697280"/>
        <c:scaling>
          <c:orientation val="minMax"/>
        </c:scaling>
        <c:delete val="0"/>
        <c:axPos val="l"/>
        <c:numFmt formatCode="0.00%" sourceLinked="0"/>
        <c:majorTickMark val="out"/>
        <c:minorTickMark val="none"/>
        <c:tickLblPos val="nextTo"/>
        <c:txPr>
          <a:bodyPr/>
          <a:lstStyle/>
          <a:p>
            <a:pPr>
              <a:defRPr sz="1600" baseline="0"/>
            </a:pPr>
            <a:endParaRPr lang="en-US"/>
          </a:p>
        </c:txPr>
        <c:crossAx val="158402816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1338459855979541"/>
          <c:y val="4.3118815095109571E-2"/>
          <c:w val="0.75457349081364833"/>
          <c:h val="0.17902782985460153"/>
        </c:manualLayout>
      </c:layout>
      <c:overlay val="0"/>
      <c:txPr>
        <a:bodyPr/>
        <a:lstStyle/>
        <a:p>
          <a:pPr>
            <a:defRPr sz="1400" baseline="0"/>
          </a:pPr>
          <a:endParaRPr lang="en-US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8.6998625171853514E-2"/>
          <c:y val="3.7796667462021795E-2"/>
          <c:w val="0.89554105736782907"/>
          <c:h val="0.78081881810228271"/>
        </c:manualLayout>
      </c:layout>
      <c:lineChart>
        <c:grouping val="standard"/>
        <c:varyColors val="0"/>
        <c:ser>
          <c:idx val="0"/>
          <c:order val="0"/>
          <c:spPr>
            <a:ln w="28575" cap="rnd">
              <a:solidFill>
                <a:srgbClr val="ACCBF9">
                  <a:lumMod val="25000"/>
                </a:srgbClr>
              </a:solidFill>
              <a:round/>
            </a:ln>
            <a:effectLst/>
          </c:spPr>
          <c:marker>
            <c:symbol val="none"/>
          </c:marker>
          <c:cat>
            <c:strRef>
              <c:f>Sheet1!$C$2:$G$2</c:f>
              <c:strCache>
                <c:ptCount val="5"/>
                <c:pt idx="0">
                  <c:v>$2-4 million</c:v>
                </c:pt>
                <c:pt idx="1">
                  <c:v>$4-7 million</c:v>
                </c:pt>
                <c:pt idx="2">
                  <c:v>$7-10 million</c:v>
                </c:pt>
                <c:pt idx="3">
                  <c:v>$10-50 million</c:v>
                </c:pt>
                <c:pt idx="4">
                  <c:v>&gt;$50 million</c:v>
                </c:pt>
              </c:strCache>
            </c:strRef>
          </c:cat>
          <c:val>
            <c:numRef>
              <c:f>Sheet1!$C$3:$G$3</c:f>
              <c:numCache>
                <c:formatCode>General</c:formatCode>
                <c:ptCount val="5"/>
                <c:pt idx="0">
                  <c:v>7.9538999999999999E-2</c:v>
                </c:pt>
                <c:pt idx="1">
                  <c:v>0.209397</c:v>
                </c:pt>
                <c:pt idx="2">
                  <c:v>0.25090600000000002</c:v>
                </c:pt>
                <c:pt idx="3">
                  <c:v>0.28760799999999997</c:v>
                </c:pt>
                <c:pt idx="4">
                  <c:v>0.12946199999999999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B080-4770-8318-467B42F1ED3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49731248"/>
        <c:axId val="149728336"/>
      </c:lineChart>
      <c:catAx>
        <c:axId val="149731248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Times New Roman" panose="02020603050405020304" pitchFamily="18" charset="0"/>
                    <a:ea typeface="+mn-ea"/>
                    <a:cs typeface="+mn-cs"/>
                  </a:defRPr>
                </a:pPr>
                <a:r>
                  <a:rPr lang="en-US" sz="1800" baseline="0" dirty="0">
                    <a:latin typeface="Times New Roman" panose="02020603050405020304" pitchFamily="18" charset="0"/>
                  </a:rPr>
                  <a:t>Wealth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8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ysClr val="windowText" lastClr="000000"/>
                </a:solidFill>
                <a:latin typeface="Times New Roman" panose="02020603050405020304" pitchFamily="18" charset="0"/>
                <a:ea typeface="+mn-ea"/>
                <a:cs typeface="+mn-cs"/>
              </a:defRPr>
            </a:pPr>
            <a:endParaRPr lang="en-US"/>
          </a:p>
        </c:txPr>
        <c:crossAx val="149728336"/>
        <c:crosses val="autoZero"/>
        <c:auto val="1"/>
        <c:lblAlgn val="ctr"/>
        <c:lblOffset val="100"/>
        <c:noMultiLvlLbl val="0"/>
      </c:catAx>
      <c:valAx>
        <c:axId val="149728336"/>
        <c:scaling>
          <c:orientation val="minMax"/>
        </c:scaling>
        <c:delete val="0"/>
        <c:axPos val="l"/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+mn-cs"/>
              </a:defRPr>
            </a:pPr>
            <a:endParaRPr lang="en-US"/>
          </a:p>
        </c:txPr>
        <c:crossAx val="14973124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Sheet1!$A$16</c:f>
              <c:strCache>
                <c:ptCount val="1"/>
                <c:pt idx="0">
                  <c:v>Personal residence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Sheet1!$B$1:$F$1</c:f>
              <c:strCache>
                <c:ptCount val="5"/>
                <c:pt idx="0">
                  <c:v>$2-5 million</c:v>
                </c:pt>
                <c:pt idx="1">
                  <c:v>$5-10 million</c:v>
                </c:pt>
                <c:pt idx="2">
                  <c:v>$10-50 million</c:v>
                </c:pt>
                <c:pt idx="3">
                  <c:v>$50-100 million</c:v>
                </c:pt>
                <c:pt idx="4">
                  <c:v>&gt;$100 million</c:v>
                </c:pt>
              </c:strCache>
            </c:strRef>
          </c:cat>
          <c:val>
            <c:numRef>
              <c:f>Sheet1!$B$16:$F$16</c:f>
              <c:numCache>
                <c:formatCode>General</c:formatCode>
                <c:ptCount val="5"/>
                <c:pt idx="0">
                  <c:v>12</c:v>
                </c:pt>
                <c:pt idx="1">
                  <c:v>8</c:v>
                </c:pt>
                <c:pt idx="2">
                  <c:v>6</c:v>
                </c:pt>
                <c:pt idx="3">
                  <c:v>3</c:v>
                </c:pt>
                <c:pt idx="4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1C2-4D5E-B1A2-E447C459E98A}"/>
            </c:ext>
          </c:extLst>
        </c:ser>
        <c:ser>
          <c:idx val="1"/>
          <c:order val="1"/>
          <c:tx>
            <c:strRef>
              <c:f>Sheet1!$A$17</c:f>
              <c:strCache>
                <c:ptCount val="1"/>
                <c:pt idx="0">
                  <c:v>Stock</c:v>
                </c:pt>
              </c:strCache>
            </c:strRef>
          </c:tx>
          <c:spPr>
            <a:solidFill>
              <a:schemeClr val="accent1">
                <a:lumMod val="50000"/>
              </a:schemeClr>
            </a:solidFill>
            <a:ln>
              <a:noFill/>
            </a:ln>
            <a:effectLst/>
          </c:spPr>
          <c:invertIfNegative val="0"/>
          <c:val>
            <c:numRef>
              <c:f>Sheet1!$B$17:$F$17</c:f>
              <c:numCache>
                <c:formatCode>General</c:formatCode>
                <c:ptCount val="5"/>
                <c:pt idx="0">
                  <c:v>28</c:v>
                </c:pt>
                <c:pt idx="1">
                  <c:v>34</c:v>
                </c:pt>
                <c:pt idx="2">
                  <c:v>39</c:v>
                </c:pt>
                <c:pt idx="3">
                  <c:v>45</c:v>
                </c:pt>
                <c:pt idx="4">
                  <c:v>47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1C2-4D5E-B1A2-E447C459E98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78363855"/>
        <c:axId val="278364271"/>
      </c:barChart>
      <c:catAx>
        <c:axId val="278363855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78364271"/>
        <c:crosses val="autoZero"/>
        <c:auto val="1"/>
        <c:lblAlgn val="ctr"/>
        <c:lblOffset val="100"/>
        <c:noMultiLvlLbl val="0"/>
      </c:catAx>
      <c:valAx>
        <c:axId val="278364271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78363855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bg2">
                <a:lumMod val="25000"/>
              </a:schemeClr>
            </a:solidFill>
          </c:spPr>
          <c:invertIfNegative val="0"/>
          <c:cat>
            <c:strRef>
              <c:f>'fig 2-6'!$D$6:$P$6</c:f>
              <c:strCache>
                <c:ptCount val="5"/>
                <c:pt idx="0">
                  <c:v>$2-5 million</c:v>
                </c:pt>
                <c:pt idx="1">
                  <c:v>$5-10 million</c:v>
                </c:pt>
                <c:pt idx="2">
                  <c:v>$10-50 million</c:v>
                </c:pt>
                <c:pt idx="3">
                  <c:v>$50-100 million</c:v>
                </c:pt>
                <c:pt idx="4">
                  <c:v>&gt;$100 million</c:v>
                </c:pt>
              </c:strCache>
            </c:strRef>
          </c:cat>
          <c:val>
            <c:numRef>
              <c:f>'fig 2-6'!$D$14:$P$14</c:f>
              <c:numCache>
                <c:formatCode>General</c:formatCode>
                <c:ptCount val="5"/>
                <c:pt idx="0">
                  <c:v>0.67191718906803299</c:v>
                </c:pt>
                <c:pt idx="1">
                  <c:v>0.76408762578082801</c:v>
                </c:pt>
                <c:pt idx="2">
                  <c:v>0.81045170212832596</c:v>
                </c:pt>
                <c:pt idx="3">
                  <c:v>0.87481336120589503</c:v>
                </c:pt>
                <c:pt idx="4">
                  <c:v>0.93253419805638604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39D-48D9-B070-0397AD3385F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447"/>
        <c:axId val="2093531128"/>
        <c:axId val="2093534184"/>
      </c:barChart>
      <c:catAx>
        <c:axId val="209353112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2093534184"/>
        <c:crosses val="autoZero"/>
        <c:auto val="1"/>
        <c:lblAlgn val="ctr"/>
        <c:lblOffset val="100"/>
        <c:noMultiLvlLbl val="0"/>
      </c:catAx>
      <c:valAx>
        <c:axId val="209353418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2093531128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bg2">
                <a:lumMod val="25000"/>
              </a:schemeClr>
            </a:solidFill>
          </c:spPr>
          <c:invertIfNegative val="0"/>
          <c:cat>
            <c:strRef>
              <c:f>'fig 2-6'!$D$6:$P$6</c:f>
              <c:strCache>
                <c:ptCount val="5"/>
                <c:pt idx="0">
                  <c:v>$2-5 million</c:v>
                </c:pt>
                <c:pt idx="1">
                  <c:v>$5-10 million</c:v>
                </c:pt>
                <c:pt idx="2">
                  <c:v>$10-50 million</c:v>
                </c:pt>
                <c:pt idx="3">
                  <c:v>$50-100 million</c:v>
                </c:pt>
                <c:pt idx="4">
                  <c:v>&gt;$100 million</c:v>
                </c:pt>
              </c:strCache>
            </c:strRef>
          </c:cat>
          <c:val>
            <c:numRef>
              <c:f>'fig 2-6'!$D$16:$P$16</c:f>
              <c:numCache>
                <c:formatCode>General</c:formatCode>
                <c:ptCount val="5"/>
                <c:pt idx="0">
                  <c:v>0.80978730074404304</c:v>
                </c:pt>
                <c:pt idx="1">
                  <c:v>0.71939188317470204</c:v>
                </c:pt>
                <c:pt idx="2">
                  <c:v>0.67244380788723501</c:v>
                </c:pt>
                <c:pt idx="3">
                  <c:v>0.62670886944014703</c:v>
                </c:pt>
                <c:pt idx="4">
                  <c:v>0.61567639180550005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075-4A7C-8703-A0757177A29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0"/>
        <c:axId val="2093624936"/>
        <c:axId val="2093627880"/>
      </c:barChart>
      <c:catAx>
        <c:axId val="209362493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800"/>
            </a:pPr>
            <a:endParaRPr lang="en-US"/>
          </a:p>
        </c:txPr>
        <c:crossAx val="2093627880"/>
        <c:crosses val="autoZero"/>
        <c:auto val="1"/>
        <c:lblAlgn val="ctr"/>
        <c:lblOffset val="100"/>
        <c:noMultiLvlLbl val="0"/>
      </c:catAx>
      <c:valAx>
        <c:axId val="2093627880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800"/>
            </a:pPr>
            <a:endParaRPr lang="en-US"/>
          </a:p>
        </c:txPr>
        <c:crossAx val="2093624936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2651267224409452"/>
          <c:y val="5.4026859781213479E-2"/>
          <c:w val="0.84503592997477273"/>
          <c:h val="0.79761818399545992"/>
        </c:manualLayout>
      </c:layout>
      <c:lineChart>
        <c:grouping val="standard"/>
        <c:varyColors val="0"/>
        <c:ser>
          <c:idx val="2"/>
          <c:order val="0"/>
          <c:tx>
            <c:v>net capital income (everyone)</c:v>
          </c:tx>
          <c:spPr>
            <a:ln>
              <a:solidFill>
                <a:schemeClr val="bg2">
                  <a:lumMod val="10000"/>
                </a:schemeClr>
              </a:solidFill>
              <a:prstDash val="sysDot"/>
            </a:ln>
          </c:spPr>
          <c:marker>
            <c:symbol val="none"/>
          </c:marker>
          <c:val>
            <c:numRef>
              <c:f>'fig 2-6'!$D$18:$P$18</c:f>
              <c:numCache>
                <c:formatCode>General</c:formatCode>
                <c:ptCount val="5"/>
                <c:pt idx="0">
                  <c:v>3.1617891490543601E-2</c:v>
                </c:pt>
                <c:pt idx="1">
                  <c:v>3.4764691552139071E-2</c:v>
                </c:pt>
                <c:pt idx="2">
                  <c:v>3.5770076462917279E-2</c:v>
                </c:pt>
                <c:pt idx="3">
                  <c:v>3.619529902467393E-2</c:v>
                </c:pt>
                <c:pt idx="4">
                  <c:v>2.9469984130756854E-2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6278-4A53-AC2B-68EDE3E1CCC0}"/>
            </c:ext>
          </c:extLst>
        </c:ser>
        <c:ser>
          <c:idx val="0"/>
          <c:order val="1"/>
          <c:tx>
            <c:v>net taxable capital income (everyone)</c:v>
          </c:tx>
          <c:spPr>
            <a:ln>
              <a:solidFill>
                <a:srgbClr val="002060"/>
              </a:solidFill>
            </a:ln>
          </c:spPr>
          <c:marker>
            <c:symbol val="none"/>
          </c:marker>
          <c:cat>
            <c:strRef>
              <c:f>'fig 2-6'!$D$6:$P$6</c:f>
              <c:strCache>
                <c:ptCount val="5"/>
                <c:pt idx="0">
                  <c:v>$2-5 million</c:v>
                </c:pt>
                <c:pt idx="1">
                  <c:v>$5-10 million</c:v>
                </c:pt>
                <c:pt idx="2">
                  <c:v>$10-50 million</c:v>
                </c:pt>
                <c:pt idx="3">
                  <c:v>$50-100 million</c:v>
                </c:pt>
                <c:pt idx="4">
                  <c:v>&gt;$100 million</c:v>
                </c:pt>
              </c:strCache>
            </c:strRef>
          </c:cat>
          <c:val>
            <c:numRef>
              <c:f>'fig 2-6'!$D$17:$P$17</c:f>
              <c:numCache>
                <c:formatCode>General</c:formatCode>
                <c:ptCount val="5"/>
                <c:pt idx="0">
                  <c:v>2.5603767005345359E-2</c:v>
                </c:pt>
                <c:pt idx="1">
                  <c:v>2.5009436923680985E-2</c:v>
                </c:pt>
                <c:pt idx="2">
                  <c:v>2.4053366425141654E-2</c:v>
                </c:pt>
                <c:pt idx="3">
                  <c:v>2.2683914930801449E-2</c:v>
                </c:pt>
                <c:pt idx="4">
                  <c:v>1.8143973496189732E-2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6278-4A53-AC2B-68EDE3E1CCC0}"/>
            </c:ext>
          </c:extLst>
        </c:ser>
        <c:ser>
          <c:idx val="1"/>
          <c:order val="2"/>
          <c:tx>
            <c:v>net taxable capital income (non-homeowners)</c:v>
          </c:tx>
          <c:spPr>
            <a:ln>
              <a:solidFill>
                <a:srgbClr val="002060"/>
              </a:solidFill>
              <a:prstDash val="dash"/>
            </a:ln>
          </c:spPr>
          <c:marker>
            <c:symbol val="none"/>
          </c:marker>
          <c:val>
            <c:numRef>
              <c:f>'fig 2-6'!$W$39:$AA$39</c:f>
              <c:numCache>
                <c:formatCode>General</c:formatCode>
                <c:ptCount val="5"/>
                <c:pt idx="0">
                  <c:v>2.7710664268183652E-2</c:v>
                </c:pt>
                <c:pt idx="1">
                  <c:v>2.6474694010119409E-2</c:v>
                </c:pt>
                <c:pt idx="2">
                  <c:v>2.5054516174549839E-2</c:v>
                </c:pt>
                <c:pt idx="3">
                  <c:v>2.3321520828394272E-2</c:v>
                </c:pt>
                <c:pt idx="4">
                  <c:v>1.424318699796449E-2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6278-4A53-AC2B-68EDE3E1CCC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57061376"/>
        <c:axId val="57062912"/>
      </c:lineChart>
      <c:catAx>
        <c:axId val="57061376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sz="1400" b="0" i="0"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r>
                  <a:rPr lang="en-US" sz="1400" b="0" i="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Net Estate Value</a:t>
                </a:r>
              </a:p>
            </c:rich>
          </c:tx>
          <c:layout/>
          <c:overlay val="0"/>
        </c:title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400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endParaRPr lang="en-US"/>
          </a:p>
        </c:txPr>
        <c:crossAx val="57062912"/>
        <c:crosses val="autoZero"/>
        <c:auto val="1"/>
        <c:lblAlgn val="ctr"/>
        <c:lblOffset val="100"/>
        <c:noMultiLvlLbl val="0"/>
      </c:catAx>
      <c:valAx>
        <c:axId val="57062912"/>
        <c:scaling>
          <c:orientation val="minMax"/>
        </c:scaling>
        <c:delete val="0"/>
        <c:axPos val="l"/>
        <c:title>
          <c:tx>
            <c:rich>
              <a:bodyPr/>
              <a:lstStyle/>
              <a:p>
                <a:pPr>
                  <a:defRPr sz="1400" b="0"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r>
                  <a:rPr lang="en-US" sz="1400" b="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Proportion</a:t>
                </a:r>
                <a:endParaRPr lang="en-US" sz="1400" b="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400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endParaRPr lang="en-US"/>
          </a:p>
        </c:txPr>
        <c:crossAx val="57061376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15341043307086613"/>
          <c:y val="0.55799068912006433"/>
          <c:w val="0.62974081364829393"/>
          <c:h val="0.26196064907944899"/>
        </c:manualLayout>
      </c:layout>
      <c:overlay val="0"/>
      <c:txPr>
        <a:bodyPr/>
        <a:lstStyle/>
        <a:p>
          <a:pPr>
            <a:defRPr sz="1400" i="0">
              <a:latin typeface="Times New Roman" panose="02020603050405020304" pitchFamily="18" charset="0"/>
              <a:cs typeface="Times New Roman" panose="02020603050405020304" pitchFamily="18" charset="0"/>
            </a:defRPr>
          </a:pPr>
          <a:endParaRPr lang="en-US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5453350557742782"/>
          <c:y val="5.0609785424732115E-2"/>
          <c:w val="0.8168206610892389"/>
          <c:h val="0.66428636548648234"/>
        </c:manualLayout>
      </c:layout>
      <c:barChart>
        <c:barDir val="col"/>
        <c:grouping val="percentStacked"/>
        <c:varyColors val="0"/>
        <c:ser>
          <c:idx val="0"/>
          <c:order val="0"/>
          <c:tx>
            <c:strRef>
              <c:f>'fig 11'!$H$9</c:f>
              <c:strCache>
                <c:ptCount val="1"/>
                <c:pt idx="0">
                  <c:v>&lt;0%</c:v>
                </c:pt>
              </c:strCache>
            </c:strRef>
          </c:tx>
          <c:spPr>
            <a:solidFill>
              <a:schemeClr val="tx1"/>
            </a:solidFill>
          </c:spPr>
          <c:invertIfNegative val="0"/>
          <c:cat>
            <c:strRef>
              <c:f>'fig 11'!$I$8:$M$8</c:f>
              <c:strCache>
                <c:ptCount val="5"/>
                <c:pt idx="0">
                  <c:v>$2-5 million</c:v>
                </c:pt>
                <c:pt idx="1">
                  <c:v>$5-10 million</c:v>
                </c:pt>
                <c:pt idx="2">
                  <c:v>$10-50 million</c:v>
                </c:pt>
                <c:pt idx="3">
                  <c:v>$50-100 million</c:v>
                </c:pt>
                <c:pt idx="4">
                  <c:v>&gt;$100 million</c:v>
                </c:pt>
              </c:strCache>
            </c:strRef>
          </c:cat>
          <c:val>
            <c:numRef>
              <c:f>'fig 11'!$I$9:$M$9</c:f>
              <c:numCache>
                <c:formatCode>General</c:formatCode>
                <c:ptCount val="5"/>
                <c:pt idx="0">
                  <c:v>3.06</c:v>
                </c:pt>
                <c:pt idx="1">
                  <c:v>1.68</c:v>
                </c:pt>
                <c:pt idx="2">
                  <c:v>2.25</c:v>
                </c:pt>
                <c:pt idx="3">
                  <c:v>1.52</c:v>
                </c:pt>
                <c:pt idx="4">
                  <c:v>0.86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6C9-480D-93FA-C8B248951B5D}"/>
            </c:ext>
          </c:extLst>
        </c:ser>
        <c:ser>
          <c:idx val="1"/>
          <c:order val="1"/>
          <c:tx>
            <c:strRef>
              <c:f>'fig 11'!$H$10</c:f>
              <c:strCache>
                <c:ptCount val="1"/>
                <c:pt idx="0">
                  <c:v>0-1%</c:v>
                </c:pt>
              </c:strCache>
            </c:strRef>
          </c:tx>
          <c:spPr>
            <a:solidFill>
              <a:schemeClr val="accent2">
                <a:lumMod val="75000"/>
              </a:schemeClr>
            </a:solidFill>
            <a:ln>
              <a:solidFill>
                <a:schemeClr val="tx1"/>
              </a:solidFill>
            </a:ln>
          </c:spPr>
          <c:invertIfNegative val="0"/>
          <c:cat>
            <c:strRef>
              <c:f>'fig 11'!$I$8:$M$8</c:f>
              <c:strCache>
                <c:ptCount val="5"/>
                <c:pt idx="0">
                  <c:v>$2-5 million</c:v>
                </c:pt>
                <c:pt idx="1">
                  <c:v>$5-10 million</c:v>
                </c:pt>
                <c:pt idx="2">
                  <c:v>$10-50 million</c:v>
                </c:pt>
                <c:pt idx="3">
                  <c:v>$50-100 million</c:v>
                </c:pt>
                <c:pt idx="4">
                  <c:v>&gt;$100 million</c:v>
                </c:pt>
              </c:strCache>
            </c:strRef>
          </c:cat>
          <c:val>
            <c:numRef>
              <c:f>'fig 11'!$I$10:$M$10</c:f>
              <c:numCache>
                <c:formatCode>General</c:formatCode>
                <c:ptCount val="5"/>
                <c:pt idx="0">
                  <c:v>15.27</c:v>
                </c:pt>
                <c:pt idx="1">
                  <c:v>17.82</c:v>
                </c:pt>
                <c:pt idx="2">
                  <c:v>20.77</c:v>
                </c:pt>
                <c:pt idx="3">
                  <c:v>21.72</c:v>
                </c:pt>
                <c:pt idx="4">
                  <c:v>34.479999999999997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6C9-480D-93FA-C8B248951B5D}"/>
            </c:ext>
          </c:extLst>
        </c:ser>
        <c:ser>
          <c:idx val="2"/>
          <c:order val="2"/>
          <c:tx>
            <c:strRef>
              <c:f>'fig 11'!$H$11</c:f>
              <c:strCache>
                <c:ptCount val="1"/>
                <c:pt idx="0">
                  <c:v>1-2%</c:v>
                </c:pt>
              </c:strCache>
            </c:strRef>
          </c:tx>
          <c:spPr>
            <a:solidFill>
              <a:schemeClr val="accent1"/>
            </a:solidFill>
            <a:ln>
              <a:solidFill>
                <a:schemeClr val="tx1"/>
              </a:solidFill>
            </a:ln>
          </c:spPr>
          <c:invertIfNegative val="0"/>
          <c:cat>
            <c:strRef>
              <c:f>'fig 11'!$I$8:$M$8</c:f>
              <c:strCache>
                <c:ptCount val="5"/>
                <c:pt idx="0">
                  <c:v>$2-5 million</c:v>
                </c:pt>
                <c:pt idx="1">
                  <c:v>$5-10 million</c:v>
                </c:pt>
                <c:pt idx="2">
                  <c:v>$10-50 million</c:v>
                </c:pt>
                <c:pt idx="3">
                  <c:v>$50-100 million</c:v>
                </c:pt>
                <c:pt idx="4">
                  <c:v>&gt;$100 million</c:v>
                </c:pt>
              </c:strCache>
            </c:strRef>
          </c:cat>
          <c:val>
            <c:numRef>
              <c:f>'fig 11'!$I$11:$M$11</c:f>
              <c:numCache>
                <c:formatCode>General</c:formatCode>
                <c:ptCount val="5"/>
                <c:pt idx="0">
                  <c:v>28.14</c:v>
                </c:pt>
                <c:pt idx="1">
                  <c:v>31.01</c:v>
                </c:pt>
                <c:pt idx="2">
                  <c:v>32.71</c:v>
                </c:pt>
                <c:pt idx="3">
                  <c:v>36.869999999999997</c:v>
                </c:pt>
                <c:pt idx="4">
                  <c:v>27.59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16C9-480D-93FA-C8B248951B5D}"/>
            </c:ext>
          </c:extLst>
        </c:ser>
        <c:ser>
          <c:idx val="3"/>
          <c:order val="3"/>
          <c:tx>
            <c:strRef>
              <c:f>'fig 11'!$H$12</c:f>
              <c:strCache>
                <c:ptCount val="1"/>
                <c:pt idx="0">
                  <c:v>2-5%</c:v>
                </c:pt>
              </c:strCache>
            </c:strRef>
          </c:tx>
          <c:spPr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tx1"/>
              </a:solidFill>
            </a:ln>
          </c:spPr>
          <c:invertIfNegative val="0"/>
          <c:cat>
            <c:strRef>
              <c:f>'fig 11'!$I$8:$M$8</c:f>
              <c:strCache>
                <c:ptCount val="5"/>
                <c:pt idx="0">
                  <c:v>$2-5 million</c:v>
                </c:pt>
                <c:pt idx="1">
                  <c:v>$5-10 million</c:v>
                </c:pt>
                <c:pt idx="2">
                  <c:v>$10-50 million</c:v>
                </c:pt>
                <c:pt idx="3">
                  <c:v>$50-100 million</c:v>
                </c:pt>
                <c:pt idx="4">
                  <c:v>&gt;$100 million</c:v>
                </c:pt>
              </c:strCache>
            </c:strRef>
          </c:cat>
          <c:val>
            <c:numRef>
              <c:f>'fig 11'!$I$12:$M$12</c:f>
              <c:numCache>
                <c:formatCode>General</c:formatCode>
                <c:ptCount val="5"/>
                <c:pt idx="0">
                  <c:v>44.47</c:v>
                </c:pt>
                <c:pt idx="1">
                  <c:v>41.31</c:v>
                </c:pt>
                <c:pt idx="2">
                  <c:v>35.090000000000003</c:v>
                </c:pt>
                <c:pt idx="3">
                  <c:v>30.81</c:v>
                </c:pt>
                <c:pt idx="4">
                  <c:v>29.31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16C9-480D-93FA-C8B248951B5D}"/>
            </c:ext>
          </c:extLst>
        </c:ser>
        <c:ser>
          <c:idx val="4"/>
          <c:order val="4"/>
          <c:tx>
            <c:strRef>
              <c:f>'fig 11'!$H$13</c:f>
              <c:strCache>
                <c:ptCount val="1"/>
                <c:pt idx="0">
                  <c:v>5-10%</c:v>
                </c:pt>
              </c:strCache>
            </c:strRef>
          </c:tx>
          <c:spPr>
            <a:solidFill>
              <a:schemeClr val="bg1"/>
            </a:solidFill>
            <a:ln>
              <a:solidFill>
                <a:schemeClr val="tx1"/>
              </a:solidFill>
            </a:ln>
          </c:spPr>
          <c:invertIfNegative val="0"/>
          <c:cat>
            <c:strRef>
              <c:f>'fig 11'!$I$8:$M$8</c:f>
              <c:strCache>
                <c:ptCount val="5"/>
                <c:pt idx="0">
                  <c:v>$2-5 million</c:v>
                </c:pt>
                <c:pt idx="1">
                  <c:v>$5-10 million</c:v>
                </c:pt>
                <c:pt idx="2">
                  <c:v>$10-50 million</c:v>
                </c:pt>
                <c:pt idx="3">
                  <c:v>$50-100 million</c:v>
                </c:pt>
                <c:pt idx="4">
                  <c:v>&gt;$100 million</c:v>
                </c:pt>
              </c:strCache>
            </c:strRef>
          </c:cat>
          <c:val>
            <c:numRef>
              <c:f>'fig 11'!$I$13:$M$13</c:f>
              <c:numCache>
                <c:formatCode>General</c:formatCode>
                <c:ptCount val="5"/>
                <c:pt idx="0">
                  <c:v>7.64</c:v>
                </c:pt>
                <c:pt idx="1">
                  <c:v>6.57</c:v>
                </c:pt>
                <c:pt idx="2">
                  <c:v>7.53</c:v>
                </c:pt>
                <c:pt idx="3">
                  <c:v>8.59</c:v>
                </c:pt>
                <c:pt idx="4">
                  <c:v>4.3099999999999996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16C9-480D-93FA-C8B248951B5D}"/>
            </c:ext>
          </c:extLst>
        </c:ser>
        <c:ser>
          <c:idx val="5"/>
          <c:order val="5"/>
          <c:tx>
            <c:strRef>
              <c:f>'fig 11'!$H$14</c:f>
              <c:strCache>
                <c:ptCount val="1"/>
                <c:pt idx="0">
                  <c:v>&gt;10%</c:v>
                </c:pt>
              </c:strCache>
            </c:strRef>
          </c:tx>
          <c:spPr>
            <a:pattFill prst="smCheck">
              <a:fgClr>
                <a:srgbClr val="0070C0"/>
              </a:fgClr>
              <a:bgClr>
                <a:schemeClr val="bg1"/>
              </a:bgClr>
            </a:pattFill>
            <a:ln>
              <a:solidFill>
                <a:schemeClr val="tx1"/>
              </a:solidFill>
            </a:ln>
          </c:spPr>
          <c:invertIfNegative val="0"/>
          <c:cat>
            <c:strRef>
              <c:f>'fig 11'!$I$8:$M$8</c:f>
              <c:strCache>
                <c:ptCount val="5"/>
                <c:pt idx="0">
                  <c:v>$2-5 million</c:v>
                </c:pt>
                <c:pt idx="1">
                  <c:v>$5-10 million</c:v>
                </c:pt>
                <c:pt idx="2">
                  <c:v>$10-50 million</c:v>
                </c:pt>
                <c:pt idx="3">
                  <c:v>$50-100 million</c:v>
                </c:pt>
                <c:pt idx="4">
                  <c:v>&gt;$100 million</c:v>
                </c:pt>
              </c:strCache>
            </c:strRef>
          </c:cat>
          <c:val>
            <c:numRef>
              <c:f>'fig 11'!$I$14:$M$14</c:f>
              <c:numCache>
                <c:formatCode>General</c:formatCode>
                <c:ptCount val="5"/>
                <c:pt idx="0">
                  <c:v>1.43</c:v>
                </c:pt>
                <c:pt idx="1">
                  <c:v>1.61</c:v>
                </c:pt>
                <c:pt idx="2">
                  <c:v>1.65</c:v>
                </c:pt>
                <c:pt idx="3">
                  <c:v>0.51</c:v>
                </c:pt>
                <c:pt idx="4">
                  <c:v>3.45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16C9-480D-93FA-C8B248951B5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62240640"/>
        <c:axId val="94307072"/>
      </c:barChart>
      <c:catAx>
        <c:axId val="62240640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sz="1200" b="0" i="0"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r>
                  <a:rPr lang="en-US" sz="1200" b="0" i="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Net Estate Value</a:t>
                </a:r>
              </a:p>
            </c:rich>
          </c:tx>
          <c:layout>
            <c:manualLayout>
              <c:xMode val="edge"/>
              <c:yMode val="edge"/>
              <c:x val="0.46257915026246721"/>
              <c:y val="0.81635117955020364"/>
            </c:manualLayout>
          </c:layout>
          <c:overlay val="0"/>
        </c:title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endParaRPr lang="en-US"/>
          </a:p>
        </c:txPr>
        <c:crossAx val="94307072"/>
        <c:crosses val="autoZero"/>
        <c:auto val="1"/>
        <c:lblAlgn val="ctr"/>
        <c:lblOffset val="100"/>
        <c:noMultiLvlLbl val="0"/>
      </c:catAx>
      <c:valAx>
        <c:axId val="94307072"/>
        <c:scaling>
          <c:orientation val="minMax"/>
        </c:scaling>
        <c:delete val="0"/>
        <c:axPos val="l"/>
        <c:title>
          <c:tx>
            <c:rich>
              <a:bodyPr/>
              <a:lstStyle/>
              <a:p>
                <a:pPr>
                  <a:defRPr sz="1200" b="0"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r>
                  <a:rPr lang="en-US" sz="1200" b="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Share</a:t>
                </a:r>
                <a:r>
                  <a:rPr lang="en-US" sz="1200" b="0" baseline="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of Realization Rate</a:t>
                </a:r>
                <a:endParaRPr lang="en-US" sz="1200" b="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c:rich>
          </c:tx>
          <c:layout/>
          <c:overlay val="0"/>
        </c:title>
        <c:numFmt formatCode="0%" sourceLinked="1"/>
        <c:majorTickMark val="out"/>
        <c:minorTickMark val="none"/>
        <c:tickLblPos val="nextTo"/>
        <c:txPr>
          <a:bodyPr/>
          <a:lstStyle/>
          <a:p>
            <a: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endParaRPr lang="en-US"/>
          </a:p>
        </c:txPr>
        <c:crossAx val="62240640"/>
        <c:crosses val="autoZero"/>
        <c:crossBetween val="between"/>
      </c:valAx>
    </c:plotArea>
    <c:legend>
      <c:legendPos val="b"/>
      <c:layout/>
      <c:overlay val="0"/>
      <c:txPr>
        <a:bodyPr/>
        <a:lstStyle/>
        <a:p>
          <a:pPr>
            <a:defRPr sz="1200">
              <a:latin typeface="Times New Roman" panose="02020603050405020304" pitchFamily="18" charset="0"/>
              <a:cs typeface="Times New Roman" panose="02020603050405020304" pitchFamily="18" charset="0"/>
            </a:defRPr>
          </a:pPr>
          <a:endParaRPr lang="en-US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5453350557742782"/>
          <c:y val="5.0609785424732115E-2"/>
          <c:w val="0.8168206610892389"/>
          <c:h val="0.66428636548648234"/>
        </c:manualLayout>
      </c:layout>
      <c:barChart>
        <c:barDir val="col"/>
        <c:grouping val="percentStacked"/>
        <c:varyColors val="0"/>
        <c:ser>
          <c:idx val="0"/>
          <c:order val="0"/>
          <c:tx>
            <c:strRef>
              <c:f>'fig 13'!$H$7</c:f>
              <c:strCache>
                <c:ptCount val="1"/>
                <c:pt idx="0">
                  <c:v>&lt;0%</c:v>
                </c:pt>
              </c:strCache>
            </c:strRef>
          </c:tx>
          <c:spPr>
            <a:solidFill>
              <a:schemeClr val="tx1"/>
            </a:solidFill>
          </c:spPr>
          <c:invertIfNegative val="0"/>
          <c:cat>
            <c:strRef>
              <c:f>'fig 13'!$I$6:$M$6</c:f>
              <c:strCache>
                <c:ptCount val="5"/>
                <c:pt idx="0">
                  <c:v>$2-5 million</c:v>
                </c:pt>
                <c:pt idx="1">
                  <c:v>$5-10 million</c:v>
                </c:pt>
                <c:pt idx="2">
                  <c:v>$10-50 million</c:v>
                </c:pt>
                <c:pt idx="3">
                  <c:v>$50-100 million</c:v>
                </c:pt>
                <c:pt idx="4">
                  <c:v>&gt;$100 million</c:v>
                </c:pt>
              </c:strCache>
            </c:strRef>
          </c:cat>
          <c:val>
            <c:numRef>
              <c:f>'fig 13'!$I$7:$M$7</c:f>
              <c:numCache>
                <c:formatCode>General</c:formatCode>
                <c:ptCount val="5"/>
                <c:pt idx="0">
                  <c:v>12.51</c:v>
                </c:pt>
                <c:pt idx="1">
                  <c:v>8.1300000000000008</c:v>
                </c:pt>
                <c:pt idx="2">
                  <c:v>6.93</c:v>
                </c:pt>
                <c:pt idx="3">
                  <c:v>2.27</c:v>
                </c:pt>
                <c:pt idx="4">
                  <c:v>0.28999999999999998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A38-46AE-BB3E-4D95588ADFDB}"/>
            </c:ext>
          </c:extLst>
        </c:ser>
        <c:ser>
          <c:idx val="1"/>
          <c:order val="1"/>
          <c:tx>
            <c:strRef>
              <c:f>'fig 13'!$H$8</c:f>
              <c:strCache>
                <c:ptCount val="1"/>
                <c:pt idx="0">
                  <c:v>0-1%</c:v>
                </c:pt>
              </c:strCache>
            </c:strRef>
          </c:tx>
          <c:spPr>
            <a:solidFill>
              <a:schemeClr val="accent2">
                <a:lumMod val="75000"/>
              </a:schemeClr>
            </a:solidFill>
            <a:ln>
              <a:solidFill>
                <a:schemeClr val="tx1"/>
              </a:solidFill>
            </a:ln>
          </c:spPr>
          <c:invertIfNegative val="0"/>
          <c:cat>
            <c:strRef>
              <c:f>'fig 13'!$I$6:$M$6</c:f>
              <c:strCache>
                <c:ptCount val="5"/>
                <c:pt idx="0">
                  <c:v>$2-5 million</c:v>
                </c:pt>
                <c:pt idx="1">
                  <c:v>$5-10 million</c:v>
                </c:pt>
                <c:pt idx="2">
                  <c:v>$10-50 million</c:v>
                </c:pt>
                <c:pt idx="3">
                  <c:v>$50-100 million</c:v>
                </c:pt>
                <c:pt idx="4">
                  <c:v>&gt;$100 million</c:v>
                </c:pt>
              </c:strCache>
            </c:strRef>
          </c:cat>
          <c:val>
            <c:numRef>
              <c:f>'fig 13'!$I$8:$M$8</c:f>
              <c:numCache>
                <c:formatCode>General</c:formatCode>
                <c:ptCount val="5"/>
                <c:pt idx="0">
                  <c:v>25.72</c:v>
                </c:pt>
                <c:pt idx="1">
                  <c:v>27.6</c:v>
                </c:pt>
                <c:pt idx="2">
                  <c:v>26.05</c:v>
                </c:pt>
                <c:pt idx="3">
                  <c:v>22.74</c:v>
                </c:pt>
                <c:pt idx="4">
                  <c:v>38.21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A38-46AE-BB3E-4D95588ADFDB}"/>
            </c:ext>
          </c:extLst>
        </c:ser>
        <c:ser>
          <c:idx val="2"/>
          <c:order val="2"/>
          <c:tx>
            <c:strRef>
              <c:f>'fig 13'!$H$9</c:f>
              <c:strCache>
                <c:ptCount val="1"/>
                <c:pt idx="0">
                  <c:v>1-2%</c:v>
                </c:pt>
              </c:strCache>
            </c:strRef>
          </c:tx>
          <c:spPr>
            <a:solidFill>
              <a:schemeClr val="accent1"/>
            </a:solidFill>
            <a:ln>
              <a:solidFill>
                <a:schemeClr val="tx1"/>
              </a:solidFill>
            </a:ln>
          </c:spPr>
          <c:invertIfNegative val="0"/>
          <c:cat>
            <c:strRef>
              <c:f>'fig 13'!$I$6:$M$6</c:f>
              <c:strCache>
                <c:ptCount val="5"/>
                <c:pt idx="0">
                  <c:v>$2-5 million</c:v>
                </c:pt>
                <c:pt idx="1">
                  <c:v>$5-10 million</c:v>
                </c:pt>
                <c:pt idx="2">
                  <c:v>$10-50 million</c:v>
                </c:pt>
                <c:pt idx="3">
                  <c:v>$50-100 million</c:v>
                </c:pt>
                <c:pt idx="4">
                  <c:v>&gt;$100 million</c:v>
                </c:pt>
              </c:strCache>
            </c:strRef>
          </c:cat>
          <c:val>
            <c:numRef>
              <c:f>'fig 13'!$I$9:$M$9</c:f>
              <c:numCache>
                <c:formatCode>General</c:formatCode>
                <c:ptCount val="5"/>
                <c:pt idx="0">
                  <c:v>22.38</c:v>
                </c:pt>
                <c:pt idx="1">
                  <c:v>25.11</c:v>
                </c:pt>
                <c:pt idx="2">
                  <c:v>22.79</c:v>
                </c:pt>
                <c:pt idx="3">
                  <c:v>29.94</c:v>
                </c:pt>
                <c:pt idx="4">
                  <c:v>29.97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3A38-46AE-BB3E-4D95588ADFDB}"/>
            </c:ext>
          </c:extLst>
        </c:ser>
        <c:ser>
          <c:idx val="3"/>
          <c:order val="3"/>
          <c:tx>
            <c:strRef>
              <c:f>'fig 13'!$H$10</c:f>
              <c:strCache>
                <c:ptCount val="1"/>
                <c:pt idx="0">
                  <c:v>2-5%</c:v>
                </c:pt>
              </c:strCache>
            </c:strRef>
          </c:tx>
          <c:spPr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tx1"/>
              </a:solidFill>
            </a:ln>
          </c:spPr>
          <c:invertIfNegative val="0"/>
          <c:cat>
            <c:strRef>
              <c:f>'fig 13'!$I$6:$M$6</c:f>
              <c:strCache>
                <c:ptCount val="5"/>
                <c:pt idx="0">
                  <c:v>$2-5 million</c:v>
                </c:pt>
                <c:pt idx="1">
                  <c:v>$5-10 million</c:v>
                </c:pt>
                <c:pt idx="2">
                  <c:v>$10-50 million</c:v>
                </c:pt>
                <c:pt idx="3">
                  <c:v>$50-100 million</c:v>
                </c:pt>
                <c:pt idx="4">
                  <c:v>&gt;$100 million</c:v>
                </c:pt>
              </c:strCache>
            </c:strRef>
          </c:cat>
          <c:val>
            <c:numRef>
              <c:f>'fig 13'!$I$10:$M$10</c:f>
              <c:numCache>
                <c:formatCode>General</c:formatCode>
                <c:ptCount val="5"/>
                <c:pt idx="0">
                  <c:v>29.6</c:v>
                </c:pt>
                <c:pt idx="1">
                  <c:v>27.66</c:v>
                </c:pt>
                <c:pt idx="2">
                  <c:v>31.87</c:v>
                </c:pt>
                <c:pt idx="3">
                  <c:v>35.049999999999997</c:v>
                </c:pt>
                <c:pt idx="4">
                  <c:v>23.13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3A38-46AE-BB3E-4D95588ADFDB}"/>
            </c:ext>
          </c:extLst>
        </c:ser>
        <c:ser>
          <c:idx val="4"/>
          <c:order val="4"/>
          <c:tx>
            <c:strRef>
              <c:f>'fig 13'!$H$11</c:f>
              <c:strCache>
                <c:ptCount val="1"/>
                <c:pt idx="0">
                  <c:v>5-10%</c:v>
                </c:pt>
              </c:strCache>
            </c:strRef>
          </c:tx>
          <c:spPr>
            <a:solidFill>
              <a:schemeClr val="bg1"/>
            </a:solidFill>
            <a:ln>
              <a:solidFill>
                <a:schemeClr val="tx1"/>
              </a:solidFill>
            </a:ln>
          </c:spPr>
          <c:invertIfNegative val="0"/>
          <c:cat>
            <c:strRef>
              <c:f>'fig 13'!$I$6:$M$6</c:f>
              <c:strCache>
                <c:ptCount val="5"/>
                <c:pt idx="0">
                  <c:v>$2-5 million</c:v>
                </c:pt>
                <c:pt idx="1">
                  <c:v>$5-10 million</c:v>
                </c:pt>
                <c:pt idx="2">
                  <c:v>$10-50 million</c:v>
                </c:pt>
                <c:pt idx="3">
                  <c:v>$50-100 million</c:v>
                </c:pt>
                <c:pt idx="4">
                  <c:v>&gt;$100 million</c:v>
                </c:pt>
              </c:strCache>
            </c:strRef>
          </c:cat>
          <c:val>
            <c:numRef>
              <c:f>'fig 13'!$I$11:$M$11</c:f>
              <c:numCache>
                <c:formatCode>General</c:formatCode>
                <c:ptCount val="5"/>
                <c:pt idx="0">
                  <c:v>7.72</c:v>
                </c:pt>
                <c:pt idx="1">
                  <c:v>8.1999999999999993</c:v>
                </c:pt>
                <c:pt idx="2">
                  <c:v>8.2799999999999994</c:v>
                </c:pt>
                <c:pt idx="3">
                  <c:v>9.15</c:v>
                </c:pt>
                <c:pt idx="4">
                  <c:v>2.97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3A38-46AE-BB3E-4D95588ADFDB}"/>
            </c:ext>
          </c:extLst>
        </c:ser>
        <c:ser>
          <c:idx val="5"/>
          <c:order val="5"/>
          <c:tx>
            <c:strRef>
              <c:f>'fig 13'!$H$12</c:f>
              <c:strCache>
                <c:ptCount val="1"/>
                <c:pt idx="0">
                  <c:v>&gt;10%</c:v>
                </c:pt>
              </c:strCache>
            </c:strRef>
          </c:tx>
          <c:spPr>
            <a:pattFill prst="smCheck">
              <a:fgClr>
                <a:srgbClr val="0070C0"/>
              </a:fgClr>
              <a:bgClr>
                <a:schemeClr val="bg1"/>
              </a:bgClr>
            </a:pattFill>
            <a:ln>
              <a:solidFill>
                <a:schemeClr val="tx1"/>
              </a:solidFill>
            </a:ln>
          </c:spPr>
          <c:invertIfNegative val="0"/>
          <c:cat>
            <c:strRef>
              <c:f>'fig 13'!$I$6:$M$6</c:f>
              <c:strCache>
                <c:ptCount val="5"/>
                <c:pt idx="0">
                  <c:v>$2-5 million</c:v>
                </c:pt>
                <c:pt idx="1">
                  <c:v>$5-10 million</c:v>
                </c:pt>
                <c:pt idx="2">
                  <c:v>$10-50 million</c:v>
                </c:pt>
                <c:pt idx="3">
                  <c:v>$50-100 million</c:v>
                </c:pt>
                <c:pt idx="4">
                  <c:v>&gt;$100 million</c:v>
                </c:pt>
              </c:strCache>
            </c:strRef>
          </c:cat>
          <c:val>
            <c:numRef>
              <c:f>'fig 13'!$I$12:$M$12</c:f>
              <c:numCache>
                <c:formatCode>General</c:formatCode>
                <c:ptCount val="5"/>
                <c:pt idx="0">
                  <c:v>2.0699999999999998</c:v>
                </c:pt>
                <c:pt idx="1">
                  <c:v>3.29</c:v>
                </c:pt>
                <c:pt idx="2">
                  <c:v>4.08</c:v>
                </c:pt>
                <c:pt idx="3">
                  <c:v>0.84</c:v>
                </c:pt>
                <c:pt idx="4">
                  <c:v>5.43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3A38-46AE-BB3E-4D95588ADFD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62240640"/>
        <c:axId val="94307072"/>
      </c:barChart>
      <c:catAx>
        <c:axId val="62240640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sz="1200" b="0"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r>
                  <a:rPr lang="en-US" sz="1200" b="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Wealth Category</a:t>
                </a:r>
              </a:p>
            </c:rich>
          </c:tx>
          <c:layout>
            <c:manualLayout>
              <c:xMode val="edge"/>
              <c:yMode val="edge"/>
              <c:x val="0.46257915026246721"/>
              <c:y val="0.81635117955020364"/>
            </c:manualLayout>
          </c:layout>
          <c:overlay val="0"/>
        </c:title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endParaRPr lang="en-US"/>
          </a:p>
        </c:txPr>
        <c:crossAx val="94307072"/>
        <c:crosses val="autoZero"/>
        <c:auto val="1"/>
        <c:lblAlgn val="ctr"/>
        <c:lblOffset val="100"/>
        <c:noMultiLvlLbl val="0"/>
      </c:catAx>
      <c:valAx>
        <c:axId val="94307072"/>
        <c:scaling>
          <c:orientation val="minMax"/>
        </c:scaling>
        <c:delete val="0"/>
        <c:axPos val="l"/>
        <c:title>
          <c:tx>
            <c:rich>
              <a:bodyPr/>
              <a:lstStyle/>
              <a:p>
                <a:pPr>
                  <a:defRPr b="0"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r>
                  <a:rPr lang="en-US" b="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Share</a:t>
                </a:r>
                <a:r>
                  <a:rPr lang="en-US" b="0" baseline="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of Realization Rate</a:t>
                </a:r>
                <a:endParaRPr lang="en-US" b="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c:rich>
          </c:tx>
          <c:layout/>
          <c:overlay val="0"/>
        </c:title>
        <c:numFmt formatCode="0%" sourceLinked="1"/>
        <c:majorTickMark val="out"/>
        <c:minorTickMark val="none"/>
        <c:tickLblPos val="nextTo"/>
        <c:txPr>
          <a:bodyPr/>
          <a:lstStyle/>
          <a:p>
            <a: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endParaRPr lang="en-US"/>
          </a:p>
        </c:txPr>
        <c:crossAx val="62240640"/>
        <c:crosses val="autoZero"/>
        <c:crossBetween val="between"/>
      </c:valAx>
    </c:plotArea>
    <c:legend>
      <c:legendPos val="b"/>
      <c:layout/>
      <c:overlay val="0"/>
      <c:txPr>
        <a:bodyPr/>
        <a:lstStyle/>
        <a:p>
          <a:pPr>
            <a:defRPr sz="1200">
              <a:latin typeface="Times New Roman" panose="02020603050405020304" pitchFamily="18" charset="0"/>
              <a:cs typeface="Times New Roman" panose="02020603050405020304" pitchFamily="18" charset="0"/>
            </a:defRPr>
          </a:pPr>
          <a:endParaRPr lang="en-US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0.12390850557742782"/>
          <c:y val="5.1400554097404488E-2"/>
          <c:w val="0.80882484416010492"/>
          <c:h val="0.80484179060950711"/>
        </c:manualLayout>
      </c:layout>
      <c:lineChart>
        <c:grouping val="standard"/>
        <c:varyColors val="0"/>
        <c:ser>
          <c:idx val="0"/>
          <c:order val="0"/>
          <c:tx>
            <c:strRef>
              <c:f>'[Chart in ntj revision 2-14-2018.doc]fig 12'!$H$15</c:f>
              <c:strCache>
                <c:ptCount val="1"/>
                <c:pt idx="0">
                  <c:v>net capital income</c:v>
                </c:pt>
              </c:strCache>
            </c:strRef>
          </c:tx>
          <c:spPr>
            <a:ln>
              <a:solidFill>
                <a:srgbClr val="ACCBF9">
                  <a:lumMod val="25000"/>
                </a:srgbClr>
              </a:solidFill>
            </a:ln>
          </c:spPr>
          <c:marker>
            <c:symbol val="none"/>
          </c:marker>
          <c:cat>
            <c:strRef>
              <c:f>'[Chart in ntj revision 2-14-2018.doc]fig 12'!$I$14:$P$14</c:f>
              <c:strCache>
                <c:ptCount val="8"/>
                <c:pt idx="0">
                  <c:v>21-30</c:v>
                </c:pt>
                <c:pt idx="1">
                  <c:v>31-40</c:v>
                </c:pt>
                <c:pt idx="2">
                  <c:v>41-50</c:v>
                </c:pt>
                <c:pt idx="3">
                  <c:v>51-60</c:v>
                </c:pt>
                <c:pt idx="4">
                  <c:v>61-70</c:v>
                </c:pt>
                <c:pt idx="5">
                  <c:v>71-80</c:v>
                </c:pt>
                <c:pt idx="6">
                  <c:v>81-90</c:v>
                </c:pt>
                <c:pt idx="7">
                  <c:v>&gt;90</c:v>
                </c:pt>
              </c:strCache>
            </c:strRef>
          </c:cat>
          <c:val>
            <c:numRef>
              <c:f>'[Chart in ntj revision 2-14-2018.doc]fig 12'!$I$15:$P$15</c:f>
              <c:numCache>
                <c:formatCode>General</c:formatCode>
                <c:ptCount val="8"/>
                <c:pt idx="0">
                  <c:v>2.1908681675216892E-2</c:v>
                </c:pt>
                <c:pt idx="1">
                  <c:v>2.5006755829497847E-2</c:v>
                </c:pt>
                <c:pt idx="2">
                  <c:v>3.099831541890485E-2</c:v>
                </c:pt>
                <c:pt idx="3">
                  <c:v>3.1063662964506196E-2</c:v>
                </c:pt>
                <c:pt idx="4">
                  <c:v>3.7490826118591926E-2</c:v>
                </c:pt>
                <c:pt idx="5">
                  <c:v>3.4832156843720589E-2</c:v>
                </c:pt>
                <c:pt idx="6">
                  <c:v>3.3203571005579191E-2</c:v>
                </c:pt>
                <c:pt idx="7">
                  <c:v>3.2197208684000993E-2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3908-47BE-8FB5-23EA29651E44}"/>
            </c:ext>
          </c:extLst>
        </c:ser>
        <c:ser>
          <c:idx val="1"/>
          <c:order val="1"/>
          <c:tx>
            <c:strRef>
              <c:f>'[Chart in ntj revision 2-14-2018.doc]fig 12'!$H$16</c:f>
              <c:strCache>
                <c:ptCount val="1"/>
                <c:pt idx="0">
                  <c:v>net taxable capital income</c:v>
                </c:pt>
              </c:strCache>
            </c:strRef>
          </c:tx>
          <c:spPr>
            <a:ln>
              <a:solidFill>
                <a:srgbClr val="ACCBF9">
                  <a:lumMod val="50000"/>
                </a:srgbClr>
              </a:solidFill>
              <a:prstDash val="dash"/>
            </a:ln>
          </c:spPr>
          <c:marker>
            <c:symbol val="none"/>
          </c:marker>
          <c:cat>
            <c:strRef>
              <c:f>'[Chart in ntj revision 2-14-2018.doc]fig 12'!$I$14:$P$14</c:f>
              <c:strCache>
                <c:ptCount val="8"/>
                <c:pt idx="0">
                  <c:v>21-30</c:v>
                </c:pt>
                <c:pt idx="1">
                  <c:v>31-40</c:v>
                </c:pt>
                <c:pt idx="2">
                  <c:v>41-50</c:v>
                </c:pt>
                <c:pt idx="3">
                  <c:v>51-60</c:v>
                </c:pt>
                <c:pt idx="4">
                  <c:v>61-70</c:v>
                </c:pt>
                <c:pt idx="5">
                  <c:v>71-80</c:v>
                </c:pt>
                <c:pt idx="6">
                  <c:v>81-90</c:v>
                </c:pt>
                <c:pt idx="7">
                  <c:v>&gt;90</c:v>
                </c:pt>
              </c:strCache>
            </c:strRef>
          </c:cat>
          <c:val>
            <c:numRef>
              <c:f>'[Chart in ntj revision 2-14-2018.doc]fig 12'!$I$16:$P$16</c:f>
              <c:numCache>
                <c:formatCode>General</c:formatCode>
                <c:ptCount val="8"/>
                <c:pt idx="0">
                  <c:v>1.511336902795722E-2</c:v>
                </c:pt>
                <c:pt idx="1">
                  <c:v>1.8020719399278105E-2</c:v>
                </c:pt>
                <c:pt idx="2">
                  <c:v>2.1912614910697951E-2</c:v>
                </c:pt>
                <c:pt idx="3">
                  <c:v>2.0967714888154038E-2</c:v>
                </c:pt>
                <c:pt idx="4">
                  <c:v>2.6087043863787452E-2</c:v>
                </c:pt>
                <c:pt idx="5">
                  <c:v>2.5684401027877498E-2</c:v>
                </c:pt>
                <c:pt idx="6">
                  <c:v>2.4098454641132097E-2</c:v>
                </c:pt>
                <c:pt idx="7">
                  <c:v>2.2141974011493343E-2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3908-47BE-8FB5-23EA29651E4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565973359"/>
        <c:axId val="1"/>
      </c:lineChart>
      <c:catAx>
        <c:axId val="1565973359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sz="2000" b="0" i="0" u="none" strike="noStrike" baseline="0">
                    <a:solidFill>
                      <a:srgbClr val="000000"/>
                    </a:solidFill>
                    <a:latin typeface="Garamond" panose="02020404030301010803" pitchFamily="18" charset="0"/>
                    <a:ea typeface="Times New Roman"/>
                    <a:cs typeface="Times New Roman"/>
                  </a:defRPr>
                </a:pPr>
                <a:r>
                  <a:rPr lang="en-US" sz="2000" dirty="0">
                    <a:latin typeface="Garamond" panose="02020404030301010803" pitchFamily="18" charset="0"/>
                  </a:rPr>
                  <a:t>Age</a:t>
                </a:r>
              </a:p>
            </c:rich>
          </c:tx>
          <c:layout/>
          <c:overlay val="0"/>
        </c:title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800">
                <a:latin typeface="Garamond" panose="02020404030301010803" pitchFamily="18" charset="0"/>
                <a:cs typeface="Times New Roman" panose="02020603050405020304" pitchFamily="18" charset="0"/>
              </a:defRPr>
            </a:pPr>
            <a:endParaRPr lang="en-US"/>
          </a:p>
        </c:txPr>
        <c:crossAx val="1"/>
        <c:crosses val="autoZero"/>
        <c:auto val="1"/>
        <c:lblAlgn val="ctr"/>
        <c:lblOffset val="100"/>
        <c:noMultiLvlLbl val="0"/>
      </c:catAx>
      <c:valAx>
        <c:axId val="1"/>
        <c:scaling>
          <c:orientation val="minMax"/>
        </c:scaling>
        <c:delete val="0"/>
        <c:axPos val="l"/>
        <c:title>
          <c:tx>
            <c:rich>
              <a:bodyPr/>
              <a:lstStyle/>
              <a:p>
                <a:pPr>
                  <a:defRPr sz="1800" b="0" i="0" u="none" strike="noStrike" baseline="0">
                    <a:solidFill>
                      <a:srgbClr val="000000"/>
                    </a:solidFill>
                    <a:latin typeface="Garamond" panose="02020404030301010803" pitchFamily="18" charset="0"/>
                    <a:ea typeface="Times New Roman"/>
                    <a:cs typeface="Times New Roman"/>
                  </a:defRPr>
                </a:pPr>
                <a:r>
                  <a:rPr lang="en-US" sz="1800" dirty="0">
                    <a:latin typeface="Garamond" panose="02020404030301010803" pitchFamily="18" charset="0"/>
                  </a:rPr>
                  <a:t>Return</a:t>
                </a:r>
              </a:p>
            </c:rich>
          </c:tx>
          <c:layout>
            <c:manualLayout>
              <c:xMode val="edge"/>
              <c:yMode val="edge"/>
              <c:x val="0"/>
              <c:y val="0.37576578107592667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800">
                <a:latin typeface="Garamond" panose="02020404030301010803" pitchFamily="18" charset="0"/>
                <a:cs typeface="Times New Roman" panose="02020603050405020304" pitchFamily="18" charset="0"/>
              </a:defRPr>
            </a:pPr>
            <a:endParaRPr lang="en-US"/>
          </a:p>
        </c:txPr>
        <c:crossAx val="1565973359"/>
        <c:crosses val="autoZero"/>
        <c:crossBetween val="between"/>
      </c:valAx>
    </c:plotArea>
    <c:legend>
      <c:legendPos val="r"/>
      <c:legendEntry>
        <c:idx val="0"/>
        <c:txPr>
          <a:bodyPr/>
          <a:lstStyle/>
          <a:p>
            <a:pPr>
              <a:defRPr sz="1800" i="0">
                <a:latin typeface="+mj-lt"/>
              </a:defRPr>
            </a:pPr>
            <a:endParaRPr lang="en-US"/>
          </a:p>
        </c:txPr>
      </c:legendEntry>
      <c:legendEntry>
        <c:idx val="1"/>
        <c:txPr>
          <a:bodyPr/>
          <a:lstStyle/>
          <a:p>
            <a:pPr>
              <a:defRPr sz="1800" i="0">
                <a:latin typeface="+mj-lt"/>
              </a:defRPr>
            </a:pPr>
            <a:endParaRPr lang="en-US"/>
          </a:p>
        </c:txPr>
      </c:legendEntry>
      <c:layout>
        <c:manualLayout>
          <c:xMode val="edge"/>
          <c:yMode val="edge"/>
          <c:x val="0.46107784431137727"/>
          <c:y val="0.50846185893429985"/>
          <c:w val="0.30238769685039368"/>
          <c:h val="0.25455088947214932"/>
        </c:manualLayout>
      </c:layout>
      <c:overlay val="0"/>
      <c:txPr>
        <a:bodyPr/>
        <a:lstStyle/>
        <a:p>
          <a:pPr>
            <a:defRPr sz="1800" i="0"/>
          </a:pPr>
          <a:endParaRPr lang="en-US"/>
        </a:p>
      </c:txPr>
    </c:legend>
    <c:plotVisOnly val="1"/>
    <c:dispBlanksAs val="gap"/>
    <c:showDLblsOverMax val="0"/>
  </c:chart>
  <c:externalData r:id="rId2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6"/>
    </mc:Choice>
    <mc:Fallback>
      <c:style val="6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361931967473908"/>
          <c:y val="5.4806121398628643E-2"/>
          <c:w val="0.84607936950231988"/>
          <c:h val="0.81494988640865562"/>
        </c:manualLayout>
      </c:layout>
      <c:lineChart>
        <c:grouping val="standard"/>
        <c:varyColors val="0"/>
        <c:ser>
          <c:idx val="0"/>
          <c:order val="0"/>
          <c:tx>
            <c:v>Federal Income Tax</c:v>
          </c:tx>
          <c:spPr>
            <a:ln w="38100" cap="rnd" cmpd="sng" algn="ctr">
              <a:solidFill>
                <a:schemeClr val="accent4">
                  <a:shade val="76000"/>
                  <a:shade val="95000"/>
                  <a:satMod val="105000"/>
                </a:schemeClr>
              </a:solidFill>
              <a:prstDash val="solid"/>
              <a:round/>
            </a:ln>
            <a:effectLst/>
          </c:spPr>
          <c:marker>
            <c:symbol val="none"/>
          </c:marker>
          <c:cat>
            <c:strRef>
              <c:f>'multwgt sing itm'!$C$1:$G$1</c:f>
              <c:strCache>
                <c:ptCount val="5"/>
                <c:pt idx="0">
                  <c:v>$2-4 million</c:v>
                </c:pt>
                <c:pt idx="1">
                  <c:v>$4-7 million</c:v>
                </c:pt>
                <c:pt idx="2">
                  <c:v>$7-10 million</c:v>
                </c:pt>
                <c:pt idx="3">
                  <c:v>$10-50 million</c:v>
                </c:pt>
                <c:pt idx="4">
                  <c:v>&gt;$50 million</c:v>
                </c:pt>
              </c:strCache>
            </c:strRef>
          </c:cat>
          <c:val>
            <c:numRef>
              <c:f>'multwgt sing itm'!$C$21:$G$21</c:f>
              <c:numCache>
                <c:formatCode>General</c:formatCode>
                <c:ptCount val="5"/>
                <c:pt idx="0">
                  <c:v>8.9750953646156803E-3</c:v>
                </c:pt>
                <c:pt idx="1">
                  <c:v>1.1043376882999955E-2</c:v>
                </c:pt>
                <c:pt idx="2">
                  <c:v>1.2381217762946112E-2</c:v>
                </c:pt>
                <c:pt idx="3">
                  <c:v>1.4187594222293525E-2</c:v>
                </c:pt>
                <c:pt idx="4">
                  <c:v>5.7229499728394806E-3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201D-4E2D-B1B2-E3D5C2FC51A7}"/>
            </c:ext>
          </c:extLst>
        </c:ser>
        <c:ser>
          <c:idx val="1"/>
          <c:order val="1"/>
          <c:tx>
            <c:v>Taxes Paid During Life</c:v>
          </c:tx>
          <c:spPr>
            <a:ln w="38100" cap="rnd" cmpd="sng" algn="ctr">
              <a:solidFill>
                <a:schemeClr val="bg2">
                  <a:lumMod val="75000"/>
                </a:schemeClr>
              </a:solidFill>
              <a:prstDash val="solid"/>
              <a:round/>
            </a:ln>
            <a:effectLst/>
          </c:spPr>
          <c:marker>
            <c:symbol val="none"/>
          </c:marker>
          <c:val>
            <c:numRef>
              <c:f>'multwgt sing itm'!$C$18:$G$18</c:f>
              <c:numCache>
                <c:formatCode>General</c:formatCode>
                <c:ptCount val="5"/>
                <c:pt idx="0">
                  <c:v>1.7808973905359918E-2</c:v>
                </c:pt>
                <c:pt idx="1">
                  <c:v>2.0369833319109763E-2</c:v>
                </c:pt>
                <c:pt idx="2">
                  <c:v>2.2684890652992951E-2</c:v>
                </c:pt>
                <c:pt idx="3">
                  <c:v>2.5402221644415364E-2</c:v>
                </c:pt>
                <c:pt idx="4">
                  <c:v>1.2482833634047895E-2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201D-4E2D-B1B2-E3D5C2FC51A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62871040"/>
        <c:axId val="62872576"/>
      </c:lineChart>
      <c:catAx>
        <c:axId val="62871040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8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800" baseline="0" dirty="0"/>
                  <a:t>Wealth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800" b="1" i="0" u="none" strike="noStrik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0"/>
        <c:majorTickMark val="out"/>
        <c:minorTickMark val="none"/>
        <c:tickLblPos val="nextTo"/>
        <c:spPr>
          <a:noFill/>
          <a:ln w="12700" cap="flat" cmpd="sng" algn="ctr">
            <a:solidFill>
              <a:schemeClr val="tx1">
                <a:tint val="75000"/>
                <a:shade val="95000"/>
                <a:satMod val="105000"/>
              </a:schemeClr>
            </a:solidFill>
            <a:prstDash val="solid"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2872576"/>
        <c:crosses val="autoZero"/>
        <c:auto val="1"/>
        <c:lblAlgn val="ctr"/>
        <c:lblOffset val="100"/>
        <c:noMultiLvlLbl val="0"/>
      </c:catAx>
      <c:valAx>
        <c:axId val="62872576"/>
        <c:scaling>
          <c:orientation val="minMax"/>
        </c:scaling>
        <c:delete val="0"/>
        <c:axPos val="l"/>
        <c:numFmt formatCode="0.00%" sourceLinked="0"/>
        <c:majorTickMark val="out"/>
        <c:minorTickMark val="none"/>
        <c:tickLblPos val="nextTo"/>
        <c:spPr>
          <a:noFill/>
          <a:ln w="12700" cap="flat" cmpd="sng" algn="ctr">
            <a:solidFill>
              <a:schemeClr val="tx1">
                <a:tint val="75000"/>
                <a:shade val="95000"/>
                <a:satMod val="105000"/>
              </a:schemeClr>
            </a:solidFill>
            <a:prstDash val="solid"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287104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19695667601822997"/>
          <c:y val="0.70769373369235256"/>
          <c:w val="0.29761508176862511"/>
          <c:h val="0.12460432955003638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 w="12700" cap="flat" cmpd="sng" algn="ctr">
      <a:noFill/>
      <a:prstDash val="solid"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withinLinear" id="17">
  <a:schemeClr val="accent4"/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102">
  <cs:axisTitle>
    <cs:lnRef idx="0"/>
    <cs:fillRef idx="0"/>
    <cs:effectRef idx="0"/>
    <cs:fontRef idx="minor">
      <a:schemeClr val="tx1"/>
    </cs:fontRef>
    <cs:defRPr sz="1000" b="1" kern="1200"/>
  </cs:axisTitle>
  <cs:category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categoryAxis>
  <cs:chartArea mods="allowNoFillOverride allowNoLineOverride">
    <cs:lnRef idx="1">
      <a:schemeClr val="tx1">
        <a:tint val="75000"/>
      </a:schemeClr>
    </cs:lnRef>
    <cs:fillRef idx="1">
      <a:schemeClr val="bg1"/>
    </cs:fillRef>
    <cs:effectRef idx="0"/>
    <cs:fontRef idx="minor">
      <a:schemeClr val="tx1"/>
    </cs:fontRef>
    <cs:spPr>
      <a:ln>
        <a:round/>
      </a:ln>
    </cs:spPr>
    <cs:defRPr sz="1000" kern="1200"/>
  </cs:chartArea>
  <cs:dataLabel>
    <cs:lnRef idx="0"/>
    <cs:fillRef idx="0"/>
    <cs:effectRef idx="0"/>
    <cs:fontRef idx="minor">
      <a:schemeClr val="tx1"/>
    </cs:fontRef>
    <cs:defRPr sz="1000" kern="1200"/>
  </cs:dataLabel>
  <cs:dataLabelCallout>
    <cs:lnRef idx="0"/>
    <cs:fillRef idx="0"/>
    <cs:effectRef idx="0"/>
    <cs:fontRef idx="minor">
      <a:schemeClr val="dk1"/>
    </cs:fontRef>
    <cs:spPr>
      <a:solidFill>
        <a:schemeClr val="lt1"/>
      </a:solidFill>
      <a:ln>
        <a:solidFill>
          <a:schemeClr val="dk1">
            <a:lumMod val="65000"/>
            <a:lumOff val="35000"/>
          </a:schemeClr>
        </a:solidFill>
      </a:ln>
    </cs:spPr>
    <cs:defRPr sz="1000" kern="1200"/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1">
      <cs:styleClr val="auto"/>
    </cs:lnRef>
    <cs:lineWidthScale>3</cs:lineWidthScale>
    <cs:fillRef idx="0"/>
    <cs:effectRef idx="0"/>
    <cs:fontRef idx="minor">
      <a:schemeClr val="tx1"/>
    </cs:fontRef>
    <cs:spPr>
      <a:ln cap="rnd">
        <a:round/>
      </a:ln>
    </cs:spPr>
  </cs:dataPointLine>
  <cs:dataPointMarker>
    <cs:lnRef idx="1">
      <cs:styleClr val="auto"/>
    </cs:lnRef>
    <cs:fillRef idx="1">
      <cs:styleClr val="auto"/>
    </cs:fillRef>
    <cs:effectRef idx="0"/>
    <cs:fontRef idx="minor">
      <a:schemeClr val="tx1"/>
    </cs:fontRef>
    <cs:spPr>
      <a:ln>
        <a:round/>
      </a:ln>
    </cs:spPr>
  </cs:dataPointMarker>
  <cs:dataPointMarkerLayout/>
  <cs:dataPointWireframe>
    <cs:lnRef idx="1">
      <cs:styleClr val="auto"/>
    </cs:lnRef>
    <cs:fillRef idx="0"/>
    <cs:effectRef idx="0"/>
    <cs:fontRef idx="minor">
      <a:schemeClr val="tx1"/>
    </cs:fontRef>
    <cs:spPr>
      <a:ln>
        <a:round/>
      </a:ln>
    </cs:spPr>
  </cs:dataPointWireframe>
  <cs:dataTable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dataTable>
  <cs:downBar>
    <cs:lnRef idx="1">
      <a:schemeClr val="tx1"/>
    </cs:lnRef>
    <cs:fillRef idx="1">
      <a:schemeClr val="dk1">
        <a:tint val="95000"/>
      </a:schemeClr>
    </cs:fillRef>
    <cs:effectRef idx="0"/>
    <cs:fontRef idx="minor">
      <a:schemeClr val="tx1"/>
    </cs:fontRef>
    <cs:spPr>
      <a:ln>
        <a:round/>
      </a:ln>
    </cs:spPr>
  </cs:downBar>
  <cs:drop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dropLine>
  <cs:errorBar>
    <cs:lnRef idx="1">
      <a:schemeClr val="tx1"/>
    </cs:lnRef>
    <cs:fillRef idx="1">
      <a:schemeClr val="tx1"/>
    </cs:fillRef>
    <cs:effectRef idx="0"/>
    <cs:fontRef idx="minor">
      <a:schemeClr val="tx1"/>
    </cs:fontRef>
    <cs:spPr>
      <a:ln>
        <a:round/>
      </a:ln>
    </cs:spPr>
  </cs:errorBar>
  <cs:flo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floor>
  <cs:gridlineMaj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gridlineMajor>
  <cs:gridlineMinor>
    <cs:lnRef idx="1">
      <a:schemeClr val="tx1">
        <a:tint val="50000"/>
      </a:schemeClr>
    </cs:lnRef>
    <cs:fillRef idx="0"/>
    <cs:effectRef idx="0"/>
    <cs:fontRef idx="minor">
      <a:schemeClr val="tx1"/>
    </cs:fontRef>
    <cs:spPr>
      <a:ln>
        <a:round/>
      </a:ln>
    </cs:spPr>
  </cs:gridlineMinor>
  <cs:hiLo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hiLoLine>
  <cs:leader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leaderLine>
  <cs:legend>
    <cs:lnRef idx="0"/>
    <cs:fillRef idx="0"/>
    <cs:effectRef idx="0"/>
    <cs:fontRef idx="minor">
      <a:schemeClr val="tx1"/>
    </cs:fontRef>
    <cs:defRPr sz="1000" kern="1200"/>
  </cs:legend>
  <cs:plotArea mods="allowNoFillOverride allowNoLineOverride">
    <cs:lnRef idx="0"/>
    <cs:fillRef idx="1">
      <a:schemeClr val="bg1"/>
    </cs:fillRef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seriesAxis>
  <cs:series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seriesLine>
  <cs:title>
    <cs:lnRef idx="0"/>
    <cs:fillRef idx="0"/>
    <cs:effectRef idx="0"/>
    <cs:fontRef idx="minor">
      <a:schemeClr val="tx1"/>
    </cs:fontRef>
    <cs:defRPr sz="1800" b="1" kern="1200"/>
  </cs:title>
  <cs:trendline>
    <cs:lnRef idx="1">
      <a:schemeClr val="tx1"/>
    </cs:lnRef>
    <cs:fillRef idx="0"/>
    <cs:effectRef idx="0"/>
    <cs:fontRef idx="minor">
      <a:schemeClr val="tx1"/>
    </cs:fontRef>
    <cs:spPr>
      <a:ln cap="rnd">
        <a:round/>
      </a:ln>
    </cs:spPr>
  </cs:trendline>
  <cs:trendlineLabel>
    <cs:lnRef idx="0"/>
    <cs:fillRef idx="0"/>
    <cs:effectRef idx="0"/>
    <cs:fontRef idx="minor">
      <a:schemeClr val="tx1"/>
    </cs:fontRef>
    <cs:defRPr sz="1000" kern="1200"/>
  </cs:trendlineLabel>
  <cs:upBar>
    <cs:lnRef idx="1">
      <a:schemeClr val="tx1"/>
    </cs:lnRef>
    <cs:fillRef idx="1">
      <a:schemeClr val="dk1">
        <a:tint val="5000"/>
      </a:schemeClr>
    </cs:fillRef>
    <cs:effectRef idx="0"/>
    <cs:fontRef idx="minor">
      <a:schemeClr val="tx1"/>
    </cs:fontRef>
    <cs:spPr>
      <a:ln>
        <a:round/>
      </a:ln>
    </cs:spPr>
  </cs:upBar>
  <cs:value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valueAxis>
  <cs:wall>
    <cs:lnRef idx="0"/>
    <cs:fillRef idx="0"/>
    <cs:effectRef idx="0"/>
    <cs:fontRef idx="minor">
      <a:schemeClr val="tx1"/>
    </cs:fontRef>
  </cs:wall>
</cs:chartStyle>
</file>

<file path=ppt/charts/style4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F611BB-CA25-4577-9FE3-0024F80428AC}" type="datetimeFigureOut">
              <a:rPr lang="en-US" smtClean="0"/>
              <a:t>7/1/2018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735D0DF-585A-4BF1-9D55-E6193FCB142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89140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35D0DF-585A-4BF1-9D55-E6193FCB142A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08912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905001"/>
            <a:ext cx="100584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4572000"/>
            <a:ext cx="861568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E0CB77-7B3C-4798-B459-7071203DCF53}" type="datetimeFigureOut">
              <a:rPr lang="en-US" smtClean="0"/>
              <a:t>7/1/2018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CDF2FE-B083-41B8-8DB4-1A65D016BC9F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E0CB77-7B3C-4798-B459-7071203DCF53}" type="datetimeFigureOut">
              <a:rPr lang="en-US" smtClean="0"/>
              <a:t>7/1/2018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CDF2FE-B083-41B8-8DB4-1A65D016BC9F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336800" cy="58515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E0CB77-7B3C-4798-B459-7071203DCF53}" type="datetimeFigureOut">
              <a:rPr lang="en-US" smtClean="0"/>
              <a:t>7/1/2018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CDF2FE-B083-41B8-8DB4-1A65D016BC9F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E0CB77-7B3C-4798-B459-7071203DCF53}" type="datetimeFigureOut">
              <a:rPr lang="en-US" smtClean="0"/>
              <a:t>7/1/2018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CDF2FE-B083-41B8-8DB4-1A65D016BC9F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5" y="5486400"/>
            <a:ext cx="10212916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5" y="3852863"/>
            <a:ext cx="8180916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E0CB77-7B3C-4798-B459-7071203DCF53}" type="datetimeFigureOut">
              <a:rPr lang="en-US" smtClean="0"/>
              <a:t>7/1/2018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CDF2FE-B083-41B8-8DB4-1A65D016BC9F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536192"/>
            <a:ext cx="48768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92800" y="1536192"/>
            <a:ext cx="48768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E0CB77-7B3C-4798-B459-7071203DCF53}" type="datetimeFigureOut">
              <a:rPr lang="en-US" smtClean="0"/>
              <a:t>7/1/2018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CDF2FE-B083-41B8-8DB4-1A65D016BC9F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48768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48768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92800" y="1535113"/>
            <a:ext cx="48768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92800" y="2174875"/>
            <a:ext cx="48768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E0CB77-7B3C-4798-B459-7071203DCF53}" type="datetimeFigureOut">
              <a:rPr lang="en-US" smtClean="0"/>
              <a:t>7/1/2018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CDF2FE-B083-41B8-8DB4-1A65D016BC9F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E0CB77-7B3C-4798-B459-7071203DCF53}" type="datetimeFigureOut">
              <a:rPr lang="en-US" smtClean="0"/>
              <a:t>7/1/2018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CDF2FE-B083-41B8-8DB4-1A65D016BC9F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E0CB77-7B3C-4798-B459-7071203DCF53}" type="datetimeFigureOut">
              <a:rPr lang="en-US" smtClean="0"/>
              <a:t>7/1/2018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CDF2FE-B083-41B8-8DB4-1A65D016BC9F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6401" y="5495544"/>
            <a:ext cx="103632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06400" y="6096000"/>
            <a:ext cx="103632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E0CB77-7B3C-4798-B459-7071203DCF53}" type="datetimeFigureOut">
              <a:rPr lang="en-US" smtClean="0"/>
              <a:t>7/1/2018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CDF2FE-B083-41B8-8DB4-1A65D016BC9F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406400" y="381000"/>
            <a:ext cx="10363200" cy="494284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2336" y="5495278"/>
            <a:ext cx="103632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112776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02336" y="6096000"/>
            <a:ext cx="103632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E0CB77-7B3C-4798-B459-7071203DCF53}" type="datetimeFigureOut">
              <a:rPr lang="en-US" smtClean="0"/>
              <a:t>7/1/2018</a:t>
            </a:fld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2CDF2FE-B083-41B8-8DB4-1A65D016BC9F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16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0"/>
            <a:ext cx="1016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11277600" y="0"/>
            <a:ext cx="9144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8" name="Rectangle 7"/>
          <p:cNvSpPr/>
          <p:nvPr/>
        </p:nvSpPr>
        <p:spPr>
          <a:xfrm>
            <a:off x="11277600" y="5486400"/>
            <a:ext cx="9144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75717" y="5648960"/>
            <a:ext cx="73152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62CDF2FE-B083-41B8-8DB4-1A65D016BC9F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10510428" y="3987800"/>
            <a:ext cx="2367281" cy="48768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10474869" y="1584960"/>
            <a:ext cx="2438399" cy="48768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EAE0CB77-7B3C-4798-B459-7071203DCF53}" type="datetimeFigureOut">
              <a:rPr lang="en-US" smtClean="0"/>
              <a:t>7/1/2018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85" r:id="rId1"/>
    <p:sldLayoutId id="2147483986" r:id="rId2"/>
    <p:sldLayoutId id="2147483987" r:id="rId3"/>
    <p:sldLayoutId id="2147483988" r:id="rId4"/>
    <p:sldLayoutId id="2147483989" r:id="rId5"/>
    <p:sldLayoutId id="2147483990" r:id="rId6"/>
    <p:sldLayoutId id="2147483991" r:id="rId7"/>
    <p:sldLayoutId id="2147483992" r:id="rId8"/>
    <p:sldLayoutId id="2147483993" r:id="rId9"/>
    <p:sldLayoutId id="2147483994" r:id="rId10"/>
    <p:sldLayoutId id="2147483995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4400" b="1" dirty="0" smtClean="0">
                <a:solidFill>
                  <a:schemeClr val="accent1">
                    <a:lumMod val="50000"/>
                  </a:schemeClr>
                </a:solidFill>
              </a:rPr>
              <a:t>More Than They Realize:  The Income of the Wealthy</a:t>
            </a:r>
            <a:endParaRPr lang="en-US" sz="44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4572000"/>
            <a:ext cx="9525000" cy="1295400"/>
          </a:xfrm>
        </p:spPr>
        <p:txBody>
          <a:bodyPr>
            <a:normAutofit fontScale="70000" lnSpcReduction="20000"/>
          </a:bodyPr>
          <a:lstStyle/>
          <a:p>
            <a:r>
              <a:rPr lang="en-US" sz="2900" dirty="0" smtClean="0">
                <a:solidFill>
                  <a:schemeClr val="bg2">
                    <a:lumMod val="25000"/>
                  </a:schemeClr>
                </a:solidFill>
              </a:rPr>
              <a:t>Jenny Bourne, Carleton College, Economics Department</a:t>
            </a:r>
          </a:p>
          <a:p>
            <a:endParaRPr lang="en-US" sz="2900" dirty="0">
              <a:solidFill>
                <a:schemeClr val="bg2">
                  <a:lumMod val="25000"/>
                </a:schemeClr>
              </a:solidFill>
            </a:endParaRPr>
          </a:p>
          <a:p>
            <a:r>
              <a:rPr lang="en-US" sz="2900" dirty="0" smtClean="0">
                <a:solidFill>
                  <a:schemeClr val="bg2">
                    <a:lumMod val="25000"/>
                  </a:schemeClr>
                </a:solidFill>
              </a:rPr>
              <a:t>Co-authors on portions of this work:  Eugene Steuerle</a:t>
            </a:r>
            <a:r>
              <a:rPr lang="en-US" sz="2900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en-US" sz="2900" dirty="0" smtClean="0">
                <a:solidFill>
                  <a:schemeClr val="bg2">
                    <a:lumMod val="25000"/>
                  </a:schemeClr>
                </a:solidFill>
              </a:rPr>
              <a:t>and Ellen Steele (Urban Institute), Brian Raub and Joseph Newcomb (Statistics of Income)</a:t>
            </a:r>
          </a:p>
          <a:p>
            <a:endParaRPr lang="en-US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86287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b="1" dirty="0"/>
              <a:t>Two Measures of Capital Income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lnSpc>
                <a:spcPct val="115000"/>
              </a:lnSpc>
              <a:spcBef>
                <a:spcPts val="0"/>
              </a:spcBef>
              <a:buNone/>
            </a:pPr>
            <a:r>
              <a:rPr lang="en-US" sz="2400" dirty="0">
                <a:latin typeface="Arial"/>
                <a:ea typeface="Calibri"/>
                <a:cs typeface="Times New Roman"/>
              </a:rPr>
              <a:t> </a:t>
            </a:r>
            <a:r>
              <a:rPr lang="en-US" sz="2000" dirty="0">
                <a:latin typeface="Calibri"/>
                <a:ea typeface="Calibri"/>
                <a:cs typeface="Times New Roman"/>
              </a:rPr>
              <a:t>	</a:t>
            </a:r>
            <a:r>
              <a:rPr lang="en-US" sz="2400" dirty="0">
                <a:latin typeface="Times New Roman"/>
                <a:ea typeface="Calibri"/>
                <a:cs typeface="Times New Roman"/>
              </a:rPr>
              <a:t> </a:t>
            </a:r>
            <a:endParaRPr lang="en-US" sz="1700" dirty="0">
              <a:latin typeface="Calibri"/>
              <a:ea typeface="Calibri"/>
              <a:cs typeface="Times New Roman"/>
            </a:endParaRPr>
          </a:p>
        </p:txBody>
      </p:sp>
      <p:grpSp>
        <p:nvGrpSpPr>
          <p:cNvPr id="4" name="Group 4"/>
          <p:cNvGrpSpPr>
            <a:grpSpLocks noChangeAspect="1"/>
          </p:cNvGrpSpPr>
          <p:nvPr/>
        </p:nvGrpSpPr>
        <p:grpSpPr bwMode="auto">
          <a:xfrm>
            <a:off x="2133601" y="1649414"/>
            <a:ext cx="7373420" cy="4522787"/>
            <a:chOff x="611" y="1039"/>
            <a:chExt cx="4306" cy="2849"/>
          </a:xfrm>
        </p:grpSpPr>
        <p:sp>
          <p:nvSpPr>
            <p:cNvPr id="6" name="AutoShape 3"/>
            <p:cNvSpPr>
              <a:spLocks noChangeAspect="1" noChangeArrowheads="1" noTextEdit="1"/>
            </p:cNvSpPr>
            <p:nvPr/>
          </p:nvSpPr>
          <p:spPr bwMode="auto">
            <a:xfrm>
              <a:off x="624" y="1039"/>
              <a:ext cx="4129" cy="28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7" name="Rectangle 5"/>
            <p:cNvSpPr>
              <a:spLocks noChangeArrowheads="1"/>
            </p:cNvSpPr>
            <p:nvPr/>
          </p:nvSpPr>
          <p:spPr bwMode="auto">
            <a:xfrm>
              <a:off x="624" y="1042"/>
              <a:ext cx="1155" cy="1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en-US" sz="200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Net capital income</a:t>
              </a:r>
              <a:endParaRPr lang="en-US" altLang="en-US" sz="2000" dirty="0"/>
            </a:p>
          </p:txBody>
        </p:sp>
        <p:sp>
          <p:nvSpPr>
            <p:cNvPr id="8" name="Rectangle 6"/>
            <p:cNvSpPr>
              <a:spLocks noChangeArrowheads="1"/>
            </p:cNvSpPr>
            <p:nvPr/>
          </p:nvSpPr>
          <p:spPr bwMode="auto">
            <a:xfrm>
              <a:off x="1424" y="1042"/>
              <a:ext cx="29" cy="1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en-US" sz="150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 </a:t>
              </a:r>
              <a:endParaRPr lang="en-US" altLang="en-US" dirty="0"/>
            </a:p>
          </p:txBody>
        </p:sp>
        <p:sp>
          <p:nvSpPr>
            <p:cNvPr id="9" name="Rectangle 7"/>
            <p:cNvSpPr>
              <a:spLocks noChangeArrowheads="1"/>
            </p:cNvSpPr>
            <p:nvPr/>
          </p:nvSpPr>
          <p:spPr bwMode="auto">
            <a:xfrm>
              <a:off x="2731" y="1042"/>
              <a:ext cx="1634" cy="1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en-US" sz="200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Net taxable capital income</a:t>
              </a:r>
              <a:endParaRPr lang="en-US" altLang="en-US" sz="2000" dirty="0"/>
            </a:p>
          </p:txBody>
        </p:sp>
        <p:sp>
          <p:nvSpPr>
            <p:cNvPr id="10" name="Rectangle 8"/>
            <p:cNvSpPr>
              <a:spLocks noChangeArrowheads="1"/>
            </p:cNvSpPr>
            <p:nvPr/>
          </p:nvSpPr>
          <p:spPr bwMode="auto">
            <a:xfrm>
              <a:off x="3864" y="1042"/>
              <a:ext cx="29" cy="1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en-US" sz="150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 </a:t>
              </a:r>
              <a:endParaRPr lang="en-US" altLang="en-US" dirty="0"/>
            </a:p>
          </p:txBody>
        </p:sp>
        <p:sp>
          <p:nvSpPr>
            <p:cNvPr id="11" name="Rectangle 9"/>
            <p:cNvSpPr>
              <a:spLocks noChangeArrowheads="1"/>
            </p:cNvSpPr>
            <p:nvPr/>
          </p:nvSpPr>
          <p:spPr bwMode="auto">
            <a:xfrm>
              <a:off x="611" y="1211"/>
              <a:ext cx="4159" cy="15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2" name="Rectangle 10"/>
            <p:cNvSpPr>
              <a:spLocks noChangeArrowheads="1"/>
            </p:cNvSpPr>
            <p:nvPr/>
          </p:nvSpPr>
          <p:spPr bwMode="auto">
            <a:xfrm>
              <a:off x="624" y="1227"/>
              <a:ext cx="29" cy="1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en-US" sz="150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 </a:t>
              </a:r>
              <a:endParaRPr lang="en-US" altLang="en-US" dirty="0"/>
            </a:p>
          </p:txBody>
        </p:sp>
        <p:sp>
          <p:nvSpPr>
            <p:cNvPr id="13" name="Rectangle 11"/>
            <p:cNvSpPr>
              <a:spLocks noChangeArrowheads="1"/>
            </p:cNvSpPr>
            <p:nvPr/>
          </p:nvSpPr>
          <p:spPr bwMode="auto">
            <a:xfrm>
              <a:off x="624" y="1388"/>
              <a:ext cx="29" cy="1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en-US" sz="150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 </a:t>
              </a:r>
              <a:endParaRPr lang="en-US" altLang="en-US" dirty="0"/>
            </a:p>
          </p:txBody>
        </p:sp>
        <p:sp>
          <p:nvSpPr>
            <p:cNvPr id="14" name="Rectangle 12"/>
            <p:cNvSpPr>
              <a:spLocks noChangeArrowheads="1"/>
            </p:cNvSpPr>
            <p:nvPr/>
          </p:nvSpPr>
          <p:spPr bwMode="auto">
            <a:xfrm>
              <a:off x="651" y="1388"/>
              <a:ext cx="29" cy="1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en-US" sz="150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 </a:t>
              </a:r>
              <a:endParaRPr lang="en-US" altLang="en-US" dirty="0"/>
            </a:p>
          </p:txBody>
        </p:sp>
        <p:sp>
          <p:nvSpPr>
            <p:cNvPr id="15" name="Rectangle 13"/>
            <p:cNvSpPr>
              <a:spLocks noChangeArrowheads="1"/>
            </p:cNvSpPr>
            <p:nvPr/>
          </p:nvSpPr>
          <p:spPr bwMode="auto">
            <a:xfrm>
              <a:off x="1101" y="1388"/>
              <a:ext cx="726" cy="1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en-US" sz="150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Taxable interest</a:t>
              </a:r>
              <a:endParaRPr lang="en-US" altLang="en-US" dirty="0"/>
            </a:p>
          </p:txBody>
        </p:sp>
        <p:sp>
          <p:nvSpPr>
            <p:cNvPr id="16" name="Rectangle 14"/>
            <p:cNvSpPr>
              <a:spLocks noChangeArrowheads="1"/>
            </p:cNvSpPr>
            <p:nvPr/>
          </p:nvSpPr>
          <p:spPr bwMode="auto">
            <a:xfrm>
              <a:off x="1780" y="1388"/>
              <a:ext cx="29" cy="1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en-US" sz="150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 </a:t>
              </a:r>
              <a:endParaRPr lang="en-US" altLang="en-US" dirty="0"/>
            </a:p>
          </p:txBody>
        </p:sp>
        <p:sp>
          <p:nvSpPr>
            <p:cNvPr id="17" name="Rectangle 15"/>
            <p:cNvSpPr>
              <a:spLocks noChangeArrowheads="1"/>
            </p:cNvSpPr>
            <p:nvPr/>
          </p:nvSpPr>
          <p:spPr bwMode="auto">
            <a:xfrm>
              <a:off x="2929" y="1388"/>
              <a:ext cx="726" cy="1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en-US" sz="150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Taxable interest</a:t>
              </a:r>
              <a:endParaRPr lang="en-US" altLang="en-US" dirty="0"/>
            </a:p>
          </p:txBody>
        </p:sp>
        <p:sp>
          <p:nvSpPr>
            <p:cNvPr id="18" name="Rectangle 16"/>
            <p:cNvSpPr>
              <a:spLocks noChangeArrowheads="1"/>
            </p:cNvSpPr>
            <p:nvPr/>
          </p:nvSpPr>
          <p:spPr bwMode="auto">
            <a:xfrm>
              <a:off x="3609" y="1388"/>
              <a:ext cx="29" cy="1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en-US" sz="150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 </a:t>
              </a:r>
              <a:endParaRPr lang="en-US" altLang="en-US" dirty="0"/>
            </a:p>
          </p:txBody>
        </p:sp>
        <p:sp>
          <p:nvSpPr>
            <p:cNvPr id="19" name="Rectangle 17"/>
            <p:cNvSpPr>
              <a:spLocks noChangeArrowheads="1"/>
            </p:cNvSpPr>
            <p:nvPr/>
          </p:nvSpPr>
          <p:spPr bwMode="auto">
            <a:xfrm>
              <a:off x="624" y="1550"/>
              <a:ext cx="29" cy="1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en-US" sz="150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 </a:t>
              </a:r>
              <a:endParaRPr lang="en-US" altLang="en-US" dirty="0"/>
            </a:p>
          </p:txBody>
        </p:sp>
        <p:sp>
          <p:nvSpPr>
            <p:cNvPr id="20" name="Rectangle 18"/>
            <p:cNvSpPr>
              <a:spLocks noChangeArrowheads="1"/>
            </p:cNvSpPr>
            <p:nvPr/>
          </p:nvSpPr>
          <p:spPr bwMode="auto">
            <a:xfrm>
              <a:off x="1021" y="1550"/>
              <a:ext cx="235" cy="1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en-US" sz="150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+Tax</a:t>
              </a:r>
              <a:endParaRPr lang="en-US" altLang="en-US" dirty="0"/>
            </a:p>
          </p:txBody>
        </p:sp>
        <p:sp>
          <p:nvSpPr>
            <p:cNvPr id="21" name="Rectangle 19"/>
            <p:cNvSpPr>
              <a:spLocks noChangeArrowheads="1"/>
            </p:cNvSpPr>
            <p:nvPr/>
          </p:nvSpPr>
          <p:spPr bwMode="auto">
            <a:xfrm>
              <a:off x="1246" y="1550"/>
              <a:ext cx="38" cy="1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en-US" sz="150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-</a:t>
              </a:r>
              <a:endParaRPr lang="en-US" altLang="en-US" dirty="0"/>
            </a:p>
          </p:txBody>
        </p:sp>
        <p:sp>
          <p:nvSpPr>
            <p:cNvPr id="22" name="Rectangle 20"/>
            <p:cNvSpPr>
              <a:spLocks noChangeArrowheads="1"/>
            </p:cNvSpPr>
            <p:nvPr/>
          </p:nvSpPr>
          <p:spPr bwMode="auto">
            <a:xfrm>
              <a:off x="1281" y="1550"/>
              <a:ext cx="703" cy="1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en-US" sz="150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exempt interest</a:t>
              </a:r>
              <a:endParaRPr lang="en-US" altLang="en-US" dirty="0"/>
            </a:p>
          </p:txBody>
        </p:sp>
        <p:sp>
          <p:nvSpPr>
            <p:cNvPr id="23" name="Rectangle 21"/>
            <p:cNvSpPr>
              <a:spLocks noChangeArrowheads="1"/>
            </p:cNvSpPr>
            <p:nvPr/>
          </p:nvSpPr>
          <p:spPr bwMode="auto">
            <a:xfrm>
              <a:off x="1932" y="1550"/>
              <a:ext cx="29" cy="1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en-US" sz="150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 </a:t>
              </a:r>
              <a:endParaRPr lang="en-US" altLang="en-US" dirty="0"/>
            </a:p>
          </p:txBody>
        </p:sp>
        <p:sp>
          <p:nvSpPr>
            <p:cNvPr id="24" name="Rectangle 22"/>
            <p:cNvSpPr>
              <a:spLocks noChangeArrowheads="1"/>
            </p:cNvSpPr>
            <p:nvPr/>
          </p:nvSpPr>
          <p:spPr bwMode="auto">
            <a:xfrm>
              <a:off x="624" y="1711"/>
              <a:ext cx="29" cy="1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en-US" sz="150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 </a:t>
              </a:r>
              <a:endParaRPr lang="en-US" altLang="en-US" dirty="0"/>
            </a:p>
          </p:txBody>
        </p:sp>
        <p:sp>
          <p:nvSpPr>
            <p:cNvPr id="25" name="Rectangle 23"/>
            <p:cNvSpPr>
              <a:spLocks noChangeArrowheads="1"/>
            </p:cNvSpPr>
            <p:nvPr/>
          </p:nvSpPr>
          <p:spPr bwMode="auto">
            <a:xfrm>
              <a:off x="1021" y="1711"/>
              <a:ext cx="666" cy="1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en-US" sz="150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+Capital gains</a:t>
              </a:r>
              <a:endParaRPr lang="en-US" altLang="en-US" dirty="0"/>
            </a:p>
          </p:txBody>
        </p:sp>
        <p:sp>
          <p:nvSpPr>
            <p:cNvPr id="26" name="Rectangle 24"/>
            <p:cNvSpPr>
              <a:spLocks noChangeArrowheads="1"/>
            </p:cNvSpPr>
            <p:nvPr/>
          </p:nvSpPr>
          <p:spPr bwMode="auto">
            <a:xfrm>
              <a:off x="1637" y="1711"/>
              <a:ext cx="29" cy="1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en-US" sz="150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 </a:t>
              </a:r>
              <a:endParaRPr lang="en-US" altLang="en-US" dirty="0"/>
            </a:p>
          </p:txBody>
        </p:sp>
        <p:sp>
          <p:nvSpPr>
            <p:cNvPr id="27" name="Rectangle 25"/>
            <p:cNvSpPr>
              <a:spLocks noChangeArrowheads="1"/>
            </p:cNvSpPr>
            <p:nvPr/>
          </p:nvSpPr>
          <p:spPr bwMode="auto">
            <a:xfrm>
              <a:off x="2850" y="1704"/>
              <a:ext cx="1220" cy="1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en-US" sz="150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+Taxable capital gains</a:t>
              </a:r>
              <a:endParaRPr lang="en-US" altLang="en-US" dirty="0"/>
            </a:p>
          </p:txBody>
        </p:sp>
        <p:sp>
          <p:nvSpPr>
            <p:cNvPr id="28" name="Rectangle 26"/>
            <p:cNvSpPr>
              <a:spLocks noChangeArrowheads="1"/>
            </p:cNvSpPr>
            <p:nvPr/>
          </p:nvSpPr>
          <p:spPr bwMode="auto">
            <a:xfrm>
              <a:off x="3871" y="1690"/>
              <a:ext cx="42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en-US" sz="100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a</a:t>
              </a:r>
              <a:endParaRPr lang="en-US" altLang="en-US" dirty="0"/>
            </a:p>
          </p:txBody>
        </p:sp>
        <p:sp>
          <p:nvSpPr>
            <p:cNvPr id="29" name="Rectangle 27"/>
            <p:cNvSpPr>
              <a:spLocks noChangeArrowheads="1"/>
            </p:cNvSpPr>
            <p:nvPr/>
          </p:nvSpPr>
          <p:spPr bwMode="auto">
            <a:xfrm>
              <a:off x="3842" y="1711"/>
              <a:ext cx="29" cy="1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en-US" sz="150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 </a:t>
              </a:r>
              <a:endParaRPr lang="en-US" altLang="en-US" dirty="0"/>
            </a:p>
          </p:txBody>
        </p:sp>
        <p:sp>
          <p:nvSpPr>
            <p:cNvPr id="30" name="Rectangle 28"/>
            <p:cNvSpPr>
              <a:spLocks noChangeArrowheads="1"/>
            </p:cNvSpPr>
            <p:nvPr/>
          </p:nvSpPr>
          <p:spPr bwMode="auto">
            <a:xfrm>
              <a:off x="624" y="1872"/>
              <a:ext cx="29" cy="1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en-US" sz="150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 </a:t>
              </a:r>
              <a:endParaRPr lang="en-US" altLang="en-US" dirty="0"/>
            </a:p>
          </p:txBody>
        </p:sp>
        <p:sp>
          <p:nvSpPr>
            <p:cNvPr id="31" name="Rectangle 29"/>
            <p:cNvSpPr>
              <a:spLocks noChangeArrowheads="1"/>
            </p:cNvSpPr>
            <p:nvPr/>
          </p:nvSpPr>
          <p:spPr bwMode="auto">
            <a:xfrm>
              <a:off x="1021" y="1872"/>
              <a:ext cx="537" cy="1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en-US" sz="150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+Dividends</a:t>
              </a:r>
              <a:endParaRPr lang="en-US" altLang="en-US" dirty="0"/>
            </a:p>
          </p:txBody>
        </p:sp>
        <p:sp>
          <p:nvSpPr>
            <p:cNvPr id="32" name="Rectangle 30"/>
            <p:cNvSpPr>
              <a:spLocks noChangeArrowheads="1"/>
            </p:cNvSpPr>
            <p:nvPr/>
          </p:nvSpPr>
          <p:spPr bwMode="auto">
            <a:xfrm>
              <a:off x="1518" y="1872"/>
              <a:ext cx="29" cy="1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en-US" sz="150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 </a:t>
              </a:r>
              <a:endParaRPr lang="en-US" altLang="en-US" dirty="0"/>
            </a:p>
          </p:txBody>
        </p:sp>
        <p:sp>
          <p:nvSpPr>
            <p:cNvPr id="33" name="Rectangle 31"/>
            <p:cNvSpPr>
              <a:spLocks noChangeArrowheads="1"/>
            </p:cNvSpPr>
            <p:nvPr/>
          </p:nvSpPr>
          <p:spPr bwMode="auto">
            <a:xfrm>
              <a:off x="2850" y="1872"/>
              <a:ext cx="537" cy="1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en-US" sz="150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+Dividends</a:t>
              </a:r>
              <a:endParaRPr lang="en-US" altLang="en-US" dirty="0"/>
            </a:p>
          </p:txBody>
        </p:sp>
        <p:sp>
          <p:nvSpPr>
            <p:cNvPr id="34" name="Rectangle 32"/>
            <p:cNvSpPr>
              <a:spLocks noChangeArrowheads="1"/>
            </p:cNvSpPr>
            <p:nvPr/>
          </p:nvSpPr>
          <p:spPr bwMode="auto">
            <a:xfrm>
              <a:off x="3346" y="1872"/>
              <a:ext cx="29" cy="1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en-US" sz="150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 </a:t>
              </a:r>
              <a:endParaRPr lang="en-US" altLang="en-US" dirty="0"/>
            </a:p>
          </p:txBody>
        </p:sp>
        <p:sp>
          <p:nvSpPr>
            <p:cNvPr id="35" name="Rectangle 33"/>
            <p:cNvSpPr>
              <a:spLocks noChangeArrowheads="1"/>
            </p:cNvSpPr>
            <p:nvPr/>
          </p:nvSpPr>
          <p:spPr bwMode="auto">
            <a:xfrm>
              <a:off x="624" y="2033"/>
              <a:ext cx="29" cy="1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en-US" sz="150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 </a:t>
              </a:r>
              <a:endParaRPr lang="en-US" altLang="en-US" dirty="0"/>
            </a:p>
          </p:txBody>
        </p:sp>
        <p:sp>
          <p:nvSpPr>
            <p:cNvPr id="36" name="Rectangle 34"/>
            <p:cNvSpPr>
              <a:spLocks noChangeArrowheads="1"/>
            </p:cNvSpPr>
            <p:nvPr/>
          </p:nvSpPr>
          <p:spPr bwMode="auto">
            <a:xfrm>
              <a:off x="1021" y="2033"/>
              <a:ext cx="945" cy="1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en-US" sz="150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+Gains from sale of </a:t>
              </a:r>
              <a:endParaRPr lang="en-US" altLang="en-US" dirty="0"/>
            </a:p>
          </p:txBody>
        </p:sp>
        <p:sp>
          <p:nvSpPr>
            <p:cNvPr id="37" name="Rectangle 35"/>
            <p:cNvSpPr>
              <a:spLocks noChangeArrowheads="1"/>
            </p:cNvSpPr>
            <p:nvPr/>
          </p:nvSpPr>
          <p:spPr bwMode="auto">
            <a:xfrm>
              <a:off x="1932" y="2033"/>
              <a:ext cx="866" cy="1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en-US" sz="150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business property</a:t>
              </a:r>
              <a:endParaRPr lang="en-US" altLang="en-US" dirty="0"/>
            </a:p>
          </p:txBody>
        </p:sp>
        <p:sp>
          <p:nvSpPr>
            <p:cNvPr id="38" name="Rectangle 36"/>
            <p:cNvSpPr>
              <a:spLocks noChangeArrowheads="1"/>
            </p:cNvSpPr>
            <p:nvPr/>
          </p:nvSpPr>
          <p:spPr bwMode="auto">
            <a:xfrm>
              <a:off x="2639" y="2033"/>
              <a:ext cx="29" cy="1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en-US" sz="150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 </a:t>
              </a:r>
              <a:endParaRPr lang="en-US" altLang="en-US" dirty="0"/>
            </a:p>
          </p:txBody>
        </p:sp>
        <p:sp>
          <p:nvSpPr>
            <p:cNvPr id="39" name="Rectangle 37"/>
            <p:cNvSpPr>
              <a:spLocks noChangeArrowheads="1"/>
            </p:cNvSpPr>
            <p:nvPr/>
          </p:nvSpPr>
          <p:spPr bwMode="auto">
            <a:xfrm>
              <a:off x="2850" y="2033"/>
              <a:ext cx="1752" cy="1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en-US" sz="150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+Gains from sale of business property</a:t>
              </a:r>
              <a:endParaRPr lang="en-US" altLang="en-US" dirty="0"/>
            </a:p>
          </p:txBody>
        </p:sp>
        <p:sp>
          <p:nvSpPr>
            <p:cNvPr id="40" name="Rectangle 38"/>
            <p:cNvSpPr>
              <a:spLocks noChangeArrowheads="1"/>
            </p:cNvSpPr>
            <p:nvPr/>
          </p:nvSpPr>
          <p:spPr bwMode="auto">
            <a:xfrm>
              <a:off x="4467" y="2033"/>
              <a:ext cx="29" cy="1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en-US" sz="150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 </a:t>
              </a:r>
              <a:endParaRPr lang="en-US" altLang="en-US" dirty="0"/>
            </a:p>
          </p:txBody>
        </p:sp>
        <p:sp>
          <p:nvSpPr>
            <p:cNvPr id="41" name="Rectangle 39"/>
            <p:cNvSpPr>
              <a:spLocks noChangeArrowheads="1"/>
            </p:cNvSpPr>
            <p:nvPr/>
          </p:nvSpPr>
          <p:spPr bwMode="auto">
            <a:xfrm>
              <a:off x="624" y="2195"/>
              <a:ext cx="29" cy="1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en-US" sz="150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 </a:t>
              </a:r>
              <a:endParaRPr lang="en-US" altLang="en-US" dirty="0"/>
            </a:p>
          </p:txBody>
        </p:sp>
        <p:sp>
          <p:nvSpPr>
            <p:cNvPr id="42" name="Rectangle 40"/>
            <p:cNvSpPr>
              <a:spLocks noChangeArrowheads="1"/>
            </p:cNvSpPr>
            <p:nvPr/>
          </p:nvSpPr>
          <p:spPr bwMode="auto">
            <a:xfrm>
              <a:off x="1021" y="2195"/>
              <a:ext cx="706" cy="1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en-US" sz="150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+½ Schedule C</a:t>
              </a:r>
              <a:endParaRPr lang="en-US" altLang="en-US" dirty="0"/>
            </a:p>
          </p:txBody>
        </p:sp>
        <p:sp>
          <p:nvSpPr>
            <p:cNvPr id="43" name="Rectangle 41"/>
            <p:cNvSpPr>
              <a:spLocks noChangeArrowheads="1"/>
            </p:cNvSpPr>
            <p:nvPr/>
          </p:nvSpPr>
          <p:spPr bwMode="auto">
            <a:xfrm>
              <a:off x="1673" y="2195"/>
              <a:ext cx="29" cy="1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en-US" sz="150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 </a:t>
              </a:r>
              <a:endParaRPr lang="en-US" altLang="en-US" dirty="0"/>
            </a:p>
          </p:txBody>
        </p:sp>
        <p:sp>
          <p:nvSpPr>
            <p:cNvPr id="44" name="Rectangle 42"/>
            <p:cNvSpPr>
              <a:spLocks noChangeArrowheads="1"/>
            </p:cNvSpPr>
            <p:nvPr/>
          </p:nvSpPr>
          <p:spPr bwMode="auto">
            <a:xfrm>
              <a:off x="2850" y="2195"/>
              <a:ext cx="706" cy="1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en-US" sz="150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+½ Schedule C</a:t>
              </a:r>
              <a:endParaRPr lang="en-US" altLang="en-US" dirty="0"/>
            </a:p>
          </p:txBody>
        </p:sp>
        <p:sp>
          <p:nvSpPr>
            <p:cNvPr id="45" name="Rectangle 43"/>
            <p:cNvSpPr>
              <a:spLocks noChangeArrowheads="1"/>
            </p:cNvSpPr>
            <p:nvPr/>
          </p:nvSpPr>
          <p:spPr bwMode="auto">
            <a:xfrm>
              <a:off x="3502" y="2195"/>
              <a:ext cx="29" cy="1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en-US" sz="150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 </a:t>
              </a:r>
              <a:endParaRPr lang="en-US" altLang="en-US" dirty="0"/>
            </a:p>
          </p:txBody>
        </p:sp>
        <p:sp>
          <p:nvSpPr>
            <p:cNvPr id="46" name="Rectangle 44"/>
            <p:cNvSpPr>
              <a:spLocks noChangeArrowheads="1"/>
            </p:cNvSpPr>
            <p:nvPr/>
          </p:nvSpPr>
          <p:spPr bwMode="auto">
            <a:xfrm>
              <a:off x="624" y="2356"/>
              <a:ext cx="29" cy="1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en-US" sz="150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 </a:t>
              </a:r>
              <a:endParaRPr lang="en-US" altLang="en-US" dirty="0"/>
            </a:p>
          </p:txBody>
        </p:sp>
        <p:sp>
          <p:nvSpPr>
            <p:cNvPr id="47" name="Rectangle 45"/>
            <p:cNvSpPr>
              <a:spLocks noChangeArrowheads="1"/>
            </p:cNvSpPr>
            <p:nvPr/>
          </p:nvSpPr>
          <p:spPr bwMode="auto">
            <a:xfrm>
              <a:off x="1021" y="2356"/>
              <a:ext cx="699" cy="1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en-US" sz="150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+¾ Schedule E</a:t>
              </a:r>
              <a:endParaRPr lang="en-US" altLang="en-US" dirty="0"/>
            </a:p>
          </p:txBody>
        </p:sp>
        <p:sp>
          <p:nvSpPr>
            <p:cNvPr id="48" name="Rectangle 46"/>
            <p:cNvSpPr>
              <a:spLocks noChangeArrowheads="1"/>
            </p:cNvSpPr>
            <p:nvPr/>
          </p:nvSpPr>
          <p:spPr bwMode="auto">
            <a:xfrm>
              <a:off x="1667" y="2356"/>
              <a:ext cx="29" cy="1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en-US" sz="150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 </a:t>
              </a:r>
              <a:endParaRPr lang="en-US" altLang="en-US" dirty="0"/>
            </a:p>
          </p:txBody>
        </p:sp>
        <p:sp>
          <p:nvSpPr>
            <p:cNvPr id="49" name="Rectangle 47"/>
            <p:cNvSpPr>
              <a:spLocks noChangeArrowheads="1"/>
            </p:cNvSpPr>
            <p:nvPr/>
          </p:nvSpPr>
          <p:spPr bwMode="auto">
            <a:xfrm>
              <a:off x="2850" y="2356"/>
              <a:ext cx="699" cy="1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en-US" sz="150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+¾ Schedule E</a:t>
              </a:r>
              <a:endParaRPr lang="en-US" altLang="en-US" dirty="0"/>
            </a:p>
          </p:txBody>
        </p:sp>
        <p:sp>
          <p:nvSpPr>
            <p:cNvPr id="50" name="Rectangle 48"/>
            <p:cNvSpPr>
              <a:spLocks noChangeArrowheads="1"/>
            </p:cNvSpPr>
            <p:nvPr/>
          </p:nvSpPr>
          <p:spPr bwMode="auto">
            <a:xfrm>
              <a:off x="3495" y="2356"/>
              <a:ext cx="29" cy="1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en-US" sz="150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 </a:t>
              </a:r>
              <a:endParaRPr lang="en-US" altLang="en-US" dirty="0"/>
            </a:p>
          </p:txBody>
        </p:sp>
        <p:sp>
          <p:nvSpPr>
            <p:cNvPr id="51" name="Rectangle 49"/>
            <p:cNvSpPr>
              <a:spLocks noChangeArrowheads="1"/>
            </p:cNvSpPr>
            <p:nvPr/>
          </p:nvSpPr>
          <p:spPr bwMode="auto">
            <a:xfrm>
              <a:off x="624" y="2517"/>
              <a:ext cx="29" cy="1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en-US" sz="150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 </a:t>
              </a:r>
              <a:endParaRPr lang="en-US" altLang="en-US" dirty="0"/>
            </a:p>
          </p:txBody>
        </p:sp>
        <p:sp>
          <p:nvSpPr>
            <p:cNvPr id="52" name="Rectangle 50"/>
            <p:cNvSpPr>
              <a:spLocks noChangeArrowheads="1"/>
            </p:cNvSpPr>
            <p:nvPr/>
          </p:nvSpPr>
          <p:spPr bwMode="auto">
            <a:xfrm>
              <a:off x="1021" y="2517"/>
              <a:ext cx="693" cy="1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en-US" sz="150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+½ Schedule F</a:t>
              </a:r>
              <a:endParaRPr lang="en-US" altLang="en-US" dirty="0"/>
            </a:p>
          </p:txBody>
        </p:sp>
        <p:sp>
          <p:nvSpPr>
            <p:cNvPr id="53" name="Rectangle 51"/>
            <p:cNvSpPr>
              <a:spLocks noChangeArrowheads="1"/>
            </p:cNvSpPr>
            <p:nvPr/>
          </p:nvSpPr>
          <p:spPr bwMode="auto">
            <a:xfrm>
              <a:off x="1662" y="2517"/>
              <a:ext cx="29" cy="1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en-US" sz="150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 </a:t>
              </a:r>
              <a:endParaRPr lang="en-US" altLang="en-US" dirty="0"/>
            </a:p>
          </p:txBody>
        </p:sp>
        <p:sp>
          <p:nvSpPr>
            <p:cNvPr id="54" name="Rectangle 52"/>
            <p:cNvSpPr>
              <a:spLocks noChangeArrowheads="1"/>
            </p:cNvSpPr>
            <p:nvPr/>
          </p:nvSpPr>
          <p:spPr bwMode="auto">
            <a:xfrm>
              <a:off x="2850" y="2517"/>
              <a:ext cx="693" cy="1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en-US" sz="150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+½ Schedule F</a:t>
              </a:r>
              <a:endParaRPr lang="en-US" altLang="en-US" dirty="0"/>
            </a:p>
          </p:txBody>
        </p:sp>
        <p:sp>
          <p:nvSpPr>
            <p:cNvPr id="55" name="Rectangle 53"/>
            <p:cNvSpPr>
              <a:spLocks noChangeArrowheads="1"/>
            </p:cNvSpPr>
            <p:nvPr/>
          </p:nvSpPr>
          <p:spPr bwMode="auto">
            <a:xfrm>
              <a:off x="3490" y="2517"/>
              <a:ext cx="29" cy="1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en-US" sz="150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 </a:t>
              </a:r>
              <a:endParaRPr lang="en-US" altLang="en-US" dirty="0"/>
            </a:p>
          </p:txBody>
        </p:sp>
        <p:sp>
          <p:nvSpPr>
            <p:cNvPr id="56" name="Rectangle 54"/>
            <p:cNvSpPr>
              <a:spLocks noChangeArrowheads="1"/>
            </p:cNvSpPr>
            <p:nvPr/>
          </p:nvSpPr>
          <p:spPr bwMode="auto">
            <a:xfrm>
              <a:off x="624" y="2678"/>
              <a:ext cx="29" cy="1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en-US" sz="150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 </a:t>
              </a:r>
              <a:endParaRPr lang="en-US" altLang="en-US" dirty="0"/>
            </a:p>
          </p:txBody>
        </p:sp>
        <p:sp>
          <p:nvSpPr>
            <p:cNvPr id="57" name="Rectangle 55"/>
            <p:cNvSpPr>
              <a:spLocks noChangeArrowheads="1"/>
            </p:cNvSpPr>
            <p:nvPr/>
          </p:nvSpPr>
          <p:spPr bwMode="auto">
            <a:xfrm>
              <a:off x="1021" y="2678"/>
              <a:ext cx="929" cy="1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en-US" sz="150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+½ IRA distribution</a:t>
              </a:r>
              <a:endParaRPr lang="en-US" altLang="en-US" dirty="0"/>
            </a:p>
          </p:txBody>
        </p:sp>
        <p:sp>
          <p:nvSpPr>
            <p:cNvPr id="58" name="Rectangle 56"/>
            <p:cNvSpPr>
              <a:spLocks noChangeArrowheads="1"/>
            </p:cNvSpPr>
            <p:nvPr/>
          </p:nvSpPr>
          <p:spPr bwMode="auto">
            <a:xfrm>
              <a:off x="1885" y="2678"/>
              <a:ext cx="29" cy="1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en-US" sz="150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 </a:t>
              </a:r>
              <a:endParaRPr lang="en-US" altLang="en-US" dirty="0"/>
            </a:p>
          </p:txBody>
        </p:sp>
        <p:sp>
          <p:nvSpPr>
            <p:cNvPr id="59" name="Rectangle 57"/>
            <p:cNvSpPr>
              <a:spLocks noChangeArrowheads="1"/>
            </p:cNvSpPr>
            <p:nvPr/>
          </p:nvSpPr>
          <p:spPr bwMode="auto">
            <a:xfrm>
              <a:off x="2850" y="2678"/>
              <a:ext cx="1658" cy="1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en-US" sz="1500" dirty="0" smtClean="0">
                  <a:solidFill>
                    <a:srgbClr val="000000"/>
                  </a:solidFill>
                  <a:latin typeface="Times New Roman" panose="02020603050405020304" pitchFamily="18" charset="0"/>
                </a:rPr>
                <a:t>+Taxable </a:t>
              </a:r>
              <a:r>
                <a:rPr lang="en-US" altLang="en-US" sz="150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portion of IRA distribution</a:t>
              </a:r>
              <a:endParaRPr lang="en-US" altLang="en-US" dirty="0"/>
            </a:p>
          </p:txBody>
        </p:sp>
        <p:sp>
          <p:nvSpPr>
            <p:cNvPr id="60" name="Rectangle 58"/>
            <p:cNvSpPr>
              <a:spLocks noChangeArrowheads="1"/>
            </p:cNvSpPr>
            <p:nvPr/>
          </p:nvSpPr>
          <p:spPr bwMode="auto">
            <a:xfrm>
              <a:off x="4388" y="2678"/>
              <a:ext cx="29" cy="1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en-US" sz="150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 </a:t>
              </a:r>
              <a:endParaRPr lang="en-US" altLang="en-US" dirty="0"/>
            </a:p>
          </p:txBody>
        </p:sp>
        <p:sp>
          <p:nvSpPr>
            <p:cNvPr id="61" name="Rectangle 59"/>
            <p:cNvSpPr>
              <a:spLocks noChangeArrowheads="1"/>
            </p:cNvSpPr>
            <p:nvPr/>
          </p:nvSpPr>
          <p:spPr bwMode="auto">
            <a:xfrm>
              <a:off x="624" y="2839"/>
              <a:ext cx="29" cy="1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en-US" sz="150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 </a:t>
              </a:r>
              <a:endParaRPr lang="en-US" altLang="en-US" dirty="0"/>
            </a:p>
          </p:txBody>
        </p:sp>
        <p:sp>
          <p:nvSpPr>
            <p:cNvPr id="62" name="Rectangle 60"/>
            <p:cNvSpPr>
              <a:spLocks noChangeArrowheads="1"/>
            </p:cNvSpPr>
            <p:nvPr/>
          </p:nvSpPr>
          <p:spPr bwMode="auto">
            <a:xfrm>
              <a:off x="1021" y="2839"/>
              <a:ext cx="1226" cy="1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en-US" sz="150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+½ Pensions and annuities</a:t>
              </a:r>
              <a:endParaRPr lang="en-US" altLang="en-US" dirty="0"/>
            </a:p>
          </p:txBody>
        </p:sp>
        <p:sp>
          <p:nvSpPr>
            <p:cNvPr id="63" name="Rectangle 61"/>
            <p:cNvSpPr>
              <a:spLocks noChangeArrowheads="1"/>
            </p:cNvSpPr>
            <p:nvPr/>
          </p:nvSpPr>
          <p:spPr bwMode="auto">
            <a:xfrm>
              <a:off x="2152" y="2839"/>
              <a:ext cx="29" cy="1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en-US" sz="150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 </a:t>
              </a:r>
              <a:endParaRPr lang="en-US" altLang="en-US" dirty="0"/>
            </a:p>
          </p:txBody>
        </p:sp>
        <p:sp>
          <p:nvSpPr>
            <p:cNvPr id="64" name="Rectangle 62"/>
            <p:cNvSpPr>
              <a:spLocks noChangeArrowheads="1"/>
            </p:cNvSpPr>
            <p:nvPr/>
          </p:nvSpPr>
          <p:spPr bwMode="auto">
            <a:xfrm>
              <a:off x="2214" y="2839"/>
              <a:ext cx="29" cy="1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en-US" sz="150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 </a:t>
              </a:r>
              <a:endParaRPr lang="en-US" altLang="en-US" dirty="0"/>
            </a:p>
          </p:txBody>
        </p:sp>
        <p:sp>
          <p:nvSpPr>
            <p:cNvPr id="65" name="Rectangle 63"/>
            <p:cNvSpPr>
              <a:spLocks noChangeArrowheads="1"/>
            </p:cNvSpPr>
            <p:nvPr/>
          </p:nvSpPr>
          <p:spPr bwMode="auto">
            <a:xfrm>
              <a:off x="2850" y="2839"/>
              <a:ext cx="918" cy="1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en-US" sz="1500" dirty="0" smtClean="0">
                  <a:solidFill>
                    <a:srgbClr val="000000"/>
                  </a:solidFill>
                  <a:latin typeface="Times New Roman" panose="02020603050405020304" pitchFamily="18" charset="0"/>
                </a:rPr>
                <a:t>+Taxable </a:t>
              </a:r>
              <a:r>
                <a:rPr lang="en-US" altLang="en-US" sz="150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portion of </a:t>
              </a:r>
              <a:endParaRPr lang="en-US" altLang="en-US" dirty="0"/>
            </a:p>
          </p:txBody>
        </p:sp>
        <p:sp>
          <p:nvSpPr>
            <p:cNvPr id="66" name="Rectangle 64"/>
            <p:cNvSpPr>
              <a:spLocks noChangeArrowheads="1"/>
            </p:cNvSpPr>
            <p:nvPr/>
          </p:nvSpPr>
          <p:spPr bwMode="auto">
            <a:xfrm>
              <a:off x="3768" y="2838"/>
              <a:ext cx="1149" cy="1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en-US" sz="150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pensions and annuities</a:t>
              </a:r>
              <a:endParaRPr lang="en-US" altLang="en-US" dirty="0"/>
            </a:p>
          </p:txBody>
        </p:sp>
        <p:sp>
          <p:nvSpPr>
            <p:cNvPr id="67" name="Rectangle 65"/>
            <p:cNvSpPr>
              <a:spLocks noChangeArrowheads="1"/>
            </p:cNvSpPr>
            <p:nvPr/>
          </p:nvSpPr>
          <p:spPr bwMode="auto">
            <a:xfrm>
              <a:off x="4648" y="2839"/>
              <a:ext cx="29" cy="1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en-US" sz="150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 </a:t>
              </a:r>
              <a:endParaRPr lang="en-US" altLang="en-US" dirty="0"/>
            </a:p>
          </p:txBody>
        </p:sp>
        <p:sp>
          <p:nvSpPr>
            <p:cNvPr id="68" name="Rectangle 66"/>
            <p:cNvSpPr>
              <a:spLocks noChangeArrowheads="1"/>
            </p:cNvSpPr>
            <p:nvPr/>
          </p:nvSpPr>
          <p:spPr bwMode="auto">
            <a:xfrm>
              <a:off x="624" y="3001"/>
              <a:ext cx="29" cy="1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en-US" sz="150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 </a:t>
              </a:r>
              <a:endParaRPr lang="en-US" altLang="en-US" dirty="0"/>
            </a:p>
          </p:txBody>
        </p:sp>
        <p:sp>
          <p:nvSpPr>
            <p:cNvPr id="69" name="Rectangle 67"/>
            <p:cNvSpPr>
              <a:spLocks noChangeArrowheads="1"/>
            </p:cNvSpPr>
            <p:nvPr/>
          </p:nvSpPr>
          <p:spPr bwMode="auto">
            <a:xfrm>
              <a:off x="1021" y="3001"/>
              <a:ext cx="38" cy="1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en-US" sz="150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-</a:t>
              </a:r>
              <a:endParaRPr lang="en-US" altLang="en-US" dirty="0"/>
            </a:p>
          </p:txBody>
        </p:sp>
        <p:sp>
          <p:nvSpPr>
            <p:cNvPr id="70" name="Rectangle 68"/>
            <p:cNvSpPr>
              <a:spLocks noChangeArrowheads="1"/>
            </p:cNvSpPr>
            <p:nvPr/>
          </p:nvSpPr>
          <p:spPr bwMode="auto">
            <a:xfrm>
              <a:off x="1058" y="3001"/>
              <a:ext cx="824" cy="1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en-US" sz="150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Interest deduction</a:t>
              </a:r>
              <a:endParaRPr lang="en-US" altLang="en-US" dirty="0"/>
            </a:p>
          </p:txBody>
        </p:sp>
        <p:sp>
          <p:nvSpPr>
            <p:cNvPr id="71" name="Rectangle 69"/>
            <p:cNvSpPr>
              <a:spLocks noChangeArrowheads="1"/>
            </p:cNvSpPr>
            <p:nvPr/>
          </p:nvSpPr>
          <p:spPr bwMode="auto">
            <a:xfrm>
              <a:off x="1820" y="3001"/>
              <a:ext cx="29" cy="1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en-US" sz="150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 </a:t>
              </a:r>
              <a:endParaRPr lang="en-US" altLang="en-US" dirty="0"/>
            </a:p>
          </p:txBody>
        </p:sp>
        <p:sp>
          <p:nvSpPr>
            <p:cNvPr id="72" name="Rectangle 70"/>
            <p:cNvSpPr>
              <a:spLocks noChangeArrowheads="1"/>
            </p:cNvSpPr>
            <p:nvPr/>
          </p:nvSpPr>
          <p:spPr bwMode="auto">
            <a:xfrm>
              <a:off x="2850" y="3001"/>
              <a:ext cx="38" cy="1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en-US" sz="150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-</a:t>
              </a:r>
              <a:endParaRPr lang="en-US" altLang="en-US" dirty="0"/>
            </a:p>
          </p:txBody>
        </p:sp>
        <p:sp>
          <p:nvSpPr>
            <p:cNvPr id="73" name="Rectangle 71"/>
            <p:cNvSpPr>
              <a:spLocks noChangeArrowheads="1"/>
            </p:cNvSpPr>
            <p:nvPr/>
          </p:nvSpPr>
          <p:spPr bwMode="auto">
            <a:xfrm>
              <a:off x="2886" y="3001"/>
              <a:ext cx="824" cy="1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en-US" sz="150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Interest deduction</a:t>
              </a:r>
              <a:endParaRPr lang="en-US" altLang="en-US" dirty="0"/>
            </a:p>
          </p:txBody>
        </p:sp>
        <p:sp>
          <p:nvSpPr>
            <p:cNvPr id="74" name="Rectangle 72"/>
            <p:cNvSpPr>
              <a:spLocks noChangeArrowheads="1"/>
            </p:cNvSpPr>
            <p:nvPr/>
          </p:nvSpPr>
          <p:spPr bwMode="auto">
            <a:xfrm>
              <a:off x="3648" y="3001"/>
              <a:ext cx="29" cy="1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en-US" sz="150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 </a:t>
              </a:r>
              <a:endParaRPr lang="en-US" altLang="en-US" dirty="0"/>
            </a:p>
          </p:txBody>
        </p:sp>
        <p:sp>
          <p:nvSpPr>
            <p:cNvPr id="75" name="Rectangle 73"/>
            <p:cNvSpPr>
              <a:spLocks noChangeArrowheads="1"/>
            </p:cNvSpPr>
            <p:nvPr/>
          </p:nvSpPr>
          <p:spPr bwMode="auto">
            <a:xfrm>
              <a:off x="624" y="3162"/>
              <a:ext cx="29" cy="1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en-US" sz="150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 </a:t>
              </a:r>
              <a:endParaRPr lang="en-US" altLang="en-US" dirty="0"/>
            </a:p>
          </p:txBody>
        </p:sp>
        <p:sp>
          <p:nvSpPr>
            <p:cNvPr id="76" name="Rectangle 74"/>
            <p:cNvSpPr>
              <a:spLocks noChangeArrowheads="1"/>
            </p:cNvSpPr>
            <p:nvPr/>
          </p:nvSpPr>
          <p:spPr bwMode="auto">
            <a:xfrm>
              <a:off x="624" y="3319"/>
              <a:ext cx="27" cy="7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en-US" sz="80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a</a:t>
              </a:r>
              <a:endParaRPr lang="en-US" altLang="en-US" dirty="0"/>
            </a:p>
          </p:txBody>
        </p:sp>
        <p:sp>
          <p:nvSpPr>
            <p:cNvPr id="77" name="Rectangle 75"/>
            <p:cNvSpPr>
              <a:spLocks noChangeArrowheads="1"/>
            </p:cNvSpPr>
            <p:nvPr/>
          </p:nvSpPr>
          <p:spPr bwMode="auto">
            <a:xfrm>
              <a:off x="649" y="3322"/>
              <a:ext cx="2039" cy="1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en-US" sz="1300" dirty="0" smtClean="0">
                  <a:solidFill>
                    <a:srgbClr val="000000"/>
                  </a:solidFill>
                  <a:latin typeface="Times New Roman" panose="02020603050405020304" pitchFamily="18" charset="0"/>
                </a:rPr>
                <a:t>Capital gains are taxed at a rate lower than income.</a:t>
              </a:r>
              <a:endParaRPr lang="en-US" altLang="en-US" dirty="0"/>
            </a:p>
          </p:txBody>
        </p:sp>
        <p:sp>
          <p:nvSpPr>
            <p:cNvPr id="78" name="Rectangle 76"/>
            <p:cNvSpPr>
              <a:spLocks noChangeArrowheads="1"/>
            </p:cNvSpPr>
            <p:nvPr/>
          </p:nvSpPr>
          <p:spPr bwMode="auto">
            <a:xfrm>
              <a:off x="2436" y="3322"/>
              <a:ext cx="50" cy="1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en-US" sz="130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. </a:t>
              </a:r>
              <a:endParaRPr lang="en-US" altLang="en-US" dirty="0"/>
            </a:p>
          </p:txBody>
        </p:sp>
        <p:sp>
          <p:nvSpPr>
            <p:cNvPr id="79" name="Rectangle 77"/>
            <p:cNvSpPr>
              <a:spLocks noChangeArrowheads="1"/>
            </p:cNvSpPr>
            <p:nvPr/>
          </p:nvSpPr>
          <p:spPr bwMode="auto">
            <a:xfrm>
              <a:off x="2687" y="3322"/>
              <a:ext cx="1397" cy="1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en-US" sz="130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“Taxable” capital income converts </a:t>
              </a:r>
              <a:endParaRPr lang="en-US" altLang="en-US" dirty="0"/>
            </a:p>
          </p:txBody>
        </p:sp>
        <p:sp>
          <p:nvSpPr>
            <p:cNvPr id="80" name="Rectangle 78"/>
            <p:cNvSpPr>
              <a:spLocks noChangeArrowheads="1"/>
            </p:cNvSpPr>
            <p:nvPr/>
          </p:nvSpPr>
          <p:spPr bwMode="auto">
            <a:xfrm>
              <a:off x="619" y="3457"/>
              <a:ext cx="3121" cy="1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en-US" sz="130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capital gains income to an amount equivalent to what it would have been had </a:t>
              </a:r>
              <a:endParaRPr lang="en-US" altLang="en-US" dirty="0"/>
            </a:p>
          </p:txBody>
        </p:sp>
        <p:sp>
          <p:nvSpPr>
            <p:cNvPr id="81" name="Rectangle 79"/>
            <p:cNvSpPr>
              <a:spLocks noChangeArrowheads="1"/>
            </p:cNvSpPr>
            <p:nvPr/>
          </p:nvSpPr>
          <p:spPr bwMode="auto">
            <a:xfrm>
              <a:off x="3637" y="3452"/>
              <a:ext cx="953" cy="1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en-US" sz="130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capital gains been taxed</a:t>
              </a:r>
              <a:endParaRPr lang="en-US" altLang="en-US" dirty="0"/>
            </a:p>
          </p:txBody>
        </p:sp>
        <p:sp>
          <p:nvSpPr>
            <p:cNvPr id="82" name="Rectangle 80"/>
            <p:cNvSpPr>
              <a:spLocks noChangeArrowheads="1"/>
            </p:cNvSpPr>
            <p:nvPr/>
          </p:nvSpPr>
          <p:spPr bwMode="auto">
            <a:xfrm>
              <a:off x="4173" y="3456"/>
              <a:ext cx="25" cy="1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en-US" sz="130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 </a:t>
              </a:r>
              <a:endParaRPr lang="en-US" altLang="en-US" dirty="0"/>
            </a:p>
          </p:txBody>
        </p:sp>
        <p:sp>
          <p:nvSpPr>
            <p:cNvPr id="83" name="Rectangle 81"/>
            <p:cNvSpPr>
              <a:spLocks noChangeArrowheads="1"/>
            </p:cNvSpPr>
            <p:nvPr/>
          </p:nvSpPr>
          <p:spPr bwMode="auto">
            <a:xfrm>
              <a:off x="616" y="3583"/>
              <a:ext cx="1096" cy="1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en-US" sz="130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at the same rate as income. </a:t>
              </a:r>
              <a:endParaRPr lang="en-US" altLang="en-US" dirty="0"/>
            </a:p>
          </p:txBody>
        </p:sp>
        <p:sp>
          <p:nvSpPr>
            <p:cNvPr id="84" name="Rectangle 82"/>
            <p:cNvSpPr>
              <a:spLocks noChangeArrowheads="1"/>
            </p:cNvSpPr>
            <p:nvPr/>
          </p:nvSpPr>
          <p:spPr bwMode="auto">
            <a:xfrm>
              <a:off x="624" y="3592"/>
              <a:ext cx="0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en-US" dirty="0"/>
            </a:p>
          </p:txBody>
        </p:sp>
        <p:sp>
          <p:nvSpPr>
            <p:cNvPr id="85" name="Rectangle 83"/>
            <p:cNvSpPr>
              <a:spLocks noChangeArrowheads="1"/>
            </p:cNvSpPr>
            <p:nvPr/>
          </p:nvSpPr>
          <p:spPr bwMode="auto">
            <a:xfrm>
              <a:off x="1133" y="3592"/>
              <a:ext cx="50" cy="1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en-US" sz="130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. </a:t>
              </a:r>
              <a:endParaRPr lang="en-US" altLang="en-US" dirty="0"/>
            </a:p>
          </p:txBody>
        </p:sp>
        <p:sp>
          <p:nvSpPr>
            <p:cNvPr id="86" name="Rectangle 84"/>
            <p:cNvSpPr>
              <a:spLocks noChangeArrowheads="1"/>
            </p:cNvSpPr>
            <p:nvPr/>
          </p:nvSpPr>
          <p:spPr bwMode="auto">
            <a:xfrm>
              <a:off x="1709" y="3587"/>
              <a:ext cx="2080" cy="1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en-US" sz="130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All income figures are in constant 2007 dollars; five</a:t>
              </a:r>
              <a:endParaRPr lang="en-US" altLang="en-US" dirty="0"/>
            </a:p>
          </p:txBody>
        </p:sp>
        <p:sp>
          <p:nvSpPr>
            <p:cNvPr id="88" name="Rectangle 86"/>
            <p:cNvSpPr>
              <a:spLocks noChangeArrowheads="1"/>
            </p:cNvSpPr>
            <p:nvPr/>
          </p:nvSpPr>
          <p:spPr bwMode="auto">
            <a:xfrm>
              <a:off x="3726" y="3587"/>
              <a:ext cx="1005" cy="1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en-US" sz="130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-year averages are used.  </a:t>
              </a:r>
            </a:p>
          </p:txBody>
        </p:sp>
        <p:sp>
          <p:nvSpPr>
            <p:cNvPr id="89" name="Rectangle 87"/>
            <p:cNvSpPr>
              <a:spLocks noChangeArrowheads="1"/>
            </p:cNvSpPr>
            <p:nvPr/>
          </p:nvSpPr>
          <p:spPr bwMode="auto">
            <a:xfrm>
              <a:off x="4629" y="3592"/>
              <a:ext cx="25" cy="1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en-US" sz="130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 </a:t>
              </a:r>
              <a:endParaRPr lang="en-US" alt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30914507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304800"/>
            <a:ext cx="10287000" cy="1143000"/>
          </a:xfrm>
        </p:spPr>
        <p:txBody>
          <a:bodyPr/>
          <a:lstStyle/>
          <a:p>
            <a:r>
              <a:rPr lang="en-US" sz="3600" b="1" dirty="0"/>
              <a:t>Net Capital Income as a Proportion of Total Income, by Wealth Category  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27741935"/>
              </p:ext>
            </p:extLst>
          </p:nvPr>
        </p:nvGraphicFramePr>
        <p:xfrm>
          <a:off x="1981200" y="1600200"/>
          <a:ext cx="7620000" cy="4800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4264379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b="1" dirty="0"/>
              <a:t>Net Taxable Capital Income as a Proportion of Net Capital Income, by Wealth Category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63263772"/>
              </p:ext>
            </p:extLst>
          </p:nvPr>
        </p:nvGraphicFramePr>
        <p:xfrm>
          <a:off x="1981200" y="1600200"/>
          <a:ext cx="7620000" cy="4800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970269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533400"/>
            <a:ext cx="9296400" cy="1143000"/>
          </a:xfrm>
        </p:spPr>
        <p:txBody>
          <a:bodyPr/>
          <a:lstStyle/>
          <a:p>
            <a:r>
              <a:rPr lang="en-US" sz="3200" b="1" dirty="0"/>
              <a:t>Net Capital and Net Taxable Capital Income as  Proportion of Net Estate</a:t>
            </a:r>
          </a:p>
        </p:txBody>
      </p:sp>
      <p:graphicFrame>
        <p:nvGraphicFramePr>
          <p:cNvPr id="4" name="Chart 3"/>
          <p:cNvGraphicFramePr/>
          <p:nvPr>
            <p:extLst>
              <p:ext uri="{D42A27DB-BD31-4B8C-83A1-F6EECF244321}">
                <p14:modId xmlns:p14="http://schemas.microsoft.com/office/powerpoint/2010/main" val="1864625436"/>
              </p:ext>
            </p:extLst>
          </p:nvPr>
        </p:nvGraphicFramePr>
        <p:xfrm>
          <a:off x="1828800" y="1988502"/>
          <a:ext cx="7543800" cy="433609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3750318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From Decedents to the Living Population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  <a:p>
            <a:r>
              <a:rPr lang="en-US" sz="2800" dirty="0"/>
              <a:t>Can gross up to living population with wealth </a:t>
            </a:r>
            <a:r>
              <a:rPr lang="en-US" sz="2800" dirty="0" smtClean="0"/>
              <a:t>of at </a:t>
            </a:r>
            <a:r>
              <a:rPr lang="en-US" sz="2800" dirty="0"/>
              <a:t>least $2 million via multiplier method </a:t>
            </a:r>
          </a:p>
          <a:p>
            <a:endParaRPr lang="en-US" sz="2800" dirty="0"/>
          </a:p>
          <a:p>
            <a:r>
              <a:rPr lang="en-US" sz="2800" dirty="0"/>
              <a:t>SOI staff created multipliers using national mortality rates by age and sex for holders of large-dollar-value annuity policies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62039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9144000" cy="1173162"/>
          </a:xfrm>
        </p:spPr>
        <p:txBody>
          <a:bodyPr/>
          <a:lstStyle/>
          <a:p>
            <a:r>
              <a:rPr lang="en-US" sz="2800" b="1" dirty="0"/>
              <a:t>Percentages of Estates with Different Rates of Realization </a:t>
            </a:r>
            <a:r>
              <a:rPr lang="en-US" sz="2800" b="1" dirty="0" smtClean="0"/>
              <a:t>of </a:t>
            </a:r>
            <a:r>
              <a:rPr lang="en-US" sz="2800" b="1" dirty="0"/>
              <a:t>Net Taxable Capital Income,  by Wealth Category </a:t>
            </a:r>
            <a:r>
              <a:rPr lang="en-US" dirty="0"/>
              <a:t/>
            </a:r>
            <a:br>
              <a:rPr lang="en-US" dirty="0"/>
            </a:br>
            <a:endParaRPr lang="en-US" sz="3200" dirty="0"/>
          </a:p>
        </p:txBody>
      </p:sp>
      <p:sp>
        <p:nvSpPr>
          <p:cNvPr id="6" name="TextBox 5"/>
          <p:cNvSpPr txBox="1"/>
          <p:nvPr/>
        </p:nvSpPr>
        <p:spPr>
          <a:xfrm>
            <a:off x="4038600" y="1048884"/>
            <a:ext cx="2286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2">
                    <a:lumMod val="25000"/>
                  </a:schemeClr>
                </a:solidFill>
              </a:rPr>
              <a:t>Decedents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010400" y="3837544"/>
            <a:ext cx="1905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2">
                    <a:lumMod val="25000"/>
                  </a:schemeClr>
                </a:solidFill>
              </a:rPr>
              <a:t>Living Population</a:t>
            </a:r>
          </a:p>
        </p:txBody>
      </p:sp>
      <p:graphicFrame>
        <p:nvGraphicFramePr>
          <p:cNvPr id="8" name="Chart 7"/>
          <p:cNvGraphicFramePr/>
          <p:nvPr>
            <p:extLst>
              <p:ext uri="{D42A27DB-BD31-4B8C-83A1-F6EECF244321}">
                <p14:modId xmlns:p14="http://schemas.microsoft.com/office/powerpoint/2010/main" val="518812255"/>
              </p:ext>
            </p:extLst>
          </p:nvPr>
        </p:nvGraphicFramePr>
        <p:xfrm>
          <a:off x="1937721" y="1295401"/>
          <a:ext cx="5067300" cy="278574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9" name="Chart 8"/>
          <p:cNvGraphicFramePr/>
          <p:nvPr>
            <p:extLst>
              <p:ext uri="{D42A27DB-BD31-4B8C-83A1-F6EECF244321}">
                <p14:modId xmlns:p14="http://schemas.microsoft.com/office/powerpoint/2010/main" val="3522052408"/>
              </p:ext>
            </p:extLst>
          </p:nvPr>
        </p:nvGraphicFramePr>
        <p:xfrm>
          <a:off x="4724400" y="4177691"/>
          <a:ext cx="5067300" cy="278574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7685005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9448800" cy="808038"/>
          </a:xfrm>
        </p:spPr>
        <p:txBody>
          <a:bodyPr/>
          <a:lstStyle/>
          <a:p>
            <a:r>
              <a:rPr lang="en-US" sz="3200" b="1" dirty="0"/>
              <a:t>Estimated Realized Return on Capital for </a:t>
            </a:r>
            <a:r>
              <a:rPr lang="en-US" sz="3200" b="1" dirty="0" smtClean="0"/>
              <a:t>the Living </a:t>
            </a:r>
            <a:r>
              <a:rPr lang="en-US" sz="3200" b="1" dirty="0"/>
              <a:t>Population, by Age Group 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8435215"/>
              </p:ext>
            </p:extLst>
          </p:nvPr>
        </p:nvGraphicFramePr>
        <p:xfrm>
          <a:off x="609600" y="1600200"/>
          <a:ext cx="10160000" cy="4800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5246232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bg2">
                    <a:lumMod val="25000"/>
                  </a:schemeClr>
                </a:solidFill>
              </a:rPr>
              <a:t>Regression Analysis</a:t>
            </a:r>
            <a:endParaRPr lang="en-US" b="1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14300" indent="0">
              <a:buNone/>
            </a:pPr>
            <a:endParaRPr lang="en-US" dirty="0" smtClean="0"/>
          </a:p>
          <a:p>
            <a:pPr marL="114300" indent="0">
              <a:buNone/>
            </a:pPr>
            <a:r>
              <a:rPr lang="en-US" dirty="0" smtClean="0"/>
              <a:t>ln net capital income (or ln net capital taxable income) =</a:t>
            </a:r>
          </a:p>
          <a:p>
            <a:pPr marL="114300" indent="0">
              <a:buNone/>
            </a:pPr>
            <a:r>
              <a:rPr lang="en-US" dirty="0" smtClean="0"/>
              <a:t>f(ln net estate, age, age squared, dummies for age/gender/extraordinary medical expense, ln charitable contribution, home value as % of net estate)</a:t>
            </a:r>
          </a:p>
          <a:p>
            <a:pPr marL="114300" indent="0">
              <a:buNone/>
            </a:pPr>
            <a:endParaRPr lang="en-US" dirty="0" smtClean="0"/>
          </a:p>
          <a:p>
            <a:pPr marL="114300" indent="0">
              <a:spcBef>
                <a:spcPts val="0"/>
              </a:spcBef>
              <a:buNone/>
            </a:pPr>
            <a:r>
              <a:rPr lang="en-US" baseline="-25000" dirty="0" smtClean="0"/>
              <a:t>^</a:t>
            </a:r>
            <a:endParaRPr lang="en-US" baseline="-25000" dirty="0"/>
          </a:p>
          <a:p>
            <a:pPr>
              <a:spcBef>
                <a:spcPts val="0"/>
              </a:spcBef>
              <a:buFont typeface="Symbol" panose="05050102010706020507" pitchFamily="18" charset="2"/>
              <a:buChar char="b"/>
            </a:pPr>
            <a:r>
              <a:rPr lang="en-US" dirty="0" smtClean="0">
                <a:latin typeface="Symbol" panose="05050102010706020507" pitchFamily="18" charset="2"/>
              </a:rPr>
              <a:t>(</a:t>
            </a:r>
            <a:r>
              <a:rPr lang="en-US" dirty="0" smtClean="0">
                <a:latin typeface="Garamond" panose="02020404030301010803" pitchFamily="18" charset="0"/>
              </a:rPr>
              <a:t>elasticity of capital income with respect to net estate):</a:t>
            </a:r>
          </a:p>
          <a:p>
            <a:pPr>
              <a:spcBef>
                <a:spcPts val="0"/>
              </a:spcBef>
              <a:buFont typeface="Symbol" panose="05050102010706020507" pitchFamily="18" charset="2"/>
              <a:buChar char="b"/>
            </a:pPr>
            <a:endParaRPr lang="en-US" baseline="30000" dirty="0">
              <a:latin typeface="Garamond" panose="02020404030301010803" pitchFamily="18" charset="0"/>
            </a:endParaRPr>
          </a:p>
          <a:p>
            <a:pPr marL="114300" indent="0">
              <a:spcBef>
                <a:spcPts val="0"/>
              </a:spcBef>
              <a:buNone/>
            </a:pPr>
            <a:r>
              <a:rPr lang="en-US" dirty="0" smtClean="0">
                <a:latin typeface="Garamond" panose="02020404030301010803" pitchFamily="18" charset="0"/>
              </a:rPr>
              <a:t>0.919 for net capital income</a:t>
            </a:r>
          </a:p>
          <a:p>
            <a:pPr marL="114300" indent="0">
              <a:spcBef>
                <a:spcPts val="0"/>
              </a:spcBef>
              <a:buNone/>
            </a:pPr>
            <a:r>
              <a:rPr lang="en-US" dirty="0" smtClean="0">
                <a:latin typeface="Garamond" panose="02020404030301010803" pitchFamily="18" charset="0"/>
              </a:rPr>
              <a:t>0.799 for net taxable capital income</a:t>
            </a:r>
            <a:endParaRPr lang="en-US" dirty="0">
              <a:latin typeface="Symbol" panose="05050102010706020507" pitchFamily="18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1882843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b="1" dirty="0"/>
              <a:t>Statutory vs. Effective Federal Income Tax Rates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Long-term real return on stock ~ 7%</a:t>
            </a:r>
          </a:p>
          <a:p>
            <a:r>
              <a:rPr lang="en-US" sz="2400" dirty="0" smtClean="0"/>
              <a:t>Typical realized return by wealthy individual  ~ 2%</a:t>
            </a:r>
          </a:p>
          <a:p>
            <a:r>
              <a:rPr lang="en-US" sz="2400" dirty="0" smtClean="0"/>
              <a:t>Top marginal federal income tax rate = 35%</a:t>
            </a:r>
          </a:p>
          <a:p>
            <a:endParaRPr lang="en-US" sz="2400" dirty="0" smtClean="0"/>
          </a:p>
          <a:p>
            <a:endParaRPr lang="en-US" sz="2400" dirty="0" smtClean="0"/>
          </a:p>
          <a:p>
            <a:endParaRPr lang="en-US" sz="2400" dirty="0" smtClean="0"/>
          </a:p>
          <a:p>
            <a:r>
              <a:rPr lang="en-US" sz="2400" dirty="0" smtClean="0"/>
              <a:t>Effective marginal federal income tax rate = 10%</a:t>
            </a:r>
          </a:p>
          <a:p>
            <a:endParaRPr lang="en-US" sz="2400" dirty="0" smtClean="0"/>
          </a:p>
          <a:p>
            <a:endParaRPr lang="en-US" dirty="0" smtClean="0"/>
          </a:p>
          <a:p>
            <a:endParaRPr lang="en-US" dirty="0" smtClean="0"/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5334000" y="2971800"/>
            <a:ext cx="0" cy="1295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706591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Extensions:  What About Other Taxes? 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State and local income tax</a:t>
            </a:r>
          </a:p>
          <a:p>
            <a:r>
              <a:rPr lang="en-US" dirty="0" smtClean="0"/>
              <a:t>Real estate and other property taxes</a:t>
            </a:r>
          </a:p>
          <a:p>
            <a:r>
              <a:rPr lang="en-US" dirty="0" smtClean="0"/>
              <a:t>Social Security and Medicare taxes</a:t>
            </a:r>
          </a:p>
          <a:p>
            <a:r>
              <a:rPr lang="en-US" dirty="0" smtClean="0"/>
              <a:t>Imputed corporate tax</a:t>
            </a:r>
          </a:p>
          <a:p>
            <a:r>
              <a:rPr lang="en-US" dirty="0" smtClean="0"/>
              <a:t>Estate and generation-skipping transfer taxes</a:t>
            </a:r>
          </a:p>
        </p:txBody>
      </p:sp>
    </p:spTree>
    <p:extLst>
      <p:ext uri="{BB962C8B-B14F-4D97-AF65-F5344CB8AC3E}">
        <p14:creationId xmlns:p14="http://schemas.microsoft.com/office/powerpoint/2010/main" val="33031807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spcBef>
                <a:spcPts val="0"/>
              </a:spcBef>
            </a:pPr>
            <a:r>
              <a:rPr lang="en-US" sz="4400" b="1" dirty="0">
                <a:solidFill>
                  <a:schemeClr val="bg2">
                    <a:lumMod val="25000"/>
                  </a:schemeClr>
                </a:solidFill>
                <a:sym typeface="Wingdings" panose="05000000000000000000" pitchFamily="2" charset="2"/>
              </a:rPr>
              <a:t>How The Wealthy Differ from You and Me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371600" y="1600200"/>
            <a:ext cx="8229600" cy="4800600"/>
          </a:xfrm>
        </p:spPr>
        <p:txBody>
          <a:bodyPr>
            <a:normAutofit/>
          </a:bodyPr>
          <a:lstStyle/>
          <a:p>
            <a:pPr lvl="8" indent="2119313">
              <a:spcBef>
                <a:spcPts val="0"/>
              </a:spcBef>
              <a:buNone/>
            </a:pPr>
            <a:r>
              <a:rPr lang="en-US" sz="2800" b="1" dirty="0"/>
              <a:t>   </a:t>
            </a:r>
            <a:endParaRPr lang="en-US" dirty="0" smtClean="0">
              <a:sym typeface="Wingdings" panose="05000000000000000000" pitchFamily="2" charset="2"/>
            </a:endParaRPr>
          </a:p>
          <a:p>
            <a:pPr marL="777240" lvl="2" indent="0">
              <a:spcBef>
                <a:spcPts val="0"/>
              </a:spcBef>
              <a:buNone/>
            </a:pPr>
            <a:r>
              <a:rPr lang="en-US" sz="2800" dirty="0">
                <a:sym typeface="Wingdings" panose="05000000000000000000" pitchFamily="2" charset="2"/>
              </a:rPr>
              <a:t>Higher economic returns </a:t>
            </a:r>
            <a:endParaRPr lang="en-US" sz="2800" dirty="0" smtClean="0">
              <a:sym typeface="Wingdings" panose="05000000000000000000" pitchFamily="2" charset="2"/>
            </a:endParaRPr>
          </a:p>
          <a:p>
            <a:pPr lvl="3">
              <a:spcBef>
                <a:spcPts val="0"/>
              </a:spcBef>
            </a:pPr>
            <a:r>
              <a:rPr lang="en-US" sz="2600" dirty="0" smtClean="0">
                <a:sym typeface="Wingdings" panose="05000000000000000000" pitchFamily="2" charset="2"/>
              </a:rPr>
              <a:t>asset allocation</a:t>
            </a:r>
          </a:p>
          <a:p>
            <a:pPr lvl="3">
              <a:spcBef>
                <a:spcPts val="0"/>
              </a:spcBef>
            </a:pPr>
            <a:r>
              <a:rPr lang="en-US" sz="2600" dirty="0" smtClean="0">
                <a:sym typeface="Wingdings" panose="05000000000000000000" pitchFamily="2" charset="2"/>
              </a:rPr>
              <a:t>selection bias</a:t>
            </a:r>
            <a:endParaRPr lang="en-US" sz="2600" dirty="0">
              <a:sym typeface="Wingdings" panose="05000000000000000000" pitchFamily="2" charset="2"/>
            </a:endParaRPr>
          </a:p>
          <a:p>
            <a:pPr lvl="2">
              <a:spcBef>
                <a:spcPts val="0"/>
              </a:spcBef>
            </a:pPr>
            <a:endParaRPr lang="en-US" sz="2800" dirty="0">
              <a:sym typeface="Wingdings" panose="05000000000000000000" pitchFamily="2" charset="2"/>
            </a:endParaRPr>
          </a:p>
          <a:p>
            <a:pPr marL="777240" lvl="2" indent="0">
              <a:spcBef>
                <a:spcPts val="0"/>
              </a:spcBef>
              <a:buNone/>
            </a:pPr>
            <a:r>
              <a:rPr lang="en-US" sz="2800" dirty="0">
                <a:sym typeface="Wingdings" panose="05000000000000000000" pitchFamily="2" charset="2"/>
              </a:rPr>
              <a:t>Lower realized returns </a:t>
            </a:r>
            <a:endParaRPr lang="en-US" sz="2800" dirty="0" smtClean="0">
              <a:sym typeface="Wingdings" panose="05000000000000000000" pitchFamily="2" charset="2"/>
            </a:endParaRPr>
          </a:p>
          <a:p>
            <a:pPr lvl="3">
              <a:spcBef>
                <a:spcPts val="0"/>
              </a:spcBef>
            </a:pPr>
            <a:r>
              <a:rPr lang="en-US" sz="2600" dirty="0" smtClean="0">
                <a:sym typeface="Wingdings" panose="05000000000000000000" pitchFamily="2" charset="2"/>
              </a:rPr>
              <a:t>Re-categorization of income</a:t>
            </a:r>
          </a:p>
          <a:p>
            <a:pPr lvl="3">
              <a:spcBef>
                <a:spcPts val="0"/>
              </a:spcBef>
            </a:pPr>
            <a:r>
              <a:rPr lang="en-US" sz="2600" dirty="0" smtClean="0">
                <a:sym typeface="Wingdings" panose="05000000000000000000" pitchFamily="2" charset="2"/>
              </a:rPr>
              <a:t>Timing</a:t>
            </a:r>
            <a:endParaRPr lang="en-US" sz="2600" dirty="0">
              <a:sym typeface="Wingdings" panose="05000000000000000000" pitchFamily="2" charset="2"/>
            </a:endParaRPr>
          </a:p>
          <a:p>
            <a:pPr lvl="2">
              <a:spcBef>
                <a:spcPts val="0"/>
              </a:spcBef>
            </a:pPr>
            <a:endParaRPr lang="en-US" sz="2800" dirty="0">
              <a:sym typeface="Wingdings" panose="05000000000000000000" pitchFamily="2" charset="2"/>
            </a:endParaRPr>
          </a:p>
          <a:p>
            <a:pPr lvl="2">
              <a:spcBef>
                <a:spcPts val="0"/>
              </a:spcBef>
            </a:pPr>
            <a:endParaRPr lang="en-US" sz="2800" dirty="0"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31196485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b="1" dirty="0"/>
              <a:t>Data: Single Itemizers, Living Population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92-98% (depending on wealth category) </a:t>
            </a:r>
            <a:r>
              <a:rPr lang="en-US" dirty="0" smtClean="0">
                <a:solidFill>
                  <a:schemeClr val="bg2">
                    <a:lumMod val="50000"/>
                  </a:schemeClr>
                </a:solidFill>
              </a:rPr>
              <a:t>itemized</a:t>
            </a:r>
            <a:r>
              <a:rPr lang="en-US" dirty="0" smtClean="0"/>
              <a:t> in at least one year between 2002 and 2006 – can obtain information about </a:t>
            </a:r>
            <a:r>
              <a:rPr lang="en-US" dirty="0" smtClean="0">
                <a:solidFill>
                  <a:schemeClr val="bg2">
                    <a:lumMod val="50000"/>
                  </a:schemeClr>
                </a:solidFill>
              </a:rPr>
              <a:t>state and local income tax, real estate tax, other property tax</a:t>
            </a:r>
          </a:p>
          <a:p>
            <a:endParaRPr lang="en-US" dirty="0" smtClean="0"/>
          </a:p>
          <a:p>
            <a:r>
              <a:rPr lang="en-US" dirty="0" smtClean="0"/>
              <a:t>Can also calculate </a:t>
            </a:r>
            <a:r>
              <a:rPr lang="en-US" dirty="0" smtClean="0">
                <a:solidFill>
                  <a:schemeClr val="bg2">
                    <a:lumMod val="50000"/>
                  </a:schemeClr>
                </a:solidFill>
              </a:rPr>
              <a:t>Social Security/Medicare tax </a:t>
            </a:r>
            <a:r>
              <a:rPr lang="en-US" dirty="0" smtClean="0"/>
              <a:t>(assign both parts to employee) and can impute </a:t>
            </a:r>
            <a:r>
              <a:rPr lang="en-US" dirty="0" smtClean="0">
                <a:solidFill>
                  <a:schemeClr val="bg2">
                    <a:lumMod val="50000"/>
                  </a:schemeClr>
                </a:solidFill>
              </a:rPr>
              <a:t>corporate tax </a:t>
            </a:r>
            <a:r>
              <a:rPr lang="en-US" dirty="0" smtClean="0"/>
              <a:t>via SOI information on overall corporate tax paid</a:t>
            </a:r>
          </a:p>
          <a:p>
            <a:endParaRPr lang="en-US" dirty="0" smtClean="0"/>
          </a:p>
          <a:p>
            <a:r>
              <a:rPr lang="en-US" dirty="0" smtClean="0"/>
              <a:t>Use multiplier to estimate </a:t>
            </a:r>
            <a:r>
              <a:rPr lang="en-US" dirty="0" smtClean="0">
                <a:solidFill>
                  <a:schemeClr val="bg2">
                    <a:lumMod val="50000"/>
                  </a:schemeClr>
                </a:solidFill>
              </a:rPr>
              <a:t>living population </a:t>
            </a:r>
            <a:r>
              <a:rPr lang="en-US" dirty="0" smtClean="0"/>
              <a:t>with assets of at least $2 million</a:t>
            </a:r>
          </a:p>
          <a:p>
            <a:endParaRPr lang="en-US" dirty="0"/>
          </a:p>
          <a:p>
            <a:r>
              <a:rPr lang="en-US" dirty="0" smtClean="0"/>
              <a:t>Focus on </a:t>
            </a:r>
            <a:r>
              <a:rPr lang="en-US" dirty="0" smtClean="0">
                <a:solidFill>
                  <a:schemeClr val="bg2">
                    <a:lumMod val="50000"/>
                  </a:schemeClr>
                </a:solidFill>
              </a:rPr>
              <a:t>single</a:t>
            </a:r>
            <a:r>
              <a:rPr lang="en-US" dirty="0" smtClean="0"/>
              <a:t> persons to avoid marital deduction issue associated with estate tax and potential Social Security tax issue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33340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762000"/>
            <a:ext cx="9982200" cy="655638"/>
          </a:xfrm>
        </p:spPr>
        <p:txBody>
          <a:bodyPr/>
          <a:lstStyle/>
          <a:p>
            <a:r>
              <a:rPr lang="en-US" sz="2800" b="1" dirty="0"/>
              <a:t>Annual Taxes Paid During Life and Annual Federal Income Tax as Percentages of Wealth, Single Wealthy Itemizers, by Wealth Category</a:t>
            </a:r>
            <a:r>
              <a:rPr lang="en-US" sz="2800" dirty="0"/>
              <a:t/>
            </a:r>
            <a:br>
              <a:rPr lang="en-US" sz="2800" dirty="0"/>
            </a:br>
            <a:endParaRPr lang="en-US" sz="28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46944730"/>
              </p:ext>
            </p:extLst>
          </p:nvPr>
        </p:nvGraphicFramePr>
        <p:xfrm>
          <a:off x="1295400" y="1600200"/>
          <a:ext cx="8305800" cy="4876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4663253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b="1" dirty="0"/>
              <a:t>Annual State/Local Income Tax, Real Estate Tax, and Imputed Corporate Tax as Percentages of Wealth, Single Wealthy Itemizers, by Wealth Category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10964845"/>
              </p:ext>
            </p:extLst>
          </p:nvPr>
        </p:nvGraphicFramePr>
        <p:xfrm>
          <a:off x="1371600" y="1600200"/>
          <a:ext cx="8153400" cy="4953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4375468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160000" cy="1401762"/>
          </a:xfrm>
        </p:spPr>
        <p:txBody>
          <a:bodyPr/>
          <a:lstStyle/>
          <a:p>
            <a:r>
              <a:rPr lang="en-US" sz="3200" b="1" dirty="0"/>
              <a:t>Federal Estate Tax as a Percentage of Wealth, Single Wealthy Itemizing Decedents, by Wealth Category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56917812"/>
              </p:ext>
            </p:extLst>
          </p:nvPr>
        </p:nvGraphicFramePr>
        <p:xfrm>
          <a:off x="1981200" y="1600200"/>
          <a:ext cx="8001000" cy="5029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3268381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The Wisdom of Warren Buffett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600200"/>
            <a:ext cx="10591800" cy="4800600"/>
          </a:xfrm>
        </p:spPr>
        <p:txBody>
          <a:bodyPr>
            <a:normAutofit/>
          </a:bodyPr>
          <a:lstStyle/>
          <a:p>
            <a:r>
              <a:rPr lang="en-US" sz="2400" dirty="0" smtClean="0"/>
              <a:t>“I still pay a lower tax rate than my secretary”</a:t>
            </a:r>
          </a:p>
          <a:p>
            <a:r>
              <a:rPr lang="en-US" sz="2400" dirty="0" smtClean="0"/>
              <a:t>Compares capital gains tax rate to rate on labor income</a:t>
            </a:r>
          </a:p>
          <a:p>
            <a:r>
              <a:rPr lang="en-US" sz="2400" dirty="0" smtClean="0"/>
              <a:t>Doesn’t account for discretion in realization</a:t>
            </a:r>
          </a:p>
          <a:p>
            <a:endParaRPr lang="en-US" sz="2400" dirty="0" smtClean="0"/>
          </a:p>
          <a:p>
            <a:pPr marL="114300" indent="0">
              <a:buNone/>
            </a:pPr>
            <a:endParaRPr lang="en-US" sz="2400" dirty="0"/>
          </a:p>
          <a:p>
            <a:endParaRPr lang="en-US" sz="2400" dirty="0" smtClean="0"/>
          </a:p>
          <a:p>
            <a:endParaRPr lang="en-US" sz="2400" dirty="0"/>
          </a:p>
          <a:p>
            <a:r>
              <a:rPr lang="en-US" sz="2400" dirty="0" smtClean="0"/>
              <a:t>Wealthy have higher economic returns and lower realized returns than non-wealthy</a:t>
            </a:r>
          </a:p>
          <a:p>
            <a:r>
              <a:rPr lang="en-US" sz="2400" dirty="0" smtClean="0"/>
              <a:t>Looking only at realized income overstates progressivity of tax system</a:t>
            </a:r>
          </a:p>
          <a:p>
            <a:r>
              <a:rPr lang="en-US" sz="2400" dirty="0" smtClean="0"/>
              <a:t>Inferring wealth distribution from realized capital income understates wealth inequality</a:t>
            </a:r>
          </a:p>
          <a:p>
            <a:pPr marL="114300" indent="0">
              <a:buNone/>
            </a:pPr>
            <a:endParaRPr lang="en-US" sz="2400" dirty="0"/>
          </a:p>
          <a:p>
            <a:endParaRPr lang="en-US" dirty="0"/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5181600" y="3124200"/>
            <a:ext cx="0" cy="1371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815260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Economic Income &gt; Realized Income for the Rich:  Implications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2133600"/>
            <a:ext cx="10160000" cy="4267200"/>
          </a:xfrm>
        </p:spPr>
        <p:txBody>
          <a:bodyPr/>
          <a:lstStyle/>
          <a:p>
            <a:r>
              <a:rPr lang="en-US" sz="3200" dirty="0"/>
              <a:t>Overstatement of tax progressivity</a:t>
            </a:r>
          </a:p>
          <a:p>
            <a:endParaRPr lang="en-US" sz="3200" dirty="0" smtClean="0"/>
          </a:p>
          <a:p>
            <a:r>
              <a:rPr lang="en-US" sz="3200" dirty="0" smtClean="0"/>
              <a:t>Understatement of income inequality</a:t>
            </a:r>
          </a:p>
          <a:p>
            <a:endParaRPr lang="en-US" sz="3200" dirty="0"/>
          </a:p>
          <a:p>
            <a:r>
              <a:rPr lang="en-US" sz="3200" dirty="0" smtClean="0"/>
              <a:t>Difficulty inferring wealth concentration from reported income measures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88731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002060"/>
                </a:solidFill>
              </a:rPr>
              <a:t>Key Findings</a:t>
            </a:r>
            <a:endParaRPr lang="en-US" b="1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2">
              <a:spcBef>
                <a:spcPts val="0"/>
              </a:spcBef>
            </a:pPr>
            <a:r>
              <a:rPr lang="en-US" sz="2800" dirty="0" smtClean="0">
                <a:sym typeface="Wingdings" panose="05000000000000000000" pitchFamily="2" charset="2"/>
              </a:rPr>
              <a:t>Nominal returns to capital for the rich &lt;5%; typically&lt;2%</a:t>
            </a:r>
          </a:p>
          <a:p>
            <a:pPr lvl="2">
              <a:spcBef>
                <a:spcPts val="0"/>
              </a:spcBef>
            </a:pPr>
            <a:endParaRPr lang="en-US" sz="2800" dirty="0" smtClean="0">
              <a:sym typeface="Wingdings" panose="05000000000000000000" pitchFamily="2" charset="2"/>
            </a:endParaRPr>
          </a:p>
          <a:p>
            <a:pPr lvl="2">
              <a:spcBef>
                <a:spcPts val="0"/>
              </a:spcBef>
            </a:pPr>
            <a:r>
              <a:rPr lang="en-US" sz="2800" dirty="0" smtClean="0">
                <a:sym typeface="Wingdings" panose="05000000000000000000" pitchFamily="2" charset="2"/>
              </a:rPr>
              <a:t>Taxable returns to capital even lower</a:t>
            </a:r>
          </a:p>
          <a:p>
            <a:pPr lvl="2">
              <a:spcBef>
                <a:spcPts val="0"/>
              </a:spcBef>
            </a:pPr>
            <a:endParaRPr lang="en-US" sz="2800" dirty="0">
              <a:sym typeface="Wingdings" panose="05000000000000000000" pitchFamily="2" charset="2"/>
            </a:endParaRPr>
          </a:p>
          <a:p>
            <a:pPr lvl="2">
              <a:spcBef>
                <a:spcPts val="0"/>
              </a:spcBef>
            </a:pPr>
            <a:r>
              <a:rPr lang="en-US" sz="2800" dirty="0" smtClean="0">
                <a:sym typeface="Wingdings" panose="05000000000000000000" pitchFamily="2" charset="2"/>
              </a:rPr>
              <a:t>The richer the person, the lower the realized return</a:t>
            </a:r>
          </a:p>
          <a:p>
            <a:pPr lvl="2">
              <a:spcBef>
                <a:spcPts val="0"/>
              </a:spcBef>
            </a:pPr>
            <a:endParaRPr lang="en-US" sz="2800" dirty="0">
              <a:sym typeface="Wingdings" panose="05000000000000000000" pitchFamily="2" charset="2"/>
            </a:endParaRPr>
          </a:p>
          <a:p>
            <a:pPr lvl="2">
              <a:spcBef>
                <a:spcPts val="0"/>
              </a:spcBef>
            </a:pPr>
            <a:r>
              <a:rPr lang="en-US" sz="2800" dirty="0" smtClean="0">
                <a:sym typeface="Wingdings" panose="05000000000000000000" pitchFamily="2" charset="2"/>
              </a:rPr>
              <a:t>Effective federal tax rate on economic income from capital &lt;10%</a:t>
            </a:r>
          </a:p>
          <a:p>
            <a:pPr lvl="2">
              <a:spcBef>
                <a:spcPts val="0"/>
              </a:spcBef>
            </a:pPr>
            <a:endParaRPr lang="en-US" sz="2800" dirty="0">
              <a:sym typeface="Wingdings" panose="05000000000000000000" pitchFamily="2" charset="2"/>
            </a:endParaRPr>
          </a:p>
          <a:p>
            <a:pPr lvl="2">
              <a:spcBef>
                <a:spcPts val="0"/>
              </a:spcBef>
            </a:pPr>
            <a:r>
              <a:rPr lang="en-US" sz="2800" dirty="0">
                <a:sym typeface="Wingdings" panose="05000000000000000000" pitchFamily="2" charset="2"/>
              </a:rPr>
              <a:t>(Preliminary work) Overall taxes paid during life as percentage of wealth &lt;3% with richest paying smallest fraction </a:t>
            </a:r>
          </a:p>
        </p:txBody>
      </p:sp>
    </p:spTree>
    <p:extLst>
      <p:ext uri="{BB962C8B-B14F-4D97-AF65-F5344CB8AC3E}">
        <p14:creationId xmlns:p14="http://schemas.microsoft.com/office/powerpoint/2010/main" val="12216000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Theory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114300" indent="0">
              <a:buNone/>
            </a:pPr>
            <a:r>
              <a:rPr lang="en-US" dirty="0" smtClean="0"/>
              <a:t>Yaari (1965), Feldstein (1995, 1999), many others – People make intertemporal choices in a world of </a:t>
            </a:r>
          </a:p>
          <a:p>
            <a:pPr lvl="1"/>
            <a:r>
              <a:rPr lang="en-US" dirty="0" smtClean="0"/>
              <a:t>uncertain lifetimes 	</a:t>
            </a:r>
          </a:p>
          <a:p>
            <a:pPr lvl="1"/>
            <a:r>
              <a:rPr lang="en-US" dirty="0" smtClean="0"/>
              <a:t>different statutory tax treatment of different types of income</a:t>
            </a:r>
          </a:p>
          <a:p>
            <a:endParaRPr lang="en-US" dirty="0" smtClean="0"/>
          </a:p>
          <a:p>
            <a:pPr marL="114300" indent="0">
              <a:buNone/>
            </a:pPr>
            <a:r>
              <a:rPr lang="en-US" dirty="0" smtClean="0"/>
              <a:t>Persons facing higher marginal tax rates have greater incentive to seek tax-preferred income and to avoid realization</a:t>
            </a:r>
          </a:p>
          <a:p>
            <a:endParaRPr lang="en-US" dirty="0" smtClean="0"/>
          </a:p>
          <a:p>
            <a:pPr marL="114300" indent="0">
              <a:buNone/>
            </a:pPr>
            <a:r>
              <a:rPr lang="en-US" dirty="0" smtClean="0"/>
              <a:t>Other influences on type and timing of income:</a:t>
            </a:r>
          </a:p>
          <a:p>
            <a:pPr lvl="1"/>
            <a:r>
              <a:rPr lang="en-US" dirty="0" smtClean="0"/>
              <a:t>medical condition </a:t>
            </a:r>
          </a:p>
          <a:p>
            <a:pPr lvl="1"/>
            <a:r>
              <a:rPr lang="en-US" dirty="0" smtClean="0"/>
              <a:t>demographic traits </a:t>
            </a:r>
          </a:p>
          <a:p>
            <a:pPr lvl="1"/>
            <a:r>
              <a:rPr lang="en-US" dirty="0" smtClean="0"/>
              <a:t>charitable and bequest motives </a:t>
            </a:r>
          </a:p>
          <a:p>
            <a:pPr lvl="1"/>
            <a:r>
              <a:rPr lang="en-US" dirty="0" smtClean="0"/>
              <a:t>homeownership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12624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Data</a:t>
            </a:r>
            <a:r>
              <a:rPr lang="en-US" b="1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n-US" b="1" dirty="0" smtClean="0"/>
              <a:t> 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600" y="1219200"/>
            <a:ext cx="8229600" cy="5181600"/>
          </a:xfrm>
        </p:spPr>
        <p:txBody>
          <a:bodyPr>
            <a:normAutofit/>
          </a:bodyPr>
          <a:lstStyle/>
          <a:p>
            <a:pPr marL="114300" indent="0">
              <a:buNone/>
            </a:pPr>
            <a:r>
              <a:rPr lang="en-US" sz="2400" dirty="0"/>
              <a:t>Decedents from 2007 who filed estate tax return Form 706 (met filing threshold of $2 million in gross estate)</a:t>
            </a:r>
          </a:p>
          <a:p>
            <a:pPr marL="114300" indent="0">
              <a:buNone/>
            </a:pPr>
            <a:r>
              <a:rPr lang="en-US" sz="2400" dirty="0"/>
              <a:t>(total N=36,889; stratified sample N=12,296)</a:t>
            </a:r>
          </a:p>
          <a:p>
            <a:pPr marL="114300" indent="0">
              <a:buNone/>
            </a:pPr>
            <a:endParaRPr lang="en-US" sz="2400" dirty="0"/>
          </a:p>
          <a:p>
            <a:pPr marL="114300" indent="0">
              <a:buNone/>
            </a:pPr>
            <a:endParaRPr lang="en-US" sz="2400" dirty="0"/>
          </a:p>
          <a:p>
            <a:pPr marL="114300" indent="0">
              <a:buNone/>
            </a:pPr>
            <a:r>
              <a:rPr lang="en-US" sz="2400" dirty="0"/>
              <a:t>Federal tax returns for 2002-2006 Forms 1040</a:t>
            </a:r>
          </a:p>
          <a:p>
            <a:endParaRPr lang="en-US" sz="2400" dirty="0"/>
          </a:p>
          <a:p>
            <a:endParaRPr lang="en-US" sz="2400" dirty="0"/>
          </a:p>
          <a:p>
            <a:r>
              <a:rPr lang="en-US" sz="2400" dirty="0"/>
              <a:t>Total gross estate $229 billion</a:t>
            </a:r>
          </a:p>
          <a:p>
            <a:r>
              <a:rPr lang="en-US" sz="2400" dirty="0"/>
              <a:t>Mean gross estate $6.2 million, mean net estate $6 million</a:t>
            </a:r>
          </a:p>
          <a:p>
            <a:r>
              <a:rPr lang="en-US" sz="2400" dirty="0"/>
              <a:t>Median gross estate $3.2 million, median net estate $3.15 million</a:t>
            </a:r>
          </a:p>
          <a:p>
            <a:endParaRPr lang="en-US" sz="2400" dirty="0"/>
          </a:p>
          <a:p>
            <a:endParaRPr lang="en-US" dirty="0" smtClean="0"/>
          </a:p>
          <a:p>
            <a:endParaRPr lang="en-US" sz="2400" b="1" i="1" dirty="0"/>
          </a:p>
          <a:p>
            <a:pPr marL="114300" indent="0">
              <a:spcBef>
                <a:spcPts val="0"/>
              </a:spcBef>
              <a:buNone/>
            </a:pPr>
            <a:endParaRPr lang="en-US" sz="2000" b="1" dirty="0"/>
          </a:p>
          <a:p>
            <a:endParaRPr lang="en-US" b="1" dirty="0"/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5638800" y="2514600"/>
            <a:ext cx="0" cy="609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770683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Other Descriptive </a:t>
            </a:r>
            <a:r>
              <a:rPr lang="en-US" b="1" dirty="0"/>
              <a:t>Information</a:t>
            </a:r>
          </a:p>
        </p:txBody>
      </p:sp>
      <p:graphicFrame>
        <p:nvGraphicFramePr>
          <p:cNvPr id="8" name="Chart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23379261"/>
              </p:ext>
            </p:extLst>
          </p:nvPr>
        </p:nvGraphicFramePr>
        <p:xfrm>
          <a:off x="990600" y="1524000"/>
          <a:ext cx="8991600" cy="4419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2074574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b="1" dirty="0"/>
              <a:t>Distribution Across Wealth </a:t>
            </a:r>
            <a:r>
              <a:rPr lang="en-US" sz="4400" b="1" dirty="0" smtClean="0"/>
              <a:t>Categories </a:t>
            </a:r>
            <a:endParaRPr lang="en-US" sz="4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33600" y="1600200"/>
            <a:ext cx="8636000" cy="4800600"/>
          </a:xfrm>
        </p:spPr>
        <p:txBody>
          <a:bodyPr/>
          <a:lstStyle/>
          <a:p>
            <a:pPr marL="114300" indent="0">
              <a:spcBef>
                <a:spcPts val="0"/>
              </a:spcBef>
              <a:buNone/>
              <a:tabLst>
                <a:tab pos="4572000" algn="dec"/>
              </a:tabLst>
            </a:pPr>
            <a:endParaRPr lang="en-US" u="sng" dirty="0" smtClean="0"/>
          </a:p>
          <a:p>
            <a:pPr marL="114300" indent="0">
              <a:spcBef>
                <a:spcPts val="0"/>
              </a:spcBef>
              <a:buNone/>
              <a:tabLst>
                <a:tab pos="4572000" algn="dec"/>
              </a:tabLst>
            </a:pPr>
            <a:r>
              <a:rPr lang="en-US" sz="3200" u="sng" dirty="0"/>
              <a:t>Net estate category </a:t>
            </a:r>
          </a:p>
          <a:p>
            <a:pPr marL="114300" indent="0">
              <a:spcBef>
                <a:spcPts val="0"/>
              </a:spcBef>
              <a:buNone/>
              <a:tabLst>
                <a:tab pos="4970463" algn="dec"/>
              </a:tabLst>
            </a:pPr>
            <a:r>
              <a:rPr lang="en-US" sz="3200" u="sng" dirty="0" smtClean="0"/>
              <a:t>($ million</a:t>
            </a:r>
            <a:r>
              <a:rPr lang="en-US" sz="3200" u="sng" dirty="0"/>
              <a:t>)	</a:t>
            </a:r>
            <a:r>
              <a:rPr lang="en-US" sz="3200" u="sng" dirty="0" smtClean="0"/>
              <a:t>Percent</a:t>
            </a:r>
            <a:endParaRPr lang="en-US" sz="3200" u="sng" dirty="0"/>
          </a:p>
          <a:p>
            <a:pPr marL="114300" indent="0">
              <a:spcBef>
                <a:spcPts val="0"/>
              </a:spcBef>
              <a:buNone/>
              <a:tabLst>
                <a:tab pos="4572000" algn="dec"/>
              </a:tabLst>
            </a:pPr>
            <a:r>
              <a:rPr lang="en-US" sz="3200" dirty="0" smtClean="0"/>
              <a:t>0-2  </a:t>
            </a:r>
            <a:r>
              <a:rPr lang="en-US" sz="3200" dirty="0"/>
              <a:t>	 3.5</a:t>
            </a:r>
          </a:p>
          <a:p>
            <a:pPr marL="114300" indent="0">
              <a:spcBef>
                <a:spcPts val="0"/>
              </a:spcBef>
              <a:buNone/>
              <a:tabLst>
                <a:tab pos="4572000" algn="dec"/>
              </a:tabLst>
            </a:pPr>
            <a:r>
              <a:rPr lang="en-US" sz="3200" dirty="0" smtClean="0"/>
              <a:t>2-5  </a:t>
            </a:r>
            <a:r>
              <a:rPr lang="en-US" sz="3200" dirty="0"/>
              <a:t>	70.9	</a:t>
            </a:r>
          </a:p>
          <a:p>
            <a:pPr marL="114300" indent="0">
              <a:spcBef>
                <a:spcPts val="0"/>
              </a:spcBef>
              <a:buNone/>
              <a:tabLst>
                <a:tab pos="4572000" algn="dec"/>
              </a:tabLst>
            </a:pPr>
            <a:r>
              <a:rPr lang="en-US" sz="3200" dirty="0" smtClean="0"/>
              <a:t>5-10  </a:t>
            </a:r>
            <a:r>
              <a:rPr lang="en-US" sz="3200" dirty="0"/>
              <a:t>	17.1</a:t>
            </a:r>
          </a:p>
          <a:p>
            <a:pPr marL="114300" indent="0">
              <a:spcBef>
                <a:spcPts val="0"/>
              </a:spcBef>
              <a:buNone/>
              <a:tabLst>
                <a:tab pos="4572000" algn="dec"/>
              </a:tabLst>
            </a:pPr>
            <a:r>
              <a:rPr lang="en-US" sz="3200" dirty="0" smtClean="0"/>
              <a:t>10-50  </a:t>
            </a:r>
            <a:r>
              <a:rPr lang="en-US" sz="3200" dirty="0"/>
              <a:t>	 7.7</a:t>
            </a:r>
          </a:p>
          <a:p>
            <a:pPr marL="114300" indent="0">
              <a:spcBef>
                <a:spcPts val="0"/>
              </a:spcBef>
              <a:buNone/>
              <a:tabLst>
                <a:tab pos="4572000" algn="dec"/>
              </a:tabLst>
            </a:pPr>
            <a:r>
              <a:rPr lang="en-US" sz="3200" dirty="0" smtClean="0"/>
              <a:t>50-100</a:t>
            </a:r>
            <a:r>
              <a:rPr lang="en-US" sz="3200" dirty="0"/>
              <a:t>	 0.5</a:t>
            </a:r>
          </a:p>
          <a:p>
            <a:pPr marL="114300" indent="0">
              <a:spcBef>
                <a:spcPts val="0"/>
              </a:spcBef>
              <a:buNone/>
              <a:tabLst>
                <a:tab pos="4572000" algn="dec"/>
              </a:tabLst>
            </a:pPr>
            <a:r>
              <a:rPr lang="en-US" sz="3200" dirty="0"/>
              <a:t>Over 100	0.3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71653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b="1" dirty="0">
                <a:solidFill>
                  <a:srgbClr val="002060"/>
                </a:solidFill>
              </a:rPr>
              <a:t>Personal Residence and Stock as Percentages of Net Estate, by Wealth Category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95282320"/>
              </p:ext>
            </p:extLst>
          </p:nvPr>
        </p:nvGraphicFramePr>
        <p:xfrm>
          <a:off x="1981200" y="1600200"/>
          <a:ext cx="7620000" cy="4800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6464550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jacency">
  <a:themeElements>
    <a:clrScheme name="Elemental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629DD1"/>
      </a:accent1>
      <a:accent2>
        <a:srgbClr val="297FD5"/>
      </a:accent2>
      <a:accent3>
        <a:srgbClr val="7F8FA9"/>
      </a:accent3>
      <a:accent4>
        <a:srgbClr val="4A66AC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Custom 2">
      <a:majorFont>
        <a:latin typeface="Garamond"/>
        <a:ea typeface=""/>
        <a:cs typeface=""/>
      </a:majorFont>
      <a:minorFont>
        <a:latin typeface="Garamond"/>
        <a:ea typeface=""/>
        <a:cs typeface=""/>
      </a:minorFont>
    </a:fontScheme>
    <a:fmtScheme name="Adjacency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明朝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明朝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8950</TotalTime>
  <Words>974</Words>
  <Application>Microsoft Office PowerPoint</Application>
  <PresentationFormat>Widescreen</PresentationFormat>
  <Paragraphs>221</Paragraphs>
  <Slides>24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31" baseType="lpstr">
      <vt:lpstr>Arial</vt:lpstr>
      <vt:lpstr>Calibri</vt:lpstr>
      <vt:lpstr>Garamond</vt:lpstr>
      <vt:lpstr>Symbol</vt:lpstr>
      <vt:lpstr>Times New Roman</vt:lpstr>
      <vt:lpstr>Wingdings</vt:lpstr>
      <vt:lpstr>Adjacency</vt:lpstr>
      <vt:lpstr>More Than They Realize:  The Income of the Wealthy</vt:lpstr>
      <vt:lpstr>How The Wealthy Differ from You and Me</vt:lpstr>
      <vt:lpstr>Economic Income &gt; Realized Income for the Rich:  Implications</vt:lpstr>
      <vt:lpstr>Key Findings</vt:lpstr>
      <vt:lpstr>Theory</vt:lpstr>
      <vt:lpstr>Data  </vt:lpstr>
      <vt:lpstr>Other Descriptive Information</vt:lpstr>
      <vt:lpstr>Distribution Across Wealth Categories </vt:lpstr>
      <vt:lpstr>Personal Residence and Stock as Percentages of Net Estate, by Wealth Category</vt:lpstr>
      <vt:lpstr>Two Measures of Capital Income</vt:lpstr>
      <vt:lpstr>Net Capital Income as a Proportion of Total Income, by Wealth Category  </vt:lpstr>
      <vt:lpstr>Net Taxable Capital Income as a Proportion of Net Capital Income, by Wealth Category</vt:lpstr>
      <vt:lpstr>Net Capital and Net Taxable Capital Income as  Proportion of Net Estate</vt:lpstr>
      <vt:lpstr>From Decedents to the Living Population</vt:lpstr>
      <vt:lpstr>Percentages of Estates with Different Rates of Realization of Net Taxable Capital Income,  by Wealth Category  </vt:lpstr>
      <vt:lpstr>Estimated Realized Return on Capital for the Living Population, by Age Group  </vt:lpstr>
      <vt:lpstr>Regression Analysis</vt:lpstr>
      <vt:lpstr>Statutory vs. Effective Federal Income Tax Rates</vt:lpstr>
      <vt:lpstr>Extensions:  What About Other Taxes? </vt:lpstr>
      <vt:lpstr>Data: Single Itemizers, Living Population</vt:lpstr>
      <vt:lpstr>Annual Taxes Paid During Life and Annual Federal Income Tax as Percentages of Wealth, Single Wealthy Itemizers, by Wealth Category </vt:lpstr>
      <vt:lpstr>Annual State/Local Income Tax, Real Estate Tax, and Imputed Corporate Tax as Percentages of Wealth, Single Wealthy Itemizers, by Wealth Category</vt:lpstr>
      <vt:lpstr>Federal Estate Tax as a Percentage of Wealth, Single Wealthy Itemizing Decedents, by Wealth Category </vt:lpstr>
      <vt:lpstr>The Wisdom of Warren Buffett</vt:lpstr>
    </vt:vector>
  </TitlesOfParts>
  <Company>Carleton College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More Than They Realize:   The Income of the Wealthy and the Piketty Thesis</dc:title>
  <dc:creator>jenny bourne</dc:creator>
  <cp:lastModifiedBy>Jenny Bourne</cp:lastModifiedBy>
  <cp:revision>79</cp:revision>
  <dcterms:created xsi:type="dcterms:W3CDTF">2015-02-08T21:49:32Z</dcterms:created>
  <dcterms:modified xsi:type="dcterms:W3CDTF">2018-07-01T15:44:32Z</dcterms:modified>
</cp:coreProperties>
</file>