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33" r:id="rId2"/>
    <p:sldId id="497" r:id="rId3"/>
    <p:sldId id="513" r:id="rId4"/>
    <p:sldId id="498" r:id="rId5"/>
    <p:sldId id="499" r:id="rId6"/>
    <p:sldId id="512" r:id="rId7"/>
    <p:sldId id="515" r:id="rId8"/>
    <p:sldId id="462" r:id="rId9"/>
    <p:sldId id="481" r:id="rId10"/>
    <p:sldId id="452" r:id="rId11"/>
    <p:sldId id="505" r:id="rId12"/>
    <p:sldId id="502" r:id="rId13"/>
    <p:sldId id="503" r:id="rId14"/>
    <p:sldId id="504" r:id="rId15"/>
    <p:sldId id="376" r:id="rId16"/>
    <p:sldId id="364" r:id="rId17"/>
    <p:sldId id="366" r:id="rId18"/>
    <p:sldId id="511" r:id="rId19"/>
    <p:sldId id="464" r:id="rId20"/>
    <p:sldId id="370" r:id="rId21"/>
    <p:sldId id="459" r:id="rId22"/>
    <p:sldId id="483" r:id="rId23"/>
    <p:sldId id="422" r:id="rId24"/>
    <p:sldId id="485" r:id="rId25"/>
    <p:sldId id="424" r:id="rId26"/>
    <p:sldId id="425" r:id="rId27"/>
    <p:sldId id="426" r:id="rId28"/>
    <p:sldId id="514" r:id="rId29"/>
    <p:sldId id="427" r:id="rId30"/>
    <p:sldId id="428" r:id="rId31"/>
    <p:sldId id="429" r:id="rId32"/>
    <p:sldId id="430" r:id="rId33"/>
    <p:sldId id="431" r:id="rId34"/>
    <p:sldId id="432" r:id="rId35"/>
    <p:sldId id="439" r:id="rId36"/>
    <p:sldId id="442" r:id="rId37"/>
    <p:sldId id="488" r:id="rId38"/>
    <p:sldId id="493" r:id="rId39"/>
    <p:sldId id="451" r:id="rId40"/>
    <p:sldId id="5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49" autoAdjust="0"/>
    <p:restoredTop sz="75179" autoAdjust="0"/>
  </p:normalViewPr>
  <p:slideViewPr>
    <p:cSldViewPr>
      <p:cViewPr varScale="1">
        <p:scale>
          <a:sx n="84" d="100"/>
          <a:sy n="84"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F44225-B629-46FE-80A3-A7628D5B71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EC178F-6833-49A6-9586-50072F2358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C2E92C-0207-4226-A4DC-395EE7CE5BB2}" type="datetimeFigureOut">
              <a:rPr lang="en-US" smtClean="0"/>
              <a:t>4/25/2018</a:t>
            </a:fld>
            <a:endParaRPr lang="en-US"/>
          </a:p>
        </p:txBody>
      </p:sp>
      <p:sp>
        <p:nvSpPr>
          <p:cNvPr id="4" name="Footer Placeholder 3">
            <a:extLst>
              <a:ext uri="{FF2B5EF4-FFF2-40B4-BE49-F238E27FC236}">
                <a16:creationId xmlns:a16="http://schemas.microsoft.com/office/drawing/2014/main" id="{B7D997DC-3BDF-4045-8080-69E9A883AE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507E45-C4B4-4420-96E1-F0635851BB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63A62A-74C2-46C0-B2A6-8E8744AFD89D}" type="slidenum">
              <a:rPr lang="en-US" smtClean="0"/>
              <a:t>‹#›</a:t>
            </a:fld>
            <a:endParaRPr lang="en-US"/>
          </a:p>
        </p:txBody>
      </p:sp>
    </p:spTree>
    <p:extLst>
      <p:ext uri="{BB962C8B-B14F-4D97-AF65-F5344CB8AC3E}">
        <p14:creationId xmlns:p14="http://schemas.microsoft.com/office/powerpoint/2010/main" val="3286086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4AAC2-E0FB-4987-B1F7-C2E1F1E47FD5}" type="datetimeFigureOut">
              <a:rPr lang="en-US" smtClean="0"/>
              <a:t>4/25/2018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1E446-3519-416D-BC91-CE0046ED8DF3}" type="slidenum">
              <a:rPr lang="en-US" smtClean="0"/>
              <a:t>‹#›</a:t>
            </a:fld>
            <a:endParaRPr lang="en-US"/>
          </a:p>
        </p:txBody>
      </p:sp>
    </p:spTree>
    <p:extLst>
      <p:ext uri="{BB962C8B-B14F-4D97-AF65-F5344CB8AC3E}">
        <p14:creationId xmlns:p14="http://schemas.microsoft.com/office/powerpoint/2010/main" val="25620507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71E446-3519-416D-BC91-CE0046ED8DF3}" type="slidenum">
              <a:rPr lang="en-US" smtClean="0"/>
              <a:t>1</a:t>
            </a:fld>
            <a:endParaRPr lang="en-US"/>
          </a:p>
        </p:txBody>
      </p:sp>
    </p:spTree>
    <p:extLst>
      <p:ext uri="{BB962C8B-B14F-4D97-AF65-F5344CB8AC3E}">
        <p14:creationId xmlns:p14="http://schemas.microsoft.com/office/powerpoint/2010/main" val="58596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10</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41270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11</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10485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635" y="8830620"/>
            <a:ext cx="3038162"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12</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1656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635" y="8830620"/>
            <a:ext cx="3038162"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13</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85117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635" y="8830620"/>
            <a:ext cx="3038162"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14</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01033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15</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5574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16</a:t>
            </a:fld>
            <a:endParaRPr lang="en-US"/>
          </a:p>
        </p:txBody>
      </p:sp>
    </p:spTree>
    <p:extLst>
      <p:ext uri="{BB962C8B-B14F-4D97-AF65-F5344CB8AC3E}">
        <p14:creationId xmlns:p14="http://schemas.microsoft.com/office/powerpoint/2010/main" val="1492135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17</a:t>
            </a:fld>
            <a:endParaRPr lang="en-US"/>
          </a:p>
        </p:txBody>
      </p:sp>
    </p:spTree>
    <p:extLst>
      <p:ext uri="{BB962C8B-B14F-4D97-AF65-F5344CB8AC3E}">
        <p14:creationId xmlns:p14="http://schemas.microsoft.com/office/powerpoint/2010/main" val="3688746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18</a:t>
            </a:fld>
            <a:endParaRPr lang="en-US"/>
          </a:p>
        </p:txBody>
      </p:sp>
    </p:spTree>
    <p:extLst>
      <p:ext uri="{BB962C8B-B14F-4D97-AF65-F5344CB8AC3E}">
        <p14:creationId xmlns:p14="http://schemas.microsoft.com/office/powerpoint/2010/main" val="3954979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19</a:t>
            </a:fld>
            <a:endParaRPr lang="en-US"/>
          </a:p>
        </p:txBody>
      </p:sp>
    </p:spTree>
    <p:extLst>
      <p:ext uri="{BB962C8B-B14F-4D97-AF65-F5344CB8AC3E}">
        <p14:creationId xmlns:p14="http://schemas.microsoft.com/office/powerpoint/2010/main" val="344188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2</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35538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20</a:t>
            </a:fld>
            <a:endParaRPr lang="en-US"/>
          </a:p>
        </p:txBody>
      </p:sp>
    </p:spTree>
    <p:extLst>
      <p:ext uri="{BB962C8B-B14F-4D97-AF65-F5344CB8AC3E}">
        <p14:creationId xmlns:p14="http://schemas.microsoft.com/office/powerpoint/2010/main" val="2851307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635" y="8830620"/>
            <a:ext cx="3038162" cy="46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9" tIns="46585" rIns="93169" bIns="46585"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21</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8221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22</a:t>
            </a:fld>
            <a:endParaRPr lang="en-US"/>
          </a:p>
        </p:txBody>
      </p:sp>
    </p:spTree>
    <p:extLst>
      <p:ext uri="{BB962C8B-B14F-4D97-AF65-F5344CB8AC3E}">
        <p14:creationId xmlns:p14="http://schemas.microsoft.com/office/powerpoint/2010/main" val="372534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23</a:t>
            </a:fld>
            <a:endParaRPr lang="en-US"/>
          </a:p>
        </p:txBody>
      </p:sp>
    </p:spTree>
    <p:extLst>
      <p:ext uri="{BB962C8B-B14F-4D97-AF65-F5344CB8AC3E}">
        <p14:creationId xmlns:p14="http://schemas.microsoft.com/office/powerpoint/2010/main" val="1717279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24</a:t>
            </a:fld>
            <a:endParaRPr lang="en-US"/>
          </a:p>
        </p:txBody>
      </p:sp>
    </p:spTree>
    <p:extLst>
      <p:ext uri="{BB962C8B-B14F-4D97-AF65-F5344CB8AC3E}">
        <p14:creationId xmlns:p14="http://schemas.microsoft.com/office/powerpoint/2010/main" val="800456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25</a:t>
            </a:fld>
            <a:endParaRPr lang="en-US"/>
          </a:p>
        </p:txBody>
      </p:sp>
    </p:spTree>
    <p:extLst>
      <p:ext uri="{BB962C8B-B14F-4D97-AF65-F5344CB8AC3E}">
        <p14:creationId xmlns:p14="http://schemas.microsoft.com/office/powerpoint/2010/main" val="13981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26</a:t>
            </a:fld>
            <a:endParaRPr lang="en-US"/>
          </a:p>
        </p:txBody>
      </p:sp>
    </p:spTree>
    <p:extLst>
      <p:ext uri="{BB962C8B-B14F-4D97-AF65-F5344CB8AC3E}">
        <p14:creationId xmlns:p14="http://schemas.microsoft.com/office/powerpoint/2010/main" val="2535351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27</a:t>
            </a:fld>
            <a:endParaRPr lang="en-US"/>
          </a:p>
        </p:txBody>
      </p:sp>
    </p:spTree>
    <p:extLst>
      <p:ext uri="{BB962C8B-B14F-4D97-AF65-F5344CB8AC3E}">
        <p14:creationId xmlns:p14="http://schemas.microsoft.com/office/powerpoint/2010/main" val="1090795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28</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68805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29</a:t>
            </a:fld>
            <a:endParaRPr lang="en-US" dirty="0"/>
          </a:p>
        </p:txBody>
      </p:sp>
    </p:spTree>
    <p:extLst>
      <p:ext uri="{BB962C8B-B14F-4D97-AF65-F5344CB8AC3E}">
        <p14:creationId xmlns:p14="http://schemas.microsoft.com/office/powerpoint/2010/main" val="37892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3</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90807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30</a:t>
            </a:fld>
            <a:endParaRPr lang="en-US" dirty="0"/>
          </a:p>
        </p:txBody>
      </p:sp>
    </p:spTree>
    <p:extLst>
      <p:ext uri="{BB962C8B-B14F-4D97-AF65-F5344CB8AC3E}">
        <p14:creationId xmlns:p14="http://schemas.microsoft.com/office/powerpoint/2010/main" val="2313167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31</a:t>
            </a:fld>
            <a:endParaRPr lang="en-US" dirty="0"/>
          </a:p>
        </p:txBody>
      </p:sp>
    </p:spTree>
    <p:extLst>
      <p:ext uri="{BB962C8B-B14F-4D97-AF65-F5344CB8AC3E}">
        <p14:creationId xmlns:p14="http://schemas.microsoft.com/office/powerpoint/2010/main" val="2142356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32</a:t>
            </a:fld>
            <a:endParaRPr lang="en-US" dirty="0"/>
          </a:p>
        </p:txBody>
      </p:sp>
    </p:spTree>
    <p:extLst>
      <p:ext uri="{BB962C8B-B14F-4D97-AF65-F5344CB8AC3E}">
        <p14:creationId xmlns:p14="http://schemas.microsoft.com/office/powerpoint/2010/main" val="2776151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33</a:t>
            </a:fld>
            <a:endParaRPr lang="en-US" dirty="0"/>
          </a:p>
        </p:txBody>
      </p:sp>
    </p:spTree>
    <p:extLst>
      <p:ext uri="{BB962C8B-B14F-4D97-AF65-F5344CB8AC3E}">
        <p14:creationId xmlns:p14="http://schemas.microsoft.com/office/powerpoint/2010/main" val="2959932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34</a:t>
            </a:fld>
            <a:endParaRPr lang="en-US" dirty="0"/>
          </a:p>
        </p:txBody>
      </p:sp>
    </p:spTree>
    <p:extLst>
      <p:ext uri="{BB962C8B-B14F-4D97-AF65-F5344CB8AC3E}">
        <p14:creationId xmlns:p14="http://schemas.microsoft.com/office/powerpoint/2010/main" val="34120235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35</a:t>
            </a:fld>
            <a:endParaRPr lang="en-US" dirty="0"/>
          </a:p>
        </p:txBody>
      </p:sp>
    </p:spTree>
    <p:extLst>
      <p:ext uri="{BB962C8B-B14F-4D97-AF65-F5344CB8AC3E}">
        <p14:creationId xmlns:p14="http://schemas.microsoft.com/office/powerpoint/2010/main" val="217339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36</a:t>
            </a:fld>
            <a:endParaRPr lang="en-US" dirty="0"/>
          </a:p>
        </p:txBody>
      </p:sp>
    </p:spTree>
    <p:extLst>
      <p:ext uri="{BB962C8B-B14F-4D97-AF65-F5344CB8AC3E}">
        <p14:creationId xmlns:p14="http://schemas.microsoft.com/office/powerpoint/2010/main" val="1722003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37</a:t>
            </a:fld>
            <a:endParaRPr lang="en-US" dirty="0"/>
          </a:p>
        </p:txBody>
      </p:sp>
    </p:spTree>
    <p:extLst>
      <p:ext uri="{BB962C8B-B14F-4D97-AF65-F5344CB8AC3E}">
        <p14:creationId xmlns:p14="http://schemas.microsoft.com/office/powerpoint/2010/main" val="3588789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38</a:t>
            </a:fld>
            <a:endParaRPr lang="en-US" dirty="0"/>
          </a:p>
        </p:txBody>
      </p:sp>
    </p:spTree>
    <p:extLst>
      <p:ext uri="{BB962C8B-B14F-4D97-AF65-F5344CB8AC3E}">
        <p14:creationId xmlns:p14="http://schemas.microsoft.com/office/powerpoint/2010/main" val="19619581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39</a:t>
            </a:fld>
            <a:endParaRPr lang="en-US"/>
          </a:p>
        </p:txBody>
      </p:sp>
    </p:spTree>
    <p:extLst>
      <p:ext uri="{BB962C8B-B14F-4D97-AF65-F5344CB8AC3E}">
        <p14:creationId xmlns:p14="http://schemas.microsoft.com/office/powerpoint/2010/main" val="15945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4</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7757649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E446-3519-416D-BC91-CE0046ED8DF3}" type="slidenum">
              <a:rPr lang="en-US" smtClean="0"/>
              <a:t>40</a:t>
            </a:fld>
            <a:endParaRPr lang="en-US"/>
          </a:p>
        </p:txBody>
      </p:sp>
    </p:spTree>
    <p:extLst>
      <p:ext uri="{BB962C8B-B14F-4D97-AF65-F5344CB8AC3E}">
        <p14:creationId xmlns:p14="http://schemas.microsoft.com/office/powerpoint/2010/main" val="4078182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5</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020771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6</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121299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7</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00836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8</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6387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316" y="8685856"/>
            <a:ext cx="2972115" cy="4565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defTabSz="922338">
              <a:defRPr>
                <a:solidFill>
                  <a:schemeClr val="tx1"/>
                </a:solidFill>
                <a:latin typeface="Garamond" pitchFamily="18" charset="0"/>
              </a:defRPr>
            </a:lvl1pPr>
            <a:lvl2pPr marL="742950" indent="-285750" defTabSz="922338">
              <a:defRPr>
                <a:solidFill>
                  <a:schemeClr val="tx1"/>
                </a:solidFill>
                <a:latin typeface="Garamond" pitchFamily="18" charset="0"/>
              </a:defRPr>
            </a:lvl2pPr>
            <a:lvl3pPr marL="1143000" indent="-228600" defTabSz="922338">
              <a:defRPr>
                <a:solidFill>
                  <a:schemeClr val="tx1"/>
                </a:solidFill>
                <a:latin typeface="Garamond" pitchFamily="18" charset="0"/>
              </a:defRPr>
            </a:lvl3pPr>
            <a:lvl4pPr marL="1600200" indent="-228600" defTabSz="922338">
              <a:defRPr>
                <a:solidFill>
                  <a:schemeClr val="tx1"/>
                </a:solidFill>
                <a:latin typeface="Garamond" pitchFamily="18" charset="0"/>
              </a:defRPr>
            </a:lvl4pPr>
            <a:lvl5pPr marL="2057400" indent="-228600" defTabSz="922338">
              <a:defRPr>
                <a:solidFill>
                  <a:schemeClr val="tx1"/>
                </a:solidFill>
                <a:latin typeface="Garamond" pitchFamily="18" charset="0"/>
              </a:defRPr>
            </a:lvl5pPr>
            <a:lvl6pPr marL="2514600" indent="-228600" algn="ctr" defTabSz="922338" eaLnBrk="0" fontAlgn="base" hangingPunct="0">
              <a:spcBef>
                <a:spcPct val="0"/>
              </a:spcBef>
              <a:spcAft>
                <a:spcPct val="0"/>
              </a:spcAft>
              <a:defRPr>
                <a:solidFill>
                  <a:schemeClr val="tx1"/>
                </a:solidFill>
                <a:latin typeface="Garamond" pitchFamily="18" charset="0"/>
              </a:defRPr>
            </a:lvl6pPr>
            <a:lvl7pPr marL="2971800" indent="-228600" algn="ctr" defTabSz="922338" eaLnBrk="0" fontAlgn="base" hangingPunct="0">
              <a:spcBef>
                <a:spcPct val="0"/>
              </a:spcBef>
              <a:spcAft>
                <a:spcPct val="0"/>
              </a:spcAft>
              <a:defRPr>
                <a:solidFill>
                  <a:schemeClr val="tx1"/>
                </a:solidFill>
                <a:latin typeface="Garamond" pitchFamily="18" charset="0"/>
              </a:defRPr>
            </a:lvl7pPr>
            <a:lvl8pPr marL="3429000" indent="-228600" algn="ctr" defTabSz="922338" eaLnBrk="0" fontAlgn="base" hangingPunct="0">
              <a:spcBef>
                <a:spcPct val="0"/>
              </a:spcBef>
              <a:spcAft>
                <a:spcPct val="0"/>
              </a:spcAft>
              <a:defRPr>
                <a:solidFill>
                  <a:schemeClr val="tx1"/>
                </a:solidFill>
                <a:latin typeface="Garamond" pitchFamily="18" charset="0"/>
              </a:defRPr>
            </a:lvl8pPr>
            <a:lvl9pPr marL="3886200" indent="-228600" algn="ctr" defTabSz="922338" eaLnBrk="0" fontAlgn="base" hangingPunct="0">
              <a:spcBef>
                <a:spcPct val="0"/>
              </a:spcBef>
              <a:spcAft>
                <a:spcPct val="0"/>
              </a:spcAft>
              <a:defRPr>
                <a:solidFill>
                  <a:schemeClr val="tx1"/>
                </a:solidFill>
                <a:latin typeface="Garamond" pitchFamily="18" charset="0"/>
              </a:defRPr>
            </a:lvl9pPr>
          </a:lstStyle>
          <a:p>
            <a:pPr algn="r" eaLnBrk="1" hangingPunct="1"/>
            <a:fld id="{58ABDB96-98BC-41AC-B7B8-9B36BD3626BE}" type="slidenum">
              <a:rPr lang="en-US" sz="1200">
                <a:latin typeface="Arial" charset="0"/>
              </a:rPr>
              <a:pPr algn="r" eaLnBrk="1" hangingPunct="1"/>
              <a:t>9</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5391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Click to add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25300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380290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t>‹#›</a:t>
            </a:fld>
            <a:endParaRPr lang="en-US"/>
          </a:p>
        </p:txBody>
      </p:sp>
    </p:spTree>
    <p:extLst>
      <p:ext uri="{BB962C8B-B14F-4D97-AF65-F5344CB8AC3E}">
        <p14:creationId xmlns:p14="http://schemas.microsoft.com/office/powerpoint/2010/main" val="1139571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35700"/>
            <a:ext cx="9144000" cy="6223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factfinder.census.gov/faces/tableservices/jsf/pages/productview.xhtml?src=bkm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factfinder.census.gov/faces/tableservices/jsf/pages/productview.xhtml?src=bkm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factfinder.census.gov/faces/tableservices/jsf/pages/productview.xhtml?src=bkm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factfinder.census.gov/faces/tableservices/jsf/pages/productview.xhtml?src=bkmk"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74117"/>
            <a:ext cx="8763000" cy="1555360"/>
          </a:xfrm>
        </p:spPr>
        <p:txBody>
          <a:bodyPr>
            <a:noAutofit/>
          </a:bodyPr>
          <a:lstStyle/>
          <a:p>
            <a:pPr>
              <a:spcBef>
                <a:spcPts val="1200"/>
              </a:spcBef>
              <a:spcAft>
                <a:spcPts val="1200"/>
              </a:spcAft>
            </a:pPr>
            <a:r>
              <a:rPr lang="en-US" sz="4000" b="0" dirty="0"/>
              <a:t>Are Immigrants More Innovative?</a:t>
            </a:r>
            <a:br>
              <a:rPr lang="en-US" sz="4800" b="0" dirty="0"/>
            </a:br>
            <a:r>
              <a:rPr lang="en-US" sz="3200" b="0" dirty="0"/>
              <a:t>Evidence from the Annual Survey of Entrepreneurs</a:t>
            </a:r>
          </a:p>
        </p:txBody>
      </p:sp>
      <p:sp>
        <p:nvSpPr>
          <p:cNvPr id="3" name="Subtitle 2"/>
          <p:cNvSpPr>
            <a:spLocks noGrp="1"/>
          </p:cNvSpPr>
          <p:nvPr>
            <p:ph type="subTitle" idx="1"/>
          </p:nvPr>
        </p:nvSpPr>
        <p:spPr>
          <a:xfrm>
            <a:off x="306805" y="2231687"/>
            <a:ext cx="8454190" cy="2267093"/>
          </a:xfrm>
        </p:spPr>
        <p:txBody>
          <a:bodyPr numCol="2">
            <a:normAutofit/>
          </a:bodyPr>
          <a:lstStyle/>
          <a:p>
            <a:r>
              <a:rPr lang="en-US" sz="2000" dirty="0"/>
              <a:t>J. David Brown </a:t>
            </a:r>
          </a:p>
          <a:p>
            <a:r>
              <a:rPr lang="en-US" sz="2000" dirty="0"/>
              <a:t>U.S. Census Bureau</a:t>
            </a:r>
          </a:p>
          <a:p>
            <a:endParaRPr lang="en-US" sz="2000" dirty="0"/>
          </a:p>
          <a:p>
            <a:r>
              <a:rPr lang="en-US" sz="2000" dirty="0" err="1"/>
              <a:t>Mee</a:t>
            </a:r>
            <a:r>
              <a:rPr lang="en-US" sz="2000" dirty="0"/>
              <a:t> Jung Kim</a:t>
            </a:r>
          </a:p>
          <a:p>
            <a:r>
              <a:rPr lang="en-US" sz="2000" dirty="0"/>
              <a:t>George Mason University and </a:t>
            </a:r>
          </a:p>
          <a:p>
            <a:r>
              <a:rPr lang="en-US" sz="2000" dirty="0"/>
              <a:t>U.S. Census Bureau</a:t>
            </a:r>
          </a:p>
          <a:p>
            <a:r>
              <a:rPr lang="en-US" sz="2000" dirty="0"/>
              <a:t>John S. Earle </a:t>
            </a:r>
          </a:p>
          <a:p>
            <a:r>
              <a:rPr lang="en-US" sz="2000" dirty="0"/>
              <a:t>George Mason University</a:t>
            </a:r>
          </a:p>
          <a:p>
            <a:endParaRPr lang="en-US" sz="2000" dirty="0"/>
          </a:p>
          <a:p>
            <a:r>
              <a:rPr lang="en-US" sz="2000" dirty="0"/>
              <a:t>Kyung Min Lee</a:t>
            </a:r>
          </a:p>
          <a:p>
            <a:r>
              <a:rPr lang="en-US" sz="2000" dirty="0"/>
              <a:t>George Mason University</a:t>
            </a:r>
          </a:p>
        </p:txBody>
      </p:sp>
      <p:sp>
        <p:nvSpPr>
          <p:cNvPr id="4" name="TextBox 3"/>
          <p:cNvSpPr txBox="1"/>
          <p:nvPr/>
        </p:nvSpPr>
        <p:spPr>
          <a:xfrm>
            <a:off x="1143000" y="4706541"/>
            <a:ext cx="6858000" cy="1846659"/>
          </a:xfrm>
          <a:prstGeom prst="rect">
            <a:avLst/>
          </a:prstGeom>
          <a:noFill/>
        </p:spPr>
        <p:txBody>
          <a:bodyPr wrap="square" rtlCol="0" anchor="t">
            <a:spAutoFit/>
          </a:bodyPr>
          <a:lstStyle/>
          <a:p>
            <a:pPr algn="ctr"/>
            <a:r>
              <a:rPr lang="en-US" sz="2000" dirty="0">
                <a:solidFill>
                  <a:schemeClr val="tx1">
                    <a:tint val="75000"/>
                  </a:schemeClr>
                </a:solidFill>
                <a:latin typeface="Arial"/>
              </a:rPr>
              <a:t>April 2018</a:t>
            </a:r>
          </a:p>
          <a:p>
            <a:pPr algn="ctr"/>
            <a:endParaRPr lang="en-US" sz="1400" dirty="0">
              <a:solidFill>
                <a:schemeClr val="tx1">
                  <a:tint val="75000"/>
                </a:schemeClr>
              </a:solidFill>
              <a:latin typeface="Arial"/>
            </a:endParaRPr>
          </a:p>
          <a:p>
            <a:pPr algn="just"/>
            <a:r>
              <a:rPr lang="en-US" sz="1400" dirty="0"/>
              <a:t>Any opinions and conclusions expressed herein are those of the authors and do not necessarily reflect the views of the U.S. Census Bureau.  All results have been reviewed to ensure that no confidential information on individual firms is disclosed.</a:t>
            </a:r>
          </a:p>
          <a:p>
            <a:pPr algn="ctr"/>
            <a:endParaRPr lang="en-US" sz="1400" dirty="0">
              <a:solidFill>
                <a:schemeClr val="tx1">
                  <a:tint val="75000"/>
                </a:schemeClr>
              </a:solidFill>
              <a:latin typeface="Arial"/>
            </a:endParaRPr>
          </a:p>
          <a:p>
            <a:pPr algn="ctr"/>
            <a:endParaRPr lang="en-US" sz="2400" dirty="0">
              <a:solidFill>
                <a:schemeClr val="tx1">
                  <a:tint val="75000"/>
                </a:schemeClr>
              </a:solidFill>
              <a:latin typeface="Arial"/>
            </a:endParaRPr>
          </a:p>
        </p:txBody>
      </p:sp>
      <p:sp>
        <p:nvSpPr>
          <p:cNvPr id="5" name="Slide Number Placeholder 4">
            <a:extLst>
              <a:ext uri="{FF2B5EF4-FFF2-40B4-BE49-F238E27FC236}">
                <a16:creationId xmlns:a16="http://schemas.microsoft.com/office/drawing/2014/main" id="{0FD2878B-487A-4A6D-B2BA-727AFDED58DF}"/>
              </a:ext>
            </a:extLst>
          </p:cNvPr>
          <p:cNvSpPr>
            <a:spLocks noGrp="1"/>
          </p:cNvSpPr>
          <p:nvPr>
            <p:ph type="sldNum" sz="quarter" idx="12"/>
          </p:nvPr>
        </p:nvSpPr>
        <p:spPr/>
        <p:txBody>
          <a:bodyPr/>
          <a:lstStyle/>
          <a:p>
            <a:fld id="{7268A5C4-149D-4D66-BABE-E6DD2BE69C90}" type="slidenum">
              <a:rPr lang="en-US" smtClean="0"/>
              <a:t>1</a:t>
            </a:fld>
            <a:endParaRPr lang="en-US" dirty="0"/>
          </a:p>
        </p:txBody>
      </p:sp>
    </p:spTree>
    <p:extLst>
      <p:ext uri="{BB962C8B-B14F-4D97-AF65-F5344CB8AC3E}">
        <p14:creationId xmlns:p14="http://schemas.microsoft.com/office/powerpoint/2010/main" val="7331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CPS Monthly 2014 (Public Micro Data)</a:t>
            </a:r>
          </a:p>
          <a:p>
            <a:r>
              <a:rPr lang="en-US" sz="3200" b="0" dirty="0"/>
              <a:t>Share of Immigrants </a:t>
            </a:r>
          </a:p>
        </p:txBody>
      </p:sp>
      <p:sp>
        <p:nvSpPr>
          <p:cNvPr id="2" name="Slide Number Placeholder 1">
            <a:extLst>
              <a:ext uri="{FF2B5EF4-FFF2-40B4-BE49-F238E27FC236}">
                <a16:creationId xmlns:a16="http://schemas.microsoft.com/office/drawing/2014/main" id="{FA9615BC-54D7-4625-BE6D-942C0E645061}"/>
              </a:ext>
            </a:extLst>
          </p:cNvPr>
          <p:cNvSpPr>
            <a:spLocks noGrp="1"/>
          </p:cNvSpPr>
          <p:nvPr>
            <p:ph type="sldNum" sz="quarter" idx="12"/>
          </p:nvPr>
        </p:nvSpPr>
        <p:spPr/>
        <p:txBody>
          <a:bodyPr/>
          <a:lstStyle/>
          <a:p>
            <a:fld id="{7268A5C4-149D-4D66-BABE-E6DD2BE69C90}" type="slidenum">
              <a:rPr lang="en-US" smtClean="0"/>
              <a:t>10</a:t>
            </a:fld>
            <a:endParaRPr lang="en-US"/>
          </a:p>
        </p:txBody>
      </p:sp>
      <p:graphicFrame>
        <p:nvGraphicFramePr>
          <p:cNvPr id="3" name="Table 2">
            <a:extLst>
              <a:ext uri="{FF2B5EF4-FFF2-40B4-BE49-F238E27FC236}">
                <a16:creationId xmlns:a16="http://schemas.microsoft.com/office/drawing/2014/main" id="{E821CAD0-B69B-431E-BF84-D578AD9A81DC}"/>
              </a:ext>
            </a:extLst>
          </p:cNvPr>
          <p:cNvGraphicFramePr>
            <a:graphicFrameLocks noGrp="1"/>
          </p:cNvGraphicFramePr>
          <p:nvPr>
            <p:extLst>
              <p:ext uri="{D42A27DB-BD31-4B8C-83A1-F6EECF244321}">
                <p14:modId xmlns:p14="http://schemas.microsoft.com/office/powerpoint/2010/main" val="1254065023"/>
              </p:ext>
            </p:extLst>
          </p:nvPr>
        </p:nvGraphicFramePr>
        <p:xfrm>
          <a:off x="457201" y="1828800"/>
          <a:ext cx="8229599" cy="4026411"/>
        </p:xfrm>
        <a:graphic>
          <a:graphicData uri="http://schemas.openxmlformats.org/drawingml/2006/table">
            <a:tbl>
              <a:tblPr>
                <a:tableStyleId>{616DA210-FB5B-4158-B5E0-FEB733F419BA}</a:tableStyleId>
              </a:tblPr>
              <a:tblGrid>
                <a:gridCol w="2367623">
                  <a:extLst>
                    <a:ext uri="{9D8B030D-6E8A-4147-A177-3AD203B41FA5}">
                      <a16:colId xmlns:a16="http://schemas.microsoft.com/office/drawing/2014/main" val="338284026"/>
                    </a:ext>
                  </a:extLst>
                </a:gridCol>
                <a:gridCol w="1506252">
                  <a:extLst>
                    <a:ext uri="{9D8B030D-6E8A-4147-A177-3AD203B41FA5}">
                      <a16:colId xmlns:a16="http://schemas.microsoft.com/office/drawing/2014/main" val="2712558761"/>
                    </a:ext>
                  </a:extLst>
                </a:gridCol>
                <a:gridCol w="1088931">
                  <a:extLst>
                    <a:ext uri="{9D8B030D-6E8A-4147-A177-3AD203B41FA5}">
                      <a16:colId xmlns:a16="http://schemas.microsoft.com/office/drawing/2014/main" val="1931384143"/>
                    </a:ext>
                  </a:extLst>
                </a:gridCol>
                <a:gridCol w="1088931">
                  <a:extLst>
                    <a:ext uri="{9D8B030D-6E8A-4147-A177-3AD203B41FA5}">
                      <a16:colId xmlns:a16="http://schemas.microsoft.com/office/drawing/2014/main" val="961396583"/>
                    </a:ext>
                  </a:extLst>
                </a:gridCol>
                <a:gridCol w="1088931">
                  <a:extLst>
                    <a:ext uri="{9D8B030D-6E8A-4147-A177-3AD203B41FA5}">
                      <a16:colId xmlns:a16="http://schemas.microsoft.com/office/drawing/2014/main" val="2798976141"/>
                    </a:ext>
                  </a:extLst>
                </a:gridCol>
                <a:gridCol w="1088931">
                  <a:extLst>
                    <a:ext uri="{9D8B030D-6E8A-4147-A177-3AD203B41FA5}">
                      <a16:colId xmlns:a16="http://schemas.microsoft.com/office/drawing/2014/main" val="2725497153"/>
                    </a:ext>
                  </a:extLst>
                </a:gridCol>
              </a:tblGrid>
              <a:tr h="217565">
                <a:tc>
                  <a:txBody>
                    <a:bodyPr/>
                    <a:lstStyle/>
                    <a:p>
                      <a:pPr algn="l" fontAlgn="b"/>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Share of Immigrants</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sz="18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63093"/>
                  </a:ext>
                </a:extLst>
              </a:tr>
              <a:tr h="644422">
                <a:tc>
                  <a:txBody>
                    <a:bodyPr/>
                    <a:lstStyle/>
                    <a:p>
                      <a:pPr algn="l" fontAlgn="b"/>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All</a:t>
                      </a:r>
                    </a:p>
                    <a:p>
                      <a:pPr algn="ctr" fontAlgn="b"/>
                      <a:r>
                        <a:rPr lang="en-US" sz="2000" b="1" i="0" u="none" strike="noStrike" dirty="0">
                          <a:solidFill>
                            <a:srgbClr val="000000"/>
                          </a:solidFill>
                          <a:effectLst/>
                          <a:latin typeface="Calibri" panose="020F0502020204030204" pitchFamily="34" charset="0"/>
                        </a:rPr>
                        <a:t>Immigrant</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Hispanic</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Non-Hispanic Black</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Non-Hispanic Asian</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1" u="none" strike="noStrike" dirty="0">
                          <a:effectLst/>
                        </a:rPr>
                        <a:t>Non-Hispanic Other</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56493"/>
                  </a:ext>
                </a:extLst>
              </a:tr>
              <a:tr h="217565">
                <a:tc>
                  <a:txBody>
                    <a:bodyPr/>
                    <a:lstStyle/>
                    <a:p>
                      <a:pPr algn="l" fontAlgn="b"/>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2706208"/>
                  </a:ext>
                </a:extLst>
              </a:tr>
              <a:tr h="220099">
                <a:tc>
                  <a:txBody>
                    <a:bodyPr/>
                    <a:lstStyle/>
                    <a:p>
                      <a:pPr algn="l" fontAlgn="b"/>
                      <a:r>
                        <a:rPr lang="en-US" sz="2000" b="1" u="none" strike="noStrike" dirty="0">
                          <a:effectLst/>
                        </a:rPr>
                        <a:t>CPS Adult Population</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0.156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0.013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0.039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4490239"/>
                  </a:ext>
                </a:extLst>
              </a:tr>
              <a:tr h="220099">
                <a:tc>
                  <a:txBody>
                    <a:bodyPr/>
                    <a:lstStyle/>
                    <a:p>
                      <a:pPr algn="l" fontAlgn="b"/>
                      <a:r>
                        <a:rPr lang="en-US" sz="2000" b="1" u="none" strike="noStrike" dirty="0">
                          <a:effectLst/>
                        </a:rPr>
                        <a:t>Employment</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0.166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0.014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1939966"/>
                  </a:ext>
                </a:extLst>
              </a:tr>
              <a:tr h="220099">
                <a:tc>
                  <a:txBody>
                    <a:bodyPr/>
                    <a:lstStyle/>
                    <a:p>
                      <a:pPr algn="l" fontAlgn="b"/>
                      <a:r>
                        <a:rPr lang="en-US" sz="2000" b="1" u="none" strike="noStrike" dirty="0">
                          <a:effectLst/>
                        </a:rPr>
                        <a:t>Self-employment</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0.186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0.052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4293125"/>
                  </a:ext>
                </a:extLst>
              </a:tr>
              <a:tr h="430994">
                <a:tc>
                  <a:txBody>
                    <a:bodyPr/>
                    <a:lstStyle/>
                    <a:p>
                      <a:pPr algn="l" fontAlgn="b"/>
                      <a:r>
                        <a:rPr lang="en-US" sz="2000" b="1" u="none" strike="noStrike" dirty="0">
                          <a:effectLst/>
                        </a:rPr>
                        <a:t>Incorporated self-employment</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0.171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3250837"/>
                  </a:ext>
                </a:extLst>
              </a:tr>
              <a:tr h="430994">
                <a:tc>
                  <a:txBody>
                    <a:bodyPr/>
                    <a:lstStyle/>
                    <a:p>
                      <a:pPr algn="l" fontAlgn="b"/>
                      <a:r>
                        <a:rPr lang="en-US" sz="2000" b="1" u="none" strike="noStrike" dirty="0">
                          <a:effectLst/>
                        </a:rPr>
                        <a:t>Non-incorporated self-employment</a:t>
                      </a:r>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0.195</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0.105</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0.011</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a:solidFill>
                            <a:srgbClr val="000000"/>
                          </a:solidFill>
                          <a:effectLst/>
                          <a:latin typeface="Calibri" panose="020F0502020204030204" pitchFamily="34" charset="0"/>
                        </a:rPr>
                        <a:t>0.033</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b="0" i="0" u="none" strike="noStrike" dirty="0">
                          <a:solidFill>
                            <a:srgbClr val="000000"/>
                          </a:solidFill>
                          <a:effectLst/>
                          <a:latin typeface="Calibri" panose="020F0502020204030204" pitchFamily="34" charset="0"/>
                        </a:rPr>
                        <a:t>0.047</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7289370"/>
                  </a:ext>
                </a:extLst>
              </a:tr>
              <a:tr h="217565">
                <a:tc>
                  <a:txBody>
                    <a:bodyPr/>
                    <a:lstStyle/>
                    <a:p>
                      <a:pPr algn="l" fontAlgn="b"/>
                      <a:endParaRPr lang="en-US" sz="2000" b="1"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924380"/>
                  </a:ext>
                </a:extLst>
              </a:tr>
            </a:tbl>
          </a:graphicData>
        </a:graphic>
      </p:graphicFrame>
      <p:sp>
        <p:nvSpPr>
          <p:cNvPr id="5" name="Rectangle 4">
            <a:extLst>
              <a:ext uri="{FF2B5EF4-FFF2-40B4-BE49-F238E27FC236}">
                <a16:creationId xmlns:a16="http://schemas.microsoft.com/office/drawing/2014/main" id="{EFC66C0D-F917-42A4-AE8D-7D2C254C10AC}"/>
              </a:ext>
            </a:extLst>
          </p:cNvPr>
          <p:cNvSpPr/>
          <p:nvPr/>
        </p:nvSpPr>
        <p:spPr>
          <a:xfrm>
            <a:off x="457199" y="5881814"/>
            <a:ext cx="8382001" cy="338554"/>
          </a:xfrm>
          <a:prstGeom prst="rect">
            <a:avLst/>
          </a:prstGeom>
        </p:spPr>
        <p:txBody>
          <a:bodyPr wrap="square">
            <a:spAutoFit/>
          </a:bodyPr>
          <a:lstStyle/>
          <a:p>
            <a:r>
              <a:rPr lang="en-US" sz="1600" dirty="0"/>
              <a:t>Note: Final sample weights. Authors’ calculations from NBER public CPS files.</a:t>
            </a:r>
          </a:p>
        </p:txBody>
      </p:sp>
    </p:spTree>
    <p:extLst>
      <p:ext uri="{BB962C8B-B14F-4D97-AF65-F5344CB8AC3E}">
        <p14:creationId xmlns:p14="http://schemas.microsoft.com/office/powerpoint/2010/main" val="18487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ASE 2014 (Public Data)</a:t>
            </a:r>
          </a:p>
          <a:p>
            <a:r>
              <a:rPr lang="en-US" sz="3200" b="0" dirty="0"/>
              <a:t>Share of Immigrants</a:t>
            </a:r>
          </a:p>
        </p:txBody>
      </p:sp>
      <p:sp>
        <p:nvSpPr>
          <p:cNvPr id="2" name="Slide Number Placeholder 1">
            <a:extLst>
              <a:ext uri="{FF2B5EF4-FFF2-40B4-BE49-F238E27FC236}">
                <a16:creationId xmlns:a16="http://schemas.microsoft.com/office/drawing/2014/main" id="{FA9615BC-54D7-4625-BE6D-942C0E645061}"/>
              </a:ext>
            </a:extLst>
          </p:cNvPr>
          <p:cNvSpPr>
            <a:spLocks noGrp="1"/>
          </p:cNvSpPr>
          <p:nvPr>
            <p:ph type="sldNum" sz="quarter" idx="12"/>
          </p:nvPr>
        </p:nvSpPr>
        <p:spPr/>
        <p:txBody>
          <a:bodyPr/>
          <a:lstStyle/>
          <a:p>
            <a:fld id="{7268A5C4-149D-4D66-BABE-E6DD2BE69C90}" type="slidenum">
              <a:rPr lang="en-US" smtClean="0"/>
              <a:t>11</a:t>
            </a:fld>
            <a:endParaRPr lang="en-US"/>
          </a:p>
        </p:txBody>
      </p:sp>
      <p:sp>
        <p:nvSpPr>
          <p:cNvPr id="5" name="Rectangle 4">
            <a:extLst>
              <a:ext uri="{FF2B5EF4-FFF2-40B4-BE49-F238E27FC236}">
                <a16:creationId xmlns:a16="http://schemas.microsoft.com/office/drawing/2014/main" id="{F4440358-3614-45DF-9599-F5E1E11CF32A}"/>
              </a:ext>
            </a:extLst>
          </p:cNvPr>
          <p:cNvSpPr/>
          <p:nvPr/>
        </p:nvSpPr>
        <p:spPr>
          <a:xfrm>
            <a:off x="197013" y="4882097"/>
            <a:ext cx="8749972" cy="646331"/>
          </a:xfrm>
          <a:prstGeom prst="rect">
            <a:avLst/>
          </a:prstGeom>
        </p:spPr>
        <p:txBody>
          <a:bodyPr wrap="square">
            <a:spAutoFit/>
          </a:bodyPr>
          <a:lstStyle/>
          <a:p>
            <a:r>
              <a:rPr lang="en-US" dirty="0"/>
              <a:t>Source: ASE 2014 public data are available in the following link: </a:t>
            </a:r>
          </a:p>
          <a:p>
            <a:r>
              <a:rPr lang="en-US" dirty="0">
                <a:hlinkClick r:id="rId3"/>
              </a:rPr>
              <a:t>https://factfinder.census.gov/faces/tableservices/jsf/pages/productview.xhtml?src=bkmk</a:t>
            </a:r>
            <a:endParaRPr lang="en-US" dirty="0"/>
          </a:p>
        </p:txBody>
      </p:sp>
      <p:graphicFrame>
        <p:nvGraphicFramePr>
          <p:cNvPr id="7" name="Table 6">
            <a:extLst>
              <a:ext uri="{FF2B5EF4-FFF2-40B4-BE49-F238E27FC236}">
                <a16:creationId xmlns:a16="http://schemas.microsoft.com/office/drawing/2014/main" id="{C38DFF53-9093-4909-B3A4-D4D8A6D9C43A}"/>
              </a:ext>
            </a:extLst>
          </p:cNvPr>
          <p:cNvGraphicFramePr>
            <a:graphicFrameLocks noGrp="1"/>
          </p:cNvGraphicFramePr>
          <p:nvPr>
            <p:extLst>
              <p:ext uri="{D42A27DB-BD31-4B8C-83A1-F6EECF244321}">
                <p14:modId xmlns:p14="http://schemas.microsoft.com/office/powerpoint/2010/main" val="2491268747"/>
              </p:ext>
            </p:extLst>
          </p:nvPr>
        </p:nvGraphicFramePr>
        <p:xfrm>
          <a:off x="197013" y="2710773"/>
          <a:ext cx="8749973" cy="2181225"/>
        </p:xfrm>
        <a:graphic>
          <a:graphicData uri="http://schemas.openxmlformats.org/drawingml/2006/table">
            <a:tbl>
              <a:tblPr>
                <a:tableStyleId>{2D5ABB26-0587-4C30-8999-92F81FD0307C}</a:tableStyleId>
              </a:tblPr>
              <a:tblGrid>
                <a:gridCol w="1827911">
                  <a:extLst>
                    <a:ext uri="{9D8B030D-6E8A-4147-A177-3AD203B41FA5}">
                      <a16:colId xmlns:a16="http://schemas.microsoft.com/office/drawing/2014/main" val="3699044848"/>
                    </a:ext>
                  </a:extLst>
                </a:gridCol>
                <a:gridCol w="1232344">
                  <a:extLst>
                    <a:ext uri="{9D8B030D-6E8A-4147-A177-3AD203B41FA5}">
                      <a16:colId xmlns:a16="http://schemas.microsoft.com/office/drawing/2014/main" val="1325949608"/>
                    </a:ext>
                  </a:extLst>
                </a:gridCol>
                <a:gridCol w="1219200">
                  <a:extLst>
                    <a:ext uri="{9D8B030D-6E8A-4147-A177-3AD203B41FA5}">
                      <a16:colId xmlns:a16="http://schemas.microsoft.com/office/drawing/2014/main" val="2908718901"/>
                    </a:ext>
                  </a:extLst>
                </a:gridCol>
                <a:gridCol w="1009487">
                  <a:extLst>
                    <a:ext uri="{9D8B030D-6E8A-4147-A177-3AD203B41FA5}">
                      <a16:colId xmlns:a16="http://schemas.microsoft.com/office/drawing/2014/main" val="565108078"/>
                    </a:ext>
                  </a:extLst>
                </a:gridCol>
                <a:gridCol w="1153677">
                  <a:extLst>
                    <a:ext uri="{9D8B030D-6E8A-4147-A177-3AD203B41FA5}">
                      <a16:colId xmlns:a16="http://schemas.microsoft.com/office/drawing/2014/main" val="1382855865"/>
                    </a:ext>
                  </a:extLst>
                </a:gridCol>
                <a:gridCol w="1204191">
                  <a:extLst>
                    <a:ext uri="{9D8B030D-6E8A-4147-A177-3AD203B41FA5}">
                      <a16:colId xmlns:a16="http://schemas.microsoft.com/office/drawing/2014/main" val="3004951377"/>
                    </a:ext>
                  </a:extLst>
                </a:gridCol>
                <a:gridCol w="1103163">
                  <a:extLst>
                    <a:ext uri="{9D8B030D-6E8A-4147-A177-3AD203B41FA5}">
                      <a16:colId xmlns:a16="http://schemas.microsoft.com/office/drawing/2014/main" val="3569495604"/>
                    </a:ext>
                  </a:extLst>
                </a:gridCol>
              </a:tblGrid>
              <a:tr h="200025">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libri" panose="020F0502020204030204" pitchFamily="34" charset="0"/>
                        </a:rPr>
                        <a:t>All Population</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fontAlgn="b"/>
                      <a:r>
                        <a:rPr lang="en-US" sz="2000" b="1" i="0" u="none" strike="noStrike" dirty="0">
                          <a:solidFill>
                            <a:srgbClr val="000000"/>
                          </a:solidFill>
                          <a:effectLst/>
                          <a:latin typeface="Calibri" panose="020F0502020204030204" pitchFamily="34" charset="0"/>
                        </a:rPr>
                        <a:t>Share of Immigrants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271241"/>
                  </a:ext>
                </a:extLst>
              </a:tr>
              <a:tr h="200025">
                <a:tc>
                  <a:txBody>
                    <a:bodyPr/>
                    <a:lstStyle/>
                    <a:p>
                      <a:pPr algn="l" fontAlgn="b"/>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a:effectLst/>
                        </a:rPr>
                        <a:t>Weighted. Obs.</a:t>
                      </a:r>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All</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Hispanic</a:t>
                      </a:r>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Non-Hispanic </a:t>
                      </a:r>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African American</a:t>
                      </a:r>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1" u="none" strike="noStrike" dirty="0">
                          <a:effectLst/>
                        </a:rPr>
                        <a:t>Asian</a:t>
                      </a:r>
                      <a:endParaRPr lang="en-US" sz="2000" b="1"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1208803"/>
                  </a:ext>
                </a:extLst>
              </a:tr>
              <a:tr h="200025">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endParaRPr lang="en-US" sz="2000" b="0" i="0" u="none" strike="noStrike" dirty="0">
                        <a:solidFill>
                          <a:srgbClr val="000000"/>
                        </a:solidFill>
                        <a:effectLst/>
                        <a:latin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4714615"/>
                  </a:ext>
                </a:extLst>
              </a:tr>
              <a:tr h="200025">
                <a:tc>
                  <a:txBody>
                    <a:bodyPr/>
                    <a:lstStyle/>
                    <a:p>
                      <a:pPr algn="l" fontAlgn="b"/>
                      <a:r>
                        <a:rPr lang="en-US" sz="2000" b="1" u="none" strike="noStrike" dirty="0">
                          <a:effectLst/>
                        </a:rPr>
                        <a:t>   Employer</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5,766,694</a:t>
                      </a:r>
                    </a:p>
                  </a:txBody>
                  <a:tcPr marL="9525" marR="9525" marT="9525" marB="0" anchor="ctr"/>
                </a:tc>
                <a:tc>
                  <a:txBody>
                    <a:bodyPr/>
                    <a:lstStyle/>
                    <a:p>
                      <a:pPr algn="ctr" fontAlgn="b"/>
                      <a:r>
                        <a:rPr lang="en-US" sz="2000" b="0" i="0" u="none" strike="noStrike">
                          <a:solidFill>
                            <a:srgbClr val="000000"/>
                          </a:solidFill>
                          <a:effectLst/>
                          <a:latin typeface="Calibri" panose="020F0502020204030204" pitchFamily="34" charset="0"/>
                        </a:rPr>
                        <a:t>0.158</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0.029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0.129</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0.004</a:t>
                      </a:r>
                    </a:p>
                  </a:txBody>
                  <a:tcPr marL="9525" marR="9525" marT="9525" marB="0" anchor="b"/>
                </a:tc>
                <a:tc>
                  <a:txBody>
                    <a:bodyPr/>
                    <a:lstStyle/>
                    <a:p>
                      <a:pPr algn="ctr" fontAlgn="b"/>
                      <a:r>
                        <a:rPr lang="en-US" sz="2000" b="0" i="0" u="none" strike="noStrike" dirty="0">
                          <a:solidFill>
                            <a:srgbClr val="000000"/>
                          </a:solidFill>
                          <a:effectLst/>
                          <a:latin typeface="Calibri" panose="020F0502020204030204" pitchFamily="34" charset="0"/>
                        </a:rPr>
                        <a:t>0.070</a:t>
                      </a:r>
                    </a:p>
                  </a:txBody>
                  <a:tcPr marL="9525" marR="9525" marT="9525" marB="0" anchor="b"/>
                </a:tc>
                <a:extLst>
                  <a:ext uri="{0D108BD9-81ED-4DB2-BD59-A6C34878D82A}">
                    <a16:rowId xmlns:a16="http://schemas.microsoft.com/office/drawing/2014/main" val="10008"/>
                  </a:ext>
                </a:extLst>
              </a:tr>
              <a:tr h="200025">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98053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idx="4294967295"/>
          </p:nvPr>
        </p:nvSpPr>
        <p:spPr>
          <a:xfrm>
            <a:off x="132735" y="274638"/>
            <a:ext cx="8878530" cy="715962"/>
          </a:xfrm>
        </p:spPr>
        <p:txBody>
          <a:bodyPr>
            <a:normAutofit/>
          </a:bodyPr>
          <a:lstStyle/>
          <a:p>
            <a:pPr eaLnBrk="1" hangingPunct="1">
              <a:defRPr/>
            </a:pPr>
            <a:r>
              <a:rPr lang="en-US" sz="3200" b="0" dirty="0"/>
              <a:t>Innovation </a:t>
            </a:r>
          </a:p>
        </p:txBody>
      </p:sp>
      <p:sp>
        <p:nvSpPr>
          <p:cNvPr id="2" name="Slide Number Placeholder 1"/>
          <p:cNvSpPr>
            <a:spLocks noGrp="1"/>
          </p:cNvSpPr>
          <p:nvPr>
            <p:ph type="sldNum" sz="quarter" idx="12"/>
          </p:nvPr>
        </p:nvSpPr>
        <p:spPr/>
        <p:txBody>
          <a:bodyPr/>
          <a:lstStyle/>
          <a:p>
            <a:fld id="{7268A5C4-149D-4D66-BABE-E6DD2BE69C90}" type="slidenum">
              <a:rPr lang="en-US" smtClean="0"/>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11557454"/>
              </p:ext>
            </p:extLst>
          </p:nvPr>
        </p:nvGraphicFramePr>
        <p:xfrm>
          <a:off x="56535" y="1143000"/>
          <a:ext cx="9011265" cy="5165724"/>
        </p:xfrm>
        <a:graphic>
          <a:graphicData uri="http://schemas.openxmlformats.org/drawingml/2006/table">
            <a:tbl>
              <a:tblPr firstRow="1" firstCol="1" bandRow="1"/>
              <a:tblGrid>
                <a:gridCol w="8170861">
                  <a:extLst>
                    <a:ext uri="{9D8B030D-6E8A-4147-A177-3AD203B41FA5}">
                      <a16:colId xmlns:a16="http://schemas.microsoft.com/office/drawing/2014/main" val="1671364092"/>
                    </a:ext>
                  </a:extLst>
                </a:gridCol>
                <a:gridCol w="840404">
                  <a:extLst>
                    <a:ext uri="{9D8B030D-6E8A-4147-A177-3AD203B41FA5}">
                      <a16:colId xmlns:a16="http://schemas.microsoft.com/office/drawing/2014/main" val="2841912405"/>
                    </a:ext>
                  </a:extLst>
                </a:gridCol>
              </a:tblGrid>
              <a:tr h="160867">
                <a:tc>
                  <a:txBody>
                    <a:bodyPr/>
                    <a:lstStyle/>
                    <a:p>
                      <a:pPr marL="0" marR="0">
                        <a:lnSpc>
                          <a:spcPct val="100000"/>
                        </a:lnSpc>
                        <a:spcBef>
                          <a:spcPts val="0"/>
                        </a:spcBef>
                        <a:spcAft>
                          <a:spcPts val="0"/>
                        </a:spcAft>
                      </a:pPr>
                      <a:r>
                        <a:rPr lang="en-US" sz="1800" b="1" dirty="0"/>
                        <a:t>Innovation Measures</a:t>
                      </a:r>
                      <a:endParaRPr lang="en-US" sz="1800" b="1" dirty="0">
                        <a:effectLst/>
                        <a:latin typeface="+mj-lt"/>
                        <a:ea typeface="Malgun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mj-lt"/>
                          <a:ea typeface="Malgun Gothic"/>
                          <a:cs typeface="Times New Roman"/>
                        </a:rPr>
                        <a:t>Mean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022840"/>
                  </a:ext>
                </a:extLst>
              </a:tr>
              <a:tr h="160867">
                <a:tc>
                  <a:txBody>
                    <a:bodyPr/>
                    <a:lstStyle/>
                    <a:p>
                      <a:pPr marL="0" marR="0">
                        <a:lnSpc>
                          <a:spcPct val="100000"/>
                        </a:lnSpc>
                        <a:spcBef>
                          <a:spcPts val="0"/>
                        </a:spcBef>
                        <a:spcAft>
                          <a:spcPts val="0"/>
                        </a:spcAft>
                      </a:pPr>
                      <a:r>
                        <a:rPr lang="en-US" sz="1800" i="1" dirty="0">
                          <a:effectLst/>
                          <a:latin typeface="+mj-lt"/>
                          <a:ea typeface="Malgun Gothic"/>
                          <a:cs typeface="Times New Roman"/>
                        </a:rPr>
                        <a:t>Innovation Dummy</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1800" dirty="0">
                          <a:effectLst/>
                          <a:latin typeface="+mj-lt"/>
                          <a:ea typeface="Malgun Gothic"/>
                          <a:cs typeface="Times New Roman"/>
                        </a:rPr>
                        <a:t>XXX</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13285853"/>
                  </a:ext>
                </a:extLst>
              </a:tr>
              <a:tr h="160867">
                <a:tc>
                  <a:txBody>
                    <a:bodyPr/>
                    <a:lstStyle/>
                    <a:p>
                      <a:pPr marL="0" marR="0">
                        <a:lnSpc>
                          <a:spcPct val="100000"/>
                        </a:lnSpc>
                        <a:spcBef>
                          <a:spcPts val="0"/>
                        </a:spcBef>
                        <a:spcAft>
                          <a:spcPts val="0"/>
                        </a:spcAft>
                      </a:pPr>
                      <a:r>
                        <a:rPr lang="en-US" sz="1800" i="1" dirty="0">
                          <a:effectLst/>
                          <a:latin typeface="+mj-lt"/>
                          <a:ea typeface="Malgun Gothic"/>
                          <a:cs typeface="Times New Roman"/>
                        </a:rPr>
                        <a:t>Innovation Count</a:t>
                      </a:r>
                    </a:p>
                  </a:txBody>
                  <a:tcPr marL="68580" marR="68580" marT="0" marB="0">
                    <a:lnL>
                      <a:noFill/>
                    </a:lnL>
                    <a:lnR>
                      <a:noFill/>
                    </a:lnR>
                    <a:lnT w="12700" cap="flat" cmpd="sng" algn="ctr">
                      <a:noFill/>
                      <a:prstDash val="solid"/>
                      <a:round/>
                      <a:headEnd type="none" w="med" len="med"/>
                      <a:tailEnd type="none" w="med" len="med"/>
                    </a:lnT>
                    <a:lnB>
                      <a:noFill/>
                    </a:lnB>
                  </a:tcPr>
                </a:tc>
                <a:tc>
                  <a:txBody>
                    <a:bodyPr/>
                    <a:lstStyle/>
                    <a:p>
                      <a:pPr marL="0" marR="0">
                        <a:lnSpc>
                          <a:spcPct val="100000"/>
                        </a:lnSpc>
                        <a:spcBef>
                          <a:spcPts val="0"/>
                        </a:spcBef>
                        <a:spcAft>
                          <a:spcPts val="0"/>
                        </a:spcAft>
                      </a:pPr>
                      <a:r>
                        <a:rPr lang="en-US" sz="1800" dirty="0">
                          <a:effectLst/>
                          <a:latin typeface="+mj-lt"/>
                          <a:ea typeface="Malgun Gothic"/>
                          <a:cs typeface="Times New Roman"/>
                        </a:rPr>
                        <a:t>XXX</a:t>
                      </a:r>
                    </a:p>
                  </a:txBody>
                  <a:tcPr marL="68580" marR="68580" marT="0" marB="0">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395016897"/>
                  </a:ext>
                </a:extLst>
              </a:tr>
              <a:tr h="160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200" dirty="0">
                          <a:solidFill>
                            <a:schemeClr val="tx1"/>
                          </a:solidFill>
                          <a:effectLst/>
                          <a:latin typeface="+mn-lt"/>
                          <a:ea typeface="Malgun Gothic"/>
                          <a:cs typeface="Times New Roman"/>
                        </a:rPr>
                        <a:t>Product Innovation</a:t>
                      </a:r>
                    </a:p>
                  </a:txBody>
                  <a:tcPr marL="68580" marR="68580" marT="0" marB="0">
                    <a:lnL>
                      <a:noFill/>
                    </a:lnL>
                    <a:lnR>
                      <a:noFill/>
                    </a:lnR>
                    <a:lnT w="12700" cap="flat" cmpd="sng" algn="ctr">
                      <a:noFill/>
                      <a:prstDash val="solid"/>
                      <a:round/>
                      <a:headEnd type="none" w="med" len="med"/>
                      <a:tailEnd type="none" w="med" len="med"/>
                    </a:lnT>
                    <a:lnB>
                      <a:noFill/>
                    </a:lnB>
                  </a:tcPr>
                </a:tc>
                <a:tc>
                  <a:txBody>
                    <a:bodyPr/>
                    <a:lstStyle/>
                    <a:p>
                      <a:pPr marL="0" marR="0">
                        <a:lnSpc>
                          <a:spcPct val="100000"/>
                        </a:lnSpc>
                        <a:spcBef>
                          <a:spcPts val="0"/>
                        </a:spcBef>
                        <a:spcAft>
                          <a:spcPts val="0"/>
                        </a:spcAft>
                      </a:pPr>
                      <a:endParaRPr lang="en-US" sz="1800" dirty="0">
                        <a:effectLst/>
                        <a:latin typeface="+mj-lt"/>
                        <a:ea typeface="Malgun Gothic"/>
                        <a:cs typeface="Times New Roman"/>
                      </a:endParaRPr>
                    </a:p>
                  </a:txBody>
                  <a:tcPr marL="68580" marR="68580" marT="0" marB="0">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2210558408"/>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New good or service no other business has offered before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0.051</a:t>
                      </a:r>
                    </a:p>
                  </a:txBody>
                  <a:tcPr marL="9525" marR="9525" marT="9525" marB="0" anchor="b">
                    <a:lnL>
                      <a:noFill/>
                    </a:lnL>
                    <a:lnR>
                      <a:noFill/>
                    </a:lnR>
                    <a:lnT>
                      <a:noFill/>
                    </a:lnT>
                    <a:lnB>
                      <a:noFill/>
                    </a:lnB>
                  </a:tcPr>
                </a:tc>
                <a:extLst>
                  <a:ext uri="{0D108BD9-81ED-4DB2-BD59-A6C34878D82A}">
                    <a16:rowId xmlns:a16="http://schemas.microsoft.com/office/drawing/2014/main" val="4242099265"/>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New good or service this business has never offered before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0.152</a:t>
                      </a:r>
                    </a:p>
                  </a:txBody>
                  <a:tcPr marL="9525" marR="9525" marT="9525" marB="0" anchor="b">
                    <a:lnL>
                      <a:noFill/>
                    </a:lnL>
                    <a:lnR>
                      <a:noFill/>
                    </a:lnR>
                    <a:lnT>
                      <a:noFill/>
                    </a:lnT>
                    <a:lnB>
                      <a:noFill/>
                    </a:lnB>
                  </a:tcPr>
                </a:tc>
                <a:extLst>
                  <a:ext uri="{0D108BD9-81ED-4DB2-BD59-A6C34878D82A}">
                    <a16:rowId xmlns:a16="http://schemas.microsoft.com/office/drawing/2014/main" val="655167322"/>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Improved good or service’s performance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0.268</a:t>
                      </a:r>
                    </a:p>
                  </a:txBody>
                  <a:tcPr marL="9525" marR="9525" marT="9525" marB="0" anchor="b">
                    <a:lnL>
                      <a:noFill/>
                    </a:lnL>
                    <a:lnR>
                      <a:noFill/>
                    </a:lnR>
                    <a:lnT>
                      <a:noFill/>
                    </a:lnT>
                    <a:lnB>
                      <a:noFill/>
                    </a:lnB>
                  </a:tcPr>
                </a:tc>
                <a:extLst>
                  <a:ext uri="{0D108BD9-81ED-4DB2-BD59-A6C34878D82A}">
                    <a16:rowId xmlns:a16="http://schemas.microsoft.com/office/drawing/2014/main" val="567534895"/>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Developed new use for good or service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0.090</a:t>
                      </a:r>
                    </a:p>
                  </a:txBody>
                  <a:tcPr marL="9525" marR="9525" marT="9525" marB="0" anchor="b">
                    <a:lnL>
                      <a:noFill/>
                    </a:lnL>
                    <a:lnR>
                      <a:noFill/>
                    </a:lnR>
                    <a:lnT>
                      <a:noFill/>
                    </a:lnT>
                    <a:lnB>
                      <a:noFill/>
                    </a:lnB>
                  </a:tcPr>
                </a:tc>
                <a:extLst>
                  <a:ext uri="{0D108BD9-81ED-4DB2-BD59-A6C34878D82A}">
                    <a16:rowId xmlns:a16="http://schemas.microsoft.com/office/drawing/2014/main" val="3701137381"/>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Added new feature to good or service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0.194</a:t>
                      </a:r>
                    </a:p>
                  </a:txBody>
                  <a:tcPr marL="9525" marR="9525" marT="9525" marB="0" anchor="b">
                    <a:lnL>
                      <a:noFill/>
                    </a:lnL>
                    <a:lnR>
                      <a:noFill/>
                    </a:lnR>
                    <a:lnT>
                      <a:noFill/>
                    </a:lnT>
                    <a:lnB>
                      <a:noFill/>
                    </a:lnB>
                  </a:tcPr>
                </a:tc>
                <a:extLst>
                  <a:ext uri="{0D108BD9-81ED-4DB2-BD59-A6C34878D82A}">
                    <a16:rowId xmlns:a16="http://schemas.microsoft.com/office/drawing/2014/main" val="2270887090"/>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Made it easier for customers to use good or service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0.264</a:t>
                      </a:r>
                    </a:p>
                  </a:txBody>
                  <a:tcPr marL="9525" marR="9525" marT="9525" marB="0" anchor="b">
                    <a:lnL>
                      <a:noFill/>
                    </a:lnL>
                    <a:lnR>
                      <a:noFill/>
                    </a:lnR>
                    <a:lnT>
                      <a:noFill/>
                    </a:lnT>
                    <a:lnB>
                      <a:noFill/>
                    </a:lnB>
                  </a:tcPr>
                </a:tc>
                <a:extLst>
                  <a:ext uri="{0D108BD9-81ED-4DB2-BD59-A6C34878D82A}">
                    <a16:rowId xmlns:a16="http://schemas.microsoft.com/office/drawing/2014/main" val="712675828"/>
                  </a:ext>
                </a:extLst>
              </a:tr>
              <a:tr h="321733">
                <a:tc>
                  <a:txBody>
                    <a:bodyPr/>
                    <a:lstStyle/>
                    <a:p>
                      <a:pPr marL="0" marR="0">
                        <a:lnSpc>
                          <a:spcPct val="100000"/>
                        </a:lnSpc>
                        <a:spcBef>
                          <a:spcPts val="0"/>
                        </a:spcBef>
                        <a:spcAft>
                          <a:spcPts val="0"/>
                        </a:spcAft>
                      </a:pPr>
                      <a:r>
                        <a:rPr lang="en-US" sz="1800" i="1" dirty="0">
                          <a:effectLst/>
                          <a:latin typeface="+mj-lt"/>
                          <a:ea typeface="Calibri" panose="020F0502020204030204" pitchFamily="34" charset="0"/>
                          <a:cs typeface="Times New Roman" panose="02020603050405020304" pitchFamily="18" charset="0"/>
                        </a:rPr>
                        <a:t>Process Innovation</a:t>
                      </a:r>
                    </a:p>
                  </a:txBody>
                  <a:tcPr marL="68580" marR="68580" marT="0" marB="0">
                    <a:lnL>
                      <a:noFill/>
                    </a:lnL>
                    <a:lnR>
                      <a:noFill/>
                    </a:lnR>
                    <a:lnT>
                      <a:noFill/>
                    </a:lnT>
                    <a:lnB>
                      <a:noFill/>
                    </a:lnB>
                  </a:tcPr>
                </a:tc>
                <a:tc>
                  <a:txBody>
                    <a:bodyPr/>
                    <a:lstStyle/>
                    <a:p>
                      <a:pPr marL="0" marR="0">
                        <a:lnSpc>
                          <a:spcPct val="100000"/>
                        </a:lnSpc>
                        <a:spcBef>
                          <a:spcPts val="0"/>
                        </a:spcBef>
                        <a:spcAft>
                          <a:spcPts val="0"/>
                        </a:spcAft>
                      </a:pP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072082480"/>
                  </a:ext>
                </a:extLst>
              </a:tr>
              <a:tr h="321733">
                <a:tc>
                  <a:txBody>
                    <a:bodyPr/>
                    <a:lstStyle/>
                    <a:p>
                      <a:pPr marL="457200" marR="0" lvl="1">
                        <a:lnSpc>
                          <a:spcPct val="100000"/>
                        </a:lnSpc>
                        <a:spcBef>
                          <a:spcPts val="0"/>
                        </a:spcBef>
                        <a:spcAft>
                          <a:spcPts val="0"/>
                        </a:spcAft>
                      </a:pPr>
                      <a:r>
                        <a:rPr lang="en-US" sz="1800" dirty="0">
                          <a:effectLst/>
                          <a:latin typeface="+mj-lt"/>
                          <a:ea typeface="Malgun Gothic" panose="020B0503020000020004" pitchFamily="34" charset="-127"/>
                          <a:cs typeface="Times New Roman" panose="02020603050405020304" pitchFamily="18" charset="0"/>
                        </a:rPr>
                        <a:t>Applied new way: purchasing, accounting, computing, maintenance, inventory</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0.200</a:t>
                      </a:r>
                    </a:p>
                  </a:txBody>
                  <a:tcPr marL="9525" marR="9525" marT="9525" marB="0" anchor="b">
                    <a:lnL>
                      <a:noFill/>
                    </a:lnL>
                    <a:lnR>
                      <a:noFill/>
                    </a:lnR>
                    <a:lnT>
                      <a:noFill/>
                    </a:lnT>
                    <a:lnB>
                      <a:noFill/>
                    </a:lnB>
                  </a:tcPr>
                </a:tc>
                <a:extLst>
                  <a:ext uri="{0D108BD9-81ED-4DB2-BD59-A6C34878D82A}">
                    <a16:rowId xmlns:a16="http://schemas.microsoft.com/office/drawing/2014/main" val="1392173908"/>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Reduced costs by changing way a good or service was distributed</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0.158</a:t>
                      </a:r>
                    </a:p>
                  </a:txBody>
                  <a:tcPr marL="9525" marR="9525" marT="9525" marB="0" anchor="b">
                    <a:lnL>
                      <a:noFill/>
                    </a:lnL>
                    <a:lnR>
                      <a:noFill/>
                    </a:lnR>
                    <a:lnT>
                      <a:noFill/>
                    </a:lnT>
                    <a:lnB>
                      <a:noFill/>
                    </a:lnB>
                  </a:tcPr>
                </a:tc>
                <a:extLst>
                  <a:ext uri="{0D108BD9-81ED-4DB2-BD59-A6C34878D82A}">
                    <a16:rowId xmlns:a16="http://schemas.microsoft.com/office/drawing/2014/main" val="1642812113"/>
                  </a:ext>
                </a:extLst>
              </a:tr>
              <a:tr h="321733">
                <a:tc>
                  <a:txBody>
                    <a:bodyPr/>
                    <a:lstStyle/>
                    <a:p>
                      <a:pPr marL="457200" marR="0" lvl="1">
                        <a:lnSpc>
                          <a:spcPct val="100000"/>
                        </a:lnSpc>
                        <a:spcBef>
                          <a:spcPts val="0"/>
                        </a:spcBef>
                        <a:spcAft>
                          <a:spcPts val="0"/>
                        </a:spcAft>
                      </a:pPr>
                      <a:r>
                        <a:rPr lang="en-US" sz="1800" dirty="0">
                          <a:effectLst/>
                          <a:latin typeface="+mj-lt"/>
                          <a:ea typeface="Malgun Gothic"/>
                          <a:cs typeface="Times New Roman"/>
                        </a:rPr>
                        <a:t>Upgraded technique, equipment, or software to improve good/service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0.338</a:t>
                      </a:r>
                    </a:p>
                  </a:txBody>
                  <a:tcPr marL="9525" marR="9525" marT="9525" marB="0" anchor="b">
                    <a:lnL>
                      <a:noFill/>
                    </a:lnL>
                    <a:lnR>
                      <a:noFill/>
                    </a:lnR>
                    <a:lnT>
                      <a:noFill/>
                    </a:lnT>
                    <a:lnB>
                      <a:noFill/>
                    </a:lnB>
                  </a:tcPr>
                </a:tc>
                <a:extLst>
                  <a:ext uri="{0D108BD9-81ED-4DB2-BD59-A6C34878D82A}">
                    <a16:rowId xmlns:a16="http://schemas.microsoft.com/office/drawing/2014/main" val="2685220523"/>
                  </a:ext>
                </a:extLst>
              </a:tr>
              <a:tr h="321733">
                <a:tc>
                  <a:txBody>
                    <a:bodyPr/>
                    <a:lstStyle/>
                    <a:p>
                      <a:pPr marL="457200" marR="0" lvl="1">
                        <a:lnSpc>
                          <a:spcPct val="100000"/>
                        </a:lnSpc>
                        <a:spcBef>
                          <a:spcPts val="0"/>
                        </a:spcBef>
                        <a:spcAft>
                          <a:spcPts val="0"/>
                        </a:spcAft>
                      </a:pPr>
                      <a:r>
                        <a:rPr lang="en-US" sz="1800" dirty="0">
                          <a:effectLst/>
                          <a:latin typeface="+mj-lt"/>
                          <a:ea typeface="Malgun Gothic"/>
                          <a:cs typeface="Times New Roman"/>
                        </a:rPr>
                        <a:t>Made significant improvement in technique or process by increasing automation, decreasing energy consumption, or using better software</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0.200</a:t>
                      </a:r>
                    </a:p>
                  </a:txBody>
                  <a:tcPr marL="9525" marR="9525" marT="9525" marB="0" anchor="b">
                    <a:lnL>
                      <a:noFill/>
                    </a:lnL>
                    <a:lnR>
                      <a:noFill/>
                    </a:lnR>
                    <a:lnT>
                      <a:noFill/>
                    </a:lnT>
                    <a:lnB>
                      <a:noFill/>
                    </a:lnB>
                  </a:tcPr>
                </a:tc>
                <a:extLst>
                  <a:ext uri="{0D108BD9-81ED-4DB2-BD59-A6C34878D82A}">
                    <a16:rowId xmlns:a16="http://schemas.microsoft.com/office/drawing/2014/main" val="339364390"/>
                  </a:ext>
                </a:extLst>
              </a:tr>
              <a:tr h="160867">
                <a:tc>
                  <a:txBody>
                    <a:bodyPr/>
                    <a:lstStyle/>
                    <a:p>
                      <a:pPr marL="457200" marR="0" lvl="1">
                        <a:lnSpc>
                          <a:spcPct val="100000"/>
                        </a:lnSpc>
                        <a:spcBef>
                          <a:spcPts val="0"/>
                        </a:spcBef>
                        <a:spcAft>
                          <a:spcPts val="0"/>
                        </a:spcAft>
                      </a:pPr>
                      <a:r>
                        <a:rPr lang="en-US" sz="1800" dirty="0">
                          <a:effectLst/>
                          <a:latin typeface="+mj-lt"/>
                          <a:ea typeface="Malgun Gothic"/>
                          <a:cs typeface="Times New Roman"/>
                        </a:rPr>
                        <a:t>Decreased production costs by improving materials, software, other components</a:t>
                      </a:r>
                    </a:p>
                  </a:txBody>
                  <a:tcPr marL="68580" marR="68580" marT="0" marB="0">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0.135</a:t>
                      </a:r>
                    </a:p>
                  </a:txBody>
                  <a:tcPr marL="9525" marR="9525" marT="9525" marB="0" anchor="b">
                    <a:lnL>
                      <a:noFill/>
                    </a:lnL>
                    <a:lnR>
                      <a:noFill/>
                    </a:lnR>
                    <a:lnT>
                      <a:noFill/>
                    </a:lnT>
                    <a:lnB>
                      <a:noFill/>
                    </a:lnB>
                  </a:tcPr>
                </a:tc>
                <a:extLst>
                  <a:ext uri="{0D108BD9-81ED-4DB2-BD59-A6C34878D82A}">
                    <a16:rowId xmlns:a16="http://schemas.microsoft.com/office/drawing/2014/main" val="1597987158"/>
                  </a:ext>
                </a:extLst>
              </a:tr>
              <a:tr h="160867">
                <a:tc>
                  <a:txBody>
                    <a:bodyPr/>
                    <a:lstStyle/>
                    <a:p>
                      <a:pPr marL="457200" marR="0" lvl="1">
                        <a:lnSpc>
                          <a:spcPct val="100000"/>
                        </a:lnSpc>
                        <a:spcBef>
                          <a:spcPts val="0"/>
                        </a:spcBef>
                        <a:spcAft>
                          <a:spcPts val="0"/>
                        </a:spcAft>
                      </a:pPr>
                      <a:r>
                        <a:rPr lang="en-US" sz="1800" dirty="0">
                          <a:effectLst/>
                          <a:latin typeface="+mj-lt"/>
                          <a:ea typeface="Malgun Gothic" panose="020B0503020000020004" pitchFamily="34" charset="-127"/>
                          <a:cs typeface="Times New Roman" panose="02020603050405020304" pitchFamily="18" charset="0"/>
                        </a:rPr>
                        <a:t>Changed delivery method to be faster or more reliable</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0.127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559252"/>
                  </a:ext>
                </a:extLst>
              </a:tr>
            </a:tbl>
          </a:graphicData>
        </a:graphic>
      </p:graphicFrame>
      <p:sp>
        <p:nvSpPr>
          <p:cNvPr id="5" name="Rectangle 4">
            <a:extLst>
              <a:ext uri="{FF2B5EF4-FFF2-40B4-BE49-F238E27FC236}">
                <a16:creationId xmlns:a16="http://schemas.microsoft.com/office/drawing/2014/main" id="{A7374EA4-0A94-4549-8D3E-D07E114CB067}"/>
              </a:ext>
            </a:extLst>
          </p:cNvPr>
          <p:cNvSpPr/>
          <p:nvPr/>
        </p:nvSpPr>
        <p:spPr>
          <a:xfrm>
            <a:off x="241300" y="6259810"/>
            <a:ext cx="8661400" cy="923330"/>
          </a:xfrm>
          <a:prstGeom prst="rect">
            <a:avLst/>
          </a:prstGeom>
        </p:spPr>
        <p:txBody>
          <a:bodyPr wrap="square">
            <a:spAutoFit/>
          </a:bodyPr>
          <a:lstStyle/>
          <a:p>
            <a:r>
              <a:rPr lang="en-US" dirty="0"/>
              <a:t>Source: Public calculations from the ASE</a:t>
            </a:r>
          </a:p>
          <a:p>
            <a:r>
              <a:rPr lang="en-US" dirty="0">
                <a:hlinkClick r:id="rId3"/>
              </a:rPr>
              <a:t>https://factfinder.census.gov/faces/tableservices/jsf/pages/productview.xhtml?src=bkmk</a:t>
            </a:r>
            <a:endParaRPr lang="en-US" dirty="0"/>
          </a:p>
          <a:p>
            <a:endParaRPr lang="en-US" dirty="0"/>
          </a:p>
        </p:txBody>
      </p:sp>
    </p:spTree>
    <p:extLst>
      <p:ext uri="{BB962C8B-B14F-4D97-AF65-F5344CB8AC3E}">
        <p14:creationId xmlns:p14="http://schemas.microsoft.com/office/powerpoint/2010/main" val="403413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idx="4294967295"/>
          </p:nvPr>
        </p:nvSpPr>
        <p:spPr>
          <a:xfrm>
            <a:off x="132735" y="274638"/>
            <a:ext cx="8878530" cy="715962"/>
          </a:xfrm>
        </p:spPr>
        <p:txBody>
          <a:bodyPr>
            <a:noAutofit/>
          </a:bodyPr>
          <a:lstStyle/>
          <a:p>
            <a:pPr eaLnBrk="1" hangingPunct="1">
              <a:defRPr/>
            </a:pPr>
            <a:r>
              <a:rPr lang="en-US" sz="3200" b="0" dirty="0"/>
              <a:t>R&amp;D</a:t>
            </a:r>
          </a:p>
        </p:txBody>
      </p:sp>
      <p:sp>
        <p:nvSpPr>
          <p:cNvPr id="2" name="Slide Number Placeholder 1"/>
          <p:cNvSpPr>
            <a:spLocks noGrp="1"/>
          </p:cNvSpPr>
          <p:nvPr>
            <p:ph type="sldNum" sz="quarter" idx="12"/>
          </p:nvPr>
        </p:nvSpPr>
        <p:spPr/>
        <p:txBody>
          <a:bodyPr/>
          <a:lstStyle/>
          <a:p>
            <a:fld id="{7268A5C4-149D-4D66-BABE-E6DD2BE69C90}" type="slidenum">
              <a:rPr lang="en-US" smtClean="0"/>
              <a:t>13</a:t>
            </a:fld>
            <a:endParaRPr lang="en-US"/>
          </a:p>
        </p:txBody>
      </p:sp>
      <p:graphicFrame>
        <p:nvGraphicFramePr>
          <p:cNvPr id="4" name="Table 3"/>
          <p:cNvGraphicFramePr>
            <a:graphicFrameLocks noGrp="1"/>
          </p:cNvGraphicFramePr>
          <p:nvPr>
            <p:extLst/>
          </p:nvPr>
        </p:nvGraphicFramePr>
        <p:xfrm>
          <a:off x="241300" y="1143000"/>
          <a:ext cx="8661400" cy="4480560"/>
        </p:xfrm>
        <a:graphic>
          <a:graphicData uri="http://schemas.openxmlformats.org/drawingml/2006/table">
            <a:tbl>
              <a:tblPr firstRow="1" firstCol="1" bandRow="1"/>
              <a:tblGrid>
                <a:gridCol w="7853625">
                  <a:extLst>
                    <a:ext uri="{9D8B030D-6E8A-4147-A177-3AD203B41FA5}">
                      <a16:colId xmlns:a16="http://schemas.microsoft.com/office/drawing/2014/main" val="1671364092"/>
                    </a:ext>
                  </a:extLst>
                </a:gridCol>
                <a:gridCol w="807775">
                  <a:extLst>
                    <a:ext uri="{9D8B030D-6E8A-4147-A177-3AD203B41FA5}">
                      <a16:colId xmlns:a16="http://schemas.microsoft.com/office/drawing/2014/main" val="2841912405"/>
                    </a:ext>
                  </a:extLst>
                </a:gridCol>
              </a:tblGrid>
              <a:tr h="160867">
                <a:tc>
                  <a:txBody>
                    <a:bodyPr/>
                    <a:lstStyle/>
                    <a:p>
                      <a:pPr marL="0" marR="0">
                        <a:lnSpc>
                          <a:spcPct val="100000"/>
                        </a:lnSpc>
                        <a:spcBef>
                          <a:spcPts val="0"/>
                        </a:spcBef>
                        <a:spcAft>
                          <a:spcPts val="0"/>
                        </a:spcAft>
                      </a:pPr>
                      <a:r>
                        <a:rPr lang="en-US" sz="1800" b="1" dirty="0"/>
                        <a:t>R&amp;D Measures</a:t>
                      </a:r>
                      <a:endParaRPr lang="en-US" sz="1800" b="1" dirty="0">
                        <a:effectLst/>
                        <a:latin typeface="+mj-lt"/>
                        <a:ea typeface="Malgun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1" dirty="0">
                          <a:effectLst/>
                          <a:latin typeface="+mj-lt"/>
                          <a:ea typeface="Malgun Gothic"/>
                          <a:cs typeface="Times New Roman"/>
                        </a:rPr>
                        <a:t>Mean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022840"/>
                  </a:ext>
                </a:extLst>
              </a:tr>
              <a:tr h="160867">
                <a:tc>
                  <a:txBody>
                    <a:bodyPr/>
                    <a:lstStyle/>
                    <a:p>
                      <a:r>
                        <a:rPr lang="en-US" i="1" dirty="0">
                          <a:latin typeface="Calibri" charset="0"/>
                        </a:rPr>
                        <a:t>Applied R&amp;D</a:t>
                      </a:r>
                      <a:endParaRPr lang="en-US" i="1" dirty="0"/>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dirty="0">
                        <a:solidFill>
                          <a:srgbClr val="000000"/>
                        </a:solidFill>
                        <a:effectLst/>
                        <a:latin typeface="Calibri"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1190682"/>
                  </a:ext>
                </a:extLst>
              </a:tr>
              <a:tr h="160867">
                <a:tc>
                  <a:txBody>
                    <a:bodyPr/>
                    <a:lstStyle/>
                    <a:p>
                      <a:pPr lvl="1"/>
                      <a:r>
                        <a:rPr lang="en-US" dirty="0">
                          <a:latin typeface="Calibri" charset="0"/>
                        </a:rPr>
                        <a:t>Conducted work that might lead to a patent </a:t>
                      </a:r>
                      <a:endParaRPr lang="en-US" dirty="0"/>
                    </a:p>
                  </a:txBody>
                  <a:tcPr marL="68580" marR="68580" marT="0" marB="0">
                    <a:lnL>
                      <a:noFill/>
                    </a:lnL>
                    <a:lnR>
                      <a:noFill/>
                    </a:lnR>
                    <a:lnT>
                      <a:noFill/>
                    </a:lnT>
                    <a:lnB>
                      <a:noFill/>
                    </a:lnB>
                  </a:tcPr>
                </a:tc>
                <a:tc>
                  <a:txBody>
                    <a:bodyPr/>
                    <a:lstStyle/>
                    <a:p>
                      <a:pPr algn="ctr" fontAlgn="b"/>
                      <a:r>
                        <a:rPr lang="en-US" sz="2000" u="none" strike="noStrike" dirty="0">
                          <a:effectLst/>
                        </a:rPr>
                        <a:t>0.027</a:t>
                      </a:r>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1012896484"/>
                  </a:ext>
                </a:extLst>
              </a:tr>
              <a:tr h="16086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Developed and tested prototypes that were derived from scientific research or technical findings </a:t>
                      </a:r>
                      <a:endParaRPr lang="en-US" dirty="0"/>
                    </a:p>
                  </a:txBody>
                  <a:tcPr marL="68580" marR="68580" marT="0" marB="0">
                    <a:lnL>
                      <a:noFill/>
                    </a:lnL>
                    <a:lnR>
                      <a:noFill/>
                    </a:lnR>
                    <a:lnT>
                      <a:noFill/>
                    </a:lnT>
                    <a:lnB>
                      <a:noFill/>
                    </a:lnB>
                  </a:tcPr>
                </a:tc>
                <a:tc>
                  <a:txBody>
                    <a:bodyPr/>
                    <a:lstStyle/>
                    <a:p>
                      <a:pPr algn="ctr" fontAlgn="b"/>
                      <a:r>
                        <a:rPr lang="en-US" sz="2000" u="none" strike="noStrike" dirty="0">
                          <a:effectLst/>
                        </a:rPr>
                        <a:t>0.025</a:t>
                      </a:r>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4112708216"/>
                  </a:ext>
                </a:extLst>
              </a:tr>
              <a:tr h="16086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Applied scientific or technical knowledge in a way that has never been done before </a:t>
                      </a:r>
                      <a:endParaRPr lang="en-US" dirty="0"/>
                    </a:p>
                  </a:txBody>
                  <a:tcPr marL="68580" marR="68580" marT="0" marB="0">
                    <a:lnL>
                      <a:noFill/>
                    </a:lnL>
                    <a:lnR>
                      <a:noFill/>
                    </a:lnR>
                    <a:lnT>
                      <a:noFill/>
                    </a:lnT>
                    <a:lnB>
                      <a:noFill/>
                    </a:lnB>
                  </a:tcPr>
                </a:tc>
                <a:tc>
                  <a:txBody>
                    <a:bodyPr/>
                    <a:lstStyle/>
                    <a:p>
                      <a:pPr algn="ctr" fontAlgn="b"/>
                      <a:r>
                        <a:rPr lang="en-US" sz="2000" u="none" strike="noStrike" dirty="0">
                          <a:effectLst/>
                        </a:rPr>
                        <a:t>0.021</a:t>
                      </a:r>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4242099265"/>
                  </a:ext>
                </a:extLst>
              </a:tr>
              <a:tr h="160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a:t>Basic R&amp;D</a:t>
                      </a:r>
                    </a:p>
                  </a:txBody>
                  <a:tcPr marL="68580" marR="68580" marT="0" marB="0">
                    <a:lnL>
                      <a:noFill/>
                    </a:lnL>
                    <a:lnR>
                      <a:noFill/>
                    </a:lnR>
                    <a:lnT>
                      <a:noFill/>
                    </a:lnT>
                    <a:lnB>
                      <a:noFill/>
                    </a:lnB>
                  </a:tcPr>
                </a:tc>
                <a:tc>
                  <a:txBody>
                    <a:bodyPr/>
                    <a:lstStyle/>
                    <a:p>
                      <a:pPr algn="ctr" fontAlgn="b"/>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3544678228"/>
                  </a:ext>
                </a:extLst>
              </a:tr>
              <a:tr h="16086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Produced findings that could be published in academic journals or presented at scientific conferences </a:t>
                      </a:r>
                      <a:endParaRPr lang="en-US" dirty="0"/>
                    </a:p>
                  </a:txBody>
                  <a:tcPr marL="68580" marR="68580" marT="0" marB="0">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0.021</a:t>
                      </a:r>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1485360383"/>
                  </a:ext>
                </a:extLst>
              </a:tr>
              <a:tr h="16086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Created new scientific research or technical solutions that can be generalized to other situations </a:t>
                      </a:r>
                      <a:endParaRPr lang="en-US" dirty="0"/>
                    </a:p>
                  </a:txBody>
                  <a:tcPr marL="68580" marR="68580" marT="0" marB="0">
                    <a:lnL>
                      <a:noFill/>
                    </a:lnL>
                    <a:lnR>
                      <a:noFill/>
                    </a:lnR>
                    <a:lnT>
                      <a:noFill/>
                    </a:lnT>
                    <a:lnB>
                      <a:noFill/>
                    </a:lnB>
                  </a:tcPr>
                </a:tc>
                <a:tc>
                  <a:txBody>
                    <a:bodyPr/>
                    <a:lstStyle/>
                    <a:p>
                      <a:pPr algn="ctr" fontAlgn="b"/>
                      <a:r>
                        <a:rPr lang="en-US" sz="2000" u="none" strike="noStrike" dirty="0">
                          <a:effectLst/>
                        </a:rPr>
                        <a:t>0.018</a:t>
                      </a:r>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567534895"/>
                  </a:ext>
                </a:extLst>
              </a:tr>
              <a:tr h="16086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Conducted work to discover previously unknown scientific facts, structures, or relationships </a:t>
                      </a:r>
                      <a:endParaRPr lang="en-US" dirty="0"/>
                    </a:p>
                  </a:txBody>
                  <a:tcPr marL="68580" marR="68580" marT="0" marB="0">
                    <a:lnL>
                      <a:noFill/>
                    </a:lnL>
                    <a:lnR>
                      <a:noFill/>
                    </a:lnR>
                    <a:lnT>
                      <a:noFill/>
                    </a:lnT>
                    <a:lnB>
                      <a:noFill/>
                    </a:lnB>
                  </a:tcPr>
                </a:tc>
                <a:tc>
                  <a:txBody>
                    <a:bodyPr/>
                    <a:lstStyle/>
                    <a:p>
                      <a:pPr algn="ctr" fontAlgn="b"/>
                      <a:r>
                        <a:rPr lang="en-US" sz="2000" u="none" strike="noStrike" dirty="0">
                          <a:effectLst/>
                        </a:rPr>
                        <a:t>0.013</a:t>
                      </a:r>
                      <a:endParaRPr lang="en-US" sz="2000" b="0" i="0" u="none" strike="noStrike" dirty="0">
                        <a:solidFill>
                          <a:srgbClr val="000000"/>
                        </a:solidFill>
                        <a:effectLst/>
                        <a:latin typeface="Calibri" charset="0"/>
                      </a:endParaRPr>
                    </a:p>
                  </a:txBody>
                  <a:tcPr marL="68580" marR="68580" marT="0" marB="0">
                    <a:lnL>
                      <a:noFill/>
                    </a:lnL>
                    <a:lnR>
                      <a:noFill/>
                    </a:lnR>
                    <a:lnT>
                      <a:noFill/>
                    </a:lnT>
                    <a:lnB>
                      <a:noFill/>
                    </a:lnB>
                  </a:tcPr>
                </a:tc>
                <a:extLst>
                  <a:ext uri="{0D108BD9-81ED-4DB2-BD59-A6C34878D82A}">
                    <a16:rowId xmlns:a16="http://schemas.microsoft.com/office/drawing/2014/main" val="3701137381"/>
                  </a:ext>
                </a:extLst>
              </a:tr>
              <a:tr h="160867">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Conducted work to extend the understanding of scientific facts, relationships or principles in a way that could be useful to others </a:t>
                      </a:r>
                      <a:endParaRPr lang="en-US" dirty="0"/>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0.027</a:t>
                      </a:r>
                      <a:endParaRPr lang="en-US" sz="2000" b="0" i="0" u="none" strike="noStrike" dirty="0">
                        <a:solidFill>
                          <a:srgbClr val="000000"/>
                        </a:solidFill>
                        <a:effectLst/>
                        <a:latin typeface="Calibri" charset="0"/>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887090"/>
                  </a:ext>
                </a:extLst>
              </a:tr>
            </a:tbl>
          </a:graphicData>
        </a:graphic>
      </p:graphicFrame>
      <p:sp>
        <p:nvSpPr>
          <p:cNvPr id="6" name="Rectangle 5">
            <a:extLst>
              <a:ext uri="{FF2B5EF4-FFF2-40B4-BE49-F238E27FC236}">
                <a16:creationId xmlns:a16="http://schemas.microsoft.com/office/drawing/2014/main" id="{A42AD764-ABA0-40D8-983E-89FDBD240A63}"/>
              </a:ext>
            </a:extLst>
          </p:cNvPr>
          <p:cNvSpPr/>
          <p:nvPr/>
        </p:nvSpPr>
        <p:spPr>
          <a:xfrm>
            <a:off x="241300" y="5617665"/>
            <a:ext cx="8661400" cy="923330"/>
          </a:xfrm>
          <a:prstGeom prst="rect">
            <a:avLst/>
          </a:prstGeom>
        </p:spPr>
        <p:txBody>
          <a:bodyPr wrap="square">
            <a:spAutoFit/>
          </a:bodyPr>
          <a:lstStyle/>
          <a:p>
            <a:endParaRPr lang="en-US" dirty="0"/>
          </a:p>
          <a:p>
            <a:r>
              <a:rPr lang="en-US" dirty="0"/>
              <a:t>Source: Public calculations from the ASE </a:t>
            </a:r>
            <a:r>
              <a:rPr lang="en-US" dirty="0">
                <a:hlinkClick r:id="rId3"/>
              </a:rPr>
              <a:t>https://factfinder.census.gov/faces/tableservices/jsf/pages/productview.xhtml?src=bkmk</a:t>
            </a:r>
            <a:r>
              <a:rPr lang="en-US" dirty="0"/>
              <a:t> </a:t>
            </a:r>
          </a:p>
        </p:txBody>
      </p:sp>
    </p:spTree>
    <p:extLst>
      <p:ext uri="{BB962C8B-B14F-4D97-AF65-F5344CB8AC3E}">
        <p14:creationId xmlns:p14="http://schemas.microsoft.com/office/powerpoint/2010/main" val="2084241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idx="4294967295"/>
          </p:nvPr>
        </p:nvSpPr>
        <p:spPr>
          <a:xfrm>
            <a:off x="132735" y="350838"/>
            <a:ext cx="8878530" cy="715962"/>
          </a:xfrm>
        </p:spPr>
        <p:txBody>
          <a:bodyPr>
            <a:noAutofit/>
          </a:bodyPr>
          <a:lstStyle/>
          <a:p>
            <a:pPr>
              <a:defRPr/>
            </a:pPr>
            <a:r>
              <a:rPr lang="en-US" sz="3200" b="0" dirty="0"/>
              <a:t>Intellectual Property</a:t>
            </a:r>
          </a:p>
        </p:txBody>
      </p:sp>
      <p:sp>
        <p:nvSpPr>
          <p:cNvPr id="2" name="Slide Number Placeholder 1"/>
          <p:cNvSpPr>
            <a:spLocks noGrp="1"/>
          </p:cNvSpPr>
          <p:nvPr>
            <p:ph type="sldNum" sz="quarter" idx="12"/>
          </p:nvPr>
        </p:nvSpPr>
        <p:spPr/>
        <p:txBody>
          <a:bodyPr/>
          <a:lstStyle/>
          <a:p>
            <a:fld id="{7268A5C4-149D-4D66-BABE-E6DD2BE69C90}" type="slidenum">
              <a:rPr lang="en-US" smtClean="0"/>
              <a:t>14</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931552469"/>
              </p:ext>
            </p:extLst>
          </p:nvPr>
        </p:nvGraphicFramePr>
        <p:xfrm>
          <a:off x="241300" y="2630269"/>
          <a:ext cx="8661400" cy="1524000"/>
        </p:xfrm>
        <a:graphic>
          <a:graphicData uri="http://schemas.openxmlformats.org/drawingml/2006/table">
            <a:tbl>
              <a:tblPr firstRow="1" firstCol="1" bandRow="1"/>
              <a:tblGrid>
                <a:gridCol w="7853625">
                  <a:extLst>
                    <a:ext uri="{9D8B030D-6E8A-4147-A177-3AD203B41FA5}">
                      <a16:colId xmlns:a16="http://schemas.microsoft.com/office/drawing/2014/main" val="1671364092"/>
                    </a:ext>
                  </a:extLst>
                </a:gridCol>
                <a:gridCol w="807775">
                  <a:extLst>
                    <a:ext uri="{9D8B030D-6E8A-4147-A177-3AD203B41FA5}">
                      <a16:colId xmlns:a16="http://schemas.microsoft.com/office/drawing/2014/main" val="2841912405"/>
                    </a:ext>
                  </a:extLst>
                </a:gridCol>
              </a:tblGrid>
              <a:tr h="160867">
                <a:tc>
                  <a:txBody>
                    <a:bodyPr/>
                    <a:lstStyle/>
                    <a:p>
                      <a:pPr marL="0" marR="0">
                        <a:lnSpc>
                          <a:spcPct val="100000"/>
                        </a:lnSpc>
                        <a:spcBef>
                          <a:spcPts val="0"/>
                        </a:spcBef>
                        <a:spcAft>
                          <a:spcPts val="0"/>
                        </a:spcAft>
                      </a:pPr>
                      <a:r>
                        <a:rPr lang="en-US" sz="2000" b="1" dirty="0"/>
                        <a:t>R&amp;D Measures</a:t>
                      </a:r>
                      <a:endParaRPr lang="en-US" sz="2000" b="1" dirty="0">
                        <a:effectLst/>
                        <a:latin typeface="+mj-lt"/>
                        <a:ea typeface="Malgun Gothic"/>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dirty="0">
                          <a:effectLst/>
                          <a:latin typeface="+mj-lt"/>
                          <a:ea typeface="Malgun Gothic"/>
                          <a:cs typeface="Times New Roman"/>
                        </a:rPr>
                        <a:t>Mean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022840"/>
                  </a:ext>
                </a:extLst>
              </a:tr>
              <a:tr h="160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Copyright</a:t>
                      </a:r>
                      <a:endParaRPr lang="en-US" sz="2000" dirty="0"/>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charset="0"/>
                        </a:rPr>
                        <a:t>0.040</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60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Trademark</a:t>
                      </a:r>
                      <a:endParaRPr lang="en-US" sz="2000" dirty="0"/>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charset="0"/>
                        </a:rPr>
                        <a:t>0.064</a:t>
                      </a:r>
                    </a:p>
                  </a:txBody>
                  <a:tcPr marL="68580" marR="68580" marT="0" marB="0">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60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Patents Pending</a:t>
                      </a:r>
                      <a:endParaRPr lang="en-US" sz="2000" dirty="0"/>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charset="0"/>
                        </a:rPr>
                        <a:t>0.013</a:t>
                      </a:r>
                    </a:p>
                  </a:txBody>
                  <a:tcPr marL="68580" marR="68580" marT="0" marB="0">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608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a:t>Patents Granted</a:t>
                      </a:r>
                      <a:endParaRPr lang="en-US" sz="2000" dirty="0"/>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charset="0"/>
                        </a:rPr>
                        <a:t>0.009</a:t>
                      </a:r>
                    </a:p>
                  </a:txBody>
                  <a:tcPr marL="68580" marR="68580"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06226C2B-E382-4441-83FE-3414D1C4E26D}"/>
              </a:ext>
            </a:extLst>
          </p:cNvPr>
          <p:cNvSpPr/>
          <p:nvPr/>
        </p:nvSpPr>
        <p:spPr>
          <a:xfrm>
            <a:off x="241300" y="5638800"/>
            <a:ext cx="8661400" cy="646331"/>
          </a:xfrm>
          <a:prstGeom prst="rect">
            <a:avLst/>
          </a:prstGeom>
        </p:spPr>
        <p:txBody>
          <a:bodyPr wrap="square">
            <a:spAutoFit/>
          </a:bodyPr>
          <a:lstStyle/>
          <a:p>
            <a:r>
              <a:rPr lang="en-US" dirty="0"/>
              <a:t>Source: Public calculations from the ASE </a:t>
            </a:r>
            <a:r>
              <a:rPr lang="en-US" dirty="0">
                <a:hlinkClick r:id="rId3"/>
              </a:rPr>
              <a:t>https://factfinder.census.gov/faces/tableservices/jsf/pages/productview.xhtml?src=bkmk</a:t>
            </a:r>
            <a:r>
              <a:rPr lang="en-US" dirty="0"/>
              <a:t> </a:t>
            </a:r>
          </a:p>
        </p:txBody>
      </p:sp>
    </p:spTree>
    <p:extLst>
      <p:ext uri="{BB962C8B-B14F-4D97-AF65-F5344CB8AC3E}">
        <p14:creationId xmlns:p14="http://schemas.microsoft.com/office/powerpoint/2010/main" val="293081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3059" name="Rectangle 3"/>
              <p:cNvSpPr>
                <a:spLocks noGrp="1" noChangeArrowheads="1"/>
              </p:cNvSpPr>
              <p:nvPr>
                <p:ph type="body" idx="4294967295"/>
              </p:nvPr>
            </p:nvSpPr>
            <p:spPr>
              <a:xfrm>
                <a:off x="457200" y="2438400"/>
                <a:ext cx="8458200" cy="4343400"/>
              </a:xfrm>
            </p:spPr>
            <p:txBody>
              <a:bodyPr>
                <a:normAutofit/>
              </a:bodyPr>
              <a:lstStyle/>
              <a:p>
                <a:pPr>
                  <a:defRPr/>
                </a:pPr>
                <a:r>
                  <a:rPr lang="en-US" sz="2400" dirty="0"/>
                  <a:t>Proportional difference between immigrants (</a:t>
                </a:r>
                <a:r>
                  <a:rPr lang="en-US" sz="2400" i="1" dirty="0"/>
                  <a:t>M</a:t>
                </a:r>
                <a:r>
                  <a:rPr lang="en-US" sz="2400" dirty="0"/>
                  <a:t>) and non-immigrants (</a:t>
                </a:r>
                <a:r>
                  <a:rPr lang="en-US" sz="2400" i="1" dirty="0"/>
                  <a:t>N</a:t>
                </a:r>
                <a:r>
                  <a:rPr lang="en-US" sz="2400" dirty="0"/>
                  <a:t>) for characteristic (</a:t>
                </a:r>
                <a:r>
                  <a:rPr lang="en-US" sz="2400" i="1" dirty="0"/>
                  <a:t>X</a:t>
                </a:r>
                <a:r>
                  <a:rPr lang="en-US" sz="2400" dirty="0"/>
                  <a:t>):</a:t>
                </a:r>
              </a:p>
              <a:p>
                <a:pPr marL="0" indent="0">
                  <a:buNone/>
                  <a:defRPr/>
                </a:pPr>
                <a:endParaRPr lang="en-US" sz="2400" dirty="0"/>
              </a:p>
              <a:p>
                <a:pPr marL="0" indent="0">
                  <a:buNone/>
                  <a:defRPr/>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ea typeface="맑은 고딕" charset="-127"/>
                              <a:cs typeface="Times New Roman" charset="0"/>
                            </a:rPr>
                          </m:ctrlPr>
                        </m:fPr>
                        <m:num>
                          <m:acc>
                            <m:accPr>
                              <m:chr m:val="̅"/>
                              <m:ctrlPr>
                                <a:rPr lang="en-US" sz="2800" b="0" i="1" smtClean="0">
                                  <a:latin typeface="Cambria Math" panose="02040503050406030204" pitchFamily="18" charset="0"/>
                                  <a:ea typeface="맑은 고딕" charset="-127"/>
                                  <a:cs typeface="Times New Roman" charset="0"/>
                                </a:rPr>
                              </m:ctrlPr>
                            </m:accPr>
                            <m:e>
                              <m:sSub>
                                <m:sSubPr>
                                  <m:ctrlPr>
                                    <a:rPr lang="en-US" sz="2800" i="1">
                                      <a:latin typeface="Cambria Math" panose="02040503050406030204" pitchFamily="18" charset="0"/>
                                      <a:ea typeface="맑은 고딕" charset="-127"/>
                                      <a:cs typeface="Times New Roman" charset="0"/>
                                    </a:rPr>
                                  </m:ctrlPr>
                                </m:sSubPr>
                                <m:e>
                                  <m:r>
                                    <a:rPr lang="en-US" sz="2800" i="1">
                                      <a:latin typeface="Cambria Math" panose="02040503050406030204" pitchFamily="18" charset="0"/>
                                      <a:ea typeface="맑은 고딕" charset="-127"/>
                                      <a:cs typeface="Times New Roman" charset="0"/>
                                    </a:rPr>
                                    <m:t>𝑋</m:t>
                                  </m:r>
                                </m:e>
                                <m:sub>
                                  <m:r>
                                    <a:rPr lang="en-US" sz="2800" i="1">
                                      <a:latin typeface="Cambria Math" panose="02040503050406030204" pitchFamily="18" charset="0"/>
                                      <a:ea typeface="맑은 고딕" charset="-127"/>
                                      <a:cs typeface="Times New Roman" charset="0"/>
                                    </a:rPr>
                                    <m:t>𝑀</m:t>
                                  </m:r>
                                </m:sub>
                              </m:sSub>
                            </m:e>
                          </m:acc>
                          <m:r>
                            <a:rPr lang="en-US" sz="2800" i="1">
                              <a:latin typeface="Cambria Math" panose="02040503050406030204" pitchFamily="18" charset="0"/>
                              <a:ea typeface="맑은 고딕" charset="-127"/>
                              <a:cs typeface="Times New Roman" charset="0"/>
                            </a:rPr>
                            <m:t>−</m:t>
                          </m:r>
                          <m:acc>
                            <m:accPr>
                              <m:chr m:val="̅"/>
                              <m:ctrlPr>
                                <a:rPr lang="en-US" sz="2800" i="1">
                                  <a:latin typeface="Cambria Math" panose="02040503050406030204" pitchFamily="18" charset="0"/>
                                  <a:ea typeface="맑은 고딕" charset="-127"/>
                                  <a:cs typeface="Times New Roman" charset="0"/>
                                </a:rPr>
                              </m:ctrlPr>
                            </m:accPr>
                            <m:e>
                              <m:sSub>
                                <m:sSubPr>
                                  <m:ctrlPr>
                                    <a:rPr lang="en-US" sz="2800" i="1">
                                      <a:latin typeface="Cambria Math" panose="02040503050406030204" pitchFamily="18" charset="0"/>
                                      <a:ea typeface="맑은 고딕" charset="-127"/>
                                      <a:cs typeface="Times New Roman" charset="0"/>
                                    </a:rPr>
                                  </m:ctrlPr>
                                </m:sSubPr>
                                <m:e>
                                  <m:r>
                                    <a:rPr lang="en-US" sz="2800" i="1">
                                      <a:latin typeface="Cambria Math" panose="02040503050406030204" pitchFamily="18" charset="0"/>
                                      <a:ea typeface="맑은 고딕" charset="-127"/>
                                      <a:cs typeface="Times New Roman" charset="0"/>
                                    </a:rPr>
                                    <m:t>𝑋</m:t>
                                  </m:r>
                                </m:e>
                                <m:sub>
                                  <m:r>
                                    <a:rPr lang="en-US" sz="2800" i="1">
                                      <a:latin typeface="Cambria Math" panose="02040503050406030204" pitchFamily="18" charset="0"/>
                                      <a:ea typeface="맑은 고딕" charset="-127"/>
                                      <a:cs typeface="Times New Roman" charset="0"/>
                                    </a:rPr>
                                    <m:t>𝑁</m:t>
                                  </m:r>
                                </m:sub>
                              </m:sSub>
                            </m:e>
                          </m:acc>
                        </m:num>
                        <m:den>
                          <m:acc>
                            <m:accPr>
                              <m:chr m:val="̅"/>
                              <m:ctrlPr>
                                <a:rPr lang="en-US" sz="2800" i="1">
                                  <a:latin typeface="Cambria Math" panose="02040503050406030204" pitchFamily="18" charset="0"/>
                                  <a:ea typeface="맑은 고딕" charset="-127"/>
                                  <a:cs typeface="Times New Roman" charset="0"/>
                                </a:rPr>
                              </m:ctrlPr>
                            </m:accPr>
                            <m:e>
                              <m:sSub>
                                <m:sSubPr>
                                  <m:ctrlPr>
                                    <a:rPr lang="en-US" sz="2800" i="1">
                                      <a:latin typeface="Cambria Math" panose="02040503050406030204" pitchFamily="18" charset="0"/>
                                      <a:ea typeface="맑은 고딕" charset="-127"/>
                                      <a:cs typeface="Times New Roman" charset="0"/>
                                    </a:rPr>
                                  </m:ctrlPr>
                                </m:sSubPr>
                                <m:e>
                                  <m:r>
                                    <a:rPr lang="en-US" sz="2800" i="1">
                                      <a:latin typeface="Cambria Math" panose="02040503050406030204" pitchFamily="18" charset="0"/>
                                      <a:ea typeface="맑은 고딕" charset="-127"/>
                                      <a:cs typeface="Times New Roman" charset="0"/>
                                    </a:rPr>
                                    <m:t>𝑋</m:t>
                                  </m:r>
                                </m:e>
                                <m:sub>
                                  <m:r>
                                    <a:rPr lang="en-US" sz="2800" i="1">
                                      <a:latin typeface="Cambria Math" panose="02040503050406030204" pitchFamily="18" charset="0"/>
                                      <a:ea typeface="맑은 고딕" charset="-127"/>
                                      <a:cs typeface="Times New Roman" charset="0"/>
                                    </a:rPr>
                                    <m:t>𝑁</m:t>
                                  </m:r>
                                </m:sub>
                              </m:sSub>
                            </m:e>
                          </m:acc>
                        </m:den>
                      </m:f>
                    </m:oMath>
                  </m:oMathPara>
                </a14:m>
                <a:endParaRPr lang="en-US" sz="2400" dirty="0">
                  <a:ea typeface="맑은 고딕" charset="-127"/>
                  <a:cs typeface="Times New Roman" charset="0"/>
                </a:endParaRPr>
              </a:p>
              <a:p>
                <a:pPr marL="0" indent="0">
                  <a:buNone/>
                  <a:defRPr/>
                </a:pPr>
                <a:endParaRPr lang="en-US" sz="2400" dirty="0"/>
              </a:p>
              <a:p>
                <a:pPr>
                  <a:defRPr/>
                </a:pPr>
                <a:r>
                  <a:rPr lang="en-US" sz="2400" dirty="0"/>
                  <a:t>Standard Error:</a:t>
                </a:r>
              </a:p>
              <a:p>
                <a:pPr marL="0" indent="0">
                  <a:buNone/>
                  <a:defRPr/>
                </a:pPr>
                <a14:m>
                  <m:oMathPara xmlns:m="http://schemas.openxmlformats.org/officeDocument/2006/math">
                    <m:oMathParaPr>
                      <m:jc m:val="centerGroup"/>
                    </m:oMathParaPr>
                    <m:oMath xmlns:m="http://schemas.openxmlformats.org/officeDocument/2006/math">
                      <m:f>
                        <m:fPr>
                          <m:ctrlPr>
                            <a:rPr lang="en-US" sz="2800" i="1">
                              <a:latin typeface="Cambria Math" panose="02040503050406030204" pitchFamily="18" charset="0"/>
                              <a:ea typeface="맑은 고딕" charset="-127"/>
                              <a:cs typeface="Times New Roman" charset="0"/>
                            </a:rPr>
                          </m:ctrlPr>
                        </m:fPr>
                        <m:num>
                          <m:r>
                            <a:rPr lang="en-US" sz="2800" i="1">
                              <a:latin typeface="Cambria Math" panose="02040503050406030204" pitchFamily="18" charset="0"/>
                              <a:ea typeface="맑은 고딕" charset="-127"/>
                              <a:cs typeface="Times New Roman" charset="0"/>
                            </a:rPr>
                            <m:t>𝑆</m:t>
                          </m:r>
                          <m:r>
                            <a:rPr lang="en-US" sz="2800" i="1">
                              <a:latin typeface="Cambria Math" panose="02040503050406030204" pitchFamily="18" charset="0"/>
                              <a:ea typeface="맑은 고딕" charset="-127"/>
                              <a:cs typeface="Times New Roman" charset="0"/>
                            </a:rPr>
                            <m:t>.</m:t>
                          </m:r>
                          <m:r>
                            <a:rPr lang="en-US" sz="2800" i="1">
                              <a:latin typeface="Cambria Math" panose="02040503050406030204" pitchFamily="18" charset="0"/>
                              <a:ea typeface="맑은 고딕" charset="-127"/>
                              <a:cs typeface="Times New Roman" charset="0"/>
                            </a:rPr>
                            <m:t>𝐸</m:t>
                          </m:r>
                          <m:r>
                            <a:rPr lang="en-US" sz="2800" i="1">
                              <a:latin typeface="Cambria Math" panose="02040503050406030204" pitchFamily="18" charset="0"/>
                              <a:ea typeface="맑은 고딕" charset="-127"/>
                              <a:cs typeface="Times New Roman" charset="0"/>
                            </a:rPr>
                            <m:t>.</m:t>
                          </m:r>
                        </m:num>
                        <m:den>
                          <m:acc>
                            <m:accPr>
                              <m:chr m:val="̅"/>
                              <m:ctrlPr>
                                <a:rPr lang="en-US" sz="2800" i="1">
                                  <a:latin typeface="Cambria Math" panose="02040503050406030204" pitchFamily="18" charset="0"/>
                                  <a:ea typeface="맑은 고딕" charset="-127"/>
                                  <a:cs typeface="Times New Roman" charset="0"/>
                                </a:rPr>
                              </m:ctrlPr>
                            </m:accPr>
                            <m:e>
                              <m:sSub>
                                <m:sSubPr>
                                  <m:ctrlPr>
                                    <a:rPr lang="en-US" sz="2800" i="1">
                                      <a:latin typeface="Cambria Math" panose="02040503050406030204" pitchFamily="18" charset="0"/>
                                      <a:ea typeface="맑은 고딕" charset="-127"/>
                                      <a:cs typeface="Times New Roman" charset="0"/>
                                    </a:rPr>
                                  </m:ctrlPr>
                                </m:sSubPr>
                                <m:e>
                                  <m:r>
                                    <a:rPr lang="en-US" sz="2800" i="1">
                                      <a:latin typeface="Cambria Math" panose="02040503050406030204" pitchFamily="18" charset="0"/>
                                      <a:ea typeface="맑은 고딕" charset="-127"/>
                                      <a:cs typeface="Times New Roman" charset="0"/>
                                    </a:rPr>
                                    <m:t>𝑋</m:t>
                                  </m:r>
                                </m:e>
                                <m:sub>
                                  <m:r>
                                    <a:rPr lang="en-US" sz="2800" i="1">
                                      <a:latin typeface="Cambria Math" panose="02040503050406030204" pitchFamily="18" charset="0"/>
                                      <a:ea typeface="맑은 고딕" charset="-127"/>
                                      <a:cs typeface="Times New Roman" charset="0"/>
                                    </a:rPr>
                                    <m:t>𝑁</m:t>
                                  </m:r>
                                </m:sub>
                              </m:sSub>
                            </m:e>
                          </m:acc>
                        </m:den>
                      </m:f>
                    </m:oMath>
                  </m:oMathPara>
                </a14:m>
                <a:endParaRPr lang="en-US" sz="2400" dirty="0"/>
              </a:p>
            </p:txBody>
          </p:sp>
        </mc:Choice>
        <mc:Fallback xmlns="">
          <p:sp>
            <p:nvSpPr>
              <p:cNvPr id="173059" name="Rectangle 3"/>
              <p:cNvSpPr>
                <a:spLocks noGrp="1" noRot="1" noChangeAspect="1" noMove="1" noResize="1" noEditPoints="1" noAdjustHandles="1" noChangeArrowheads="1" noChangeShapeType="1" noTextEdit="1"/>
              </p:cNvSpPr>
              <p:nvPr>
                <p:ph type="body" idx="4294967295"/>
              </p:nvPr>
            </p:nvSpPr>
            <p:spPr>
              <a:xfrm>
                <a:off x="457200" y="2438400"/>
                <a:ext cx="8458200" cy="4343400"/>
              </a:xfrm>
              <a:blipFill rotWithShape="0">
                <a:blip r:embed="rId3"/>
                <a:stretch>
                  <a:fillRect l="-937" t="-1122"/>
                </a:stretch>
              </a:blipFill>
            </p:spPr>
            <p:txBody>
              <a:bodyPr/>
              <a:lstStyle/>
              <a:p>
                <a:r>
                  <a:rPr lang="en-US">
                    <a:noFill/>
                  </a:rPr>
                  <a:t> </a:t>
                </a:r>
              </a:p>
            </p:txBody>
          </p:sp>
        </mc:Fallback>
      </mc:AlternateContent>
      <p:sp>
        <p:nvSpPr>
          <p:cNvPr id="6" name="Title 1"/>
          <p:cNvSpPr txBox="1">
            <a:spLocks/>
          </p:cNvSpPr>
          <p:nvPr/>
        </p:nvSpPr>
        <p:spPr>
          <a:xfrm>
            <a:off x="457200" y="274638"/>
            <a:ext cx="8229600" cy="1630362"/>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Bar Graphs:</a:t>
            </a:r>
          </a:p>
          <a:p>
            <a:r>
              <a:rPr lang="en-US" sz="3200" b="0" dirty="0"/>
              <a:t>Immigrant versus Native Employers</a:t>
            </a:r>
          </a:p>
          <a:p>
            <a:r>
              <a:rPr lang="en-US" sz="2800" b="0" dirty="0"/>
              <a:t>(from confidential micro data)</a:t>
            </a:r>
          </a:p>
        </p:txBody>
      </p:sp>
      <p:sp>
        <p:nvSpPr>
          <p:cNvPr id="2" name="Slide Number Placeholder 1">
            <a:extLst>
              <a:ext uri="{FF2B5EF4-FFF2-40B4-BE49-F238E27FC236}">
                <a16:creationId xmlns:a16="http://schemas.microsoft.com/office/drawing/2014/main" id="{FA9615BC-54D7-4625-BE6D-942C0E645061}"/>
              </a:ext>
            </a:extLst>
          </p:cNvPr>
          <p:cNvSpPr>
            <a:spLocks noGrp="1"/>
          </p:cNvSpPr>
          <p:nvPr>
            <p:ph type="sldNum" sz="quarter" idx="12"/>
          </p:nvPr>
        </p:nvSpPr>
        <p:spPr/>
        <p:txBody>
          <a:bodyPr/>
          <a:lstStyle/>
          <a:p>
            <a:fld id="{7268A5C4-149D-4D66-BABE-E6DD2BE69C90}" type="slidenum">
              <a:rPr lang="en-US" smtClean="0"/>
              <a:t>15</a:t>
            </a:fld>
            <a:endParaRPr lang="en-US"/>
          </a:p>
        </p:txBody>
      </p:sp>
    </p:spTree>
    <p:extLst>
      <p:ext uri="{BB962C8B-B14F-4D97-AF65-F5344CB8AC3E}">
        <p14:creationId xmlns:p14="http://schemas.microsoft.com/office/powerpoint/2010/main" val="143056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Immigrant-Native Owner Differences by </a:t>
            </a:r>
            <a:br>
              <a:rPr lang="en-US" sz="3200" b="0" dirty="0"/>
            </a:br>
            <a:r>
              <a:rPr lang="en-US" sz="3200" b="0" dirty="0"/>
              <a:t>Race and Ethnicity</a:t>
            </a:r>
          </a:p>
        </p:txBody>
      </p:sp>
      <p:sp>
        <p:nvSpPr>
          <p:cNvPr id="3" name="Slide Number Placeholder 2"/>
          <p:cNvSpPr>
            <a:spLocks noGrp="1"/>
          </p:cNvSpPr>
          <p:nvPr>
            <p:ph type="sldNum" sz="quarter" idx="12"/>
          </p:nvPr>
        </p:nvSpPr>
        <p:spPr/>
        <p:txBody>
          <a:bodyPr/>
          <a:lstStyle/>
          <a:p>
            <a:fld id="{7268A5C4-149D-4D66-BABE-E6DD2BE69C90}" type="slidenum">
              <a:rPr lang="en-US" smtClean="0"/>
              <a:t>16</a:t>
            </a:fld>
            <a:endParaRPr lang="en-US"/>
          </a:p>
        </p:txBody>
      </p:sp>
      <p:sp>
        <p:nvSpPr>
          <p:cNvPr id="6" name="Rectangle 5">
            <a:extLst>
              <a:ext uri="{FF2B5EF4-FFF2-40B4-BE49-F238E27FC236}">
                <a16:creationId xmlns:a16="http://schemas.microsoft.com/office/drawing/2014/main" id="{D8DABD60-1DB1-430B-B683-544237FF481C}"/>
              </a:ext>
            </a:extLst>
          </p:cNvPr>
          <p:cNvSpPr/>
          <p:nvPr/>
        </p:nvSpPr>
        <p:spPr>
          <a:xfrm>
            <a:off x="1371599" y="15240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139653" y="1372176"/>
            <a:ext cx="6864691" cy="5029636"/>
          </a:xfrm>
          <a:prstGeom prst="rect">
            <a:avLst/>
          </a:prstGeom>
        </p:spPr>
      </p:pic>
    </p:spTree>
    <p:extLst>
      <p:ext uri="{BB962C8B-B14F-4D97-AF65-F5344CB8AC3E}">
        <p14:creationId xmlns:p14="http://schemas.microsoft.com/office/powerpoint/2010/main" val="111706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Immigrant-Native Owner Differences by  Education</a:t>
            </a:r>
          </a:p>
        </p:txBody>
      </p:sp>
      <p:sp>
        <p:nvSpPr>
          <p:cNvPr id="3" name="Slide Number Placeholder 2"/>
          <p:cNvSpPr>
            <a:spLocks noGrp="1"/>
          </p:cNvSpPr>
          <p:nvPr>
            <p:ph type="sldNum" sz="quarter" idx="12"/>
          </p:nvPr>
        </p:nvSpPr>
        <p:spPr/>
        <p:txBody>
          <a:bodyPr/>
          <a:lstStyle/>
          <a:p>
            <a:fld id="{7268A5C4-149D-4D66-BABE-E6DD2BE69C90}" type="slidenum">
              <a:rPr lang="en-US" smtClean="0"/>
              <a:t>17</a:t>
            </a:fld>
            <a:endParaRPr lang="en-US"/>
          </a:p>
        </p:txBody>
      </p:sp>
      <p:sp>
        <p:nvSpPr>
          <p:cNvPr id="5" name="Rectangle 4">
            <a:extLst>
              <a:ext uri="{FF2B5EF4-FFF2-40B4-BE49-F238E27FC236}">
                <a16:creationId xmlns:a16="http://schemas.microsoft.com/office/drawing/2014/main" id="{A99F4E63-C06F-46A2-8997-376E16643987}"/>
              </a:ext>
            </a:extLst>
          </p:cNvPr>
          <p:cNvSpPr/>
          <p:nvPr/>
        </p:nvSpPr>
        <p:spPr>
          <a:xfrm>
            <a:off x="1371599" y="15240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1066800" y="1392771"/>
            <a:ext cx="7315834" cy="5029636"/>
          </a:xfrm>
          <a:prstGeom prst="rect">
            <a:avLst/>
          </a:prstGeom>
        </p:spPr>
      </p:pic>
    </p:spTree>
    <p:extLst>
      <p:ext uri="{BB962C8B-B14F-4D97-AF65-F5344CB8AC3E}">
        <p14:creationId xmlns:p14="http://schemas.microsoft.com/office/powerpoint/2010/main" val="2899018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Immigrant-Native Owner Differences by </a:t>
            </a:r>
            <a:br>
              <a:rPr lang="en-US" sz="3200" b="0" dirty="0"/>
            </a:br>
            <a:r>
              <a:rPr lang="en-US" sz="3200" b="0" dirty="0"/>
              <a:t>Motivations</a:t>
            </a:r>
          </a:p>
        </p:txBody>
      </p:sp>
      <p:sp>
        <p:nvSpPr>
          <p:cNvPr id="3" name="Slide Number Placeholder 2"/>
          <p:cNvSpPr>
            <a:spLocks noGrp="1"/>
          </p:cNvSpPr>
          <p:nvPr>
            <p:ph type="sldNum" sz="quarter" idx="12"/>
          </p:nvPr>
        </p:nvSpPr>
        <p:spPr/>
        <p:txBody>
          <a:bodyPr/>
          <a:lstStyle/>
          <a:p>
            <a:fld id="{7268A5C4-149D-4D66-BABE-E6DD2BE69C90}" type="slidenum">
              <a:rPr lang="en-US" smtClean="0"/>
              <a:t>18</a:t>
            </a:fld>
            <a:endParaRPr lang="en-US"/>
          </a:p>
        </p:txBody>
      </p:sp>
      <p:sp>
        <p:nvSpPr>
          <p:cNvPr id="6" name="Rectangle 5">
            <a:extLst>
              <a:ext uri="{FF2B5EF4-FFF2-40B4-BE49-F238E27FC236}">
                <a16:creationId xmlns:a16="http://schemas.microsoft.com/office/drawing/2014/main" id="{D8DABD60-1DB1-430B-B683-544237FF481C}"/>
              </a:ext>
            </a:extLst>
          </p:cNvPr>
          <p:cNvSpPr/>
          <p:nvPr/>
        </p:nvSpPr>
        <p:spPr>
          <a:xfrm>
            <a:off x="1371599" y="15240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143000" y="1601441"/>
            <a:ext cx="7315834" cy="5029636"/>
          </a:xfrm>
          <a:prstGeom prst="rect">
            <a:avLst/>
          </a:prstGeom>
        </p:spPr>
      </p:pic>
    </p:spTree>
    <p:extLst>
      <p:ext uri="{BB962C8B-B14F-4D97-AF65-F5344CB8AC3E}">
        <p14:creationId xmlns:p14="http://schemas.microsoft.com/office/powerpoint/2010/main" val="18401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Immigrant-Native Owner Differences by</a:t>
            </a:r>
            <a:br>
              <a:rPr lang="en-US" sz="3200" b="0" dirty="0"/>
            </a:br>
            <a:r>
              <a:rPr lang="en-US" sz="3200" b="0" dirty="0"/>
              <a:t>Start-up Capital Amount</a:t>
            </a:r>
          </a:p>
        </p:txBody>
      </p:sp>
      <p:sp>
        <p:nvSpPr>
          <p:cNvPr id="3" name="Slide Number Placeholder 2"/>
          <p:cNvSpPr>
            <a:spLocks noGrp="1"/>
          </p:cNvSpPr>
          <p:nvPr>
            <p:ph type="sldNum" sz="quarter" idx="12"/>
          </p:nvPr>
        </p:nvSpPr>
        <p:spPr/>
        <p:txBody>
          <a:bodyPr/>
          <a:lstStyle/>
          <a:p>
            <a:fld id="{7268A5C4-149D-4D66-BABE-E6DD2BE69C90}" type="slidenum">
              <a:rPr lang="en-US" smtClean="0"/>
              <a:t>19</a:t>
            </a:fld>
            <a:endParaRPr lang="en-US"/>
          </a:p>
        </p:txBody>
      </p:sp>
      <p:sp>
        <p:nvSpPr>
          <p:cNvPr id="6" name="Rectangle 5">
            <a:extLst>
              <a:ext uri="{FF2B5EF4-FFF2-40B4-BE49-F238E27FC236}">
                <a16:creationId xmlns:a16="http://schemas.microsoft.com/office/drawing/2014/main" id="{3E5B3875-0B98-4876-ADCD-FCB46DE7165D}"/>
              </a:ext>
            </a:extLst>
          </p:cNvPr>
          <p:cNvSpPr/>
          <p:nvPr/>
        </p:nvSpPr>
        <p:spPr>
          <a:xfrm>
            <a:off x="1371599" y="16002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90600" y="1406117"/>
            <a:ext cx="7315834" cy="5023539"/>
          </a:xfrm>
          <a:prstGeom prst="rect">
            <a:avLst/>
          </a:prstGeom>
        </p:spPr>
      </p:pic>
    </p:spTree>
    <p:extLst>
      <p:ext uri="{BB962C8B-B14F-4D97-AF65-F5344CB8AC3E}">
        <p14:creationId xmlns:p14="http://schemas.microsoft.com/office/powerpoint/2010/main" val="272137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600200"/>
            <a:ext cx="8610600" cy="5029200"/>
          </a:xfrm>
        </p:spPr>
        <p:txBody>
          <a:bodyPr>
            <a:normAutofit fontScale="70000" lnSpcReduction="20000"/>
          </a:bodyPr>
          <a:lstStyle/>
          <a:p>
            <a:r>
              <a:rPr lang="en-US" sz="3100" dirty="0"/>
              <a:t>Does the propensity to innovate differ across native- and immigrant-owned firms?</a:t>
            </a:r>
          </a:p>
          <a:p>
            <a:pPr lvl="1"/>
            <a:r>
              <a:rPr lang="en-US" sz="2600" dirty="0"/>
              <a:t>Product vs. process innovation activities</a:t>
            </a:r>
          </a:p>
          <a:p>
            <a:pPr lvl="1"/>
            <a:r>
              <a:rPr lang="en-US" sz="2600" dirty="0"/>
              <a:t>R&amp;D</a:t>
            </a:r>
          </a:p>
          <a:p>
            <a:pPr lvl="1"/>
            <a:r>
              <a:rPr lang="en-US" sz="2600" dirty="0"/>
              <a:t>Trademarks and patents</a:t>
            </a:r>
          </a:p>
          <a:p>
            <a:r>
              <a:rPr lang="en-US" sz="3100" dirty="0"/>
              <a:t>What can explain the differences?</a:t>
            </a:r>
          </a:p>
          <a:p>
            <a:pPr lvl="1"/>
            <a:r>
              <a:rPr lang="en-US" sz="2600" dirty="0"/>
              <a:t>Other demographic characteristics</a:t>
            </a:r>
          </a:p>
          <a:p>
            <a:pPr lvl="1"/>
            <a:r>
              <a:rPr lang="en-US" sz="2600" dirty="0"/>
              <a:t>Human capital</a:t>
            </a:r>
          </a:p>
          <a:p>
            <a:pPr lvl="1"/>
            <a:r>
              <a:rPr lang="en-US" sz="2600" dirty="0"/>
              <a:t>Motivations</a:t>
            </a:r>
          </a:p>
          <a:p>
            <a:pPr lvl="1"/>
            <a:r>
              <a:rPr lang="en-US" sz="2600" dirty="0"/>
              <a:t>Start-up finance</a:t>
            </a:r>
          </a:p>
          <a:p>
            <a:pPr lvl="1"/>
            <a:r>
              <a:rPr lang="en-US" sz="2600" dirty="0"/>
              <a:t>Choice of industry</a:t>
            </a:r>
          </a:p>
          <a:p>
            <a:r>
              <a:rPr lang="en-US" sz="3100" dirty="0"/>
              <a:t>Do differences between native- and immigrant-owned firms vary by:</a:t>
            </a:r>
          </a:p>
          <a:p>
            <a:pPr lvl="1"/>
            <a:r>
              <a:rPr lang="en-US" sz="2600" dirty="0"/>
              <a:t>Sector: high-tech vs. low-tech</a:t>
            </a:r>
          </a:p>
          <a:p>
            <a:pPr lvl="1"/>
            <a:r>
              <a:rPr lang="en-US" sz="2600" dirty="0"/>
              <a:t>Owner education</a:t>
            </a:r>
          </a:p>
          <a:p>
            <a:pPr lvl="1"/>
            <a:r>
              <a:rPr lang="en-US" sz="2600" dirty="0"/>
              <a:t>Owner race/ethnicity</a:t>
            </a:r>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Main Questions</a:t>
            </a:r>
          </a:p>
        </p:txBody>
      </p:sp>
      <p:sp>
        <p:nvSpPr>
          <p:cNvPr id="2" name="Slide Number Placeholder 1">
            <a:extLst>
              <a:ext uri="{FF2B5EF4-FFF2-40B4-BE49-F238E27FC236}">
                <a16:creationId xmlns:a16="http://schemas.microsoft.com/office/drawing/2014/main" id="{2A999740-A570-4F00-BF75-0A3FC87FAD07}"/>
              </a:ext>
            </a:extLst>
          </p:cNvPr>
          <p:cNvSpPr>
            <a:spLocks noGrp="1"/>
          </p:cNvSpPr>
          <p:nvPr>
            <p:ph type="sldNum" sz="quarter" idx="12"/>
          </p:nvPr>
        </p:nvSpPr>
        <p:spPr/>
        <p:txBody>
          <a:bodyPr/>
          <a:lstStyle/>
          <a:p>
            <a:fld id="{7268A5C4-149D-4D66-BABE-E6DD2BE69C90}" type="slidenum">
              <a:rPr lang="en-US" smtClean="0"/>
              <a:t>2</a:t>
            </a:fld>
            <a:endParaRPr lang="en-US"/>
          </a:p>
        </p:txBody>
      </p:sp>
    </p:spTree>
    <p:extLst>
      <p:ext uri="{BB962C8B-B14F-4D97-AF65-F5344CB8AC3E}">
        <p14:creationId xmlns:p14="http://schemas.microsoft.com/office/powerpoint/2010/main" val="441943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Immigrant-Native Owner Differences by Industry Composition</a:t>
            </a:r>
          </a:p>
        </p:txBody>
      </p:sp>
      <p:sp>
        <p:nvSpPr>
          <p:cNvPr id="3" name="Slide Number Placeholder 2"/>
          <p:cNvSpPr>
            <a:spLocks noGrp="1"/>
          </p:cNvSpPr>
          <p:nvPr>
            <p:ph type="sldNum" sz="quarter" idx="12"/>
          </p:nvPr>
        </p:nvSpPr>
        <p:spPr/>
        <p:txBody>
          <a:bodyPr/>
          <a:lstStyle/>
          <a:p>
            <a:fld id="{7268A5C4-149D-4D66-BABE-E6DD2BE69C90}" type="slidenum">
              <a:rPr lang="en-US" smtClean="0"/>
              <a:t>20</a:t>
            </a:fld>
            <a:endParaRPr lang="en-US"/>
          </a:p>
        </p:txBody>
      </p:sp>
      <p:sp>
        <p:nvSpPr>
          <p:cNvPr id="5" name="Rectangle 4">
            <a:extLst>
              <a:ext uri="{FF2B5EF4-FFF2-40B4-BE49-F238E27FC236}">
                <a16:creationId xmlns:a16="http://schemas.microsoft.com/office/drawing/2014/main" id="{342C20AD-4E3D-4189-98E2-32050738A9DA}"/>
              </a:ext>
            </a:extLst>
          </p:cNvPr>
          <p:cNvSpPr/>
          <p:nvPr/>
        </p:nvSpPr>
        <p:spPr>
          <a:xfrm>
            <a:off x="1295400" y="15240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14083" y="1417638"/>
            <a:ext cx="7315834" cy="5023539"/>
          </a:xfrm>
          <a:prstGeom prst="rect">
            <a:avLst/>
          </a:prstGeom>
        </p:spPr>
      </p:pic>
      <p:cxnSp>
        <p:nvCxnSpPr>
          <p:cNvPr id="8" name="Straight Connector 7"/>
          <p:cNvCxnSpPr/>
          <p:nvPr/>
        </p:nvCxnSpPr>
        <p:spPr>
          <a:xfrm>
            <a:off x="7696200" y="1524000"/>
            <a:ext cx="0" cy="3352800"/>
          </a:xfrm>
          <a:prstGeom prst="line">
            <a:avLst/>
          </a:prstGeom>
          <a:ln w="158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8705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idx="4294967295"/>
          </p:nvPr>
        </p:nvSpPr>
        <p:spPr>
          <a:xfrm>
            <a:off x="132735" y="274638"/>
            <a:ext cx="8878530" cy="715962"/>
          </a:xfrm>
        </p:spPr>
        <p:txBody>
          <a:bodyPr>
            <a:normAutofit/>
          </a:bodyPr>
          <a:lstStyle/>
          <a:p>
            <a:pPr eaLnBrk="1" hangingPunct="1">
              <a:defRPr/>
            </a:pPr>
            <a:r>
              <a:rPr lang="en-US" sz="3200" b="0" dirty="0"/>
              <a:t>Regression Specifications</a:t>
            </a:r>
          </a:p>
        </p:txBody>
      </p:sp>
      <mc:AlternateContent xmlns:mc="http://schemas.openxmlformats.org/markup-compatibility/2006">
        <mc:Choice xmlns:a14="http://schemas.microsoft.com/office/drawing/2010/main" Requires="a14">
          <p:sp>
            <p:nvSpPr>
              <p:cNvPr id="173059" name="Rectangle 3"/>
              <p:cNvSpPr>
                <a:spLocks noGrp="1" noChangeArrowheads="1"/>
              </p:cNvSpPr>
              <p:nvPr>
                <p:ph type="body" idx="4294967295"/>
              </p:nvPr>
            </p:nvSpPr>
            <p:spPr>
              <a:xfrm>
                <a:off x="132735" y="1066799"/>
                <a:ext cx="9011265" cy="5791201"/>
              </a:xfrm>
            </p:spPr>
            <p:txBody>
              <a:bodyPr>
                <a:normAutofit fontScale="77500" lnSpcReduction="20000"/>
              </a:bodyPr>
              <a:lstStyle/>
              <a:p>
                <a:pPr>
                  <a:defRPr/>
                </a:pPr>
                <a14:m>
                  <m:oMath xmlns:m="http://schemas.openxmlformats.org/officeDocument/2006/math">
                    <m:sSub>
                      <m:sSubPr>
                        <m:ctrlPr>
                          <a:rPr lang="en-US" sz="2800" i="1" smtClean="0">
                            <a:latin typeface="Cambria Math" panose="02040503050406030204" pitchFamily="18" charset="0"/>
                            <a:cs typeface="Times New Roman" charset="0"/>
                          </a:rPr>
                        </m:ctrlPr>
                      </m:sSubPr>
                      <m:e>
                        <m:r>
                          <a:rPr lang="en-US" sz="2800" i="1">
                            <a:latin typeface="Cambria Math" panose="02040503050406030204" pitchFamily="18" charset="0"/>
                            <a:ea typeface="맑은 고딕" charset="-127"/>
                            <a:cs typeface="Times New Roman" charset="0"/>
                          </a:rPr>
                          <m:t>𝑌</m:t>
                        </m:r>
                      </m:e>
                      <m:sub>
                        <m:r>
                          <a:rPr lang="en-US" sz="2800" i="1">
                            <a:latin typeface="Cambria Math" charset="0"/>
                            <a:ea typeface="맑은 고딕" charset="-127"/>
                            <a:cs typeface="Times New Roman" charset="0"/>
                          </a:rPr>
                          <m:t>𝑖𝑗</m:t>
                        </m:r>
                      </m:sub>
                    </m:sSub>
                    <m:r>
                      <a:rPr lang="en-US" sz="2800" b="1" i="1" smtClean="0">
                        <a:latin typeface="Cambria Math" charset="0"/>
                        <a:ea typeface="맑은 고딕" charset="-127"/>
                        <a:cs typeface="Times New Roman" charset="0"/>
                      </a:rPr>
                      <m:t>=</m:t>
                    </m:r>
                    <m:r>
                      <a:rPr lang="en-US" sz="2800" b="0" i="1" smtClean="0">
                        <a:latin typeface="Cambria Math" charset="0"/>
                        <a:ea typeface="Cambria Math" charset="0"/>
                        <a:cs typeface="Cambria Math" charset="0"/>
                      </a:rPr>
                      <m:t>𝛽</m:t>
                    </m:r>
                    <m:sSub>
                      <m:sSubPr>
                        <m:ctrlPr>
                          <a:rPr lang="en-US" sz="2800" b="1" i="1">
                            <a:latin typeface="Cambria Math" panose="02040503050406030204" pitchFamily="18" charset="0"/>
                          </a:rPr>
                        </m:ctrlPr>
                      </m:sSubPr>
                      <m:e>
                        <m:r>
                          <a:rPr lang="en-US" sz="2800" b="0" i="1" smtClean="0">
                            <a:latin typeface="Cambria Math" charset="0"/>
                          </a:rPr>
                          <m:t>𝑀</m:t>
                        </m:r>
                      </m:e>
                      <m:sub>
                        <m:r>
                          <a:rPr lang="en-US" sz="2800" i="1">
                            <a:latin typeface="Cambria Math" panose="02040503050406030204" pitchFamily="18" charset="0"/>
                          </a:rPr>
                          <m:t>𝑖</m:t>
                        </m:r>
                        <m:r>
                          <a:rPr lang="en-US" sz="2800" i="1">
                            <a:latin typeface="Cambria Math"/>
                          </a:rPr>
                          <m:t>𝑗</m:t>
                        </m:r>
                      </m:sub>
                    </m:sSub>
                    <m:r>
                      <a:rPr lang="en-US" sz="2800" b="1" i="1" smtClean="0">
                        <a:latin typeface="Cambria Math"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𝑓</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𝐴𝑔𝑒</m:t>
                        </m:r>
                      </m:e>
                      <m:sub>
                        <m:r>
                          <a:rPr lang="en-US" sz="2800" b="0" i="1" smtClean="0">
                            <a:latin typeface="Cambria Math"/>
                            <a:ea typeface="Cambria Math" panose="02040503050406030204" pitchFamily="18" charset="0"/>
                          </a:rPr>
                          <m:t>𝑗</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𝑢</m:t>
                        </m:r>
                      </m:e>
                      <m:sub>
                        <m:r>
                          <a:rPr lang="en-US" sz="2800" b="0" i="1" smtClean="0">
                            <a:latin typeface="Cambria Math" panose="02040503050406030204" pitchFamily="18" charset="0"/>
                            <a:ea typeface="Cambria Math" panose="02040503050406030204" pitchFamily="18" charset="0"/>
                          </a:rPr>
                          <m:t>𝑖</m:t>
                        </m:r>
                        <m:r>
                          <a:rPr lang="en-US" sz="2800" b="0" i="1" smtClean="0">
                            <a:latin typeface="Cambria Math"/>
                            <a:ea typeface="Cambria Math" panose="02040503050406030204" pitchFamily="18" charset="0"/>
                          </a:rPr>
                          <m:t>𝑗</m:t>
                        </m:r>
                      </m:sub>
                    </m:sSub>
                  </m:oMath>
                </a14:m>
                <a:r>
                  <a:rPr lang="en-US" sz="2800" dirty="0"/>
                  <a:t> 			</a:t>
                </a:r>
                <a:r>
                  <a:rPr lang="en-US" sz="3100" dirty="0"/>
                  <a:t>                  (“</a:t>
                </a:r>
                <a:r>
                  <a:rPr lang="en-US" sz="3100" i="1" dirty="0"/>
                  <a:t>Base</a:t>
                </a:r>
                <a:r>
                  <a:rPr lang="en-US" sz="3100" dirty="0"/>
                  <a:t>”)</a:t>
                </a:r>
                <a:endParaRPr lang="en-US" sz="2800" dirty="0"/>
              </a:p>
              <a:p>
                <a:pPr lvl="1">
                  <a:defRPr/>
                </a:pPr>
                <a14:m>
                  <m:oMath xmlns:m="http://schemas.openxmlformats.org/officeDocument/2006/math">
                    <m:sSub>
                      <m:sSubPr>
                        <m:ctrlPr>
                          <a:rPr lang="en-US" sz="2400" i="1">
                            <a:latin typeface="Cambria Math" panose="02040503050406030204" pitchFamily="18" charset="0"/>
                            <a:cs typeface="Times New Roman" charset="0"/>
                          </a:rPr>
                        </m:ctrlPr>
                      </m:sSubPr>
                      <m:e>
                        <m:r>
                          <a:rPr lang="en-US" sz="2400" i="1">
                            <a:latin typeface="Cambria Math" panose="02040503050406030204" pitchFamily="18" charset="0"/>
                            <a:ea typeface="맑은 고딕" charset="-127"/>
                            <a:cs typeface="Times New Roman" charset="0"/>
                          </a:rPr>
                          <m:t>𝑌</m:t>
                        </m:r>
                      </m:e>
                      <m:sub>
                        <m:r>
                          <a:rPr lang="en-US" sz="2400" i="1">
                            <a:latin typeface="Cambria Math" charset="0"/>
                            <a:ea typeface="맑은 고딕" charset="-127"/>
                            <a:cs typeface="Times New Roman" charset="0"/>
                          </a:rPr>
                          <m:t>𝑖𝑗</m:t>
                        </m:r>
                      </m:sub>
                    </m:sSub>
                  </m:oMath>
                </a14:m>
                <a:r>
                  <a:rPr lang="en-US" sz="2400" dirty="0"/>
                  <a:t> = outcome variable for owner </a:t>
                </a:r>
                <a:r>
                  <a:rPr lang="en-US" sz="2400" i="1" dirty="0"/>
                  <a:t>i </a:t>
                </a:r>
                <a:r>
                  <a:rPr lang="en-US" sz="2400" dirty="0"/>
                  <a:t>of firm </a:t>
                </a:r>
                <a:r>
                  <a:rPr lang="en-US" sz="2400" i="1" dirty="0"/>
                  <a:t>j</a:t>
                </a:r>
              </a:p>
              <a:p>
                <a:pPr lvl="1">
                  <a:defRPr/>
                </a:pPr>
                <a14:m>
                  <m:oMath xmlns:m="http://schemas.openxmlformats.org/officeDocument/2006/math">
                    <m:sSub>
                      <m:sSubPr>
                        <m:ctrlPr>
                          <a:rPr lang="en-US" sz="2400" b="1" i="1">
                            <a:latin typeface="Cambria Math" panose="02040503050406030204" pitchFamily="18" charset="0"/>
                          </a:rPr>
                        </m:ctrlPr>
                      </m:sSubPr>
                      <m:e>
                        <m:r>
                          <a:rPr lang="en-US" sz="2400" i="1">
                            <a:latin typeface="Cambria Math" charset="0"/>
                          </a:rPr>
                          <m:t>𝑀</m:t>
                        </m:r>
                      </m:e>
                      <m:sub>
                        <m:r>
                          <a:rPr lang="en-US" sz="2400" i="1">
                            <a:latin typeface="Cambria Math" panose="02040503050406030204" pitchFamily="18" charset="0"/>
                          </a:rPr>
                          <m:t>𝑖</m:t>
                        </m:r>
                        <m:r>
                          <a:rPr lang="en-US" sz="2400" i="1">
                            <a:latin typeface="Cambria Math"/>
                          </a:rPr>
                          <m:t>𝑗</m:t>
                        </m:r>
                      </m:sub>
                    </m:sSub>
                  </m:oMath>
                </a14:m>
                <a:r>
                  <a:rPr lang="en-US" sz="2400" dirty="0"/>
                  <a:t> = immigrant status for owner </a:t>
                </a:r>
                <a:r>
                  <a:rPr lang="en-US" sz="2400" i="1" dirty="0" err="1"/>
                  <a:t>i</a:t>
                </a:r>
                <a:r>
                  <a:rPr lang="en-US" sz="2400" i="1" dirty="0"/>
                  <a:t> </a:t>
                </a:r>
                <a:r>
                  <a:rPr lang="en-US" sz="2400" dirty="0"/>
                  <a:t>of firm </a:t>
                </a:r>
                <a:r>
                  <a:rPr lang="en-US" sz="2400" i="1" dirty="0"/>
                  <a:t>j </a:t>
                </a:r>
                <a:endParaRPr lang="en-US" sz="2400" i="1" dirty="0">
                  <a:latin typeface="Cambria Math" charset="0"/>
                  <a:cs typeface="Times New Roman" charset="0"/>
                </a:endParaRPr>
              </a:p>
              <a:p>
                <a:pPr lvl="1">
                  <a:defRPr/>
                </a:pPr>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𝐴𝑔𝑒</m:t>
                        </m:r>
                      </m:e>
                      <m:sub>
                        <m:r>
                          <a:rPr lang="en-US" sz="2400" b="0" i="1" smtClean="0">
                            <a:latin typeface="Cambria Math"/>
                            <a:ea typeface="Cambria Math" panose="02040503050406030204" pitchFamily="18" charset="0"/>
                          </a:rPr>
                          <m:t>𝑗</m:t>
                        </m:r>
                      </m:sub>
                    </m:sSub>
                    <m:r>
                      <a:rPr lang="en-US" sz="2400" b="0" i="1" smtClean="0">
                        <a:latin typeface="Cambria Math" panose="02040503050406030204" pitchFamily="18" charset="0"/>
                        <a:ea typeface="Cambria Math" panose="02040503050406030204" pitchFamily="18" charset="0"/>
                      </a:rPr>
                      <m:t>)</m:t>
                    </m:r>
                  </m:oMath>
                </a14:m>
                <a:r>
                  <a:rPr lang="en-US" sz="2400" dirty="0"/>
                  <a:t> = quadratic function of firm age</a:t>
                </a:r>
              </a:p>
              <a:p>
                <a:pPr>
                  <a:defRPr/>
                </a:pPr>
                <a14:m>
                  <m:oMath xmlns:m="http://schemas.openxmlformats.org/officeDocument/2006/math">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cs typeface="Times New Roman" charset="0"/>
                          </a:rPr>
                          <m:t>𝑌</m:t>
                        </m:r>
                      </m:e>
                      <m:sub>
                        <m:r>
                          <a:rPr lang="en-US" sz="2800" i="1">
                            <a:latin typeface="Cambria Math" panose="02040503050406030204" pitchFamily="18" charset="0"/>
                            <a:cs typeface="Times New Roman" charset="0"/>
                          </a:rPr>
                          <m:t>𝑖𝑗</m:t>
                        </m:r>
                      </m:sub>
                    </m:sSub>
                    <m:r>
                      <a:rPr lang="en-US" sz="2800" i="1">
                        <a:latin typeface="Cambria Math" panose="02040503050406030204" pitchFamily="18" charset="0"/>
                        <a:cs typeface="Times New Roman" charset="0"/>
                      </a:rPr>
                      <m:t>=</m:t>
                    </m:r>
                    <m:r>
                      <a:rPr lang="en-US" sz="2800" i="1">
                        <a:latin typeface="Cambria Math" charset="0"/>
                        <a:ea typeface="Cambria Math" charset="0"/>
                        <a:cs typeface="Cambria Math" charset="0"/>
                      </a:rPr>
                      <m:t>𝛽</m:t>
                    </m:r>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cs typeface="Times New Roman" charset="0"/>
                          </a:rPr>
                          <m:t>𝑀</m:t>
                        </m:r>
                      </m:e>
                      <m:sub>
                        <m:r>
                          <a:rPr lang="en-US" sz="2800" i="1">
                            <a:latin typeface="Cambria Math" panose="02040503050406030204" pitchFamily="18" charset="0"/>
                            <a:cs typeface="Times New Roman" charset="0"/>
                          </a:rPr>
                          <m:t>𝑖𝑗</m:t>
                        </m:r>
                      </m:sub>
                    </m:sSub>
                    <m:r>
                      <a:rPr lang="en-US" sz="2800" i="1">
                        <a:latin typeface="Cambria Math" panose="02040503050406030204" pitchFamily="18" charset="0"/>
                        <a:cs typeface="Times New Roman" charset="0"/>
                      </a:rPr>
                      <m:t>+</m:t>
                    </m:r>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cs typeface="Times New Roman" charset="0"/>
                          </a:rPr>
                          <m:t>𝑓</m:t>
                        </m:r>
                        <m:r>
                          <a:rPr lang="en-US" sz="2800" i="1">
                            <a:latin typeface="Cambria Math" panose="02040503050406030204" pitchFamily="18" charset="0"/>
                            <a:cs typeface="Times New Roman" charset="0"/>
                          </a:rPr>
                          <m:t>(</m:t>
                        </m:r>
                        <m:r>
                          <a:rPr lang="en-US" sz="2800" i="1">
                            <a:latin typeface="Cambria Math" panose="02040503050406030204" pitchFamily="18" charset="0"/>
                            <a:cs typeface="Times New Roman" charset="0"/>
                          </a:rPr>
                          <m:t>𝐴𝑔𝑒</m:t>
                        </m:r>
                      </m:e>
                      <m:sub>
                        <m:r>
                          <a:rPr lang="en-US" sz="2800" i="1">
                            <a:latin typeface="Cambria Math" panose="02040503050406030204" pitchFamily="18" charset="0"/>
                            <a:cs typeface="Times New Roman" charset="0"/>
                          </a:rPr>
                          <m:t>𝑗</m:t>
                        </m:r>
                      </m:sub>
                    </m:sSub>
                    <m:r>
                      <a:rPr lang="en-US" sz="2800" i="1">
                        <a:latin typeface="Cambria Math" panose="02040503050406030204" pitchFamily="18" charset="0"/>
                        <a:cs typeface="Times New Roman" charset="0"/>
                      </a:rPr>
                      <m:t>)+</m:t>
                    </m:r>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cs typeface="Times New Roman" charset="0"/>
                          </a:rPr>
                          <m:t>𝑿</m:t>
                        </m:r>
                      </m:e>
                      <m:sub>
                        <m:r>
                          <a:rPr lang="en-US" sz="2800" i="1">
                            <a:latin typeface="Cambria Math" panose="02040503050406030204" pitchFamily="18" charset="0"/>
                            <a:cs typeface="Times New Roman" charset="0"/>
                          </a:rPr>
                          <m:t>𝑖𝑗</m:t>
                        </m:r>
                      </m:sub>
                    </m:sSub>
                    <m:r>
                      <a:rPr lang="en-US" sz="2800" b="1" i="1">
                        <a:latin typeface="Cambria Math" charset="0"/>
                        <a:ea typeface="Cambria Math" charset="0"/>
                        <a:cs typeface="Cambria Math" charset="0"/>
                      </a:rPr>
                      <m:t>𝝀</m:t>
                    </m:r>
                    <m:r>
                      <a:rPr lang="en-US" sz="2800" i="1">
                        <a:latin typeface="Cambria Math" panose="02040503050406030204" pitchFamily="18" charset="0"/>
                        <a:cs typeface="Times New Roman"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𝑢</m:t>
                        </m:r>
                      </m:e>
                      <m:sub>
                        <m:r>
                          <a:rPr lang="en-US" sz="2800" i="1">
                            <a:latin typeface="Cambria Math" panose="02040503050406030204" pitchFamily="18" charset="0"/>
                            <a:ea typeface="Cambria Math" panose="02040503050406030204" pitchFamily="18" charset="0"/>
                          </a:rPr>
                          <m:t>𝑖</m:t>
                        </m:r>
                        <m:r>
                          <a:rPr lang="en-US" sz="2800" i="1">
                            <a:latin typeface="Cambria Math"/>
                            <a:ea typeface="Cambria Math" panose="02040503050406030204" pitchFamily="18" charset="0"/>
                          </a:rPr>
                          <m:t>𝑗</m:t>
                        </m:r>
                      </m:sub>
                    </m:sSub>
                  </m:oMath>
                </a14:m>
                <a:r>
                  <a:rPr lang="en-US" sz="2400" i="1" dirty="0"/>
                  <a:t> 		             </a:t>
                </a:r>
                <a:r>
                  <a:rPr lang="en-US" sz="3100" dirty="0"/>
                  <a:t>(“+ </a:t>
                </a:r>
                <a:r>
                  <a:rPr lang="en-US" sz="3100" i="1" dirty="0"/>
                  <a:t>Demographics</a:t>
                </a:r>
                <a:r>
                  <a:rPr lang="en-US" sz="3100" dirty="0"/>
                  <a:t>”)</a:t>
                </a:r>
                <a:endParaRPr lang="en-US" sz="2800" dirty="0"/>
              </a:p>
              <a:p>
                <a:pPr lvl="1">
                  <a:defRPr/>
                </a:pPr>
                <a14:m>
                  <m:oMath xmlns:m="http://schemas.openxmlformats.org/officeDocument/2006/math">
                    <m:sSub>
                      <m:sSubPr>
                        <m:ctrlPr>
                          <a:rPr lang="en-US" sz="2400" b="1" i="1">
                            <a:latin typeface="Cambria Math" panose="02040503050406030204" pitchFamily="18" charset="0"/>
                            <a:cs typeface="Times New Roman" charset="0"/>
                          </a:rPr>
                        </m:ctrlPr>
                      </m:sSubPr>
                      <m:e>
                        <m:r>
                          <a:rPr lang="en-US" sz="2400" b="1" i="1">
                            <a:latin typeface="Cambria Math" charset="0"/>
                            <a:ea typeface="맑은 고딕" charset="-127"/>
                            <a:cs typeface="Times New Roman" charset="0"/>
                          </a:rPr>
                          <m:t>𝑿</m:t>
                        </m:r>
                      </m:e>
                      <m:sub>
                        <m:r>
                          <a:rPr lang="en-US" sz="2400" b="1" i="1">
                            <a:latin typeface="Cambria Math" charset="0"/>
                            <a:ea typeface="맑은 고딕" charset="-127"/>
                            <a:cs typeface="Times New Roman" charset="0"/>
                          </a:rPr>
                          <m:t>𝒊𝒋</m:t>
                        </m:r>
                      </m:sub>
                    </m:sSub>
                    <m:r>
                      <a:rPr lang="en-US" sz="2400" b="0" i="0" smtClean="0">
                        <a:latin typeface="Cambria Math" panose="02040503050406030204" pitchFamily="18" charset="0"/>
                        <a:ea typeface="맑은 고딕" charset="-127"/>
                        <a:cs typeface="Times New Roman" charset="0"/>
                      </a:rPr>
                      <m:t>=</m:t>
                    </m:r>
                  </m:oMath>
                </a14:m>
                <a:r>
                  <a:rPr lang="en-US" sz="2400" dirty="0"/>
                  <a:t> characteristics of owner </a:t>
                </a:r>
                <a14:m>
                  <m:oMath xmlns:m="http://schemas.openxmlformats.org/officeDocument/2006/math">
                    <m:r>
                      <a:rPr lang="en-US" sz="2400" i="1">
                        <a:latin typeface="Cambria Math" charset="0"/>
                        <a:ea typeface="맑은 고딕" charset="-127"/>
                        <a:cs typeface="Times New Roman" charset="0"/>
                      </a:rPr>
                      <m:t>𝑖</m:t>
                    </m:r>
                    <m:r>
                      <a:rPr lang="en-US" sz="2400" i="1">
                        <a:latin typeface="Cambria Math" charset="0"/>
                        <a:ea typeface="맑은 고딕" charset="-127"/>
                        <a:cs typeface="Times New Roman" charset="0"/>
                      </a:rPr>
                      <m:t> </m:t>
                    </m:r>
                  </m:oMath>
                </a14:m>
                <a:r>
                  <a:rPr lang="en-US" sz="2400" dirty="0"/>
                  <a:t>of firm </a:t>
                </a:r>
                <a14:m>
                  <m:oMath xmlns:m="http://schemas.openxmlformats.org/officeDocument/2006/math">
                    <m:r>
                      <a:rPr lang="en-US" sz="2400" i="1">
                        <a:latin typeface="Cambria Math" charset="0"/>
                        <a:ea typeface="맑은 고딕" charset="-127"/>
                        <a:cs typeface="Times New Roman" charset="0"/>
                      </a:rPr>
                      <m:t>𝑗</m:t>
                    </m:r>
                  </m:oMath>
                </a14:m>
                <a:endParaRPr lang="en-US" sz="2400" dirty="0">
                  <a:ea typeface="맑은 고딕" charset="-127"/>
                  <a:cs typeface="Times New Roman" charset="0"/>
                </a:endParaRPr>
              </a:p>
              <a:p>
                <a:pPr lvl="2">
                  <a:defRPr/>
                </a:pPr>
                <a:r>
                  <a:rPr lang="en-US" sz="2000" dirty="0"/>
                  <a:t>Demographics:  age, gender, race/ethnicity</a:t>
                </a:r>
              </a:p>
              <a:p>
                <a:pPr lvl="2">
                  <a:defRPr/>
                </a:pPr>
                <a:r>
                  <a:rPr lang="en-US" sz="2000" dirty="0"/>
                  <a:t>Human capital:  education, veteran, prior business</a:t>
                </a:r>
              </a:p>
              <a:p>
                <a:pPr lvl="2">
                  <a:defRPr/>
                </a:pPr>
                <a:r>
                  <a:rPr lang="en-US" sz="2000" dirty="0"/>
                  <a:t>Ownership team:  size, family relationships, multi-generation </a:t>
                </a:r>
                <a:endParaRPr lang="en-US" sz="2800" i="1" dirty="0">
                  <a:latin typeface="Cambria Math" charset="0"/>
                </a:endParaRPr>
              </a:p>
              <a:p>
                <a:pPr>
                  <a:defRPr/>
                </a:pPr>
                <a14:m>
                  <m:oMath xmlns:m="http://schemas.openxmlformats.org/officeDocument/2006/math">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ea typeface="맑은 고딕" charset="-127"/>
                            <a:cs typeface="Times New Roman" charset="0"/>
                          </a:rPr>
                          <m:t>𝑌</m:t>
                        </m:r>
                      </m:e>
                      <m:sub>
                        <m:r>
                          <a:rPr lang="en-US" sz="2800" i="1">
                            <a:latin typeface="Cambria Math" charset="0"/>
                            <a:ea typeface="맑은 고딕" charset="-127"/>
                            <a:cs typeface="Times New Roman" charset="0"/>
                          </a:rPr>
                          <m:t>𝑖𝑗</m:t>
                        </m:r>
                      </m:sub>
                    </m:sSub>
                    <m:r>
                      <a:rPr lang="en-US" sz="2800" b="1" i="1">
                        <a:latin typeface="Cambria Math" charset="0"/>
                        <a:ea typeface="맑은 고딕" charset="-127"/>
                        <a:cs typeface="Times New Roman" charset="0"/>
                      </a:rPr>
                      <m:t>=</m:t>
                    </m:r>
                    <m:r>
                      <a:rPr lang="en-US" sz="2800" i="1">
                        <a:latin typeface="Cambria Math" charset="0"/>
                        <a:ea typeface="Cambria Math" charset="0"/>
                        <a:cs typeface="Cambria Math" charset="0"/>
                      </a:rPr>
                      <m:t>𝛽</m:t>
                    </m:r>
                    <m:sSub>
                      <m:sSubPr>
                        <m:ctrlPr>
                          <a:rPr lang="en-US" sz="2800" b="1" i="1">
                            <a:latin typeface="Cambria Math" panose="02040503050406030204" pitchFamily="18" charset="0"/>
                          </a:rPr>
                        </m:ctrlPr>
                      </m:sSubPr>
                      <m:e>
                        <m:r>
                          <a:rPr lang="en-US" sz="2800" i="1">
                            <a:latin typeface="Cambria Math" charset="0"/>
                          </a:rPr>
                          <m:t>𝑀</m:t>
                        </m:r>
                      </m:e>
                      <m:sub>
                        <m:r>
                          <a:rPr lang="en-US" sz="2800" i="1">
                            <a:latin typeface="Cambria Math" panose="02040503050406030204" pitchFamily="18" charset="0"/>
                          </a:rPr>
                          <m:t>𝑖</m:t>
                        </m:r>
                        <m:r>
                          <a:rPr lang="en-US" sz="2800" i="1">
                            <a:latin typeface="Cambria Math"/>
                          </a:rPr>
                          <m:t>𝑗</m:t>
                        </m:r>
                      </m:sub>
                    </m:sSub>
                    <m:r>
                      <a:rPr lang="en-US" sz="2800" b="1" i="1">
                        <a:latin typeface="Cambria Math"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𝑓</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𝐴𝑔𝑒</m:t>
                        </m:r>
                      </m:e>
                      <m:sub>
                        <m:r>
                          <a:rPr lang="en-US" sz="2800" i="1">
                            <a:latin typeface="Cambria Math"/>
                            <a:ea typeface="Cambria Math" panose="02040503050406030204" pitchFamily="18" charset="0"/>
                          </a:rPr>
                          <m:t>𝑗</m:t>
                        </m:r>
                      </m:sub>
                    </m:sSub>
                    <m:r>
                      <a:rPr lang="en-US" sz="2800" i="1">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𝑿</m:t>
                        </m:r>
                      </m:e>
                      <m:sub>
                        <m:r>
                          <a:rPr lang="en-US" sz="2800" i="1">
                            <a:latin typeface="Cambria Math" panose="02040503050406030204" pitchFamily="18" charset="0"/>
                          </a:rPr>
                          <m:t>𝑖</m:t>
                        </m:r>
                        <m:r>
                          <a:rPr lang="en-US" sz="2800" i="1">
                            <a:latin typeface="Cambria Math"/>
                          </a:rPr>
                          <m:t>𝑗</m:t>
                        </m:r>
                      </m:sub>
                    </m:sSub>
                    <m:r>
                      <a:rPr lang="en-US" sz="2800" b="1" i="1" smtClean="0">
                        <a:latin typeface="Cambria Math" charset="0"/>
                        <a:ea typeface="Cambria Math" charset="0"/>
                        <a:cs typeface="Cambria Math" charset="0"/>
                      </a:rPr>
                      <m:t>𝝀</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cs typeface="Times New Roman" charset="0"/>
                          </a:rPr>
                        </m:ctrlPr>
                      </m:sSubPr>
                      <m:e>
                        <m:r>
                          <a:rPr lang="en-US" sz="2800" b="0" i="1" smtClean="0">
                            <a:latin typeface="Cambria Math" panose="02040503050406030204" pitchFamily="18" charset="0"/>
                            <a:cs typeface="Times New Roman" charset="0"/>
                          </a:rPr>
                          <m:t>𝑄</m:t>
                        </m:r>
                      </m:e>
                      <m:sub>
                        <m:r>
                          <a:rPr lang="en-US" sz="2800" b="0" i="1" smtClean="0">
                            <a:latin typeface="Cambria Math" panose="02040503050406030204" pitchFamily="18" charset="0"/>
                            <a:cs typeface="Times New Roman" charset="0"/>
                          </a:rPr>
                          <m:t>𝑖</m:t>
                        </m:r>
                        <m:r>
                          <a:rPr lang="en-US" sz="2800" i="1">
                            <a:latin typeface="Cambria Math" charset="0"/>
                            <a:ea typeface="맑은 고딕" charset="-127"/>
                            <a:cs typeface="Times New Roman" charset="0"/>
                          </a:rPr>
                          <m:t>𝑗</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𝑢</m:t>
                        </m:r>
                      </m:e>
                      <m:sub>
                        <m:r>
                          <a:rPr lang="en-US" sz="2800" i="1">
                            <a:latin typeface="Cambria Math" panose="02040503050406030204" pitchFamily="18" charset="0"/>
                            <a:ea typeface="Cambria Math" panose="02040503050406030204" pitchFamily="18" charset="0"/>
                          </a:rPr>
                          <m:t>𝑖</m:t>
                        </m:r>
                        <m:r>
                          <a:rPr lang="en-US" sz="2800" i="1">
                            <a:latin typeface="Cambria Math"/>
                            <a:ea typeface="Cambria Math" panose="02040503050406030204" pitchFamily="18" charset="0"/>
                          </a:rPr>
                          <m:t>𝑗</m:t>
                        </m:r>
                      </m:sub>
                    </m:sSub>
                  </m:oMath>
                </a14:m>
                <a:r>
                  <a:rPr lang="en-US" sz="2800" i="1" dirty="0">
                    <a:latin typeface="Cambria Math" charset="0"/>
                  </a:rPr>
                  <a:t> 		 </a:t>
                </a:r>
                <a:r>
                  <a:rPr lang="en-US" sz="3100" dirty="0"/>
                  <a:t>(“+ </a:t>
                </a:r>
                <a:r>
                  <a:rPr lang="en-US" sz="3100" i="1" dirty="0"/>
                  <a:t>Motivations</a:t>
                </a:r>
                <a:r>
                  <a:rPr lang="en-US" sz="3100" dirty="0"/>
                  <a:t>”)</a:t>
                </a:r>
                <a:r>
                  <a:rPr lang="en-US" sz="3100" i="1" dirty="0"/>
                  <a:t> </a:t>
                </a:r>
                <a:endParaRPr lang="en-US" sz="3100" i="1" dirty="0">
                  <a:latin typeface="Cambria Math" charset="0"/>
                </a:endParaRPr>
              </a:p>
              <a:p>
                <a:pPr lvl="1">
                  <a:defRPr/>
                </a:pPr>
                <a14:m>
                  <m:oMath xmlns:m="http://schemas.openxmlformats.org/officeDocument/2006/math">
                    <m:sSub>
                      <m:sSubPr>
                        <m:ctrlPr>
                          <a:rPr lang="en-US" sz="2400" i="1">
                            <a:latin typeface="Cambria Math" panose="02040503050406030204" pitchFamily="18" charset="0"/>
                            <a:cs typeface="Times New Roman" charset="0"/>
                          </a:rPr>
                        </m:ctrlPr>
                      </m:sSubPr>
                      <m:e>
                        <m:r>
                          <a:rPr lang="en-US" sz="2400" b="0" i="1" smtClean="0">
                            <a:latin typeface="Cambria Math" panose="02040503050406030204" pitchFamily="18" charset="0"/>
                            <a:cs typeface="Times New Roman" charset="0"/>
                          </a:rPr>
                          <m:t>𝑄</m:t>
                        </m:r>
                      </m:e>
                      <m:sub>
                        <m:r>
                          <a:rPr lang="en-US" sz="2400" b="0" i="1" smtClean="0">
                            <a:latin typeface="Cambria Math" panose="02040503050406030204" pitchFamily="18" charset="0"/>
                            <a:ea typeface="맑은 고딕" charset="-127"/>
                            <a:cs typeface="Times New Roman" charset="0"/>
                          </a:rPr>
                          <m:t>𝑖</m:t>
                        </m:r>
                        <m:r>
                          <a:rPr lang="en-US" sz="2400" i="1">
                            <a:latin typeface="Cambria Math" charset="0"/>
                            <a:ea typeface="맑은 고딕" charset="-127"/>
                            <a:cs typeface="Times New Roman" charset="0"/>
                          </a:rPr>
                          <m:t>𝑗</m:t>
                        </m:r>
                      </m:sub>
                    </m:sSub>
                    <m:r>
                      <a:rPr lang="en-US" sz="2400" b="0" i="0" smtClean="0">
                        <a:latin typeface="Cambria Math" panose="02040503050406030204" pitchFamily="18" charset="0"/>
                        <a:ea typeface="맑은 고딕" charset="-127"/>
                        <a:cs typeface="Times New Roman" charset="0"/>
                      </a:rPr>
                      <m:t>=</m:t>
                    </m:r>
                  </m:oMath>
                </a14:m>
                <a:r>
                  <a:rPr lang="en-US" dirty="0"/>
                  <a:t> </a:t>
                </a:r>
                <a:r>
                  <a:rPr lang="en-US" sz="2600" dirty="0"/>
                  <a:t>Set of motivation variables (very important and somewhat important)</a:t>
                </a:r>
              </a:p>
              <a:p>
                <a:pPr>
                  <a:defRPr/>
                </a:pPr>
                <a:r>
                  <a:rPr lang="en-US" sz="2800" i="1" dirty="0">
                    <a:latin typeface="Cambria Math" charset="0"/>
                  </a:rPr>
                  <a:t> </a:t>
                </a:r>
                <a14:m>
                  <m:oMath xmlns:m="http://schemas.openxmlformats.org/officeDocument/2006/math">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ea typeface="맑은 고딕" charset="-127"/>
                            <a:cs typeface="Times New Roman" charset="0"/>
                          </a:rPr>
                          <m:t>𝑌</m:t>
                        </m:r>
                      </m:e>
                      <m:sub>
                        <m:r>
                          <a:rPr lang="en-US" sz="2800" i="1">
                            <a:latin typeface="Cambria Math" charset="0"/>
                            <a:ea typeface="맑은 고딕" charset="-127"/>
                            <a:cs typeface="Times New Roman" charset="0"/>
                          </a:rPr>
                          <m:t>𝑖𝑗</m:t>
                        </m:r>
                      </m:sub>
                    </m:sSub>
                    <m:r>
                      <a:rPr lang="en-US" sz="2800" b="1" i="1">
                        <a:latin typeface="Cambria Math" charset="0"/>
                        <a:ea typeface="맑은 고딕" charset="-127"/>
                        <a:cs typeface="Times New Roman" charset="0"/>
                      </a:rPr>
                      <m:t>=</m:t>
                    </m:r>
                    <m:r>
                      <a:rPr lang="en-US" sz="2800" i="1">
                        <a:latin typeface="Cambria Math" charset="0"/>
                        <a:ea typeface="Cambria Math" charset="0"/>
                        <a:cs typeface="Cambria Math" charset="0"/>
                      </a:rPr>
                      <m:t>𝛽</m:t>
                    </m:r>
                    <m:sSub>
                      <m:sSubPr>
                        <m:ctrlPr>
                          <a:rPr lang="en-US" sz="2800" b="1" i="1">
                            <a:latin typeface="Cambria Math" panose="02040503050406030204" pitchFamily="18" charset="0"/>
                          </a:rPr>
                        </m:ctrlPr>
                      </m:sSubPr>
                      <m:e>
                        <m:r>
                          <a:rPr lang="en-US" sz="2800" i="1">
                            <a:latin typeface="Cambria Math" charset="0"/>
                          </a:rPr>
                          <m:t>𝑀</m:t>
                        </m:r>
                      </m:e>
                      <m:sub>
                        <m:r>
                          <a:rPr lang="en-US" sz="2800" i="1">
                            <a:latin typeface="Cambria Math" panose="02040503050406030204" pitchFamily="18" charset="0"/>
                          </a:rPr>
                          <m:t>𝑖</m:t>
                        </m:r>
                        <m:r>
                          <a:rPr lang="en-US" sz="2800" i="1">
                            <a:latin typeface="Cambria Math"/>
                          </a:rPr>
                          <m:t>𝑗</m:t>
                        </m:r>
                      </m:sub>
                    </m:sSub>
                    <m:r>
                      <a:rPr lang="en-US" sz="2800" b="1" i="1">
                        <a:latin typeface="Cambria Math"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𝑓</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𝐴𝑔𝑒</m:t>
                        </m:r>
                      </m:e>
                      <m:sub>
                        <m:r>
                          <a:rPr lang="en-US" sz="2800" i="1">
                            <a:latin typeface="Cambria Math"/>
                            <a:ea typeface="Cambria Math" panose="02040503050406030204" pitchFamily="18" charset="0"/>
                          </a:rPr>
                          <m:t>𝑗</m:t>
                        </m:r>
                      </m:sub>
                    </m:sSub>
                    <m:r>
                      <a:rPr lang="en-US" sz="2800" i="1">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𝑿</m:t>
                        </m:r>
                      </m:e>
                      <m:sub>
                        <m:r>
                          <a:rPr lang="en-US" sz="2800" i="1">
                            <a:latin typeface="Cambria Math" panose="02040503050406030204" pitchFamily="18" charset="0"/>
                          </a:rPr>
                          <m:t>𝑖</m:t>
                        </m:r>
                        <m:r>
                          <a:rPr lang="en-US" sz="2800" i="1">
                            <a:latin typeface="Cambria Math"/>
                          </a:rPr>
                          <m:t>𝑗</m:t>
                        </m:r>
                      </m:sub>
                    </m:sSub>
                    <m:r>
                      <a:rPr lang="en-US" sz="2800" b="1" i="1">
                        <a:latin typeface="Cambria Math" charset="0"/>
                        <a:ea typeface="Cambria Math" charset="0"/>
                        <a:cs typeface="Cambria Math" charset="0"/>
                      </a:rPr>
                      <m:t>𝝀</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cs typeface="Times New Roman" charset="0"/>
                          </a:rPr>
                          <m:t>𝑄</m:t>
                        </m:r>
                      </m:e>
                      <m:sub>
                        <m:r>
                          <a:rPr lang="en-US" sz="2800" b="0" i="1" smtClean="0">
                            <a:latin typeface="Cambria Math" panose="02040503050406030204" pitchFamily="18" charset="0"/>
                            <a:cs typeface="Times New Roman" charset="0"/>
                          </a:rPr>
                          <m:t>𝑖</m:t>
                        </m:r>
                        <m:r>
                          <a:rPr lang="en-US" sz="2800" i="1">
                            <a:latin typeface="Cambria Math" charset="0"/>
                            <a:ea typeface="맑은 고딕" charset="-127"/>
                            <a:cs typeface="Times New Roman" charset="0"/>
                          </a:rPr>
                          <m:t>𝑗</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cs typeface="Times New Roman" charset="0"/>
                          </a:rPr>
                        </m:ctrlPr>
                      </m:sSubPr>
                      <m:e>
                        <m:r>
                          <a:rPr lang="en-US" sz="2800" i="1">
                            <a:latin typeface="Cambria Math" charset="0"/>
                            <a:ea typeface="맑은 고딕" charset="-127"/>
                            <a:cs typeface="Times New Roman" charset="0"/>
                          </a:rPr>
                          <m:t>𝐾</m:t>
                        </m:r>
                      </m:e>
                      <m:sub>
                        <m:r>
                          <a:rPr lang="en-US" sz="2800" i="1">
                            <a:latin typeface="Cambria Math" charset="0"/>
                            <a:ea typeface="맑은 고딕" charset="-127"/>
                            <a:cs typeface="Times New Roman" charset="0"/>
                          </a:rPr>
                          <m:t>𝑗</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𝑢</m:t>
                        </m:r>
                      </m:e>
                      <m:sub>
                        <m:r>
                          <a:rPr lang="en-US" sz="2800" i="1">
                            <a:latin typeface="Cambria Math" panose="02040503050406030204" pitchFamily="18" charset="0"/>
                            <a:ea typeface="Cambria Math" panose="02040503050406030204" pitchFamily="18" charset="0"/>
                          </a:rPr>
                          <m:t>𝑖</m:t>
                        </m:r>
                        <m:r>
                          <a:rPr lang="en-US" sz="2800" i="1">
                            <a:latin typeface="Cambria Math"/>
                            <a:ea typeface="Cambria Math" panose="02040503050406030204" pitchFamily="18" charset="0"/>
                          </a:rPr>
                          <m:t>𝑗</m:t>
                        </m:r>
                      </m:sub>
                    </m:sSub>
                  </m:oMath>
                </a14:m>
                <a:r>
                  <a:rPr lang="en-US" sz="2800" i="1" dirty="0">
                    <a:latin typeface="Cambria Math" charset="0"/>
                  </a:rPr>
                  <a:t>	         </a:t>
                </a:r>
                <a:r>
                  <a:rPr lang="en-US" sz="3100" dirty="0"/>
                  <a:t>(“+ </a:t>
                </a:r>
                <a:r>
                  <a:rPr lang="en-US" sz="3100" i="1" dirty="0"/>
                  <a:t>Finance</a:t>
                </a:r>
                <a:r>
                  <a:rPr lang="en-US" sz="3100" dirty="0"/>
                  <a:t>”)</a:t>
                </a:r>
                <a:endParaRPr lang="en-US" sz="3100" dirty="0">
                  <a:latin typeface="Cambria Math" charset="0"/>
                </a:endParaRPr>
              </a:p>
              <a:p>
                <a:pPr lvl="1">
                  <a:defRPr/>
                </a:pPr>
                <a14:m>
                  <m:oMath xmlns:m="http://schemas.openxmlformats.org/officeDocument/2006/math">
                    <m:sSub>
                      <m:sSubPr>
                        <m:ctrlPr>
                          <a:rPr lang="en-US" sz="2400" i="1" smtClean="0">
                            <a:latin typeface="Cambria Math" panose="02040503050406030204" pitchFamily="18" charset="0"/>
                            <a:cs typeface="Times New Roman" charset="0"/>
                          </a:rPr>
                        </m:ctrlPr>
                      </m:sSubPr>
                      <m:e>
                        <m:r>
                          <a:rPr lang="en-US" sz="2400" i="1">
                            <a:latin typeface="Cambria Math" charset="0"/>
                            <a:ea typeface="맑은 고딕" charset="-127"/>
                            <a:cs typeface="Times New Roman" charset="0"/>
                          </a:rPr>
                          <m:t>𝐾</m:t>
                        </m:r>
                      </m:e>
                      <m:sub>
                        <m:r>
                          <a:rPr lang="en-US" sz="2400" i="1">
                            <a:latin typeface="Cambria Math" charset="0"/>
                            <a:ea typeface="맑은 고딕" charset="-127"/>
                            <a:cs typeface="Times New Roman" charset="0"/>
                          </a:rPr>
                          <m:t>𝑗</m:t>
                        </m:r>
                      </m:sub>
                    </m:sSub>
                  </m:oMath>
                </a14:m>
                <a:r>
                  <a:rPr lang="en-US" sz="2400" dirty="0"/>
                  <a:t> = vector of start-up capital amount categories </a:t>
                </a:r>
              </a:p>
              <a:p>
                <a:pPr>
                  <a:defRPr/>
                </a:pPr>
                <a14:m>
                  <m:oMath xmlns:m="http://schemas.openxmlformats.org/officeDocument/2006/math">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ea typeface="맑은 고딕" charset="-127"/>
                            <a:cs typeface="Times New Roman" charset="0"/>
                          </a:rPr>
                          <m:t>𝑌</m:t>
                        </m:r>
                      </m:e>
                      <m:sub>
                        <m:r>
                          <a:rPr lang="en-US" sz="2800" i="1">
                            <a:latin typeface="Cambria Math" charset="0"/>
                            <a:ea typeface="맑은 고딕" charset="-127"/>
                            <a:cs typeface="Times New Roman" charset="0"/>
                          </a:rPr>
                          <m:t>𝑖𝑗</m:t>
                        </m:r>
                      </m:sub>
                    </m:sSub>
                    <m:r>
                      <a:rPr lang="en-US" sz="2800" b="1" i="1">
                        <a:latin typeface="Cambria Math" charset="0"/>
                        <a:ea typeface="맑은 고딕" charset="-127"/>
                        <a:cs typeface="Times New Roman" charset="0"/>
                      </a:rPr>
                      <m:t>=</m:t>
                    </m:r>
                    <m:r>
                      <a:rPr lang="en-US" sz="2800" i="1">
                        <a:latin typeface="Cambria Math" charset="0"/>
                        <a:ea typeface="Cambria Math" charset="0"/>
                        <a:cs typeface="Cambria Math" charset="0"/>
                      </a:rPr>
                      <m:t>𝛽</m:t>
                    </m:r>
                    <m:sSub>
                      <m:sSubPr>
                        <m:ctrlPr>
                          <a:rPr lang="en-US" sz="2800" b="1" i="1">
                            <a:latin typeface="Cambria Math" panose="02040503050406030204" pitchFamily="18" charset="0"/>
                          </a:rPr>
                        </m:ctrlPr>
                      </m:sSubPr>
                      <m:e>
                        <m:r>
                          <a:rPr lang="en-US" sz="2800" i="1">
                            <a:latin typeface="Cambria Math" charset="0"/>
                          </a:rPr>
                          <m:t>𝑀</m:t>
                        </m:r>
                      </m:e>
                      <m:sub>
                        <m:r>
                          <a:rPr lang="en-US" sz="2800" i="1">
                            <a:latin typeface="Cambria Math" panose="02040503050406030204" pitchFamily="18" charset="0"/>
                          </a:rPr>
                          <m:t>𝑖</m:t>
                        </m:r>
                        <m:r>
                          <a:rPr lang="en-US" sz="2800" i="1">
                            <a:latin typeface="Cambria Math"/>
                          </a:rPr>
                          <m:t>𝑗</m:t>
                        </m:r>
                      </m:sub>
                    </m:sSub>
                    <m:r>
                      <a:rPr lang="en-US" sz="2800" b="1" i="1">
                        <a:latin typeface="Cambria Math" charset="0"/>
                        <a:ea typeface="Cambria Math" panose="02040503050406030204" pitchFamily="18" charset="0"/>
                      </a:rPr>
                      <m:t>+</m:t>
                    </m:r>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𝑓</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𝐴𝑔𝑒</m:t>
                        </m:r>
                      </m:e>
                      <m:sub>
                        <m:r>
                          <a:rPr lang="en-US" sz="2800" i="1">
                            <a:latin typeface="Cambria Math"/>
                            <a:ea typeface="Cambria Math" panose="02040503050406030204" pitchFamily="18" charset="0"/>
                          </a:rPr>
                          <m:t>𝑗</m:t>
                        </m:r>
                      </m:sub>
                    </m:sSub>
                    <m:r>
                      <a:rPr lang="en-US" sz="2800" i="1">
                        <a:latin typeface="Cambria Math" panose="02040503050406030204" pitchFamily="18" charset="0"/>
                        <a:ea typeface="Cambria Math" panose="02040503050406030204" pitchFamily="18" charset="0"/>
                      </a:rPr>
                      <m:t>)+</m:t>
                    </m:r>
                    <m:sSub>
                      <m:sSubPr>
                        <m:ctrlPr>
                          <a:rPr lang="en-US" sz="2800" b="1" i="1">
                            <a:latin typeface="Cambria Math" panose="02040503050406030204" pitchFamily="18" charset="0"/>
                          </a:rPr>
                        </m:ctrlPr>
                      </m:sSubPr>
                      <m:e>
                        <m:r>
                          <a:rPr lang="en-US" sz="2800" b="1" i="1">
                            <a:latin typeface="Cambria Math" panose="02040503050406030204" pitchFamily="18" charset="0"/>
                          </a:rPr>
                          <m:t>𝑿</m:t>
                        </m:r>
                      </m:e>
                      <m:sub>
                        <m:r>
                          <a:rPr lang="en-US" sz="2800" i="1">
                            <a:latin typeface="Cambria Math" panose="02040503050406030204" pitchFamily="18" charset="0"/>
                          </a:rPr>
                          <m:t>𝑖</m:t>
                        </m:r>
                        <m:r>
                          <a:rPr lang="en-US" sz="2800" i="1">
                            <a:latin typeface="Cambria Math"/>
                          </a:rPr>
                          <m:t>𝑗</m:t>
                        </m:r>
                      </m:sub>
                    </m:sSub>
                    <m:r>
                      <a:rPr lang="en-US" sz="2800" b="1" i="1">
                        <a:latin typeface="Cambria Math" charset="0"/>
                        <a:ea typeface="Cambria Math" charset="0"/>
                        <a:cs typeface="Cambria Math" charset="0"/>
                      </a:rPr>
                      <m:t>𝝀</m:t>
                    </m:r>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cs typeface="Times New Roman" charset="0"/>
                          </a:rPr>
                        </m:ctrlPr>
                      </m:sSubPr>
                      <m:e>
                        <m:r>
                          <a:rPr lang="en-US" sz="2800" i="1">
                            <a:latin typeface="Cambria Math" panose="02040503050406030204" pitchFamily="18" charset="0"/>
                            <a:cs typeface="Times New Roman" charset="0"/>
                          </a:rPr>
                          <m:t>𝑄</m:t>
                        </m:r>
                      </m:e>
                      <m:sub>
                        <m:r>
                          <a:rPr lang="en-US" sz="2800" b="0" i="1" smtClean="0">
                            <a:latin typeface="Cambria Math" panose="02040503050406030204" pitchFamily="18" charset="0"/>
                            <a:cs typeface="Times New Roman" charset="0"/>
                          </a:rPr>
                          <m:t>𝑖</m:t>
                        </m:r>
                        <m:r>
                          <a:rPr lang="en-US" sz="2800" i="1">
                            <a:latin typeface="Cambria Math" charset="0"/>
                            <a:ea typeface="맑은 고딕" charset="-127"/>
                            <a:cs typeface="Times New Roman" charset="0"/>
                          </a:rPr>
                          <m:t>𝑗</m:t>
                        </m:r>
                      </m:sub>
                    </m:sSub>
                    <m:r>
                      <a:rPr lang="en-US" sz="2800" i="1">
                        <a:latin typeface="Cambria Math" charset="0"/>
                        <a:ea typeface="Cambria Math" panose="02040503050406030204" pitchFamily="18" charset="0"/>
                      </a:rPr>
                      <m:t>+</m:t>
                    </m:r>
                    <m:sSub>
                      <m:sSubPr>
                        <m:ctrlPr>
                          <a:rPr lang="en-US" sz="2800" i="1">
                            <a:latin typeface="Cambria Math" panose="02040503050406030204" pitchFamily="18" charset="0"/>
                            <a:cs typeface="Times New Roman" charset="0"/>
                          </a:rPr>
                        </m:ctrlPr>
                      </m:sSubPr>
                      <m:e>
                        <m:r>
                          <a:rPr lang="en-US" sz="2800" i="1">
                            <a:latin typeface="Cambria Math" charset="0"/>
                            <a:ea typeface="맑은 고딕" charset="-127"/>
                            <a:cs typeface="Times New Roman" charset="0"/>
                          </a:rPr>
                          <m:t>𝐾</m:t>
                        </m:r>
                      </m:e>
                      <m:sub>
                        <m:r>
                          <a:rPr lang="en-US" sz="2800" i="1">
                            <a:latin typeface="Cambria Math" charset="0"/>
                            <a:ea typeface="맑은 고딕" charset="-127"/>
                            <a:cs typeface="Times New Roman" charset="0"/>
                          </a:rPr>
                          <m:t>𝑗</m:t>
                        </m:r>
                      </m:sub>
                    </m:sSub>
                    <m:r>
                      <a:rPr lang="en-US" sz="2800" i="1">
                        <a:latin typeface="Cambria Math" panose="02040503050406030204" pitchFamily="18" charset="0"/>
                        <a:ea typeface="Cambria Math" panose="02040503050406030204" pitchFamily="18" charset="0"/>
                      </a:rPr>
                      <m:t>+</m:t>
                    </m:r>
                    <m:sSub>
                      <m:sSubPr>
                        <m:ctrlPr>
                          <a:rPr lang="en-US" sz="2800" i="1">
                            <a:latin typeface="Cambria Math" panose="02040503050406030204" pitchFamily="18" charset="0"/>
                            <a:cs typeface="Times New Roman" charset="0"/>
                          </a:rPr>
                        </m:ctrlPr>
                      </m:sSubPr>
                      <m:e>
                        <m:r>
                          <a:rPr lang="en-US" sz="2800" i="1">
                            <a:latin typeface="Cambria Math" charset="0"/>
                            <a:ea typeface="맑은 고딕" charset="-127"/>
                            <a:cs typeface="Times New Roman" charset="0"/>
                          </a:rPr>
                          <m:t>𝑆</m:t>
                        </m:r>
                      </m:e>
                      <m:sub>
                        <m:r>
                          <a:rPr lang="en-US" sz="2800" i="1">
                            <a:latin typeface="Cambria Math" charset="0"/>
                            <a:ea typeface="맑은 고딕" charset="-127"/>
                            <a:cs typeface="Times New Roman" charset="0"/>
                          </a:rPr>
                          <m:t>𝑗</m:t>
                        </m:r>
                      </m:sub>
                    </m:sSub>
                    <m:r>
                      <a:rPr lang="en-US" sz="2800" i="1">
                        <a:latin typeface="Cambria Math" charset="0"/>
                        <a:ea typeface="맑은 고딕" charset="-127"/>
                        <a:cs typeface="Times New Roman" charset="0"/>
                      </a:rPr>
                      <m:t>+</m:t>
                    </m:r>
                    <m:sSub>
                      <m:sSubPr>
                        <m:ctrlPr>
                          <a:rPr lang="en-US" sz="2800" i="1">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𝑢</m:t>
                        </m:r>
                      </m:e>
                      <m:sub>
                        <m:r>
                          <a:rPr lang="en-US" sz="2800" i="1">
                            <a:latin typeface="Cambria Math" panose="02040503050406030204" pitchFamily="18" charset="0"/>
                            <a:ea typeface="Cambria Math" panose="02040503050406030204" pitchFamily="18" charset="0"/>
                          </a:rPr>
                          <m:t>𝑖</m:t>
                        </m:r>
                        <m:r>
                          <a:rPr lang="en-US" sz="2800" i="1">
                            <a:latin typeface="Cambria Math"/>
                            <a:ea typeface="Cambria Math" panose="02040503050406030204" pitchFamily="18" charset="0"/>
                          </a:rPr>
                          <m:t>𝑗</m:t>
                        </m:r>
                      </m:sub>
                    </m:sSub>
                  </m:oMath>
                </a14:m>
                <a:r>
                  <a:rPr lang="en-US" sz="3100" i="1" dirty="0">
                    <a:latin typeface="Cambria Math" charset="0"/>
                  </a:rPr>
                  <a:t>         </a:t>
                </a:r>
                <a:r>
                  <a:rPr lang="en-US" sz="3100" dirty="0"/>
                  <a:t>(“+ </a:t>
                </a:r>
                <a:r>
                  <a:rPr lang="en-US" sz="3100" i="1" dirty="0"/>
                  <a:t>Industry</a:t>
                </a:r>
                <a:r>
                  <a:rPr lang="en-US" sz="3100" dirty="0"/>
                  <a:t>”)</a:t>
                </a:r>
              </a:p>
              <a:p>
                <a:pPr lvl="1">
                  <a:defRPr/>
                </a:pPr>
                <a14:m>
                  <m:oMath xmlns:m="http://schemas.openxmlformats.org/officeDocument/2006/math">
                    <m:sSub>
                      <m:sSubPr>
                        <m:ctrlPr>
                          <a:rPr lang="en-US" sz="2400" i="1">
                            <a:latin typeface="Cambria Math" panose="02040503050406030204" pitchFamily="18" charset="0"/>
                            <a:cs typeface="Times New Roman" charset="0"/>
                          </a:rPr>
                        </m:ctrlPr>
                      </m:sSubPr>
                      <m:e>
                        <m:r>
                          <a:rPr lang="en-US" sz="2400" i="1">
                            <a:latin typeface="Cambria Math" charset="0"/>
                            <a:ea typeface="맑은 고딕" charset="-127"/>
                            <a:cs typeface="Times New Roman" charset="0"/>
                          </a:rPr>
                          <m:t>𝑆</m:t>
                        </m:r>
                      </m:e>
                      <m:sub>
                        <m:r>
                          <a:rPr lang="en-US" sz="2400" i="1">
                            <a:latin typeface="Cambria Math" charset="0"/>
                            <a:ea typeface="맑은 고딕" charset="-127"/>
                            <a:cs typeface="Times New Roman" charset="0"/>
                          </a:rPr>
                          <m:t>𝑗</m:t>
                        </m:r>
                      </m:sub>
                    </m:sSub>
                  </m:oMath>
                </a14:m>
                <a:r>
                  <a:rPr lang="en-US" sz="2400" dirty="0"/>
                  <a:t> = vector of 4-digit NAICS industry dummies</a:t>
                </a:r>
              </a:p>
              <a:p>
                <a:pPr>
                  <a:defRPr/>
                </a:pPr>
                <a14:m>
                  <m:oMath xmlns:m="http://schemas.openxmlformats.org/officeDocument/2006/math">
                    <m:sSub>
                      <m:sSubPr>
                        <m:ctrlPr>
                          <a:rPr lang="en-US" sz="2800" i="1">
                            <a:latin typeface="Cambria Math" panose="02040503050406030204" pitchFamily="18" charset="0"/>
                            <a:ea typeface="Cambria Math" panose="02040503050406030204" pitchFamily="18" charset="0"/>
                            <a:cs typeface="Times New Roman" charset="0"/>
                          </a:rPr>
                        </m:ctrlPr>
                      </m:sSubPr>
                      <m:e>
                        <m:r>
                          <a:rPr lang="en-US" sz="2800" i="1">
                            <a:latin typeface="Cambria Math" panose="02040503050406030204" pitchFamily="18" charset="0"/>
                            <a:ea typeface="Cambria Math" panose="02040503050406030204" pitchFamily="18" charset="0"/>
                            <a:cs typeface="Times New Roman" charset="0"/>
                          </a:rPr>
                          <m:t>𝑌</m:t>
                        </m:r>
                      </m:e>
                      <m:sub>
                        <m:r>
                          <a:rPr lang="en-US" sz="2800" i="1">
                            <a:latin typeface="Cambria Math" panose="02040503050406030204" pitchFamily="18" charset="0"/>
                            <a:ea typeface="Cambria Math" panose="02040503050406030204" pitchFamily="18" charset="0"/>
                            <a:cs typeface="Times New Roman" charset="0"/>
                          </a:rPr>
                          <m:t>𝑖𝑗</m:t>
                        </m:r>
                      </m:sub>
                    </m:sSub>
                    <m:r>
                      <a:rPr lang="en-US" sz="2800" i="1">
                        <a:latin typeface="Cambria Math" panose="02040503050406030204" pitchFamily="18" charset="0"/>
                        <a:ea typeface="Cambria Math" panose="02040503050406030204" pitchFamily="18" charset="0"/>
                        <a:cs typeface="Times New Roman" charset="0"/>
                      </a:rPr>
                      <m:t>=</m:t>
                    </m:r>
                    <m:r>
                      <a:rPr lang="en-US" sz="2800" b="0" i="1" smtClean="0">
                        <a:latin typeface="Cambria Math" panose="02040503050406030204" pitchFamily="18" charset="0"/>
                        <a:ea typeface="Cambria Math" panose="02040503050406030204" pitchFamily="18" charset="0"/>
                        <a:cs typeface="Times New Roman" charset="0"/>
                      </a:rPr>
                      <m:t>𝑍</m:t>
                    </m:r>
                    <m:r>
                      <a:rPr lang="en-US" sz="2800" i="1" baseline="-25000">
                        <a:latin typeface="Cambria Math" panose="02040503050406030204" pitchFamily="18" charset="0"/>
                        <a:ea typeface="Cambria Math" panose="02040503050406030204" pitchFamily="18" charset="0"/>
                      </a:rPr>
                      <m:t>𝑖𝑗</m:t>
                    </m:r>
                    <m:sSub>
                      <m:sSubPr>
                        <m:ctrlPr>
                          <a:rPr lang="en-US" sz="2800" i="1">
                            <a:latin typeface="Cambria Math" panose="02040503050406030204" pitchFamily="18" charset="0"/>
                            <a:ea typeface="Cambria Math" panose="02040503050406030204" pitchFamily="18" charset="0"/>
                            <a:cs typeface="Times New Roman" charset="0"/>
                          </a:rPr>
                        </m:ctrlPr>
                      </m:sSubPr>
                      <m:e>
                        <m:r>
                          <a:rPr lang="en-US" sz="2800" i="1">
                            <a:latin typeface="Cambria Math" panose="02040503050406030204" pitchFamily="18" charset="0"/>
                            <a:ea typeface="Cambria Math" panose="02040503050406030204" pitchFamily="18" charset="0"/>
                            <a:cs typeface="Times New Roman" charset="0"/>
                          </a:rPr>
                          <m:t>𝑀</m:t>
                        </m:r>
                      </m:e>
                      <m:sub>
                        <m:r>
                          <a:rPr lang="en-US" sz="2800" i="1">
                            <a:latin typeface="Cambria Math" panose="02040503050406030204" pitchFamily="18" charset="0"/>
                            <a:ea typeface="Cambria Math" panose="02040503050406030204" pitchFamily="18" charset="0"/>
                            <a:cs typeface="Times New Roman" charset="0"/>
                          </a:rPr>
                          <m:t>𝑖𝑗</m:t>
                        </m:r>
                      </m:sub>
                    </m:sSub>
                    <m:r>
                      <a:rPr lang="en-US" sz="2800" i="1">
                        <a:latin typeface="Cambria Math" panose="02040503050406030204" pitchFamily="18" charset="0"/>
                        <a:ea typeface="Cambria Math" panose="02040503050406030204" pitchFamily="18" charset="0"/>
                        <a:cs typeface="Times New Roman" charset="0"/>
                      </a:rPr>
                      <m:t>𝛿</m:t>
                    </m:r>
                    <m:r>
                      <a:rPr lang="en-US" sz="2800" i="1">
                        <a:latin typeface="Cambria Math" panose="02040503050406030204" pitchFamily="18" charset="0"/>
                        <a:ea typeface="Cambria Math" panose="02040503050406030204" pitchFamily="18" charset="0"/>
                        <a:cs typeface="Times New Roman" charset="0"/>
                      </a:rPr>
                      <m:t>+</m:t>
                    </m:r>
                    <m:sSub>
                      <m:sSubPr>
                        <m:ctrlPr>
                          <a:rPr lang="en-US" sz="2800" i="1">
                            <a:latin typeface="Cambria Math" panose="02040503050406030204" pitchFamily="18" charset="0"/>
                            <a:ea typeface="Cambria Math" panose="02040503050406030204" pitchFamily="18" charset="0"/>
                            <a:cs typeface="Times New Roman" charset="0"/>
                          </a:rPr>
                        </m:ctrlPr>
                      </m:sSubPr>
                      <m:e>
                        <m:r>
                          <a:rPr lang="en-US" sz="2800" i="1">
                            <a:latin typeface="Cambria Math" panose="02040503050406030204" pitchFamily="18" charset="0"/>
                            <a:ea typeface="Cambria Math" panose="02040503050406030204" pitchFamily="18" charset="0"/>
                            <a:cs typeface="Times New Roman" charset="0"/>
                          </a:rPr>
                          <m:t>𝑓</m:t>
                        </m:r>
                        <m:r>
                          <a:rPr lang="en-US" sz="2800" i="1">
                            <a:latin typeface="Cambria Math" panose="02040503050406030204" pitchFamily="18" charset="0"/>
                            <a:ea typeface="Cambria Math" panose="02040503050406030204" pitchFamily="18" charset="0"/>
                            <a:cs typeface="Times New Roman" charset="0"/>
                          </a:rPr>
                          <m:t>(</m:t>
                        </m:r>
                        <m:r>
                          <a:rPr lang="en-US" sz="2800" i="1">
                            <a:latin typeface="Cambria Math" panose="02040503050406030204" pitchFamily="18" charset="0"/>
                            <a:ea typeface="Cambria Math" panose="02040503050406030204" pitchFamily="18" charset="0"/>
                            <a:cs typeface="Times New Roman" charset="0"/>
                          </a:rPr>
                          <m:t>𝐴𝑔𝑒</m:t>
                        </m:r>
                      </m:e>
                      <m:sub>
                        <m:r>
                          <a:rPr lang="en-US" sz="2800" i="1">
                            <a:latin typeface="Cambria Math" panose="02040503050406030204" pitchFamily="18" charset="0"/>
                            <a:ea typeface="Cambria Math" panose="02040503050406030204" pitchFamily="18" charset="0"/>
                            <a:cs typeface="Times New Roman" charset="0"/>
                          </a:rPr>
                          <m:t>𝑗</m:t>
                        </m:r>
                      </m:sub>
                    </m:sSub>
                    <m:r>
                      <a:rPr lang="en-US" sz="2800" i="1">
                        <a:latin typeface="Cambria Math" panose="02040503050406030204" pitchFamily="18" charset="0"/>
                        <a:ea typeface="Cambria Math" panose="02040503050406030204" pitchFamily="18" charset="0"/>
                        <a:cs typeface="Times New Roman" charset="0"/>
                      </a:rPr>
                      <m:t>)+</m:t>
                    </m:r>
                    <m:sSub>
                      <m:sSubPr>
                        <m:ctrlPr>
                          <a:rPr lang="en-US" sz="2800" i="1">
                            <a:latin typeface="Cambria Math" panose="02040503050406030204" pitchFamily="18" charset="0"/>
                            <a:ea typeface="Cambria Math" panose="02040503050406030204" pitchFamily="18" charset="0"/>
                            <a:cs typeface="Times New Roman" charset="0"/>
                          </a:rPr>
                        </m:ctrlPr>
                      </m:sSubPr>
                      <m:e>
                        <m:r>
                          <a:rPr lang="en-US" sz="2800" i="1">
                            <a:latin typeface="Cambria Math" panose="02040503050406030204" pitchFamily="18" charset="0"/>
                            <a:ea typeface="Cambria Math" panose="02040503050406030204" pitchFamily="18" charset="0"/>
                            <a:cs typeface="Times New Roman" charset="0"/>
                          </a:rPr>
                          <m:t>𝑿</m:t>
                        </m:r>
                      </m:e>
                      <m:sub>
                        <m:r>
                          <a:rPr lang="en-US" sz="2800" i="1">
                            <a:latin typeface="Cambria Math" panose="02040503050406030204" pitchFamily="18" charset="0"/>
                            <a:ea typeface="Cambria Math" panose="02040503050406030204" pitchFamily="18" charset="0"/>
                            <a:cs typeface="Times New Roman" charset="0"/>
                          </a:rPr>
                          <m:t>𝑖𝑗</m:t>
                        </m:r>
                      </m:sub>
                    </m:sSub>
                    <m:r>
                      <a:rPr lang="en-US" sz="2800" i="1">
                        <a:latin typeface="Cambria Math" panose="02040503050406030204" pitchFamily="18" charset="0"/>
                        <a:ea typeface="Cambria Math" panose="02040503050406030204" pitchFamily="18" charset="0"/>
                        <a:cs typeface="Times New Roman" charset="0"/>
                      </a:rPr>
                      <m:t>𝜸</m:t>
                    </m:r>
                    <m:r>
                      <a:rPr lang="en-US" sz="2800" i="1">
                        <a:latin typeface="Cambria Math" panose="02040503050406030204" pitchFamily="18" charset="0"/>
                        <a:ea typeface="Cambria Math" panose="02040503050406030204" pitchFamily="18" charset="0"/>
                        <a:cs typeface="Times New Roman" charset="0"/>
                      </a:rPr>
                      <m:t>+</m:t>
                    </m:r>
                    <m:sSub>
                      <m:sSubPr>
                        <m:ctrlPr>
                          <a:rPr lang="en-US" sz="2800" i="1">
                            <a:latin typeface="Cambria Math" panose="02040503050406030204" pitchFamily="18" charset="0"/>
                            <a:ea typeface="Cambria Math" panose="02040503050406030204" pitchFamily="18" charset="0"/>
                            <a:cs typeface="Times New Roman" charset="0"/>
                          </a:rPr>
                        </m:ctrlPr>
                      </m:sSubPr>
                      <m:e>
                        <m:r>
                          <a:rPr lang="en-US" sz="2800" i="1">
                            <a:latin typeface="Cambria Math" panose="02040503050406030204" pitchFamily="18" charset="0"/>
                            <a:ea typeface="Cambria Math" panose="02040503050406030204" pitchFamily="18" charset="0"/>
                            <a:cs typeface="Times New Roman" charset="0"/>
                          </a:rPr>
                          <m:t>𝜀</m:t>
                        </m:r>
                      </m:e>
                      <m:sub>
                        <m:r>
                          <a:rPr lang="en-US" sz="2800" i="1">
                            <a:latin typeface="Cambria Math" panose="02040503050406030204" pitchFamily="18" charset="0"/>
                            <a:ea typeface="Cambria Math" panose="02040503050406030204" pitchFamily="18" charset="0"/>
                            <a:cs typeface="Times New Roman" charset="0"/>
                          </a:rPr>
                          <m:t>𝑖𝑗</m:t>
                        </m:r>
                      </m:sub>
                    </m:sSub>
                  </m:oMath>
                </a14:m>
                <a:r>
                  <a:rPr lang="en-US" sz="3100" i="1" dirty="0">
                    <a:latin typeface="Cambria Math" panose="02040503050406030204" pitchFamily="18" charset="0"/>
                    <a:ea typeface="Cambria Math" panose="02040503050406030204" pitchFamily="18" charset="0"/>
                  </a:rPr>
                  <a:t> 	</a:t>
                </a:r>
                <a:r>
                  <a:rPr lang="en-US" sz="3100" i="1" dirty="0">
                    <a:ea typeface="Cambria Math" panose="02040503050406030204" pitchFamily="18" charset="0"/>
                  </a:rPr>
                  <a:t>                  </a:t>
                </a:r>
                <a:r>
                  <a:rPr lang="en-US" sz="3100" dirty="0">
                    <a:ea typeface="Cambria Math" panose="02040503050406030204" pitchFamily="18" charset="0"/>
                  </a:rPr>
                  <a:t>(“</a:t>
                </a:r>
                <a:r>
                  <a:rPr lang="en-US" sz="3100" i="1" dirty="0">
                    <a:ea typeface="Cambria Math" panose="02040503050406030204" pitchFamily="18" charset="0"/>
                  </a:rPr>
                  <a:t>Interactions</a:t>
                </a:r>
                <a:r>
                  <a:rPr lang="en-US" sz="3100" dirty="0">
                    <a:ea typeface="Cambria Math" panose="02040503050406030204" pitchFamily="18" charset="0"/>
                  </a:rPr>
                  <a:t>”)</a:t>
                </a:r>
              </a:p>
              <a:p>
                <a:pPr lvl="1">
                  <a:defRPr/>
                </a:pPr>
                <a14:m>
                  <m:oMath xmlns:m="http://schemas.openxmlformats.org/officeDocument/2006/math">
                    <m:r>
                      <a:rPr lang="en-US" sz="2400" i="1">
                        <a:latin typeface="Cambria Math" panose="02040503050406030204" pitchFamily="18" charset="0"/>
                        <a:ea typeface="Cambria Math" panose="02040503050406030204" pitchFamily="18" charset="0"/>
                        <a:cs typeface="Times New Roman" charset="0"/>
                      </a:rPr>
                      <m:t>𝑍</m:t>
                    </m:r>
                    <m:r>
                      <a:rPr lang="en-US" sz="2400" i="1" baseline="-25000">
                        <a:latin typeface="Cambria Math" panose="02040503050406030204" pitchFamily="18" charset="0"/>
                        <a:ea typeface="Cambria Math" panose="02040503050406030204" pitchFamily="18" charset="0"/>
                      </a:rPr>
                      <m:t>𝑖𝑗</m:t>
                    </m:r>
                    <m:r>
                      <a:rPr lang="en-US" sz="2400" b="0" i="1" baseline="-25000" smtClean="0">
                        <a:latin typeface="Cambria Math" panose="02040503050406030204" pitchFamily="18" charset="0"/>
                        <a:ea typeface="Cambria Math" panose="02040503050406030204" pitchFamily="18" charset="0"/>
                      </a:rPr>
                      <m:t> </m:t>
                    </m:r>
                  </m:oMath>
                </a14:m>
                <a:r>
                  <a:rPr lang="en-US" sz="2400" dirty="0">
                    <a:latin typeface="Cambria Math" charset="0"/>
                  </a:rPr>
                  <a:t>= vector of interacted variables (high/low tech, education, race/ethnicity)</a:t>
                </a:r>
              </a:p>
              <a:p>
                <a:pPr>
                  <a:defRPr/>
                </a:pPr>
                <a:endParaRPr lang="en-US" sz="2800" dirty="0"/>
              </a:p>
            </p:txBody>
          </p:sp>
        </mc:Choice>
        <mc:Fallback>
          <p:sp>
            <p:nvSpPr>
              <p:cNvPr id="173059" name="Rectangle 3"/>
              <p:cNvSpPr>
                <a:spLocks noGrp="1" noRot="1" noChangeAspect="1" noMove="1" noResize="1" noEditPoints="1" noAdjustHandles="1" noChangeArrowheads="1" noChangeShapeType="1" noTextEdit="1"/>
              </p:cNvSpPr>
              <p:nvPr>
                <p:ph type="body" idx="4294967295"/>
              </p:nvPr>
            </p:nvSpPr>
            <p:spPr>
              <a:xfrm>
                <a:off x="132735" y="1066799"/>
                <a:ext cx="9011265" cy="5791201"/>
              </a:xfrm>
              <a:blipFill>
                <a:blip r:embed="rId3"/>
                <a:stretch>
                  <a:fillRect l="-744" t="-200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268A5C4-149D-4D66-BABE-E6DD2BE69C90}" type="slidenum">
              <a:rPr lang="en-US" smtClean="0"/>
              <a:t>21</a:t>
            </a:fld>
            <a:endParaRPr lang="en-US"/>
          </a:p>
        </p:txBody>
      </p:sp>
    </p:spTree>
    <p:extLst>
      <p:ext uri="{BB962C8B-B14F-4D97-AF65-F5344CB8AC3E}">
        <p14:creationId xmlns:p14="http://schemas.microsoft.com/office/powerpoint/2010/main" val="786294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Innovation (Dummy &amp; Count)</a:t>
            </a:r>
          </a:p>
        </p:txBody>
      </p:sp>
      <p:sp>
        <p:nvSpPr>
          <p:cNvPr id="3" name="Slide Number Placeholder 2"/>
          <p:cNvSpPr>
            <a:spLocks noGrp="1"/>
          </p:cNvSpPr>
          <p:nvPr>
            <p:ph type="sldNum" sz="quarter" idx="12"/>
          </p:nvPr>
        </p:nvSpPr>
        <p:spPr/>
        <p:txBody>
          <a:bodyPr/>
          <a:lstStyle/>
          <a:p>
            <a:fld id="{7268A5C4-149D-4D66-BABE-E6DD2BE69C90}" type="slidenum">
              <a:rPr lang="en-US" smtClean="0"/>
              <a:t>22</a:t>
            </a:fld>
            <a:endParaRPr lang="en-US"/>
          </a:p>
        </p:txBody>
      </p:sp>
      <p:pic>
        <p:nvPicPr>
          <p:cNvPr id="6" name="Picture 5"/>
          <p:cNvPicPr>
            <a:picLocks noChangeAspect="1"/>
          </p:cNvPicPr>
          <p:nvPr/>
        </p:nvPicPr>
        <p:blipFill>
          <a:blip r:embed="rId3"/>
          <a:stretch>
            <a:fillRect/>
          </a:stretch>
        </p:blipFill>
        <p:spPr>
          <a:xfrm>
            <a:off x="914083" y="1326714"/>
            <a:ext cx="7315834" cy="5029636"/>
          </a:xfrm>
          <a:prstGeom prst="rect">
            <a:avLst/>
          </a:prstGeom>
        </p:spPr>
      </p:pic>
    </p:spTree>
    <p:extLst>
      <p:ext uri="{BB962C8B-B14F-4D97-AF65-F5344CB8AC3E}">
        <p14:creationId xmlns:p14="http://schemas.microsoft.com/office/powerpoint/2010/main" val="8462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Product Innovation (Dummy)</a:t>
            </a:r>
          </a:p>
        </p:txBody>
      </p:sp>
      <p:sp>
        <p:nvSpPr>
          <p:cNvPr id="3" name="Slide Number Placeholder 2"/>
          <p:cNvSpPr>
            <a:spLocks noGrp="1"/>
          </p:cNvSpPr>
          <p:nvPr>
            <p:ph type="sldNum" sz="quarter" idx="12"/>
          </p:nvPr>
        </p:nvSpPr>
        <p:spPr/>
        <p:txBody>
          <a:bodyPr/>
          <a:lstStyle/>
          <a:p>
            <a:fld id="{7268A5C4-149D-4D66-BABE-E6DD2BE69C90}" type="slidenum">
              <a:rPr lang="en-US" smtClean="0"/>
              <a:t>23</a:t>
            </a:fld>
            <a:endParaRPr lang="en-US"/>
          </a:p>
        </p:txBody>
      </p:sp>
      <p:pic>
        <p:nvPicPr>
          <p:cNvPr id="5" name="Picture 4"/>
          <p:cNvPicPr>
            <a:picLocks noChangeAspect="1"/>
          </p:cNvPicPr>
          <p:nvPr/>
        </p:nvPicPr>
        <p:blipFill>
          <a:blip r:embed="rId3"/>
          <a:stretch>
            <a:fillRect/>
          </a:stretch>
        </p:blipFill>
        <p:spPr>
          <a:xfrm>
            <a:off x="914083" y="1320536"/>
            <a:ext cx="7315834" cy="5029636"/>
          </a:xfrm>
          <a:prstGeom prst="rect">
            <a:avLst/>
          </a:prstGeom>
        </p:spPr>
      </p:pic>
    </p:spTree>
    <p:extLst>
      <p:ext uri="{BB962C8B-B14F-4D97-AF65-F5344CB8AC3E}">
        <p14:creationId xmlns:p14="http://schemas.microsoft.com/office/powerpoint/2010/main" val="124058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0" dirty="0"/>
              <a:t>Process Innovation (Dummy)</a:t>
            </a:r>
            <a:endParaRPr lang="en-US" sz="3200" dirty="0"/>
          </a:p>
        </p:txBody>
      </p:sp>
      <p:sp>
        <p:nvSpPr>
          <p:cNvPr id="3" name="Slide Number Placeholder 2"/>
          <p:cNvSpPr>
            <a:spLocks noGrp="1"/>
          </p:cNvSpPr>
          <p:nvPr>
            <p:ph type="sldNum" sz="quarter" idx="12"/>
          </p:nvPr>
        </p:nvSpPr>
        <p:spPr/>
        <p:txBody>
          <a:bodyPr/>
          <a:lstStyle/>
          <a:p>
            <a:fld id="{7268A5C4-149D-4D66-BABE-E6DD2BE69C90}" type="slidenum">
              <a:rPr lang="en-US" smtClean="0"/>
              <a:t>24</a:t>
            </a:fld>
            <a:endParaRPr lang="en-US"/>
          </a:p>
        </p:txBody>
      </p:sp>
      <p:pic>
        <p:nvPicPr>
          <p:cNvPr id="5" name="Picture 4"/>
          <p:cNvPicPr>
            <a:picLocks noChangeAspect="1"/>
          </p:cNvPicPr>
          <p:nvPr/>
        </p:nvPicPr>
        <p:blipFill>
          <a:blip r:embed="rId3"/>
          <a:stretch>
            <a:fillRect/>
          </a:stretch>
        </p:blipFill>
        <p:spPr>
          <a:xfrm>
            <a:off x="990600" y="1326714"/>
            <a:ext cx="7315834" cy="5029636"/>
          </a:xfrm>
          <a:prstGeom prst="rect">
            <a:avLst/>
          </a:prstGeom>
        </p:spPr>
      </p:pic>
    </p:spTree>
    <p:extLst>
      <p:ext uri="{BB962C8B-B14F-4D97-AF65-F5344CB8AC3E}">
        <p14:creationId xmlns:p14="http://schemas.microsoft.com/office/powerpoint/2010/main" val="3641828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Any Type and Applied R&amp;D (Dummy)</a:t>
            </a:r>
          </a:p>
        </p:txBody>
      </p:sp>
      <p:sp>
        <p:nvSpPr>
          <p:cNvPr id="3" name="Slide Number Placeholder 2"/>
          <p:cNvSpPr>
            <a:spLocks noGrp="1"/>
          </p:cNvSpPr>
          <p:nvPr>
            <p:ph type="sldNum" sz="quarter" idx="12"/>
          </p:nvPr>
        </p:nvSpPr>
        <p:spPr/>
        <p:txBody>
          <a:bodyPr/>
          <a:lstStyle/>
          <a:p>
            <a:fld id="{7268A5C4-149D-4D66-BABE-E6DD2BE69C90}" type="slidenum">
              <a:rPr lang="en-US" smtClean="0"/>
              <a:t>25</a:t>
            </a:fld>
            <a:endParaRPr lang="en-US"/>
          </a:p>
        </p:txBody>
      </p:sp>
      <p:pic>
        <p:nvPicPr>
          <p:cNvPr id="4" name="Picture 3"/>
          <p:cNvPicPr>
            <a:picLocks noChangeAspect="1"/>
          </p:cNvPicPr>
          <p:nvPr/>
        </p:nvPicPr>
        <p:blipFill>
          <a:blip r:embed="rId3"/>
          <a:stretch>
            <a:fillRect/>
          </a:stretch>
        </p:blipFill>
        <p:spPr>
          <a:xfrm>
            <a:off x="914083" y="1324655"/>
            <a:ext cx="7315834" cy="5029636"/>
          </a:xfrm>
          <a:prstGeom prst="rect">
            <a:avLst/>
          </a:prstGeom>
        </p:spPr>
      </p:pic>
    </p:spTree>
    <p:extLst>
      <p:ext uri="{BB962C8B-B14F-4D97-AF65-F5344CB8AC3E}">
        <p14:creationId xmlns:p14="http://schemas.microsoft.com/office/powerpoint/2010/main" val="122028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Basic R&amp;D (Dummy)</a:t>
            </a:r>
          </a:p>
        </p:txBody>
      </p:sp>
      <p:sp>
        <p:nvSpPr>
          <p:cNvPr id="3" name="Slide Number Placeholder 2"/>
          <p:cNvSpPr>
            <a:spLocks noGrp="1"/>
          </p:cNvSpPr>
          <p:nvPr>
            <p:ph type="sldNum" sz="quarter" idx="12"/>
          </p:nvPr>
        </p:nvSpPr>
        <p:spPr/>
        <p:txBody>
          <a:bodyPr/>
          <a:lstStyle/>
          <a:p>
            <a:fld id="{7268A5C4-149D-4D66-BABE-E6DD2BE69C90}" type="slidenum">
              <a:rPr lang="en-US" smtClean="0"/>
              <a:t>26</a:t>
            </a:fld>
            <a:endParaRPr lang="en-US"/>
          </a:p>
        </p:txBody>
      </p:sp>
      <p:pic>
        <p:nvPicPr>
          <p:cNvPr id="4" name="Picture 3"/>
          <p:cNvPicPr>
            <a:picLocks noChangeAspect="1"/>
          </p:cNvPicPr>
          <p:nvPr/>
        </p:nvPicPr>
        <p:blipFill>
          <a:blip r:embed="rId3"/>
          <a:stretch>
            <a:fillRect/>
          </a:stretch>
        </p:blipFill>
        <p:spPr>
          <a:xfrm>
            <a:off x="990600" y="1372176"/>
            <a:ext cx="7315834" cy="5029636"/>
          </a:xfrm>
          <a:prstGeom prst="rect">
            <a:avLst/>
          </a:prstGeom>
        </p:spPr>
      </p:pic>
    </p:spTree>
    <p:extLst>
      <p:ext uri="{BB962C8B-B14F-4D97-AF65-F5344CB8AC3E}">
        <p14:creationId xmlns:p14="http://schemas.microsoft.com/office/powerpoint/2010/main" val="418216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Copyright/Trademark/Patent (Dummy)</a:t>
            </a:r>
          </a:p>
        </p:txBody>
      </p:sp>
      <p:sp>
        <p:nvSpPr>
          <p:cNvPr id="3" name="Slide Number Placeholder 2"/>
          <p:cNvSpPr>
            <a:spLocks noGrp="1"/>
          </p:cNvSpPr>
          <p:nvPr>
            <p:ph type="sldNum" sz="quarter" idx="12"/>
          </p:nvPr>
        </p:nvSpPr>
        <p:spPr/>
        <p:txBody>
          <a:bodyPr/>
          <a:lstStyle/>
          <a:p>
            <a:fld id="{7268A5C4-149D-4D66-BABE-E6DD2BE69C90}" type="slidenum">
              <a:rPr lang="en-US" smtClean="0"/>
              <a:t>27</a:t>
            </a:fld>
            <a:endParaRPr lang="en-US"/>
          </a:p>
        </p:txBody>
      </p:sp>
      <p:pic>
        <p:nvPicPr>
          <p:cNvPr id="4" name="Picture 3"/>
          <p:cNvPicPr>
            <a:picLocks noChangeAspect="1"/>
          </p:cNvPicPr>
          <p:nvPr/>
        </p:nvPicPr>
        <p:blipFill>
          <a:blip r:embed="rId3"/>
          <a:stretch>
            <a:fillRect/>
          </a:stretch>
        </p:blipFill>
        <p:spPr>
          <a:xfrm>
            <a:off x="914083" y="1326714"/>
            <a:ext cx="7315834" cy="5029636"/>
          </a:xfrm>
          <a:prstGeom prst="rect">
            <a:avLst/>
          </a:prstGeom>
        </p:spPr>
      </p:pic>
    </p:spTree>
    <p:extLst>
      <p:ext uri="{BB962C8B-B14F-4D97-AF65-F5344CB8AC3E}">
        <p14:creationId xmlns:p14="http://schemas.microsoft.com/office/powerpoint/2010/main" val="426682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3059" name="Rectangle 3"/>
              <p:cNvSpPr>
                <a:spLocks noGrp="1" noChangeArrowheads="1"/>
              </p:cNvSpPr>
              <p:nvPr>
                <p:ph type="body" idx="4294967295"/>
              </p:nvPr>
            </p:nvSpPr>
            <p:spPr>
              <a:xfrm>
                <a:off x="457200" y="1600200"/>
                <a:ext cx="8610600" cy="5029200"/>
              </a:xfrm>
            </p:spPr>
            <p:txBody>
              <a:bodyPr>
                <a:normAutofit fontScale="70000" lnSpcReduction="20000"/>
              </a:bodyPr>
              <a:lstStyle/>
              <a:p>
                <a:r>
                  <a:rPr lang="en-US" sz="3100" dirty="0"/>
                  <a:t>Our finding:  on average, immigrant-owned firms are more likely to innovate</a:t>
                </a:r>
              </a:p>
              <a:p>
                <a:r>
                  <a:rPr lang="en-US" sz="3100" dirty="0"/>
                  <a:t>Does the immigrant innovation premium vary between high/low tech?</a:t>
                </a:r>
              </a:p>
              <a:p>
                <a:pPr lvl="1"/>
                <a:r>
                  <a:rPr lang="en-US" sz="2600" dirty="0"/>
                  <a:t>Most previous research focuses on high-tech</a:t>
                </a:r>
              </a:p>
              <a:p>
                <a:pPr lvl="1"/>
                <a:r>
                  <a:rPr lang="en-US" sz="2600" dirty="0"/>
                  <a:t>But most of economy is low-tech</a:t>
                </a:r>
              </a:p>
              <a:p>
                <a:pPr lvl="1"/>
                <a:r>
                  <a:rPr lang="en-US" sz="2600" dirty="0"/>
                  <a:t>Some types of innovation may be nearly universal in high tech</a:t>
                </a:r>
              </a:p>
              <a:p>
                <a:r>
                  <a:rPr lang="en-US" sz="3100" dirty="0"/>
                  <a:t>Owner education</a:t>
                </a:r>
              </a:p>
              <a:p>
                <a:pPr lvl="1"/>
                <a:r>
                  <a:rPr lang="en-US" sz="2600" dirty="0"/>
                  <a:t>Previous research on trends in high- and low-skilled immigration</a:t>
                </a:r>
              </a:p>
              <a:p>
                <a:pPr lvl="1"/>
                <a:r>
                  <a:rPr lang="en-US" sz="2600" dirty="0"/>
                  <a:t>Controversy over “merit-based” immigration policies</a:t>
                </a:r>
              </a:p>
              <a:p>
                <a:r>
                  <a:rPr lang="en-US" sz="3100" dirty="0"/>
                  <a:t>Owner race/ethnicity</a:t>
                </a:r>
              </a:p>
              <a:p>
                <a:pPr lvl="1"/>
                <a:r>
                  <a:rPr lang="en-US" sz="2700" dirty="0"/>
                  <a:t>Previous research on immigrants from different countries</a:t>
                </a:r>
              </a:p>
              <a:p>
                <a:r>
                  <a:rPr lang="en-US" sz="3100" dirty="0"/>
                  <a:t> We estimate heterogeneity along these 3 dimensions by interacting the immigrant owner dummy with vectors of categorical variables:</a:t>
                </a:r>
              </a:p>
              <a:p>
                <a:pPr marL="457200" lvl="1" indent="0">
                  <a:buNone/>
                  <a:defRPr/>
                </a:pPr>
                <a14:m>
                  <m:oMath xmlns:m="http://schemas.openxmlformats.org/officeDocument/2006/math">
                    <m:sSub>
                      <m:sSubPr>
                        <m:ctrlPr>
                          <a:rPr lang="en-US" sz="2700" i="1">
                            <a:latin typeface="Cambria Math" panose="02040503050406030204" pitchFamily="18" charset="0"/>
                            <a:ea typeface="Cambria Math" panose="02040503050406030204" pitchFamily="18" charset="0"/>
                            <a:cs typeface="Times New Roman" charset="0"/>
                          </a:rPr>
                        </m:ctrlPr>
                      </m:sSubPr>
                      <m:e>
                        <m:r>
                          <a:rPr lang="en-US" sz="2700" i="1">
                            <a:latin typeface="Cambria Math" panose="02040503050406030204" pitchFamily="18" charset="0"/>
                            <a:ea typeface="Cambria Math" panose="02040503050406030204" pitchFamily="18" charset="0"/>
                            <a:cs typeface="Times New Roman" charset="0"/>
                          </a:rPr>
                          <m:t>𝑌</m:t>
                        </m:r>
                      </m:e>
                      <m:sub>
                        <m:r>
                          <a:rPr lang="en-US" sz="2700" i="1">
                            <a:latin typeface="Cambria Math" panose="02040503050406030204" pitchFamily="18" charset="0"/>
                            <a:ea typeface="Cambria Math" panose="02040503050406030204" pitchFamily="18" charset="0"/>
                            <a:cs typeface="Times New Roman" charset="0"/>
                          </a:rPr>
                          <m:t>𝑖𝑗</m:t>
                        </m:r>
                      </m:sub>
                    </m:sSub>
                    <m:r>
                      <a:rPr lang="en-US" sz="2700" i="1">
                        <a:latin typeface="Cambria Math" panose="02040503050406030204" pitchFamily="18" charset="0"/>
                        <a:ea typeface="Cambria Math" panose="02040503050406030204" pitchFamily="18" charset="0"/>
                        <a:cs typeface="Times New Roman" charset="0"/>
                      </a:rPr>
                      <m:t>=</m:t>
                    </m:r>
                    <m:r>
                      <a:rPr lang="en-US" sz="2700" i="1">
                        <a:latin typeface="Cambria Math" panose="02040503050406030204" pitchFamily="18" charset="0"/>
                        <a:ea typeface="Cambria Math" panose="02040503050406030204" pitchFamily="18" charset="0"/>
                        <a:cs typeface="Times New Roman" charset="0"/>
                      </a:rPr>
                      <m:t>𝑍𝑖𝑗</m:t>
                    </m:r>
                    <m:sSub>
                      <m:sSubPr>
                        <m:ctrlPr>
                          <a:rPr lang="en-US" sz="2700" i="1">
                            <a:latin typeface="Cambria Math" panose="02040503050406030204" pitchFamily="18" charset="0"/>
                            <a:ea typeface="Cambria Math" panose="02040503050406030204" pitchFamily="18" charset="0"/>
                            <a:cs typeface="Times New Roman" charset="0"/>
                          </a:rPr>
                        </m:ctrlPr>
                      </m:sSubPr>
                      <m:e>
                        <m:r>
                          <a:rPr lang="en-US" sz="2700" i="1">
                            <a:latin typeface="Cambria Math" panose="02040503050406030204" pitchFamily="18" charset="0"/>
                            <a:ea typeface="Cambria Math" panose="02040503050406030204" pitchFamily="18" charset="0"/>
                            <a:cs typeface="Times New Roman" charset="0"/>
                          </a:rPr>
                          <m:t>𝑀</m:t>
                        </m:r>
                      </m:e>
                      <m:sub>
                        <m:r>
                          <a:rPr lang="en-US" sz="2700" i="1">
                            <a:latin typeface="Cambria Math" panose="02040503050406030204" pitchFamily="18" charset="0"/>
                            <a:ea typeface="Cambria Math" panose="02040503050406030204" pitchFamily="18" charset="0"/>
                            <a:cs typeface="Times New Roman" charset="0"/>
                          </a:rPr>
                          <m:t>𝑖𝑗</m:t>
                        </m:r>
                      </m:sub>
                    </m:sSub>
                    <m:r>
                      <a:rPr lang="en-US" sz="2700" i="1">
                        <a:latin typeface="Cambria Math" panose="02040503050406030204" pitchFamily="18" charset="0"/>
                        <a:ea typeface="Cambria Math" panose="02040503050406030204" pitchFamily="18" charset="0"/>
                        <a:cs typeface="Times New Roman" charset="0"/>
                      </a:rPr>
                      <m:t>𝛿</m:t>
                    </m:r>
                    <m:r>
                      <a:rPr lang="en-US" sz="2700" i="1">
                        <a:latin typeface="Cambria Math" panose="02040503050406030204" pitchFamily="18" charset="0"/>
                        <a:ea typeface="Cambria Math" panose="02040503050406030204" pitchFamily="18" charset="0"/>
                        <a:cs typeface="Times New Roman" charset="0"/>
                      </a:rPr>
                      <m:t>+</m:t>
                    </m:r>
                    <m:sSub>
                      <m:sSubPr>
                        <m:ctrlPr>
                          <a:rPr lang="en-US" sz="2700" i="1">
                            <a:latin typeface="Cambria Math" panose="02040503050406030204" pitchFamily="18" charset="0"/>
                            <a:ea typeface="Cambria Math" panose="02040503050406030204" pitchFamily="18" charset="0"/>
                            <a:cs typeface="Times New Roman" charset="0"/>
                          </a:rPr>
                        </m:ctrlPr>
                      </m:sSubPr>
                      <m:e>
                        <m:r>
                          <a:rPr lang="en-US" sz="2700" i="1">
                            <a:latin typeface="Cambria Math" panose="02040503050406030204" pitchFamily="18" charset="0"/>
                            <a:ea typeface="Cambria Math" panose="02040503050406030204" pitchFamily="18" charset="0"/>
                            <a:cs typeface="Times New Roman" charset="0"/>
                          </a:rPr>
                          <m:t>𝑓</m:t>
                        </m:r>
                        <m:r>
                          <a:rPr lang="en-US" sz="2700" i="1">
                            <a:latin typeface="Cambria Math" panose="02040503050406030204" pitchFamily="18" charset="0"/>
                            <a:ea typeface="Cambria Math" panose="02040503050406030204" pitchFamily="18" charset="0"/>
                            <a:cs typeface="Times New Roman" charset="0"/>
                          </a:rPr>
                          <m:t>(</m:t>
                        </m:r>
                        <m:r>
                          <a:rPr lang="en-US" sz="2700" i="1">
                            <a:latin typeface="Cambria Math" panose="02040503050406030204" pitchFamily="18" charset="0"/>
                            <a:ea typeface="Cambria Math" panose="02040503050406030204" pitchFamily="18" charset="0"/>
                            <a:cs typeface="Times New Roman" charset="0"/>
                          </a:rPr>
                          <m:t>𝐴𝑔𝑒</m:t>
                        </m:r>
                      </m:e>
                      <m:sub>
                        <m:r>
                          <a:rPr lang="en-US" sz="2700" i="1">
                            <a:latin typeface="Cambria Math" panose="02040503050406030204" pitchFamily="18" charset="0"/>
                            <a:ea typeface="Cambria Math" panose="02040503050406030204" pitchFamily="18" charset="0"/>
                            <a:cs typeface="Times New Roman" charset="0"/>
                          </a:rPr>
                          <m:t>𝑗</m:t>
                        </m:r>
                      </m:sub>
                    </m:sSub>
                    <m:r>
                      <a:rPr lang="en-US" sz="2700" i="1">
                        <a:latin typeface="Cambria Math" panose="02040503050406030204" pitchFamily="18" charset="0"/>
                        <a:ea typeface="Cambria Math" panose="02040503050406030204" pitchFamily="18" charset="0"/>
                        <a:cs typeface="Times New Roman" charset="0"/>
                      </a:rPr>
                      <m:t>)+</m:t>
                    </m:r>
                    <m:sSub>
                      <m:sSubPr>
                        <m:ctrlPr>
                          <a:rPr lang="en-US" sz="2700" i="1">
                            <a:latin typeface="Cambria Math" panose="02040503050406030204" pitchFamily="18" charset="0"/>
                            <a:ea typeface="Cambria Math" panose="02040503050406030204" pitchFamily="18" charset="0"/>
                            <a:cs typeface="Times New Roman" charset="0"/>
                          </a:rPr>
                        </m:ctrlPr>
                      </m:sSubPr>
                      <m:e>
                        <m:r>
                          <a:rPr lang="en-US" sz="2700" i="1">
                            <a:latin typeface="Cambria Math" panose="02040503050406030204" pitchFamily="18" charset="0"/>
                            <a:ea typeface="Cambria Math" panose="02040503050406030204" pitchFamily="18" charset="0"/>
                            <a:cs typeface="Times New Roman" charset="0"/>
                          </a:rPr>
                          <m:t>𝑿</m:t>
                        </m:r>
                      </m:e>
                      <m:sub>
                        <m:r>
                          <a:rPr lang="en-US" sz="2700" i="1">
                            <a:latin typeface="Cambria Math" panose="02040503050406030204" pitchFamily="18" charset="0"/>
                            <a:ea typeface="Cambria Math" panose="02040503050406030204" pitchFamily="18" charset="0"/>
                            <a:cs typeface="Times New Roman" charset="0"/>
                          </a:rPr>
                          <m:t>𝑖𝑗</m:t>
                        </m:r>
                      </m:sub>
                    </m:sSub>
                    <m:r>
                      <a:rPr lang="en-US" sz="2700" i="1">
                        <a:latin typeface="Cambria Math" panose="02040503050406030204" pitchFamily="18" charset="0"/>
                        <a:ea typeface="Cambria Math" panose="02040503050406030204" pitchFamily="18" charset="0"/>
                        <a:cs typeface="Times New Roman" charset="0"/>
                      </a:rPr>
                      <m:t>𝜸</m:t>
                    </m:r>
                    <m:r>
                      <a:rPr lang="en-US" sz="2700" i="1">
                        <a:latin typeface="Cambria Math" panose="02040503050406030204" pitchFamily="18" charset="0"/>
                        <a:ea typeface="Cambria Math" panose="02040503050406030204" pitchFamily="18" charset="0"/>
                        <a:cs typeface="Times New Roman" charset="0"/>
                      </a:rPr>
                      <m:t>+</m:t>
                    </m:r>
                    <m:sSub>
                      <m:sSubPr>
                        <m:ctrlPr>
                          <a:rPr lang="en-US" sz="2700" i="1">
                            <a:latin typeface="Cambria Math" panose="02040503050406030204" pitchFamily="18" charset="0"/>
                            <a:ea typeface="Cambria Math" panose="02040503050406030204" pitchFamily="18" charset="0"/>
                            <a:cs typeface="Times New Roman" charset="0"/>
                          </a:rPr>
                        </m:ctrlPr>
                      </m:sSubPr>
                      <m:e>
                        <m:r>
                          <a:rPr lang="en-US" sz="2700" i="1">
                            <a:latin typeface="Cambria Math" panose="02040503050406030204" pitchFamily="18" charset="0"/>
                            <a:ea typeface="Cambria Math" panose="02040503050406030204" pitchFamily="18" charset="0"/>
                            <a:cs typeface="Times New Roman" charset="0"/>
                          </a:rPr>
                          <m:t>𝜀</m:t>
                        </m:r>
                      </m:e>
                      <m:sub>
                        <m:r>
                          <a:rPr lang="en-US" sz="2700" i="1">
                            <a:latin typeface="Cambria Math" panose="02040503050406030204" pitchFamily="18" charset="0"/>
                            <a:ea typeface="Cambria Math" panose="02040503050406030204" pitchFamily="18" charset="0"/>
                            <a:cs typeface="Times New Roman" charset="0"/>
                          </a:rPr>
                          <m:t>𝑖𝑗</m:t>
                        </m:r>
                      </m:sub>
                    </m:sSub>
                  </m:oMath>
                </a14:m>
                <a:r>
                  <a:rPr lang="en-US" sz="2700" i="1" dirty="0">
                    <a:latin typeface="Cambria Math" panose="02040503050406030204" pitchFamily="18" charset="0"/>
                    <a:ea typeface="Cambria Math" panose="02040503050406030204" pitchFamily="18" charset="0"/>
                  </a:rPr>
                  <a:t> 	</a:t>
                </a:r>
                <a:endParaRPr lang="en-US" sz="2000" i="1" dirty="0">
                  <a:latin typeface="Cambria Math" panose="02040503050406030204" pitchFamily="18" charset="0"/>
                  <a:ea typeface="Cambria Math" panose="02040503050406030204" pitchFamily="18" charset="0"/>
                  <a:cs typeface="Times New Roman" charset="0"/>
                </a:endParaRPr>
              </a:p>
              <a:p>
                <a:pPr lvl="1">
                  <a:defRPr/>
                </a:pPr>
                <a14:m>
                  <m:oMath xmlns:m="http://schemas.openxmlformats.org/officeDocument/2006/math">
                    <m:r>
                      <a:rPr lang="en-US" sz="2000" i="1">
                        <a:latin typeface="Cambria Math" panose="02040503050406030204" pitchFamily="18" charset="0"/>
                        <a:ea typeface="Cambria Math" panose="02040503050406030204" pitchFamily="18" charset="0"/>
                        <a:cs typeface="Times New Roman" charset="0"/>
                      </a:rPr>
                      <m:t>𝑍</m:t>
                    </m:r>
                    <m:r>
                      <a:rPr lang="en-US" sz="2000" i="1" baseline="-25000">
                        <a:latin typeface="Cambria Math" panose="02040503050406030204" pitchFamily="18" charset="0"/>
                        <a:ea typeface="Cambria Math" panose="02040503050406030204" pitchFamily="18" charset="0"/>
                      </a:rPr>
                      <m:t>𝑖𝑗</m:t>
                    </m:r>
                    <m:r>
                      <a:rPr lang="en-US" sz="2000" i="1" baseline="-25000">
                        <a:latin typeface="Cambria Math" panose="02040503050406030204" pitchFamily="18" charset="0"/>
                        <a:ea typeface="Cambria Math" panose="02040503050406030204" pitchFamily="18" charset="0"/>
                      </a:rPr>
                      <m:t> </m:t>
                    </m:r>
                  </m:oMath>
                </a14:m>
                <a:r>
                  <a:rPr lang="en-US" sz="2000" dirty="0">
                    <a:latin typeface="Cambria Math" charset="0"/>
                  </a:rPr>
                  <a:t>= vector of interacted variables (high/low tech, education, race/ethnicity)</a:t>
                </a:r>
                <a:endParaRPr lang="en-US" sz="2700" dirty="0"/>
              </a:p>
            </p:txBody>
          </p:sp>
        </mc:Choice>
        <mc:Fallback xmlns="">
          <p:sp>
            <p:nvSpPr>
              <p:cNvPr id="173059" name="Rectangle 3"/>
              <p:cNvSpPr>
                <a:spLocks noGrp="1" noRot="1" noChangeAspect="1" noMove="1" noResize="1" noEditPoints="1" noAdjustHandles="1" noChangeArrowheads="1" noChangeShapeType="1" noTextEdit="1"/>
              </p:cNvSpPr>
              <p:nvPr>
                <p:ph type="body" idx="4294967295"/>
              </p:nvPr>
            </p:nvSpPr>
            <p:spPr>
              <a:xfrm>
                <a:off x="457200" y="1600200"/>
                <a:ext cx="8610600" cy="5029200"/>
              </a:xfrm>
              <a:blipFill rotWithShape="0">
                <a:blip r:embed="rId3"/>
                <a:stretch>
                  <a:fillRect l="-778" t="-2061"/>
                </a:stretch>
              </a:blipFill>
            </p:spPr>
            <p:txBody>
              <a:bodyPr/>
              <a:lstStyle/>
              <a:p>
                <a:r>
                  <a:rPr lang="en-US">
                    <a:noFill/>
                  </a:rPr>
                  <a:t> </a:t>
                </a:r>
              </a:p>
            </p:txBody>
          </p:sp>
        </mc:Fallback>
      </mc:AlternateContent>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Heterogeneity in the Immigrant Effect</a:t>
            </a:r>
          </a:p>
        </p:txBody>
      </p:sp>
      <p:sp>
        <p:nvSpPr>
          <p:cNvPr id="2" name="Slide Number Placeholder 1">
            <a:extLst>
              <a:ext uri="{FF2B5EF4-FFF2-40B4-BE49-F238E27FC236}">
                <a16:creationId xmlns:a16="http://schemas.microsoft.com/office/drawing/2014/main" id="{2A999740-A570-4F00-BF75-0A3FC87FAD07}"/>
              </a:ext>
            </a:extLst>
          </p:cNvPr>
          <p:cNvSpPr>
            <a:spLocks noGrp="1"/>
          </p:cNvSpPr>
          <p:nvPr>
            <p:ph type="sldNum" sz="quarter" idx="12"/>
          </p:nvPr>
        </p:nvSpPr>
        <p:spPr/>
        <p:txBody>
          <a:bodyPr/>
          <a:lstStyle/>
          <a:p>
            <a:fld id="{7268A5C4-149D-4D66-BABE-E6DD2BE69C90}" type="slidenum">
              <a:rPr lang="en-US" smtClean="0"/>
              <a:t>28</a:t>
            </a:fld>
            <a:endParaRPr lang="en-US"/>
          </a:p>
        </p:txBody>
      </p:sp>
    </p:spTree>
    <p:extLst>
      <p:ext uri="{BB962C8B-B14F-4D97-AF65-F5344CB8AC3E}">
        <p14:creationId xmlns:p14="http://schemas.microsoft.com/office/powerpoint/2010/main" val="2418640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High- vs. Low-Tech (demographic controls): Innovation Dummy &amp; Count</a:t>
            </a:r>
          </a:p>
        </p:txBody>
      </p:sp>
      <p:sp>
        <p:nvSpPr>
          <p:cNvPr id="3" name="Slide Number Placeholder 2"/>
          <p:cNvSpPr>
            <a:spLocks noGrp="1"/>
          </p:cNvSpPr>
          <p:nvPr>
            <p:ph type="sldNum" sz="quarter" idx="12"/>
          </p:nvPr>
        </p:nvSpPr>
        <p:spPr/>
        <p:txBody>
          <a:bodyPr/>
          <a:lstStyle/>
          <a:p>
            <a:fld id="{7268A5C4-149D-4D66-BABE-E6DD2BE69C90}" type="slidenum">
              <a:rPr lang="en-US" smtClean="0"/>
              <a:t>29</a:t>
            </a:fld>
            <a:endParaRPr lang="en-US" dirty="0"/>
          </a:p>
        </p:txBody>
      </p:sp>
      <p:sp>
        <p:nvSpPr>
          <p:cNvPr id="5" name="Rectangle 4">
            <a:extLst>
              <a:ext uri="{FF2B5EF4-FFF2-40B4-BE49-F238E27FC236}">
                <a16:creationId xmlns:a16="http://schemas.microsoft.com/office/drawing/2014/main" id="{DCE2E7D3-7D82-4D4A-9F04-D3A871462C9E}"/>
              </a:ext>
            </a:extLst>
          </p:cNvPr>
          <p:cNvSpPr/>
          <p:nvPr/>
        </p:nvSpPr>
        <p:spPr>
          <a:xfrm>
            <a:off x="1295400" y="16764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796079" y="1438233"/>
            <a:ext cx="7907197" cy="5029636"/>
          </a:xfrm>
          <a:prstGeom prst="rect">
            <a:avLst/>
          </a:prstGeom>
        </p:spPr>
      </p:pic>
    </p:spTree>
    <p:extLst>
      <p:ext uri="{BB962C8B-B14F-4D97-AF65-F5344CB8AC3E}">
        <p14:creationId xmlns:p14="http://schemas.microsoft.com/office/powerpoint/2010/main" val="394702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600200"/>
            <a:ext cx="8610600" cy="4572000"/>
          </a:xfrm>
        </p:spPr>
        <p:txBody>
          <a:bodyPr>
            <a:normAutofit fontScale="92500" lnSpcReduction="20000"/>
          </a:bodyPr>
          <a:lstStyle/>
          <a:p>
            <a:r>
              <a:rPr lang="en-US" sz="2800" dirty="0"/>
              <a:t>Self-selection</a:t>
            </a:r>
          </a:p>
          <a:p>
            <a:pPr lvl="1"/>
            <a:r>
              <a:rPr lang="en-US" sz="2200" dirty="0"/>
              <a:t>“Quality” of entrepreneur</a:t>
            </a:r>
          </a:p>
          <a:p>
            <a:pPr lvl="1"/>
            <a:r>
              <a:rPr lang="en-US" sz="2200" dirty="0"/>
              <a:t>Skills / resources</a:t>
            </a:r>
          </a:p>
          <a:p>
            <a:pPr lvl="1"/>
            <a:r>
              <a:rPr lang="en-US" sz="2200" dirty="0"/>
              <a:t>Idea / plan</a:t>
            </a:r>
          </a:p>
          <a:p>
            <a:r>
              <a:rPr lang="en-US" sz="2800" dirty="0"/>
              <a:t>Diverse experiences -&gt; creativity</a:t>
            </a:r>
          </a:p>
          <a:p>
            <a:r>
              <a:rPr lang="en-US" sz="2800" dirty="0"/>
              <a:t>Constraints</a:t>
            </a:r>
          </a:p>
          <a:p>
            <a:pPr lvl="1"/>
            <a:r>
              <a:rPr lang="en-US" sz="2200" dirty="0"/>
              <a:t>Finance</a:t>
            </a:r>
          </a:p>
          <a:p>
            <a:pPr lvl="1"/>
            <a:r>
              <a:rPr lang="en-US" sz="2200" dirty="0"/>
              <a:t>Local knowledge</a:t>
            </a:r>
          </a:p>
          <a:p>
            <a:pPr lvl="1"/>
            <a:r>
              <a:rPr lang="en-US" sz="2200" dirty="0"/>
              <a:t>Discrimination (financial or product market)</a:t>
            </a:r>
          </a:p>
          <a:p>
            <a:r>
              <a:rPr lang="en-US" sz="2800" dirty="0"/>
              <a:t>Preferences/motivations</a:t>
            </a:r>
          </a:p>
          <a:p>
            <a:pPr lvl="1"/>
            <a:r>
              <a:rPr lang="en-US" sz="2200" dirty="0"/>
              <a:t>Idea-driven</a:t>
            </a:r>
          </a:p>
          <a:p>
            <a:pPr lvl="1"/>
            <a:r>
              <a:rPr lang="en-US" sz="2200" dirty="0"/>
              <a:t>“Life-style entrepreneurship,” non-pecuniary benefits</a:t>
            </a:r>
          </a:p>
          <a:p>
            <a:pPr lvl="1"/>
            <a:r>
              <a:rPr lang="en-US" sz="2200" dirty="0"/>
              <a:t>“Necessity entrepreneurship”</a:t>
            </a:r>
          </a:p>
          <a:p>
            <a:pPr marL="0" indent="0">
              <a:buNone/>
            </a:pPr>
            <a:endParaRPr lang="en-US" sz="2000" dirty="0"/>
          </a:p>
          <a:p>
            <a:endParaRPr lang="en-US" sz="2400" dirty="0"/>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Latent factors underlying immigrant-native differences</a:t>
            </a:r>
          </a:p>
        </p:txBody>
      </p:sp>
      <p:sp>
        <p:nvSpPr>
          <p:cNvPr id="2" name="Slide Number Placeholder 1">
            <a:extLst>
              <a:ext uri="{FF2B5EF4-FFF2-40B4-BE49-F238E27FC236}">
                <a16:creationId xmlns:a16="http://schemas.microsoft.com/office/drawing/2014/main" id="{2A999740-A570-4F00-BF75-0A3FC87FAD07}"/>
              </a:ext>
            </a:extLst>
          </p:cNvPr>
          <p:cNvSpPr>
            <a:spLocks noGrp="1"/>
          </p:cNvSpPr>
          <p:nvPr>
            <p:ph type="sldNum" sz="quarter" idx="12"/>
          </p:nvPr>
        </p:nvSpPr>
        <p:spPr/>
        <p:txBody>
          <a:bodyPr/>
          <a:lstStyle/>
          <a:p>
            <a:fld id="{7268A5C4-149D-4D66-BABE-E6DD2BE69C90}" type="slidenum">
              <a:rPr lang="en-US" smtClean="0"/>
              <a:t>3</a:t>
            </a:fld>
            <a:endParaRPr lang="en-US"/>
          </a:p>
        </p:txBody>
      </p:sp>
    </p:spTree>
    <p:extLst>
      <p:ext uri="{BB962C8B-B14F-4D97-AF65-F5344CB8AC3E}">
        <p14:creationId xmlns:p14="http://schemas.microsoft.com/office/powerpoint/2010/main" val="4042164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High- vs. Low-Tech (demographic controls): Product Innovation</a:t>
            </a:r>
          </a:p>
        </p:txBody>
      </p:sp>
      <p:sp>
        <p:nvSpPr>
          <p:cNvPr id="3" name="Slide Number Placeholder 2"/>
          <p:cNvSpPr>
            <a:spLocks noGrp="1"/>
          </p:cNvSpPr>
          <p:nvPr>
            <p:ph type="sldNum" sz="quarter" idx="12"/>
          </p:nvPr>
        </p:nvSpPr>
        <p:spPr/>
        <p:txBody>
          <a:bodyPr/>
          <a:lstStyle/>
          <a:p>
            <a:fld id="{7268A5C4-149D-4D66-BABE-E6DD2BE69C90}" type="slidenum">
              <a:rPr lang="en-US" smtClean="0"/>
              <a:t>30</a:t>
            </a:fld>
            <a:endParaRPr lang="en-US" dirty="0"/>
          </a:p>
        </p:txBody>
      </p:sp>
      <p:sp>
        <p:nvSpPr>
          <p:cNvPr id="5" name="Rectangle 4">
            <a:extLst>
              <a:ext uri="{FF2B5EF4-FFF2-40B4-BE49-F238E27FC236}">
                <a16:creationId xmlns:a16="http://schemas.microsoft.com/office/drawing/2014/main" id="{9299326B-AB51-4004-9D70-C5762B5ADDEE}"/>
              </a:ext>
            </a:extLst>
          </p:cNvPr>
          <p:cNvSpPr/>
          <p:nvPr/>
        </p:nvSpPr>
        <p:spPr>
          <a:xfrm>
            <a:off x="1371599" y="16764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14082" y="1368057"/>
            <a:ext cx="7315834" cy="5029636"/>
          </a:xfrm>
          <a:prstGeom prst="rect">
            <a:avLst/>
          </a:prstGeom>
        </p:spPr>
      </p:pic>
    </p:spTree>
    <p:extLst>
      <p:ext uri="{BB962C8B-B14F-4D97-AF65-F5344CB8AC3E}">
        <p14:creationId xmlns:p14="http://schemas.microsoft.com/office/powerpoint/2010/main" val="533482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43" y="298772"/>
            <a:ext cx="8229600" cy="1143000"/>
          </a:xfrm>
        </p:spPr>
        <p:txBody>
          <a:bodyPr>
            <a:noAutofit/>
          </a:bodyPr>
          <a:lstStyle/>
          <a:p>
            <a:r>
              <a:rPr lang="en-US" sz="3200" b="0" dirty="0"/>
              <a:t>High- vs. Low-Tech (demographic controls): Process Innovation</a:t>
            </a:r>
          </a:p>
        </p:txBody>
      </p:sp>
      <p:sp>
        <p:nvSpPr>
          <p:cNvPr id="3" name="Slide Number Placeholder 2"/>
          <p:cNvSpPr>
            <a:spLocks noGrp="1"/>
          </p:cNvSpPr>
          <p:nvPr>
            <p:ph type="sldNum" sz="quarter" idx="12"/>
          </p:nvPr>
        </p:nvSpPr>
        <p:spPr/>
        <p:txBody>
          <a:bodyPr/>
          <a:lstStyle/>
          <a:p>
            <a:fld id="{7268A5C4-149D-4D66-BABE-E6DD2BE69C90}" type="slidenum">
              <a:rPr lang="en-US" smtClean="0"/>
              <a:t>31</a:t>
            </a:fld>
            <a:endParaRPr lang="en-US" dirty="0"/>
          </a:p>
        </p:txBody>
      </p:sp>
      <p:sp>
        <p:nvSpPr>
          <p:cNvPr id="5" name="Rectangle 4">
            <a:extLst>
              <a:ext uri="{FF2B5EF4-FFF2-40B4-BE49-F238E27FC236}">
                <a16:creationId xmlns:a16="http://schemas.microsoft.com/office/drawing/2014/main" id="{82ED0D07-8AAB-48A6-8521-DDF90B7E6B10}"/>
              </a:ext>
            </a:extLst>
          </p:cNvPr>
          <p:cNvSpPr/>
          <p:nvPr/>
        </p:nvSpPr>
        <p:spPr>
          <a:xfrm>
            <a:off x="1371243" y="17526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16774" y="1387292"/>
            <a:ext cx="7309738" cy="5023539"/>
          </a:xfrm>
          <a:prstGeom prst="rect">
            <a:avLst/>
          </a:prstGeom>
        </p:spPr>
      </p:pic>
    </p:spTree>
    <p:extLst>
      <p:ext uri="{BB962C8B-B14F-4D97-AF65-F5344CB8AC3E}">
        <p14:creationId xmlns:p14="http://schemas.microsoft.com/office/powerpoint/2010/main" val="78936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82237"/>
            <a:ext cx="8534400" cy="1143000"/>
          </a:xfrm>
        </p:spPr>
        <p:txBody>
          <a:bodyPr>
            <a:noAutofit/>
          </a:bodyPr>
          <a:lstStyle/>
          <a:p>
            <a:r>
              <a:rPr lang="en-US" sz="3200" b="0" dirty="0"/>
              <a:t>High- vs. Low-Tech (demographic controls): Any Type &amp; Applied R&amp;D</a:t>
            </a:r>
          </a:p>
        </p:txBody>
      </p:sp>
      <p:sp>
        <p:nvSpPr>
          <p:cNvPr id="3" name="Slide Number Placeholder 2"/>
          <p:cNvSpPr>
            <a:spLocks noGrp="1"/>
          </p:cNvSpPr>
          <p:nvPr>
            <p:ph type="sldNum" sz="quarter" idx="12"/>
          </p:nvPr>
        </p:nvSpPr>
        <p:spPr/>
        <p:txBody>
          <a:bodyPr/>
          <a:lstStyle/>
          <a:p>
            <a:fld id="{7268A5C4-149D-4D66-BABE-E6DD2BE69C90}" type="slidenum">
              <a:rPr lang="en-US" smtClean="0"/>
              <a:t>32</a:t>
            </a:fld>
            <a:endParaRPr lang="en-US" dirty="0"/>
          </a:p>
        </p:txBody>
      </p:sp>
      <p:sp>
        <p:nvSpPr>
          <p:cNvPr id="5" name="Rectangle 4">
            <a:extLst>
              <a:ext uri="{FF2B5EF4-FFF2-40B4-BE49-F238E27FC236}">
                <a16:creationId xmlns:a16="http://schemas.microsoft.com/office/drawing/2014/main" id="{D63C801E-7162-403E-916D-62169DC968AD}"/>
              </a:ext>
            </a:extLst>
          </p:cNvPr>
          <p:cNvSpPr/>
          <p:nvPr/>
        </p:nvSpPr>
        <p:spPr>
          <a:xfrm>
            <a:off x="1371599" y="17526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17130" y="1498979"/>
            <a:ext cx="7309738" cy="5029636"/>
          </a:xfrm>
          <a:prstGeom prst="rect">
            <a:avLst/>
          </a:prstGeom>
        </p:spPr>
      </p:pic>
    </p:spTree>
    <p:extLst>
      <p:ext uri="{BB962C8B-B14F-4D97-AF65-F5344CB8AC3E}">
        <p14:creationId xmlns:p14="http://schemas.microsoft.com/office/powerpoint/2010/main" val="2609297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High- vs. Low-Tech (demographic controls): Basic R&amp;D</a:t>
            </a:r>
          </a:p>
        </p:txBody>
      </p:sp>
      <p:sp>
        <p:nvSpPr>
          <p:cNvPr id="3" name="Slide Number Placeholder 2"/>
          <p:cNvSpPr>
            <a:spLocks noGrp="1"/>
          </p:cNvSpPr>
          <p:nvPr>
            <p:ph type="sldNum" sz="quarter" idx="12"/>
          </p:nvPr>
        </p:nvSpPr>
        <p:spPr/>
        <p:txBody>
          <a:bodyPr/>
          <a:lstStyle/>
          <a:p>
            <a:fld id="{7268A5C4-149D-4D66-BABE-E6DD2BE69C90}" type="slidenum">
              <a:rPr lang="en-US" smtClean="0"/>
              <a:t>33</a:t>
            </a:fld>
            <a:endParaRPr lang="en-US" dirty="0"/>
          </a:p>
        </p:txBody>
      </p:sp>
      <p:sp>
        <p:nvSpPr>
          <p:cNvPr id="5" name="Rectangle 4">
            <a:extLst>
              <a:ext uri="{FF2B5EF4-FFF2-40B4-BE49-F238E27FC236}">
                <a16:creationId xmlns:a16="http://schemas.microsoft.com/office/drawing/2014/main" id="{5E24FE03-5A03-4763-AE9D-DE403D413D73}"/>
              </a:ext>
            </a:extLst>
          </p:cNvPr>
          <p:cNvSpPr/>
          <p:nvPr/>
        </p:nvSpPr>
        <p:spPr>
          <a:xfrm>
            <a:off x="1371599" y="16764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17130" y="1387582"/>
            <a:ext cx="7309738" cy="5023539"/>
          </a:xfrm>
          <a:prstGeom prst="rect">
            <a:avLst/>
          </a:prstGeom>
        </p:spPr>
      </p:pic>
    </p:spTree>
    <p:extLst>
      <p:ext uri="{BB962C8B-B14F-4D97-AF65-F5344CB8AC3E}">
        <p14:creationId xmlns:p14="http://schemas.microsoft.com/office/powerpoint/2010/main" val="3470083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High- vs. Low-Tech (demographic controls): Copyright, Trademark, and Patents</a:t>
            </a:r>
          </a:p>
        </p:txBody>
      </p:sp>
      <p:sp>
        <p:nvSpPr>
          <p:cNvPr id="3" name="Slide Number Placeholder 2"/>
          <p:cNvSpPr>
            <a:spLocks noGrp="1"/>
          </p:cNvSpPr>
          <p:nvPr>
            <p:ph type="sldNum" sz="quarter" idx="12"/>
          </p:nvPr>
        </p:nvSpPr>
        <p:spPr/>
        <p:txBody>
          <a:bodyPr/>
          <a:lstStyle/>
          <a:p>
            <a:fld id="{7268A5C4-149D-4D66-BABE-E6DD2BE69C90}" type="slidenum">
              <a:rPr lang="en-US" smtClean="0"/>
              <a:t>34</a:t>
            </a:fld>
            <a:endParaRPr lang="en-US" dirty="0"/>
          </a:p>
        </p:txBody>
      </p:sp>
      <p:sp>
        <p:nvSpPr>
          <p:cNvPr id="5" name="Rectangle 4">
            <a:extLst>
              <a:ext uri="{FF2B5EF4-FFF2-40B4-BE49-F238E27FC236}">
                <a16:creationId xmlns:a16="http://schemas.microsoft.com/office/drawing/2014/main" id="{97125B3D-3DD6-439B-9773-D686E2B39312}"/>
              </a:ext>
            </a:extLst>
          </p:cNvPr>
          <p:cNvSpPr/>
          <p:nvPr/>
        </p:nvSpPr>
        <p:spPr>
          <a:xfrm>
            <a:off x="1371599" y="18288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17130" y="1405127"/>
            <a:ext cx="7309738" cy="5029636"/>
          </a:xfrm>
          <a:prstGeom prst="rect">
            <a:avLst/>
          </a:prstGeom>
        </p:spPr>
      </p:pic>
    </p:spTree>
    <p:extLst>
      <p:ext uri="{BB962C8B-B14F-4D97-AF65-F5344CB8AC3E}">
        <p14:creationId xmlns:p14="http://schemas.microsoft.com/office/powerpoint/2010/main" val="201053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17638"/>
          </a:xfrm>
        </p:spPr>
        <p:txBody>
          <a:bodyPr>
            <a:noAutofit/>
          </a:bodyPr>
          <a:lstStyle/>
          <a:p>
            <a:r>
              <a:rPr lang="en-US" sz="3200" b="0" dirty="0"/>
              <a:t>Education (demographic controls): Innovation Dummy &amp; Count</a:t>
            </a:r>
          </a:p>
        </p:txBody>
      </p:sp>
      <p:sp>
        <p:nvSpPr>
          <p:cNvPr id="3" name="Slide Number Placeholder 2"/>
          <p:cNvSpPr>
            <a:spLocks noGrp="1"/>
          </p:cNvSpPr>
          <p:nvPr>
            <p:ph type="sldNum" sz="quarter" idx="12"/>
          </p:nvPr>
        </p:nvSpPr>
        <p:spPr/>
        <p:txBody>
          <a:bodyPr/>
          <a:lstStyle/>
          <a:p>
            <a:fld id="{7268A5C4-149D-4D66-BABE-E6DD2BE69C90}" type="slidenum">
              <a:rPr lang="en-US" smtClean="0"/>
              <a:t>35</a:t>
            </a:fld>
            <a:endParaRPr lang="en-US" dirty="0"/>
          </a:p>
        </p:txBody>
      </p:sp>
      <p:sp>
        <p:nvSpPr>
          <p:cNvPr id="5" name="Rectangle 4">
            <a:extLst>
              <a:ext uri="{FF2B5EF4-FFF2-40B4-BE49-F238E27FC236}">
                <a16:creationId xmlns:a16="http://schemas.microsoft.com/office/drawing/2014/main" id="{2A943BC6-BE2E-46F7-9AF6-A5A9EAC6AB5D}"/>
              </a:ext>
            </a:extLst>
          </p:cNvPr>
          <p:cNvSpPr/>
          <p:nvPr/>
        </p:nvSpPr>
        <p:spPr>
          <a:xfrm>
            <a:off x="1371600" y="17526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8469" y="1448376"/>
            <a:ext cx="7267062" cy="5029636"/>
          </a:xfrm>
          <a:prstGeom prst="rect">
            <a:avLst/>
          </a:prstGeom>
        </p:spPr>
      </p:pic>
    </p:spTree>
    <p:extLst>
      <p:ext uri="{BB962C8B-B14F-4D97-AF65-F5344CB8AC3E}">
        <p14:creationId xmlns:p14="http://schemas.microsoft.com/office/powerpoint/2010/main" val="707252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200" b="0" dirty="0"/>
              <a:t>Education (demographic controls)</a:t>
            </a:r>
            <a:r>
              <a:rPr lang="en-US" sz="3200" b="0" dirty="0">
                <a:solidFill>
                  <a:prstClr val="black"/>
                </a:solidFill>
              </a:rPr>
              <a:t>: Any Type R&amp;D and Copyright/Trademark/Patents</a:t>
            </a:r>
            <a:endParaRPr lang="en-US" sz="3200" b="0" dirty="0"/>
          </a:p>
        </p:txBody>
      </p:sp>
      <p:sp>
        <p:nvSpPr>
          <p:cNvPr id="3" name="Slide Number Placeholder 2"/>
          <p:cNvSpPr>
            <a:spLocks noGrp="1"/>
          </p:cNvSpPr>
          <p:nvPr>
            <p:ph type="sldNum" sz="quarter" idx="12"/>
          </p:nvPr>
        </p:nvSpPr>
        <p:spPr/>
        <p:txBody>
          <a:bodyPr/>
          <a:lstStyle/>
          <a:p>
            <a:fld id="{7268A5C4-149D-4D66-BABE-E6DD2BE69C90}" type="slidenum">
              <a:rPr lang="en-US" smtClean="0"/>
              <a:t>36</a:t>
            </a:fld>
            <a:endParaRPr lang="en-US" dirty="0"/>
          </a:p>
        </p:txBody>
      </p:sp>
      <p:sp>
        <p:nvSpPr>
          <p:cNvPr id="5" name="Rectangle 4">
            <a:extLst>
              <a:ext uri="{FF2B5EF4-FFF2-40B4-BE49-F238E27FC236}">
                <a16:creationId xmlns:a16="http://schemas.microsoft.com/office/drawing/2014/main" id="{DE0C7C41-B707-4DE9-A03A-46CF11B35E1B}"/>
              </a:ext>
            </a:extLst>
          </p:cNvPr>
          <p:cNvSpPr/>
          <p:nvPr/>
        </p:nvSpPr>
        <p:spPr>
          <a:xfrm>
            <a:off x="1219200" y="17526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79617" y="1377284"/>
            <a:ext cx="7260965" cy="5023539"/>
          </a:xfrm>
          <a:prstGeom prst="rect">
            <a:avLst/>
          </a:prstGeom>
        </p:spPr>
      </p:pic>
    </p:spTree>
    <p:extLst>
      <p:ext uri="{BB962C8B-B14F-4D97-AF65-F5344CB8AC3E}">
        <p14:creationId xmlns:p14="http://schemas.microsoft.com/office/powerpoint/2010/main" val="653350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17638"/>
          </a:xfrm>
        </p:spPr>
        <p:txBody>
          <a:bodyPr>
            <a:noAutofit/>
          </a:bodyPr>
          <a:lstStyle/>
          <a:p>
            <a:r>
              <a:rPr lang="en-US" sz="3200" b="0" dirty="0"/>
              <a:t>Race/Ethnicity (demographic controls): Innovation Dummy and Count</a:t>
            </a:r>
          </a:p>
        </p:txBody>
      </p:sp>
      <p:sp>
        <p:nvSpPr>
          <p:cNvPr id="3" name="Slide Number Placeholder 2"/>
          <p:cNvSpPr>
            <a:spLocks noGrp="1"/>
          </p:cNvSpPr>
          <p:nvPr>
            <p:ph type="sldNum" sz="quarter" idx="12"/>
          </p:nvPr>
        </p:nvSpPr>
        <p:spPr/>
        <p:txBody>
          <a:bodyPr/>
          <a:lstStyle/>
          <a:p>
            <a:fld id="{7268A5C4-149D-4D66-BABE-E6DD2BE69C90}" type="slidenum">
              <a:rPr lang="en-US" smtClean="0"/>
              <a:t>37</a:t>
            </a:fld>
            <a:endParaRPr lang="en-US" dirty="0"/>
          </a:p>
        </p:txBody>
      </p:sp>
      <p:sp>
        <p:nvSpPr>
          <p:cNvPr id="5" name="Rectangle 4">
            <a:extLst>
              <a:ext uri="{FF2B5EF4-FFF2-40B4-BE49-F238E27FC236}">
                <a16:creationId xmlns:a16="http://schemas.microsoft.com/office/drawing/2014/main" id="{2A943BC6-BE2E-46F7-9AF6-A5A9EAC6AB5D}"/>
              </a:ext>
            </a:extLst>
          </p:cNvPr>
          <p:cNvSpPr/>
          <p:nvPr/>
        </p:nvSpPr>
        <p:spPr>
          <a:xfrm>
            <a:off x="1371600" y="17526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938469" y="1448376"/>
            <a:ext cx="7267062" cy="5029636"/>
          </a:xfrm>
          <a:prstGeom prst="rect">
            <a:avLst/>
          </a:prstGeom>
        </p:spPr>
      </p:pic>
    </p:spTree>
    <p:extLst>
      <p:ext uri="{BB962C8B-B14F-4D97-AF65-F5344CB8AC3E}">
        <p14:creationId xmlns:p14="http://schemas.microsoft.com/office/powerpoint/2010/main" val="796485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Race/Ethnicity (demographic controls)</a:t>
            </a:r>
            <a:r>
              <a:rPr lang="en-US" sz="3200" b="0" dirty="0">
                <a:solidFill>
                  <a:prstClr val="black"/>
                </a:solidFill>
              </a:rPr>
              <a:t>: Any Type R&amp;D and Copyright/Trademark/Patents</a:t>
            </a:r>
            <a:endParaRPr lang="en-US" sz="3200" b="0" dirty="0"/>
          </a:p>
        </p:txBody>
      </p:sp>
      <p:sp>
        <p:nvSpPr>
          <p:cNvPr id="3" name="Slide Number Placeholder 2"/>
          <p:cNvSpPr>
            <a:spLocks noGrp="1"/>
          </p:cNvSpPr>
          <p:nvPr>
            <p:ph type="sldNum" sz="quarter" idx="12"/>
          </p:nvPr>
        </p:nvSpPr>
        <p:spPr/>
        <p:txBody>
          <a:bodyPr/>
          <a:lstStyle/>
          <a:p>
            <a:fld id="{7268A5C4-149D-4D66-BABE-E6DD2BE69C90}" type="slidenum">
              <a:rPr lang="en-US" smtClean="0"/>
              <a:t>38</a:t>
            </a:fld>
            <a:endParaRPr lang="en-US" dirty="0"/>
          </a:p>
        </p:txBody>
      </p:sp>
      <p:sp>
        <p:nvSpPr>
          <p:cNvPr id="5" name="Rectangle 4">
            <a:extLst>
              <a:ext uri="{FF2B5EF4-FFF2-40B4-BE49-F238E27FC236}">
                <a16:creationId xmlns:a16="http://schemas.microsoft.com/office/drawing/2014/main" id="{DE0C7C41-B707-4DE9-A03A-46CF11B35E1B}"/>
              </a:ext>
            </a:extLst>
          </p:cNvPr>
          <p:cNvSpPr/>
          <p:nvPr/>
        </p:nvSpPr>
        <p:spPr>
          <a:xfrm>
            <a:off x="1219200" y="1752600"/>
            <a:ext cx="6400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41517" y="1488681"/>
            <a:ext cx="7260965" cy="5029636"/>
          </a:xfrm>
          <a:prstGeom prst="rect">
            <a:avLst/>
          </a:prstGeom>
        </p:spPr>
      </p:pic>
    </p:spTree>
    <p:extLst>
      <p:ext uri="{BB962C8B-B14F-4D97-AF65-F5344CB8AC3E}">
        <p14:creationId xmlns:p14="http://schemas.microsoft.com/office/powerpoint/2010/main" val="1788121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Conclusions (1)</a:t>
            </a:r>
          </a:p>
        </p:txBody>
      </p:sp>
      <p:sp>
        <p:nvSpPr>
          <p:cNvPr id="3" name="Content Placeholder 2"/>
          <p:cNvSpPr>
            <a:spLocks noGrp="1"/>
          </p:cNvSpPr>
          <p:nvPr>
            <p:ph idx="1"/>
          </p:nvPr>
        </p:nvSpPr>
        <p:spPr>
          <a:xfrm>
            <a:off x="457200" y="1600199"/>
            <a:ext cx="8458200" cy="5121275"/>
          </a:xfrm>
        </p:spPr>
        <p:txBody>
          <a:bodyPr>
            <a:normAutofit lnSpcReduction="10000"/>
          </a:bodyPr>
          <a:lstStyle/>
          <a:p>
            <a:r>
              <a:rPr lang="en-US" dirty="0"/>
              <a:t>Immigrant-owned firms have higher incidence for nearly all innovation measures</a:t>
            </a:r>
          </a:p>
          <a:p>
            <a:pPr lvl="1"/>
            <a:r>
              <a:rPr lang="en-US" dirty="0"/>
              <a:t>new use for good/service</a:t>
            </a:r>
          </a:p>
          <a:p>
            <a:pPr lvl="1"/>
            <a:r>
              <a:rPr lang="en-US" dirty="0"/>
              <a:t>changed distribution</a:t>
            </a:r>
          </a:p>
          <a:p>
            <a:pPr lvl="1"/>
            <a:r>
              <a:rPr lang="en-US" dirty="0"/>
              <a:t>discovered new scientific facts</a:t>
            </a:r>
          </a:p>
          <a:p>
            <a:pPr lvl="1"/>
            <a:r>
              <a:rPr lang="en-US" dirty="0"/>
              <a:t>produced publishable findings</a:t>
            </a:r>
          </a:p>
          <a:p>
            <a:pPr lvl="1"/>
            <a:r>
              <a:rPr lang="en-US" dirty="0"/>
              <a:t>patent pending</a:t>
            </a:r>
          </a:p>
          <a:p>
            <a:r>
              <a:rPr lang="en-US" dirty="0"/>
              <a:t>Robust to controlling for differences in human capital, motivations, start-up capital, and sector</a:t>
            </a:r>
          </a:p>
          <a:p>
            <a:r>
              <a:rPr lang="en-US" dirty="0"/>
              <a:t>Large immigrant-native differential remains</a:t>
            </a:r>
          </a:p>
          <a:p>
            <a:endParaRPr lang="en-US" dirty="0"/>
          </a:p>
        </p:txBody>
      </p:sp>
      <p:sp>
        <p:nvSpPr>
          <p:cNvPr id="4" name="Slide Number Placeholder 3"/>
          <p:cNvSpPr>
            <a:spLocks noGrp="1"/>
          </p:cNvSpPr>
          <p:nvPr>
            <p:ph type="sldNum" sz="quarter" idx="12"/>
          </p:nvPr>
        </p:nvSpPr>
        <p:spPr/>
        <p:txBody>
          <a:bodyPr/>
          <a:lstStyle/>
          <a:p>
            <a:fld id="{7268A5C4-149D-4D66-BABE-E6DD2BE69C90}" type="slidenum">
              <a:rPr lang="en-US" smtClean="0"/>
              <a:t>39</a:t>
            </a:fld>
            <a:endParaRPr lang="en-US"/>
          </a:p>
        </p:txBody>
      </p:sp>
    </p:spTree>
    <p:extLst>
      <p:ext uri="{BB962C8B-B14F-4D97-AF65-F5344CB8AC3E}">
        <p14:creationId xmlns:p14="http://schemas.microsoft.com/office/powerpoint/2010/main" val="230571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600200"/>
            <a:ext cx="8610600" cy="4572000"/>
          </a:xfrm>
        </p:spPr>
        <p:txBody>
          <a:bodyPr>
            <a:normAutofit fontScale="92500" lnSpcReduction="10000"/>
          </a:bodyPr>
          <a:lstStyle/>
          <a:p>
            <a:r>
              <a:rPr lang="en-US" sz="2400" dirty="0"/>
              <a:t>STEM education: </a:t>
            </a:r>
          </a:p>
          <a:p>
            <a:pPr lvl="1"/>
            <a:r>
              <a:rPr lang="en-US" sz="2000" dirty="0"/>
              <a:t>Kerr (2013): immigrants are disproportionately represented in  workforce with bachelor’s degrees in STEM fields (25% vs. 15% in general population)</a:t>
            </a:r>
          </a:p>
          <a:p>
            <a:r>
              <a:rPr lang="en-US" sz="2400" dirty="0"/>
              <a:t>Important source of patents: </a:t>
            </a:r>
          </a:p>
          <a:p>
            <a:pPr lvl="1"/>
            <a:r>
              <a:rPr lang="en-US" sz="2000" dirty="0"/>
              <a:t>Kerr and Lincoln (2010) document important and growing contribution of persons with Chinese (9%) and Indian (6%) ethnicity to U.S. patents in 2004 compared to 1975 (&lt;2%)</a:t>
            </a:r>
          </a:p>
          <a:p>
            <a:r>
              <a:rPr lang="en-US" sz="2400" dirty="0"/>
              <a:t>High propensity to be superstar scientists:</a:t>
            </a:r>
          </a:p>
          <a:p>
            <a:pPr lvl="1"/>
            <a:r>
              <a:rPr lang="en-US" sz="2000" dirty="0" err="1"/>
              <a:t>Peri</a:t>
            </a:r>
            <a:r>
              <a:rPr lang="en-US" sz="2000" dirty="0"/>
              <a:t> (2007) – immigrants are disproportionately represented among U.S. Nobel Prize winners</a:t>
            </a:r>
          </a:p>
          <a:p>
            <a:pPr lvl="1"/>
            <a:r>
              <a:rPr lang="en-US" sz="2000" dirty="0"/>
              <a:t>Hunt &amp; Gauthier-</a:t>
            </a:r>
            <a:r>
              <a:rPr lang="en-US" sz="2000" dirty="0" err="1"/>
              <a:t>Loiselle</a:t>
            </a:r>
            <a:r>
              <a:rPr lang="en-US" sz="2000" dirty="0"/>
              <a:t> (2010) – immigrants have higher propensity to be in National Academy of Sciences</a:t>
            </a:r>
          </a:p>
          <a:p>
            <a:r>
              <a:rPr lang="en-US" sz="2400" dirty="0"/>
              <a:t>High propensity to file patent, but fully explained by choice of field of study and educational attainment (Hunt 2011) </a:t>
            </a:r>
          </a:p>
          <a:p>
            <a:endParaRPr lang="en-US" sz="2400" dirty="0"/>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Related Research: Individual Immigrants</a:t>
            </a:r>
          </a:p>
        </p:txBody>
      </p:sp>
      <p:sp>
        <p:nvSpPr>
          <p:cNvPr id="2" name="Slide Number Placeholder 1">
            <a:extLst>
              <a:ext uri="{FF2B5EF4-FFF2-40B4-BE49-F238E27FC236}">
                <a16:creationId xmlns:a16="http://schemas.microsoft.com/office/drawing/2014/main" id="{2A999740-A570-4F00-BF75-0A3FC87FAD07}"/>
              </a:ext>
            </a:extLst>
          </p:cNvPr>
          <p:cNvSpPr>
            <a:spLocks noGrp="1"/>
          </p:cNvSpPr>
          <p:nvPr>
            <p:ph type="sldNum" sz="quarter" idx="12"/>
          </p:nvPr>
        </p:nvSpPr>
        <p:spPr/>
        <p:txBody>
          <a:bodyPr/>
          <a:lstStyle/>
          <a:p>
            <a:fld id="{7268A5C4-149D-4D66-BABE-E6DD2BE69C90}" type="slidenum">
              <a:rPr lang="en-US" smtClean="0"/>
              <a:t>4</a:t>
            </a:fld>
            <a:endParaRPr lang="en-US"/>
          </a:p>
        </p:txBody>
      </p:sp>
    </p:spTree>
    <p:extLst>
      <p:ext uri="{BB962C8B-B14F-4D97-AF65-F5344CB8AC3E}">
        <p14:creationId xmlns:p14="http://schemas.microsoft.com/office/powerpoint/2010/main" val="1553116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0" dirty="0"/>
              <a:t>Conclusions (2)</a:t>
            </a:r>
          </a:p>
        </p:txBody>
      </p:sp>
      <p:sp>
        <p:nvSpPr>
          <p:cNvPr id="3" name="Content Placeholder 2"/>
          <p:cNvSpPr>
            <a:spLocks noGrp="1"/>
          </p:cNvSpPr>
          <p:nvPr>
            <p:ph idx="1"/>
          </p:nvPr>
        </p:nvSpPr>
        <p:spPr>
          <a:xfrm>
            <a:off x="457200" y="1600199"/>
            <a:ext cx="8458200" cy="5121275"/>
          </a:xfrm>
        </p:spPr>
        <p:txBody>
          <a:bodyPr>
            <a:normAutofit fontScale="92500" lnSpcReduction="20000"/>
          </a:bodyPr>
          <a:lstStyle/>
          <a:p>
            <a:r>
              <a:rPr lang="en-US" dirty="0"/>
              <a:t>The immigrant innovation advantage is in both high and low tech</a:t>
            </a:r>
          </a:p>
          <a:p>
            <a:pPr lvl="1"/>
            <a:r>
              <a:rPr lang="en-US" dirty="0"/>
              <a:t>Low tech: innovation activities</a:t>
            </a:r>
          </a:p>
          <a:p>
            <a:pPr lvl="1"/>
            <a:r>
              <a:rPr lang="en-US" dirty="0"/>
              <a:t>High tech: R&amp;D and patenting</a:t>
            </a:r>
          </a:p>
          <a:p>
            <a:r>
              <a:rPr lang="en-US" dirty="0"/>
              <a:t>Immigrant-owned firms have higher innovation across the education spectrum</a:t>
            </a:r>
          </a:p>
          <a:p>
            <a:pPr lvl="1"/>
            <a:r>
              <a:rPr lang="en-US" dirty="0"/>
              <a:t>graduate education gap large for R&amp;D and patents</a:t>
            </a:r>
          </a:p>
          <a:p>
            <a:r>
              <a:rPr lang="en-US" dirty="0"/>
              <a:t>Some racial differences</a:t>
            </a:r>
          </a:p>
          <a:p>
            <a:pPr lvl="1"/>
            <a:r>
              <a:rPr lang="en-US" dirty="0"/>
              <a:t>Black immigrants more likely to report innovation activities</a:t>
            </a:r>
          </a:p>
          <a:p>
            <a:pPr lvl="1"/>
            <a:r>
              <a:rPr lang="en-US" dirty="0"/>
              <a:t>White immigrants more likely to conduct R&amp;D and patent</a:t>
            </a:r>
          </a:p>
        </p:txBody>
      </p:sp>
      <p:sp>
        <p:nvSpPr>
          <p:cNvPr id="4" name="Slide Number Placeholder 3"/>
          <p:cNvSpPr>
            <a:spLocks noGrp="1"/>
          </p:cNvSpPr>
          <p:nvPr>
            <p:ph type="sldNum" sz="quarter" idx="12"/>
          </p:nvPr>
        </p:nvSpPr>
        <p:spPr/>
        <p:txBody>
          <a:bodyPr/>
          <a:lstStyle/>
          <a:p>
            <a:fld id="{7268A5C4-149D-4D66-BABE-E6DD2BE69C90}" type="slidenum">
              <a:rPr lang="en-US" smtClean="0"/>
              <a:t>40</a:t>
            </a:fld>
            <a:endParaRPr lang="en-US"/>
          </a:p>
        </p:txBody>
      </p:sp>
    </p:spTree>
    <p:extLst>
      <p:ext uri="{BB962C8B-B14F-4D97-AF65-F5344CB8AC3E}">
        <p14:creationId xmlns:p14="http://schemas.microsoft.com/office/powerpoint/2010/main" val="221958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600200"/>
            <a:ext cx="8610600" cy="4572000"/>
          </a:xfrm>
        </p:spPr>
        <p:txBody>
          <a:bodyPr>
            <a:normAutofit lnSpcReduction="10000"/>
          </a:bodyPr>
          <a:lstStyle/>
          <a:p>
            <a:r>
              <a:rPr lang="en-US" sz="2400" dirty="0"/>
              <a:t>Over-representation among founders of high-tech firms (</a:t>
            </a:r>
            <a:r>
              <a:rPr lang="en-US" sz="2400" dirty="0" err="1"/>
              <a:t>Wadhwa</a:t>
            </a:r>
            <a:r>
              <a:rPr lang="en-US" sz="2400" dirty="0"/>
              <a:t> et al. 2007)</a:t>
            </a:r>
          </a:p>
          <a:p>
            <a:r>
              <a:rPr lang="en-US" sz="2400" dirty="0"/>
              <a:t>Immigrant-owned businesses have more start-up capital, with wide variation by race/ethnicity – less for Hispanic immigrants and more for Asians (</a:t>
            </a:r>
            <a:r>
              <a:rPr lang="en-US" sz="2400" dirty="0" err="1"/>
              <a:t>Fairlie</a:t>
            </a:r>
            <a:r>
              <a:rPr lang="en-US" sz="2400" dirty="0"/>
              <a:t> 2012)</a:t>
            </a:r>
          </a:p>
          <a:p>
            <a:r>
              <a:rPr lang="en-US" sz="2400" dirty="0"/>
              <a:t>Similar industry distributions for immigrant- and non-immigrant-owned businesses (</a:t>
            </a:r>
            <a:r>
              <a:rPr lang="en-US" sz="2400" dirty="0" err="1"/>
              <a:t>Fairlie</a:t>
            </a:r>
            <a:r>
              <a:rPr lang="en-US" sz="2400" dirty="0"/>
              <a:t> 2012) </a:t>
            </a:r>
          </a:p>
          <a:p>
            <a:r>
              <a:rPr lang="en-US" sz="2400" dirty="0" err="1"/>
              <a:t>Schuetze</a:t>
            </a:r>
            <a:r>
              <a:rPr lang="en-US" sz="2400" dirty="0"/>
              <a:t> and </a:t>
            </a:r>
            <a:r>
              <a:rPr lang="en-US" sz="2400" dirty="0" err="1"/>
              <a:t>Antecol</a:t>
            </a:r>
            <a:r>
              <a:rPr lang="en-US" sz="2400" dirty="0"/>
              <a:t> (2007) – better international entrepreneurs may choose to start businesses in the U.S. due to low income tax and large market</a:t>
            </a:r>
          </a:p>
          <a:p>
            <a:r>
              <a:rPr lang="en-US" sz="2400" dirty="0"/>
              <a:t>Hart and Acs (2010): high-tech firms with immigrant owners similar to native-owned (sample of 1300 “high impact” firms)</a:t>
            </a:r>
            <a:endParaRPr lang="en-US" sz="2000" dirty="0"/>
          </a:p>
          <a:p>
            <a:endParaRPr lang="en-US" sz="2400" dirty="0"/>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Related Research: Immigrant Entrepreneurs</a:t>
            </a:r>
          </a:p>
        </p:txBody>
      </p:sp>
      <p:sp>
        <p:nvSpPr>
          <p:cNvPr id="2" name="Slide Number Placeholder 1">
            <a:extLst>
              <a:ext uri="{FF2B5EF4-FFF2-40B4-BE49-F238E27FC236}">
                <a16:creationId xmlns:a16="http://schemas.microsoft.com/office/drawing/2014/main" id="{2A999740-A570-4F00-BF75-0A3FC87FAD07}"/>
              </a:ext>
            </a:extLst>
          </p:cNvPr>
          <p:cNvSpPr>
            <a:spLocks noGrp="1"/>
          </p:cNvSpPr>
          <p:nvPr>
            <p:ph type="sldNum" sz="quarter" idx="12"/>
          </p:nvPr>
        </p:nvSpPr>
        <p:spPr/>
        <p:txBody>
          <a:bodyPr/>
          <a:lstStyle/>
          <a:p>
            <a:fld id="{7268A5C4-149D-4D66-BABE-E6DD2BE69C90}" type="slidenum">
              <a:rPr lang="en-US" smtClean="0"/>
              <a:t>5</a:t>
            </a:fld>
            <a:endParaRPr lang="en-US"/>
          </a:p>
        </p:txBody>
      </p:sp>
    </p:spTree>
    <p:extLst>
      <p:ext uri="{BB962C8B-B14F-4D97-AF65-F5344CB8AC3E}">
        <p14:creationId xmlns:p14="http://schemas.microsoft.com/office/powerpoint/2010/main" val="303296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Related Research: Share of Immigrant Entrepreneurs</a:t>
            </a:r>
          </a:p>
        </p:txBody>
      </p:sp>
      <p:sp>
        <p:nvSpPr>
          <p:cNvPr id="2" name="Slide Number Placeholder 1">
            <a:extLst>
              <a:ext uri="{FF2B5EF4-FFF2-40B4-BE49-F238E27FC236}">
                <a16:creationId xmlns:a16="http://schemas.microsoft.com/office/drawing/2014/main" id="{FA9615BC-54D7-4625-BE6D-942C0E645061}"/>
              </a:ext>
            </a:extLst>
          </p:cNvPr>
          <p:cNvSpPr>
            <a:spLocks noGrp="1"/>
          </p:cNvSpPr>
          <p:nvPr>
            <p:ph type="sldNum" sz="quarter" idx="12"/>
          </p:nvPr>
        </p:nvSpPr>
        <p:spPr/>
        <p:txBody>
          <a:bodyPr/>
          <a:lstStyle/>
          <a:p>
            <a:fld id="{7268A5C4-149D-4D66-BABE-E6DD2BE69C90}" type="slidenum">
              <a:rPr lang="en-US" smtClean="0"/>
              <a:t>6</a:t>
            </a:fld>
            <a:endParaRPr lang="en-US"/>
          </a:p>
        </p:txBody>
      </p:sp>
      <p:graphicFrame>
        <p:nvGraphicFramePr>
          <p:cNvPr id="3" name="Table 2">
            <a:extLst>
              <a:ext uri="{FF2B5EF4-FFF2-40B4-BE49-F238E27FC236}">
                <a16:creationId xmlns:a16="http://schemas.microsoft.com/office/drawing/2014/main" id="{E821CAD0-B69B-431E-BF84-D578AD9A81DC}"/>
              </a:ext>
            </a:extLst>
          </p:cNvPr>
          <p:cNvGraphicFramePr>
            <a:graphicFrameLocks noGrp="1"/>
          </p:cNvGraphicFramePr>
          <p:nvPr>
            <p:extLst/>
          </p:nvPr>
        </p:nvGraphicFramePr>
        <p:xfrm>
          <a:off x="76200" y="1447800"/>
          <a:ext cx="8915402" cy="5271501"/>
        </p:xfrm>
        <a:graphic>
          <a:graphicData uri="http://schemas.openxmlformats.org/drawingml/2006/table">
            <a:tbl>
              <a:tblPr>
                <a:tableStyleId>{616DA210-FB5B-4158-B5E0-FEB733F419BA}</a:tableStyleId>
              </a:tblPr>
              <a:tblGrid>
                <a:gridCol w="1204785">
                  <a:extLst>
                    <a:ext uri="{9D8B030D-6E8A-4147-A177-3AD203B41FA5}">
                      <a16:colId xmlns:a16="http://schemas.microsoft.com/office/drawing/2014/main" val="338284026"/>
                    </a:ext>
                  </a:extLst>
                </a:gridCol>
                <a:gridCol w="2007974">
                  <a:extLst>
                    <a:ext uri="{9D8B030D-6E8A-4147-A177-3AD203B41FA5}">
                      <a16:colId xmlns:a16="http://schemas.microsoft.com/office/drawing/2014/main" val="2712558761"/>
                    </a:ext>
                  </a:extLst>
                </a:gridCol>
                <a:gridCol w="3569043">
                  <a:extLst>
                    <a:ext uri="{9D8B030D-6E8A-4147-A177-3AD203B41FA5}">
                      <a16:colId xmlns:a16="http://schemas.microsoft.com/office/drawing/2014/main" val="1931384143"/>
                    </a:ext>
                  </a:extLst>
                </a:gridCol>
                <a:gridCol w="2133600">
                  <a:extLst>
                    <a:ext uri="{9D8B030D-6E8A-4147-A177-3AD203B41FA5}">
                      <a16:colId xmlns:a16="http://schemas.microsoft.com/office/drawing/2014/main" val="20003"/>
                    </a:ext>
                  </a:extLst>
                </a:gridCol>
              </a:tblGrid>
              <a:tr h="470549">
                <a:tc>
                  <a:txBody>
                    <a:bodyPr/>
                    <a:lstStyle/>
                    <a:p>
                      <a:pPr algn="l" fontAlgn="b"/>
                      <a:r>
                        <a:rPr lang="en-US" sz="2000" b="1" i="0" u="none" strike="noStrike" dirty="0">
                          <a:solidFill>
                            <a:srgbClr val="000000"/>
                          </a:solidFill>
                          <a:effectLst/>
                          <a:latin typeface="Calibri" panose="020F0502020204030204" pitchFamily="34" charset="0"/>
                        </a:rPr>
                        <a:t>Studies</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Data</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Sample</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 of Immigrant Entrepreneurs</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56493"/>
                  </a:ext>
                </a:extLst>
              </a:tr>
              <a:tr h="522275">
                <a:tc>
                  <a:txBody>
                    <a:bodyPr/>
                    <a:lstStyle/>
                    <a:p>
                      <a:pPr algn="l" fontAlgn="b"/>
                      <a:r>
                        <a:rPr lang="en-US" sz="2000" b="0" i="0" u="none" strike="noStrike" dirty="0" err="1">
                          <a:solidFill>
                            <a:srgbClr val="000000"/>
                          </a:solidFill>
                          <a:effectLst/>
                          <a:latin typeface="Calibri" panose="020F0502020204030204" pitchFamily="34" charset="0"/>
                        </a:rPr>
                        <a:t>Saxenian</a:t>
                      </a:r>
                      <a:r>
                        <a:rPr lang="en-US" sz="2000" b="0" i="0" u="none" strike="noStrike" dirty="0">
                          <a:solidFill>
                            <a:srgbClr val="000000"/>
                          </a:solidFill>
                          <a:effectLst/>
                          <a:latin typeface="Calibri" panose="020F0502020204030204" pitchFamily="34" charset="0"/>
                        </a:rPr>
                        <a:t> (2002)</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D&amp;B 1980-1998, Survey </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High-tech firms in Silicon Valley</a:t>
                      </a:r>
                    </a:p>
                    <a:p>
                      <a:r>
                        <a:rPr lang="en-US" dirty="0"/>
                        <a:t>Size:</a:t>
                      </a:r>
                      <a:r>
                        <a:rPr lang="en-US" baseline="0" dirty="0"/>
                        <a:t> </a:t>
                      </a:r>
                      <a:r>
                        <a:rPr lang="en-US" altLang="ko-KR" baseline="0" dirty="0"/>
                        <a:t>11,443</a:t>
                      </a:r>
                      <a:r>
                        <a:rPr lang="ko-KR" altLang="en-US" baseline="0" dirty="0"/>
                        <a:t> </a:t>
                      </a:r>
                      <a:r>
                        <a:rPr lang="en-US" altLang="ko-KR" baseline="0" dirty="0"/>
                        <a:t>firms</a:t>
                      </a:r>
                      <a:endParaRPr lang="en-US" dirty="0"/>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t>24% </a:t>
                      </a:r>
                    </a:p>
                  </a:txBody>
                  <a:tcPr marL="5906" marR="5906" marT="5906"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2706208"/>
                  </a:ext>
                </a:extLst>
              </a:tr>
              <a:tr h="706388">
                <a:tc>
                  <a:txBody>
                    <a:bodyPr/>
                    <a:lstStyle/>
                    <a:p>
                      <a:r>
                        <a:rPr lang="en-US" b="0" dirty="0" err="1"/>
                        <a:t>Wadhwa</a:t>
                      </a:r>
                      <a:r>
                        <a:rPr lang="en-US" b="0" baseline="0" dirty="0"/>
                        <a:t> et al. (2007)</a:t>
                      </a:r>
                      <a:endParaRPr lang="en-US" b="0" dirty="0"/>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D&amp;B 1995-2005,</a:t>
                      </a:r>
                      <a:r>
                        <a:rPr lang="en-US" baseline="0" dirty="0"/>
                        <a:t> S</a:t>
                      </a:r>
                      <a:r>
                        <a:rPr lang="en-US" dirty="0"/>
                        <a:t>urvey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High-tech firms</a:t>
                      </a:r>
                      <a:r>
                        <a:rPr lang="en-US" baseline="0" dirty="0"/>
                        <a:t> (&gt;$1M sales, 20+ employees)</a:t>
                      </a:r>
                      <a:endParaRPr lang="en-US" dirty="0"/>
                    </a:p>
                    <a:p>
                      <a:r>
                        <a:rPr lang="en-US" dirty="0"/>
                        <a:t>Size: 4589 firms (Response: 44.8%)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4490239"/>
                  </a:ext>
                </a:extLst>
              </a:tr>
              <a:tr h="520854">
                <a:tc>
                  <a:txBody>
                    <a:bodyPr/>
                    <a:lstStyle/>
                    <a:p>
                      <a:r>
                        <a:rPr lang="en-US" b="0" dirty="0"/>
                        <a:t>Hart</a:t>
                      </a:r>
                      <a:r>
                        <a:rPr lang="en-US" b="0" baseline="0" dirty="0"/>
                        <a:t> &amp; </a:t>
                      </a:r>
                      <a:r>
                        <a:rPr lang="en-US" b="0" baseline="0" dirty="0" err="1"/>
                        <a:t>Acs</a:t>
                      </a:r>
                      <a:r>
                        <a:rPr lang="en-US" b="0" baseline="0" dirty="0"/>
                        <a:t> (2010)</a:t>
                      </a:r>
                      <a:endParaRPr lang="en-US" b="0" dirty="0"/>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CRB ACSL 2002-2006,</a:t>
                      </a:r>
                      <a:r>
                        <a:rPr lang="en-US" baseline="0" dirty="0"/>
                        <a:t> Survey</a:t>
                      </a:r>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High-impact high-tech firms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Size: 1300 firms,</a:t>
                      </a:r>
                      <a:r>
                        <a:rPr lang="en-US" baseline="0" dirty="0"/>
                        <a:t> 2000 founders</a:t>
                      </a:r>
                      <a:r>
                        <a:rPr lang="en-US" dirty="0"/>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4293125"/>
                  </a:ext>
                </a:extLst>
              </a:tr>
              <a:tr h="939157">
                <a:tc>
                  <a:txBody>
                    <a:bodyPr/>
                    <a:lstStyle/>
                    <a:p>
                      <a:r>
                        <a:rPr lang="en-US" b="0" dirty="0"/>
                        <a:t>Hunt (2011)</a:t>
                      </a:r>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NSCG</a:t>
                      </a:r>
                      <a:r>
                        <a:rPr lang="en-US" baseline="0" dirty="0"/>
                        <a:t> </a:t>
                      </a:r>
                      <a:r>
                        <a:rPr lang="en-US" dirty="0"/>
                        <a:t>1998-2003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Individuals</a:t>
                      </a:r>
                      <a:r>
                        <a:rPr lang="en-US" baseline="0" dirty="0"/>
                        <a:t> with college degree (working in 2003)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Size: 75,940 to</a:t>
                      </a:r>
                      <a:r>
                        <a:rPr lang="en-US" baseline="0" dirty="0"/>
                        <a:t> 90,293 </a:t>
                      </a:r>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9241355"/>
                  </a:ext>
                </a:extLst>
              </a:tr>
              <a:tr h="939157">
                <a:tc>
                  <a:txBody>
                    <a:bodyPr/>
                    <a:lstStyle/>
                    <a:p>
                      <a:r>
                        <a:rPr lang="en-US" b="0" dirty="0" err="1"/>
                        <a:t>Fairlie</a:t>
                      </a:r>
                      <a:r>
                        <a:rPr lang="en-US" b="0" dirty="0"/>
                        <a:t> &amp; Lofstrom (2014)</a:t>
                      </a:r>
                    </a:p>
                  </a:txBody>
                  <a:tcPr marL="5906" marR="5906" marT="5906"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a:t>SBO 2007,</a:t>
                      </a:r>
                    </a:p>
                    <a:p>
                      <a:r>
                        <a:rPr lang="en-US" dirty="0"/>
                        <a:t>ACS 2006-2010,</a:t>
                      </a:r>
                      <a:r>
                        <a:rPr lang="en-US" baseline="0" dirty="0"/>
                        <a:t> </a:t>
                      </a:r>
                    </a:p>
                    <a:p>
                      <a:r>
                        <a:rPr lang="en-US" baseline="0" dirty="0"/>
                        <a:t>CPS 2007-2011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firms (excluding</a:t>
                      </a:r>
                      <a:r>
                        <a:rPr lang="en-US" baseline="0" dirty="0"/>
                        <a:t> publicly held firms and firms without owner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Size:</a:t>
                      </a:r>
                      <a:r>
                        <a:rPr lang="en-US" baseline="0" dirty="0"/>
                        <a:t> n/a </a:t>
                      </a:r>
                      <a:endParaRPr lang="en-US" dirty="0"/>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13% (SBO, All)</a:t>
                      </a:r>
                      <a:endParaRPr lang="en-US" dirty="0"/>
                    </a:p>
                    <a:p>
                      <a:r>
                        <a:rPr lang="en-US" dirty="0"/>
                        <a:t>18% (ACS, All)</a:t>
                      </a:r>
                    </a:p>
                    <a:p>
                      <a:r>
                        <a:rPr lang="en-US" dirty="0"/>
                        <a:t>25%</a:t>
                      </a:r>
                      <a:r>
                        <a:rPr lang="en-US" baseline="0" dirty="0"/>
                        <a:t> (CPS, New Firms)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3250837"/>
                  </a:ext>
                </a:extLst>
              </a:tr>
              <a:tr h="706388">
                <a:tc>
                  <a:txBody>
                    <a:bodyPr/>
                    <a:lstStyle/>
                    <a:p>
                      <a:r>
                        <a:rPr lang="en-US" b="0" dirty="0"/>
                        <a:t>Kerr &amp; Kerr (2017)</a:t>
                      </a:r>
                    </a:p>
                  </a:txBody>
                  <a:tcPr marL="5906" marR="5906" marT="5906"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LEHD 1992-2008 (linked</a:t>
                      </a:r>
                      <a:r>
                        <a:rPr lang="en-US" baseline="0" dirty="0"/>
                        <a:t> to</a:t>
                      </a:r>
                      <a:r>
                        <a:rPr lang="en-US" dirty="0"/>
                        <a:t> LBD &amp; 2010 Census)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Single unit firms</a:t>
                      </a:r>
                      <a:r>
                        <a:rPr lang="en-US" baseline="0" dirty="0"/>
                        <a:t> showing up in the LEHD in the first year</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Size: 535,580 firms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24% (LEHD, New Firms)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2924380"/>
                  </a:ext>
                </a:extLst>
              </a:tr>
            </a:tbl>
          </a:graphicData>
        </a:graphic>
      </p:graphicFrame>
    </p:spTree>
    <p:extLst>
      <p:ext uri="{BB962C8B-B14F-4D97-AF65-F5344CB8AC3E}">
        <p14:creationId xmlns:p14="http://schemas.microsoft.com/office/powerpoint/2010/main" val="17007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600200"/>
            <a:ext cx="8610600" cy="4572000"/>
          </a:xfrm>
        </p:spPr>
        <p:txBody>
          <a:bodyPr>
            <a:normAutofit/>
          </a:bodyPr>
          <a:lstStyle/>
          <a:p>
            <a:r>
              <a:rPr lang="en-US" sz="2400" dirty="0"/>
              <a:t>R&amp;D (input)</a:t>
            </a:r>
          </a:p>
          <a:p>
            <a:r>
              <a:rPr lang="en-US" sz="2400" dirty="0"/>
              <a:t>Patents (output)</a:t>
            </a:r>
          </a:p>
          <a:p>
            <a:r>
              <a:rPr lang="en-US" sz="2400" dirty="0"/>
              <a:t>Innovation surveys (</a:t>
            </a:r>
            <a:r>
              <a:rPr lang="en-US" sz="2400" dirty="0" err="1"/>
              <a:t>Mairesse</a:t>
            </a:r>
            <a:r>
              <a:rPr lang="en-US" sz="2400" dirty="0"/>
              <a:t> and Mohnen 2010)</a:t>
            </a:r>
          </a:p>
          <a:p>
            <a:pPr lvl="1"/>
            <a:r>
              <a:rPr lang="en-US" sz="2000" dirty="0"/>
              <a:t>Qualitative measures</a:t>
            </a:r>
          </a:p>
          <a:p>
            <a:pPr lvl="1"/>
            <a:r>
              <a:rPr lang="en-US" sz="2000" dirty="0"/>
              <a:t>Process vs. product innovation</a:t>
            </a:r>
          </a:p>
          <a:p>
            <a:pPr lvl="1"/>
            <a:r>
              <a:rPr lang="en-US" sz="2000" dirty="0"/>
              <a:t>Correlated with productivity (Griffith et al. 2006, Hall 2011) </a:t>
            </a:r>
          </a:p>
          <a:p>
            <a:r>
              <a:rPr lang="en-US" sz="2400" dirty="0"/>
              <a:t>Problems:</a:t>
            </a:r>
          </a:p>
          <a:p>
            <a:pPr lvl="1"/>
            <a:r>
              <a:rPr lang="en-US" sz="2000" dirty="0"/>
              <a:t>No characteristics of owners/entrepreneurs</a:t>
            </a:r>
          </a:p>
          <a:p>
            <a:pPr lvl="1"/>
            <a:r>
              <a:rPr lang="en-US" sz="2000" dirty="0"/>
              <a:t>Samples focus on innovating firms (large, particular industries)</a:t>
            </a:r>
          </a:p>
          <a:p>
            <a:endParaRPr lang="en-US" sz="2400" dirty="0"/>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Related Research: Measuring Innovation</a:t>
            </a:r>
          </a:p>
        </p:txBody>
      </p:sp>
      <p:sp>
        <p:nvSpPr>
          <p:cNvPr id="2" name="Slide Number Placeholder 1">
            <a:extLst>
              <a:ext uri="{FF2B5EF4-FFF2-40B4-BE49-F238E27FC236}">
                <a16:creationId xmlns:a16="http://schemas.microsoft.com/office/drawing/2014/main" id="{2A999740-A570-4F00-BF75-0A3FC87FAD07}"/>
              </a:ext>
            </a:extLst>
          </p:cNvPr>
          <p:cNvSpPr>
            <a:spLocks noGrp="1"/>
          </p:cNvSpPr>
          <p:nvPr>
            <p:ph type="sldNum" sz="quarter" idx="12"/>
          </p:nvPr>
        </p:nvSpPr>
        <p:spPr/>
        <p:txBody>
          <a:bodyPr/>
          <a:lstStyle/>
          <a:p>
            <a:fld id="{7268A5C4-149D-4D66-BABE-E6DD2BE69C90}" type="slidenum">
              <a:rPr lang="en-US" smtClean="0"/>
              <a:t>7</a:t>
            </a:fld>
            <a:endParaRPr lang="en-US"/>
          </a:p>
        </p:txBody>
      </p:sp>
    </p:spTree>
    <p:extLst>
      <p:ext uri="{BB962C8B-B14F-4D97-AF65-F5344CB8AC3E}">
        <p14:creationId xmlns:p14="http://schemas.microsoft.com/office/powerpoint/2010/main" val="337516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417638"/>
            <a:ext cx="8534400" cy="5364162"/>
          </a:xfrm>
        </p:spPr>
        <p:txBody>
          <a:bodyPr>
            <a:normAutofit/>
          </a:bodyPr>
          <a:lstStyle/>
          <a:p>
            <a:pPr>
              <a:defRPr/>
            </a:pPr>
            <a:r>
              <a:rPr lang="en-US" sz="2400" dirty="0"/>
              <a:t>Random sample of all nonfarm businesses filing IRS tax forms with at least $1,000 in receipts and at least one employee</a:t>
            </a:r>
          </a:p>
          <a:p>
            <a:pPr>
              <a:defRPr/>
            </a:pPr>
            <a:r>
              <a:rPr lang="en-US" sz="2400" dirty="0"/>
              <a:t>Sampling frame categories:</a:t>
            </a:r>
          </a:p>
          <a:p>
            <a:pPr lvl="1">
              <a:defRPr/>
            </a:pPr>
            <a:r>
              <a:rPr lang="en-US" sz="2000" dirty="0"/>
              <a:t>American Indian, Asian, Black, Hispanic, Non-Hispanic white men, Native Hawaiian and Other Pacific Islander, Other, Publicly owned, Women</a:t>
            </a:r>
          </a:p>
          <a:p>
            <a:pPr>
              <a:defRPr/>
            </a:pPr>
            <a:r>
              <a:rPr lang="en-US" sz="2400" dirty="0"/>
              <a:t>Response rate: 74.0%; weights adjust for sampling</a:t>
            </a:r>
          </a:p>
          <a:p>
            <a:pPr>
              <a:defRPr/>
            </a:pPr>
            <a:r>
              <a:rPr lang="en-US" sz="2400" dirty="0"/>
              <a:t>Full ASE: 290,000 employer businesses</a:t>
            </a:r>
          </a:p>
          <a:p>
            <a:pPr>
              <a:defRPr/>
            </a:pPr>
            <a:r>
              <a:rPr lang="en-US" sz="2400" dirty="0"/>
              <a:t>We exclude businesses with no owner with at least 10% </a:t>
            </a:r>
          </a:p>
          <a:p>
            <a:pPr>
              <a:defRPr/>
            </a:pPr>
            <a:r>
              <a:rPr lang="en-US" sz="2400" dirty="0"/>
              <a:t>Robustness: Results with young firms (&lt;=3 years) sample are qualitatively similar</a:t>
            </a:r>
          </a:p>
          <a:p>
            <a:pPr>
              <a:defRPr/>
            </a:pPr>
            <a:r>
              <a:rPr lang="en-US" sz="2400" dirty="0"/>
              <a:t>Variables:</a:t>
            </a:r>
          </a:p>
          <a:p>
            <a:pPr lvl="1">
              <a:defRPr/>
            </a:pPr>
            <a:r>
              <a:rPr lang="en-US" sz="2000" dirty="0"/>
              <a:t>Detailed innovation measures</a:t>
            </a:r>
          </a:p>
          <a:p>
            <a:pPr lvl="1">
              <a:defRPr/>
            </a:pPr>
            <a:r>
              <a:rPr lang="en-US" sz="2000" dirty="0"/>
              <a:t>Detailed owner characteristics</a:t>
            </a:r>
          </a:p>
          <a:p>
            <a:pPr>
              <a:defRPr/>
            </a:pPr>
            <a:endParaRPr lang="en-US" sz="2400" dirty="0"/>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Data: 2014 Annual Survey of Entrepreneurs</a:t>
            </a:r>
          </a:p>
        </p:txBody>
      </p:sp>
      <p:sp>
        <p:nvSpPr>
          <p:cNvPr id="2" name="Slide Number Placeholder 1">
            <a:extLst>
              <a:ext uri="{FF2B5EF4-FFF2-40B4-BE49-F238E27FC236}">
                <a16:creationId xmlns:a16="http://schemas.microsoft.com/office/drawing/2014/main" id="{FA9615BC-54D7-4625-BE6D-942C0E645061}"/>
              </a:ext>
            </a:extLst>
          </p:cNvPr>
          <p:cNvSpPr>
            <a:spLocks noGrp="1"/>
          </p:cNvSpPr>
          <p:nvPr>
            <p:ph type="sldNum" sz="quarter" idx="12"/>
          </p:nvPr>
        </p:nvSpPr>
        <p:spPr/>
        <p:txBody>
          <a:bodyPr/>
          <a:lstStyle/>
          <a:p>
            <a:fld id="{7268A5C4-149D-4D66-BABE-E6DD2BE69C90}" type="slidenum">
              <a:rPr lang="en-US" smtClean="0"/>
              <a:t>8</a:t>
            </a:fld>
            <a:endParaRPr lang="en-US"/>
          </a:p>
        </p:txBody>
      </p:sp>
    </p:spTree>
    <p:extLst>
      <p:ext uri="{BB962C8B-B14F-4D97-AF65-F5344CB8AC3E}">
        <p14:creationId xmlns:p14="http://schemas.microsoft.com/office/powerpoint/2010/main" val="183145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457200" y="1524000"/>
            <a:ext cx="8458200" cy="5257800"/>
          </a:xfrm>
        </p:spPr>
        <p:txBody>
          <a:bodyPr>
            <a:normAutofit/>
          </a:bodyPr>
          <a:lstStyle/>
          <a:p>
            <a:r>
              <a:rPr lang="en-US" dirty="0"/>
              <a:t>No entry mode, visa type</a:t>
            </a:r>
          </a:p>
          <a:p>
            <a:r>
              <a:rPr lang="en-US" dirty="0"/>
              <a:t>No source country (only race/ethnicity)</a:t>
            </a:r>
          </a:p>
          <a:p>
            <a:r>
              <a:rPr lang="en-US" dirty="0"/>
              <a:t>No wealth, income</a:t>
            </a:r>
          </a:p>
          <a:p>
            <a:r>
              <a:rPr lang="en-US" dirty="0"/>
              <a:t>No family information (unless co-owners)</a:t>
            </a:r>
          </a:p>
          <a:p>
            <a:r>
              <a:rPr lang="en-US" dirty="0"/>
              <a:t>Limited information on skills (education, prior business)</a:t>
            </a:r>
          </a:p>
          <a:p>
            <a:r>
              <a:rPr lang="en-US" dirty="0"/>
              <a:t>Limited information on patents, innovation intensity</a:t>
            </a:r>
          </a:p>
        </p:txBody>
      </p:sp>
      <p:sp>
        <p:nvSpPr>
          <p:cNvPr id="6" name="Title 1"/>
          <p:cNvSpPr txBox="1">
            <a:spLocks/>
          </p:cNvSpPr>
          <p:nvPr/>
        </p:nvSpPr>
        <p:spPr>
          <a:xfrm>
            <a:off x="457200" y="274638"/>
            <a:ext cx="8229600" cy="1143000"/>
          </a:xfrm>
          <a:prstGeom prst="rect">
            <a:avLst/>
          </a:prstGeom>
        </p:spPr>
        <p:txBody>
          <a:bodyPr anchor="ct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200" b="0" dirty="0"/>
              <a:t>Data: Limitations</a:t>
            </a:r>
          </a:p>
        </p:txBody>
      </p:sp>
      <p:sp>
        <p:nvSpPr>
          <p:cNvPr id="2" name="Slide Number Placeholder 1">
            <a:extLst>
              <a:ext uri="{FF2B5EF4-FFF2-40B4-BE49-F238E27FC236}">
                <a16:creationId xmlns:a16="http://schemas.microsoft.com/office/drawing/2014/main" id="{FA9615BC-54D7-4625-BE6D-942C0E645061}"/>
              </a:ext>
            </a:extLst>
          </p:cNvPr>
          <p:cNvSpPr>
            <a:spLocks noGrp="1"/>
          </p:cNvSpPr>
          <p:nvPr>
            <p:ph type="sldNum" sz="quarter" idx="12"/>
          </p:nvPr>
        </p:nvSpPr>
        <p:spPr/>
        <p:txBody>
          <a:bodyPr/>
          <a:lstStyle/>
          <a:p>
            <a:fld id="{7268A5C4-149D-4D66-BABE-E6DD2BE69C90}" type="slidenum">
              <a:rPr lang="en-US" smtClean="0"/>
              <a:t>9</a:t>
            </a:fld>
            <a:endParaRPr lang="en-US"/>
          </a:p>
        </p:txBody>
      </p:sp>
    </p:spTree>
    <p:extLst>
      <p:ext uri="{BB962C8B-B14F-4D97-AF65-F5344CB8AC3E}">
        <p14:creationId xmlns:p14="http://schemas.microsoft.com/office/powerpoint/2010/main" val="4072928600"/>
      </p:ext>
    </p:extLst>
  </p:cSld>
  <p:clrMapOvr>
    <a:masterClrMapping/>
  </p:clrMapOvr>
</p:sld>
</file>

<file path=ppt/theme/theme1.xml><?xml version="1.0" encoding="utf-8"?>
<a:theme xmlns:a="http://schemas.openxmlformats.org/drawingml/2006/main" name="External_General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External_General_Basic</Template>
  <TotalTime>16852</TotalTime>
  <Words>1942</Words>
  <Application>Microsoft Office PowerPoint</Application>
  <PresentationFormat>On-screen Show (4:3)</PresentationFormat>
  <Paragraphs>414</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Malgun Gothic</vt:lpstr>
      <vt:lpstr>Malgun Gothic</vt:lpstr>
      <vt:lpstr>Arial</vt:lpstr>
      <vt:lpstr>Calibri</vt:lpstr>
      <vt:lpstr>Cambria Math</vt:lpstr>
      <vt:lpstr>Times New Roman</vt:lpstr>
      <vt:lpstr>Wingdings</vt:lpstr>
      <vt:lpstr>External_General_Basic</vt:lpstr>
      <vt:lpstr>Are Immigrants More Innovative? Evidence from the Annual Survey of Entrepreneurs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Innovation </vt:lpstr>
      <vt:lpstr>R&amp;D</vt:lpstr>
      <vt:lpstr>Intellectual Property</vt:lpstr>
      <vt:lpstr>PowerPoint Presentation</vt:lpstr>
      <vt:lpstr>Immigrant-Native Owner Differences by  Race and Ethnicity</vt:lpstr>
      <vt:lpstr>Immigrant-Native Owner Differences by  Education</vt:lpstr>
      <vt:lpstr>Immigrant-Native Owner Differences by  Motivations</vt:lpstr>
      <vt:lpstr>Immigrant-Native Owner Differences by Start-up Capital Amount</vt:lpstr>
      <vt:lpstr>Immigrant-Native Owner Differences by Industry Composition</vt:lpstr>
      <vt:lpstr>Regression Specifications</vt:lpstr>
      <vt:lpstr>Innovation (Dummy &amp; Count)</vt:lpstr>
      <vt:lpstr>Product Innovation (Dummy)</vt:lpstr>
      <vt:lpstr>Process Innovation (Dummy)</vt:lpstr>
      <vt:lpstr>Any Type and Applied R&amp;D (Dummy)</vt:lpstr>
      <vt:lpstr>Basic R&amp;D (Dummy)</vt:lpstr>
      <vt:lpstr>Copyright/Trademark/Patent (Dummy)</vt:lpstr>
      <vt:lpstr>PowerPoint Presentation</vt:lpstr>
      <vt:lpstr>High- vs. Low-Tech (demographic controls): Innovation Dummy &amp; Count</vt:lpstr>
      <vt:lpstr>High- vs. Low-Tech (demographic controls): Product Innovation</vt:lpstr>
      <vt:lpstr>High- vs. Low-Tech (demographic controls): Process Innovation</vt:lpstr>
      <vt:lpstr>High- vs. Low-Tech (demographic controls): Any Type &amp; Applied R&amp;D</vt:lpstr>
      <vt:lpstr>High- vs. Low-Tech (demographic controls): Basic R&amp;D</vt:lpstr>
      <vt:lpstr>High- vs. Low-Tech (demographic controls): Copyright, Trademark, and Patents</vt:lpstr>
      <vt:lpstr>Education (demographic controls): Innovation Dummy &amp; Count</vt:lpstr>
      <vt:lpstr>Education (demographic controls): Any Type R&amp;D and Copyright/Trademark/Patents</vt:lpstr>
      <vt:lpstr>Race/Ethnicity (demographic controls): Innovation Dummy and Count</vt:lpstr>
      <vt:lpstr>Race/Ethnicity (demographic controls): Any Type R&amp;D and Copyright/Trademark/Patents</vt:lpstr>
      <vt:lpstr>Conclusions (1)</vt:lpstr>
      <vt:lpstr>Conclusions (2)</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and Growth  at the Firm-Level: The Case of the SBA</dc:title>
  <dc:creator>J David Brown</dc:creator>
  <cp:lastModifiedBy>KYUNG MIN LEE</cp:lastModifiedBy>
  <cp:revision>552</cp:revision>
  <cp:lastPrinted>2018-04-08T21:31:26Z</cp:lastPrinted>
  <dcterms:created xsi:type="dcterms:W3CDTF">2015-10-20T19:37:57Z</dcterms:created>
  <dcterms:modified xsi:type="dcterms:W3CDTF">2018-04-25T20:28:15Z</dcterms:modified>
</cp:coreProperties>
</file>