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1" r:id="rId3"/>
    <p:sldId id="282" r:id="rId4"/>
    <p:sldId id="283" r:id="rId5"/>
    <p:sldId id="292" r:id="rId6"/>
    <p:sldId id="291" r:id="rId7"/>
    <p:sldId id="290" r:id="rId8"/>
    <p:sldId id="288" r:id="rId9"/>
    <p:sldId id="287" r:id="rId10"/>
    <p:sldId id="289" r:id="rId11"/>
    <p:sldId id="284" r:id="rId12"/>
    <p:sldId id="286" r:id="rId13"/>
    <p:sldId id="294" r:id="rId14"/>
    <p:sldId id="293" r:id="rId15"/>
    <p:sldId id="295" r:id="rId16"/>
    <p:sldId id="266" r:id="rId17"/>
    <p:sldId id="267" r:id="rId18"/>
    <p:sldId id="265" r:id="rId19"/>
    <p:sldId id="268" r:id="rId20"/>
    <p:sldId id="269" r:id="rId21"/>
    <p:sldId id="274" r:id="rId22"/>
    <p:sldId id="296" r:id="rId23"/>
    <p:sldId id="297" r:id="rId24"/>
    <p:sldId id="298" r:id="rId25"/>
    <p:sldId id="300" r:id="rId26"/>
    <p:sldId id="301" r:id="rId27"/>
    <p:sldId id="258" r:id="rId28"/>
    <p:sldId id="259" r:id="rId29"/>
    <p:sldId id="257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21D2B-88C7-3641-BAC9-A3487CD625A6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8DB44-7D01-5C48-B488-A07EB605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5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85E40-3DF0-7046-B904-1E3F83CF8D8C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B22B-8D61-EF4E-80C7-9AF3458C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Detective interrogations</a:t>
            </a:r>
          </a:p>
          <a:p>
            <a:r>
              <a:rPr lang="en-US" dirty="0" smtClean="0"/>
              <a:t>Online poker </a:t>
            </a:r>
            <a:r>
              <a:rPr lang="en-US" dirty="0" err="1" smtClean="0"/>
              <a:t>vs</a:t>
            </a:r>
            <a:r>
              <a:rPr lang="en-US" dirty="0" smtClean="0"/>
              <a:t> Doyle Brunson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B22B-8D61-EF4E-80C7-9AF3458CA1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Freud</a:t>
            </a:r>
            <a:r>
              <a:rPr lang="en-US" baseline="0" dirty="0" smtClean="0"/>
              <a:t> in his office</a:t>
            </a:r>
          </a:p>
          <a:p>
            <a:r>
              <a:rPr lang="en-US" baseline="0" dirty="0" smtClean="0"/>
              <a:t>Certified </a:t>
            </a:r>
            <a:r>
              <a:rPr lang="en-US" baseline="0" dirty="0" err="1" smtClean="0"/>
              <a:t>AmerBoard</a:t>
            </a:r>
            <a:r>
              <a:rPr lang="en-US" baseline="0" dirty="0" smtClean="0"/>
              <a:t> Psychologist  (only one who took the test) </a:t>
            </a:r>
          </a:p>
          <a:p>
            <a:r>
              <a:rPr lang="en-US" baseline="0" dirty="0" smtClean="0"/>
              <a:t>Practiced for 50 years VA </a:t>
            </a:r>
          </a:p>
          <a:p>
            <a:r>
              <a:rPr lang="en-US" baseline="0" dirty="0" smtClean="0"/>
              <a:t>Mom died 16yo made him skeptical of doctors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BFC2-3EF2-C147-AD5B-EB1958D008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Grove  Psych Assess. 2000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Ægisdóttir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Counseling Psychologist 06   (92 effect sizes)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9BFC2-3EF2-C147-AD5B-EB1958D008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632-4573-214C-AEF6-D7548859C37E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D47-DAA7-4B42-85A3-B2061775710D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534C-9C20-0148-8F35-D1BE3D76378C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4715-3623-6244-9829-5CF21654150D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0601-8CC7-724A-BBCD-96B767810D3E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36CC-0E94-7240-88D2-1E6CE9536866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FB6C-3ECA-F246-9582-A001BB7B8F42}" type="datetime1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8207-0DBD-864B-975B-EFA9C99970A8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5F3B-F2DB-9E44-A006-2C8EFC0B5D62}" type="datetime1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6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0CA-3146-2445-9DEB-27095F87019E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15C0-E6C6-5340-AB16-7040541CB830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9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C49B-4F77-B74C-8D86-526D0D827948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NBER AI &amp; Econ  14.Sep.2017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BA36-10DB-AF44-8AF2-2EE7115B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9809"/>
            <a:ext cx="7772400" cy="1711021"/>
          </a:xfrm>
        </p:spPr>
        <p:txBody>
          <a:bodyPr>
            <a:normAutofit/>
          </a:bodyPr>
          <a:lstStyle/>
          <a:p>
            <a:r>
              <a:rPr lang="en-US" sz="5300" dirty="0" smtClean="0"/>
              <a:t>AI and </a:t>
            </a:r>
            <a:br>
              <a:rPr lang="en-US" sz="5300" dirty="0" smtClean="0"/>
            </a:br>
            <a:r>
              <a:rPr lang="en-US" sz="5300" dirty="0" smtClean="0"/>
              <a:t>behavioral economics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956" y="2570316"/>
            <a:ext cx="5699444" cy="2585616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Discovering variables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Human judgment </a:t>
            </a:r>
            <a:r>
              <a:rPr lang="en-US" dirty="0" err="1" smtClean="0">
                <a:solidFill>
                  <a:schemeClr val="tx1"/>
                </a:solidFill>
              </a:rPr>
              <a:t>overfits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908" y="4356338"/>
            <a:ext cx="411585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Colin Camerer, Caltech</a:t>
            </a:r>
          </a:p>
          <a:p>
            <a:r>
              <a:rPr lang="en-US" sz="3200" dirty="0" smtClean="0"/>
              <a:t> </a:t>
            </a:r>
          </a:p>
          <a:p>
            <a:r>
              <a:rPr lang="en-US" dirty="0" smtClean="0"/>
              <a:t>Robert Kirby Prof of Behavioral Economics</a:t>
            </a:r>
          </a:p>
          <a:p>
            <a:r>
              <a:rPr lang="en-US" dirty="0" smtClean="0"/>
              <a:t>Director, T&amp;C Chen Center for Social and Decision Neuroscience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5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6841" b="-16841"/>
          <a:stretch>
            <a:fillRect/>
          </a:stretch>
        </p:blipFill>
        <p:spPr>
          <a:xfrm>
            <a:off x="-1" y="928634"/>
            <a:ext cx="9062569" cy="49840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0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71" y="406032"/>
            <a:ext cx="8700577" cy="8057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 2: Semi-structured bargaining with private information </a:t>
            </a:r>
            <a:r>
              <a:rPr lang="en-US" sz="2000" dirty="0" smtClean="0"/>
              <a:t>(Camerer, Nave, Smith </a:t>
            </a:r>
            <a:r>
              <a:rPr lang="en-US" sz="2000" i="1" dirty="0" err="1" smtClean="0"/>
              <a:t>Mgt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Sci</a:t>
            </a:r>
            <a:r>
              <a:rPr lang="en-US" sz="2000" dirty="0"/>
              <a:t> </a:t>
            </a:r>
            <a:r>
              <a:rPr lang="en-US" sz="2000" dirty="0" smtClean="0"/>
              <a:t>in press)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0" y="1600200"/>
            <a:ext cx="7149144" cy="4703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43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19" y="886094"/>
            <a:ext cx="7928167" cy="53026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123998" y="2963649"/>
            <a:ext cx="0" cy="116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19622" y="1489124"/>
            <a:ext cx="2437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95554" y="2730061"/>
            <a:ext cx="4963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65493" y="3802214"/>
            <a:ext cx="4963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7039" y="4888966"/>
            <a:ext cx="4963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6882" y="2757277"/>
            <a:ext cx="158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Efficient RP prediction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83896" y="3403608"/>
            <a:ext cx="291966" cy="290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009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redicting disagreements ROC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237" r="-40237"/>
          <a:stretch>
            <a:fillRect/>
          </a:stretch>
        </p:blipFill>
        <p:spPr>
          <a:xfrm>
            <a:off x="-769057" y="1284734"/>
            <a:ext cx="9662729" cy="53141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7" y="640476"/>
            <a:ext cx="8921513" cy="57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II:  Human and ML prediction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</a:p>
          <a:p>
            <a:r>
              <a:rPr lang="en-US" dirty="0" smtClean="0"/>
              <a:t>hypothesis: </a:t>
            </a:r>
          </a:p>
          <a:p>
            <a:pPr lvl="1"/>
            <a:r>
              <a:rPr lang="en-US" dirty="0" smtClean="0"/>
              <a:t>Some human judgment patterns can be understood as imperfect ML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49851" b="-49851"/>
          <a:stretch>
            <a:fillRect/>
          </a:stretch>
        </p:blipFill>
        <p:spPr>
          <a:xfrm>
            <a:off x="333399" y="1227280"/>
            <a:ext cx="8229600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99" y="144227"/>
            <a:ext cx="5235592" cy="6524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991" y="1683866"/>
            <a:ext cx="2994008" cy="3684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8097" y="5417499"/>
            <a:ext cx="264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Meehl</a:t>
            </a:r>
            <a:r>
              <a:rPr lang="en-US" dirty="0" smtClean="0"/>
              <a:t> 1920-2003</a:t>
            </a:r>
          </a:p>
          <a:p>
            <a:r>
              <a:rPr lang="en-US" dirty="0" err="1" smtClean="0"/>
              <a:t>Univ</a:t>
            </a:r>
            <a:r>
              <a:rPr lang="en-US" dirty="0" smtClean="0"/>
              <a:t> Minnesota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“clinical”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sychiatric diagnosis</a:t>
            </a:r>
          </a:p>
          <a:p>
            <a:r>
              <a:rPr lang="en-US" dirty="0" err="1" smtClean="0"/>
              <a:t>Homicidality</a:t>
            </a:r>
            <a:endParaRPr lang="en-US" dirty="0" smtClean="0"/>
          </a:p>
          <a:p>
            <a:r>
              <a:rPr lang="en-US" dirty="0" smtClean="0"/>
              <a:t>Juvenile delinquency</a:t>
            </a:r>
          </a:p>
          <a:p>
            <a:r>
              <a:rPr lang="en-US" dirty="0" smtClean="0"/>
              <a:t>Recidivism</a:t>
            </a:r>
          </a:p>
          <a:p>
            <a:r>
              <a:rPr lang="en-US" dirty="0" smtClean="0"/>
              <a:t>Academic performance</a:t>
            </a:r>
          </a:p>
          <a:p>
            <a:r>
              <a:rPr lang="en-US" dirty="0" smtClean="0"/>
              <a:t>Graduate PhD admissions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140"/>
          </a:xfrm>
        </p:spPr>
        <p:txBody>
          <a:bodyPr/>
          <a:lstStyle/>
          <a:p>
            <a:r>
              <a:rPr lang="en-US" dirty="0" smtClean="0"/>
              <a:t>background on “bootstrapping”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779"/>
            <a:ext cx="8229600" cy="5349948"/>
          </a:xfrm>
        </p:spPr>
        <p:txBody>
          <a:bodyPr>
            <a:normAutofit/>
          </a:bodyPr>
          <a:lstStyle/>
          <a:p>
            <a:r>
              <a:rPr lang="en-US" dirty="0" err="1" smtClean="0"/>
              <a:t>Meehl</a:t>
            </a:r>
            <a:r>
              <a:rPr lang="en-US" dirty="0" smtClean="0"/>
              <a:t> (1954):</a:t>
            </a:r>
          </a:p>
          <a:p>
            <a:pPr marL="457200" lvl="1" indent="0">
              <a:buNone/>
            </a:pPr>
            <a:r>
              <a:rPr lang="en-US" dirty="0" smtClean="0"/>
              <a:t> “what I expected to be a floor turned out to be a ceiling”</a:t>
            </a:r>
          </a:p>
          <a:p>
            <a:r>
              <a:rPr lang="en-US" dirty="0" smtClean="0"/>
              <a:t>Unstructured interviews and clinical judgment can be </a:t>
            </a:r>
            <a:r>
              <a:rPr lang="en-US" i="1" dirty="0" smtClean="0"/>
              <a:t>notoriously</a:t>
            </a:r>
            <a:r>
              <a:rPr lang="en-US" dirty="0" smtClean="0"/>
              <a:t> unreliable </a:t>
            </a:r>
          </a:p>
          <a:p>
            <a:pPr lvl="1"/>
            <a:r>
              <a:rPr lang="en-US" dirty="0" smtClean="0"/>
              <a:t>“Bootstrap” (=fit </a:t>
            </a:r>
            <a:r>
              <a:rPr lang="en-US" dirty="0"/>
              <a:t>judgments to X</a:t>
            </a:r>
            <a:r>
              <a:rPr lang="en-US" baseline="-25000" dirty="0"/>
              <a:t>i</a:t>
            </a:r>
            <a:r>
              <a:rPr lang="en-US" dirty="0" smtClean="0"/>
              <a:t>, discard </a:t>
            </a:r>
            <a:r>
              <a:rPr lang="en-US" dirty="0" err="1" smtClean="0"/>
              <a:t>ε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sz="2800" dirty="0" smtClean="0"/>
              <a:t> ≈ 10% &gt; clinical </a:t>
            </a:r>
          </a:p>
          <a:p>
            <a:pPr lvl="1"/>
            <a:r>
              <a:rPr lang="en-US" sz="2800" dirty="0" smtClean="0"/>
              <a:t>But there is </a:t>
            </a:r>
            <a:r>
              <a:rPr lang="en-US" sz="2800" i="1" dirty="0" smtClean="0"/>
              <a:t>some</a:t>
            </a:r>
            <a:r>
              <a:rPr lang="en-US" dirty="0"/>
              <a:t> </a:t>
            </a:r>
            <a:r>
              <a:rPr lang="en-US" dirty="0" smtClean="0"/>
              <a:t>reliable</a:t>
            </a:r>
            <a:r>
              <a:rPr lang="en-US" sz="2800" dirty="0" smtClean="0"/>
              <a:t> intuition (omitted variables) in bootstrap residuals </a:t>
            </a:r>
            <a:r>
              <a:rPr lang="en-US" dirty="0" smtClean="0"/>
              <a:t>≈ 1</a:t>
            </a:r>
            <a:r>
              <a:rPr lang="en-US" sz="2800" dirty="0" smtClean="0"/>
              <a:t>/3 of 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</a:t>
            </a:r>
            <a:r>
              <a:rPr lang="en-US" sz="2800" dirty="0" err="1" smtClean="0"/>
              <a:t>ε</a:t>
            </a:r>
            <a:r>
              <a:rPr lang="en-US" sz="2800" dirty="0" smtClean="0"/>
              <a:t>)  </a:t>
            </a:r>
            <a:r>
              <a:rPr lang="en-US" sz="1800" dirty="0" smtClean="0"/>
              <a:t>(Camerer </a:t>
            </a:r>
            <a:r>
              <a:rPr lang="en-US" sz="1800" dirty="0" err="1" smtClean="0"/>
              <a:t>unpub’d</a:t>
            </a:r>
            <a:r>
              <a:rPr lang="en-US" sz="1800" dirty="0" smtClean="0"/>
              <a:t> thesis `81; compare test-retest with bootstrap) </a:t>
            </a:r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015569" y="254757"/>
            <a:ext cx="11599227" cy="6379128"/>
          </a:xfrm>
        </p:spPr>
      </p:pic>
      <p:sp>
        <p:nvSpPr>
          <p:cNvPr id="2" name="TextBox 1"/>
          <p:cNvSpPr txBox="1"/>
          <p:nvPr/>
        </p:nvSpPr>
        <p:spPr>
          <a:xfrm>
            <a:off x="45901" y="6104500"/>
            <a:ext cx="428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Grove  Psych Assess. 2000</a:t>
            </a:r>
          </a:p>
          <a:p>
            <a:pPr>
              <a:defRPr/>
            </a:pPr>
            <a:r>
              <a:rPr lang="en-US" dirty="0" err="1"/>
              <a:t>Ægisdóttir</a:t>
            </a:r>
            <a:r>
              <a:rPr lang="en-US" dirty="0"/>
              <a:t>  Counseling Psychologist 06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9457" y="5987018"/>
            <a:ext cx="466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effect size -.15 (</a:t>
            </a:r>
            <a:r>
              <a:rPr lang="en-US" b="1" i="1" dirty="0" smtClean="0"/>
              <a:t>no</a:t>
            </a:r>
            <a:r>
              <a:rPr lang="en-US" dirty="0" smtClean="0"/>
              <a:t> subsamples&gt;0)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NBER AI &amp; </a:t>
            </a:r>
            <a:r>
              <a:rPr lang="de-DE" dirty="0" err="1" smtClean="0"/>
              <a:t>Econ</a:t>
            </a:r>
            <a:r>
              <a:rPr lang="de-DE" dirty="0" smtClean="0"/>
              <a:t>  14.Sep.2017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6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economics definition</a:t>
            </a:r>
            <a:endParaRPr lang="is-IS" dirty="0" smtClean="0"/>
          </a:p>
          <a:p>
            <a:pPr lvl="1"/>
            <a:r>
              <a:rPr lang="en-US" dirty="0" smtClean="0"/>
              <a:t>include</a:t>
            </a:r>
            <a:r>
              <a:rPr lang="is-IS" dirty="0" smtClean="0"/>
              <a:t> natural limits of computation, willpower and selfishness</a:t>
            </a:r>
          </a:p>
          <a:p>
            <a:r>
              <a:rPr lang="is-IS" dirty="0" smtClean="0"/>
              <a:t>University-structure definition </a:t>
            </a:r>
          </a:p>
          <a:p>
            <a:pPr lvl="1"/>
            <a:r>
              <a:rPr lang="en-US" dirty="0" smtClean="0"/>
              <a:t>B</a:t>
            </a:r>
            <a:r>
              <a:rPr lang="is-IS" dirty="0" smtClean="0"/>
              <a:t>orrows from neighboring sciences</a:t>
            </a:r>
          </a:p>
          <a:p>
            <a:pPr lvl="2"/>
            <a:r>
              <a:rPr lang="en-US" dirty="0" smtClean="0"/>
              <a:t>p</a:t>
            </a:r>
            <a:r>
              <a:rPr lang="is-IS" dirty="0" smtClean="0"/>
              <a:t>sychophysics (prospect theory), norms (sociology), sociality (psych, anthropology), self control (neuro)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92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History of skepticism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564"/>
            <a:ext cx="8229600" cy="5024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Strong bias </a:t>
            </a:r>
            <a:r>
              <a:rPr lang="en-US" sz="2400" b="1" i="1" dirty="0" smtClean="0"/>
              <a:t>against</a:t>
            </a:r>
            <a:r>
              <a:rPr lang="en-US" sz="2400" dirty="0" smtClean="0"/>
              <a:t> statistical &gt;&gt; clinical  1954-20??</a:t>
            </a:r>
          </a:p>
          <a:p>
            <a:pPr lvl="1"/>
            <a:r>
              <a:rPr lang="en-US" sz="2400" dirty="0" smtClean="0"/>
              <a:t>almost no traction (except: bank credit scoring)</a:t>
            </a:r>
          </a:p>
          <a:p>
            <a:pPr lvl="1"/>
            <a:r>
              <a:rPr lang="en-US" sz="2400" dirty="0" smtClean="0"/>
              <a:t>Why? </a:t>
            </a:r>
          </a:p>
          <a:p>
            <a:pPr lvl="2"/>
            <a:r>
              <a:rPr lang="en-US" dirty="0" smtClean="0"/>
              <a:t>Clinicians thought to have ‘intuition’</a:t>
            </a:r>
          </a:p>
          <a:p>
            <a:pPr lvl="3"/>
            <a:r>
              <a:rPr lang="en-US" sz="2400" dirty="0" smtClean="0"/>
              <a:t>Interactions</a:t>
            </a:r>
          </a:p>
          <a:p>
            <a:pPr lvl="3"/>
            <a:r>
              <a:rPr lang="en-US" sz="2400" dirty="0" smtClean="0"/>
              <a:t>“broken leg cues” (rare, highly diagnostic)</a:t>
            </a:r>
          </a:p>
          <a:p>
            <a:pPr lvl="1"/>
            <a:r>
              <a:rPr lang="en-US" sz="2400" dirty="0"/>
              <a:t>“the question of whether the actuarial approach is superior to the clinical is tantamount to asking whether the sperm is more important than the ovum” </a:t>
            </a:r>
            <a:r>
              <a:rPr lang="en-US" sz="2400" dirty="0" smtClean="0"/>
              <a:t>(</a:t>
            </a:r>
            <a:r>
              <a:rPr lang="en-US" sz="2400" dirty="0" err="1" smtClean="0"/>
              <a:t>Zubin</a:t>
            </a:r>
            <a:r>
              <a:rPr lang="en-US" sz="2400" dirty="0" smtClean="0"/>
              <a:t>, 1956, p627) 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mall training sets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skepticism (cont’d)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lvl="1"/>
            <a:r>
              <a:rPr lang="en-US" dirty="0" smtClean="0"/>
              <a:t>sporadic, informal  discussions of </a:t>
            </a:r>
          </a:p>
          <a:p>
            <a:pPr lvl="2"/>
            <a:r>
              <a:rPr lang="en-US" dirty="0" smtClean="0"/>
              <a:t>selective </a:t>
            </a:r>
            <a:r>
              <a:rPr lang="en-US" dirty="0" err="1" smtClean="0"/>
              <a:t>labelling</a:t>
            </a:r>
            <a:r>
              <a:rPr lang="en-US" dirty="0" smtClean="0"/>
              <a:t>  (</a:t>
            </a:r>
            <a:r>
              <a:rPr lang="en-US" dirty="0" err="1" smtClean="0"/>
              <a:t>eg</a:t>
            </a:r>
            <a:r>
              <a:rPr lang="en-US" dirty="0" smtClean="0"/>
              <a:t> Dawes ‘79 PhD admissions)</a:t>
            </a:r>
          </a:p>
          <a:p>
            <a:pPr lvl="2"/>
            <a:r>
              <a:rPr lang="en-US" dirty="0" smtClean="0"/>
              <a:t>decision</a:t>
            </a:r>
            <a:r>
              <a:rPr lang="en-US" dirty="0" smtClean="0">
                <a:sym typeface="Wingdings"/>
              </a:rPr>
              <a:t> payoff </a:t>
            </a:r>
          </a:p>
          <a:p>
            <a:pPr lvl="3"/>
            <a:r>
              <a:rPr lang="en-US" dirty="0" smtClean="0">
                <a:sym typeface="Wingdings"/>
              </a:rPr>
              <a:t>what is clinician’s objective function?*</a:t>
            </a:r>
          </a:p>
          <a:p>
            <a:pPr lvl="1"/>
            <a:r>
              <a:rPr lang="en-US" dirty="0" smtClean="0"/>
              <a:t>now: Large training sets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ML reproduces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possible ‘intuition’ well </a:t>
            </a:r>
          </a:p>
          <a:p>
            <a:pPr lvl="2"/>
            <a:r>
              <a:rPr lang="en-US" dirty="0" smtClean="0"/>
              <a:t>Interactions </a:t>
            </a:r>
          </a:p>
          <a:p>
            <a:pPr lvl="2"/>
            <a:r>
              <a:rPr lang="en-US" dirty="0" smtClean="0"/>
              <a:t>Broken-leg cues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508" y="5941497"/>
            <a:ext cx="598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*cf. </a:t>
            </a:r>
            <a:r>
              <a:rPr lang="en-US" dirty="0" err="1" smtClean="0"/>
              <a:t>Einhorn</a:t>
            </a:r>
            <a:r>
              <a:rPr lang="en-US" dirty="0" smtClean="0"/>
              <a:t>, </a:t>
            </a:r>
            <a:r>
              <a:rPr lang="en-US" dirty="0" err="1" smtClean="0"/>
              <a:t>JPersAssess</a:t>
            </a:r>
            <a:r>
              <a:rPr lang="en-US" dirty="0" smtClean="0"/>
              <a:t> 86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152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human judgment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016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do not intuitively accept </a:t>
            </a:r>
            <a:r>
              <a:rPr lang="en-US" dirty="0" err="1" smtClean="0"/>
              <a:t>sparsity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(sex – fights)/</a:t>
            </a:r>
            <a:r>
              <a:rPr lang="en-US" dirty="0" err="1" smtClean="0"/>
              <a:t>wk</a:t>
            </a:r>
            <a:r>
              <a:rPr lang="en-US" dirty="0" smtClean="0"/>
              <a:t> and marital satisfaction r=.40-.81 </a:t>
            </a:r>
            <a:r>
              <a:rPr lang="en-US" sz="1800" dirty="0" smtClean="0"/>
              <a:t>(Dawes 1979)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GRE+quality+GPA</a:t>
            </a:r>
            <a:r>
              <a:rPr lang="en-US" dirty="0" smtClean="0"/>
              <a:t>) and PhD success r=.48 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</a:t>
            </a:r>
            <a:r>
              <a:rPr lang="en-US" sz="1800" dirty="0" smtClean="0"/>
              <a:t>   (Dawes 1971)</a:t>
            </a:r>
          </a:p>
          <a:p>
            <a:pPr lvl="1"/>
            <a:r>
              <a:rPr lang="en-US" dirty="0" smtClean="0"/>
              <a:t>(HS) </a:t>
            </a:r>
            <a:r>
              <a:rPr lang="en-US" dirty="0">
                <a:sym typeface="Symbol"/>
              </a:rPr>
              <a:t></a:t>
            </a:r>
            <a:r>
              <a:rPr lang="en-US" dirty="0"/>
              <a:t> </a:t>
            </a:r>
            <a:r>
              <a:rPr lang="en-US" dirty="0" smtClean="0"/>
              <a:t>(steady job) </a:t>
            </a:r>
            <a:r>
              <a:rPr lang="en-US" dirty="0" smtClean="0">
                <a:sym typeface="Symbol"/>
              </a:rPr>
              <a:t></a:t>
            </a:r>
            <a:r>
              <a:rPr lang="en-US" dirty="0" smtClean="0"/>
              <a:t> (no baby unwed)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= no poverty </a:t>
            </a:r>
            <a:r>
              <a:rPr lang="en-US" sz="1800" dirty="0" smtClean="0"/>
              <a:t>(Jencks)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not like </a:t>
            </a:r>
            <a:r>
              <a:rPr lang="en-US" dirty="0" err="1" smtClean="0"/>
              <a:t>sparsity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0163" cy="4525963"/>
          </a:xfrm>
        </p:spPr>
        <p:txBody>
          <a:bodyPr/>
          <a:lstStyle/>
          <a:p>
            <a:r>
              <a:rPr lang="en-US" dirty="0"/>
              <a:t>Obsession with personal interviews </a:t>
            </a:r>
          </a:p>
          <a:p>
            <a:pPr marL="457200" lvl="1" indent="0">
              <a:buNone/>
            </a:pPr>
            <a:r>
              <a:rPr lang="en-US" dirty="0"/>
              <a:t>    (e.g. ASSA hotel meetings) </a:t>
            </a:r>
            <a:endParaRPr lang="en-US" dirty="0" smtClean="0"/>
          </a:p>
          <a:p>
            <a:pPr marL="514350" indent="-457200"/>
            <a:r>
              <a:rPr lang="en-US" sz="2800" dirty="0" smtClean="0"/>
              <a:t>Outside &gt;&gt; “inside” view  </a:t>
            </a:r>
            <a:r>
              <a:rPr lang="en-US" sz="1800" dirty="0" smtClean="0"/>
              <a:t>(</a:t>
            </a:r>
            <a:r>
              <a:rPr lang="en-US" sz="1800" dirty="0" err="1" smtClean="0"/>
              <a:t>Kahneman</a:t>
            </a:r>
            <a:r>
              <a:rPr lang="en-US" sz="1800" dirty="0" smtClean="0"/>
              <a:t>, </a:t>
            </a:r>
            <a:r>
              <a:rPr lang="en-US" sz="1800" dirty="0" err="1" smtClean="0"/>
              <a:t>Lovallo</a:t>
            </a:r>
            <a:r>
              <a:rPr lang="en-US" sz="1800" dirty="0" smtClean="0"/>
              <a:t> </a:t>
            </a:r>
            <a:r>
              <a:rPr lang="en-US" sz="1800" i="1" dirty="0" err="1" smtClean="0"/>
              <a:t>Mgt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Sci</a:t>
            </a:r>
            <a:r>
              <a:rPr lang="en-US" sz="1800" i="1" dirty="0" smtClean="0"/>
              <a:t>  </a:t>
            </a:r>
            <a:r>
              <a:rPr lang="en-US" sz="1800" dirty="0" smtClean="0"/>
              <a:t>1993)</a:t>
            </a:r>
          </a:p>
          <a:p>
            <a:pPr marL="514350" indent="-457200"/>
            <a:r>
              <a:rPr lang="en-US" sz="2800" dirty="0" smtClean="0"/>
              <a:t>Clustering   &gt;&gt;  each case unique </a:t>
            </a:r>
          </a:p>
          <a:p>
            <a:pPr marL="514350" indent="-457200"/>
            <a:r>
              <a:rPr lang="is-IS" sz="2800" dirty="0" smtClean="0"/>
              <a:t>…outside view throws away information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overconfidence and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Humans: prediction CIs are too narrow </a:t>
            </a:r>
          </a:p>
          <a:p>
            <a:r>
              <a:rPr lang="en-US" dirty="0" smtClean="0"/>
              <a:t>ML:  </a:t>
            </a:r>
            <a:r>
              <a:rPr lang="en-US" dirty="0" err="1" smtClean="0"/>
              <a:t>Overfitted</a:t>
            </a:r>
            <a:r>
              <a:rPr lang="en-US" dirty="0" smtClean="0"/>
              <a:t> prediction CIs are too narrow</a:t>
            </a:r>
          </a:p>
          <a:p>
            <a:pPr marL="457200" lvl="1" indent="0">
              <a:buNone/>
            </a:pPr>
            <a:r>
              <a:rPr lang="en-US" dirty="0" smtClean="0"/>
              <a:t>(i.e., degraded fit in test/holdout samples)</a:t>
            </a:r>
            <a:endParaRPr lang="en-US" dirty="0"/>
          </a:p>
          <a:p>
            <a:pPr marL="514350" indent="-457200"/>
            <a:r>
              <a:rPr lang="en-US" dirty="0" smtClean="0"/>
              <a:t>Humans: more information increases confidence, not predictive accuracy</a:t>
            </a:r>
          </a:p>
          <a:p>
            <a:pPr marL="914400" lvl="1" indent="-457200"/>
            <a:r>
              <a:rPr lang="en-US" dirty="0" smtClean="0"/>
              <a:t>Clinical accuracy 26-28%  (chance=20%)</a:t>
            </a:r>
          </a:p>
          <a:p>
            <a:pPr marL="457200" lvl="1" indent="0">
              <a:buNone/>
            </a:pPr>
            <a:r>
              <a:rPr lang="en-US" dirty="0" smtClean="0"/>
              <a:t>	confidence 33-53% </a:t>
            </a:r>
            <a:r>
              <a:rPr lang="en-US" sz="1800" dirty="0" smtClean="0"/>
              <a:t>(</a:t>
            </a:r>
            <a:r>
              <a:rPr lang="en-US" sz="1800" dirty="0" err="1" smtClean="0"/>
              <a:t>Oskamp</a:t>
            </a:r>
            <a:r>
              <a:rPr lang="en-US" sz="1800" dirty="0" smtClean="0"/>
              <a:t> 1965)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64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473" r="-1473"/>
          <a:stretch>
            <a:fillRect/>
          </a:stretch>
        </p:blipFill>
        <p:spPr>
          <a:xfrm>
            <a:off x="340413" y="1249818"/>
            <a:ext cx="822960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6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 can help discover new “behavioral” variables </a:t>
            </a:r>
          </a:p>
          <a:p>
            <a:r>
              <a:rPr lang="en-US" dirty="0" smtClean="0"/>
              <a:t>Properties of human prediction could be understood as mistaken machine learning</a:t>
            </a:r>
          </a:p>
          <a:p>
            <a:pPr lvl="1"/>
            <a:r>
              <a:rPr lang="en-US" dirty="0" smtClean="0"/>
              <a:t>not enough </a:t>
            </a:r>
            <a:r>
              <a:rPr lang="en-US" dirty="0" err="1" smtClean="0"/>
              <a:t>sparsity</a:t>
            </a:r>
            <a:r>
              <a:rPr lang="en-US" dirty="0" smtClean="0"/>
              <a:t> (regularization)</a:t>
            </a:r>
          </a:p>
          <a:p>
            <a:pPr lvl="1"/>
            <a:r>
              <a:rPr lang="en-US" dirty="0" smtClean="0"/>
              <a:t>do not correct for </a:t>
            </a:r>
            <a:r>
              <a:rPr lang="en-US" dirty="0" err="1" smtClean="0"/>
              <a:t>overfitting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overconfidence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322"/>
          </a:xfrm>
        </p:spPr>
        <p:txBody>
          <a:bodyPr/>
          <a:lstStyle/>
          <a:p>
            <a:r>
              <a:rPr lang="en-US" dirty="0" smtClean="0"/>
              <a:t>pro-ML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656"/>
            <a:ext cx="8229600" cy="4764508"/>
          </a:xfrm>
        </p:spPr>
        <p:txBody>
          <a:bodyPr>
            <a:normAutofit/>
          </a:bodyPr>
          <a:lstStyle/>
          <a:p>
            <a:r>
              <a:rPr lang="en-US" dirty="0" smtClean="0"/>
              <a:t>ML training sets will grow and grow </a:t>
            </a:r>
          </a:p>
          <a:p>
            <a:pPr lvl="1"/>
            <a:r>
              <a:rPr lang="en-US" dirty="0" smtClean="0"/>
              <a:t>Can self-play around the clock </a:t>
            </a:r>
          </a:p>
          <a:p>
            <a:r>
              <a:rPr lang="en-US" dirty="0" smtClean="0"/>
              <a:t>Individual- level “human training sets” are constrained by:</a:t>
            </a:r>
          </a:p>
          <a:p>
            <a:pPr lvl="1"/>
            <a:r>
              <a:rPr lang="en-US" dirty="0" smtClean="0"/>
              <a:t>Genes</a:t>
            </a:r>
          </a:p>
          <a:p>
            <a:pPr lvl="1"/>
            <a:r>
              <a:rPr lang="en-US" dirty="0" smtClean="0"/>
              <a:t>density of life experience</a:t>
            </a:r>
          </a:p>
          <a:p>
            <a:pPr lvl="1"/>
            <a:r>
              <a:rPr lang="en-US" dirty="0" smtClean="0"/>
              <a:t>scope of life experience</a:t>
            </a:r>
          </a:p>
          <a:p>
            <a:pPr lvl="1"/>
            <a:r>
              <a:rPr lang="en-US" dirty="0" smtClean="0"/>
              <a:t>Ability to learn from text, vicarious experience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225"/>
          </a:xfrm>
        </p:spPr>
        <p:txBody>
          <a:bodyPr/>
          <a:lstStyle/>
          <a:p>
            <a:r>
              <a:rPr lang="en-US" dirty="0" smtClean="0"/>
              <a:t>pro-human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864"/>
            <a:ext cx="8229600" cy="5009300"/>
          </a:xfrm>
        </p:spPr>
        <p:txBody>
          <a:bodyPr>
            <a:normAutofit/>
          </a:bodyPr>
          <a:lstStyle/>
          <a:p>
            <a:r>
              <a:rPr lang="en-US" dirty="0" smtClean="0"/>
              <a:t>Human cultural accumulation</a:t>
            </a:r>
          </a:p>
          <a:p>
            <a:r>
              <a:rPr lang="en-US" dirty="0" smtClean="0"/>
              <a:t>Wisdom of crowds and division of labor</a:t>
            </a:r>
          </a:p>
          <a:p>
            <a:pPr lvl="1"/>
            <a:r>
              <a:rPr lang="en-US" dirty="0" smtClean="0"/>
              <a:t>‘group IQ’ can be &gt; max </a:t>
            </a:r>
            <a:r>
              <a:rPr lang="en-US" dirty="0" err="1" smtClean="0"/>
              <a:t>IQ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/>
              <a:t>C</a:t>
            </a:r>
            <a:r>
              <a:rPr lang="en-US" dirty="0" smtClean="0"/>
              <a:t>ross-domain generalization</a:t>
            </a:r>
          </a:p>
          <a:p>
            <a:pPr lvl="1"/>
            <a:r>
              <a:rPr lang="en-US" dirty="0" smtClean="0"/>
              <a:t>ML: </a:t>
            </a:r>
            <a:r>
              <a:rPr lang="en-US" dirty="0" err="1" smtClean="0"/>
              <a:t>AlphaGo</a:t>
            </a:r>
            <a:r>
              <a:rPr lang="en-US" dirty="0" smtClean="0"/>
              <a:t> NN does not inform playing chess</a:t>
            </a:r>
          </a:p>
          <a:p>
            <a:r>
              <a:rPr lang="en-US" dirty="0" smtClean="0"/>
              <a:t>Wisdom accumulates during a lifetime</a:t>
            </a:r>
          </a:p>
          <a:p>
            <a:pPr lvl="1"/>
            <a:r>
              <a:rPr lang="en-US" dirty="0" smtClean="0"/>
              <a:t>meta-cognition, dimension reduction (better ideas, more quickly)</a:t>
            </a:r>
          </a:p>
          <a:p>
            <a:r>
              <a:rPr lang="en-US" i="1" dirty="0" smtClean="0"/>
              <a:t>Can ML do these too??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ML be as </a:t>
            </a:r>
            <a:r>
              <a:rPr lang="en-US" i="1" dirty="0" smtClean="0"/>
              <a:t>creative</a:t>
            </a:r>
            <a:r>
              <a:rPr lang="en-US" dirty="0" smtClean="0"/>
              <a:t> as humans?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9832"/>
          </a:xfrm>
        </p:spPr>
        <p:txBody>
          <a:bodyPr/>
          <a:lstStyle/>
          <a:p>
            <a:r>
              <a:rPr lang="en-US" dirty="0" smtClean="0"/>
              <a:t>Typical model </a:t>
            </a:r>
            <a:r>
              <a:rPr lang="en-US" sz="1800" dirty="0" smtClean="0"/>
              <a:t>(e.g. Campbell 1960):</a:t>
            </a:r>
          </a:p>
          <a:p>
            <a:pPr lvl="1"/>
            <a:r>
              <a:rPr lang="en-US" dirty="0" smtClean="0"/>
              <a:t>large variation of ideas, somehow select the good ones (MAYA) </a:t>
            </a:r>
          </a:p>
          <a:p>
            <a:pPr lvl="2"/>
            <a:r>
              <a:rPr lang="en-US" dirty="0" smtClean="0"/>
              <a:t>product design, writing sentences, novel plots, music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is-IS" dirty="0" smtClean="0"/>
              <a:t>earch for predictive variables definition </a:t>
            </a:r>
          </a:p>
          <a:p>
            <a:pPr lvl="1"/>
            <a:r>
              <a:rPr lang="en-US" dirty="0" smtClean="0"/>
              <a:t>Behavioral economics is open-minded </a:t>
            </a:r>
          </a:p>
          <a:p>
            <a:pPr lvl="1"/>
            <a:r>
              <a:rPr lang="en-US" dirty="0" smtClean="0"/>
              <a:t>Defaults </a:t>
            </a:r>
          </a:p>
          <a:p>
            <a:pPr lvl="2"/>
            <a:r>
              <a:rPr lang="en-US" dirty="0" smtClean="0"/>
              <a:t>Reminders</a:t>
            </a:r>
          </a:p>
          <a:p>
            <a:pPr lvl="2"/>
            <a:r>
              <a:rPr lang="en-US" dirty="0" smtClean="0"/>
              <a:t>Social comparison</a:t>
            </a:r>
          </a:p>
          <a:p>
            <a:pPr lvl="2"/>
            <a:r>
              <a:rPr lang="en-US" dirty="0" smtClean="0"/>
              <a:t>Cognitive skill</a:t>
            </a:r>
          </a:p>
          <a:p>
            <a:pPr lvl="2"/>
            <a:r>
              <a:rPr lang="en-US" dirty="0" smtClean="0"/>
              <a:t>anxiety</a:t>
            </a:r>
          </a:p>
          <a:p>
            <a:pPr lvl="2"/>
            <a:r>
              <a:rPr lang="en-US" dirty="0" smtClean="0"/>
              <a:t>Habit</a:t>
            </a:r>
          </a:p>
          <a:p>
            <a:pPr lvl="1"/>
            <a:r>
              <a:rPr lang="en-US" dirty="0" smtClean="0"/>
              <a:t>“Nudge” experiments explore this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9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3358" r="-33358"/>
          <a:stretch>
            <a:fillRect/>
          </a:stretch>
        </p:blipFill>
        <p:spPr>
          <a:xfrm>
            <a:off x="-2328878" y="162047"/>
            <a:ext cx="11472878" cy="6309641"/>
          </a:xfrm>
        </p:spPr>
      </p:pic>
      <p:sp>
        <p:nvSpPr>
          <p:cNvPr id="7" name="TextBox 6"/>
          <p:cNvSpPr txBox="1"/>
          <p:nvPr/>
        </p:nvSpPr>
        <p:spPr>
          <a:xfrm>
            <a:off x="122405" y="5833130"/>
            <a:ext cx="399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www.theverge.com</a:t>
            </a:r>
            <a:r>
              <a:rPr lang="en-US" sz="1400" dirty="0" smtClean="0"/>
              <a:t>/2013/11/5/5068132/</a:t>
            </a:r>
            <a:r>
              <a:rPr lang="en-US" sz="1400" dirty="0" err="1" smtClean="0"/>
              <a:t>raymond</a:t>
            </a:r>
            <a:r>
              <a:rPr lang="en-US" sz="1400" dirty="0" smtClean="0"/>
              <a:t>-</a:t>
            </a:r>
            <a:r>
              <a:rPr lang="en-US" sz="1400" dirty="0" err="1" smtClean="0"/>
              <a:t>loewy</a:t>
            </a:r>
            <a:r>
              <a:rPr lang="en-US" sz="1400" dirty="0" smtClean="0"/>
              <a:t>-the-man-who-designed-everything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1562319"/>
            <a:ext cx="2540000" cy="2540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comes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614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ML allows exploration of many variables </a:t>
            </a:r>
          </a:p>
          <a:p>
            <a:pPr lvl="1"/>
            <a:r>
              <a:rPr lang="en-US" dirty="0" smtClean="0"/>
              <a:t>Can give upper bound to how well theory </a:t>
            </a:r>
            <a:r>
              <a:rPr lang="en-US" i="1" dirty="0" smtClean="0"/>
              <a:t>could </a:t>
            </a:r>
            <a:r>
              <a:rPr lang="en-US" dirty="0" smtClean="0"/>
              <a:t>do-- complete </a:t>
            </a:r>
            <a:r>
              <a:rPr lang="en-US" sz="1800" dirty="0" smtClean="0"/>
              <a:t>(Kleinberg et al 2017)</a:t>
            </a:r>
            <a:r>
              <a:rPr lang="en-US" sz="1400" dirty="0" smtClean="0"/>
              <a:t>  </a:t>
            </a:r>
            <a:r>
              <a:rPr lang="en-US" dirty="0" smtClean="0"/>
              <a:t>or clairvoyant </a:t>
            </a:r>
            <a:r>
              <a:rPr lang="en-US" sz="1800" dirty="0" smtClean="0"/>
              <a:t>(economic value; Camerer et al QJE 2004)</a:t>
            </a:r>
          </a:p>
          <a:p>
            <a:pPr lvl="1"/>
            <a:r>
              <a:rPr lang="en-US" dirty="0" smtClean="0"/>
              <a:t>Can discover new variables</a:t>
            </a:r>
          </a:p>
          <a:p>
            <a:r>
              <a:rPr lang="en-US" dirty="0" smtClean="0"/>
              <a:t>Two examples:</a:t>
            </a:r>
          </a:p>
          <a:p>
            <a:pPr lvl="1"/>
            <a:r>
              <a:rPr lang="en-US" dirty="0" smtClean="0"/>
              <a:t>Predicting initial play in 3x3 matrix games </a:t>
            </a:r>
            <a:r>
              <a:rPr lang="en-US" i="1" dirty="0" smtClean="0"/>
              <a:t>(bound)</a:t>
            </a:r>
          </a:p>
          <a:p>
            <a:pPr lvl="1"/>
            <a:r>
              <a:rPr lang="en-US" dirty="0" smtClean="0"/>
              <a:t>Semi-structured bargaining </a:t>
            </a:r>
            <a:r>
              <a:rPr lang="en-US" i="1" dirty="0" smtClean="0"/>
              <a:t>(new)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1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value as % of </a:t>
            </a:r>
            <a:br>
              <a:rPr lang="en-US" dirty="0" smtClean="0"/>
            </a:br>
            <a:r>
              <a:rPr lang="en-US" dirty="0" smtClean="0"/>
              <a:t>“clairvoyant” maximum </a:t>
            </a:r>
            <a:r>
              <a:rPr lang="en-US" sz="2000" dirty="0" smtClean="0"/>
              <a:t>(Camerer Ho Chong QJE 04)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186" b="1118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01365" y="4934548"/>
            <a:ext cx="408752" cy="452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5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 1: Initial play in 3x3 games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Fudenberg</a:t>
            </a:r>
            <a:r>
              <a:rPr lang="en-US" sz="2000" dirty="0" smtClean="0"/>
              <a:t>, Liang 2017; cf. Hartford, Wright, </a:t>
            </a:r>
            <a:r>
              <a:rPr lang="en-US" sz="2000" dirty="0" err="1" smtClean="0"/>
              <a:t>Leyton</a:t>
            </a:r>
            <a:r>
              <a:rPr lang="en-US" sz="2000" dirty="0" smtClean="0"/>
              <a:t>-Brown 2016) 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66" y="1945229"/>
            <a:ext cx="4627237" cy="36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9728" b="-9728"/>
          <a:stretch>
            <a:fillRect/>
          </a:stretch>
        </p:blipFill>
        <p:spPr>
          <a:xfrm>
            <a:off x="2087556" y="3031567"/>
            <a:ext cx="6274080" cy="34505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729" y="1534432"/>
            <a:ext cx="3689577" cy="967389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16926"/>
              </p:ext>
            </p:extLst>
          </p:nvPr>
        </p:nvGraphicFramePr>
        <p:xfrm>
          <a:off x="6584510" y="1202127"/>
          <a:ext cx="2020007" cy="182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5" imgW="4203700" imgH="3340100" progId="Excel.Sheet.8">
                  <p:embed/>
                </p:oleObj>
              </mc:Choice>
              <mc:Fallback>
                <p:oleObj name="Worksheet" r:id="rId5" imgW="4203700" imgH="3340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510" y="1202127"/>
                        <a:ext cx="2020007" cy="182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1385" y="1534432"/>
            <a:ext cx="1956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Poisson </a:t>
            </a:r>
            <a:r>
              <a:rPr lang="en-US" sz="2800" dirty="0" smtClean="0"/>
              <a:t>CH </a:t>
            </a:r>
            <a:r>
              <a:rPr lang="en-US" dirty="0" smtClean="0"/>
              <a:t>(Camerer+ QJE 2004)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1385" y="3781207"/>
            <a:ext cx="2304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ML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88 features)</a:t>
            </a:r>
          </a:p>
        </p:txBody>
      </p:sp>
    </p:spTree>
    <p:extLst>
      <p:ext uri="{BB962C8B-B14F-4D97-AF65-F5344CB8AC3E}">
        <p14:creationId xmlns:p14="http://schemas.microsoft.com/office/powerpoint/2010/main" val="380350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9891" b="-19891"/>
          <a:stretch>
            <a:fillRect/>
          </a:stretch>
        </p:blipFill>
        <p:spPr>
          <a:xfrm>
            <a:off x="1619635" y="0"/>
            <a:ext cx="7524365" cy="413811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2" y="3197237"/>
            <a:ext cx="4152700" cy="27733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343042" y="3022046"/>
            <a:ext cx="905094" cy="1722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8580" y="3693612"/>
            <a:ext cx="150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Trees with </a:t>
            </a:r>
          </a:p>
          <a:p>
            <a:r>
              <a:rPr lang="en-US" dirty="0" smtClean="0"/>
              <a:t>2 splits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4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NBER AI &amp; Econ  14.Sep.2017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657"/>
            <a:ext cx="8963346" cy="40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16220</TotalTime>
  <Words>1184</Words>
  <Application>Microsoft Macintosh PowerPoint</Application>
  <PresentationFormat>On-screen Show (4:3)</PresentationFormat>
  <Paragraphs>173</Paragraphs>
  <Slides>30</Slides>
  <Notes>3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Microsoft Excel Worksheet</vt:lpstr>
      <vt:lpstr>AI and  behavioral economics</vt:lpstr>
      <vt:lpstr>Discovering variables </vt:lpstr>
      <vt:lpstr>Discovering variables </vt:lpstr>
      <vt:lpstr>Here comes ML</vt:lpstr>
      <vt:lpstr>Theory value as % of  “clairvoyant” maximum (Camerer Ho Chong QJE 04)</vt:lpstr>
      <vt:lpstr>Ex 1: Initial play in 3x3 games  (Fudenberg, Liang 2017; cf. Hartford, Wright, Leyton-Brown 2016)  </vt:lpstr>
      <vt:lpstr>PowerPoint Presentation</vt:lpstr>
      <vt:lpstr>PowerPoint Presentation</vt:lpstr>
      <vt:lpstr>PowerPoint Presentation</vt:lpstr>
      <vt:lpstr>PowerPoint Presentation</vt:lpstr>
      <vt:lpstr>Ex 2: Semi-structured bargaining with private information (Camerer, Nave, Smith Mgt Sci in press)</vt:lpstr>
      <vt:lpstr>PowerPoint Presentation</vt:lpstr>
      <vt:lpstr>predicting disagreements ROC</vt:lpstr>
      <vt:lpstr>PowerPoint Presentation</vt:lpstr>
      <vt:lpstr>II:  Human and ML prediction </vt:lpstr>
      <vt:lpstr>PowerPoint Presentation</vt:lpstr>
      <vt:lpstr>scope of “clinical”</vt:lpstr>
      <vt:lpstr>background on “bootstrapping”</vt:lpstr>
      <vt:lpstr>PowerPoint Presentation</vt:lpstr>
      <vt:lpstr>History of skepticism</vt:lpstr>
      <vt:lpstr>History of skepticism (cont’d) </vt:lpstr>
      <vt:lpstr>properties of human judgment </vt:lpstr>
      <vt:lpstr>we do not like sparsity (cont’d)</vt:lpstr>
      <vt:lpstr>overconfidence and overfitting</vt:lpstr>
      <vt:lpstr>PowerPoint Presentation</vt:lpstr>
      <vt:lpstr>conclusion</vt:lpstr>
      <vt:lpstr>pro-ML</vt:lpstr>
      <vt:lpstr>pro-human </vt:lpstr>
      <vt:lpstr>Can ML be as creative as humans? 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&gt;&gt; man?</dc:title>
  <dc:creator>Colin Camerer</dc:creator>
  <cp:lastModifiedBy>Colin Camerer</cp:lastModifiedBy>
  <cp:revision>49</cp:revision>
  <dcterms:created xsi:type="dcterms:W3CDTF">2017-04-26T23:57:32Z</dcterms:created>
  <dcterms:modified xsi:type="dcterms:W3CDTF">2017-09-13T16:32:46Z</dcterms:modified>
</cp:coreProperties>
</file>